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0" r:id="rId1"/>
  </p:sldMasterIdLst>
  <p:notesMasterIdLst>
    <p:notesMasterId r:id="rId9"/>
  </p:notesMasterIdLst>
  <p:sldIdLst>
    <p:sldId id="256" r:id="rId2"/>
    <p:sldId id="279" r:id="rId3"/>
    <p:sldId id="286" r:id="rId4"/>
    <p:sldId id="285" r:id="rId5"/>
    <p:sldId id="282" r:id="rId6"/>
    <p:sldId id="280" r:id="rId7"/>
    <p:sldId id="28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  <a:srgbClr val="660033"/>
    <a:srgbClr val="000000"/>
    <a:srgbClr val="E31B2E"/>
    <a:srgbClr val="008000"/>
    <a:srgbClr val="FF6600"/>
    <a:srgbClr val="990033"/>
    <a:srgbClr val="3B0A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27F03E9-5D8C-0642-892D-CE7D847C6C78}" type="datetime1">
              <a:rPr lang="en-GB"/>
              <a:pPr>
                <a:defRPr/>
              </a:pPr>
              <a:t>10/4/11</a:t>
            </a:fld>
            <a:endParaRPr lang="en-GB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9272D67-3ABE-1642-A1FB-86426607EE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fld id="{950E567A-71A2-2848-9B86-10ED32E0B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2AD0-C37C-4040-952E-5352CB0902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835F-1384-5349-9CE4-5353CE3CF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9292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7109-827C-AC40-9164-2DCF78E12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3F0B1"/>
                </a:solidFill>
              </a:defRPr>
            </a:lvl1pPr>
          </a:lstStyle>
          <a:p>
            <a:pPr>
              <a:defRPr/>
            </a:pPr>
            <a:fld id="{FBE0C74F-5537-604F-8FA2-D13BF4D88F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43C70-9435-0D48-982D-E78C9E647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0D29-C4B8-6A40-80B9-8254F863C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B4631-9F24-E34A-8DEA-ECCD681A9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5DF1-8746-EC46-98F8-92B944FD9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54E3-DB2B-DB49-B040-61762DDB0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86BC"/>
              </a:solidFill>
              <a:latin typeface="Constantia" charset="0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86BC"/>
              </a:solidFill>
              <a:latin typeface="Constantia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49F93-8C99-FB4D-A647-283BA5DA5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4000">
              <a:srgbClr val="381850"/>
            </a:gs>
            <a:gs pos="0">
              <a:srgbClr val="7030A0"/>
            </a:gs>
            <a:gs pos="9900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9762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9762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97626"/>
                </a:solidFill>
              </a:defRPr>
            </a:lvl1pPr>
          </a:lstStyle>
          <a:p>
            <a:pPr>
              <a:defRPr/>
            </a:pPr>
            <a:fld id="{F38BE454-7FC0-2948-8679-3785AF02B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1" r:id="rId2"/>
    <p:sldLayoutId id="2147483860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61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"/>
            <a:ext cx="3581400" cy="990600"/>
          </a:xfrm>
        </p:spPr>
        <p:txBody>
          <a:bodyPr/>
          <a:lstStyle/>
          <a:p>
            <a:pPr marR="0" algn="l" eaLnBrk="1" hangingPunct="1"/>
            <a:r>
              <a:rPr lang="en-US" smtClean="0">
                <a:solidFill>
                  <a:srgbClr val="DDD000"/>
                </a:solidFill>
              </a:rPr>
              <a:t>Biotechnology 349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1285860"/>
            <a:ext cx="4857784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NZ" sz="7200" b="1" dirty="0">
                <a:ln w="38100">
                  <a:solidFill>
                    <a:srgbClr val="3B0A70"/>
                  </a:solidFill>
                </a:ln>
                <a:solidFill>
                  <a:srgbClr val="660033"/>
                </a:solidFill>
                <a:latin typeface="Narkisim" pitchFamily="34" charset="-79"/>
                <a:ea typeface="GungsuhChe" pitchFamily="49" charset="-127"/>
                <a:cs typeface="Narkisim" pitchFamily="34" charset="-79"/>
              </a:rPr>
              <a:t>Sources</a:t>
            </a:r>
          </a:p>
          <a:p>
            <a:pPr algn="ctr">
              <a:defRPr/>
            </a:pPr>
            <a:r>
              <a:rPr lang="en-NZ" sz="7200" b="1" dirty="0">
                <a:ln w="38100">
                  <a:solidFill>
                    <a:srgbClr val="3B0A70"/>
                  </a:solidFill>
                </a:ln>
                <a:solidFill>
                  <a:srgbClr val="660033"/>
                </a:solidFill>
                <a:latin typeface="Narkisim" pitchFamily="34" charset="-79"/>
                <a:ea typeface="GungsuhChe" pitchFamily="49" charset="-127"/>
                <a:cs typeface="Narkisim" pitchFamily="34" charset="-79"/>
              </a:rPr>
              <a:t>of</a:t>
            </a:r>
          </a:p>
          <a:p>
            <a:pPr algn="ctr">
              <a:defRPr/>
            </a:pPr>
            <a:r>
              <a:rPr lang="en-NZ" sz="7200" b="1" dirty="0">
                <a:ln w="38100">
                  <a:solidFill>
                    <a:srgbClr val="3B0A70"/>
                  </a:solidFill>
                </a:ln>
                <a:solidFill>
                  <a:srgbClr val="660033"/>
                </a:solidFill>
                <a:latin typeface="Narkisim" pitchFamily="34" charset="-79"/>
                <a:ea typeface="GungsuhChe" pitchFamily="49" charset="-127"/>
                <a:cs typeface="Narkisim" pitchFamily="34" charset="-79"/>
              </a:rPr>
              <a:t>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mtClean="0">
                <a:solidFill>
                  <a:srgbClr val="EDF3DB"/>
                </a:solidFill>
              </a:rPr>
              <a:t>Sources of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429625" cy="4929188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CA" sz="2400" smtClean="0">
                <a:solidFill>
                  <a:srgbClr val="FFF54C"/>
                </a:solidFill>
              </a:rPr>
              <a:t>Prokaryotic DNA</a:t>
            </a:r>
          </a:p>
          <a:p>
            <a:pPr eaLnBrk="1" hangingPunct="1">
              <a:lnSpc>
                <a:spcPct val="60000"/>
              </a:lnSpc>
            </a:pPr>
            <a:endParaRPr lang="en-CA" sz="2200" smtClean="0">
              <a:solidFill>
                <a:srgbClr val="FFF54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EDF3DB"/>
                </a:solidFill>
              </a:rPr>
              <a:t>The DNA of a prokaryote is different from a eukaryote in that a prokaryote has a single, circular chromosome (DNA molecule) sectioned functionally into </a:t>
            </a:r>
            <a:r>
              <a:rPr lang="en-US" sz="2200" smtClean="0">
                <a:solidFill>
                  <a:srgbClr val="FFF54C"/>
                </a:solidFill>
              </a:rPr>
              <a:t>operon</a:t>
            </a:r>
            <a:r>
              <a:rPr lang="en-US" sz="2200" smtClean="0">
                <a:solidFill>
                  <a:srgbClr val="EDF3DB"/>
                </a:solidFill>
              </a:rPr>
              <a:t>. The chromosome is significantly shorter than in a eukaryote and holds fewer genes. </a:t>
            </a:r>
          </a:p>
          <a:p>
            <a:pPr>
              <a:lnSpc>
                <a:spcPct val="80000"/>
              </a:lnSpc>
            </a:pPr>
            <a:endParaRPr lang="en-US" sz="2200" smtClean="0">
              <a:solidFill>
                <a:srgbClr val="EDF3DB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EDF3DB"/>
                </a:solidFill>
              </a:rPr>
              <a:t>Prokaryotic cells may also contain small circular pieces of DNA called </a:t>
            </a:r>
            <a:r>
              <a:rPr lang="en-US" sz="2200" b="1" smtClean="0">
                <a:solidFill>
                  <a:srgbClr val="FFF54C"/>
                </a:solidFill>
              </a:rPr>
              <a:t>plasmids. </a:t>
            </a:r>
            <a:r>
              <a:rPr lang="en-US" sz="2200" smtClean="0">
                <a:solidFill>
                  <a:srgbClr val="EDF3DB"/>
                </a:solidFill>
              </a:rPr>
              <a:t> They contain a few nonessential genes. These genes code for extra traits that help bacteria survive some extraordinary circumstances, such as antibiotics or extreme temperatures.</a:t>
            </a:r>
            <a:endParaRPr lang="en-US" sz="2200" b="1" smtClean="0">
              <a:solidFill>
                <a:srgbClr val="FFF54C"/>
              </a:solidFill>
            </a:endParaRPr>
          </a:p>
          <a:p>
            <a:pPr>
              <a:lnSpc>
                <a:spcPct val="80000"/>
              </a:lnSpc>
            </a:pPr>
            <a:endParaRPr lang="en-US" sz="2200" b="1" smtClean="0">
              <a:solidFill>
                <a:srgbClr val="FFF54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b="1" smtClean="0">
                <a:solidFill>
                  <a:srgbClr val="FFF54C"/>
                </a:solidFill>
              </a:rPr>
              <a:t>R Plasmids </a:t>
            </a:r>
            <a:r>
              <a:rPr lang="en-US" sz="2200" smtClean="0">
                <a:solidFill>
                  <a:srgbClr val="EDF3DB"/>
                </a:solidFill>
              </a:rPr>
              <a:t>contain antibiotic resistance genes.</a:t>
            </a:r>
          </a:p>
          <a:p>
            <a:pPr>
              <a:lnSpc>
                <a:spcPct val="80000"/>
              </a:lnSpc>
            </a:pPr>
            <a:endParaRPr lang="en-US" sz="2200" b="1" smtClean="0">
              <a:solidFill>
                <a:srgbClr val="FFF54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EDF3DB"/>
                </a:solidFill>
              </a:rPr>
              <a:t>Bacteria can transfer plasmids – therefore, always ‘evolving’.</a:t>
            </a:r>
          </a:p>
          <a:p>
            <a:pPr>
              <a:lnSpc>
                <a:spcPct val="80000"/>
              </a:lnSpc>
            </a:pPr>
            <a:endParaRPr lang="en-US" sz="2200" smtClean="0">
              <a:solidFill>
                <a:srgbClr val="EDF3DB"/>
              </a:solidFill>
            </a:endParaRPr>
          </a:p>
          <a:p>
            <a:pPr>
              <a:lnSpc>
                <a:spcPct val="80000"/>
              </a:lnSpc>
              <a:buFont typeface="Wingdings 2" charset="2"/>
              <a:buNone/>
            </a:pPr>
            <a:endParaRPr lang="en-US" sz="2200" smtClean="0">
              <a:solidFill>
                <a:srgbClr val="EDF3DB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en-CA" sz="2200" smtClean="0">
              <a:solidFill>
                <a:srgbClr val="FFF54C"/>
              </a:solidFill>
            </a:endParaRPr>
          </a:p>
          <a:p>
            <a:pPr eaLnBrk="1" hangingPunct="1">
              <a:lnSpc>
                <a:spcPct val="60000"/>
              </a:lnSpc>
            </a:pPr>
            <a:endParaRPr lang="en-CA" sz="2800" smtClean="0">
              <a:solidFill>
                <a:srgbClr val="EDF3DB"/>
              </a:solidFill>
            </a:endParaRPr>
          </a:p>
          <a:p>
            <a:pPr eaLnBrk="1" hangingPunct="1">
              <a:lnSpc>
                <a:spcPct val="60000"/>
              </a:lnSpc>
              <a:buFont typeface="Wingdings 2" charset="2"/>
              <a:buNone/>
            </a:pPr>
            <a:endParaRPr lang="en-CA" sz="2800" smtClean="0">
              <a:solidFill>
                <a:srgbClr val="EDF3D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EDF3DB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429625" cy="4929188"/>
          </a:xfrm>
        </p:spPr>
        <p:txBody>
          <a:bodyPr/>
          <a:lstStyle/>
          <a:p>
            <a:r>
              <a:rPr lang="en-US" sz="1800" smtClean="0">
                <a:solidFill>
                  <a:srgbClr val="37FF92"/>
                </a:solidFill>
              </a:rPr>
              <a:t>Example of a plasmid</a:t>
            </a:r>
          </a:p>
        </p:txBody>
      </p:sp>
      <p:pic>
        <p:nvPicPr>
          <p:cNvPr id="18436" name="Picture 3" descr="Fig8_2_Lab_pAmylasePlasmid.jpg                                 00068FB5PrettyWoman                    BF57A695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764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533400"/>
            <a:ext cx="8429625" cy="5967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sz="2200" smtClean="0">
              <a:solidFill>
                <a:srgbClr val="FFF54C"/>
              </a:solidFill>
            </a:endParaRPr>
          </a:p>
          <a:p>
            <a:r>
              <a:rPr lang="en-US" sz="2200" smtClean="0">
                <a:solidFill>
                  <a:srgbClr val="EDF3DB"/>
                </a:solidFill>
              </a:rPr>
              <a:t>Plasmids can be used as vectors to carry foreign DNA into cells. Plasmid vectors are important tools for genetic engineers.</a:t>
            </a:r>
          </a:p>
          <a:p>
            <a:endParaRPr lang="en-US" sz="2200" smtClean="0">
              <a:solidFill>
                <a:srgbClr val="EDF3DB"/>
              </a:solidFill>
            </a:endParaRPr>
          </a:p>
          <a:p>
            <a:r>
              <a:rPr lang="en-US" sz="2200" smtClean="0">
                <a:solidFill>
                  <a:srgbClr val="EDF3DB"/>
                </a:solidFill>
              </a:rPr>
              <a:t>Gene expression in prok. cells is rel. simple.</a:t>
            </a:r>
          </a:p>
          <a:p>
            <a:endParaRPr lang="en-US" sz="2200" smtClean="0">
              <a:solidFill>
                <a:srgbClr val="EDF3DB"/>
              </a:solidFill>
            </a:endParaRPr>
          </a:p>
          <a:p>
            <a:r>
              <a:rPr lang="en-US" sz="2200" smtClean="0">
                <a:solidFill>
                  <a:srgbClr val="FFF54C"/>
                </a:solidFill>
              </a:rPr>
              <a:t>Operons</a:t>
            </a:r>
            <a:r>
              <a:rPr lang="en-US" sz="2200" smtClean="0">
                <a:solidFill>
                  <a:srgbClr val="EDF3DB"/>
                </a:solidFill>
              </a:rPr>
              <a:t> are one or more genes and their controlling interests</a:t>
            </a:r>
          </a:p>
          <a:p>
            <a:endParaRPr lang="en-US" sz="2200" smtClean="0">
              <a:solidFill>
                <a:srgbClr val="EDF3DB"/>
              </a:solidFill>
            </a:endParaRPr>
          </a:p>
          <a:p>
            <a:r>
              <a:rPr lang="en-US" sz="2200" smtClean="0">
                <a:solidFill>
                  <a:srgbClr val="FFF54C"/>
                </a:solidFill>
              </a:rPr>
              <a:t>Operons</a:t>
            </a:r>
            <a:r>
              <a:rPr lang="en-US" sz="2200" smtClean="0">
                <a:solidFill>
                  <a:srgbClr val="EDF3DB"/>
                </a:solidFill>
              </a:rPr>
              <a:t> are the main way that prokaryotes regulate gene expression (protein production)</a:t>
            </a:r>
            <a:r>
              <a:rPr lang="en-US" sz="2200" i="1" smtClean="0">
                <a:solidFill>
                  <a:srgbClr val="EDF3DB"/>
                </a:solidFill>
              </a:rPr>
              <a:t>. </a:t>
            </a:r>
            <a:r>
              <a:rPr lang="en-US" sz="2200" smtClean="0">
                <a:solidFill>
                  <a:srgbClr val="EDF3DB"/>
                </a:solidFill>
              </a:rPr>
              <a:t>RNA polymerase attaches to the </a:t>
            </a:r>
            <a:r>
              <a:rPr lang="en-US" sz="2200" smtClean="0">
                <a:solidFill>
                  <a:srgbClr val="FFF54C"/>
                </a:solidFill>
              </a:rPr>
              <a:t>promoter</a:t>
            </a:r>
            <a:r>
              <a:rPr lang="en-US" sz="2200" smtClean="0">
                <a:solidFill>
                  <a:srgbClr val="FF6600"/>
                </a:solidFill>
              </a:rPr>
              <a:t> </a:t>
            </a:r>
            <a:r>
              <a:rPr lang="en-US" sz="2200" smtClean="0">
                <a:solidFill>
                  <a:srgbClr val="EDF3DB"/>
                </a:solidFill>
              </a:rPr>
              <a:t>region of the operon and moves toward the structural gene to start transcribing mRNA. If a regulatory molecule is attached at the operator region of the operon, the </a:t>
            </a:r>
            <a:r>
              <a:rPr lang="en-US" sz="2200" smtClean="0">
                <a:solidFill>
                  <a:srgbClr val="FFF54C"/>
                </a:solidFill>
              </a:rPr>
              <a:t>RNA polymerase </a:t>
            </a:r>
            <a:r>
              <a:rPr lang="en-US" sz="2200" smtClean="0">
                <a:solidFill>
                  <a:srgbClr val="EDF3DB"/>
                </a:solidFill>
              </a:rPr>
              <a:t>(an enzyme) is blocked from reaching the structural gene, and no mRNA is made and, thus, no protein is produced.</a:t>
            </a:r>
          </a:p>
          <a:p>
            <a:pPr eaLnBrk="1" hangingPunct="1">
              <a:lnSpc>
                <a:spcPct val="80000"/>
              </a:lnSpc>
            </a:pPr>
            <a:endParaRPr lang="en-CA" sz="2200" smtClean="0">
              <a:solidFill>
                <a:srgbClr val="FFF5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CA" sz="2800" smtClean="0">
              <a:solidFill>
                <a:srgbClr val="EDF3DB"/>
              </a:solidFill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endParaRPr lang="en-CA" sz="2800" smtClean="0">
              <a:solidFill>
                <a:srgbClr val="EDF3D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EDF3DB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429625" cy="4929188"/>
          </a:xfrm>
        </p:spPr>
        <p:txBody>
          <a:bodyPr/>
          <a:lstStyle/>
          <a:p>
            <a:r>
              <a:rPr lang="en-US" sz="1800" smtClean="0">
                <a:solidFill>
                  <a:srgbClr val="FF6600"/>
                </a:solidFill>
              </a:rPr>
              <a:t>Bacterial Operon </a:t>
            </a:r>
            <a:r>
              <a:rPr lang="en-US" sz="1100" i="1" smtClean="0">
                <a:solidFill>
                  <a:srgbClr val="FF6600"/>
                </a:solidFill>
              </a:rPr>
              <a:t>(sketch Fig. 4.10)</a:t>
            </a: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endParaRPr lang="en-US" sz="1100" i="1" smtClean="0">
              <a:solidFill>
                <a:srgbClr val="FF6600"/>
              </a:solidFill>
            </a:endParaRPr>
          </a:p>
          <a:p>
            <a:r>
              <a:rPr lang="en-US" sz="1800" smtClean="0">
                <a:solidFill>
                  <a:srgbClr val="FF6600"/>
                </a:solidFill>
              </a:rPr>
              <a:t>Lac Operon </a:t>
            </a:r>
            <a:r>
              <a:rPr lang="en-US" sz="1100" i="1" smtClean="0">
                <a:solidFill>
                  <a:srgbClr val="FF6600"/>
                </a:solidFill>
              </a:rPr>
              <a:t>(sketch Fig. 4.11)</a:t>
            </a:r>
          </a:p>
          <a:p>
            <a:endParaRPr lang="en-US" sz="1100" i="1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381000"/>
            <a:ext cx="8429625" cy="6119813"/>
          </a:xfrm>
        </p:spPr>
        <p:txBody>
          <a:bodyPr/>
          <a:lstStyle/>
          <a:p>
            <a:endParaRPr lang="en-US" sz="2800" smtClean="0">
              <a:solidFill>
                <a:srgbClr val="EDF3DB"/>
              </a:solidFill>
            </a:endParaRPr>
          </a:p>
          <a:p>
            <a:r>
              <a:rPr lang="en-CA" sz="2800" smtClean="0">
                <a:solidFill>
                  <a:srgbClr val="FFF54C"/>
                </a:solidFill>
              </a:rPr>
              <a:t>Eukaryotic DNA</a:t>
            </a:r>
          </a:p>
          <a:p>
            <a:endParaRPr lang="en-US" sz="2800" smtClean="0">
              <a:solidFill>
                <a:srgbClr val="EDF3DB"/>
              </a:solidFill>
            </a:endParaRPr>
          </a:p>
          <a:p>
            <a:r>
              <a:rPr lang="en-US" sz="2000" smtClean="0">
                <a:solidFill>
                  <a:srgbClr val="EDF3DB"/>
                </a:solidFill>
              </a:rPr>
              <a:t>Eukaryotic cells have several chromosomes that are long linear strands, coiled around </a:t>
            </a:r>
            <a:r>
              <a:rPr lang="en-US" sz="2000" smtClean="0">
                <a:solidFill>
                  <a:srgbClr val="FFF54C"/>
                </a:solidFill>
              </a:rPr>
              <a:t>histone</a:t>
            </a:r>
            <a:r>
              <a:rPr lang="en-US" sz="2000" smtClean="0">
                <a:solidFill>
                  <a:srgbClr val="EDF3DB"/>
                </a:solidFill>
              </a:rPr>
              <a:t> proteins, and interrupted by noncoding regions. </a:t>
            </a:r>
          </a:p>
          <a:p>
            <a:endParaRPr lang="en-US" sz="2000" smtClean="0">
              <a:solidFill>
                <a:srgbClr val="EDF3DB"/>
              </a:solidFill>
            </a:endParaRPr>
          </a:p>
          <a:p>
            <a:r>
              <a:rPr lang="en-US" sz="2000" smtClean="0">
                <a:solidFill>
                  <a:srgbClr val="EDF3DB"/>
                </a:solidFill>
              </a:rPr>
              <a:t>Eukaryotic DNA does not have operators, but does have promoters and structural genes. </a:t>
            </a:r>
            <a:r>
              <a:rPr lang="en-US" sz="2000" smtClean="0">
                <a:solidFill>
                  <a:srgbClr val="FFF54C"/>
                </a:solidFill>
              </a:rPr>
              <a:t>Enhancers</a:t>
            </a:r>
            <a:r>
              <a:rPr lang="en-US" sz="2000" smtClean="0">
                <a:solidFill>
                  <a:srgbClr val="EDF3DB"/>
                </a:solidFill>
              </a:rPr>
              <a:t> may increase RNA polymerase interaction at the promoter to increase gene expression. (in other words – a section of DNA that increases the expression of a gene)</a:t>
            </a:r>
          </a:p>
          <a:p>
            <a:pPr eaLnBrk="1" hangingPunct="1">
              <a:lnSpc>
                <a:spcPct val="80000"/>
              </a:lnSpc>
            </a:pPr>
            <a:endParaRPr lang="en-CA" sz="3000" smtClean="0">
              <a:solidFill>
                <a:srgbClr val="EDF3DB"/>
              </a:solidFill>
            </a:endParaRPr>
          </a:p>
          <a:p>
            <a:pPr eaLnBrk="1" hangingPunct="1">
              <a:lnSpc>
                <a:spcPct val="80000"/>
              </a:lnSpc>
              <a:buFont typeface="Wingdings 2" charset="2"/>
              <a:buNone/>
            </a:pPr>
            <a:endParaRPr lang="en-CA" sz="3000" smtClean="0">
              <a:solidFill>
                <a:srgbClr val="EDF3D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28600"/>
            <a:ext cx="8429625" cy="6272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smtClean="0">
                <a:solidFill>
                  <a:srgbClr val="FFF54C"/>
                </a:solidFill>
              </a:rPr>
              <a:t>Viral DNA</a:t>
            </a:r>
          </a:p>
          <a:p>
            <a:pPr>
              <a:lnSpc>
                <a:spcPct val="90000"/>
              </a:lnSpc>
            </a:pPr>
            <a:endParaRPr lang="en-US" sz="2100" smtClean="0">
              <a:solidFill>
                <a:srgbClr val="EDF3DB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Virus particles contain either small DNA or RNA molecules as their nuclear material. </a:t>
            </a:r>
          </a:p>
          <a:p>
            <a:pPr>
              <a:lnSpc>
                <a:spcPct val="90000"/>
              </a:lnSpc>
            </a:pPr>
            <a:endParaRPr lang="en-US" sz="2100" smtClean="0">
              <a:solidFill>
                <a:srgbClr val="EDF3DB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Scientists have been able to use </a:t>
            </a:r>
            <a:r>
              <a:rPr lang="en-US" sz="2100" smtClean="0">
                <a:solidFill>
                  <a:srgbClr val="FFF54C"/>
                </a:solidFill>
              </a:rPr>
              <a:t>nonpathogenic</a:t>
            </a:r>
            <a:r>
              <a:rPr lang="en-US" sz="2100" smtClean="0">
                <a:solidFill>
                  <a:srgbClr val="EDF3DB"/>
                </a:solidFill>
              </a:rPr>
              <a:t> viral DNA as a vector for transferring genes used for genetic engineering and gene therapy.</a:t>
            </a:r>
          </a:p>
          <a:p>
            <a:pPr>
              <a:lnSpc>
                <a:spcPct val="90000"/>
              </a:lnSpc>
            </a:pPr>
            <a:endParaRPr lang="en-US" sz="2100" smtClean="0">
              <a:solidFill>
                <a:srgbClr val="EDF3DB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Recombinant virus technology is used in the process </a:t>
            </a:r>
            <a:r>
              <a:rPr lang="en-US" sz="2100" smtClean="0">
                <a:solidFill>
                  <a:srgbClr val="FFF54C"/>
                </a:solidFill>
              </a:rPr>
              <a:t>gene therapy</a:t>
            </a:r>
          </a:p>
          <a:p>
            <a:pPr>
              <a:lnSpc>
                <a:spcPct val="90000"/>
              </a:lnSpc>
            </a:pPr>
            <a:endParaRPr lang="en-US" sz="2100" smtClean="0">
              <a:solidFill>
                <a:srgbClr val="EDF3DB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The genetic engineering process includes the following: identification of a target molecule(s) for production; </a:t>
            </a:r>
          </a:p>
          <a:p>
            <a:pPr lvl="1"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isolation of the DNA instructions for that molecule’s production; </a:t>
            </a:r>
          </a:p>
          <a:p>
            <a:pPr lvl="1"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manipulation of the DNA instructions into cells that use the DNA to produce the target; and </a:t>
            </a:r>
          </a:p>
          <a:p>
            <a:pPr lvl="1">
              <a:lnSpc>
                <a:spcPct val="90000"/>
              </a:lnSpc>
            </a:pPr>
            <a:r>
              <a:rPr lang="en-US" sz="2100" smtClean="0">
                <a:solidFill>
                  <a:srgbClr val="EDF3DB"/>
                </a:solidFill>
              </a:rPr>
              <a:t>harvest of the target product.</a:t>
            </a:r>
          </a:p>
          <a:p>
            <a:pPr eaLnBrk="1" hangingPunct="1">
              <a:lnSpc>
                <a:spcPct val="70000"/>
              </a:lnSpc>
            </a:pPr>
            <a:endParaRPr lang="en-CA" sz="3000" smtClean="0">
              <a:solidFill>
                <a:srgbClr val="EDF3DB"/>
              </a:solidFill>
            </a:endParaRPr>
          </a:p>
          <a:p>
            <a:pPr eaLnBrk="1" hangingPunct="1">
              <a:lnSpc>
                <a:spcPct val="70000"/>
              </a:lnSpc>
              <a:buFont typeface="Wingdings 2" charset="2"/>
              <a:buNone/>
            </a:pPr>
            <a:endParaRPr lang="en-CA" sz="3000" smtClean="0">
              <a:solidFill>
                <a:srgbClr val="EDF3D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Green">
      <a:dk1>
        <a:srgbClr val="003A51"/>
      </a:dk1>
      <a:lt1>
        <a:srgbClr val="0086BC"/>
      </a:lt1>
      <a:dk2>
        <a:srgbClr val="3C7C28"/>
      </a:dk2>
      <a:lt2>
        <a:srgbClr val="FFFBBA"/>
      </a:lt2>
      <a:accent1>
        <a:srgbClr val="0F6FC6"/>
      </a:accent1>
      <a:accent2>
        <a:srgbClr val="003A51"/>
      </a:accent2>
      <a:accent3>
        <a:srgbClr val="0BD0D9"/>
      </a:accent3>
      <a:accent4>
        <a:srgbClr val="10CF9B"/>
      </a:accent4>
      <a:accent5>
        <a:srgbClr val="00B050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Green">
    <a:dk1>
      <a:srgbClr val="003A51"/>
    </a:dk1>
    <a:lt1>
      <a:srgbClr val="0086BC"/>
    </a:lt1>
    <a:dk2>
      <a:srgbClr val="3C7C28"/>
    </a:dk2>
    <a:lt2>
      <a:srgbClr val="FFFBBA"/>
    </a:lt2>
    <a:accent1>
      <a:srgbClr val="0F6FC6"/>
    </a:accent1>
    <a:accent2>
      <a:srgbClr val="003A51"/>
    </a:accent2>
    <a:accent3>
      <a:srgbClr val="0BD0D9"/>
    </a:accent3>
    <a:accent4>
      <a:srgbClr val="10CF9B"/>
    </a:accent4>
    <a:accent5>
      <a:srgbClr val="00B050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Green">
    <a:dk1>
      <a:srgbClr val="003A51"/>
    </a:dk1>
    <a:lt1>
      <a:srgbClr val="0086BC"/>
    </a:lt1>
    <a:dk2>
      <a:srgbClr val="3C7C28"/>
    </a:dk2>
    <a:lt2>
      <a:srgbClr val="FFFBBA"/>
    </a:lt2>
    <a:accent1>
      <a:srgbClr val="0F6FC6"/>
    </a:accent1>
    <a:accent2>
      <a:srgbClr val="003A51"/>
    </a:accent2>
    <a:accent3>
      <a:srgbClr val="0BD0D9"/>
    </a:accent3>
    <a:accent4>
      <a:srgbClr val="10CF9B"/>
    </a:accent4>
    <a:accent5>
      <a:srgbClr val="00B050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2464</TotalTime>
  <Words>426</Words>
  <Application>Microsoft Macintosh PowerPoint</Application>
  <PresentationFormat>On-screen Show (4:3)</PresentationFormat>
  <Paragraphs>59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Garamond</vt:lpstr>
      <vt:lpstr>Arial</vt:lpstr>
      <vt:lpstr>Calibri</vt:lpstr>
      <vt:lpstr>ＭＳ Ｐゴシック</vt:lpstr>
      <vt:lpstr>Constantia</vt:lpstr>
      <vt:lpstr>Wingdings 2</vt:lpstr>
      <vt:lpstr>Flow</vt:lpstr>
      <vt:lpstr>Slide 1</vt:lpstr>
      <vt:lpstr>Sources of DNA</vt:lpstr>
      <vt:lpstr>Slide 3</vt:lpstr>
      <vt:lpstr>Slide 4</vt:lpstr>
      <vt:lpstr>Slide 5</vt:lpstr>
      <vt:lpstr>Slide 6</vt:lpstr>
      <vt:lpstr>Slide 7</vt:lpstr>
    </vt:vector>
  </TitlesOfParts>
  <Company>Cashmere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Michael Dowdall</dc:creator>
  <cp:keywords>Biology</cp:keywords>
  <cp:lastModifiedBy>Nicholas Rath</cp:lastModifiedBy>
  <cp:revision>191</cp:revision>
  <dcterms:created xsi:type="dcterms:W3CDTF">2011-10-04T10:26:22Z</dcterms:created>
  <dcterms:modified xsi:type="dcterms:W3CDTF">2011-10-04T10:26:32Z</dcterms:modified>
</cp:coreProperties>
</file>