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8" r:id="rId3"/>
    <p:sldId id="259" r:id="rId4"/>
    <p:sldId id="263" r:id="rId5"/>
    <p:sldId id="262" r:id="rId6"/>
    <p:sldId id="260" r:id="rId7"/>
    <p:sldId id="264" r:id="rId8"/>
    <p:sldId id="265" r:id="rId9"/>
    <p:sldId id="261"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5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E3338-65CB-BA44-AC5C-2CE741A4C121}" type="datetimeFigureOut">
              <a:rPr lang="en-US" smtClean="0"/>
              <a:t>3/7/16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BC960-D48E-164A-92E6-F0AF4C0C740B}" type="slidenum">
              <a:rPr lang="en-US" smtClean="0"/>
              <a:t>‹#›</a:t>
            </a:fld>
            <a:endParaRPr lang="en-US"/>
          </a:p>
        </p:txBody>
      </p:sp>
    </p:spTree>
    <p:extLst>
      <p:ext uri="{BB962C8B-B14F-4D97-AF65-F5344CB8AC3E}">
        <p14:creationId xmlns:p14="http://schemas.microsoft.com/office/powerpoint/2010/main" val="1059510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98F4C8A-B411-F949-8523-E256320092E3}" type="slidenum">
              <a:rPr lang="en-US" sz="1200">
                <a:latin typeface="Calibri" charset="0"/>
              </a:rPr>
              <a:pPr algn="r" eaLnBrk="1" hangingPunct="1"/>
              <a:t>1</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891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FC814A8-018A-3B43-A6C6-CF4E711EAB8A}" type="slidenum">
              <a:rPr lang="en-US" sz="1200">
                <a:latin typeface="Calibri" charset="0"/>
              </a:rPr>
              <a:pPr algn="r" eaLnBrk="1" hangingPunct="1"/>
              <a:t>2</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8AA38C4-6A3A-9840-AA23-ED13EF857A1D}" type="slidenum">
              <a:rPr lang="en-US" sz="1200">
                <a:latin typeface="Calibri" charset="0"/>
              </a:rPr>
              <a:pPr algn="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301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688B711-6E2A-2D47-AB24-8E37B5ACC3CA}" type="slidenum">
              <a:rPr lang="en-US" sz="1200">
                <a:latin typeface="Calibri" charset="0"/>
              </a:rPr>
              <a:pPr algn="r" eaLnBrk="1" hangingPunct="1"/>
              <a:t>6</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505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77C871D-139B-694A-9F9D-50E742CE61FC}" type="slidenum">
              <a:rPr lang="en-US" sz="1200">
                <a:latin typeface="Calibri" charset="0"/>
              </a:rPr>
              <a:pPr algn="r" eaLnBrk="1" hangingPunct="1"/>
              <a:t>9</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A6739D-EF55-2B46-AC12-DB3984538800}" type="slidenum">
              <a:rPr lang="en-US"/>
              <a:pPr>
                <a:defRPr/>
              </a:pPr>
              <a:t>11</a:t>
            </a:fld>
            <a:endParaRPr lang="en-US"/>
          </a:p>
        </p:txBody>
      </p:sp>
      <p:sp>
        <p:nvSpPr>
          <p:cNvPr id="72706" name="Rectangle 2"/>
          <p:cNvSpPr>
            <a:spLocks noGrp="1" noRot="1" noChangeAspect="1" noChangeArrowheads="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E4B888-93C6-3546-B5CA-F4C3FC115813}" type="datetimeFigureOut">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A8EAF-ED5C-0B4B-B7AA-D5E49C8B0701}" type="slidenum">
              <a:rPr lang="en-US" smtClean="0"/>
              <a:t>‹#›</a:t>
            </a:fld>
            <a:endParaRPr lang="en-US"/>
          </a:p>
        </p:txBody>
      </p:sp>
    </p:spTree>
    <p:extLst>
      <p:ext uri="{BB962C8B-B14F-4D97-AF65-F5344CB8AC3E}">
        <p14:creationId xmlns:p14="http://schemas.microsoft.com/office/powerpoint/2010/main" val="399269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4B888-93C6-3546-B5CA-F4C3FC115813}" type="datetimeFigureOut">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A8EAF-ED5C-0B4B-B7AA-D5E49C8B0701}" type="slidenum">
              <a:rPr lang="en-US" smtClean="0"/>
              <a:t>‹#›</a:t>
            </a:fld>
            <a:endParaRPr lang="en-US"/>
          </a:p>
        </p:txBody>
      </p:sp>
    </p:spTree>
    <p:extLst>
      <p:ext uri="{BB962C8B-B14F-4D97-AF65-F5344CB8AC3E}">
        <p14:creationId xmlns:p14="http://schemas.microsoft.com/office/powerpoint/2010/main" val="99872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4B888-93C6-3546-B5CA-F4C3FC115813}" type="datetimeFigureOut">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A8EAF-ED5C-0B4B-B7AA-D5E49C8B0701}" type="slidenum">
              <a:rPr lang="en-US" smtClean="0"/>
              <a:t>‹#›</a:t>
            </a:fld>
            <a:endParaRPr lang="en-US"/>
          </a:p>
        </p:txBody>
      </p:sp>
    </p:spTree>
    <p:extLst>
      <p:ext uri="{BB962C8B-B14F-4D97-AF65-F5344CB8AC3E}">
        <p14:creationId xmlns:p14="http://schemas.microsoft.com/office/powerpoint/2010/main" val="160729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4B888-93C6-3546-B5CA-F4C3FC115813}" type="datetimeFigureOut">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A8EAF-ED5C-0B4B-B7AA-D5E49C8B0701}" type="slidenum">
              <a:rPr lang="en-US" smtClean="0"/>
              <a:t>‹#›</a:t>
            </a:fld>
            <a:endParaRPr lang="en-US"/>
          </a:p>
        </p:txBody>
      </p:sp>
    </p:spTree>
    <p:extLst>
      <p:ext uri="{BB962C8B-B14F-4D97-AF65-F5344CB8AC3E}">
        <p14:creationId xmlns:p14="http://schemas.microsoft.com/office/powerpoint/2010/main" val="221846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E4B888-93C6-3546-B5CA-F4C3FC115813}" type="datetimeFigureOut">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A8EAF-ED5C-0B4B-B7AA-D5E49C8B0701}" type="slidenum">
              <a:rPr lang="en-US" smtClean="0"/>
              <a:t>‹#›</a:t>
            </a:fld>
            <a:endParaRPr lang="en-US"/>
          </a:p>
        </p:txBody>
      </p:sp>
    </p:spTree>
    <p:extLst>
      <p:ext uri="{BB962C8B-B14F-4D97-AF65-F5344CB8AC3E}">
        <p14:creationId xmlns:p14="http://schemas.microsoft.com/office/powerpoint/2010/main" val="288605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E4B888-93C6-3546-B5CA-F4C3FC115813}" type="datetimeFigureOut">
              <a:rPr lang="en-US" smtClean="0"/>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A8EAF-ED5C-0B4B-B7AA-D5E49C8B0701}" type="slidenum">
              <a:rPr lang="en-US" smtClean="0"/>
              <a:t>‹#›</a:t>
            </a:fld>
            <a:endParaRPr lang="en-US"/>
          </a:p>
        </p:txBody>
      </p:sp>
    </p:spTree>
    <p:extLst>
      <p:ext uri="{BB962C8B-B14F-4D97-AF65-F5344CB8AC3E}">
        <p14:creationId xmlns:p14="http://schemas.microsoft.com/office/powerpoint/2010/main" val="139686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E4B888-93C6-3546-B5CA-F4C3FC115813}" type="datetimeFigureOut">
              <a:rPr lang="en-US" smtClean="0"/>
              <a:t>3/7/16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A8EAF-ED5C-0B4B-B7AA-D5E49C8B0701}" type="slidenum">
              <a:rPr lang="en-US" smtClean="0"/>
              <a:t>‹#›</a:t>
            </a:fld>
            <a:endParaRPr lang="en-US"/>
          </a:p>
        </p:txBody>
      </p:sp>
    </p:spTree>
    <p:extLst>
      <p:ext uri="{BB962C8B-B14F-4D97-AF65-F5344CB8AC3E}">
        <p14:creationId xmlns:p14="http://schemas.microsoft.com/office/powerpoint/2010/main" val="26628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E4B888-93C6-3546-B5CA-F4C3FC115813}" type="datetimeFigureOut">
              <a:rPr lang="en-US" smtClean="0"/>
              <a:t>3/7/16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A8EAF-ED5C-0B4B-B7AA-D5E49C8B0701}" type="slidenum">
              <a:rPr lang="en-US" smtClean="0"/>
              <a:t>‹#›</a:t>
            </a:fld>
            <a:endParaRPr lang="en-US"/>
          </a:p>
        </p:txBody>
      </p:sp>
    </p:spTree>
    <p:extLst>
      <p:ext uri="{BB962C8B-B14F-4D97-AF65-F5344CB8AC3E}">
        <p14:creationId xmlns:p14="http://schemas.microsoft.com/office/powerpoint/2010/main" val="360681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4B888-93C6-3546-B5CA-F4C3FC115813}" type="datetimeFigureOut">
              <a:rPr lang="en-US" smtClean="0"/>
              <a:t>3/7/16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A8EAF-ED5C-0B4B-B7AA-D5E49C8B0701}" type="slidenum">
              <a:rPr lang="en-US" smtClean="0"/>
              <a:t>‹#›</a:t>
            </a:fld>
            <a:endParaRPr lang="en-US"/>
          </a:p>
        </p:txBody>
      </p:sp>
    </p:spTree>
    <p:extLst>
      <p:ext uri="{BB962C8B-B14F-4D97-AF65-F5344CB8AC3E}">
        <p14:creationId xmlns:p14="http://schemas.microsoft.com/office/powerpoint/2010/main" val="155732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E4B888-93C6-3546-B5CA-F4C3FC115813}" type="datetimeFigureOut">
              <a:rPr lang="en-US" smtClean="0"/>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A8EAF-ED5C-0B4B-B7AA-D5E49C8B0701}" type="slidenum">
              <a:rPr lang="en-US" smtClean="0"/>
              <a:t>‹#›</a:t>
            </a:fld>
            <a:endParaRPr lang="en-US"/>
          </a:p>
        </p:txBody>
      </p:sp>
    </p:spTree>
    <p:extLst>
      <p:ext uri="{BB962C8B-B14F-4D97-AF65-F5344CB8AC3E}">
        <p14:creationId xmlns:p14="http://schemas.microsoft.com/office/powerpoint/2010/main" val="60188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E4B888-93C6-3546-B5CA-F4C3FC115813}" type="datetimeFigureOut">
              <a:rPr lang="en-US" smtClean="0"/>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A8EAF-ED5C-0B4B-B7AA-D5E49C8B0701}" type="slidenum">
              <a:rPr lang="en-US" smtClean="0"/>
              <a:t>‹#›</a:t>
            </a:fld>
            <a:endParaRPr lang="en-US"/>
          </a:p>
        </p:txBody>
      </p:sp>
    </p:spTree>
    <p:extLst>
      <p:ext uri="{BB962C8B-B14F-4D97-AF65-F5344CB8AC3E}">
        <p14:creationId xmlns:p14="http://schemas.microsoft.com/office/powerpoint/2010/main" val="19275445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4B888-93C6-3546-B5CA-F4C3FC115813}" type="datetimeFigureOut">
              <a:rPr lang="en-US" smtClean="0"/>
              <a:t>3/7/16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A8EAF-ED5C-0B4B-B7AA-D5E49C8B0701}" type="slidenum">
              <a:rPr lang="en-US" smtClean="0"/>
              <a:t>‹#›</a:t>
            </a:fld>
            <a:endParaRPr lang="en-US"/>
          </a:p>
        </p:txBody>
      </p:sp>
    </p:spTree>
    <p:extLst>
      <p:ext uri="{BB962C8B-B14F-4D97-AF65-F5344CB8AC3E}">
        <p14:creationId xmlns:p14="http://schemas.microsoft.com/office/powerpoint/2010/main" val="4164298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4038600" cy="639763"/>
          </a:xfrm>
        </p:spPr>
        <p:txBody>
          <a:bodyPr rtlCol="0">
            <a:normAutofit fontScale="90000"/>
          </a:bodyPr>
          <a:lstStyle/>
          <a:p>
            <a:pPr eaLnBrk="1" fontAlgn="auto" hangingPunct="1">
              <a:spcAft>
                <a:spcPts val="0"/>
              </a:spcAft>
              <a:defRPr/>
            </a:pPr>
            <a:r>
              <a:rPr lang="en-US" kern="1200" dirty="0">
                <a:ea typeface="+mj-ea"/>
                <a:cs typeface="+mj-cs"/>
              </a:rPr>
              <a:t>The Plant Body</a:t>
            </a:r>
          </a:p>
        </p:txBody>
      </p:sp>
      <p:sp>
        <p:nvSpPr>
          <p:cNvPr id="3" name="Content Placeholder 2"/>
          <p:cNvSpPr>
            <a:spLocks noGrp="1"/>
          </p:cNvSpPr>
          <p:nvPr>
            <p:ph idx="4294967295"/>
          </p:nvPr>
        </p:nvSpPr>
        <p:spPr>
          <a:xfrm>
            <a:off x="0" y="990600"/>
            <a:ext cx="5105400" cy="5867400"/>
          </a:xfrm>
        </p:spPr>
        <p:txBody>
          <a:bodyPr rtlCol="0">
            <a:normAutofit fontScale="70000" lnSpcReduction="20000"/>
          </a:bodyPr>
          <a:lstStyle/>
          <a:p>
            <a:pPr eaLnBrk="1" fontAlgn="auto" hangingPunct="1">
              <a:spcAft>
                <a:spcPts val="0"/>
              </a:spcAft>
              <a:buFont typeface="Arial" pitchFamily="34" charset="0"/>
              <a:buChar char="•"/>
              <a:defRPr/>
            </a:pPr>
            <a:r>
              <a:rPr lang="en-US" kern="1200" dirty="0">
                <a:ea typeface="+mn-ea"/>
                <a:cs typeface="+mn-cs"/>
              </a:rPr>
              <a:t>The basic parts: roots, shoots, leaves, flowers, fruits.</a:t>
            </a:r>
          </a:p>
          <a:p>
            <a:pPr lvl="1" eaLnBrk="1" fontAlgn="auto" hangingPunct="1">
              <a:spcAft>
                <a:spcPts val="0"/>
              </a:spcAft>
              <a:buFont typeface="Arial" pitchFamily="34" charset="0"/>
              <a:buChar char="–"/>
              <a:defRPr/>
            </a:pPr>
            <a:r>
              <a:rPr lang="en-US" kern="1200" dirty="0">
                <a:ea typeface="+mn-ea"/>
                <a:cs typeface="+mn-cs"/>
              </a:rPr>
              <a:t>Most photosynthesis occurs in the </a:t>
            </a:r>
            <a:r>
              <a:rPr lang="en-US" u="sng" kern="1200" dirty="0">
                <a:ea typeface="+mn-ea"/>
                <a:cs typeface="+mn-cs"/>
              </a:rPr>
              <a:t>leaves</a:t>
            </a:r>
            <a:r>
              <a:rPr lang="en-US" kern="1200" dirty="0">
                <a:ea typeface="+mn-ea"/>
                <a:cs typeface="+mn-cs"/>
              </a:rPr>
              <a:t>.  Photosynthesis produces sugar (sucrose), which is used to feed the rest of the plant.</a:t>
            </a:r>
          </a:p>
          <a:p>
            <a:pPr lvl="1" eaLnBrk="1" fontAlgn="auto" hangingPunct="1">
              <a:spcAft>
                <a:spcPts val="0"/>
              </a:spcAft>
              <a:buFont typeface="Arial" pitchFamily="34" charset="0"/>
              <a:buChar char="–"/>
              <a:defRPr/>
            </a:pPr>
            <a:r>
              <a:rPr lang="en-US" kern="1200" dirty="0">
                <a:ea typeface="+mn-ea"/>
                <a:cs typeface="+mn-cs"/>
              </a:rPr>
              <a:t>Water and mineral nutrients come from the soil: they are absorbed into the plant by the </a:t>
            </a:r>
            <a:r>
              <a:rPr lang="en-US" u="sng" kern="1200" dirty="0">
                <a:ea typeface="+mn-ea"/>
                <a:cs typeface="+mn-cs"/>
              </a:rPr>
              <a:t>roots</a:t>
            </a:r>
            <a:r>
              <a:rPr lang="en-US" kern="1200" dirty="0">
                <a:ea typeface="+mn-ea"/>
                <a:cs typeface="+mn-cs"/>
              </a:rPr>
              <a:t>.</a:t>
            </a:r>
          </a:p>
          <a:p>
            <a:pPr lvl="1" eaLnBrk="1" fontAlgn="auto" hangingPunct="1">
              <a:spcAft>
                <a:spcPts val="0"/>
              </a:spcAft>
              <a:buFont typeface="Arial" pitchFamily="34" charset="0"/>
              <a:buChar char="–"/>
              <a:defRPr/>
            </a:pPr>
            <a:r>
              <a:rPr lang="en-US" u="sng" kern="1200" dirty="0">
                <a:ea typeface="+mn-ea"/>
                <a:cs typeface="+mn-cs"/>
              </a:rPr>
              <a:t>Stems</a:t>
            </a:r>
            <a:r>
              <a:rPr lang="en-US" kern="1200" dirty="0">
                <a:ea typeface="+mn-ea"/>
                <a:cs typeface="+mn-cs"/>
              </a:rPr>
              <a:t> hold the leaves and flowers up in the air: off the ground, above things that might block the sun, away from predators and decay organisms.  Stems contain the plumbing that carries nutrients to different parts of the plant.</a:t>
            </a:r>
          </a:p>
          <a:p>
            <a:pPr lvl="1" eaLnBrk="1" fontAlgn="auto" hangingPunct="1">
              <a:spcAft>
                <a:spcPts val="0"/>
              </a:spcAft>
              <a:buFont typeface="Arial" pitchFamily="34" charset="0"/>
              <a:buChar char="–"/>
              <a:defRPr/>
            </a:pPr>
            <a:r>
              <a:rPr lang="en-US" u="sng" kern="1200" dirty="0">
                <a:ea typeface="+mn-ea"/>
                <a:cs typeface="+mn-cs"/>
              </a:rPr>
              <a:t>Flowers</a:t>
            </a:r>
            <a:r>
              <a:rPr lang="en-US" kern="1200" dirty="0">
                <a:ea typeface="+mn-ea"/>
                <a:cs typeface="+mn-cs"/>
              </a:rPr>
              <a:t> are the reproductive structures, which produce the plant equivalents of sperm and egg.</a:t>
            </a:r>
          </a:p>
          <a:p>
            <a:pPr lvl="1" eaLnBrk="1" fontAlgn="auto" hangingPunct="1">
              <a:spcAft>
                <a:spcPts val="0"/>
              </a:spcAft>
              <a:buFont typeface="Arial" pitchFamily="34" charset="0"/>
              <a:buChar char="–"/>
              <a:defRPr/>
            </a:pPr>
            <a:r>
              <a:rPr lang="en-US" u="sng" kern="1200" dirty="0">
                <a:ea typeface="+mn-ea"/>
                <a:cs typeface="+mn-cs"/>
              </a:rPr>
              <a:t>Fruits</a:t>
            </a:r>
            <a:r>
              <a:rPr lang="en-US" kern="1200" dirty="0">
                <a:ea typeface="+mn-ea"/>
                <a:cs typeface="+mn-cs"/>
              </a:rPr>
              <a:t> hold the seeds (products of reproduction) and provide nutrients and a means of dispersing the seeds to new locations. </a:t>
            </a: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38" y="762000"/>
            <a:ext cx="4043362"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22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2"/>
          <p:cNvGrpSpPr>
            <a:grpSpLocks/>
          </p:cNvGrpSpPr>
          <p:nvPr/>
        </p:nvGrpSpPr>
        <p:grpSpPr bwMode="auto">
          <a:xfrm>
            <a:off x="381000" y="1295400"/>
            <a:ext cx="8382000" cy="4700588"/>
            <a:chOff x="288" y="768"/>
            <a:chExt cx="5136" cy="2880"/>
          </a:xfrm>
        </p:grpSpPr>
        <p:pic>
          <p:nvPicPr>
            <p:cNvPr id="50198" name="Picture 3" descr="E:\Biology 172L\lilac leaf.jpg"/>
            <p:cNvPicPr>
              <a:picLocks noChangeAspect="1" noChangeArrowheads="1"/>
            </p:cNvPicPr>
            <p:nvPr/>
          </p:nvPicPr>
          <p:blipFill>
            <a:blip r:embed="rId2">
              <a:extLst>
                <a:ext uri="{28A0092B-C50C-407E-A947-70E740481C1C}">
                  <a14:useLocalDpi xmlns:a14="http://schemas.microsoft.com/office/drawing/2010/main" val="0"/>
                </a:ext>
              </a:extLst>
            </a:blip>
            <a:srcRect b="6067"/>
            <a:stretch>
              <a:fillRect/>
            </a:stretch>
          </p:blipFill>
          <p:spPr bwMode="auto">
            <a:xfrm>
              <a:off x="288" y="768"/>
              <a:ext cx="270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9" name="Picture 4" descr="E:\Biology 172L\lilac leaf2.jpg"/>
            <p:cNvPicPr>
              <a:picLocks noChangeAspect="1" noChangeArrowheads="1"/>
            </p:cNvPicPr>
            <p:nvPr/>
          </p:nvPicPr>
          <p:blipFill>
            <a:blip r:embed="rId3">
              <a:extLst>
                <a:ext uri="{28A0092B-C50C-407E-A947-70E740481C1C}">
                  <a14:useLocalDpi xmlns:a14="http://schemas.microsoft.com/office/drawing/2010/main" val="0"/>
                </a:ext>
              </a:extLst>
            </a:blip>
            <a:srcRect l="12070"/>
            <a:stretch>
              <a:fillRect/>
            </a:stretch>
          </p:blipFill>
          <p:spPr bwMode="auto">
            <a:xfrm>
              <a:off x="2953" y="768"/>
              <a:ext cx="2471" cy="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37" name="Text Box 5"/>
          <p:cNvSpPr txBox="1">
            <a:spLocks noChangeArrowheads="1"/>
          </p:cNvSpPr>
          <p:nvPr/>
        </p:nvSpPr>
        <p:spPr bwMode="auto">
          <a:xfrm>
            <a:off x="2057400" y="304800"/>
            <a:ext cx="632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200">
                <a:cs typeface="Times New Roman" charset="0"/>
              </a:rPr>
              <a:t>Typical Dicot Leaf X-Section</a:t>
            </a:r>
            <a:endParaRPr lang="en-US" sz="3200" b="0">
              <a:cs typeface="Times New Roman" charset="0"/>
            </a:endParaRPr>
          </a:p>
        </p:txBody>
      </p:sp>
      <p:sp>
        <p:nvSpPr>
          <p:cNvPr id="69638" name="Text Box 6"/>
          <p:cNvSpPr txBox="1">
            <a:spLocks noChangeArrowheads="1"/>
          </p:cNvSpPr>
          <p:nvPr/>
        </p:nvSpPr>
        <p:spPr bwMode="auto">
          <a:xfrm>
            <a:off x="1905000" y="2209800"/>
            <a:ext cx="1600200" cy="650875"/>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a:cs typeface="Times New Roman" charset="0"/>
              </a:rPr>
              <a:t>Palisade Parenchyma</a:t>
            </a:r>
            <a:endParaRPr lang="en-US" sz="1800" b="0">
              <a:cs typeface="Times New Roman" charset="0"/>
            </a:endParaRPr>
          </a:p>
        </p:txBody>
      </p:sp>
      <p:sp>
        <p:nvSpPr>
          <p:cNvPr id="69639" name="Text Box 7"/>
          <p:cNvSpPr txBox="1">
            <a:spLocks noChangeArrowheads="1"/>
          </p:cNvSpPr>
          <p:nvPr/>
        </p:nvSpPr>
        <p:spPr bwMode="auto">
          <a:xfrm>
            <a:off x="1905000" y="4267200"/>
            <a:ext cx="1600200" cy="650875"/>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a:cs typeface="Times New Roman" charset="0"/>
              </a:rPr>
              <a:t>Spongy Parenchyma</a:t>
            </a:r>
            <a:endParaRPr lang="en-US" sz="1800" b="0">
              <a:cs typeface="Times New Roman" charset="0"/>
            </a:endParaRPr>
          </a:p>
        </p:txBody>
      </p:sp>
      <p:sp>
        <p:nvSpPr>
          <p:cNvPr id="69640" name="Line 8"/>
          <p:cNvSpPr>
            <a:spLocks noChangeShapeType="1"/>
          </p:cNvSpPr>
          <p:nvPr/>
        </p:nvSpPr>
        <p:spPr bwMode="auto">
          <a:xfrm>
            <a:off x="1752600" y="3810000"/>
            <a:ext cx="0" cy="1752600"/>
          </a:xfrm>
          <a:prstGeom prst="line">
            <a:avLst/>
          </a:prstGeom>
          <a:noFill/>
          <a:ln w="5715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69641" name="Line 9"/>
          <p:cNvSpPr>
            <a:spLocks noChangeShapeType="1"/>
          </p:cNvSpPr>
          <p:nvPr/>
        </p:nvSpPr>
        <p:spPr bwMode="auto">
          <a:xfrm>
            <a:off x="1752600" y="1752600"/>
            <a:ext cx="0" cy="1905000"/>
          </a:xfrm>
          <a:prstGeom prst="line">
            <a:avLst/>
          </a:prstGeom>
          <a:noFill/>
          <a:ln w="5715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69642" name="Text Box 10"/>
          <p:cNvSpPr txBox="1">
            <a:spLocks noChangeArrowheads="1"/>
          </p:cNvSpPr>
          <p:nvPr/>
        </p:nvSpPr>
        <p:spPr bwMode="auto">
          <a:xfrm>
            <a:off x="6019800" y="3124200"/>
            <a:ext cx="1371600" cy="711200"/>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000">
                <a:cs typeface="Times New Roman" charset="0"/>
              </a:rPr>
              <a:t>Vascular bundles</a:t>
            </a:r>
            <a:endParaRPr lang="en-US" b="0">
              <a:cs typeface="Times New Roman" charset="0"/>
            </a:endParaRPr>
          </a:p>
        </p:txBody>
      </p:sp>
      <p:sp>
        <p:nvSpPr>
          <p:cNvPr id="69643" name="Line 11"/>
          <p:cNvSpPr>
            <a:spLocks noChangeShapeType="1"/>
          </p:cNvSpPr>
          <p:nvPr/>
        </p:nvSpPr>
        <p:spPr bwMode="auto">
          <a:xfrm flipH="1">
            <a:off x="5029200" y="3429000"/>
            <a:ext cx="914400" cy="2286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69644" name="Line 12"/>
          <p:cNvSpPr>
            <a:spLocks noChangeShapeType="1"/>
          </p:cNvSpPr>
          <p:nvPr/>
        </p:nvSpPr>
        <p:spPr bwMode="auto">
          <a:xfrm>
            <a:off x="7391400" y="3429000"/>
            <a:ext cx="914400"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69645" name="Text Box 13"/>
          <p:cNvSpPr txBox="1">
            <a:spLocks noChangeArrowheads="1"/>
          </p:cNvSpPr>
          <p:nvPr/>
        </p:nvSpPr>
        <p:spPr bwMode="auto">
          <a:xfrm>
            <a:off x="3810000" y="1981200"/>
            <a:ext cx="1447800" cy="406400"/>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000">
                <a:cs typeface="Times New Roman" charset="0"/>
              </a:rPr>
              <a:t>Epidermis</a:t>
            </a:r>
            <a:endParaRPr lang="en-US" b="0">
              <a:cs typeface="Times New Roman" charset="0"/>
            </a:endParaRPr>
          </a:p>
        </p:txBody>
      </p:sp>
      <p:sp>
        <p:nvSpPr>
          <p:cNvPr id="69646" name="Line 14"/>
          <p:cNvSpPr>
            <a:spLocks noChangeShapeType="1"/>
          </p:cNvSpPr>
          <p:nvPr/>
        </p:nvSpPr>
        <p:spPr bwMode="auto">
          <a:xfrm flipV="1">
            <a:off x="4876800" y="1600200"/>
            <a:ext cx="152400" cy="381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69647" name="Text Box 15"/>
          <p:cNvSpPr txBox="1">
            <a:spLocks noChangeArrowheads="1"/>
          </p:cNvSpPr>
          <p:nvPr/>
        </p:nvSpPr>
        <p:spPr bwMode="auto">
          <a:xfrm>
            <a:off x="3352800" y="1524000"/>
            <a:ext cx="1066800" cy="406400"/>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000">
                <a:cs typeface="Times New Roman" charset="0"/>
              </a:rPr>
              <a:t>Cuticle</a:t>
            </a:r>
            <a:endParaRPr lang="en-US" b="0">
              <a:cs typeface="Times New Roman" charset="0"/>
            </a:endParaRPr>
          </a:p>
        </p:txBody>
      </p:sp>
      <p:sp>
        <p:nvSpPr>
          <p:cNvPr id="69648" name="Line 16"/>
          <p:cNvSpPr>
            <a:spLocks noChangeShapeType="1"/>
          </p:cNvSpPr>
          <p:nvPr/>
        </p:nvSpPr>
        <p:spPr bwMode="auto">
          <a:xfrm flipV="1">
            <a:off x="4572000" y="1447800"/>
            <a:ext cx="304800" cy="304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69649" name="Rectangle 17"/>
          <p:cNvSpPr>
            <a:spLocks noChangeArrowheads="1"/>
          </p:cNvSpPr>
          <p:nvPr/>
        </p:nvSpPr>
        <p:spPr bwMode="auto">
          <a:xfrm>
            <a:off x="5410200" y="5486400"/>
            <a:ext cx="457200" cy="4572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69650" name="Text Box 18"/>
          <p:cNvSpPr txBox="1">
            <a:spLocks noChangeArrowheads="1"/>
          </p:cNvSpPr>
          <p:nvPr/>
        </p:nvSpPr>
        <p:spPr bwMode="auto">
          <a:xfrm>
            <a:off x="4724400" y="4876800"/>
            <a:ext cx="914400" cy="376238"/>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a:cs typeface="Times New Roman" charset="0"/>
              </a:rPr>
              <a:t>Stoma</a:t>
            </a:r>
            <a:endParaRPr lang="en-US" b="0">
              <a:cs typeface="Times New Roman" charset="0"/>
            </a:endParaRPr>
          </a:p>
        </p:txBody>
      </p:sp>
      <p:sp>
        <p:nvSpPr>
          <p:cNvPr id="69651" name="Line 19"/>
          <p:cNvSpPr>
            <a:spLocks noChangeShapeType="1"/>
          </p:cNvSpPr>
          <p:nvPr/>
        </p:nvSpPr>
        <p:spPr bwMode="auto">
          <a:xfrm>
            <a:off x="5257800" y="5257800"/>
            <a:ext cx="304800" cy="4572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69652" name="Rectangle 20"/>
          <p:cNvSpPr>
            <a:spLocks noChangeArrowheads="1"/>
          </p:cNvSpPr>
          <p:nvPr/>
        </p:nvSpPr>
        <p:spPr bwMode="auto">
          <a:xfrm>
            <a:off x="6705600" y="4419600"/>
            <a:ext cx="1066800" cy="10668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69653" name="Line 21"/>
          <p:cNvSpPr>
            <a:spLocks noChangeShapeType="1"/>
          </p:cNvSpPr>
          <p:nvPr/>
        </p:nvSpPr>
        <p:spPr bwMode="auto">
          <a:xfrm flipV="1">
            <a:off x="5943600" y="5410200"/>
            <a:ext cx="609600" cy="152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69654" name="Text Box 22"/>
          <p:cNvSpPr txBox="1">
            <a:spLocks noChangeArrowheads="1"/>
          </p:cNvSpPr>
          <p:nvPr/>
        </p:nvSpPr>
        <p:spPr bwMode="auto">
          <a:xfrm>
            <a:off x="6477000" y="4114800"/>
            <a:ext cx="914400" cy="650875"/>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a:cs typeface="Times New Roman" charset="0"/>
              </a:rPr>
              <a:t>Guard Cells</a:t>
            </a:r>
            <a:endParaRPr lang="en-US" sz="1800" b="0">
              <a:cs typeface="Times New Roman" charset="0"/>
            </a:endParaRPr>
          </a:p>
        </p:txBody>
      </p:sp>
      <p:sp>
        <p:nvSpPr>
          <p:cNvPr id="69655" name="Line 23"/>
          <p:cNvSpPr>
            <a:spLocks noChangeShapeType="1"/>
          </p:cNvSpPr>
          <p:nvPr/>
        </p:nvSpPr>
        <p:spPr bwMode="auto">
          <a:xfrm>
            <a:off x="7162800" y="4800600"/>
            <a:ext cx="228600" cy="4572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69656" name="Line 24"/>
          <p:cNvSpPr>
            <a:spLocks noChangeShapeType="1"/>
          </p:cNvSpPr>
          <p:nvPr/>
        </p:nvSpPr>
        <p:spPr bwMode="auto">
          <a:xfrm flipH="1">
            <a:off x="7162800" y="5029200"/>
            <a:ext cx="76200" cy="304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Tree>
    <p:extLst>
      <p:ext uri="{BB962C8B-B14F-4D97-AF65-F5344CB8AC3E}">
        <p14:creationId xmlns:p14="http://schemas.microsoft.com/office/powerpoint/2010/main" val="91226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2"/>
          <p:cNvGrpSpPr>
            <a:grpSpLocks/>
          </p:cNvGrpSpPr>
          <p:nvPr/>
        </p:nvGrpSpPr>
        <p:grpSpPr bwMode="auto">
          <a:xfrm>
            <a:off x="0" y="1752600"/>
            <a:ext cx="9144000" cy="3101975"/>
            <a:chOff x="240" y="1248"/>
            <a:chExt cx="5328" cy="1632"/>
          </a:xfrm>
        </p:grpSpPr>
        <p:pic>
          <p:nvPicPr>
            <p:cNvPr id="51220" name="Picture 3" descr="E:\Biology 172L\monocot again.jpg"/>
            <p:cNvPicPr>
              <a:picLocks noChangeAspect="1" noChangeArrowheads="1"/>
            </p:cNvPicPr>
            <p:nvPr/>
          </p:nvPicPr>
          <p:blipFill>
            <a:blip r:embed="rId3">
              <a:extLst>
                <a:ext uri="{28A0092B-C50C-407E-A947-70E740481C1C}">
                  <a14:useLocalDpi xmlns:a14="http://schemas.microsoft.com/office/drawing/2010/main" val="0"/>
                </a:ext>
              </a:extLst>
            </a:blip>
            <a:srcRect l="8052" b="5994"/>
            <a:stretch>
              <a:fillRect/>
            </a:stretch>
          </p:blipFill>
          <p:spPr bwMode="auto">
            <a:xfrm>
              <a:off x="2928" y="1296"/>
              <a:ext cx="2640"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1" name="Picture 4" descr="E:\Biology 172L\monocot again2.jpg"/>
            <p:cNvPicPr>
              <a:picLocks noChangeAspect="1" noChangeArrowheads="1"/>
            </p:cNvPicPr>
            <p:nvPr/>
          </p:nvPicPr>
          <p:blipFill>
            <a:blip r:embed="rId4">
              <a:extLst>
                <a:ext uri="{28A0092B-C50C-407E-A947-70E740481C1C}">
                  <a14:useLocalDpi xmlns:a14="http://schemas.microsoft.com/office/drawing/2010/main" val="0"/>
                </a:ext>
              </a:extLst>
            </a:blip>
            <a:srcRect r="6212" b="8067"/>
            <a:stretch>
              <a:fillRect/>
            </a:stretch>
          </p:blipFill>
          <p:spPr bwMode="auto">
            <a:xfrm>
              <a:off x="240" y="1248"/>
              <a:ext cx="2688"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1" name="Text Box 5"/>
          <p:cNvSpPr txBox="1">
            <a:spLocks noChangeArrowheads="1"/>
          </p:cNvSpPr>
          <p:nvPr/>
        </p:nvSpPr>
        <p:spPr bwMode="auto">
          <a:xfrm>
            <a:off x="1447800" y="304800"/>
            <a:ext cx="655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200">
                <a:cs typeface="Times New Roman" charset="0"/>
              </a:rPr>
              <a:t>Typical Monocot Leaf X-Section</a:t>
            </a:r>
            <a:endParaRPr lang="en-US" sz="3200" b="0">
              <a:cs typeface="Times New Roman" charset="0"/>
            </a:endParaRPr>
          </a:p>
        </p:txBody>
      </p:sp>
      <p:sp>
        <p:nvSpPr>
          <p:cNvPr id="70662" name="Text Box 6"/>
          <p:cNvSpPr txBox="1">
            <a:spLocks noChangeArrowheads="1"/>
          </p:cNvSpPr>
          <p:nvPr/>
        </p:nvSpPr>
        <p:spPr bwMode="auto">
          <a:xfrm>
            <a:off x="533400" y="3048000"/>
            <a:ext cx="914400" cy="376238"/>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a:cs typeface="Times New Roman" charset="0"/>
              </a:rPr>
              <a:t>Xylem</a:t>
            </a:r>
            <a:endParaRPr lang="en-US" b="0">
              <a:cs typeface="Times New Roman" charset="0"/>
            </a:endParaRPr>
          </a:p>
        </p:txBody>
      </p:sp>
      <p:sp>
        <p:nvSpPr>
          <p:cNvPr id="70663" name="Text Box 7"/>
          <p:cNvSpPr txBox="1">
            <a:spLocks noChangeArrowheads="1"/>
          </p:cNvSpPr>
          <p:nvPr/>
        </p:nvSpPr>
        <p:spPr bwMode="auto">
          <a:xfrm>
            <a:off x="838200" y="2286000"/>
            <a:ext cx="1143000" cy="376238"/>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a:cs typeface="Times New Roman" charset="0"/>
              </a:rPr>
              <a:t>Phloem</a:t>
            </a:r>
            <a:endParaRPr lang="en-US" b="0">
              <a:cs typeface="Times New Roman" charset="0"/>
            </a:endParaRPr>
          </a:p>
        </p:txBody>
      </p:sp>
      <p:sp>
        <p:nvSpPr>
          <p:cNvPr id="70664" name="Line 8"/>
          <p:cNvSpPr>
            <a:spLocks noChangeShapeType="1"/>
          </p:cNvSpPr>
          <p:nvPr/>
        </p:nvSpPr>
        <p:spPr bwMode="auto">
          <a:xfrm>
            <a:off x="1371600" y="3276600"/>
            <a:ext cx="4572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70665" name="Line 9"/>
          <p:cNvSpPr>
            <a:spLocks noChangeShapeType="1"/>
          </p:cNvSpPr>
          <p:nvPr/>
        </p:nvSpPr>
        <p:spPr bwMode="auto">
          <a:xfrm>
            <a:off x="1828800" y="2590800"/>
            <a:ext cx="533400" cy="228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70666" name="Text Box 10"/>
          <p:cNvSpPr txBox="1">
            <a:spLocks noChangeArrowheads="1"/>
          </p:cNvSpPr>
          <p:nvPr/>
        </p:nvSpPr>
        <p:spPr bwMode="auto">
          <a:xfrm>
            <a:off x="4876800" y="4876800"/>
            <a:ext cx="1371600" cy="650875"/>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1800">
                <a:cs typeface="Times New Roman" charset="0"/>
              </a:rPr>
              <a:t>Bulliform Cells</a:t>
            </a:r>
            <a:endParaRPr lang="en-US" b="0">
              <a:cs typeface="Times New Roman" charset="0"/>
            </a:endParaRPr>
          </a:p>
        </p:txBody>
      </p:sp>
      <p:sp>
        <p:nvSpPr>
          <p:cNvPr id="70667" name="Line 11"/>
          <p:cNvSpPr>
            <a:spLocks noChangeShapeType="1"/>
          </p:cNvSpPr>
          <p:nvPr/>
        </p:nvSpPr>
        <p:spPr bwMode="auto">
          <a:xfrm flipV="1">
            <a:off x="5410200" y="4267200"/>
            <a:ext cx="0" cy="609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70668" name="Line 12"/>
          <p:cNvSpPr>
            <a:spLocks noChangeShapeType="1"/>
          </p:cNvSpPr>
          <p:nvPr/>
        </p:nvSpPr>
        <p:spPr bwMode="auto">
          <a:xfrm flipV="1">
            <a:off x="5410200" y="4343400"/>
            <a:ext cx="533400" cy="533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70669" name="Text Box 13"/>
          <p:cNvSpPr txBox="1">
            <a:spLocks noChangeArrowheads="1"/>
          </p:cNvSpPr>
          <p:nvPr/>
        </p:nvSpPr>
        <p:spPr bwMode="auto">
          <a:xfrm>
            <a:off x="7467600" y="5029200"/>
            <a:ext cx="914400" cy="376238"/>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a:cs typeface="Times New Roman" charset="0"/>
              </a:rPr>
              <a:t>Stoma</a:t>
            </a:r>
            <a:endParaRPr lang="en-US" b="0">
              <a:cs typeface="Times New Roman" charset="0"/>
            </a:endParaRPr>
          </a:p>
        </p:txBody>
      </p:sp>
      <p:sp>
        <p:nvSpPr>
          <p:cNvPr id="70670" name="Line 14"/>
          <p:cNvSpPr>
            <a:spLocks noChangeShapeType="1"/>
          </p:cNvSpPr>
          <p:nvPr/>
        </p:nvSpPr>
        <p:spPr bwMode="auto">
          <a:xfrm flipH="1" flipV="1">
            <a:off x="7467600" y="4648200"/>
            <a:ext cx="76200" cy="3810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70671" name="Text Box 15"/>
          <p:cNvSpPr txBox="1">
            <a:spLocks noChangeArrowheads="1"/>
          </p:cNvSpPr>
          <p:nvPr/>
        </p:nvSpPr>
        <p:spPr bwMode="auto">
          <a:xfrm>
            <a:off x="6553200" y="1752600"/>
            <a:ext cx="1371600" cy="376238"/>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a:cs typeface="Times New Roman" charset="0"/>
              </a:rPr>
              <a:t>Epidermis</a:t>
            </a:r>
            <a:endParaRPr lang="en-US" b="0">
              <a:cs typeface="Times New Roman" charset="0"/>
            </a:endParaRPr>
          </a:p>
        </p:txBody>
      </p:sp>
      <p:sp>
        <p:nvSpPr>
          <p:cNvPr id="70672" name="Line 16"/>
          <p:cNvSpPr>
            <a:spLocks noChangeShapeType="1"/>
          </p:cNvSpPr>
          <p:nvPr/>
        </p:nvSpPr>
        <p:spPr bwMode="auto">
          <a:xfrm flipH="1">
            <a:off x="6629400" y="2133600"/>
            <a:ext cx="228600" cy="381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70673" name="Text Box 17"/>
          <p:cNvSpPr txBox="1">
            <a:spLocks noChangeArrowheads="1"/>
          </p:cNvSpPr>
          <p:nvPr/>
        </p:nvSpPr>
        <p:spPr bwMode="auto">
          <a:xfrm>
            <a:off x="2743200" y="1676400"/>
            <a:ext cx="1143000" cy="376238"/>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1800">
                <a:cs typeface="Times New Roman" charset="0"/>
              </a:rPr>
              <a:t>Midvein</a:t>
            </a:r>
            <a:endParaRPr lang="en-US" b="0">
              <a:cs typeface="Times New Roman" charset="0"/>
            </a:endParaRPr>
          </a:p>
        </p:txBody>
      </p:sp>
      <p:sp>
        <p:nvSpPr>
          <p:cNvPr id="70674" name="Line 18"/>
          <p:cNvSpPr>
            <a:spLocks noChangeShapeType="1"/>
          </p:cNvSpPr>
          <p:nvPr/>
        </p:nvSpPr>
        <p:spPr bwMode="auto">
          <a:xfrm flipH="1">
            <a:off x="3048000" y="2057400"/>
            <a:ext cx="457200" cy="914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70675" name="Text Box 19"/>
          <p:cNvSpPr txBox="1">
            <a:spLocks noChangeArrowheads="1"/>
          </p:cNvSpPr>
          <p:nvPr/>
        </p:nvSpPr>
        <p:spPr bwMode="auto">
          <a:xfrm>
            <a:off x="3962400" y="1752600"/>
            <a:ext cx="685800" cy="376238"/>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a:cs typeface="Times New Roman" charset="0"/>
              </a:rPr>
              <a:t>Vein</a:t>
            </a:r>
            <a:endParaRPr lang="en-US" b="0">
              <a:cs typeface="Times New Roman" charset="0"/>
            </a:endParaRPr>
          </a:p>
        </p:txBody>
      </p:sp>
      <p:sp>
        <p:nvSpPr>
          <p:cNvPr id="70676" name="Line 20"/>
          <p:cNvSpPr>
            <a:spLocks noChangeShapeType="1"/>
          </p:cNvSpPr>
          <p:nvPr/>
        </p:nvSpPr>
        <p:spPr bwMode="auto">
          <a:xfrm flipH="1">
            <a:off x="3962400" y="2133600"/>
            <a:ext cx="381000" cy="990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70677" name="Text Box 21"/>
          <p:cNvSpPr txBox="1">
            <a:spLocks noChangeArrowheads="1"/>
          </p:cNvSpPr>
          <p:nvPr/>
        </p:nvSpPr>
        <p:spPr bwMode="auto">
          <a:xfrm>
            <a:off x="4724400" y="1600200"/>
            <a:ext cx="1752600" cy="711200"/>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000">
                <a:cs typeface="Times New Roman" charset="0"/>
              </a:rPr>
              <a:t>Bundle sheath cell</a:t>
            </a:r>
            <a:endParaRPr lang="en-US" b="0">
              <a:cs typeface="Times New Roman" charset="0"/>
            </a:endParaRPr>
          </a:p>
        </p:txBody>
      </p:sp>
      <p:sp>
        <p:nvSpPr>
          <p:cNvPr id="70678" name="Line 22"/>
          <p:cNvSpPr>
            <a:spLocks noChangeShapeType="1"/>
          </p:cNvSpPr>
          <p:nvPr/>
        </p:nvSpPr>
        <p:spPr bwMode="auto">
          <a:xfrm flipH="1">
            <a:off x="4267200" y="2362200"/>
            <a:ext cx="457200" cy="6096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Tree>
    <p:extLst>
      <p:ext uri="{BB962C8B-B14F-4D97-AF65-F5344CB8AC3E}">
        <p14:creationId xmlns:p14="http://schemas.microsoft.com/office/powerpoint/2010/main" val="57824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457200" y="0"/>
            <a:ext cx="4724400" cy="838200"/>
          </a:xfrm>
        </p:spPr>
        <p:txBody>
          <a:bodyPr/>
          <a:lstStyle/>
          <a:p>
            <a:pPr eaLnBrk="1" hangingPunct="1"/>
            <a:r>
              <a:rPr lang="en-US">
                <a:latin typeface="Calibri" charset="0"/>
              </a:rPr>
              <a:t>Leaves</a:t>
            </a:r>
          </a:p>
        </p:txBody>
      </p:sp>
      <p:sp>
        <p:nvSpPr>
          <p:cNvPr id="3" name="Content Placeholder 2"/>
          <p:cNvSpPr>
            <a:spLocks noGrp="1"/>
          </p:cNvSpPr>
          <p:nvPr>
            <p:ph idx="4294967295"/>
          </p:nvPr>
        </p:nvSpPr>
        <p:spPr>
          <a:xfrm>
            <a:off x="228600" y="990600"/>
            <a:ext cx="4495800" cy="5867400"/>
          </a:xfrm>
        </p:spPr>
        <p:txBody>
          <a:bodyPr rtlCol="0">
            <a:normAutofit fontScale="85000" lnSpcReduction="20000"/>
          </a:bodyPr>
          <a:lstStyle/>
          <a:p>
            <a:pPr eaLnBrk="1" fontAlgn="auto" hangingPunct="1">
              <a:spcAft>
                <a:spcPts val="0"/>
              </a:spcAft>
              <a:buFont typeface="Arial" pitchFamily="34" charset="0"/>
              <a:buChar char="•"/>
              <a:defRPr/>
            </a:pPr>
            <a:r>
              <a:rPr lang="en-US" sz="2600" kern="1200" dirty="0">
                <a:ea typeface="+mn-ea"/>
                <a:cs typeface="+mn-cs"/>
              </a:rPr>
              <a:t>Leaves are the main site of photosynthesis.</a:t>
            </a:r>
          </a:p>
          <a:p>
            <a:pPr eaLnBrk="1" fontAlgn="auto" hangingPunct="1">
              <a:spcAft>
                <a:spcPts val="0"/>
              </a:spcAft>
              <a:buFont typeface="Arial" pitchFamily="34" charset="0"/>
              <a:buChar char="•"/>
              <a:defRPr/>
            </a:pPr>
            <a:r>
              <a:rPr lang="en-US" sz="2600" kern="1200" dirty="0">
                <a:ea typeface="+mn-ea"/>
                <a:cs typeface="+mn-cs"/>
              </a:rPr>
              <a:t>Photosynthesis mostly occurs in the layer of cells just below the epidermis. (palisade layer)</a:t>
            </a:r>
          </a:p>
          <a:p>
            <a:pPr eaLnBrk="1" fontAlgn="auto" hangingPunct="1">
              <a:spcAft>
                <a:spcPts val="0"/>
              </a:spcAft>
              <a:buFont typeface="Arial" pitchFamily="34" charset="0"/>
              <a:buChar char="•"/>
              <a:defRPr/>
            </a:pPr>
            <a:r>
              <a:rPr lang="en-US" sz="2600" kern="1200" dirty="0">
                <a:ea typeface="+mn-ea"/>
                <a:cs typeface="+mn-cs"/>
              </a:rPr>
              <a:t>The sugars are then transported to other parts of the plant through the vascular system.  </a:t>
            </a:r>
          </a:p>
          <a:p>
            <a:pPr lvl="1" eaLnBrk="1" fontAlgn="auto" hangingPunct="1">
              <a:spcAft>
                <a:spcPts val="0"/>
              </a:spcAft>
              <a:buFont typeface="Arial" pitchFamily="34" charset="0"/>
              <a:buChar char="–"/>
              <a:defRPr/>
            </a:pPr>
            <a:r>
              <a:rPr lang="en-US" sz="2200" kern="1200" dirty="0">
                <a:ea typeface="+mn-ea"/>
                <a:cs typeface="+mn-cs"/>
              </a:rPr>
              <a:t>The spongy tissue below the palisade layer carries the sugar (dissolved in water) to the veins of the leaf, which  are part of the vascular system.</a:t>
            </a:r>
          </a:p>
          <a:p>
            <a:pPr eaLnBrk="1" fontAlgn="auto" hangingPunct="1">
              <a:spcAft>
                <a:spcPts val="0"/>
              </a:spcAft>
              <a:buFont typeface="Arial" pitchFamily="34" charset="0"/>
              <a:buChar char="–"/>
              <a:defRPr/>
            </a:pPr>
            <a:r>
              <a:rPr lang="en-US" sz="2600" kern="1200" dirty="0">
                <a:ea typeface="+mn-ea"/>
                <a:cs typeface="+mn-cs"/>
              </a:rPr>
              <a:t>Monocot leaves have parallel leaf veins, while </a:t>
            </a:r>
            <a:r>
              <a:rPr lang="en-US" sz="2600" kern="1200" dirty="0" err="1">
                <a:ea typeface="+mn-ea"/>
                <a:cs typeface="+mn-cs"/>
              </a:rPr>
              <a:t>dicot</a:t>
            </a:r>
            <a:r>
              <a:rPr lang="en-US" sz="2600" kern="1200" dirty="0">
                <a:ea typeface="+mn-ea"/>
                <a:cs typeface="+mn-cs"/>
              </a:rPr>
              <a:t> leaves have a net-like vein pattern.</a:t>
            </a:r>
          </a:p>
          <a:p>
            <a:pPr eaLnBrk="1" fontAlgn="auto" hangingPunct="1">
              <a:spcAft>
                <a:spcPts val="0"/>
              </a:spcAft>
              <a:defRPr/>
            </a:pPr>
            <a:r>
              <a:rPr lang="en-US" sz="2600" kern="1200" dirty="0">
                <a:ea typeface="+mn-ea"/>
                <a:cs typeface="+mn-cs"/>
              </a:rPr>
              <a:t>Leaves are coated with a waxy layer called the </a:t>
            </a:r>
            <a:r>
              <a:rPr lang="en-US" sz="2600" u="sng" kern="1200" dirty="0">
                <a:ea typeface="+mn-ea"/>
                <a:cs typeface="+mn-cs"/>
              </a:rPr>
              <a:t>cuticle</a:t>
            </a:r>
            <a:r>
              <a:rPr lang="en-US" sz="2600" kern="1200" dirty="0">
                <a:ea typeface="+mn-ea"/>
                <a:cs typeface="+mn-cs"/>
              </a:rPr>
              <a:t>.  The leaf epidermis cells secrete the cuticle, which helps prevent the leaf from drying out.</a:t>
            </a:r>
          </a:p>
          <a:p>
            <a:pPr eaLnBrk="1" fontAlgn="auto" hangingPunct="1">
              <a:spcAft>
                <a:spcPts val="0"/>
              </a:spcAft>
              <a:buFont typeface="Arial" pitchFamily="34" charset="0"/>
              <a:buChar char="•"/>
              <a:defRPr/>
            </a:pPr>
            <a:endParaRPr lang="en-US" kern="1200" dirty="0">
              <a:ea typeface="+mn-ea"/>
              <a:cs typeface="+mn-cs"/>
            </a:endParaRP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0"/>
            <a:ext cx="3429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733800"/>
            <a:ext cx="3810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49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457200" y="0"/>
            <a:ext cx="6172200" cy="792163"/>
          </a:xfrm>
        </p:spPr>
        <p:txBody>
          <a:bodyPr/>
          <a:lstStyle/>
          <a:p>
            <a:pPr eaLnBrk="1" hangingPunct="1"/>
            <a:r>
              <a:rPr lang="en-US">
                <a:latin typeface="Calibri" charset="0"/>
              </a:rPr>
              <a:t>Stomata in the Leaves</a:t>
            </a:r>
          </a:p>
        </p:txBody>
      </p:sp>
      <p:sp>
        <p:nvSpPr>
          <p:cNvPr id="3" name="Content Placeholder 2"/>
          <p:cNvSpPr>
            <a:spLocks noGrp="1"/>
          </p:cNvSpPr>
          <p:nvPr>
            <p:ph idx="4294967295"/>
          </p:nvPr>
        </p:nvSpPr>
        <p:spPr>
          <a:xfrm>
            <a:off x="457200" y="1143000"/>
            <a:ext cx="4724400" cy="5486400"/>
          </a:xfrm>
        </p:spPr>
        <p:txBody>
          <a:bodyPr rtlCol="0">
            <a:normAutofit fontScale="62500" lnSpcReduction="20000"/>
          </a:bodyPr>
          <a:lstStyle/>
          <a:p>
            <a:pPr eaLnBrk="1" fontAlgn="auto" hangingPunct="1">
              <a:spcAft>
                <a:spcPts val="0"/>
              </a:spcAft>
              <a:buFont typeface="Arial" pitchFamily="34" charset="0"/>
              <a:buChar char="•"/>
              <a:defRPr/>
            </a:pPr>
            <a:r>
              <a:rPr lang="en-US" kern="1200" dirty="0">
                <a:ea typeface="+mn-ea"/>
                <a:cs typeface="+mn-cs"/>
              </a:rPr>
              <a:t>Photosynthesis needs CO</a:t>
            </a:r>
            <a:r>
              <a:rPr lang="en-US" kern="1200" baseline="-25000" dirty="0">
                <a:ea typeface="+mn-ea"/>
                <a:cs typeface="+mn-cs"/>
              </a:rPr>
              <a:t>2</a:t>
            </a:r>
            <a:r>
              <a:rPr lang="en-US" kern="1200" dirty="0">
                <a:ea typeface="+mn-ea"/>
                <a:cs typeface="+mn-cs"/>
              </a:rPr>
              <a:t> from the atmosphere, which comes in through the stomata.  Transpiration needs water vapor to evaporate out through the stomata</a:t>
            </a:r>
          </a:p>
          <a:p>
            <a:pPr eaLnBrk="1" fontAlgn="auto" hangingPunct="1">
              <a:spcAft>
                <a:spcPts val="0"/>
              </a:spcAft>
              <a:buFont typeface="Arial" pitchFamily="34" charset="0"/>
              <a:buChar char="•"/>
              <a:defRPr/>
            </a:pPr>
            <a:r>
              <a:rPr lang="en-US" kern="1200" dirty="0">
                <a:ea typeface="+mn-ea"/>
                <a:cs typeface="+mn-cs"/>
              </a:rPr>
              <a:t>Stomata are located on the underside of the leaves.</a:t>
            </a:r>
          </a:p>
          <a:p>
            <a:pPr eaLnBrk="1" fontAlgn="auto" hangingPunct="1">
              <a:spcAft>
                <a:spcPts val="0"/>
              </a:spcAft>
              <a:buFont typeface="Arial" pitchFamily="34" charset="0"/>
              <a:buChar char="•"/>
              <a:defRPr/>
            </a:pPr>
            <a:r>
              <a:rPr lang="en-US" kern="1200" dirty="0">
                <a:ea typeface="+mn-ea"/>
                <a:cs typeface="+mn-cs"/>
              </a:rPr>
              <a:t>Stomata can open and close: need them open to admit carbon dioxide, but not so much as to dry out the plant.</a:t>
            </a:r>
          </a:p>
          <a:p>
            <a:pPr eaLnBrk="1" fontAlgn="auto" hangingPunct="1">
              <a:spcAft>
                <a:spcPts val="0"/>
              </a:spcAft>
              <a:buFont typeface="Arial" pitchFamily="34" charset="0"/>
              <a:buChar char="•"/>
              <a:defRPr/>
            </a:pPr>
            <a:r>
              <a:rPr lang="en-US" u="sng" kern="1200" dirty="0">
                <a:ea typeface="+mn-ea"/>
                <a:cs typeface="+mn-cs"/>
              </a:rPr>
              <a:t>C4</a:t>
            </a:r>
            <a:r>
              <a:rPr lang="en-US" kern="1200" dirty="0">
                <a:ea typeface="+mn-ea"/>
                <a:cs typeface="+mn-cs"/>
              </a:rPr>
              <a:t> and </a:t>
            </a:r>
            <a:r>
              <a:rPr lang="en-US" u="sng" kern="1200" dirty="0">
                <a:ea typeface="+mn-ea"/>
                <a:cs typeface="+mn-cs"/>
              </a:rPr>
              <a:t>CAM </a:t>
            </a:r>
            <a:r>
              <a:rPr lang="en-US" kern="1200" dirty="0">
                <a:ea typeface="+mn-ea"/>
                <a:cs typeface="+mn-cs"/>
              </a:rPr>
              <a:t>metabolism:  Some plants (notably grasses and succulents like cactus) have developed a fancy mechanism that allows CO</a:t>
            </a:r>
            <a:r>
              <a:rPr lang="en-US" kern="1200" baseline="-25000" dirty="0">
                <a:ea typeface="+mn-ea"/>
                <a:cs typeface="+mn-cs"/>
              </a:rPr>
              <a:t>2</a:t>
            </a:r>
            <a:r>
              <a:rPr lang="en-US" kern="1200" dirty="0">
                <a:ea typeface="+mn-ea"/>
                <a:cs typeface="+mn-cs"/>
              </a:rPr>
              <a:t> to enter the stomata and be temporarily fixed at night when it is cool.  During the day, the stomata are closed and the plant does the rest of photosynthesis on the stored CO</a:t>
            </a:r>
            <a:r>
              <a:rPr lang="en-US" kern="1200" baseline="-25000" dirty="0">
                <a:ea typeface="+mn-ea"/>
                <a:cs typeface="+mn-cs"/>
              </a:rPr>
              <a:t>2</a:t>
            </a:r>
            <a:r>
              <a:rPr lang="en-US" kern="1200" dirty="0">
                <a:ea typeface="+mn-ea"/>
                <a:cs typeface="+mn-cs"/>
              </a:rPr>
              <a:t>.</a:t>
            </a:r>
          </a:p>
          <a:p>
            <a:pPr eaLnBrk="1" fontAlgn="auto" hangingPunct="1">
              <a:spcAft>
                <a:spcPts val="0"/>
              </a:spcAft>
              <a:buFont typeface="Arial" pitchFamily="34" charset="0"/>
              <a:buChar char="•"/>
              <a:defRPr/>
            </a:pPr>
            <a:endParaRPr lang="en-US" kern="1200" dirty="0">
              <a:ea typeface="+mn-ea"/>
              <a:cs typeface="+mn-cs"/>
            </a:endParaRP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524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981200"/>
            <a:ext cx="248443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050" y="4486275"/>
            <a:ext cx="3790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208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6" descr="http://www.sciencephoto.com/image/121449/large/C0057899-The_epidermal_surface_of_a_tobacco_leaf-SPL.jpg"/>
          <p:cNvPicPr>
            <a:picLocks noChangeAspect="1" noChangeArrowheads="1"/>
          </p:cNvPicPr>
          <p:nvPr/>
        </p:nvPicPr>
        <p:blipFill>
          <a:blip r:embed="rId2">
            <a:extLst>
              <a:ext uri="{28A0092B-C50C-407E-A947-70E740481C1C}">
                <a14:useLocalDpi xmlns:a14="http://schemas.microsoft.com/office/drawing/2010/main" val="0"/>
              </a:ext>
            </a:extLst>
          </a:blip>
          <a:srcRect b="7094"/>
          <a:stretch>
            <a:fillRect/>
          </a:stretch>
        </p:blipFill>
        <p:spPr bwMode="auto">
          <a:xfrm>
            <a:off x="533400" y="846138"/>
            <a:ext cx="7848600"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4"/>
          <p:cNvSpPr txBox="1">
            <a:spLocks noChangeArrowheads="1"/>
          </p:cNvSpPr>
          <p:nvPr/>
        </p:nvSpPr>
        <p:spPr bwMode="auto">
          <a:xfrm>
            <a:off x="762000" y="0"/>
            <a:ext cx="762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3200">
                <a:cs typeface="Times New Roman" charset="0"/>
              </a:rPr>
              <a:t>Leaf Stomata: Allow Gas Exchange</a:t>
            </a:r>
            <a:endParaRPr lang="en-US" sz="3200" b="0">
              <a:cs typeface="Times New Roman" charset="0"/>
            </a:endParaRPr>
          </a:p>
        </p:txBody>
      </p:sp>
      <p:sp>
        <p:nvSpPr>
          <p:cNvPr id="73736" name="Text Box 8"/>
          <p:cNvSpPr txBox="1">
            <a:spLocks noChangeArrowheads="1"/>
          </p:cNvSpPr>
          <p:nvPr/>
        </p:nvSpPr>
        <p:spPr bwMode="auto">
          <a:xfrm>
            <a:off x="5791200" y="1143000"/>
            <a:ext cx="2362200" cy="466725"/>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cs typeface="Times New Roman" charset="0"/>
              </a:rPr>
              <a:t>Guard cells</a:t>
            </a:r>
          </a:p>
        </p:txBody>
      </p:sp>
      <p:sp>
        <p:nvSpPr>
          <p:cNvPr id="73737" name="Text Box 9"/>
          <p:cNvSpPr txBox="1">
            <a:spLocks noChangeArrowheads="1"/>
          </p:cNvSpPr>
          <p:nvPr/>
        </p:nvSpPr>
        <p:spPr bwMode="auto">
          <a:xfrm>
            <a:off x="1524000" y="1600200"/>
            <a:ext cx="1219200" cy="466725"/>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a:cs typeface="Times New Roman" charset="0"/>
              </a:rPr>
              <a:t>Stoma</a:t>
            </a:r>
          </a:p>
        </p:txBody>
      </p:sp>
      <p:sp>
        <p:nvSpPr>
          <p:cNvPr id="73739" name="Line 11"/>
          <p:cNvSpPr>
            <a:spLocks noChangeShapeType="1"/>
          </p:cNvSpPr>
          <p:nvPr/>
        </p:nvSpPr>
        <p:spPr bwMode="auto">
          <a:xfrm>
            <a:off x="2743200" y="1905000"/>
            <a:ext cx="685800" cy="1524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73742" name="Line 14"/>
          <p:cNvSpPr>
            <a:spLocks noChangeShapeType="1"/>
          </p:cNvSpPr>
          <p:nvPr/>
        </p:nvSpPr>
        <p:spPr bwMode="auto">
          <a:xfrm flipH="1">
            <a:off x="5334000" y="1600200"/>
            <a:ext cx="1295400" cy="1143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73743" name="Line 15"/>
          <p:cNvSpPr>
            <a:spLocks noChangeShapeType="1"/>
          </p:cNvSpPr>
          <p:nvPr/>
        </p:nvSpPr>
        <p:spPr bwMode="auto">
          <a:xfrm flipH="1">
            <a:off x="6248400" y="1600200"/>
            <a:ext cx="381000" cy="9906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Tree>
    <p:extLst>
      <p:ext uri="{BB962C8B-B14F-4D97-AF65-F5344CB8AC3E}">
        <p14:creationId xmlns:p14="http://schemas.microsoft.com/office/powerpoint/2010/main" val="338307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1981200" y="0"/>
            <a:ext cx="5181600" cy="685800"/>
          </a:xfrm>
          <a:effectLst>
            <a:outerShdw blurRad="63500" dist="17961" dir="2700000" algn="ctr" rotWithShape="0">
              <a:schemeClr val="tx2">
                <a:alpha val="74998"/>
              </a:schemeClr>
            </a:outerShdw>
          </a:effectLst>
        </p:spPr>
        <p:txBody>
          <a:bodyPr>
            <a:normAutofit fontScale="90000"/>
          </a:bodyPr>
          <a:lstStyle/>
          <a:p>
            <a:pPr eaLnBrk="1" hangingPunct="1">
              <a:defRPr/>
            </a:pPr>
            <a:r>
              <a:rPr lang="en-US" smtClean="0">
                <a:latin typeface="Arial" charset="0"/>
              </a:rPr>
              <a:t>Leaf Anatomy</a:t>
            </a:r>
          </a:p>
        </p:txBody>
      </p:sp>
      <p:sp>
        <p:nvSpPr>
          <p:cNvPr id="68611" name="Rectangle 3"/>
          <p:cNvSpPr>
            <a:spLocks noGrp="1" noChangeArrowheads="1"/>
          </p:cNvSpPr>
          <p:nvPr>
            <p:ph type="subTitle" idx="1"/>
          </p:nvPr>
        </p:nvSpPr>
        <p:spPr/>
        <p:txBody>
          <a:bodyPr/>
          <a:lstStyle/>
          <a:p>
            <a:pPr eaLnBrk="1" hangingPunct="1">
              <a:defRPr/>
            </a:pPr>
            <a:endParaRPr lang="en-US" smtClean="0"/>
          </a:p>
        </p:txBody>
      </p:sp>
      <p:pic>
        <p:nvPicPr>
          <p:cNvPr id="49155" name="Picture 4" descr="35.20a Leaf Anatomy.                                           00018D6E Dave's HD                      ABA78158:"/>
          <p:cNvPicPr>
            <a:picLocks noChangeAspect="1" noChangeArrowheads="1"/>
          </p:cNvPicPr>
          <p:nvPr/>
        </p:nvPicPr>
        <p:blipFill>
          <a:blip r:embed="rId2">
            <a:extLst>
              <a:ext uri="{28A0092B-C50C-407E-A947-70E740481C1C}">
                <a14:useLocalDpi xmlns:a14="http://schemas.microsoft.com/office/drawing/2010/main" val="0"/>
              </a:ext>
            </a:extLst>
          </a:blip>
          <a:srcRect l="2304" r="2304" b="3479"/>
          <a:stretch>
            <a:fillRect/>
          </a:stretch>
        </p:blipFill>
        <p:spPr bwMode="auto">
          <a:xfrm>
            <a:off x="228600" y="838200"/>
            <a:ext cx="8721725" cy="5884863"/>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8613" name="Line 5"/>
          <p:cNvSpPr>
            <a:spLocks noChangeShapeType="1"/>
          </p:cNvSpPr>
          <p:nvPr/>
        </p:nvSpPr>
        <p:spPr bwMode="auto">
          <a:xfrm>
            <a:off x="0" y="6553200"/>
            <a:ext cx="2819400" cy="0"/>
          </a:xfrm>
          <a:prstGeom prst="line">
            <a:avLst/>
          </a:prstGeom>
          <a:noFill/>
          <a:ln w="304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Tree>
    <p:extLst>
      <p:ext uri="{BB962C8B-B14F-4D97-AF65-F5344CB8AC3E}">
        <p14:creationId xmlns:p14="http://schemas.microsoft.com/office/powerpoint/2010/main" val="62480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1828800" y="304800"/>
            <a:ext cx="2286000" cy="487363"/>
          </a:xfrm>
        </p:spPr>
        <p:txBody>
          <a:bodyPr>
            <a:normAutofit fontScale="90000"/>
          </a:bodyPr>
          <a:lstStyle/>
          <a:p>
            <a:pPr eaLnBrk="1" hangingPunct="1"/>
            <a:r>
              <a:rPr lang="en-US">
                <a:latin typeface="Calibri" charset="0"/>
              </a:rPr>
              <a:t>Stems</a:t>
            </a:r>
          </a:p>
        </p:txBody>
      </p:sp>
      <p:sp>
        <p:nvSpPr>
          <p:cNvPr id="41986" name="Content Placeholder 2"/>
          <p:cNvSpPr>
            <a:spLocks noGrp="1"/>
          </p:cNvSpPr>
          <p:nvPr>
            <p:ph idx="4294967295"/>
          </p:nvPr>
        </p:nvSpPr>
        <p:spPr>
          <a:xfrm>
            <a:off x="228600" y="1066800"/>
            <a:ext cx="5791200" cy="5486400"/>
          </a:xfrm>
        </p:spPr>
        <p:txBody>
          <a:bodyPr/>
          <a:lstStyle/>
          <a:p>
            <a:pPr eaLnBrk="1" hangingPunct="1"/>
            <a:r>
              <a:rPr lang="en-US" sz="1800">
                <a:latin typeface="Calibri" charset="0"/>
              </a:rPr>
              <a:t>In the stem,  the xylem and phloem cells are organized into </a:t>
            </a:r>
            <a:r>
              <a:rPr lang="en-US" sz="1800" u="sng">
                <a:latin typeface="Calibri" charset="0"/>
              </a:rPr>
              <a:t>vascular bundles</a:t>
            </a:r>
            <a:r>
              <a:rPr lang="en-US" sz="1800">
                <a:latin typeface="Calibri" charset="0"/>
              </a:rPr>
              <a:t>.</a:t>
            </a:r>
          </a:p>
          <a:p>
            <a:pPr eaLnBrk="1" hangingPunct="1"/>
            <a:r>
              <a:rPr lang="en-US" sz="1800">
                <a:latin typeface="Calibri" charset="0"/>
              </a:rPr>
              <a:t>In monocots (grasses, lilies, orchids), the vascular bundles are scattered throughout the stem.</a:t>
            </a:r>
          </a:p>
          <a:p>
            <a:pPr eaLnBrk="1" hangingPunct="1"/>
            <a:r>
              <a:rPr lang="en-US" sz="1800">
                <a:latin typeface="Calibri" charset="0"/>
              </a:rPr>
              <a:t>In  non-woody dicots, the vascular bundles form a ring, with the xylem cells towards the inside and the phloem cells on the outside. </a:t>
            </a:r>
          </a:p>
          <a:p>
            <a:pPr eaLnBrk="1" hangingPunct="1"/>
            <a:r>
              <a:rPr lang="en-US" sz="1800">
                <a:latin typeface="Calibri" charset="0"/>
              </a:rPr>
              <a:t>In woody dicots (trees and shrubs), the stem grows larger by adding new xylem and phloem cells. </a:t>
            </a:r>
          </a:p>
          <a:p>
            <a:pPr lvl="1" eaLnBrk="1" hangingPunct="1"/>
            <a:r>
              <a:rPr lang="en-US" sz="1600">
                <a:latin typeface="Calibri" charset="0"/>
              </a:rPr>
              <a:t>The new cells are made by a cambium layer between the xylem and phloem.  At different times of the year, different sizes of xylem cell are produced, creating an </a:t>
            </a:r>
            <a:r>
              <a:rPr lang="en-US" sz="1600" u="sng">
                <a:latin typeface="Calibri" charset="0"/>
              </a:rPr>
              <a:t>annual growth ring</a:t>
            </a:r>
            <a:r>
              <a:rPr lang="en-US" sz="1600">
                <a:latin typeface="Calibri" charset="0"/>
              </a:rPr>
              <a:t>. </a:t>
            </a:r>
          </a:p>
          <a:p>
            <a:pPr lvl="1" eaLnBrk="1" hangingPunct="1"/>
            <a:r>
              <a:rPr lang="en-US" sz="1600">
                <a:latin typeface="Calibri" charset="0"/>
              </a:rPr>
              <a:t>Wood  is xylem cells with their cell walls thickened with lignin.  The inner areas of a tree</a:t>
            </a:r>
            <a:r>
              <a:rPr lang="ja-JP" altLang="en-US" sz="1600">
                <a:latin typeface="Calibri" charset="0"/>
              </a:rPr>
              <a:t>’</a:t>
            </a:r>
            <a:r>
              <a:rPr lang="en-US" altLang="ja-JP" sz="1600">
                <a:latin typeface="Calibri" charset="0"/>
              </a:rPr>
              <a:t>s trunk (the </a:t>
            </a:r>
            <a:r>
              <a:rPr lang="en-US" altLang="ja-JP" sz="1600" u="sng">
                <a:latin typeface="Calibri" charset="0"/>
              </a:rPr>
              <a:t>heartwood</a:t>
            </a:r>
            <a:r>
              <a:rPr lang="en-US" altLang="ja-JP" sz="1600">
                <a:latin typeface="Calibri" charset="0"/>
              </a:rPr>
              <a:t>) no longer functions, but the outer part (</a:t>
            </a:r>
            <a:r>
              <a:rPr lang="en-US" altLang="ja-JP" sz="1600" u="sng">
                <a:latin typeface="Calibri" charset="0"/>
              </a:rPr>
              <a:t>sapwood</a:t>
            </a:r>
            <a:r>
              <a:rPr lang="en-US" altLang="ja-JP" sz="1600">
                <a:latin typeface="Calibri" charset="0"/>
              </a:rPr>
              <a:t>) conducts water up from the roots.</a:t>
            </a:r>
          </a:p>
          <a:p>
            <a:pPr lvl="1" eaLnBrk="1" hangingPunct="1"/>
            <a:r>
              <a:rPr lang="en-US" sz="1600">
                <a:latin typeface="Calibri" charset="0"/>
              </a:rPr>
              <a:t>The bark is produced by a second cambium layer, the </a:t>
            </a:r>
            <a:r>
              <a:rPr lang="en-US" sz="1600" u="sng">
                <a:latin typeface="Calibri" charset="0"/>
              </a:rPr>
              <a:t>cork cambium</a:t>
            </a:r>
            <a:r>
              <a:rPr lang="en-US" sz="1600">
                <a:latin typeface="Calibri" charset="0"/>
              </a:rPr>
              <a:t>, which is outside the phloem layer.</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181600"/>
            <a:ext cx="26257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429000"/>
            <a:ext cx="158591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2057400"/>
            <a:ext cx="14287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55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5" descr="http://grandpacliff.com/Trees/Img-Trees/stem-anatom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2390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6" name="Text Box 26"/>
          <p:cNvSpPr txBox="1">
            <a:spLocks noChangeArrowheads="1"/>
          </p:cNvSpPr>
          <p:nvPr/>
        </p:nvSpPr>
        <p:spPr bwMode="auto">
          <a:xfrm>
            <a:off x="2133600" y="228600"/>
            <a:ext cx="3741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000">
                <a:cs typeface="Times New Roman" charset="0"/>
              </a:rPr>
              <a:t>Stem Anatomy</a:t>
            </a:r>
          </a:p>
        </p:txBody>
      </p:sp>
    </p:spTree>
    <p:extLst>
      <p:ext uri="{BB962C8B-B14F-4D97-AF65-F5344CB8AC3E}">
        <p14:creationId xmlns:p14="http://schemas.microsoft.com/office/powerpoint/2010/main" val="3741448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28600"/>
            <a:ext cx="7772400" cy="685800"/>
          </a:xfrm>
          <a:effectLst>
            <a:outerShdw blurRad="63500" dist="17961" dir="2700000" algn="ctr" rotWithShape="0">
              <a:schemeClr val="tx2">
                <a:alpha val="74998"/>
              </a:schemeClr>
            </a:outerShdw>
          </a:effectLst>
        </p:spPr>
        <p:txBody>
          <a:bodyPr>
            <a:normAutofit fontScale="90000"/>
          </a:bodyPr>
          <a:lstStyle/>
          <a:p>
            <a:pPr eaLnBrk="1" hangingPunct="1">
              <a:defRPr/>
            </a:pPr>
            <a:r>
              <a:rPr lang="en-US" smtClean="0">
                <a:latin typeface="Arial" charset="0"/>
              </a:rPr>
              <a:t>Anatomy of a Tree Trunk</a:t>
            </a:r>
          </a:p>
        </p:txBody>
      </p:sp>
      <p:pic>
        <p:nvPicPr>
          <p:cNvPr id="48130" name="Picture 3" descr="35.25 Anatomy of a tree trun…                                  00018D6E Dave's HD                      ABA78158:"/>
          <p:cNvPicPr>
            <a:picLocks noChangeAspect="1" noChangeArrowheads="1"/>
          </p:cNvPicPr>
          <p:nvPr/>
        </p:nvPicPr>
        <p:blipFill>
          <a:blip r:embed="rId2">
            <a:extLst>
              <a:ext uri="{28A0092B-C50C-407E-A947-70E740481C1C}">
                <a14:useLocalDpi xmlns:a14="http://schemas.microsoft.com/office/drawing/2010/main" val="0"/>
              </a:ext>
            </a:extLst>
          </a:blip>
          <a:srcRect t="4991" r="4259" b="6412"/>
          <a:stretch>
            <a:fillRect/>
          </a:stretch>
        </p:blipFill>
        <p:spPr bwMode="auto">
          <a:xfrm>
            <a:off x="2362200" y="1177925"/>
            <a:ext cx="6629400"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304800" y="1066800"/>
            <a:ext cx="41910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spcBef>
                <a:spcPct val="20000"/>
              </a:spcBef>
              <a:buClr>
                <a:srgbClr val="339933"/>
              </a:buClr>
              <a:buFontTx/>
              <a:buChar char="•"/>
              <a:defRPr/>
            </a:pPr>
            <a:r>
              <a:rPr lang="en-US" sz="3200" b="0">
                <a:solidFill>
                  <a:srgbClr val="000000"/>
                </a:solidFill>
                <a:cs typeface="Times New Roman" charset="0"/>
              </a:rPr>
              <a:t>After several years of secondary growth, several zones are visible  in a stem.</a:t>
            </a:r>
          </a:p>
        </p:txBody>
      </p:sp>
    </p:spTree>
    <p:extLst>
      <p:ext uri="{BB962C8B-B14F-4D97-AF65-F5344CB8AC3E}">
        <p14:creationId xmlns:p14="http://schemas.microsoft.com/office/powerpoint/2010/main" val="418613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457200" y="274638"/>
            <a:ext cx="1905000" cy="792162"/>
          </a:xfrm>
        </p:spPr>
        <p:txBody>
          <a:bodyPr/>
          <a:lstStyle/>
          <a:p>
            <a:pPr eaLnBrk="1" hangingPunct="1"/>
            <a:r>
              <a:rPr lang="en-US">
                <a:latin typeface="Calibri" charset="0"/>
              </a:rPr>
              <a:t>Roots</a:t>
            </a:r>
          </a:p>
        </p:txBody>
      </p:sp>
      <p:sp>
        <p:nvSpPr>
          <p:cNvPr id="44034" name="Content Placeholder 2"/>
          <p:cNvSpPr>
            <a:spLocks noGrp="1"/>
          </p:cNvSpPr>
          <p:nvPr>
            <p:ph idx="4294967295"/>
          </p:nvPr>
        </p:nvSpPr>
        <p:spPr>
          <a:xfrm>
            <a:off x="457200" y="1066800"/>
            <a:ext cx="4191000" cy="5059363"/>
          </a:xfrm>
        </p:spPr>
        <p:txBody>
          <a:bodyPr/>
          <a:lstStyle/>
          <a:p>
            <a:pPr eaLnBrk="1" hangingPunct="1"/>
            <a:r>
              <a:rPr lang="en-US" sz="2000">
                <a:latin typeface="Calibri" charset="0"/>
              </a:rPr>
              <a:t>The roots anchor the plant to the ground.  They also take in water and minerals from the soil.</a:t>
            </a:r>
          </a:p>
          <a:p>
            <a:pPr lvl="1" eaLnBrk="1" hangingPunct="1"/>
            <a:r>
              <a:rPr lang="en-US" sz="1800">
                <a:latin typeface="Calibri" charset="0"/>
              </a:rPr>
              <a:t>Water and minerals are then conducted to the rest of the plant through the xylem</a:t>
            </a:r>
          </a:p>
          <a:p>
            <a:pPr lvl="1" eaLnBrk="1" hangingPunct="1"/>
            <a:r>
              <a:rPr lang="en-US" sz="1800">
                <a:latin typeface="Calibri" charset="0"/>
              </a:rPr>
              <a:t>The leaves supply sugar to the root cells through the phloem.</a:t>
            </a:r>
          </a:p>
          <a:p>
            <a:pPr eaLnBrk="1" hangingPunct="1"/>
            <a:r>
              <a:rPr lang="en-US" sz="2000">
                <a:latin typeface="Calibri" charset="0"/>
              </a:rPr>
              <a:t>Two main types: </a:t>
            </a:r>
            <a:r>
              <a:rPr lang="en-US" sz="2000" u="sng">
                <a:latin typeface="Calibri" charset="0"/>
              </a:rPr>
              <a:t>fibrous root</a:t>
            </a:r>
            <a:r>
              <a:rPr lang="en-US" sz="2000">
                <a:latin typeface="Calibri" charset="0"/>
              </a:rPr>
              <a:t>s ( a tangle of small roots) and</a:t>
            </a:r>
            <a:r>
              <a:rPr lang="en-US" sz="2000" u="sng">
                <a:latin typeface="Calibri" charset="0"/>
              </a:rPr>
              <a:t> taproot</a:t>
            </a:r>
            <a:r>
              <a:rPr lang="en-US" sz="2000">
                <a:latin typeface="Calibri" charset="0"/>
              </a:rPr>
              <a:t>s (a single main root)</a:t>
            </a:r>
          </a:p>
          <a:p>
            <a:pPr lvl="1" eaLnBrk="1" hangingPunct="1"/>
            <a:r>
              <a:rPr lang="en-US" sz="1800">
                <a:latin typeface="Calibri" charset="0"/>
              </a:rPr>
              <a:t>Fibrous roots are common in the grasses</a:t>
            </a:r>
          </a:p>
          <a:p>
            <a:pPr lvl="1" eaLnBrk="1" hangingPunct="1"/>
            <a:r>
              <a:rPr lang="en-US" sz="1800">
                <a:latin typeface="Calibri" charset="0"/>
              </a:rPr>
              <a:t>Taproots are often enlarged for food storage: things like carrots and turnips.</a:t>
            </a: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447800"/>
            <a:ext cx="1884363"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24000"/>
            <a:ext cx="18065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248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729</Words>
  <Application>Microsoft Macintosh PowerPoint</Application>
  <PresentationFormat>On-screen Show (4:3)</PresentationFormat>
  <Paragraphs>64</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Plant Body</vt:lpstr>
      <vt:lpstr>Leaves</vt:lpstr>
      <vt:lpstr>Stomata in the Leaves</vt:lpstr>
      <vt:lpstr>PowerPoint Presentation</vt:lpstr>
      <vt:lpstr>Leaf Anatomy</vt:lpstr>
      <vt:lpstr>Stems</vt:lpstr>
      <vt:lpstr>PowerPoint Presentation</vt:lpstr>
      <vt:lpstr>Anatomy of a Tree Trunk</vt:lpstr>
      <vt:lpstr>Roots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Plant Body</dc:title>
  <dc:creator>Nicholas Rath</dc:creator>
  <cp:lastModifiedBy>Nicholas Rath</cp:lastModifiedBy>
  <cp:revision>3</cp:revision>
  <dcterms:created xsi:type="dcterms:W3CDTF">2016-02-12T16:59:03Z</dcterms:created>
  <dcterms:modified xsi:type="dcterms:W3CDTF">2016-03-07T13:15:54Z</dcterms:modified>
</cp:coreProperties>
</file>