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tags/tag9.xml" ContentType="application/vnd.openxmlformats-officedocument.presentationml.tags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ags/tag12.xml" ContentType="application/vnd.openxmlformats-officedocument.presentationml.tags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2.xml" ContentType="application/vnd.openxmlformats-officedocument.presentationml.slideLayout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tags/tag7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10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tags/tag8.xml" ContentType="application/vnd.openxmlformats-officedocument.presentationml.tags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ags/tag11.xml" ContentType="application/vnd.openxmlformats-officedocument.presentationml.tags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50" r:id="rId2"/>
  </p:sldMasterIdLst>
  <p:handoutMasterIdLst>
    <p:handoutMasterId r:id="rId14"/>
  </p:handoutMasterIdLst>
  <p:sldIdLst>
    <p:sldId id="300" r:id="rId3"/>
    <p:sldId id="301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4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9D209"/>
    <a:srgbClr val="990066"/>
    <a:srgbClr val="009247"/>
    <a:srgbClr val="FFECD7"/>
    <a:srgbClr val="0060AF"/>
    <a:srgbClr val="FFE5C1"/>
    <a:srgbClr val="F7955A"/>
    <a:srgbClr val="0061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620" autoAdjust="0"/>
    <p:restoredTop sz="90929"/>
  </p:normalViewPr>
  <p:slideViewPr>
    <p:cSldViewPr snapToGrid="0">
      <p:cViewPr>
        <p:scale>
          <a:sx n="100" d="100"/>
          <a:sy n="100" d="100"/>
        </p:scale>
        <p:origin x="-1272" y="-392"/>
      </p:cViewPr>
      <p:guideLst>
        <p:guide orient="horz" pos="2160"/>
        <p:guide orient="horz" pos="3720"/>
        <p:guide pos="3179"/>
        <p:guide pos="564"/>
        <p:guide pos="758"/>
        <p:guide pos="1061"/>
        <p:guide pos="14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7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fld id="{5F21EAF4-5745-0A4B-BF5D-970B89D1C7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0" y="6110288"/>
            <a:ext cx="9144000" cy="762000"/>
          </a:xfrm>
          <a:prstGeom prst="rect">
            <a:avLst/>
          </a:prstGeom>
          <a:solidFill>
            <a:srgbClr val="FFEC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125" y="1531938"/>
            <a:ext cx="8677275" cy="1752600"/>
          </a:xfrm>
        </p:spPr>
        <p:txBody>
          <a:bodyPr/>
          <a:lstStyle>
            <a:lvl1pPr>
              <a:defRPr sz="5500">
                <a:solidFill>
                  <a:srgbClr val="0060AF"/>
                </a:solidFill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7955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6225" y="6537325"/>
            <a:ext cx="4178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latin typeface="Times New Roman" charset="0"/>
              </a:rPr>
              <a:t>Copyright © 2005 Pearson Education, Inc. Publishing as Benjamin Cummings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60350" y="4418013"/>
            <a:ext cx="86868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800">
                <a:solidFill>
                  <a:srgbClr val="990066"/>
                </a:solidFill>
              </a:rPr>
              <a:t>PowerPoint Lectures for</a:t>
            </a:r>
          </a:p>
          <a:p>
            <a:pPr algn="l">
              <a:lnSpc>
                <a:spcPct val="110000"/>
              </a:lnSpc>
            </a:pPr>
            <a:r>
              <a:rPr lang="en-US" sz="1800" b="1" i="1">
                <a:solidFill>
                  <a:srgbClr val="990066"/>
                </a:solidFill>
              </a:rPr>
              <a:t>Biology: Concepts and Connections, Fifth Edition</a:t>
            </a:r>
            <a:br>
              <a:rPr lang="en-US" sz="1800" b="1" i="1">
                <a:solidFill>
                  <a:srgbClr val="990066"/>
                </a:solidFill>
              </a:rPr>
            </a:br>
            <a:r>
              <a:rPr lang="en-US" sz="1800" b="1" i="1">
                <a:solidFill>
                  <a:srgbClr val="990066"/>
                </a:solidFill>
              </a:rPr>
              <a:t>   </a:t>
            </a:r>
            <a:r>
              <a:rPr lang="en-US" sz="1800" b="1" i="1">
                <a:solidFill>
                  <a:srgbClr val="990066"/>
                </a:solidFill>
                <a:latin typeface="Times New Roman" charset="0"/>
                <a:ea typeface="Times New Roman" charset="0"/>
                <a:cs typeface="Times New Roman" charset="0"/>
              </a:rPr>
              <a:t>– Campbell, Reece, Taylor, and Simon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36538" y="6096000"/>
            <a:ext cx="278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>
                <a:solidFill>
                  <a:srgbClr val="0060AF"/>
                </a:solidFill>
                <a:latin typeface="Times New Roman" charset="0"/>
              </a:rPr>
              <a:t>Lectures by Chris Romero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" y="157163"/>
            <a:ext cx="8709025" cy="1143000"/>
          </a:xfrm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/>
          <a:lstStyle>
            <a:lvl1pPr marL="0" indent="0">
              <a:defRPr sz="50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2133600" cy="397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48400" cy="3971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ChangeArrowheads="1"/>
          </p:cNvSpPr>
          <p:nvPr/>
        </p:nvSpPr>
        <p:spPr bwMode="auto">
          <a:xfrm>
            <a:off x="0" y="6110288"/>
            <a:ext cx="9144000" cy="762000"/>
          </a:xfrm>
          <a:prstGeom prst="rect">
            <a:avLst/>
          </a:prstGeom>
          <a:solidFill>
            <a:srgbClr val="B7DAB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125" y="1531938"/>
            <a:ext cx="8677275" cy="1752600"/>
          </a:xfrm>
        </p:spPr>
        <p:txBody>
          <a:bodyPr/>
          <a:lstStyle>
            <a:lvl1pPr>
              <a:defRPr sz="5500">
                <a:solidFill>
                  <a:srgbClr val="990066"/>
                </a:solidFill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008D9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276225" y="6537325"/>
            <a:ext cx="4171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latin typeface="Times New Roman" charset="0"/>
              </a:rPr>
              <a:t>Copyright © 2005 Pearson Education, Inc. publishing as Benjamin Cummings</a:t>
            </a:r>
          </a:p>
        </p:txBody>
      </p:sp>
      <p:sp>
        <p:nvSpPr>
          <p:cNvPr id="566278" name="Text Box 6"/>
          <p:cNvSpPr txBox="1">
            <a:spLocks noChangeArrowheads="1"/>
          </p:cNvSpPr>
          <p:nvPr/>
        </p:nvSpPr>
        <p:spPr bwMode="auto">
          <a:xfrm>
            <a:off x="260350" y="46482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800">
                <a:solidFill>
                  <a:srgbClr val="006699"/>
                </a:solidFill>
              </a:rPr>
              <a:t>PowerPoint Lectures for </a:t>
            </a:r>
            <a:r>
              <a:rPr lang="en-US" sz="1800" b="1">
                <a:solidFill>
                  <a:srgbClr val="006699"/>
                </a:solidFill>
              </a:rPr>
              <a:t/>
            </a:r>
            <a:br>
              <a:rPr lang="en-US" sz="1800" b="1">
                <a:solidFill>
                  <a:srgbClr val="006699"/>
                </a:solidFill>
              </a:rPr>
            </a:br>
            <a:r>
              <a:rPr lang="en-US" sz="1800" b="1" i="1">
                <a:solidFill>
                  <a:srgbClr val="006699"/>
                </a:solidFill>
              </a:rPr>
              <a:t>Biology, Seventh Edition</a:t>
            </a:r>
            <a:endParaRPr lang="en-US" sz="1800" b="1">
              <a:solidFill>
                <a:srgbClr val="006699"/>
              </a:solidFill>
            </a:endParaRPr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685800" y="5273675"/>
            <a:ext cx="2760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solidFill>
                  <a:srgbClr val="990066"/>
                </a:solidFill>
                <a:latin typeface="Times New Roman" charset="0"/>
              </a:rPr>
              <a:t>Neil Campbell and Jane Reece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236538" y="6096000"/>
            <a:ext cx="278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>
                <a:solidFill>
                  <a:srgbClr val="990066"/>
                </a:solidFill>
                <a:latin typeface="Times New Roman" charset="0"/>
              </a:rPr>
              <a:t>Lectures by Chris Romero</a:t>
            </a:r>
          </a:p>
        </p:txBody>
      </p:sp>
      <p:sp>
        <p:nvSpPr>
          <p:cNvPr id="566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06375" y="157163"/>
            <a:ext cx="8709025" cy="1143000"/>
          </a:xfrm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/>
          <a:lstStyle>
            <a:lvl1pPr marL="0" indent="0">
              <a:defRPr sz="50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336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336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2133600" cy="450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48400" cy="450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4191000" cy="336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191000" cy="336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85800"/>
            <a:ext cx="85344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28600" y="65373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latin typeface="Times New Roman" charset="0"/>
              </a:rPr>
              <a:t>Copyright © 2005 Pearson Education, Inc. Publishing as Benjamin Cummings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04800" y="6553200"/>
            <a:ext cx="8534400" cy="0"/>
          </a:xfrm>
          <a:prstGeom prst="line">
            <a:avLst/>
          </a:prstGeom>
          <a:noFill/>
          <a:ln w="25400">
            <a:solidFill>
              <a:srgbClr val="637BB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09600"/>
            <a:ext cx="8534400" cy="0"/>
          </a:xfrm>
          <a:prstGeom prst="line">
            <a:avLst/>
          </a:prstGeom>
          <a:noFill/>
          <a:ln w="50800">
            <a:solidFill>
              <a:srgbClr val="637BB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9pPr>
    </p:titleStyle>
    <p:bodyStyle>
      <a:lvl1pPr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charset="0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Char char="•"/>
        <a:defRPr sz="2600">
          <a:solidFill>
            <a:schemeClr val="tx1"/>
          </a:solidFill>
          <a:latin typeface="+mn-lt"/>
          <a:ea typeface="ＭＳ Ｐゴシック" charset="-128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5252" name="Line 4"/>
          <p:cNvSpPr>
            <a:spLocks noChangeShapeType="1"/>
          </p:cNvSpPr>
          <p:nvPr/>
        </p:nvSpPr>
        <p:spPr bwMode="auto">
          <a:xfrm>
            <a:off x="304800" y="1003300"/>
            <a:ext cx="8534400" cy="0"/>
          </a:xfrm>
          <a:prstGeom prst="line">
            <a:avLst/>
          </a:prstGeom>
          <a:noFill/>
          <a:ln w="50800">
            <a:solidFill>
              <a:srgbClr val="637BB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65253" name="Group 5"/>
          <p:cNvGrpSpPr>
            <a:grpSpLocks/>
          </p:cNvGrpSpPr>
          <p:nvPr/>
        </p:nvGrpSpPr>
        <p:grpSpPr bwMode="auto">
          <a:xfrm>
            <a:off x="228600" y="6537325"/>
            <a:ext cx="8610600" cy="244475"/>
            <a:chOff x="144" y="4118"/>
            <a:chExt cx="5424" cy="154"/>
          </a:xfrm>
        </p:grpSpPr>
        <p:sp>
          <p:nvSpPr>
            <p:cNvPr id="565254" name="Text Box 6"/>
            <p:cNvSpPr txBox="1">
              <a:spLocks noChangeArrowheads="1"/>
            </p:cNvSpPr>
            <p:nvPr/>
          </p:nvSpPr>
          <p:spPr bwMode="auto">
            <a:xfrm>
              <a:off x="144" y="4118"/>
              <a:ext cx="26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>
                  <a:latin typeface="Times New Roman" charset="0"/>
                </a:rPr>
                <a:t>Copyright © 2005 Pearson Education, Inc. Publishing as Benjamin Cummings</a:t>
              </a:r>
            </a:p>
          </p:txBody>
        </p:sp>
        <p:sp>
          <p:nvSpPr>
            <p:cNvPr id="565255" name="Line 7"/>
            <p:cNvSpPr>
              <a:spLocks noChangeShapeType="1"/>
            </p:cNvSpPr>
            <p:nvPr/>
          </p:nvSpPr>
          <p:spPr bwMode="auto">
            <a:xfrm>
              <a:off x="192" y="4128"/>
              <a:ext cx="5376" cy="0"/>
            </a:xfrm>
            <a:prstGeom prst="line">
              <a:avLst/>
            </a:prstGeom>
            <a:noFill/>
            <a:ln w="25400">
              <a:solidFill>
                <a:srgbClr val="637BB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Times New Roman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Times New Roman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Times New Roman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Times New Roman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Times New Roman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Times New Roman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Times New Roman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05FAE"/>
          </a:solidFill>
          <a:latin typeface="Times New Roman" charset="0"/>
        </a:defRPr>
      </a:lvl9pPr>
    </p:titleStyle>
    <p:bodyStyle>
      <a:lvl1pPr algn="l" rtl="0" fontAlgn="base">
        <a:spcBef>
          <a:spcPct val="45000"/>
        </a:spcBef>
        <a:spcAft>
          <a:spcPct val="20000"/>
        </a:spcAft>
        <a:buClr>
          <a:schemeClr val="tx2"/>
        </a:buClr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49263" algn="l" rtl="0" fontAlgn="base">
        <a:spcBef>
          <a:spcPct val="45000"/>
        </a:spcBef>
        <a:spcAft>
          <a:spcPct val="20000"/>
        </a:spcAft>
        <a:buClr>
          <a:srgbClr val="0061AE"/>
        </a:buClr>
        <a:buChar char="•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371600" indent="-342900" algn="l" rtl="0" fontAlgn="base">
        <a:spcBef>
          <a:spcPct val="45000"/>
        </a:spcBef>
        <a:spcAft>
          <a:spcPct val="20000"/>
        </a:spcAft>
        <a:buClr>
          <a:srgbClr val="0061AE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3pPr>
      <a:lvl4pPr marL="1828800" indent="-342900" algn="l" rtl="0" fontAlgn="base">
        <a:spcBef>
          <a:spcPct val="45000"/>
        </a:spcBef>
        <a:spcAft>
          <a:spcPct val="20000"/>
        </a:spcAft>
        <a:buClr>
          <a:srgbClr val="0061AE"/>
        </a:buClr>
        <a:buChar char="•"/>
        <a:defRPr sz="2600">
          <a:solidFill>
            <a:schemeClr val="tx1"/>
          </a:solidFill>
          <a:latin typeface="+mn-lt"/>
          <a:ea typeface="ＭＳ Ｐゴシック" charset="-128"/>
        </a:defRPr>
      </a:lvl4pPr>
      <a:lvl5pPr marL="2286000" indent="-334963" algn="l" rtl="0" fontAlgn="base">
        <a:spcBef>
          <a:spcPct val="45000"/>
        </a:spcBef>
        <a:spcAft>
          <a:spcPct val="20000"/>
        </a:spcAft>
        <a:buClr>
          <a:srgbClr val="0061AE"/>
        </a:buClr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5pPr>
      <a:lvl6pPr marL="2743200" indent="-334963" algn="l" rtl="0" fontAlgn="base">
        <a:spcBef>
          <a:spcPct val="45000"/>
        </a:spcBef>
        <a:spcAft>
          <a:spcPct val="20000"/>
        </a:spcAft>
        <a:buClr>
          <a:srgbClr val="0061AE"/>
        </a:buClr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6pPr>
      <a:lvl7pPr marL="3200400" indent="-334963" algn="l" rtl="0" fontAlgn="base">
        <a:spcBef>
          <a:spcPct val="45000"/>
        </a:spcBef>
        <a:spcAft>
          <a:spcPct val="20000"/>
        </a:spcAft>
        <a:buClr>
          <a:srgbClr val="0061AE"/>
        </a:buClr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7pPr>
      <a:lvl8pPr marL="3657600" indent="-334963" algn="l" rtl="0" fontAlgn="base">
        <a:spcBef>
          <a:spcPct val="45000"/>
        </a:spcBef>
        <a:spcAft>
          <a:spcPct val="20000"/>
        </a:spcAft>
        <a:buClr>
          <a:srgbClr val="0061AE"/>
        </a:buClr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8pPr>
      <a:lvl9pPr marL="4114800" indent="-334963" algn="l" rtl="0" fontAlgn="base">
        <a:spcBef>
          <a:spcPct val="45000"/>
        </a:spcBef>
        <a:spcAft>
          <a:spcPct val="20000"/>
        </a:spcAft>
        <a:buClr>
          <a:srgbClr val="0061AE"/>
        </a:buClr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3" Type="http://schemas.openxmlformats.org/officeDocument/2006/relationships/hyperlink" Target="..%5C..%5C..%5C..%5CProgram%20Files%5CTurningPoint%5C2003%5CQuestions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8.jpe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1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hyperlink" Target="..%5C..%5C..%5C..%5CProgram%20Files%5CTurningPoint%5C2003%5CQuestion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3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4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hyperlink" Target="..%5C..%5C..%5C..%5CProgram%20Files%5CTurningPoint%5C2003%5CQuestion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5.jpe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hyperlink" Target="..%5C..%5C..%5C..%5CProgram%20Files%5CTurningPoint%5C2003%5CQues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2935288"/>
          </a:xfrm>
        </p:spPr>
        <p:txBody>
          <a:bodyPr/>
          <a:lstStyle/>
          <a:p>
            <a:r>
              <a:rPr lang="en-US" dirty="0" smtClean="0"/>
              <a:t>Nucleic </a:t>
            </a:r>
            <a:r>
              <a:rPr lang="en-US" dirty="0"/>
              <a:t>acid probes identify clones carrying specific genes</a:t>
            </a:r>
          </a:p>
          <a:p>
            <a:pPr lvl="1" indent="-450850"/>
            <a:r>
              <a:rPr lang="en-US" dirty="0"/>
              <a:t>DNA technology methods</a:t>
            </a:r>
            <a:endParaRPr lang="en-US" sz="2600" dirty="0"/>
          </a:p>
          <a:p>
            <a:pPr marL="1814513" lvl="2" indent="-533400"/>
            <a:r>
              <a:rPr lang="en-US" dirty="0"/>
              <a:t>Can be used to identify specific pieces of DNA</a:t>
            </a:r>
          </a:p>
        </p:txBody>
      </p:sp>
      <p:sp>
        <p:nvSpPr>
          <p:cNvPr id="51302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sp>
        <p:nvSpPr>
          <p:cNvPr id="51302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914400"/>
          </a:xfrm>
          <a:noFill/>
          <a:ln/>
        </p:spPr>
        <p:txBody>
          <a:bodyPr/>
          <a:lstStyle/>
          <a:p>
            <a:pPr marL="0" indent="0"/>
            <a:r>
              <a:rPr lang="en-US"/>
              <a:t>RESTRICTION FRAGMENT ANALYSIS AND DNA FINGERPRINTING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13029" name="Rectangle 5"/>
          <p:cNvSpPr>
            <a:spLocks noChangeArrowheads="1"/>
          </p:cNvSpPr>
          <p:nvPr/>
        </p:nvSpPr>
        <p:spPr bwMode="auto">
          <a:xfrm>
            <a:off x="1152525" y="6351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04838"/>
          </a:xfrm>
        </p:spPr>
        <p:txBody>
          <a:bodyPr/>
          <a:lstStyle/>
          <a:p>
            <a:pPr lvl="1" indent="-334963"/>
            <a:r>
              <a:rPr lang="en-US"/>
              <a:t>DNA fingerprinting can help solve crimes</a:t>
            </a:r>
            <a:endParaRPr lang="en-US" sz="2600"/>
          </a:p>
        </p:txBody>
      </p:sp>
      <p:sp>
        <p:nvSpPr>
          <p:cNvPr id="52633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26347" name="Group 11"/>
          <p:cNvGrpSpPr>
            <a:grpSpLocks/>
          </p:cNvGrpSpPr>
          <p:nvPr/>
        </p:nvGrpSpPr>
        <p:grpSpPr bwMode="auto">
          <a:xfrm>
            <a:off x="260350" y="2212975"/>
            <a:ext cx="4451350" cy="3619500"/>
            <a:chOff x="164" y="1394"/>
            <a:chExt cx="2804" cy="2280"/>
          </a:xfrm>
        </p:grpSpPr>
        <p:pic>
          <p:nvPicPr>
            <p:cNvPr id="526341" name="Picture 5" descr="12_12a_U.jpg                                                   000538F5Abhinav                        BDE0E65C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" y="1593"/>
              <a:ext cx="2804" cy="2081"/>
            </a:xfrm>
            <a:prstGeom prst="rect">
              <a:avLst/>
            </a:prstGeom>
            <a:noFill/>
          </p:spPr>
        </p:pic>
        <p:sp>
          <p:nvSpPr>
            <p:cNvPr id="526342" name="Text Box 6"/>
            <p:cNvSpPr txBox="1">
              <a:spLocks noChangeArrowheads="1"/>
            </p:cNvSpPr>
            <p:nvPr/>
          </p:nvSpPr>
          <p:spPr bwMode="auto">
            <a:xfrm>
              <a:off x="262" y="1479"/>
              <a:ext cx="54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/>
                <a:t>Defendant’s</a:t>
              </a:r>
            </a:p>
            <a:p>
              <a:pPr algn="ctr"/>
              <a:r>
                <a:rPr lang="en-US" sz="1000"/>
                <a:t>blood</a:t>
              </a:r>
            </a:p>
          </p:txBody>
        </p:sp>
        <p:sp>
          <p:nvSpPr>
            <p:cNvPr id="526343" name="Text Box 7"/>
            <p:cNvSpPr txBox="1">
              <a:spLocks noChangeArrowheads="1"/>
            </p:cNvSpPr>
            <p:nvPr/>
          </p:nvSpPr>
          <p:spPr bwMode="auto">
            <a:xfrm>
              <a:off x="1150" y="1394"/>
              <a:ext cx="80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/>
                <a:t>Blood from</a:t>
              </a:r>
            </a:p>
            <a:p>
              <a:pPr algn="ctr"/>
              <a:r>
                <a:rPr lang="en-US" sz="1000"/>
                <a:t>defendant’s clothes</a:t>
              </a:r>
            </a:p>
          </p:txBody>
        </p:sp>
        <p:sp>
          <p:nvSpPr>
            <p:cNvPr id="526344" name="AutoShape 8"/>
            <p:cNvSpPr>
              <a:spLocks/>
            </p:cNvSpPr>
            <p:nvPr/>
          </p:nvSpPr>
          <p:spPr bwMode="auto">
            <a:xfrm rot="5400000">
              <a:off x="1514" y="1232"/>
              <a:ext cx="68" cy="850"/>
            </a:xfrm>
            <a:prstGeom prst="leftBrace">
              <a:avLst>
                <a:gd name="adj1" fmla="val 104167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345" name="Text Box 9"/>
            <p:cNvSpPr txBox="1">
              <a:spLocks noChangeArrowheads="1"/>
            </p:cNvSpPr>
            <p:nvPr/>
          </p:nvSpPr>
          <p:spPr bwMode="auto">
            <a:xfrm>
              <a:off x="2376" y="1479"/>
              <a:ext cx="3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/>
                <a:t>Victim’s</a:t>
              </a:r>
            </a:p>
            <a:p>
              <a:pPr algn="ctr"/>
              <a:r>
                <a:rPr lang="en-US" sz="1000"/>
                <a:t>blood</a:t>
              </a:r>
            </a:p>
          </p:txBody>
        </p:sp>
      </p:grpSp>
      <p:sp>
        <p:nvSpPr>
          <p:cNvPr id="526348" name="Text Box 12"/>
          <p:cNvSpPr txBox="1">
            <a:spLocks noChangeArrowheads="1"/>
          </p:cNvSpPr>
          <p:nvPr/>
        </p:nvSpPr>
        <p:spPr bwMode="auto">
          <a:xfrm>
            <a:off x="1479550" y="5727700"/>
            <a:ext cx="1182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/>
              <a:t>Figure 12.12A</a:t>
            </a:r>
            <a:endParaRPr lang="en-US"/>
          </a:p>
        </p:txBody>
      </p:sp>
      <p:grpSp>
        <p:nvGrpSpPr>
          <p:cNvPr id="526350" name="Group 14"/>
          <p:cNvGrpSpPr>
            <a:grpSpLocks/>
          </p:cNvGrpSpPr>
          <p:nvPr/>
        </p:nvGrpSpPr>
        <p:grpSpPr bwMode="auto">
          <a:xfrm>
            <a:off x="4991100" y="1419225"/>
            <a:ext cx="3894138" cy="4572000"/>
            <a:chOff x="3144" y="894"/>
            <a:chExt cx="2453" cy="2880"/>
          </a:xfrm>
        </p:grpSpPr>
        <p:pic>
          <p:nvPicPr>
            <p:cNvPr id="526346" name="Picture 10" descr="12_12b_U.jpg                                                   0004A2E5&#10; RKAUL-5                       BCE4327F: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44" y="894"/>
              <a:ext cx="2453" cy="2788"/>
            </a:xfrm>
            <a:prstGeom prst="rect">
              <a:avLst/>
            </a:prstGeom>
            <a:noFill/>
          </p:spPr>
        </p:pic>
        <p:sp>
          <p:nvSpPr>
            <p:cNvPr id="526349" name="Text Box 13"/>
            <p:cNvSpPr txBox="1">
              <a:spLocks noChangeArrowheads="1"/>
            </p:cNvSpPr>
            <p:nvPr/>
          </p:nvSpPr>
          <p:spPr bwMode="auto">
            <a:xfrm>
              <a:off x="3944" y="3601"/>
              <a:ext cx="7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12.12B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/>
              <a:t>PCR method is used to amplify DNA sequences</a:t>
            </a:r>
          </a:p>
          <a:p>
            <a:pPr lvl="1" indent="-334963"/>
            <a:r>
              <a:rPr lang="en-US" dirty="0"/>
              <a:t>The polymerase chain reaction (PCR)</a:t>
            </a:r>
            <a:endParaRPr lang="en-US" sz="2600" dirty="0"/>
          </a:p>
          <a:p>
            <a:pPr marL="1814513" lvl="2" indent="-533400"/>
            <a:r>
              <a:rPr lang="en-US" dirty="0"/>
              <a:t>Can be used to clone a small sample of DNA quickly, producing enough copies for analysis </a:t>
            </a:r>
          </a:p>
        </p:txBody>
      </p:sp>
      <p:sp>
        <p:nvSpPr>
          <p:cNvPr id="5294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29423" name="Group 15"/>
          <p:cNvGrpSpPr>
            <a:grpSpLocks/>
          </p:cNvGrpSpPr>
          <p:nvPr/>
        </p:nvGrpSpPr>
        <p:grpSpPr bwMode="auto">
          <a:xfrm>
            <a:off x="6324600" y="3594100"/>
            <a:ext cx="2093913" cy="2820988"/>
            <a:chOff x="3984" y="2264"/>
            <a:chExt cx="1319" cy="1777"/>
          </a:xfrm>
        </p:grpSpPr>
        <p:pic>
          <p:nvPicPr>
            <p:cNvPr id="529413" name="Picture 5" descr="12_14_U.jpg                                                    00053933Abhinav                        BDE0E65C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19" y="2264"/>
              <a:ext cx="1284" cy="1485"/>
            </a:xfrm>
            <a:prstGeom prst="rect">
              <a:avLst/>
            </a:prstGeom>
            <a:noFill/>
          </p:spPr>
        </p:pic>
        <p:sp>
          <p:nvSpPr>
            <p:cNvPr id="529414" name="Text Box 6"/>
            <p:cNvSpPr txBox="1">
              <a:spLocks noChangeArrowheads="1"/>
            </p:cNvSpPr>
            <p:nvPr/>
          </p:nvSpPr>
          <p:spPr bwMode="auto">
            <a:xfrm>
              <a:off x="4045" y="3790"/>
              <a:ext cx="152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1</a:t>
              </a:r>
            </a:p>
          </p:txBody>
        </p:sp>
        <p:sp>
          <p:nvSpPr>
            <p:cNvPr id="529415" name="Text Box 7"/>
            <p:cNvSpPr txBox="1">
              <a:spLocks noChangeArrowheads="1"/>
            </p:cNvSpPr>
            <p:nvPr/>
          </p:nvSpPr>
          <p:spPr bwMode="auto">
            <a:xfrm>
              <a:off x="4393" y="3790"/>
              <a:ext cx="152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2</a:t>
              </a:r>
            </a:p>
          </p:txBody>
        </p:sp>
        <p:sp>
          <p:nvSpPr>
            <p:cNvPr id="529416" name="Text Box 8"/>
            <p:cNvSpPr txBox="1">
              <a:spLocks noChangeArrowheads="1"/>
            </p:cNvSpPr>
            <p:nvPr/>
          </p:nvSpPr>
          <p:spPr bwMode="auto">
            <a:xfrm>
              <a:off x="4693" y="3790"/>
              <a:ext cx="152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4</a:t>
              </a:r>
            </a:p>
          </p:txBody>
        </p:sp>
        <p:sp>
          <p:nvSpPr>
            <p:cNvPr id="529417" name="Text Box 9"/>
            <p:cNvSpPr txBox="1">
              <a:spLocks noChangeArrowheads="1"/>
            </p:cNvSpPr>
            <p:nvPr/>
          </p:nvSpPr>
          <p:spPr bwMode="auto">
            <a:xfrm>
              <a:off x="4997" y="3790"/>
              <a:ext cx="152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8</a:t>
              </a:r>
            </a:p>
          </p:txBody>
        </p:sp>
        <p:sp>
          <p:nvSpPr>
            <p:cNvPr id="529418" name="Text Box 10"/>
            <p:cNvSpPr txBox="1">
              <a:spLocks noChangeArrowheads="1"/>
            </p:cNvSpPr>
            <p:nvPr/>
          </p:nvSpPr>
          <p:spPr bwMode="auto">
            <a:xfrm>
              <a:off x="3984" y="3018"/>
              <a:ext cx="36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/>
                <a:t>Initial</a:t>
              </a:r>
            </a:p>
            <a:p>
              <a:pPr algn="l"/>
              <a:r>
                <a:rPr lang="en-US" sz="800"/>
                <a:t>DNA</a:t>
              </a:r>
            </a:p>
            <a:p>
              <a:pPr algn="l"/>
              <a:r>
                <a:rPr lang="en-US" sz="800"/>
                <a:t>segment</a:t>
              </a:r>
            </a:p>
          </p:txBody>
        </p:sp>
        <p:sp>
          <p:nvSpPr>
            <p:cNvPr id="529419" name="Text Box 11"/>
            <p:cNvSpPr txBox="1">
              <a:spLocks noChangeArrowheads="1"/>
            </p:cNvSpPr>
            <p:nvPr/>
          </p:nvSpPr>
          <p:spPr bwMode="auto">
            <a:xfrm>
              <a:off x="4242" y="3906"/>
              <a:ext cx="876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/>
                <a:t>Number of DNA molecules</a:t>
              </a:r>
            </a:p>
          </p:txBody>
        </p:sp>
      </p:grpSp>
      <p:sp>
        <p:nvSpPr>
          <p:cNvPr id="529421" name="Text Box 13"/>
          <p:cNvSpPr txBox="1">
            <a:spLocks noChangeArrowheads="1"/>
          </p:cNvSpPr>
          <p:nvPr/>
        </p:nvSpPr>
        <p:spPr bwMode="auto">
          <a:xfrm>
            <a:off x="5213350" y="6159500"/>
            <a:ext cx="1073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/>
              <a:t>Figure 12.14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868613"/>
          </a:xfrm>
        </p:spPr>
        <p:txBody>
          <a:bodyPr/>
          <a:lstStyle/>
          <a:p>
            <a:pPr lvl="1" indent="-334963"/>
            <a:r>
              <a:rPr lang="en-US"/>
              <a:t>A nucleic acid probe</a:t>
            </a:r>
            <a:endParaRPr lang="en-US" sz="2600"/>
          </a:p>
          <a:p>
            <a:pPr marL="1814513" lvl="2" indent="-533400"/>
            <a:r>
              <a:rPr lang="en-US"/>
              <a:t>Is a short, single-stranded molecule of radioactively labeled or fluorescently labeled DNA or RNA</a:t>
            </a:r>
          </a:p>
          <a:p>
            <a:pPr marL="1814513" lvl="2" indent="-533400"/>
            <a:r>
              <a:rPr lang="en-US"/>
              <a:t>Can tag a desired gene in a library</a:t>
            </a:r>
          </a:p>
        </p:txBody>
      </p:sp>
      <p:sp>
        <p:nvSpPr>
          <p:cNvPr id="51405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14068" name="Group 20"/>
          <p:cNvGrpSpPr>
            <a:grpSpLocks/>
          </p:cNvGrpSpPr>
          <p:nvPr/>
        </p:nvGrpSpPr>
        <p:grpSpPr bwMode="auto">
          <a:xfrm>
            <a:off x="2446338" y="3559175"/>
            <a:ext cx="4041775" cy="2865438"/>
            <a:chOff x="1541" y="2242"/>
            <a:chExt cx="2546" cy="1805"/>
          </a:xfrm>
        </p:grpSpPr>
        <p:pic>
          <p:nvPicPr>
            <p:cNvPr id="514053" name="Picture 5" descr="12_08_U.jpg                                                    00053933Abhinav                        BDE0E65C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41" y="2242"/>
              <a:ext cx="2464" cy="1805"/>
            </a:xfrm>
            <a:prstGeom prst="rect">
              <a:avLst/>
            </a:prstGeom>
            <a:noFill/>
          </p:spPr>
        </p:pic>
        <p:sp>
          <p:nvSpPr>
            <p:cNvPr id="514054" name="Text Box 6"/>
            <p:cNvSpPr txBox="1">
              <a:spLocks noChangeArrowheads="1"/>
            </p:cNvSpPr>
            <p:nvPr/>
          </p:nvSpPr>
          <p:spPr bwMode="auto">
            <a:xfrm>
              <a:off x="1818" y="2459"/>
              <a:ext cx="520" cy="2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Radioactive</a:t>
              </a:r>
            </a:p>
            <a:p>
              <a:pPr algn="l"/>
              <a:r>
                <a:rPr lang="en-US" sz="900"/>
                <a:t>probe (DNA)</a:t>
              </a:r>
            </a:p>
          </p:txBody>
        </p:sp>
        <p:sp>
          <p:nvSpPr>
            <p:cNvPr id="514055" name="Text Box 7"/>
            <p:cNvSpPr txBox="1">
              <a:spLocks noChangeArrowheads="1"/>
            </p:cNvSpPr>
            <p:nvPr/>
          </p:nvSpPr>
          <p:spPr bwMode="auto">
            <a:xfrm>
              <a:off x="1697" y="3063"/>
              <a:ext cx="620" cy="2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900"/>
                <a:t>Single-stranded</a:t>
              </a:r>
            </a:p>
            <a:p>
              <a:pPr algn="ctr"/>
              <a:r>
                <a:rPr lang="en-US" sz="900"/>
                <a:t>DNA</a:t>
              </a:r>
            </a:p>
          </p:txBody>
        </p:sp>
        <p:sp>
          <p:nvSpPr>
            <p:cNvPr id="514056" name="Text Box 8"/>
            <p:cNvSpPr txBox="1">
              <a:spLocks noChangeArrowheads="1"/>
            </p:cNvSpPr>
            <p:nvPr/>
          </p:nvSpPr>
          <p:spPr bwMode="auto">
            <a:xfrm>
              <a:off x="3115" y="2665"/>
              <a:ext cx="732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Mix with single-</a:t>
              </a:r>
            </a:p>
            <a:p>
              <a:pPr algn="l"/>
              <a:r>
                <a:rPr lang="en-US" sz="900"/>
                <a:t>stranded DNA from</a:t>
              </a:r>
            </a:p>
            <a:p>
              <a:pPr algn="l"/>
              <a:r>
                <a:rPr lang="en-US" sz="900"/>
                <a:t>various bacterial</a:t>
              </a:r>
            </a:p>
            <a:p>
              <a:pPr algn="l"/>
              <a:r>
                <a:rPr lang="en-US" sz="900"/>
                <a:t>(or phage) clones</a:t>
              </a:r>
            </a:p>
          </p:txBody>
        </p:sp>
        <p:sp>
          <p:nvSpPr>
            <p:cNvPr id="514057" name="Text Box 9"/>
            <p:cNvSpPr txBox="1">
              <a:spLocks noChangeArrowheads="1"/>
            </p:cNvSpPr>
            <p:nvPr/>
          </p:nvSpPr>
          <p:spPr bwMode="auto">
            <a:xfrm>
              <a:off x="3475" y="3658"/>
              <a:ext cx="612" cy="3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Base pairing</a:t>
              </a:r>
            </a:p>
            <a:p>
              <a:pPr algn="l"/>
              <a:r>
                <a:rPr lang="en-US" sz="900"/>
                <a:t>indicates the</a:t>
              </a:r>
            </a:p>
            <a:p>
              <a:pPr algn="l"/>
              <a:r>
                <a:rPr lang="en-US" sz="900"/>
                <a:t>gene of interest</a:t>
              </a:r>
            </a:p>
          </p:txBody>
        </p:sp>
        <p:sp>
          <p:nvSpPr>
            <p:cNvPr id="514058" name="Text Box 10"/>
            <p:cNvSpPr txBox="1">
              <a:spLocks noChangeArrowheads="1"/>
            </p:cNvSpPr>
            <p:nvPr/>
          </p:nvSpPr>
          <p:spPr bwMode="auto">
            <a:xfrm rot="-85182">
              <a:off x="2454" y="2456"/>
              <a:ext cx="516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A T C C G A</a:t>
              </a:r>
            </a:p>
          </p:txBody>
        </p:sp>
        <p:sp>
          <p:nvSpPr>
            <p:cNvPr id="514059" name="Text Box 11"/>
            <p:cNvSpPr txBox="1">
              <a:spLocks noChangeArrowheads="1"/>
            </p:cNvSpPr>
            <p:nvPr/>
          </p:nvSpPr>
          <p:spPr bwMode="auto">
            <a:xfrm rot="-1664995">
              <a:off x="1687" y="3279"/>
              <a:ext cx="93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A T G C G C T T A T C G</a:t>
              </a:r>
            </a:p>
          </p:txBody>
        </p:sp>
        <p:sp>
          <p:nvSpPr>
            <p:cNvPr id="514060" name="Text Box 12"/>
            <p:cNvSpPr txBox="1">
              <a:spLocks noChangeArrowheads="1"/>
            </p:cNvSpPr>
            <p:nvPr/>
          </p:nvSpPr>
          <p:spPr bwMode="auto">
            <a:xfrm rot="-2444586">
              <a:off x="2065" y="3459"/>
              <a:ext cx="924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A G C C T T A T G C A T</a:t>
              </a:r>
            </a:p>
          </p:txBody>
        </p:sp>
        <p:sp>
          <p:nvSpPr>
            <p:cNvPr id="514061" name="Text Box 13"/>
            <p:cNvSpPr txBox="1">
              <a:spLocks noChangeArrowheads="1"/>
            </p:cNvSpPr>
            <p:nvPr/>
          </p:nvSpPr>
          <p:spPr bwMode="auto">
            <a:xfrm rot="-1689092">
              <a:off x="3000" y="3288"/>
              <a:ext cx="616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A  T  C  C  G  A</a:t>
              </a:r>
            </a:p>
          </p:txBody>
        </p:sp>
        <p:sp>
          <p:nvSpPr>
            <p:cNvPr id="514062" name="Text Box 14"/>
            <p:cNvSpPr txBox="1">
              <a:spLocks noChangeArrowheads="1"/>
            </p:cNvSpPr>
            <p:nvPr/>
          </p:nvSpPr>
          <p:spPr bwMode="auto">
            <a:xfrm rot="-1929846">
              <a:off x="2933" y="3555"/>
              <a:ext cx="9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A G G T A G G C T A  A </a:t>
              </a:r>
            </a:p>
          </p:txBody>
        </p:sp>
      </p:grpSp>
      <p:sp>
        <p:nvSpPr>
          <p:cNvPr id="514066" name="Text Box 18"/>
          <p:cNvSpPr txBox="1">
            <a:spLocks noChangeArrowheads="1"/>
          </p:cNvSpPr>
          <p:nvPr/>
        </p:nvSpPr>
        <p:spPr bwMode="auto">
          <a:xfrm>
            <a:off x="1370013" y="6021388"/>
            <a:ext cx="989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/>
              <a:t>Figure 12.8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098550"/>
          </a:xfrm>
        </p:spPr>
        <p:txBody>
          <a:bodyPr/>
          <a:lstStyle/>
          <a:p>
            <a:r>
              <a:rPr lang="en-US"/>
              <a:t>12.10 Gel electrophoresis sorts DNA molecules by size</a:t>
            </a:r>
          </a:p>
        </p:txBody>
      </p:sp>
      <p:sp>
        <p:nvSpPr>
          <p:cNvPr id="51712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17139" name="Group 19"/>
          <p:cNvGrpSpPr>
            <a:grpSpLocks/>
          </p:cNvGrpSpPr>
          <p:nvPr/>
        </p:nvGrpSpPr>
        <p:grpSpPr bwMode="auto">
          <a:xfrm>
            <a:off x="450850" y="2466975"/>
            <a:ext cx="8235950" cy="3479800"/>
            <a:chOff x="284" y="1570"/>
            <a:chExt cx="5188" cy="2192"/>
          </a:xfrm>
        </p:grpSpPr>
        <p:grpSp>
          <p:nvGrpSpPr>
            <p:cNvPr id="517124" name="Group 4"/>
            <p:cNvGrpSpPr>
              <a:grpSpLocks/>
            </p:cNvGrpSpPr>
            <p:nvPr/>
          </p:nvGrpSpPr>
          <p:grpSpPr bwMode="auto">
            <a:xfrm>
              <a:off x="284" y="1570"/>
              <a:ext cx="5188" cy="2107"/>
              <a:chOff x="284" y="1066"/>
              <a:chExt cx="5188" cy="2107"/>
            </a:xfrm>
          </p:grpSpPr>
          <p:pic>
            <p:nvPicPr>
              <p:cNvPr id="517125" name="Picture 5" descr="12_10_U.jpg                                                    00053933Abhinav                        BDE0E65C: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4" y="1066"/>
                <a:ext cx="4776" cy="2107"/>
              </a:xfrm>
              <a:prstGeom prst="rect">
                <a:avLst/>
              </a:prstGeom>
              <a:noFill/>
            </p:spPr>
          </p:pic>
          <p:sp>
            <p:nvSpPr>
              <p:cNvPr id="517126" name="Text Box 6"/>
              <p:cNvSpPr txBox="1">
                <a:spLocks noChangeArrowheads="1"/>
              </p:cNvSpPr>
              <p:nvPr/>
            </p:nvSpPr>
            <p:spPr bwMode="auto">
              <a:xfrm>
                <a:off x="830" y="2918"/>
                <a:ext cx="177" cy="18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3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17127" name="Text Box 7"/>
              <p:cNvSpPr txBox="1">
                <a:spLocks noChangeArrowheads="1"/>
              </p:cNvSpPr>
              <p:nvPr/>
            </p:nvSpPr>
            <p:spPr bwMode="auto">
              <a:xfrm>
                <a:off x="2449" y="2918"/>
                <a:ext cx="177" cy="18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3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17128" name="Text Box 8"/>
              <p:cNvSpPr txBox="1">
                <a:spLocks noChangeArrowheads="1"/>
              </p:cNvSpPr>
              <p:nvPr/>
            </p:nvSpPr>
            <p:spPr bwMode="auto">
              <a:xfrm>
                <a:off x="830" y="1502"/>
                <a:ext cx="174" cy="18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300" b="1">
                    <a:solidFill>
                      <a:schemeClr val="bg1"/>
                    </a:solidFill>
                  </a:rPr>
                  <a:t>–</a:t>
                </a:r>
              </a:p>
            </p:txBody>
          </p:sp>
          <p:sp>
            <p:nvSpPr>
              <p:cNvPr id="517129" name="Text Box 9"/>
              <p:cNvSpPr txBox="1">
                <a:spLocks noChangeArrowheads="1"/>
              </p:cNvSpPr>
              <p:nvPr/>
            </p:nvSpPr>
            <p:spPr bwMode="auto">
              <a:xfrm>
                <a:off x="2453" y="1494"/>
                <a:ext cx="174" cy="18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300" b="1">
                    <a:solidFill>
                      <a:schemeClr val="bg1"/>
                    </a:solidFill>
                  </a:rPr>
                  <a:t>–</a:t>
                </a:r>
              </a:p>
            </p:txBody>
          </p:sp>
          <p:sp>
            <p:nvSpPr>
              <p:cNvPr id="517130" name="Text Box 10"/>
              <p:cNvSpPr txBox="1">
                <a:spLocks noChangeArrowheads="1"/>
              </p:cNvSpPr>
              <p:nvPr/>
            </p:nvSpPr>
            <p:spPr bwMode="auto">
              <a:xfrm>
                <a:off x="390" y="2182"/>
                <a:ext cx="403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/>
                  <a:t>Power</a:t>
                </a:r>
              </a:p>
              <a:p>
                <a:pPr algn="ctr"/>
                <a:r>
                  <a:rPr lang="en-US" sz="1200"/>
                  <a:t>source</a:t>
                </a:r>
              </a:p>
            </p:txBody>
          </p:sp>
          <p:sp>
            <p:nvSpPr>
              <p:cNvPr id="517131" name="Text Box 11"/>
              <p:cNvSpPr txBox="1">
                <a:spLocks noChangeArrowheads="1"/>
              </p:cNvSpPr>
              <p:nvPr/>
            </p:nvSpPr>
            <p:spPr bwMode="auto">
              <a:xfrm>
                <a:off x="1876" y="2478"/>
                <a:ext cx="265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/>
                  <a:t>Gel</a:t>
                </a:r>
              </a:p>
            </p:txBody>
          </p:sp>
          <p:sp>
            <p:nvSpPr>
              <p:cNvPr id="517132" name="Line 12"/>
              <p:cNvSpPr>
                <a:spLocks noChangeShapeType="1"/>
              </p:cNvSpPr>
              <p:nvPr/>
            </p:nvSpPr>
            <p:spPr bwMode="auto">
              <a:xfrm flipV="1">
                <a:off x="1768" y="2584"/>
                <a:ext cx="136" cy="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133" name="Line 13"/>
              <p:cNvSpPr>
                <a:spLocks noChangeShapeType="1"/>
              </p:cNvSpPr>
              <p:nvPr/>
            </p:nvSpPr>
            <p:spPr bwMode="auto">
              <a:xfrm flipV="1">
                <a:off x="1664" y="1256"/>
                <a:ext cx="296" cy="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134" name="Text Box 14"/>
              <p:cNvSpPr txBox="1">
                <a:spLocks noChangeArrowheads="1"/>
              </p:cNvSpPr>
              <p:nvPr/>
            </p:nvSpPr>
            <p:spPr bwMode="auto">
              <a:xfrm>
                <a:off x="1942" y="1150"/>
                <a:ext cx="766" cy="40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200"/>
                  <a:t>Mixture of DNA</a:t>
                </a:r>
              </a:p>
              <a:p>
                <a:pPr algn="l"/>
                <a:r>
                  <a:rPr lang="en-US" sz="1200"/>
                  <a:t>molecules of</a:t>
                </a:r>
              </a:p>
              <a:p>
                <a:pPr algn="l"/>
                <a:r>
                  <a:rPr lang="en-US" sz="1200"/>
                  <a:t>different sizes</a:t>
                </a:r>
              </a:p>
            </p:txBody>
          </p:sp>
          <p:sp>
            <p:nvSpPr>
              <p:cNvPr id="517135" name="Text Box 15"/>
              <p:cNvSpPr txBox="1">
                <a:spLocks noChangeArrowheads="1"/>
              </p:cNvSpPr>
              <p:nvPr/>
            </p:nvSpPr>
            <p:spPr bwMode="auto">
              <a:xfrm>
                <a:off x="4926" y="1768"/>
                <a:ext cx="546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200"/>
                  <a:t>Longer</a:t>
                </a:r>
              </a:p>
              <a:p>
                <a:pPr algn="l"/>
                <a:r>
                  <a:rPr lang="en-US" sz="1200"/>
                  <a:t>molecules</a:t>
                </a:r>
              </a:p>
            </p:txBody>
          </p:sp>
          <p:sp>
            <p:nvSpPr>
              <p:cNvPr id="517136" name="Text Box 16"/>
              <p:cNvSpPr txBox="1">
                <a:spLocks noChangeArrowheads="1"/>
              </p:cNvSpPr>
              <p:nvPr/>
            </p:nvSpPr>
            <p:spPr bwMode="auto">
              <a:xfrm>
                <a:off x="4926" y="2528"/>
                <a:ext cx="546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200"/>
                  <a:t>Shorter</a:t>
                </a:r>
              </a:p>
              <a:p>
                <a:pPr algn="l"/>
                <a:r>
                  <a:rPr lang="en-US" sz="1200"/>
                  <a:t>molecules</a:t>
                </a:r>
              </a:p>
            </p:txBody>
          </p:sp>
          <p:sp>
            <p:nvSpPr>
              <p:cNvPr id="517137" name="Text Box 17"/>
              <p:cNvSpPr txBox="1">
                <a:spLocks noChangeArrowheads="1"/>
              </p:cNvSpPr>
              <p:nvPr/>
            </p:nvSpPr>
            <p:spPr bwMode="auto">
              <a:xfrm>
                <a:off x="4142" y="2896"/>
                <a:ext cx="732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/>
                  <a:t>Completed gel</a:t>
                </a:r>
              </a:p>
            </p:txBody>
          </p:sp>
        </p:grpSp>
        <p:sp>
          <p:nvSpPr>
            <p:cNvPr id="517138" name="Text Box 18"/>
            <p:cNvSpPr txBox="1">
              <a:spLocks noChangeArrowheads="1"/>
            </p:cNvSpPr>
            <p:nvPr/>
          </p:nvSpPr>
          <p:spPr bwMode="auto">
            <a:xfrm>
              <a:off x="2398" y="3589"/>
              <a:ext cx="6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12.10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015663"/>
          </a:xfrm>
        </p:spPr>
        <p:txBody>
          <a:bodyPr/>
          <a:lstStyle/>
          <a:p>
            <a:r>
              <a:rPr lang="en-US" dirty="0" smtClean="0"/>
              <a:t>Restriction </a:t>
            </a:r>
            <a:r>
              <a:rPr lang="en-US" dirty="0"/>
              <a:t>fragment length polymorphisms can be used to detect differences in DNA sequences</a:t>
            </a:r>
          </a:p>
        </p:txBody>
      </p:sp>
      <p:sp>
        <p:nvSpPr>
          <p:cNvPr id="51814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243138"/>
          </a:xfrm>
        </p:spPr>
        <p:txBody>
          <a:bodyPr/>
          <a:lstStyle/>
          <a:p>
            <a:r>
              <a:rPr lang="en-US" sz="2800" i="1"/>
              <a:t>How Restriction Fragments Reflect DNA Sequence</a:t>
            </a:r>
            <a:endParaRPr lang="en-US"/>
          </a:p>
          <a:p>
            <a:pPr lvl="1" indent="-334963"/>
            <a:r>
              <a:rPr lang="en-US" sz="2500"/>
              <a:t>Restriction fragment length polymorphisms (RFLPs)</a:t>
            </a:r>
          </a:p>
          <a:p>
            <a:pPr marL="1814513" lvl="2" indent="-533400"/>
            <a:r>
              <a:rPr lang="en-US" sz="2500"/>
              <a:t>Reflect differences in the sequences of DNA samples</a:t>
            </a:r>
            <a:endParaRPr lang="en-US"/>
          </a:p>
        </p:txBody>
      </p:sp>
      <p:sp>
        <p:nvSpPr>
          <p:cNvPr id="51917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19225" name="Group 57"/>
          <p:cNvGrpSpPr>
            <a:grpSpLocks/>
          </p:cNvGrpSpPr>
          <p:nvPr/>
        </p:nvGrpSpPr>
        <p:grpSpPr bwMode="auto">
          <a:xfrm>
            <a:off x="4464050" y="3100388"/>
            <a:ext cx="2714625" cy="3360737"/>
            <a:chOff x="2812" y="1953"/>
            <a:chExt cx="1710" cy="2117"/>
          </a:xfrm>
        </p:grpSpPr>
        <p:pic>
          <p:nvPicPr>
            <p:cNvPr id="519173" name="Picture 5" descr="12_11a_U.jpg                                                   00053933Abhinav                        BDE0E65C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27" y="2026"/>
              <a:ext cx="1295" cy="1941"/>
            </a:xfrm>
            <a:prstGeom prst="rect">
              <a:avLst/>
            </a:prstGeom>
            <a:noFill/>
          </p:spPr>
        </p:pic>
        <p:sp>
          <p:nvSpPr>
            <p:cNvPr id="519174" name="Text Box 6"/>
            <p:cNvSpPr txBox="1">
              <a:spLocks noChangeArrowheads="1"/>
            </p:cNvSpPr>
            <p:nvPr/>
          </p:nvSpPr>
          <p:spPr bwMode="auto">
            <a:xfrm>
              <a:off x="3228" y="1953"/>
              <a:ext cx="52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900"/>
                <a:t>Crime scene</a:t>
              </a:r>
            </a:p>
          </p:txBody>
        </p:sp>
        <p:sp>
          <p:nvSpPr>
            <p:cNvPr id="519175" name="Text Box 7"/>
            <p:cNvSpPr txBox="1">
              <a:spLocks noChangeArrowheads="1"/>
            </p:cNvSpPr>
            <p:nvPr/>
          </p:nvSpPr>
          <p:spPr bwMode="auto">
            <a:xfrm>
              <a:off x="4118" y="1953"/>
              <a:ext cx="376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900"/>
                <a:t>Suspect</a:t>
              </a:r>
            </a:p>
          </p:txBody>
        </p:sp>
        <p:sp>
          <p:nvSpPr>
            <p:cNvPr id="519176" name="AutoShape 8"/>
            <p:cNvSpPr>
              <a:spLocks/>
            </p:cNvSpPr>
            <p:nvPr/>
          </p:nvSpPr>
          <p:spPr bwMode="auto">
            <a:xfrm>
              <a:off x="2971" y="2097"/>
              <a:ext cx="128" cy="431"/>
            </a:xfrm>
            <a:prstGeom prst="leftBrace">
              <a:avLst>
                <a:gd name="adj1" fmla="val 2806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177" name="AutoShape 9"/>
            <p:cNvSpPr>
              <a:spLocks/>
            </p:cNvSpPr>
            <p:nvPr/>
          </p:nvSpPr>
          <p:spPr bwMode="auto">
            <a:xfrm>
              <a:off x="2963" y="2523"/>
              <a:ext cx="128" cy="1034"/>
            </a:xfrm>
            <a:prstGeom prst="leftBrace">
              <a:avLst>
                <a:gd name="adj1" fmla="val 6731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178" name="AutoShape 10"/>
            <p:cNvSpPr>
              <a:spLocks/>
            </p:cNvSpPr>
            <p:nvPr/>
          </p:nvSpPr>
          <p:spPr bwMode="auto">
            <a:xfrm>
              <a:off x="2963" y="3557"/>
              <a:ext cx="128" cy="346"/>
            </a:xfrm>
            <a:prstGeom prst="leftBrace">
              <a:avLst>
                <a:gd name="adj1" fmla="val 2252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179" name="AutoShape 11"/>
            <p:cNvSpPr>
              <a:spLocks/>
            </p:cNvSpPr>
            <p:nvPr/>
          </p:nvSpPr>
          <p:spPr bwMode="auto">
            <a:xfrm>
              <a:off x="3848" y="2097"/>
              <a:ext cx="128" cy="1460"/>
            </a:xfrm>
            <a:prstGeom prst="leftBrace">
              <a:avLst>
                <a:gd name="adj1" fmla="val 9505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180" name="AutoShape 12"/>
            <p:cNvSpPr>
              <a:spLocks/>
            </p:cNvSpPr>
            <p:nvPr/>
          </p:nvSpPr>
          <p:spPr bwMode="auto">
            <a:xfrm>
              <a:off x="3848" y="3557"/>
              <a:ext cx="128" cy="346"/>
            </a:xfrm>
            <a:prstGeom prst="leftBrace">
              <a:avLst>
                <a:gd name="adj1" fmla="val 2252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181" name="Text Box 13"/>
            <p:cNvSpPr txBox="1">
              <a:spLocks noChangeArrowheads="1"/>
            </p:cNvSpPr>
            <p:nvPr/>
          </p:nvSpPr>
          <p:spPr bwMode="auto">
            <a:xfrm>
              <a:off x="2812" y="2239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 i="1"/>
                <a:t>w</a:t>
              </a:r>
            </a:p>
          </p:txBody>
        </p:sp>
        <p:sp>
          <p:nvSpPr>
            <p:cNvPr id="519182" name="Text Box 14"/>
            <p:cNvSpPr txBox="1">
              <a:spLocks noChangeArrowheads="1"/>
            </p:cNvSpPr>
            <p:nvPr/>
          </p:nvSpPr>
          <p:spPr bwMode="auto">
            <a:xfrm>
              <a:off x="2832" y="2976"/>
              <a:ext cx="15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 i="1"/>
                <a:t>x</a:t>
              </a:r>
            </a:p>
          </p:txBody>
        </p:sp>
        <p:sp>
          <p:nvSpPr>
            <p:cNvPr id="519183" name="Text Box 15"/>
            <p:cNvSpPr txBox="1">
              <a:spLocks noChangeArrowheads="1"/>
            </p:cNvSpPr>
            <p:nvPr/>
          </p:nvSpPr>
          <p:spPr bwMode="auto">
            <a:xfrm>
              <a:off x="2832" y="3655"/>
              <a:ext cx="15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 i="1"/>
                <a:t>y</a:t>
              </a:r>
            </a:p>
          </p:txBody>
        </p:sp>
        <p:sp>
          <p:nvSpPr>
            <p:cNvPr id="519184" name="Text Box 16"/>
            <p:cNvSpPr txBox="1">
              <a:spLocks noChangeArrowheads="1"/>
            </p:cNvSpPr>
            <p:nvPr/>
          </p:nvSpPr>
          <p:spPr bwMode="auto">
            <a:xfrm>
              <a:off x="3722" y="3655"/>
              <a:ext cx="15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 i="1"/>
                <a:t>y</a:t>
              </a:r>
            </a:p>
          </p:txBody>
        </p:sp>
        <p:sp>
          <p:nvSpPr>
            <p:cNvPr id="519185" name="Text Box 17"/>
            <p:cNvSpPr txBox="1">
              <a:spLocks noChangeArrowheads="1"/>
            </p:cNvSpPr>
            <p:nvPr/>
          </p:nvSpPr>
          <p:spPr bwMode="auto">
            <a:xfrm>
              <a:off x="3733" y="2747"/>
              <a:ext cx="15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 i="1"/>
                <a:t>z</a:t>
              </a:r>
            </a:p>
          </p:txBody>
        </p:sp>
        <p:sp>
          <p:nvSpPr>
            <p:cNvPr id="519186" name="Text Box 18"/>
            <p:cNvSpPr txBox="1">
              <a:spLocks noChangeArrowheads="1"/>
            </p:cNvSpPr>
            <p:nvPr/>
          </p:nvSpPr>
          <p:spPr bwMode="auto">
            <a:xfrm>
              <a:off x="3930" y="3484"/>
              <a:ext cx="22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Cut</a:t>
              </a:r>
            </a:p>
          </p:txBody>
        </p:sp>
        <p:sp>
          <p:nvSpPr>
            <p:cNvPr id="519187" name="Text Box 19"/>
            <p:cNvSpPr txBox="1">
              <a:spLocks noChangeArrowheads="1"/>
            </p:cNvSpPr>
            <p:nvPr/>
          </p:nvSpPr>
          <p:spPr bwMode="auto">
            <a:xfrm>
              <a:off x="3076" y="3476"/>
              <a:ext cx="22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Cut</a:t>
              </a:r>
            </a:p>
          </p:txBody>
        </p:sp>
        <p:sp>
          <p:nvSpPr>
            <p:cNvPr id="519188" name="Text Box 20"/>
            <p:cNvSpPr txBox="1">
              <a:spLocks noChangeArrowheads="1"/>
            </p:cNvSpPr>
            <p:nvPr/>
          </p:nvSpPr>
          <p:spPr bwMode="auto">
            <a:xfrm>
              <a:off x="3084" y="2455"/>
              <a:ext cx="22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Cut</a:t>
              </a:r>
            </a:p>
          </p:txBody>
        </p:sp>
        <p:sp>
          <p:nvSpPr>
            <p:cNvPr id="519189" name="Text Box 21"/>
            <p:cNvSpPr txBox="1">
              <a:spLocks noChangeArrowheads="1"/>
            </p:cNvSpPr>
            <p:nvPr/>
          </p:nvSpPr>
          <p:spPr bwMode="auto">
            <a:xfrm>
              <a:off x="3287" y="3926"/>
              <a:ext cx="904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900"/>
                <a:t>DNA from chromosomes</a:t>
              </a:r>
            </a:p>
          </p:txBody>
        </p:sp>
        <p:sp>
          <p:nvSpPr>
            <p:cNvPr id="519190" name="Text Box 22"/>
            <p:cNvSpPr txBox="1">
              <a:spLocks noChangeArrowheads="1"/>
            </p:cNvSpPr>
            <p:nvPr/>
          </p:nvSpPr>
          <p:spPr bwMode="auto">
            <a:xfrm>
              <a:off x="3348" y="2408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191" name="Text Box 23"/>
            <p:cNvSpPr txBox="1">
              <a:spLocks noChangeArrowheads="1"/>
            </p:cNvSpPr>
            <p:nvPr/>
          </p:nvSpPr>
          <p:spPr bwMode="auto">
            <a:xfrm>
              <a:off x="3348" y="2493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192" name="Text Box 24"/>
            <p:cNvSpPr txBox="1">
              <a:spLocks noChangeArrowheads="1"/>
            </p:cNvSpPr>
            <p:nvPr/>
          </p:nvSpPr>
          <p:spPr bwMode="auto">
            <a:xfrm>
              <a:off x="3348" y="2583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193" name="Text Box 25"/>
            <p:cNvSpPr txBox="1">
              <a:spLocks noChangeArrowheads="1"/>
            </p:cNvSpPr>
            <p:nvPr/>
          </p:nvSpPr>
          <p:spPr bwMode="auto">
            <a:xfrm>
              <a:off x="3348" y="2673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194" name="Text Box 26"/>
            <p:cNvSpPr txBox="1">
              <a:spLocks noChangeArrowheads="1"/>
            </p:cNvSpPr>
            <p:nvPr/>
          </p:nvSpPr>
          <p:spPr bwMode="auto">
            <a:xfrm>
              <a:off x="3459" y="2408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195" name="Text Box 27"/>
            <p:cNvSpPr txBox="1">
              <a:spLocks noChangeArrowheads="1"/>
            </p:cNvSpPr>
            <p:nvPr/>
          </p:nvSpPr>
          <p:spPr bwMode="auto">
            <a:xfrm>
              <a:off x="3459" y="2493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196" name="Text Box 28"/>
            <p:cNvSpPr txBox="1">
              <a:spLocks noChangeArrowheads="1"/>
            </p:cNvSpPr>
            <p:nvPr/>
          </p:nvSpPr>
          <p:spPr bwMode="auto">
            <a:xfrm>
              <a:off x="3459" y="2583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197" name="Text Box 29"/>
            <p:cNvSpPr txBox="1">
              <a:spLocks noChangeArrowheads="1"/>
            </p:cNvSpPr>
            <p:nvPr/>
          </p:nvSpPr>
          <p:spPr bwMode="auto">
            <a:xfrm>
              <a:off x="3459" y="2673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198" name="Text Box 30"/>
            <p:cNvSpPr txBox="1">
              <a:spLocks noChangeArrowheads="1"/>
            </p:cNvSpPr>
            <p:nvPr/>
          </p:nvSpPr>
          <p:spPr bwMode="auto">
            <a:xfrm>
              <a:off x="4184" y="2462"/>
              <a:ext cx="164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A</a:t>
              </a:r>
            </a:p>
          </p:txBody>
        </p:sp>
        <p:sp>
          <p:nvSpPr>
            <p:cNvPr id="519199" name="Text Box 31"/>
            <p:cNvSpPr txBox="1">
              <a:spLocks noChangeArrowheads="1"/>
            </p:cNvSpPr>
            <p:nvPr/>
          </p:nvSpPr>
          <p:spPr bwMode="auto">
            <a:xfrm>
              <a:off x="4179" y="2547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00" name="Text Box 32"/>
            <p:cNvSpPr txBox="1">
              <a:spLocks noChangeArrowheads="1"/>
            </p:cNvSpPr>
            <p:nvPr/>
          </p:nvSpPr>
          <p:spPr bwMode="auto">
            <a:xfrm>
              <a:off x="4179" y="2637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01" name="Text Box 33"/>
            <p:cNvSpPr txBox="1">
              <a:spLocks noChangeArrowheads="1"/>
            </p:cNvSpPr>
            <p:nvPr/>
          </p:nvSpPr>
          <p:spPr bwMode="auto">
            <a:xfrm>
              <a:off x="4179" y="2727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02" name="Text Box 34"/>
            <p:cNvSpPr txBox="1">
              <a:spLocks noChangeArrowheads="1"/>
            </p:cNvSpPr>
            <p:nvPr/>
          </p:nvSpPr>
          <p:spPr bwMode="auto">
            <a:xfrm>
              <a:off x="4282" y="2462"/>
              <a:ext cx="16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T</a:t>
              </a:r>
            </a:p>
          </p:txBody>
        </p:sp>
        <p:sp>
          <p:nvSpPr>
            <p:cNvPr id="519203" name="Text Box 35"/>
            <p:cNvSpPr txBox="1">
              <a:spLocks noChangeArrowheads="1"/>
            </p:cNvSpPr>
            <p:nvPr/>
          </p:nvSpPr>
          <p:spPr bwMode="auto">
            <a:xfrm>
              <a:off x="4278" y="2547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04" name="Text Box 36"/>
            <p:cNvSpPr txBox="1">
              <a:spLocks noChangeArrowheads="1"/>
            </p:cNvSpPr>
            <p:nvPr/>
          </p:nvSpPr>
          <p:spPr bwMode="auto">
            <a:xfrm>
              <a:off x="4282" y="2637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05" name="Text Box 37"/>
            <p:cNvSpPr txBox="1">
              <a:spLocks noChangeArrowheads="1"/>
            </p:cNvSpPr>
            <p:nvPr/>
          </p:nvSpPr>
          <p:spPr bwMode="auto">
            <a:xfrm>
              <a:off x="4282" y="2727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06" name="Text Box 38"/>
            <p:cNvSpPr txBox="1">
              <a:spLocks noChangeArrowheads="1"/>
            </p:cNvSpPr>
            <p:nvPr/>
          </p:nvSpPr>
          <p:spPr bwMode="auto">
            <a:xfrm>
              <a:off x="4175" y="3436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07" name="Text Box 39"/>
            <p:cNvSpPr txBox="1">
              <a:spLocks noChangeArrowheads="1"/>
            </p:cNvSpPr>
            <p:nvPr/>
          </p:nvSpPr>
          <p:spPr bwMode="auto">
            <a:xfrm>
              <a:off x="4170" y="3522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08" name="Text Box 40"/>
            <p:cNvSpPr txBox="1">
              <a:spLocks noChangeArrowheads="1"/>
            </p:cNvSpPr>
            <p:nvPr/>
          </p:nvSpPr>
          <p:spPr bwMode="auto">
            <a:xfrm>
              <a:off x="4170" y="3613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09" name="Text Box 41"/>
            <p:cNvSpPr txBox="1">
              <a:spLocks noChangeArrowheads="1"/>
            </p:cNvSpPr>
            <p:nvPr/>
          </p:nvSpPr>
          <p:spPr bwMode="auto">
            <a:xfrm>
              <a:off x="4170" y="3702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10" name="Text Box 42"/>
            <p:cNvSpPr txBox="1">
              <a:spLocks noChangeArrowheads="1"/>
            </p:cNvSpPr>
            <p:nvPr/>
          </p:nvSpPr>
          <p:spPr bwMode="auto">
            <a:xfrm>
              <a:off x="4281" y="3436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11" name="Text Box 43"/>
            <p:cNvSpPr txBox="1">
              <a:spLocks noChangeArrowheads="1"/>
            </p:cNvSpPr>
            <p:nvPr/>
          </p:nvSpPr>
          <p:spPr bwMode="auto">
            <a:xfrm>
              <a:off x="4285" y="3522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12" name="Text Box 44"/>
            <p:cNvSpPr txBox="1">
              <a:spLocks noChangeArrowheads="1"/>
            </p:cNvSpPr>
            <p:nvPr/>
          </p:nvSpPr>
          <p:spPr bwMode="auto">
            <a:xfrm>
              <a:off x="4287" y="3613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13" name="Text Box 45"/>
            <p:cNvSpPr txBox="1">
              <a:spLocks noChangeArrowheads="1"/>
            </p:cNvSpPr>
            <p:nvPr/>
          </p:nvSpPr>
          <p:spPr bwMode="auto">
            <a:xfrm>
              <a:off x="4289" y="3702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14" name="Text Box 46"/>
            <p:cNvSpPr txBox="1">
              <a:spLocks noChangeArrowheads="1"/>
            </p:cNvSpPr>
            <p:nvPr/>
          </p:nvSpPr>
          <p:spPr bwMode="auto">
            <a:xfrm>
              <a:off x="3351" y="3436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15" name="Text Box 47"/>
            <p:cNvSpPr txBox="1">
              <a:spLocks noChangeArrowheads="1"/>
            </p:cNvSpPr>
            <p:nvPr/>
          </p:nvSpPr>
          <p:spPr bwMode="auto">
            <a:xfrm>
              <a:off x="3351" y="3522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16" name="Text Box 48"/>
            <p:cNvSpPr txBox="1">
              <a:spLocks noChangeArrowheads="1"/>
            </p:cNvSpPr>
            <p:nvPr/>
          </p:nvSpPr>
          <p:spPr bwMode="auto">
            <a:xfrm>
              <a:off x="3351" y="3613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17" name="Text Box 49"/>
            <p:cNvSpPr txBox="1">
              <a:spLocks noChangeArrowheads="1"/>
            </p:cNvSpPr>
            <p:nvPr/>
          </p:nvSpPr>
          <p:spPr bwMode="auto">
            <a:xfrm>
              <a:off x="3351" y="3702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18" name="Text Box 50"/>
            <p:cNvSpPr txBox="1">
              <a:spLocks noChangeArrowheads="1"/>
            </p:cNvSpPr>
            <p:nvPr/>
          </p:nvSpPr>
          <p:spPr bwMode="auto">
            <a:xfrm>
              <a:off x="3462" y="3436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19" name="Text Box 51"/>
            <p:cNvSpPr txBox="1">
              <a:spLocks noChangeArrowheads="1"/>
            </p:cNvSpPr>
            <p:nvPr/>
          </p:nvSpPr>
          <p:spPr bwMode="auto">
            <a:xfrm>
              <a:off x="3462" y="3522"/>
              <a:ext cx="17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G</a:t>
              </a:r>
            </a:p>
          </p:txBody>
        </p:sp>
        <p:sp>
          <p:nvSpPr>
            <p:cNvPr id="519220" name="Text Box 52"/>
            <p:cNvSpPr txBox="1">
              <a:spLocks noChangeArrowheads="1"/>
            </p:cNvSpPr>
            <p:nvPr/>
          </p:nvSpPr>
          <p:spPr bwMode="auto">
            <a:xfrm>
              <a:off x="3462" y="3613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  <p:sp>
          <p:nvSpPr>
            <p:cNvPr id="519221" name="Text Box 53"/>
            <p:cNvSpPr txBox="1">
              <a:spLocks noChangeArrowheads="1"/>
            </p:cNvSpPr>
            <p:nvPr/>
          </p:nvSpPr>
          <p:spPr bwMode="auto">
            <a:xfrm>
              <a:off x="3462" y="3702"/>
              <a:ext cx="168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900"/>
                <a:t>C</a:t>
              </a:r>
            </a:p>
          </p:txBody>
        </p:sp>
      </p:grpSp>
      <p:sp>
        <p:nvSpPr>
          <p:cNvPr id="519223" name="Text Box 55"/>
          <p:cNvSpPr txBox="1">
            <a:spLocks noChangeArrowheads="1"/>
          </p:cNvSpPr>
          <p:nvPr/>
        </p:nvSpPr>
        <p:spPr bwMode="auto">
          <a:xfrm>
            <a:off x="3336925" y="6148388"/>
            <a:ext cx="1182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/>
              <a:t>Figure 12.11A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309688"/>
          </a:xfrm>
        </p:spPr>
        <p:txBody>
          <a:bodyPr/>
          <a:lstStyle/>
          <a:p>
            <a:pPr lvl="1" indent="-334963"/>
            <a:r>
              <a:rPr lang="en-US"/>
              <a:t>After digestion by restriction enzymes</a:t>
            </a:r>
            <a:endParaRPr lang="en-US" sz="2600"/>
          </a:p>
          <a:p>
            <a:pPr marL="1814513" lvl="2" indent="-533400"/>
            <a:r>
              <a:rPr lang="en-US"/>
              <a:t>The fragments are run through a gel</a:t>
            </a:r>
          </a:p>
        </p:txBody>
      </p:sp>
      <p:sp>
        <p:nvSpPr>
          <p:cNvPr id="52019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20210" name="Group 18"/>
          <p:cNvGrpSpPr>
            <a:grpSpLocks/>
          </p:cNvGrpSpPr>
          <p:nvPr/>
        </p:nvGrpSpPr>
        <p:grpSpPr bwMode="auto">
          <a:xfrm>
            <a:off x="585788" y="2070100"/>
            <a:ext cx="8120062" cy="4457700"/>
            <a:chOff x="369" y="1304"/>
            <a:chExt cx="5115" cy="2808"/>
          </a:xfrm>
        </p:grpSpPr>
        <p:grpSp>
          <p:nvGrpSpPr>
            <p:cNvPr id="520196" name="Group 4"/>
            <p:cNvGrpSpPr>
              <a:grpSpLocks/>
            </p:cNvGrpSpPr>
            <p:nvPr/>
          </p:nvGrpSpPr>
          <p:grpSpPr bwMode="auto">
            <a:xfrm>
              <a:off x="1118" y="1304"/>
              <a:ext cx="4366" cy="2808"/>
              <a:chOff x="686" y="852"/>
              <a:chExt cx="4366" cy="2808"/>
            </a:xfrm>
          </p:grpSpPr>
          <p:pic>
            <p:nvPicPr>
              <p:cNvPr id="520197" name="Picture 5" descr="12_11b_U.jpg                                                   00053933Abhinav                        BDE0E65C: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012" y="852"/>
                <a:ext cx="4040" cy="2808"/>
              </a:xfrm>
              <a:prstGeom prst="rect">
                <a:avLst/>
              </a:prstGeom>
              <a:noFill/>
            </p:spPr>
          </p:pic>
          <p:sp>
            <p:nvSpPr>
              <p:cNvPr id="520198" name="Text Box 6"/>
              <p:cNvSpPr txBox="1">
                <a:spLocks noChangeArrowheads="1"/>
              </p:cNvSpPr>
              <p:nvPr/>
            </p:nvSpPr>
            <p:spPr bwMode="auto">
              <a:xfrm>
                <a:off x="1110" y="982"/>
                <a:ext cx="18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chemeClr val="bg1"/>
                    </a:solidFill>
                  </a:rPr>
                  <a:t>–</a:t>
                </a:r>
              </a:p>
            </p:txBody>
          </p:sp>
          <p:sp>
            <p:nvSpPr>
              <p:cNvPr id="520199" name="Text Box 7"/>
              <p:cNvSpPr txBox="1">
                <a:spLocks noChangeArrowheads="1"/>
              </p:cNvSpPr>
              <p:nvPr/>
            </p:nvSpPr>
            <p:spPr bwMode="auto">
              <a:xfrm>
                <a:off x="1102" y="3374"/>
                <a:ext cx="19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520200" name="Text Box 8"/>
              <p:cNvSpPr txBox="1">
                <a:spLocks noChangeArrowheads="1"/>
              </p:cNvSpPr>
              <p:nvPr/>
            </p:nvSpPr>
            <p:spPr bwMode="auto">
              <a:xfrm>
                <a:off x="686" y="1207"/>
                <a:ext cx="612" cy="3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/>
                  <a:t>Longer</a:t>
                </a:r>
              </a:p>
              <a:p>
                <a:pPr algn="l"/>
                <a:r>
                  <a:rPr lang="en-US" sz="1400"/>
                  <a:t>fragments</a:t>
                </a:r>
              </a:p>
            </p:txBody>
          </p:sp>
          <p:sp>
            <p:nvSpPr>
              <p:cNvPr id="520201" name="Text Box 9"/>
              <p:cNvSpPr txBox="1">
                <a:spLocks noChangeArrowheads="1"/>
              </p:cNvSpPr>
              <p:nvPr/>
            </p:nvSpPr>
            <p:spPr bwMode="auto">
              <a:xfrm>
                <a:off x="686" y="3071"/>
                <a:ext cx="612" cy="3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/>
                  <a:t>Shorter</a:t>
                </a:r>
              </a:p>
              <a:p>
                <a:pPr algn="l"/>
                <a:r>
                  <a:rPr lang="en-US" sz="1400"/>
                  <a:t>fragments</a:t>
                </a:r>
              </a:p>
            </p:txBody>
          </p:sp>
          <p:sp>
            <p:nvSpPr>
              <p:cNvPr id="520202" name="Text Box 10"/>
              <p:cNvSpPr txBox="1">
                <a:spLocks noChangeArrowheads="1"/>
              </p:cNvSpPr>
              <p:nvPr/>
            </p:nvSpPr>
            <p:spPr bwMode="auto">
              <a:xfrm>
                <a:off x="1806" y="2128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 i="1"/>
                  <a:t>x</a:t>
                </a:r>
              </a:p>
            </p:txBody>
          </p:sp>
          <p:sp>
            <p:nvSpPr>
              <p:cNvPr id="520203" name="Text Box 11"/>
              <p:cNvSpPr txBox="1">
                <a:spLocks noChangeArrowheads="1"/>
              </p:cNvSpPr>
              <p:nvPr/>
            </p:nvSpPr>
            <p:spPr bwMode="auto">
              <a:xfrm>
                <a:off x="1806" y="2744"/>
                <a:ext cx="197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 i="1"/>
                  <a:t>w</a:t>
                </a:r>
              </a:p>
            </p:txBody>
          </p:sp>
          <p:sp>
            <p:nvSpPr>
              <p:cNvPr id="520204" name="Text Box 12"/>
              <p:cNvSpPr txBox="1">
                <a:spLocks noChangeArrowheads="1"/>
              </p:cNvSpPr>
              <p:nvPr/>
            </p:nvSpPr>
            <p:spPr bwMode="auto">
              <a:xfrm>
                <a:off x="1806" y="3040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 i="1"/>
                  <a:t>y</a:t>
                </a:r>
              </a:p>
            </p:txBody>
          </p:sp>
          <p:sp>
            <p:nvSpPr>
              <p:cNvPr id="520205" name="Text Box 13"/>
              <p:cNvSpPr txBox="1">
                <a:spLocks noChangeArrowheads="1"/>
              </p:cNvSpPr>
              <p:nvPr/>
            </p:nvSpPr>
            <p:spPr bwMode="auto">
              <a:xfrm>
                <a:off x="3830" y="1576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 i="1"/>
                  <a:t>z</a:t>
                </a:r>
              </a:p>
            </p:txBody>
          </p:sp>
          <p:sp>
            <p:nvSpPr>
              <p:cNvPr id="520206" name="Text Box 14"/>
              <p:cNvSpPr txBox="1">
                <a:spLocks noChangeArrowheads="1"/>
              </p:cNvSpPr>
              <p:nvPr/>
            </p:nvSpPr>
            <p:spPr bwMode="auto">
              <a:xfrm>
                <a:off x="3830" y="3040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 i="1"/>
                  <a:t>y</a:t>
                </a:r>
              </a:p>
            </p:txBody>
          </p:sp>
          <p:sp>
            <p:nvSpPr>
              <p:cNvPr id="520207" name="Text Box 15"/>
              <p:cNvSpPr txBox="1">
                <a:spLocks noChangeArrowheads="1"/>
              </p:cNvSpPr>
              <p:nvPr/>
            </p:nvSpPr>
            <p:spPr bwMode="auto">
              <a:xfrm>
                <a:off x="2078" y="896"/>
                <a:ext cx="178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 b="1"/>
                  <a:t>1</a:t>
                </a:r>
              </a:p>
            </p:txBody>
          </p:sp>
          <p:sp>
            <p:nvSpPr>
              <p:cNvPr id="520208" name="Text Box 16"/>
              <p:cNvSpPr txBox="1">
                <a:spLocks noChangeArrowheads="1"/>
              </p:cNvSpPr>
              <p:nvPr/>
            </p:nvSpPr>
            <p:spPr bwMode="auto">
              <a:xfrm>
                <a:off x="4062" y="896"/>
                <a:ext cx="178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 b="1"/>
                  <a:t>2</a:t>
                </a:r>
              </a:p>
            </p:txBody>
          </p:sp>
        </p:grpSp>
        <p:sp>
          <p:nvSpPr>
            <p:cNvPr id="520209" name="Text Box 17"/>
            <p:cNvSpPr txBox="1">
              <a:spLocks noChangeArrowheads="1"/>
            </p:cNvSpPr>
            <p:nvPr/>
          </p:nvSpPr>
          <p:spPr bwMode="auto">
            <a:xfrm>
              <a:off x="369" y="3873"/>
              <a:ext cx="7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12.11B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478088"/>
          </a:xfrm>
        </p:spPr>
        <p:txBody>
          <a:bodyPr/>
          <a:lstStyle/>
          <a:p>
            <a:r>
              <a:rPr lang="en-US" i="1"/>
              <a:t>Using DNA Probes to Detect Harmful Alleles</a:t>
            </a:r>
            <a:endParaRPr lang="en-US"/>
          </a:p>
          <a:p>
            <a:pPr lvl="1" indent="-334963"/>
            <a:r>
              <a:rPr lang="en-US"/>
              <a:t>Radioactive probes</a:t>
            </a:r>
            <a:endParaRPr lang="en-US" sz="2600"/>
          </a:p>
          <a:p>
            <a:pPr marL="1814513" lvl="2" indent="-533400"/>
            <a:r>
              <a:rPr lang="en-US"/>
              <a:t>Can reveal DNA bands of interest on a gel</a:t>
            </a:r>
          </a:p>
        </p:txBody>
      </p:sp>
      <p:sp>
        <p:nvSpPr>
          <p:cNvPr id="52121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031875"/>
          </a:xfrm>
        </p:spPr>
        <p:txBody>
          <a:bodyPr/>
          <a:lstStyle/>
          <a:p>
            <a:pPr lvl="1" indent="-334963"/>
            <a:r>
              <a:rPr lang="en-US"/>
              <a:t>Detecting a harmful allele using restriction fragment analysis</a:t>
            </a:r>
          </a:p>
        </p:txBody>
      </p:sp>
      <p:sp>
        <p:nvSpPr>
          <p:cNvPr id="52429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24327" name="Group 39"/>
          <p:cNvGrpSpPr>
            <a:grpSpLocks/>
          </p:cNvGrpSpPr>
          <p:nvPr/>
        </p:nvGrpSpPr>
        <p:grpSpPr bwMode="auto">
          <a:xfrm>
            <a:off x="4873625" y="1281113"/>
            <a:ext cx="3414713" cy="5246687"/>
            <a:chOff x="3070" y="807"/>
            <a:chExt cx="2151" cy="3305"/>
          </a:xfrm>
        </p:grpSpPr>
        <p:pic>
          <p:nvPicPr>
            <p:cNvPr id="524294" name="Picture 6" descr="12_11c_3_U.jpg                                                 00049E5F&#10; RKAUL-5                       BCE4327F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70" y="807"/>
              <a:ext cx="1796" cy="3305"/>
            </a:xfrm>
            <a:prstGeom prst="rect">
              <a:avLst/>
            </a:prstGeom>
            <a:noFill/>
          </p:spPr>
        </p:pic>
        <p:sp>
          <p:nvSpPr>
            <p:cNvPr id="524295" name="Text Box 7"/>
            <p:cNvSpPr txBox="1">
              <a:spLocks noChangeArrowheads="1"/>
            </p:cNvSpPr>
            <p:nvPr/>
          </p:nvSpPr>
          <p:spPr bwMode="auto">
            <a:xfrm>
              <a:off x="3138" y="880"/>
              <a:ext cx="147" cy="1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24296" name="Text Box 8"/>
            <p:cNvSpPr txBox="1">
              <a:spLocks noChangeArrowheads="1"/>
            </p:cNvSpPr>
            <p:nvPr/>
          </p:nvSpPr>
          <p:spPr bwMode="auto">
            <a:xfrm>
              <a:off x="3142" y="1512"/>
              <a:ext cx="147" cy="1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524297" name="Text Box 9"/>
            <p:cNvSpPr txBox="1">
              <a:spLocks noChangeArrowheads="1"/>
            </p:cNvSpPr>
            <p:nvPr/>
          </p:nvSpPr>
          <p:spPr bwMode="auto">
            <a:xfrm>
              <a:off x="3138" y="2161"/>
              <a:ext cx="147" cy="1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524298" name="Text Box 10"/>
            <p:cNvSpPr txBox="1">
              <a:spLocks noChangeArrowheads="1"/>
            </p:cNvSpPr>
            <p:nvPr/>
          </p:nvSpPr>
          <p:spPr bwMode="auto">
            <a:xfrm>
              <a:off x="3134" y="2605"/>
              <a:ext cx="147" cy="1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0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524299" name="Text Box 11"/>
            <p:cNvSpPr txBox="1">
              <a:spLocks noChangeArrowheads="1"/>
            </p:cNvSpPr>
            <p:nvPr/>
          </p:nvSpPr>
          <p:spPr bwMode="auto">
            <a:xfrm>
              <a:off x="3138" y="3237"/>
              <a:ext cx="147" cy="1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0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24300" name="Text Box 12"/>
            <p:cNvSpPr txBox="1">
              <a:spLocks noChangeArrowheads="1"/>
            </p:cNvSpPr>
            <p:nvPr/>
          </p:nvSpPr>
          <p:spPr bwMode="auto">
            <a:xfrm>
              <a:off x="3202" y="873"/>
              <a:ext cx="76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Restriction fragment </a:t>
              </a:r>
            </a:p>
            <a:p>
              <a:pPr algn="l"/>
              <a:r>
                <a:rPr lang="en-US" sz="800" b="1"/>
                <a:t>preparation</a:t>
              </a:r>
            </a:p>
          </p:txBody>
        </p:sp>
        <p:sp>
          <p:nvSpPr>
            <p:cNvPr id="524301" name="Text Box 13"/>
            <p:cNvSpPr txBox="1">
              <a:spLocks noChangeArrowheads="1"/>
            </p:cNvSpPr>
            <p:nvPr/>
          </p:nvSpPr>
          <p:spPr bwMode="auto">
            <a:xfrm>
              <a:off x="3202" y="1507"/>
              <a:ext cx="735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Gel electrophoresis </a:t>
              </a:r>
            </a:p>
          </p:txBody>
        </p:sp>
        <p:sp>
          <p:nvSpPr>
            <p:cNvPr id="524302" name="Text Box 14"/>
            <p:cNvSpPr txBox="1">
              <a:spLocks noChangeArrowheads="1"/>
            </p:cNvSpPr>
            <p:nvPr/>
          </p:nvSpPr>
          <p:spPr bwMode="auto">
            <a:xfrm>
              <a:off x="3202" y="2150"/>
              <a:ext cx="375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Blotting </a:t>
              </a:r>
            </a:p>
          </p:txBody>
        </p:sp>
        <p:sp>
          <p:nvSpPr>
            <p:cNvPr id="524303" name="Text Box 15"/>
            <p:cNvSpPr txBox="1">
              <a:spLocks noChangeArrowheads="1"/>
            </p:cNvSpPr>
            <p:nvPr/>
          </p:nvSpPr>
          <p:spPr bwMode="auto">
            <a:xfrm>
              <a:off x="3198" y="2598"/>
              <a:ext cx="673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Radioactive probe</a:t>
              </a:r>
            </a:p>
          </p:txBody>
        </p:sp>
        <p:sp>
          <p:nvSpPr>
            <p:cNvPr id="524304" name="Text Box 16"/>
            <p:cNvSpPr txBox="1">
              <a:spLocks noChangeArrowheads="1"/>
            </p:cNvSpPr>
            <p:nvPr/>
          </p:nvSpPr>
          <p:spPr bwMode="auto">
            <a:xfrm>
              <a:off x="3202" y="3224"/>
              <a:ext cx="88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 b="1"/>
                <a:t>Detection of radioactivity</a:t>
              </a:r>
            </a:p>
            <a:p>
              <a:pPr algn="l"/>
              <a:r>
                <a:rPr lang="en-US" sz="800" b="1"/>
                <a:t>(autoradiography)</a:t>
              </a:r>
            </a:p>
          </p:txBody>
        </p:sp>
        <p:sp>
          <p:nvSpPr>
            <p:cNvPr id="524305" name="Text Box 17"/>
            <p:cNvSpPr txBox="1">
              <a:spLocks noChangeArrowheads="1"/>
            </p:cNvSpPr>
            <p:nvPr/>
          </p:nvSpPr>
          <p:spPr bwMode="auto">
            <a:xfrm>
              <a:off x="4266" y="1121"/>
              <a:ext cx="14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</a:t>
              </a:r>
            </a:p>
          </p:txBody>
        </p:sp>
        <p:sp>
          <p:nvSpPr>
            <p:cNvPr id="524306" name="Text Box 18"/>
            <p:cNvSpPr txBox="1">
              <a:spLocks noChangeArrowheads="1"/>
            </p:cNvSpPr>
            <p:nvPr/>
          </p:nvSpPr>
          <p:spPr bwMode="auto">
            <a:xfrm>
              <a:off x="4380" y="1121"/>
              <a:ext cx="166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II</a:t>
              </a:r>
            </a:p>
          </p:txBody>
        </p:sp>
        <p:sp>
          <p:nvSpPr>
            <p:cNvPr id="524307" name="Text Box 19"/>
            <p:cNvSpPr txBox="1">
              <a:spLocks noChangeArrowheads="1"/>
            </p:cNvSpPr>
            <p:nvPr/>
          </p:nvSpPr>
          <p:spPr bwMode="auto">
            <a:xfrm>
              <a:off x="4497" y="1121"/>
              <a:ext cx="19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III</a:t>
              </a:r>
            </a:p>
          </p:txBody>
        </p:sp>
        <p:sp>
          <p:nvSpPr>
            <p:cNvPr id="524308" name="Text Box 20"/>
            <p:cNvSpPr txBox="1">
              <a:spLocks noChangeArrowheads="1"/>
            </p:cNvSpPr>
            <p:nvPr/>
          </p:nvSpPr>
          <p:spPr bwMode="auto">
            <a:xfrm>
              <a:off x="4326" y="1566"/>
              <a:ext cx="14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</a:t>
              </a:r>
            </a:p>
          </p:txBody>
        </p:sp>
        <p:sp>
          <p:nvSpPr>
            <p:cNvPr id="524309" name="Text Box 21"/>
            <p:cNvSpPr txBox="1">
              <a:spLocks noChangeArrowheads="1"/>
            </p:cNvSpPr>
            <p:nvPr/>
          </p:nvSpPr>
          <p:spPr bwMode="auto">
            <a:xfrm>
              <a:off x="4407" y="1566"/>
              <a:ext cx="166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II</a:t>
              </a:r>
            </a:p>
          </p:txBody>
        </p:sp>
        <p:sp>
          <p:nvSpPr>
            <p:cNvPr id="524310" name="Text Box 22"/>
            <p:cNvSpPr txBox="1">
              <a:spLocks noChangeArrowheads="1"/>
            </p:cNvSpPr>
            <p:nvPr/>
          </p:nvSpPr>
          <p:spPr bwMode="auto">
            <a:xfrm>
              <a:off x="4482" y="1566"/>
              <a:ext cx="19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III</a:t>
              </a:r>
            </a:p>
          </p:txBody>
        </p:sp>
        <p:sp>
          <p:nvSpPr>
            <p:cNvPr id="524311" name="Text Box 23"/>
            <p:cNvSpPr txBox="1">
              <a:spLocks noChangeArrowheads="1"/>
            </p:cNvSpPr>
            <p:nvPr/>
          </p:nvSpPr>
          <p:spPr bwMode="auto">
            <a:xfrm>
              <a:off x="3867" y="1331"/>
              <a:ext cx="43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/>
                <a:t>Restriction </a:t>
              </a:r>
            </a:p>
            <a:p>
              <a:pPr algn="l"/>
              <a:r>
                <a:rPr lang="en-US" sz="800"/>
                <a:t>fragments</a:t>
              </a:r>
            </a:p>
          </p:txBody>
        </p:sp>
        <p:sp>
          <p:nvSpPr>
            <p:cNvPr id="524312" name="Text Box 24"/>
            <p:cNvSpPr txBox="1">
              <a:spLocks noChangeArrowheads="1"/>
            </p:cNvSpPr>
            <p:nvPr/>
          </p:nvSpPr>
          <p:spPr bwMode="auto">
            <a:xfrm>
              <a:off x="3953" y="2233"/>
              <a:ext cx="44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/>
                <a:t>Filter paper</a:t>
              </a:r>
            </a:p>
          </p:txBody>
        </p:sp>
        <p:sp>
          <p:nvSpPr>
            <p:cNvPr id="524313" name="Line 25"/>
            <p:cNvSpPr>
              <a:spLocks noChangeShapeType="1"/>
            </p:cNvSpPr>
            <p:nvPr/>
          </p:nvSpPr>
          <p:spPr bwMode="auto">
            <a:xfrm flipH="1" flipV="1">
              <a:off x="4336" y="2321"/>
              <a:ext cx="54" cy="1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314" name="Text Box 26"/>
            <p:cNvSpPr txBox="1">
              <a:spLocks noChangeArrowheads="1"/>
            </p:cNvSpPr>
            <p:nvPr/>
          </p:nvSpPr>
          <p:spPr bwMode="auto">
            <a:xfrm>
              <a:off x="4027" y="3002"/>
              <a:ext cx="306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/>
                <a:t>Probe </a:t>
              </a:r>
            </a:p>
          </p:txBody>
        </p:sp>
        <p:sp>
          <p:nvSpPr>
            <p:cNvPr id="524315" name="Line 27"/>
            <p:cNvSpPr>
              <a:spLocks noChangeShapeType="1"/>
            </p:cNvSpPr>
            <p:nvPr/>
          </p:nvSpPr>
          <p:spPr bwMode="auto">
            <a:xfrm flipV="1">
              <a:off x="4396" y="3684"/>
              <a:ext cx="107" cy="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316" name="Text Box 28"/>
            <p:cNvSpPr txBox="1">
              <a:spLocks noChangeArrowheads="1"/>
            </p:cNvSpPr>
            <p:nvPr/>
          </p:nvSpPr>
          <p:spPr bwMode="auto">
            <a:xfrm>
              <a:off x="4476" y="2784"/>
              <a:ext cx="74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/>
                <a:t>Radioactive, single-</a:t>
              </a:r>
            </a:p>
            <a:p>
              <a:pPr algn="l"/>
              <a:r>
                <a:rPr lang="en-US" sz="800"/>
                <a:t>stranded DNA (probe)</a:t>
              </a:r>
            </a:p>
          </p:txBody>
        </p:sp>
        <p:sp>
          <p:nvSpPr>
            <p:cNvPr id="524317" name="Text Box 29"/>
            <p:cNvSpPr txBox="1">
              <a:spLocks noChangeArrowheads="1"/>
            </p:cNvSpPr>
            <p:nvPr/>
          </p:nvSpPr>
          <p:spPr bwMode="auto">
            <a:xfrm>
              <a:off x="4458" y="3597"/>
              <a:ext cx="254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800"/>
                <a:t>Film </a:t>
              </a:r>
            </a:p>
          </p:txBody>
        </p:sp>
        <p:sp>
          <p:nvSpPr>
            <p:cNvPr id="524318" name="Text Box 30"/>
            <p:cNvSpPr txBox="1">
              <a:spLocks noChangeArrowheads="1"/>
            </p:cNvSpPr>
            <p:nvPr/>
          </p:nvSpPr>
          <p:spPr bwMode="auto">
            <a:xfrm>
              <a:off x="4139" y="3165"/>
              <a:ext cx="14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</a:t>
              </a:r>
            </a:p>
          </p:txBody>
        </p:sp>
        <p:sp>
          <p:nvSpPr>
            <p:cNvPr id="524319" name="Text Box 31"/>
            <p:cNvSpPr txBox="1">
              <a:spLocks noChangeArrowheads="1"/>
            </p:cNvSpPr>
            <p:nvPr/>
          </p:nvSpPr>
          <p:spPr bwMode="auto">
            <a:xfrm>
              <a:off x="4156" y="3245"/>
              <a:ext cx="166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II</a:t>
              </a:r>
            </a:p>
          </p:txBody>
        </p:sp>
        <p:sp>
          <p:nvSpPr>
            <p:cNvPr id="524320" name="Text Box 32"/>
            <p:cNvSpPr txBox="1">
              <a:spLocks noChangeArrowheads="1"/>
            </p:cNvSpPr>
            <p:nvPr/>
          </p:nvSpPr>
          <p:spPr bwMode="auto">
            <a:xfrm>
              <a:off x="4183" y="3330"/>
              <a:ext cx="19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III</a:t>
              </a:r>
            </a:p>
          </p:txBody>
        </p:sp>
        <p:sp>
          <p:nvSpPr>
            <p:cNvPr id="524321" name="Text Box 33"/>
            <p:cNvSpPr txBox="1">
              <a:spLocks noChangeArrowheads="1"/>
            </p:cNvSpPr>
            <p:nvPr/>
          </p:nvSpPr>
          <p:spPr bwMode="auto">
            <a:xfrm>
              <a:off x="4107" y="3720"/>
              <a:ext cx="14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</a:t>
              </a:r>
            </a:p>
          </p:txBody>
        </p:sp>
        <p:sp>
          <p:nvSpPr>
            <p:cNvPr id="524322" name="Text Box 34"/>
            <p:cNvSpPr txBox="1">
              <a:spLocks noChangeArrowheads="1"/>
            </p:cNvSpPr>
            <p:nvPr/>
          </p:nvSpPr>
          <p:spPr bwMode="auto">
            <a:xfrm>
              <a:off x="4129" y="3810"/>
              <a:ext cx="166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II</a:t>
              </a:r>
            </a:p>
          </p:txBody>
        </p:sp>
        <p:sp>
          <p:nvSpPr>
            <p:cNvPr id="524323" name="Text Box 35"/>
            <p:cNvSpPr txBox="1">
              <a:spLocks noChangeArrowheads="1"/>
            </p:cNvSpPr>
            <p:nvPr/>
          </p:nvSpPr>
          <p:spPr bwMode="auto">
            <a:xfrm>
              <a:off x="4166" y="3905"/>
              <a:ext cx="191" cy="1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 b="1">
                  <a:latin typeface="Times New Roman" charset="0"/>
                </a:rPr>
                <a:t>III</a:t>
              </a:r>
            </a:p>
          </p:txBody>
        </p:sp>
        <p:sp>
          <p:nvSpPr>
            <p:cNvPr id="524324" name="Line 36"/>
            <p:cNvSpPr>
              <a:spLocks noChangeShapeType="1"/>
            </p:cNvSpPr>
            <p:nvPr/>
          </p:nvSpPr>
          <p:spPr bwMode="auto">
            <a:xfrm flipV="1">
              <a:off x="4399" y="2865"/>
              <a:ext cx="129" cy="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4325" name="Text Box 37"/>
          <p:cNvSpPr txBox="1">
            <a:spLocks noChangeArrowheads="1"/>
          </p:cNvSpPr>
          <p:nvPr/>
        </p:nvSpPr>
        <p:spPr bwMode="auto">
          <a:xfrm>
            <a:off x="3641725" y="6100763"/>
            <a:ext cx="1182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/>
              <a:t>Figure 12.11C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53998"/>
          </a:xfrm>
        </p:spPr>
        <p:txBody>
          <a:bodyPr/>
          <a:lstStyle/>
          <a:p>
            <a:r>
              <a:rPr lang="en-US" dirty="0" smtClean="0"/>
              <a:t>DNA </a:t>
            </a:r>
            <a:r>
              <a:rPr lang="en-US" dirty="0"/>
              <a:t>technology is used in courts of law</a:t>
            </a:r>
          </a:p>
        </p:txBody>
      </p:sp>
      <p:sp>
        <p:nvSpPr>
          <p:cNvPr id="52531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CONNECTION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ISGAMESHOW" val="False"/>
  <p:tag name="PPTVERSION" val="XP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heme/theme1.xml><?xml version="1.0" encoding="utf-8"?>
<a:theme xmlns:a="http://schemas.openxmlformats.org/drawingml/2006/main" name="CC4eActiveLectureQuestions">
  <a:themeElements>
    <a:clrScheme name="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CC4eActiveLectureQuestion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PB7_2line">
  <a:themeElements>
    <a:clrScheme name="CPB7_2line 14">
      <a:dk1>
        <a:srgbClr val="000000"/>
      </a:dk1>
      <a:lt1>
        <a:srgbClr val="FFFFFF"/>
      </a:lt1>
      <a:dk2>
        <a:srgbClr val="333399"/>
      </a:dk2>
      <a:lt2>
        <a:srgbClr val="000000"/>
      </a:lt2>
      <a:accent1>
        <a:srgbClr val="B7DAB8"/>
      </a:accent1>
      <a:accent2>
        <a:srgbClr val="005472"/>
      </a:accent2>
      <a:accent3>
        <a:srgbClr val="FFFFFF"/>
      </a:accent3>
      <a:accent4>
        <a:srgbClr val="000000"/>
      </a:accent4>
      <a:accent5>
        <a:srgbClr val="D8EAD8"/>
      </a:accent5>
      <a:accent6>
        <a:srgbClr val="004B67"/>
      </a:accent6>
      <a:hlink>
        <a:srgbClr val="009999"/>
      </a:hlink>
      <a:folHlink>
        <a:srgbClr val="99CC00"/>
      </a:folHlink>
    </a:clrScheme>
    <a:fontScheme name="CPB7_2lin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PB7_2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B7_2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B7_2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B7_2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B7_2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B7_2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B7_2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B7_2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B7_2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B7_2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B7_2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B7_2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B7_2line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B7_2line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Abhinav-2:Applications (Mac OS 9):Microsoft Office 2001:Templates:Presentations:Designs:CPB7_2line</Template>
  <TotalTime>631</TotalTime>
  <Words>431</Words>
  <Application>Microsoft Macintosh PowerPoint</Application>
  <PresentationFormat>On-screen Show (4:3)</PresentationFormat>
  <Paragraphs>175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CC4eActiveLectureQuestions</vt:lpstr>
      <vt:lpstr>CPB7_2line</vt:lpstr>
      <vt:lpstr>RESTRICTION FRAGMENT ANALYSIS AND DNA FINGERPRINTING</vt:lpstr>
      <vt:lpstr>Slide 2</vt:lpstr>
      <vt:lpstr>Slide 3</vt:lpstr>
      <vt:lpstr>Slide 4</vt:lpstr>
      <vt:lpstr>Slide 5</vt:lpstr>
      <vt:lpstr>Slide 6</vt:lpstr>
      <vt:lpstr>Slide 7</vt:lpstr>
      <vt:lpstr>Slide 8</vt:lpstr>
      <vt:lpstr>CONNECTION</vt:lpstr>
      <vt:lpstr>Slide 10</vt:lpstr>
      <vt:lpstr>Slide 11</vt:lpstr>
    </vt:vector>
  </TitlesOfParts>
  <Company>Pearson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Delgado</dc:creator>
  <cp:lastModifiedBy>Nicholas Rath</cp:lastModifiedBy>
  <cp:revision>546</cp:revision>
  <cp:lastPrinted>2005-04-07T10:27:46Z</cp:lastPrinted>
  <dcterms:created xsi:type="dcterms:W3CDTF">2011-12-02T21:12:53Z</dcterms:created>
  <dcterms:modified xsi:type="dcterms:W3CDTF">2011-12-02T21:15:14Z</dcterms:modified>
</cp:coreProperties>
</file>