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4"/>
  </p:notesMasterIdLst>
  <p:handoutMasterIdLst>
    <p:handoutMasterId r:id="rId35"/>
  </p:handoutMasterIdLst>
  <p:sldIdLst>
    <p:sldId id="273" r:id="rId2"/>
    <p:sldId id="303" r:id="rId3"/>
    <p:sldId id="270" r:id="rId4"/>
    <p:sldId id="271" r:id="rId5"/>
    <p:sldId id="274" r:id="rId6"/>
    <p:sldId id="276" r:id="rId7"/>
    <p:sldId id="277" r:id="rId8"/>
    <p:sldId id="299" r:id="rId9"/>
    <p:sldId id="261" r:id="rId10"/>
    <p:sldId id="307" r:id="rId11"/>
    <p:sldId id="300" r:id="rId12"/>
    <p:sldId id="264" r:id="rId13"/>
    <p:sldId id="265" r:id="rId14"/>
    <p:sldId id="269" r:id="rId15"/>
    <p:sldId id="266" r:id="rId16"/>
    <p:sldId id="296" r:id="rId17"/>
    <p:sldId id="267" r:id="rId18"/>
    <p:sldId id="268" r:id="rId19"/>
    <p:sldId id="291" r:id="rId20"/>
    <p:sldId id="301" r:id="rId21"/>
    <p:sldId id="280" r:id="rId22"/>
    <p:sldId id="281" r:id="rId23"/>
    <p:sldId id="259" r:id="rId24"/>
    <p:sldId id="260" r:id="rId25"/>
    <p:sldId id="302" r:id="rId26"/>
    <p:sldId id="287" r:id="rId27"/>
    <p:sldId id="288" r:id="rId28"/>
    <p:sldId id="290" r:id="rId29"/>
    <p:sldId id="289" r:id="rId30"/>
    <p:sldId id="279" r:id="rId31"/>
    <p:sldId id="304" r:id="rId32"/>
    <p:sldId id="306"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9CCFF"/>
    <a:srgbClr val="FFFF99"/>
    <a:srgbClr val="3399FF"/>
    <a:srgbClr val="FFFF66"/>
    <a:srgbClr val="FFCCFF"/>
    <a:srgbClr val="FF0000"/>
    <a:srgbClr val="99FF9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13" d="100"/>
          <a:sy n="113" d="100"/>
        </p:scale>
        <p:origin x="-75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186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44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44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44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ECD9200-4849-1445-BC4B-8B67333E562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39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39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39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39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2075982-FCC7-034C-A89F-1B416DDD897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ath.mit.edu/~lippert/18.417/lectures/02_PartialDigest/" TargetMode="External"/><Relationship Id="rId4" Type="http://schemas.openxmlformats.org/officeDocument/2006/relationships/hyperlink" Target="http://www.astbury.leeds.ac.uk/gallery/leedspix.html%23covers"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6859ACCA-E274-4B46-B844-D4659338A5FF}" type="slidenum">
              <a:rPr lang="en-US"/>
              <a:pPr/>
              <a:t>1</a:t>
            </a:fld>
            <a:endParaRPr lang="en-US"/>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a:t>BIOTECHNOLOGY</a:t>
            </a:r>
          </a:p>
          <a:p>
            <a:pPr eaLnBrk="1" hangingPunct="1"/>
            <a:r>
              <a:rPr lang="en-US"/>
              <a:t>Recombinant DNA and its Applications</a:t>
            </a:r>
          </a:p>
          <a:p>
            <a:pPr eaLnBrk="1" hangingPunct="1"/>
            <a:r>
              <a:rPr lang="en-US"/>
              <a:t>Michael J. Freudiger 2008</a:t>
            </a:r>
          </a:p>
          <a:p>
            <a:pPr eaLnBrk="1" hangingPunct="1"/>
            <a:endParaRPr lang="en-US"/>
          </a:p>
          <a:p>
            <a:pPr eaLnBrk="1" hangingPunct="1"/>
            <a:r>
              <a:rPr lang="en-US"/>
              <a:t>References and Source Material:</a:t>
            </a:r>
          </a:p>
          <a:p>
            <a:endParaRPr lang="en-US"/>
          </a:p>
          <a:p>
            <a:r>
              <a:rPr lang="en-US"/>
              <a:t>Nelson, David L. and Michael M. Cox: Lehninger Principles of Biochemistry, 4th ed. W.H. Freeman &amp; Co., 2005.</a:t>
            </a:r>
          </a:p>
          <a:p>
            <a:endParaRPr lang="en-US"/>
          </a:p>
          <a:p>
            <a:r>
              <a:rPr lang="en-US"/>
              <a:t>Lippert, Ross A., Introduction to Computational Molecular Biology, Lecture 2: Brute Force and Digestion Problems, Massachusetts Institute of Technology.</a:t>
            </a:r>
          </a:p>
          <a:p>
            <a:r>
              <a:rPr lang="en-US" u="sng">
                <a:hlinkClick r:id="rId3"/>
              </a:rPr>
              <a:t>http://www-math.mit.edu/~lippert/18.417/lectures/02_PartialDigest/</a:t>
            </a:r>
            <a:endParaRPr lang="en-US"/>
          </a:p>
          <a:p>
            <a:r>
              <a:rPr lang="en-US"/>
              <a:t> </a:t>
            </a:r>
          </a:p>
          <a:p>
            <a:r>
              <a:rPr lang="en-US"/>
              <a:t>The Astbury Centre for Structural Molecular Biology</a:t>
            </a:r>
          </a:p>
          <a:p>
            <a:r>
              <a:rPr lang="en-US" u="sng">
                <a:hlinkClick r:id="rId4"/>
              </a:rPr>
              <a:t>http://www.astbury.leeds.ac.uk/gallery/leedspix.html#covers</a:t>
            </a:r>
            <a:endParaRPr lang="en-US"/>
          </a:p>
          <a:p>
            <a:pPr eaLnBrk="1" hangingPunct="1"/>
            <a:endParaRPr lang="en-US"/>
          </a:p>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t>This slide is meant to show the complexities in mapping DNA.  Notice the many mapped restriction sites and the 3 genes labeled on the plasmid.  This plasmid is 2686 base pairs in size.</a:t>
            </a:r>
          </a:p>
        </p:txBody>
      </p:sp>
      <p:sp>
        <p:nvSpPr>
          <p:cNvPr id="34820" name="Slide Number Placeholder 3"/>
          <p:cNvSpPr>
            <a:spLocks noGrp="1"/>
          </p:cNvSpPr>
          <p:nvPr>
            <p:ph type="sldNum" sz="quarter" idx="5"/>
          </p:nvPr>
        </p:nvSpPr>
        <p:spPr>
          <a:noFill/>
        </p:spPr>
        <p:txBody>
          <a:bodyPr/>
          <a:lstStyle/>
          <a:p>
            <a:fld id="{0241749F-7219-9A4E-B762-9A96A8C38D56}"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AE39D27-8CCD-CB43-B472-374EC92EFB86}" type="slidenum">
              <a:rPr lang="en-US"/>
              <a:pPr/>
              <a:t>11</a:t>
            </a:fld>
            <a:endParaRPr 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a:t>This next series of slides is meant to use the knowledge from the previous slides and simply make recombinant DNA.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860EFA9-18DD-484D-B13B-B1048B1516F9}" type="slidenum">
              <a:rPr lang="en-US"/>
              <a:pPr/>
              <a:t>12</a:t>
            </a:fld>
            <a:endParaRPr lang="en-US"/>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a:t>Here we are presented with the DNA to be cut.  The restriction sites for a particular restriction enzyme have been labeled.  Take note of the red area in the linear DNA.  The goal of this series of slides is to produce a plasmid containing a single copy of this red sequence.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98CB1DE-6B25-C04B-AA44-0B15DD7BD0A2}" type="slidenum">
              <a:rPr lang="en-US"/>
              <a:pPr/>
              <a:t>13</a:t>
            </a:fld>
            <a:endParaRPr 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957CBE3-82E6-3246-AAFF-B5164365EEEB}" type="slidenum">
              <a:rPr lang="en-US"/>
              <a:pPr/>
              <a:t>14</a:t>
            </a:fld>
            <a:endParaRPr lang="en-US"/>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t>Adding DNA ligase will cause the “sticky ends” to come together, and many combinations are possible.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149ADAA-C5B8-164A-A2FF-A839C873655F}" type="slidenum">
              <a:rPr lang="en-US"/>
              <a:pPr/>
              <a:t>15</a:t>
            </a:fld>
            <a:endParaRPr lang="en-US"/>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AEF1BD9-268F-F543-9131-4565B13FCC3E}" type="slidenum">
              <a:rPr lang="en-US"/>
              <a:pPr/>
              <a:t>16</a:t>
            </a:fld>
            <a:endParaRPr lang="en-US"/>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2345124-EBD6-714A-8DD2-12FF4FBF2711}" type="slidenum">
              <a:rPr lang="en-US"/>
              <a:pPr/>
              <a:t>17</a:t>
            </a:fld>
            <a:endParaRPr lang="en-US"/>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E67561A-F686-5A4F-BF74-8AB209627F17}" type="slidenum">
              <a:rPr lang="en-US"/>
              <a:pPr/>
              <a:t>18</a:t>
            </a:fld>
            <a:endParaRPr lang="en-US"/>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5E7D088-8BED-4A4F-87E1-DFE857A1F3CC}" type="slidenum">
              <a:rPr lang="en-US"/>
              <a:pPr/>
              <a:t>19</a:t>
            </a:fld>
            <a:endParaRPr lang="en-US"/>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0EE91C4-CFA3-DA4F-AF21-5679828B2ACD}" type="slidenum">
              <a:rPr lang="en-US"/>
              <a:pPr/>
              <a:t>2</a:t>
            </a:fld>
            <a:endParaRPr lang="en-US"/>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a:t>This slide is meant to introduce the first part of the lecture.  Every question proposed here will be answered shortly.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77517D4-9DDB-AE49-94C4-CA898ED374B2}" type="slidenum">
              <a:rPr lang="en-US"/>
              <a:pPr/>
              <a:t>20</a:t>
            </a:fld>
            <a:endParaRPr 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3880155-A655-5A48-B11C-883244CEBF37}" type="slidenum">
              <a:rPr lang="en-US"/>
              <a:pPr/>
              <a:t>21</a:t>
            </a:fld>
            <a:endParaRPr 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EE9B806-01B6-E842-8AED-0DC8FC8492B8}" type="slidenum">
              <a:rPr lang="en-US"/>
              <a:pPr/>
              <a:t>22</a:t>
            </a:fld>
            <a:endParaRPr lang="en-US"/>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83059E3-A566-914C-9072-C59D83451FA7}" type="slidenum">
              <a:rPr lang="en-US"/>
              <a:pPr/>
              <a:t>23</a:t>
            </a:fld>
            <a:endParaRPr lang="en-US"/>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You RUN TO RED because DNA holds a slightly negative charge, and when electrical current is added to the system, the DNA will migrate to the positive end.</a:t>
            </a:r>
          </a:p>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46104F3-3ECD-024B-862E-94EAB5DF5E4B}" type="slidenum">
              <a:rPr lang="en-US"/>
              <a:pPr/>
              <a:t>24</a:t>
            </a:fld>
            <a:endParaRPr lang="en-US"/>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MAKE SURE TO WARN THE STUDENTS OF THE HIGH VOLTAGE RUNNING THROUGH THE GEL BOXES.  </a:t>
            </a:r>
          </a:p>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5F01F27-FC20-B74C-9C87-55251EFECB5E}" type="slidenum">
              <a:rPr lang="en-US"/>
              <a:pPr/>
              <a:t>25</a:t>
            </a:fld>
            <a:endParaRPr 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13DBB41-EA99-B340-8B11-DF535C34E1E5}" type="slidenum">
              <a:rPr lang="en-US"/>
              <a:pPr/>
              <a:t>26</a:t>
            </a:fld>
            <a:endParaRPr lang="en-US"/>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AA92BDE-3235-F746-BD25-2996EDD62B66}" type="slidenum">
              <a:rPr lang="en-US"/>
              <a:pPr/>
              <a:t>27</a:t>
            </a:fld>
            <a:endParaRPr lang="en-US"/>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3ADDDA1-6B98-9E44-ADC6-6AE7284E604D}" type="slidenum">
              <a:rPr lang="en-US"/>
              <a:pPr/>
              <a:t>28</a:t>
            </a:fld>
            <a:endParaRPr lang="en-US"/>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5AD2D1B-896D-2346-9C48-6F3C82CE7887}" type="slidenum">
              <a:rPr lang="en-US"/>
              <a:pPr/>
              <a:t>29</a:t>
            </a:fld>
            <a:endParaRPr lang="en-US"/>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02182B9-7CD8-C94D-BCCC-AB3CA2C46650}" type="slidenum">
              <a:rPr lang="en-US"/>
              <a:pPr/>
              <a:t>3</a:t>
            </a:fld>
            <a:endParaRPr lang="en-US"/>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a:t>This slide is meant to introduce the first part of the lecture.  Plasmids are circular DNA used by bacteria to store their genetic information.  Modifying plasmids to include extra genes allows for the production of new proteins.</a:t>
            </a:r>
          </a:p>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B9652DF-28B4-3444-AFF6-1502B540DCF9}" type="slidenum">
              <a:rPr lang="en-US"/>
              <a:pPr/>
              <a:t>30</a:t>
            </a:fld>
            <a:endParaRPr lang="en-US"/>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t>Novalin-R (Insulin Regular) is a product of recombinant DNA technology, and helps diabetics to regulate blood sugar. </a:t>
            </a:r>
          </a:p>
          <a:p>
            <a:pPr eaLnBrk="1" hangingPunct="1"/>
            <a:endParaRPr lang="en-US"/>
          </a:p>
          <a:p>
            <a:pPr eaLnBrk="1" hangingPunct="1"/>
            <a:r>
              <a:rPr lang="en-US"/>
              <a:t>Synagis (Palivizumab) is a product of recombinant DNA technology and is given to babies who may be at risk of respiratory syncytial virus (RSV).</a:t>
            </a:r>
          </a:p>
          <a:p>
            <a:pPr eaLnBrk="1" hangingPunct="1"/>
            <a:endParaRPr lang="en-US"/>
          </a:p>
          <a:p>
            <a:pPr eaLnBrk="1" hangingPunct="1"/>
            <a:r>
              <a:rPr lang="en-US"/>
              <a:t>The flask and dish image is meant to illustrate yeasts modified with recombinant DNA to produce any number of products.  The product is produced and then purified out of the growth media.</a:t>
            </a:r>
          </a:p>
          <a:p>
            <a:pPr eaLnBrk="1" hangingPunct="1"/>
            <a:endParaRPr lang="en-US"/>
          </a:p>
          <a:p>
            <a:pPr eaLnBrk="1" hangingPunct="1"/>
            <a:r>
              <a:rPr lang="en-US"/>
              <a:t>The corn cob is representative of the Genetically Modified Food Industry, where food crops have been modified to resist certain pests (including insects and fungi), or certain chemicals like Roundup (glyphosphate herbicide), and to reduce costs and improve yields of agricultural crops.</a:t>
            </a:r>
          </a:p>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00336B0-89BE-054E-B8D5-C0B200EA45EA}" type="slidenum">
              <a:rPr lang="en-US"/>
              <a:pPr/>
              <a:t>31</a:t>
            </a:fld>
            <a:endParaRPr lang="en-US"/>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a:t>GREAT WEBSITES TO START WITH:</a:t>
            </a:r>
          </a:p>
          <a:p>
            <a:pPr eaLnBrk="1" hangingPunct="1"/>
            <a:r>
              <a:rPr lang="en-US"/>
              <a:t>http://www.ucbiotech.org</a:t>
            </a:r>
          </a:p>
          <a:p>
            <a:pPr eaLnBrk="1" hangingPunct="1"/>
            <a:r>
              <a:rPr lang="en-US"/>
              <a:t>http://www.ncbi.nlm.nih.gov/</a:t>
            </a:r>
          </a:p>
          <a:p>
            <a:pPr eaLnBrk="1" hangingPunct="1"/>
            <a:r>
              <a:rPr lang="en-US"/>
              <a:t>http://www.whybiotech.com/</a:t>
            </a:r>
          </a:p>
          <a:p>
            <a:pPr eaLnBrk="1" hangingPunct="1"/>
            <a:r>
              <a:rPr lang="en-US"/>
              <a:t>http://www.ncbiotech.org/</a:t>
            </a:r>
          </a:p>
          <a:p>
            <a:pPr eaLnBrk="1" hangingPunct="1"/>
            <a:r>
              <a:rPr lang="en-US"/>
              <a:t>http://biotech.mtu.edu/</a:t>
            </a:r>
          </a:p>
          <a:p>
            <a:pPr eaLnBrk="1" hangingPunct="1"/>
            <a:endParaRPr lang="en-US"/>
          </a:p>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82F6859-3507-5A41-B711-CE41FAFE48DC}" type="slidenum">
              <a:rPr lang="en-US"/>
              <a:pPr/>
              <a:t>32</a:t>
            </a:fld>
            <a:endParaRPr lang="en-US"/>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a:t>This image was taken with a digital camera, zooming, low light settings, and super macro settings.  This is NOT an image from the gel imager that was supplied with the kit. This is what the gel will look like when fluoresced under UV light.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ECDD987-9F31-4444-AB53-4ED48BDF6AD1}" type="slidenum">
              <a:rPr lang="en-US"/>
              <a:pPr/>
              <a:t>4</a:t>
            </a:fld>
            <a:endParaRPr lang="en-US"/>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a:t>This slide is meant to introduce the first part of the lecture.  Every question proposed here will be answered shortly.</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323B21E-9298-4D42-8338-AF6D1B0D06A7}" type="slidenum">
              <a:rPr lang="en-US"/>
              <a:pPr/>
              <a:t>5</a:t>
            </a:fld>
            <a:endParaRPr lang="en-US"/>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a:t>More details can be given if necessary, however all the students need to know is that the bacteria have biologically designed the restriction enzymes as a defense mechanism.  Many restriction enzymes exist, and they all do similar things, however their restriction sites (the site of DNA cleavage) differ in their base recognition sequences.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FD5F210-77D6-B347-9E62-430275749243}" type="slidenum">
              <a:rPr lang="en-US"/>
              <a:pPr/>
              <a:t>6</a:t>
            </a:fld>
            <a:endParaRPr lang="en-US"/>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4C34E66-77E7-064C-AB38-D7876F9D4E78}" type="slidenum">
              <a:rPr lang="en-US"/>
              <a:pPr/>
              <a:t>7</a:t>
            </a:fld>
            <a:endParaRPr lang="en-US"/>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a:t>This slide shows a restriction enzyme cutting DNA.  The enzyme used here is </a:t>
            </a:r>
            <a:r>
              <a:rPr lang="en-US" i="1"/>
              <a:t>Eco</a:t>
            </a:r>
            <a:r>
              <a:rPr lang="en-US"/>
              <a:t>RI, which cuts at any site where the base sequence is GAATTC.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C3DBFFB-18D8-3D48-8C44-CDD52DFB95A9}" type="slidenum">
              <a:rPr lang="en-US"/>
              <a:pPr/>
              <a:t>8</a:t>
            </a:fld>
            <a:endParaRPr lang="en-US"/>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B1704FC-75C5-0045-8AD5-9AD2EDC1AE69}" type="slidenum">
              <a:rPr lang="en-US"/>
              <a:pPr/>
              <a:t>9</a:t>
            </a:fld>
            <a:endParaRPr lang="en-US"/>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a:t>The purpose of this slide is to show the students how plasmids can be diagramed to indicate certain areas.  In this particular image, the blue and orange regions were added to represent genes.  The lighter tan colored areas indicate the rest of the plasmid.  The red triangles (which can also be lines or some other shape) indicate areas of restriction by some arbitrary restriction enzyme.  If a different restriction enzyme (with a different restriction site recognition) were to be used, the red triangles would appear in different locations (obviously).</a:t>
            </a:r>
          </a:p>
          <a:p>
            <a:pPr eaLnBrk="1" hangingPunct="1"/>
            <a:endParaRPr lang="en-US"/>
          </a:p>
          <a:p>
            <a:pPr eaLnBrk="1" hangingPunct="1"/>
            <a:r>
              <a:rPr lang="en-US"/>
              <a:t>The plasmid’s name and base pair size (Bp size) is found in the center of the plasmid, but it can also be written elsewhere.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53CF52E-5AAE-5E4B-8AD9-AF5C25032F4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366C4C5-C0EF-6B47-A43F-07973A6E8AE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D1C7137-D651-6B42-8B17-8E9EE9D44D3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8A4C68-6C3C-F547-81CB-3B0929A3BA3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51FDDF4-FF60-2044-9B9C-80ABE640636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2544577-3404-CD47-B53C-D0CA7F91633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96CEED4-7D08-B14C-9280-A0D551C7EEC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C61E212-D4E8-9E45-BB28-DA4E8CFB060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5867FC5-B9F2-2A4C-BC2C-93970042EFC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4D18461-CCE5-A945-A0B4-49A5CC4234D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337212B-EE1F-5B44-9A4B-26D9822C4F3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4B3E724-E5EC-4E4F-8ECC-79BAFAF9640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5" Type="http://schemas.openxmlformats.org/officeDocument/2006/relationships/image" Target="../media/image31.jpe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5.jpeg"/><Relationship Id="rId5" Type="http://schemas.openxmlformats.org/officeDocument/2006/relationships/image" Target="../media/image39.png"/><Relationship Id="rId6" Type="http://schemas.openxmlformats.org/officeDocument/2006/relationships/image" Target="../media/image40.jpeg"/><Relationship Id="rId7"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image" Target="../media/image47.jpe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4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accent2"/>
            </a:gs>
            <a:gs pos="50000">
              <a:schemeClr val="bg1"/>
            </a:gs>
            <a:gs pos="100000">
              <a:schemeClr val="accent2"/>
            </a:gs>
          </a:gsLst>
          <a:lin ang="2700000" scaled="1"/>
        </a:gradFill>
        <a:effectLst/>
      </p:bgPr>
    </p:bg>
    <p:spTree>
      <p:nvGrpSpPr>
        <p:cNvPr id="1" name=""/>
        <p:cNvGrpSpPr/>
        <p:nvPr/>
      </p:nvGrpSpPr>
      <p:grpSpPr>
        <a:xfrm>
          <a:off x="0" y="0"/>
          <a:ext cx="0" cy="0"/>
          <a:chOff x="0" y="0"/>
          <a:chExt cx="0" cy="0"/>
        </a:xfrm>
      </p:grpSpPr>
      <p:pic>
        <p:nvPicPr>
          <p:cNvPr id="28680" name="Picture 8" descr="microbe-contents6 copy"/>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326700">
            <a:off x="838200" y="4953000"/>
            <a:ext cx="1065213" cy="1638300"/>
          </a:xfrm>
          <a:prstGeom prst="rect">
            <a:avLst/>
          </a:prstGeom>
          <a:noFill/>
          <a:ln w="9525">
            <a:noFill/>
            <a:miter lim="800000"/>
            <a:headEnd/>
            <a:tailEnd/>
          </a:ln>
        </p:spPr>
      </p:pic>
      <p:pic>
        <p:nvPicPr>
          <p:cNvPr id="28681" name="Picture 9" descr="recombinan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20000" y="381000"/>
            <a:ext cx="1219200" cy="1155700"/>
          </a:xfrm>
          <a:prstGeom prst="rect">
            <a:avLst/>
          </a:prstGeom>
          <a:noFill/>
          <a:ln w="9525">
            <a:noFill/>
            <a:miter lim="800000"/>
            <a:headEnd/>
            <a:tailEnd/>
          </a:ln>
        </p:spPr>
      </p:pic>
      <p:grpSp>
        <p:nvGrpSpPr>
          <p:cNvPr id="2" name="Group 10"/>
          <p:cNvGrpSpPr>
            <a:grpSpLocks/>
          </p:cNvGrpSpPr>
          <p:nvPr/>
        </p:nvGrpSpPr>
        <p:grpSpPr bwMode="auto">
          <a:xfrm rot="1770179">
            <a:off x="4876800" y="3657600"/>
            <a:ext cx="3810000" cy="1720850"/>
            <a:chOff x="288" y="2208"/>
            <a:chExt cx="4059" cy="1834"/>
          </a:xfrm>
        </p:grpSpPr>
        <p:pic>
          <p:nvPicPr>
            <p:cNvPr id="15369" name="Picture 11" descr="bacteria"/>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88" y="2208"/>
              <a:ext cx="4059" cy="1834"/>
            </a:xfrm>
            <a:prstGeom prst="rect">
              <a:avLst/>
            </a:prstGeom>
            <a:noFill/>
            <a:ln w="9525">
              <a:noFill/>
              <a:miter lim="800000"/>
              <a:headEnd/>
              <a:tailEnd/>
            </a:ln>
          </p:spPr>
        </p:pic>
        <p:pic>
          <p:nvPicPr>
            <p:cNvPr id="15370" name="Picture 12" descr="recombinan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120" y="2496"/>
              <a:ext cx="768" cy="728"/>
            </a:xfrm>
            <a:prstGeom prst="rect">
              <a:avLst/>
            </a:prstGeom>
            <a:noFill/>
            <a:ln w="9525">
              <a:noFill/>
              <a:miter lim="800000"/>
              <a:headEnd/>
              <a:tailEnd/>
            </a:ln>
          </p:spPr>
        </p:pic>
      </p:grpSp>
      <p:sp>
        <p:nvSpPr>
          <p:cNvPr id="15365" name="Rectangle 4"/>
          <p:cNvSpPr>
            <a:spLocks noGrp="1" noChangeArrowheads="1"/>
          </p:cNvSpPr>
          <p:nvPr>
            <p:ph type="ctrTitle"/>
          </p:nvPr>
        </p:nvSpPr>
        <p:spPr/>
        <p:txBody>
          <a:bodyPr/>
          <a:lstStyle/>
          <a:p>
            <a:pPr eaLnBrk="1" hangingPunct="1"/>
            <a:r>
              <a:rPr lang="en-US" sz="7200"/>
              <a:t>Biotechnology</a:t>
            </a:r>
          </a:p>
        </p:txBody>
      </p:sp>
      <p:sp>
        <p:nvSpPr>
          <p:cNvPr id="15366" name="Rectangle 5"/>
          <p:cNvSpPr>
            <a:spLocks noGrp="1" noChangeArrowheads="1"/>
          </p:cNvSpPr>
          <p:nvPr>
            <p:ph type="subTitle" idx="1"/>
          </p:nvPr>
        </p:nvSpPr>
        <p:spPr>
          <a:xfrm>
            <a:off x="1371600" y="3581400"/>
            <a:ext cx="6400800" cy="1219200"/>
          </a:xfrm>
        </p:spPr>
        <p:txBody>
          <a:bodyPr/>
          <a:lstStyle/>
          <a:p>
            <a:pPr eaLnBrk="1" hangingPunct="1"/>
            <a:r>
              <a:rPr lang="en-US"/>
              <a:t>Recombinant DNA and its Applications</a:t>
            </a:r>
          </a:p>
        </p:txBody>
      </p:sp>
      <p:pic>
        <p:nvPicPr>
          <p:cNvPr id="28687" name="Picture 15" descr="F29-1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116513" y="685800"/>
            <a:ext cx="1512887" cy="1524000"/>
          </a:xfrm>
          <a:prstGeom prst="rect">
            <a:avLst/>
          </a:prstGeom>
          <a:noFill/>
          <a:ln w="9525">
            <a:noFill/>
            <a:miter lim="800000"/>
            <a:headEnd/>
            <a:tailEnd/>
          </a:ln>
        </p:spPr>
      </p:pic>
      <p:pic>
        <p:nvPicPr>
          <p:cNvPr id="12" name="Picture 11" descr="F123784.jpg"/>
          <p:cNvPicPr>
            <a:picLocks noChangeAspect="1"/>
          </p:cNvPicPr>
          <p:nvPr/>
        </p:nvPicPr>
        <p:blipFill>
          <a:blip r:embed="rId8">
            <a:clrChange>
              <a:clrFrom>
                <a:srgbClr val="FFFDFF"/>
              </a:clrFrom>
              <a:clrTo>
                <a:srgbClr val="FFFDFF">
                  <a:alpha val="0"/>
                </a:srgbClr>
              </a:clrTo>
            </a:clrChange>
            <a:duotone>
              <a:prstClr val="black"/>
              <a:schemeClr val="accent6">
                <a:tint val="45000"/>
                <a:satMod val="400000"/>
              </a:schemeClr>
            </a:duotone>
            <a:lum bright="10000" contrast="10000"/>
          </a:blip>
          <a:srcRect l="16724" r="22454"/>
          <a:stretch>
            <a:fillRect/>
          </a:stretch>
        </p:blipFill>
        <p:spPr>
          <a:xfrm rot="17738437">
            <a:off x="222356" y="2947456"/>
            <a:ext cx="2776502" cy="3423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77778E-7 -6.0592E-6 C -0.25903 -0.0347 -0.51788 -0.06939 -0.65677 0.00577 C -0.79531 0.08094 -0.90851 0.29509 -0.83194 0.45166 C -0.75538 0.60799 -0.30278 0.86192 -0.19705 0.94402 " pathEditMode="relative" ptsTypes="aaaA">
                                      <p:cBhvr>
                                        <p:cTn id="6" dur="5000" fill="hold"/>
                                        <p:tgtEl>
                                          <p:spTgt spid="28681"/>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7483 -0.84089 L 0.17517 0.3025 " pathEditMode="relative" rAng="0" ptsTypes="AA">
                                      <p:cBhvr>
                                        <p:cTn id="8" dur="3000" fill="hold"/>
                                        <p:tgtEl>
                                          <p:spTgt spid="28680"/>
                                        </p:tgtEl>
                                        <p:attrNameLst>
                                          <p:attrName>ppt_x</p:attrName>
                                          <p:attrName>ppt_y</p:attrName>
                                        </p:attrNameLst>
                                      </p:cBhvr>
                                      <p:rCtr x="125" y="572"/>
                                    </p:animMotion>
                                  </p:childTnLst>
                                </p:cTn>
                              </p:par>
                              <p:par>
                                <p:cTn id="9" presetID="0" presetClass="path" presetSubtype="0" accel="50000" decel="50000" fill="hold" nodeType="withEffect">
                                  <p:stCondLst>
                                    <p:cond delay="0"/>
                                  </p:stCondLst>
                                  <p:childTnLst>
                                    <p:animMotion origin="layout" path="M 0.35 0.34088 L -1 -0.7692 " pathEditMode="relative" ptsTypes="AA">
                                      <p:cBhvr>
                                        <p:cTn id="10" dur="5000" fill="hold"/>
                                        <p:tgtEl>
                                          <p:spTgt spid="2"/>
                                        </p:tgtEl>
                                        <p:attrNameLst>
                                          <p:attrName>ppt_x</p:attrName>
                                          <p:attrName>ppt_y</p:attrName>
                                        </p:attrNameLst>
                                      </p:cBhvr>
                                    </p:animMotion>
                                  </p:childTnLst>
                                </p:cTn>
                              </p:par>
                              <p:par>
                                <p:cTn id="11" presetID="20" presetClass="entr" presetSubtype="0" fill="hold" nodeType="withEffect">
                                  <p:stCondLst>
                                    <p:cond delay="0"/>
                                  </p:stCondLst>
                                  <p:childTnLst>
                                    <p:set>
                                      <p:cBhvr>
                                        <p:cTn id="12" dur="1" fill="hold">
                                          <p:stCondLst>
                                            <p:cond delay="0"/>
                                          </p:stCondLst>
                                        </p:cTn>
                                        <p:tgtEl>
                                          <p:spTgt spid="28687"/>
                                        </p:tgtEl>
                                        <p:attrNameLst>
                                          <p:attrName>style.visibility</p:attrName>
                                        </p:attrNameLst>
                                      </p:cBhvr>
                                      <p:to>
                                        <p:strVal val="visible"/>
                                      </p:to>
                                    </p:set>
                                    <p:animEffect transition="in" filter="wedge">
                                      <p:cBhvr>
                                        <p:cTn id="13" dur="2000"/>
                                        <p:tgtEl>
                                          <p:spTgt spid="28687"/>
                                        </p:tgtEl>
                                      </p:cBhvr>
                                    </p:animEffect>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2000" fill="hold"/>
                                        <p:tgtEl>
                                          <p:spTgt spid="12"/>
                                        </p:tgtEl>
                                        <p:attrNameLst>
                                          <p:attrName>ppt_x</p:attrName>
                                        </p:attrNameLst>
                                      </p:cBhvr>
                                      <p:tavLst>
                                        <p:tav tm="0">
                                          <p:val>
                                            <p:strVal val="1+#ppt_w/2"/>
                                          </p:val>
                                        </p:tav>
                                        <p:tav tm="100000">
                                          <p:val>
                                            <p:strVal val="#ppt_x"/>
                                          </p:val>
                                        </p:tav>
                                      </p:tavLst>
                                    </p:anim>
                                    <p:anim calcmode="lin" valueType="num">
                                      <p:cBhvr additive="base">
                                        <p:cTn id="17"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FFF99"/>
            </a:gs>
            <a:gs pos="64999">
              <a:schemeClr val="bg1"/>
            </a:gs>
            <a:gs pos="100000">
              <a:schemeClr val="bg1"/>
            </a:gs>
          </a:gsLst>
          <a:lin ang="5400000" scaled="0"/>
        </a:gradFill>
        <a:effectLst/>
      </p:bgPr>
    </p:bg>
    <p:spTree>
      <p:nvGrpSpPr>
        <p:cNvPr id="1" name=""/>
        <p:cNvGrpSpPr/>
        <p:nvPr/>
      </p:nvGrpSpPr>
      <p:grpSpPr>
        <a:xfrm>
          <a:off x="0" y="0"/>
          <a:ext cx="0" cy="0"/>
          <a:chOff x="0" y="0"/>
          <a:chExt cx="0" cy="0"/>
        </a:xfrm>
      </p:grpSpPr>
      <p:pic>
        <p:nvPicPr>
          <p:cNvPr id="33794" name="Picture 2" descr="http://www-math.mit.edu/~lippert/18.417/lectures/02_PartialDigest/Pictures/10000000000002BC000001F338FB81A0.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66800" y="1533525"/>
            <a:ext cx="7467600" cy="5324475"/>
          </a:xfrm>
          <a:prstGeom prst="rect">
            <a:avLst/>
          </a:prstGeom>
          <a:noFill/>
          <a:ln w="9525">
            <a:noFill/>
            <a:miter lim="800000"/>
            <a:headEnd/>
            <a:tailEnd/>
          </a:ln>
        </p:spPr>
      </p:pic>
      <p:sp>
        <p:nvSpPr>
          <p:cNvPr id="33795" name="Title 5"/>
          <p:cNvSpPr>
            <a:spLocks noGrp="1"/>
          </p:cNvSpPr>
          <p:nvPr>
            <p:ph type="title"/>
          </p:nvPr>
        </p:nvSpPr>
        <p:spPr/>
        <p:txBody>
          <a:bodyPr/>
          <a:lstStyle/>
          <a:p>
            <a:r>
              <a:rPr lang="en-US"/>
              <a:t>Plasmid Maps Indicate Restriction Sites and Genes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rgbClr val="FFFF66"/>
            </a:gs>
          </a:gsLst>
          <a:lin ang="5400000" scaled="1"/>
        </a:gradFill>
        <a:effectLst/>
      </p:bgPr>
    </p:bg>
    <p:spTree>
      <p:nvGrpSpPr>
        <p:cNvPr id="1" name=""/>
        <p:cNvGrpSpPr/>
        <p:nvPr/>
      </p:nvGrpSpPr>
      <p:grpSpPr>
        <a:xfrm>
          <a:off x="0" y="0"/>
          <a:ext cx="0" cy="0"/>
          <a:chOff x="0" y="0"/>
          <a:chExt cx="0" cy="0"/>
        </a:xfrm>
      </p:grpSpPr>
      <p:sp>
        <p:nvSpPr>
          <p:cNvPr id="35842" name="Rectangle 5"/>
          <p:cNvSpPr>
            <a:spLocks noGrp="1" noChangeArrowheads="1"/>
          </p:cNvSpPr>
          <p:nvPr>
            <p:ph type="subTitle" idx="1"/>
          </p:nvPr>
        </p:nvSpPr>
        <p:spPr>
          <a:xfrm>
            <a:off x="838200" y="2438400"/>
            <a:ext cx="7620000" cy="1752600"/>
          </a:xfrm>
        </p:spPr>
        <p:txBody>
          <a:bodyPr/>
          <a:lstStyle/>
          <a:p>
            <a:pPr eaLnBrk="1" hangingPunct="1"/>
            <a:r>
              <a:rPr lang="en-US" sz="4400"/>
              <a:t>Make Recombinant DNA Using Restriction Enzymes</a:t>
            </a:r>
          </a:p>
        </p:txBody>
      </p:sp>
      <p:sp>
        <p:nvSpPr>
          <p:cNvPr id="35843" name="Text Box 9"/>
          <p:cNvSpPr txBox="1">
            <a:spLocks noChangeArrowheads="1"/>
          </p:cNvSpPr>
          <p:nvPr/>
        </p:nvSpPr>
        <p:spPr bwMode="auto">
          <a:xfrm>
            <a:off x="0" y="0"/>
            <a:ext cx="9144000" cy="641350"/>
          </a:xfrm>
          <a:prstGeom prst="rect">
            <a:avLst/>
          </a:prstGeom>
          <a:solidFill>
            <a:srgbClr val="000080"/>
          </a:solidFill>
          <a:ln w="9525">
            <a:noFill/>
            <a:miter lim="800000"/>
            <a:headEnd/>
            <a:tailEnd/>
          </a:ln>
        </p:spPr>
        <p:txBody>
          <a:bodyPr>
            <a:prstTxWarp prst="textNoShape">
              <a:avLst/>
            </a:prstTxWarp>
            <a:spAutoFit/>
          </a:bodyPr>
          <a:lstStyle/>
          <a:p>
            <a:pPr algn="ctr">
              <a:spcBef>
                <a:spcPct val="50000"/>
              </a:spcBef>
            </a:pPr>
            <a:r>
              <a:rPr lang="en-US" sz="3600" b="1">
                <a:solidFill>
                  <a:schemeClr val="bg1"/>
                </a:solidFill>
              </a:rPr>
              <a:t>Application Exercise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FFCCFF"/>
            </a:gs>
            <a:gs pos="50000">
              <a:schemeClr val="bg1"/>
            </a:gs>
            <a:gs pos="100000">
              <a:srgbClr val="FFCCFF"/>
            </a:gs>
          </a:gsLst>
          <a:lin ang="2700000" scaled="1"/>
        </a:gra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r>
              <a:rPr lang="en-US" sz="4000"/>
              <a:t>DNA From Two Sources</a:t>
            </a:r>
            <a:br>
              <a:rPr lang="en-US" sz="4000"/>
            </a:br>
            <a:r>
              <a:rPr lang="en-US" sz="4000"/>
              <a:t>(Restriction Sites Labeled)</a:t>
            </a:r>
          </a:p>
        </p:txBody>
      </p:sp>
      <p:pic>
        <p:nvPicPr>
          <p:cNvPr id="37891" name="Picture 5" descr="plainplasmi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2000" y="2438400"/>
            <a:ext cx="2895600" cy="2636838"/>
          </a:xfrm>
          <a:prstGeom prst="rect">
            <a:avLst/>
          </a:prstGeom>
          <a:noFill/>
          <a:ln w="9525">
            <a:noFill/>
            <a:miter lim="800000"/>
            <a:headEnd/>
            <a:tailEnd/>
          </a:ln>
        </p:spPr>
      </p:pic>
      <p:pic>
        <p:nvPicPr>
          <p:cNvPr id="37892" name="Picture 6" descr="eukaryoticDNA"/>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114800" y="1981200"/>
            <a:ext cx="4457700" cy="3409950"/>
          </a:xfrm>
          <a:prstGeom prst="rect">
            <a:avLst/>
          </a:prstGeom>
          <a:noFill/>
          <a:ln w="9525">
            <a:noFill/>
            <a:miter lim="800000"/>
            <a:headEnd/>
            <a:tailEnd/>
          </a:ln>
        </p:spPr>
      </p:pic>
      <p:sp>
        <p:nvSpPr>
          <p:cNvPr id="37893" name="Text Box 7"/>
          <p:cNvSpPr txBox="1">
            <a:spLocks noChangeArrowheads="1"/>
          </p:cNvSpPr>
          <p:nvPr/>
        </p:nvSpPr>
        <p:spPr bwMode="auto">
          <a:xfrm>
            <a:off x="1219200" y="5791200"/>
            <a:ext cx="19812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Circular DNA</a:t>
            </a:r>
          </a:p>
        </p:txBody>
      </p:sp>
      <p:sp>
        <p:nvSpPr>
          <p:cNvPr id="37894" name="Text Box 8"/>
          <p:cNvSpPr txBox="1">
            <a:spLocks noChangeArrowheads="1"/>
          </p:cNvSpPr>
          <p:nvPr/>
        </p:nvSpPr>
        <p:spPr bwMode="auto">
          <a:xfrm>
            <a:off x="6400800" y="5791200"/>
            <a:ext cx="1676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Linear DNA</a:t>
            </a:r>
          </a:p>
        </p:txBody>
      </p:sp>
      <p:sp>
        <p:nvSpPr>
          <p:cNvPr id="37895" name="AutoShape 10"/>
          <p:cNvSpPr>
            <a:spLocks noChangeArrowheads="1"/>
          </p:cNvSpPr>
          <p:nvPr/>
        </p:nvSpPr>
        <p:spPr bwMode="auto">
          <a:xfrm rot="-5400000">
            <a:off x="3429000" y="3657600"/>
            <a:ext cx="152400" cy="304800"/>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7896" name="AutoShape 11"/>
          <p:cNvSpPr>
            <a:spLocks noChangeArrowheads="1"/>
          </p:cNvSpPr>
          <p:nvPr/>
        </p:nvSpPr>
        <p:spPr bwMode="auto">
          <a:xfrm rot="5992594">
            <a:off x="5395913" y="3810000"/>
            <a:ext cx="152400" cy="304800"/>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7897" name="AutoShape 14"/>
          <p:cNvSpPr>
            <a:spLocks noChangeArrowheads="1"/>
          </p:cNvSpPr>
          <p:nvPr/>
        </p:nvSpPr>
        <p:spPr bwMode="auto">
          <a:xfrm rot="1767269">
            <a:off x="5867400" y="4419600"/>
            <a:ext cx="152400" cy="304800"/>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7898" name="AutoShape 15"/>
          <p:cNvSpPr>
            <a:spLocks noChangeArrowheads="1"/>
          </p:cNvSpPr>
          <p:nvPr/>
        </p:nvSpPr>
        <p:spPr bwMode="auto">
          <a:xfrm rot="5992594">
            <a:off x="4038600" y="2514600"/>
            <a:ext cx="152400" cy="304800"/>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7899" name="AutoShape 16"/>
          <p:cNvSpPr>
            <a:spLocks noChangeArrowheads="1"/>
          </p:cNvSpPr>
          <p:nvPr/>
        </p:nvSpPr>
        <p:spPr bwMode="auto">
          <a:xfrm rot="5992594">
            <a:off x="6781800" y="2438400"/>
            <a:ext cx="152400" cy="304800"/>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7900" name="AutoShape 17"/>
          <p:cNvSpPr>
            <a:spLocks noChangeArrowheads="1"/>
          </p:cNvSpPr>
          <p:nvPr/>
        </p:nvSpPr>
        <p:spPr bwMode="auto">
          <a:xfrm rot="1767269">
            <a:off x="7696200" y="5105400"/>
            <a:ext cx="152400" cy="304800"/>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FFCCFF"/>
            </a:gs>
            <a:gs pos="50000">
              <a:schemeClr val="bg1"/>
            </a:gs>
            <a:gs pos="100000">
              <a:srgbClr val="FFCCFF"/>
            </a:gs>
          </a:gsLst>
          <a:lin ang="2700000" scaled="1"/>
        </a:gradFill>
        <a:effectLst/>
      </p:bgPr>
    </p:bg>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eaLnBrk="1" hangingPunct="1"/>
            <a:r>
              <a:rPr lang="en-US" sz="4000"/>
              <a:t>Application of Restriction Enzymes</a:t>
            </a:r>
          </a:p>
        </p:txBody>
      </p:sp>
      <p:pic>
        <p:nvPicPr>
          <p:cNvPr id="39939" name="Picture 10" descr="cutplainplasmi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5800" y="1981200"/>
            <a:ext cx="3748088" cy="3987800"/>
          </a:xfrm>
          <a:prstGeom prst="rect">
            <a:avLst/>
          </a:prstGeom>
          <a:noFill/>
          <a:ln w="9525">
            <a:noFill/>
            <a:miter lim="800000"/>
            <a:headEnd/>
            <a:tailEnd/>
          </a:ln>
        </p:spPr>
      </p:pic>
      <p:pic>
        <p:nvPicPr>
          <p:cNvPr id="39940" name="Picture 11" descr="redfragmen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162800" y="3352800"/>
            <a:ext cx="1135063" cy="2451100"/>
          </a:xfrm>
          <a:prstGeom prst="rect">
            <a:avLst/>
          </a:prstGeom>
          <a:noFill/>
          <a:ln w="9525">
            <a:noFill/>
            <a:miter lim="800000"/>
            <a:headEnd/>
            <a:tailEnd/>
          </a:ln>
        </p:spPr>
      </p:pic>
      <p:pic>
        <p:nvPicPr>
          <p:cNvPr id="39941" name="Picture 12" descr="greyfragmen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8846823">
            <a:off x="7315200" y="1130300"/>
            <a:ext cx="1028700" cy="2222500"/>
          </a:xfrm>
          <a:prstGeom prst="rect">
            <a:avLst/>
          </a:prstGeom>
          <a:noFill/>
          <a:ln w="9525">
            <a:noFill/>
            <a:miter lim="800000"/>
            <a:headEnd/>
            <a:tailEnd/>
          </a:ln>
        </p:spPr>
      </p:pic>
      <p:pic>
        <p:nvPicPr>
          <p:cNvPr id="39942" name="Picture 13" descr="greyfragmen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106060">
            <a:off x="5854700" y="2070100"/>
            <a:ext cx="1028700" cy="2222500"/>
          </a:xfrm>
          <a:prstGeom prst="rect">
            <a:avLst/>
          </a:prstGeom>
          <a:noFill/>
          <a:ln w="9525">
            <a:noFill/>
            <a:miter lim="800000"/>
            <a:headEnd/>
            <a:tailEnd/>
          </a:ln>
        </p:spPr>
      </p:pic>
      <p:pic>
        <p:nvPicPr>
          <p:cNvPr id="39943" name="Picture 14" descr="greyfragmen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292352">
            <a:off x="4394200" y="698500"/>
            <a:ext cx="1028700" cy="2222500"/>
          </a:xfrm>
          <a:prstGeom prst="rect">
            <a:avLst/>
          </a:prstGeom>
          <a:noFill/>
          <a:ln w="9525">
            <a:noFill/>
            <a:miter lim="800000"/>
            <a:headEnd/>
            <a:tailEnd/>
          </a:ln>
        </p:spPr>
      </p:pic>
      <p:pic>
        <p:nvPicPr>
          <p:cNvPr id="39944" name="Picture 15" descr="greyfragmen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622164">
            <a:off x="5168900" y="4356100"/>
            <a:ext cx="1028700" cy="222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FFCCFF"/>
            </a:gs>
            <a:gs pos="50000">
              <a:schemeClr val="bg1"/>
            </a:gs>
            <a:gs pos="100000">
              <a:srgbClr val="FFCCFF"/>
            </a:gs>
          </a:gsLst>
          <a:lin ang="27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t>Adding DNA Ligase</a:t>
            </a:r>
          </a:p>
        </p:txBody>
      </p:sp>
      <p:pic>
        <p:nvPicPr>
          <p:cNvPr id="41987" name="Picture 3" descr="cutplainplasmi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1955800"/>
            <a:ext cx="3748088" cy="3987800"/>
          </a:xfrm>
          <a:prstGeom prst="rect">
            <a:avLst/>
          </a:prstGeom>
          <a:noFill/>
          <a:ln w="9525">
            <a:noFill/>
            <a:miter lim="800000"/>
            <a:headEnd/>
            <a:tailEnd/>
          </a:ln>
        </p:spPr>
      </p:pic>
      <p:pic>
        <p:nvPicPr>
          <p:cNvPr id="20484" name="Picture 4" descr="redfragmen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162800" y="3352800"/>
            <a:ext cx="1135063" cy="2451100"/>
          </a:xfrm>
          <a:prstGeom prst="rect">
            <a:avLst/>
          </a:prstGeom>
          <a:noFill/>
          <a:ln w="9525">
            <a:noFill/>
            <a:miter lim="800000"/>
            <a:headEnd/>
            <a:tailEnd/>
          </a:ln>
        </p:spPr>
      </p:pic>
      <p:pic>
        <p:nvPicPr>
          <p:cNvPr id="41989" name="Picture 5" descr="greyfragmen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8846823">
            <a:off x="7315200" y="1130300"/>
            <a:ext cx="1028700" cy="2222500"/>
          </a:xfrm>
          <a:prstGeom prst="rect">
            <a:avLst/>
          </a:prstGeom>
          <a:noFill/>
          <a:ln w="9525">
            <a:noFill/>
            <a:miter lim="800000"/>
            <a:headEnd/>
            <a:tailEnd/>
          </a:ln>
        </p:spPr>
      </p:pic>
      <p:pic>
        <p:nvPicPr>
          <p:cNvPr id="41990" name="Picture 6" descr="greyfragmen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106060">
            <a:off x="5854700" y="2070100"/>
            <a:ext cx="1028700" cy="2222500"/>
          </a:xfrm>
          <a:prstGeom prst="rect">
            <a:avLst/>
          </a:prstGeom>
          <a:noFill/>
          <a:ln w="9525">
            <a:noFill/>
            <a:miter lim="800000"/>
            <a:headEnd/>
            <a:tailEnd/>
          </a:ln>
        </p:spPr>
      </p:pic>
      <p:pic>
        <p:nvPicPr>
          <p:cNvPr id="41991" name="Picture 7" descr="greyfragmen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292352">
            <a:off x="4406900" y="698500"/>
            <a:ext cx="1028700" cy="2222500"/>
          </a:xfrm>
          <a:prstGeom prst="rect">
            <a:avLst/>
          </a:prstGeom>
          <a:noFill/>
          <a:ln w="9525">
            <a:noFill/>
            <a:miter lim="800000"/>
            <a:headEnd/>
            <a:tailEnd/>
          </a:ln>
        </p:spPr>
      </p:pic>
      <p:pic>
        <p:nvPicPr>
          <p:cNvPr id="41992" name="Picture 8" descr="greyfragmen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622164">
            <a:off x="5168900" y="4356100"/>
            <a:ext cx="1028700" cy="222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4.97687E-6 L -0.42031 -0.11194 " pathEditMode="relative" rAng="0" ptsTypes="AA">
                                      <p:cBhvr>
                                        <p:cTn id="6" dur="2000" fill="hold"/>
                                        <p:tgtEl>
                                          <p:spTgt spid="20484"/>
                                        </p:tgtEl>
                                        <p:attrNameLst>
                                          <p:attrName>ppt_x</p:attrName>
                                          <p:attrName>ppt_y</p:attrName>
                                        </p:attrNameLst>
                                      </p:cBhvr>
                                      <p:rCtr x="-210" y="-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FFCCFF"/>
            </a:gs>
            <a:gs pos="50000">
              <a:schemeClr val="bg1"/>
            </a:gs>
            <a:gs pos="100000">
              <a:srgbClr val="FFCCFF"/>
            </a:gs>
          </a:gsLst>
          <a:lin ang="2700000" scaled="1"/>
        </a:gradFill>
        <a:effectLst/>
      </p:bgPr>
    </p:bg>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en-US"/>
              <a:t>Recombinant DNA Plasmid</a:t>
            </a:r>
          </a:p>
        </p:txBody>
      </p:sp>
      <p:sp>
        <p:nvSpPr>
          <p:cNvPr id="44035" name="Rectangle 7"/>
          <p:cNvSpPr>
            <a:spLocks noGrp="1" noChangeArrowheads="1"/>
          </p:cNvSpPr>
          <p:nvPr>
            <p:ph type="body" sz="half" idx="2"/>
          </p:nvPr>
        </p:nvSpPr>
        <p:spPr/>
        <p:txBody>
          <a:bodyPr/>
          <a:lstStyle/>
          <a:p>
            <a:pPr eaLnBrk="1" hangingPunct="1"/>
            <a:r>
              <a:rPr lang="en-US"/>
              <a:t>Many possible recombinant DNA plasmids can be produced, but this was the desired plasmid for the experiment.</a:t>
            </a:r>
          </a:p>
        </p:txBody>
      </p:sp>
      <p:pic>
        <p:nvPicPr>
          <p:cNvPr id="44036" name="Picture 5" descr="recombinan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38200" y="2133600"/>
            <a:ext cx="3822700" cy="3624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FFCCFF"/>
            </a:gs>
            <a:gs pos="50000">
              <a:schemeClr val="bg1"/>
            </a:gs>
            <a:gs pos="100000">
              <a:srgbClr val="FFCCFF"/>
            </a:gs>
          </a:gsLst>
          <a:lin ang="2700000" scaled="1"/>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a:t>Many Other Recombinant Possibilities</a:t>
            </a:r>
          </a:p>
        </p:txBody>
      </p:sp>
      <p:pic>
        <p:nvPicPr>
          <p:cNvPr id="79876" name="Picture 4" descr="plainplasmi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 y="1752600"/>
            <a:ext cx="2301875" cy="2095500"/>
          </a:xfrm>
          <a:prstGeom prst="rect">
            <a:avLst/>
          </a:prstGeom>
          <a:noFill/>
          <a:ln w="9525">
            <a:noFill/>
            <a:miter lim="800000"/>
            <a:headEnd/>
            <a:tailEnd/>
          </a:ln>
        </p:spPr>
      </p:pic>
      <p:pic>
        <p:nvPicPr>
          <p:cNvPr id="79877" name="Picture 5" descr="recombinan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62200" y="1676400"/>
            <a:ext cx="2286000" cy="2166938"/>
          </a:xfrm>
          <a:prstGeom prst="rect">
            <a:avLst/>
          </a:prstGeom>
          <a:noFill/>
          <a:ln w="9525">
            <a:noFill/>
            <a:miter lim="800000"/>
            <a:headEnd/>
            <a:tailEnd/>
          </a:ln>
        </p:spPr>
      </p:pic>
      <p:pic>
        <p:nvPicPr>
          <p:cNvPr id="79878" name="Picture 6" descr="recombinant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495800" y="1676400"/>
            <a:ext cx="2286000" cy="2166938"/>
          </a:xfrm>
          <a:prstGeom prst="rect">
            <a:avLst/>
          </a:prstGeom>
          <a:noFill/>
          <a:ln w="9525">
            <a:noFill/>
            <a:miter lim="800000"/>
            <a:headEnd/>
            <a:tailEnd/>
          </a:ln>
        </p:spPr>
      </p:pic>
      <p:pic>
        <p:nvPicPr>
          <p:cNvPr id="79879" name="Picture 7" descr="recombinant1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04800" y="4267200"/>
            <a:ext cx="2286000" cy="2166938"/>
          </a:xfrm>
          <a:prstGeom prst="rect">
            <a:avLst/>
          </a:prstGeom>
          <a:noFill/>
          <a:ln w="9525">
            <a:noFill/>
            <a:miter lim="800000"/>
            <a:headEnd/>
            <a:tailEnd/>
          </a:ln>
        </p:spPr>
      </p:pic>
      <p:pic>
        <p:nvPicPr>
          <p:cNvPr id="79880" name="Picture 8" descr="recombinant1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629400" y="1676400"/>
            <a:ext cx="2286000" cy="2166938"/>
          </a:xfrm>
          <a:prstGeom prst="rect">
            <a:avLst/>
          </a:prstGeom>
          <a:noFill/>
          <a:ln w="9525">
            <a:noFill/>
            <a:miter lim="800000"/>
            <a:headEnd/>
            <a:tailEnd/>
          </a:ln>
        </p:spPr>
      </p:pic>
      <p:pic>
        <p:nvPicPr>
          <p:cNvPr id="79881" name="Picture 9" descr="recombinant1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438400" y="4310063"/>
            <a:ext cx="2286000" cy="2166937"/>
          </a:xfrm>
          <a:prstGeom prst="rect">
            <a:avLst/>
          </a:prstGeom>
          <a:noFill/>
          <a:ln w="9525">
            <a:noFill/>
            <a:miter lim="800000"/>
            <a:headEnd/>
            <a:tailEnd/>
          </a:ln>
        </p:spPr>
      </p:pic>
      <p:sp>
        <p:nvSpPr>
          <p:cNvPr id="79882" name="Text Box 10"/>
          <p:cNvSpPr txBox="1">
            <a:spLocks noChangeArrowheads="1"/>
          </p:cNvSpPr>
          <p:nvPr/>
        </p:nvSpPr>
        <p:spPr bwMode="auto">
          <a:xfrm>
            <a:off x="5638800" y="5105400"/>
            <a:ext cx="27432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…and many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additive="base">
                                        <p:cTn id="7" dur="500" fill="hold"/>
                                        <p:tgtEl>
                                          <p:spTgt spid="79876"/>
                                        </p:tgtEl>
                                        <p:attrNameLst>
                                          <p:attrName>ppt_x</p:attrName>
                                        </p:attrNameLst>
                                      </p:cBhvr>
                                      <p:tavLst>
                                        <p:tav tm="0">
                                          <p:val>
                                            <p:strVal val="0-#ppt_w/2"/>
                                          </p:val>
                                        </p:tav>
                                        <p:tav tm="100000">
                                          <p:val>
                                            <p:strVal val="#ppt_x"/>
                                          </p:val>
                                        </p:tav>
                                      </p:tavLst>
                                    </p:anim>
                                    <p:anim calcmode="lin" valueType="num">
                                      <p:cBhvr additive="base">
                                        <p:cTn id="8" dur="500" fill="hold"/>
                                        <p:tgtEl>
                                          <p:spTgt spid="798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9877"/>
                                        </p:tgtEl>
                                        <p:attrNameLst>
                                          <p:attrName>style.visibility</p:attrName>
                                        </p:attrNameLst>
                                      </p:cBhvr>
                                      <p:to>
                                        <p:strVal val="visible"/>
                                      </p:to>
                                    </p:set>
                                    <p:anim calcmode="lin" valueType="num">
                                      <p:cBhvr additive="base">
                                        <p:cTn id="12" dur="500" fill="hold"/>
                                        <p:tgtEl>
                                          <p:spTgt spid="79877"/>
                                        </p:tgtEl>
                                        <p:attrNameLst>
                                          <p:attrName>ppt_x</p:attrName>
                                        </p:attrNameLst>
                                      </p:cBhvr>
                                      <p:tavLst>
                                        <p:tav tm="0">
                                          <p:val>
                                            <p:strVal val="0-#ppt_w/2"/>
                                          </p:val>
                                        </p:tav>
                                        <p:tav tm="100000">
                                          <p:val>
                                            <p:strVal val="#ppt_x"/>
                                          </p:val>
                                        </p:tav>
                                      </p:tavLst>
                                    </p:anim>
                                    <p:anim calcmode="lin" valueType="num">
                                      <p:cBhvr additive="base">
                                        <p:cTn id="13" dur="500" fill="hold"/>
                                        <p:tgtEl>
                                          <p:spTgt spid="7987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79878"/>
                                        </p:tgtEl>
                                        <p:attrNameLst>
                                          <p:attrName>style.visibility</p:attrName>
                                        </p:attrNameLst>
                                      </p:cBhvr>
                                      <p:to>
                                        <p:strVal val="visible"/>
                                      </p:to>
                                    </p:set>
                                    <p:anim calcmode="lin" valueType="num">
                                      <p:cBhvr additive="base">
                                        <p:cTn id="17" dur="500" fill="hold"/>
                                        <p:tgtEl>
                                          <p:spTgt spid="79878"/>
                                        </p:tgtEl>
                                        <p:attrNameLst>
                                          <p:attrName>ppt_x</p:attrName>
                                        </p:attrNameLst>
                                      </p:cBhvr>
                                      <p:tavLst>
                                        <p:tav tm="0">
                                          <p:val>
                                            <p:strVal val="#ppt_x"/>
                                          </p:val>
                                        </p:tav>
                                        <p:tav tm="100000">
                                          <p:val>
                                            <p:strVal val="#ppt_x"/>
                                          </p:val>
                                        </p:tav>
                                      </p:tavLst>
                                    </p:anim>
                                    <p:anim calcmode="lin" valueType="num">
                                      <p:cBhvr additive="base">
                                        <p:cTn id="18" dur="500" fill="hold"/>
                                        <p:tgtEl>
                                          <p:spTgt spid="7987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9879"/>
                                        </p:tgtEl>
                                        <p:attrNameLst>
                                          <p:attrName>style.visibility</p:attrName>
                                        </p:attrNameLst>
                                      </p:cBhvr>
                                      <p:to>
                                        <p:strVal val="visible"/>
                                      </p:to>
                                    </p:set>
                                    <p:anim calcmode="lin" valueType="num">
                                      <p:cBhvr additive="base">
                                        <p:cTn id="22" dur="500" fill="hold"/>
                                        <p:tgtEl>
                                          <p:spTgt spid="79879"/>
                                        </p:tgtEl>
                                        <p:attrNameLst>
                                          <p:attrName>ppt_x</p:attrName>
                                        </p:attrNameLst>
                                      </p:cBhvr>
                                      <p:tavLst>
                                        <p:tav tm="0">
                                          <p:val>
                                            <p:strVal val="#ppt_x"/>
                                          </p:val>
                                        </p:tav>
                                        <p:tav tm="100000">
                                          <p:val>
                                            <p:strVal val="#ppt_x"/>
                                          </p:val>
                                        </p:tav>
                                      </p:tavLst>
                                    </p:anim>
                                    <p:anim calcmode="lin" valueType="num">
                                      <p:cBhvr additive="base">
                                        <p:cTn id="23" dur="500" fill="hold"/>
                                        <p:tgtEl>
                                          <p:spTgt spid="798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79880"/>
                                        </p:tgtEl>
                                        <p:attrNameLst>
                                          <p:attrName>style.visibility</p:attrName>
                                        </p:attrNameLst>
                                      </p:cBhvr>
                                      <p:to>
                                        <p:strVal val="visible"/>
                                      </p:to>
                                    </p:set>
                                    <p:anim calcmode="lin" valueType="num">
                                      <p:cBhvr additive="base">
                                        <p:cTn id="27" dur="500" fill="hold"/>
                                        <p:tgtEl>
                                          <p:spTgt spid="79880"/>
                                        </p:tgtEl>
                                        <p:attrNameLst>
                                          <p:attrName>ppt_x</p:attrName>
                                        </p:attrNameLst>
                                      </p:cBhvr>
                                      <p:tavLst>
                                        <p:tav tm="0">
                                          <p:val>
                                            <p:strVal val="1+#ppt_w/2"/>
                                          </p:val>
                                        </p:tav>
                                        <p:tav tm="100000">
                                          <p:val>
                                            <p:strVal val="#ppt_x"/>
                                          </p:val>
                                        </p:tav>
                                      </p:tavLst>
                                    </p:anim>
                                    <p:anim calcmode="lin" valueType="num">
                                      <p:cBhvr additive="base">
                                        <p:cTn id="28" dur="500" fill="hold"/>
                                        <p:tgtEl>
                                          <p:spTgt spid="7988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79881"/>
                                        </p:tgtEl>
                                        <p:attrNameLst>
                                          <p:attrName>style.visibility</p:attrName>
                                        </p:attrNameLst>
                                      </p:cBhvr>
                                      <p:to>
                                        <p:strVal val="visible"/>
                                      </p:to>
                                    </p:set>
                                    <p:anim calcmode="lin" valueType="num">
                                      <p:cBhvr additive="base">
                                        <p:cTn id="32" dur="500" fill="hold"/>
                                        <p:tgtEl>
                                          <p:spTgt spid="79881"/>
                                        </p:tgtEl>
                                        <p:attrNameLst>
                                          <p:attrName>ppt_x</p:attrName>
                                        </p:attrNameLst>
                                      </p:cBhvr>
                                      <p:tavLst>
                                        <p:tav tm="0">
                                          <p:val>
                                            <p:strVal val="#ppt_x"/>
                                          </p:val>
                                        </p:tav>
                                        <p:tav tm="100000">
                                          <p:val>
                                            <p:strVal val="#ppt_x"/>
                                          </p:val>
                                        </p:tav>
                                      </p:tavLst>
                                    </p:anim>
                                    <p:anim calcmode="lin" valueType="num">
                                      <p:cBhvr additive="base">
                                        <p:cTn id="33" dur="500" fill="hold"/>
                                        <p:tgtEl>
                                          <p:spTgt spid="7988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79882"/>
                                        </p:tgtEl>
                                        <p:attrNameLst>
                                          <p:attrName>style.visibility</p:attrName>
                                        </p:attrNameLst>
                                      </p:cBhvr>
                                      <p:to>
                                        <p:strVal val="visible"/>
                                      </p:to>
                                    </p:set>
                                    <p:anim calcmode="lin" valueType="num">
                                      <p:cBhvr additive="base">
                                        <p:cTn id="37" dur="500" fill="hold"/>
                                        <p:tgtEl>
                                          <p:spTgt spid="79882"/>
                                        </p:tgtEl>
                                        <p:attrNameLst>
                                          <p:attrName>ppt_x</p:attrName>
                                        </p:attrNameLst>
                                      </p:cBhvr>
                                      <p:tavLst>
                                        <p:tav tm="0">
                                          <p:val>
                                            <p:strVal val="1+#ppt_w/2"/>
                                          </p:val>
                                        </p:tav>
                                        <p:tav tm="100000">
                                          <p:val>
                                            <p:strVal val="#ppt_x"/>
                                          </p:val>
                                        </p:tav>
                                      </p:tavLst>
                                    </p:anim>
                                    <p:anim calcmode="lin" valueType="num">
                                      <p:cBhvr additive="base">
                                        <p:cTn id="38" dur="500" fill="hold"/>
                                        <p:tgtEl>
                                          <p:spTgt spid="798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2"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FFFF99"/>
            </a:gs>
            <a:gs pos="100000">
              <a:schemeClr val="bg1"/>
            </a:gs>
          </a:gsLst>
          <a:lin ang="5400000" scaled="1"/>
        </a:gradFill>
        <a:effectLst/>
      </p:bgPr>
    </p:bg>
    <p:spTree>
      <p:nvGrpSpPr>
        <p:cNvPr id="1" name=""/>
        <p:cNvGrpSpPr/>
        <p:nvPr/>
      </p:nvGrpSpPr>
      <p:grpSpPr>
        <a:xfrm>
          <a:off x="0" y="0"/>
          <a:ext cx="0" cy="0"/>
          <a:chOff x="0" y="0"/>
          <a:chExt cx="0" cy="0"/>
        </a:xfrm>
      </p:grpSpPr>
      <p:pic>
        <p:nvPicPr>
          <p:cNvPr id="14342" name="Picture 6" descr="bacteri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7200" y="3505200"/>
            <a:ext cx="6443663" cy="2911475"/>
          </a:xfrm>
          <a:prstGeom prst="rect">
            <a:avLst/>
          </a:prstGeom>
          <a:noFill/>
          <a:ln w="9525">
            <a:noFill/>
            <a:miter lim="800000"/>
            <a:headEnd/>
            <a:tailEnd/>
          </a:ln>
        </p:spPr>
      </p:pic>
      <p:sp>
        <p:nvSpPr>
          <p:cNvPr id="48131" name="Rectangle 4"/>
          <p:cNvSpPr>
            <a:spLocks noGrp="1" noChangeArrowheads="1"/>
          </p:cNvSpPr>
          <p:nvPr>
            <p:ph type="title"/>
          </p:nvPr>
        </p:nvSpPr>
        <p:spPr/>
        <p:txBody>
          <a:bodyPr/>
          <a:lstStyle/>
          <a:p>
            <a:pPr eaLnBrk="1" hangingPunct="1"/>
            <a:r>
              <a:rPr lang="en-US"/>
              <a:t>Plasmid DNA Insertion</a:t>
            </a:r>
          </a:p>
        </p:txBody>
      </p:sp>
      <p:pic>
        <p:nvPicPr>
          <p:cNvPr id="14341" name="Picture 5" descr="recombinan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086600" y="1752600"/>
            <a:ext cx="1219200" cy="1155700"/>
          </a:xfrm>
          <a:prstGeom prst="rect">
            <a:avLst/>
          </a:prstGeom>
          <a:noFill/>
          <a:ln w="9525">
            <a:noFill/>
            <a:miter lim="800000"/>
            <a:headEnd/>
            <a:tailEnd/>
          </a:ln>
        </p:spPr>
      </p:pic>
      <p:sp>
        <p:nvSpPr>
          <p:cNvPr id="48133" name="Text Box 7"/>
          <p:cNvSpPr txBox="1">
            <a:spLocks noChangeArrowheads="1"/>
          </p:cNvSpPr>
          <p:nvPr/>
        </p:nvSpPr>
        <p:spPr bwMode="auto">
          <a:xfrm>
            <a:off x="1447800" y="1981200"/>
            <a:ext cx="46482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a:t>DNA plasmids can be inserted into bacteria using a variety of laboratory processes.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3000" fill="hold"/>
                                        <p:tgtEl>
                                          <p:spTgt spid="14342"/>
                                        </p:tgtEl>
                                        <p:attrNameLst>
                                          <p:attrName>ppt_x</p:attrName>
                                        </p:attrNameLst>
                                      </p:cBhvr>
                                      <p:tavLst>
                                        <p:tav tm="0">
                                          <p:val>
                                            <p:strVal val="0-#ppt_w/2"/>
                                          </p:val>
                                        </p:tav>
                                        <p:tav tm="100000">
                                          <p:val>
                                            <p:strVal val="#ppt_x"/>
                                          </p:val>
                                        </p:tav>
                                      </p:tavLst>
                                    </p:anim>
                                    <p:anim calcmode="lin" valueType="num">
                                      <p:cBhvr additive="base">
                                        <p:cTn id="8" dur="3000" fill="hold"/>
                                        <p:tgtEl>
                                          <p:spTgt spid="14342"/>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0" presetClass="path" presetSubtype="0" accel="50000" decel="50000" fill="hold" nodeType="afterEffect">
                                  <p:stCondLst>
                                    <p:cond delay="0"/>
                                  </p:stCondLst>
                                  <p:childTnLst>
                                    <p:animMotion origin="layout" path="M 3.33333E-6 4.6531E-6 L -0.24167 0.32192 " pathEditMode="relative" ptsTypes="AA">
                                      <p:cBhvr>
                                        <p:cTn id="11" dur="2000" fill="hold"/>
                                        <p:tgtEl>
                                          <p:spTgt spid="1434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FFFF99"/>
            </a:gs>
            <a:gs pos="100000">
              <a:schemeClr val="bg1"/>
            </a:gs>
          </a:gsLst>
          <a:lin ang="5400000" scaled="1"/>
        </a:gradFill>
        <a:effectLst/>
      </p:bgPr>
    </p:bg>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a:xfrm>
            <a:off x="228600" y="274638"/>
            <a:ext cx="8763000" cy="1143000"/>
          </a:xfrm>
        </p:spPr>
        <p:txBody>
          <a:bodyPr/>
          <a:lstStyle/>
          <a:p>
            <a:pPr eaLnBrk="1" hangingPunct="1"/>
            <a:r>
              <a:rPr lang="en-US" sz="4000"/>
              <a:t>Transgenic Colony Allowed to Grow</a:t>
            </a:r>
          </a:p>
        </p:txBody>
      </p:sp>
      <p:grpSp>
        <p:nvGrpSpPr>
          <p:cNvPr id="50179" name="Group 5"/>
          <p:cNvGrpSpPr>
            <a:grpSpLocks/>
          </p:cNvGrpSpPr>
          <p:nvPr/>
        </p:nvGrpSpPr>
        <p:grpSpPr bwMode="auto">
          <a:xfrm>
            <a:off x="457200" y="4724400"/>
            <a:ext cx="3810000" cy="1720850"/>
            <a:chOff x="288" y="2208"/>
            <a:chExt cx="4059" cy="1834"/>
          </a:xfrm>
        </p:grpSpPr>
        <p:pic>
          <p:nvPicPr>
            <p:cNvPr id="50198" name="Picture 2" descr="bacteri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8" y="2208"/>
              <a:ext cx="4059" cy="1834"/>
            </a:xfrm>
            <a:prstGeom prst="rect">
              <a:avLst/>
            </a:prstGeom>
            <a:noFill/>
            <a:ln w="9525">
              <a:noFill/>
              <a:miter lim="800000"/>
              <a:headEnd/>
              <a:tailEnd/>
            </a:ln>
          </p:spPr>
        </p:pic>
        <p:pic>
          <p:nvPicPr>
            <p:cNvPr id="50199" name="Picture 4" descr="recombinan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20" y="2496"/>
              <a:ext cx="768" cy="728"/>
            </a:xfrm>
            <a:prstGeom prst="rect">
              <a:avLst/>
            </a:prstGeom>
            <a:noFill/>
            <a:ln w="9525">
              <a:noFill/>
              <a:miter lim="800000"/>
              <a:headEnd/>
              <a:tailEnd/>
            </a:ln>
          </p:spPr>
        </p:pic>
      </p:grpSp>
      <p:grpSp>
        <p:nvGrpSpPr>
          <p:cNvPr id="3" name="Group 6"/>
          <p:cNvGrpSpPr>
            <a:grpSpLocks/>
          </p:cNvGrpSpPr>
          <p:nvPr/>
        </p:nvGrpSpPr>
        <p:grpSpPr bwMode="auto">
          <a:xfrm>
            <a:off x="4038600" y="4648200"/>
            <a:ext cx="3810000" cy="1720850"/>
            <a:chOff x="288" y="2208"/>
            <a:chExt cx="4059" cy="1834"/>
          </a:xfrm>
        </p:grpSpPr>
        <p:pic>
          <p:nvPicPr>
            <p:cNvPr id="50196" name="Picture 7" descr="bacteri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8" y="2208"/>
              <a:ext cx="4059" cy="1834"/>
            </a:xfrm>
            <a:prstGeom prst="rect">
              <a:avLst/>
            </a:prstGeom>
            <a:noFill/>
            <a:ln w="9525">
              <a:noFill/>
              <a:miter lim="800000"/>
              <a:headEnd/>
              <a:tailEnd/>
            </a:ln>
          </p:spPr>
        </p:pic>
        <p:pic>
          <p:nvPicPr>
            <p:cNvPr id="50197" name="Picture 8" descr="recombinan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20" y="2496"/>
              <a:ext cx="768" cy="728"/>
            </a:xfrm>
            <a:prstGeom prst="rect">
              <a:avLst/>
            </a:prstGeom>
            <a:noFill/>
            <a:ln w="9525">
              <a:noFill/>
              <a:miter lim="800000"/>
              <a:headEnd/>
              <a:tailEnd/>
            </a:ln>
          </p:spPr>
        </p:pic>
      </p:grpSp>
      <p:grpSp>
        <p:nvGrpSpPr>
          <p:cNvPr id="4" name="Group 9"/>
          <p:cNvGrpSpPr>
            <a:grpSpLocks/>
          </p:cNvGrpSpPr>
          <p:nvPr/>
        </p:nvGrpSpPr>
        <p:grpSpPr bwMode="auto">
          <a:xfrm rot="-3363470">
            <a:off x="860425" y="2949575"/>
            <a:ext cx="3810000" cy="1720850"/>
            <a:chOff x="288" y="2208"/>
            <a:chExt cx="4059" cy="1834"/>
          </a:xfrm>
        </p:grpSpPr>
        <p:pic>
          <p:nvPicPr>
            <p:cNvPr id="50194" name="Picture 10" descr="bacteri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8" y="2208"/>
              <a:ext cx="4059" cy="1834"/>
            </a:xfrm>
            <a:prstGeom prst="rect">
              <a:avLst/>
            </a:prstGeom>
            <a:noFill/>
            <a:ln w="9525">
              <a:noFill/>
              <a:miter lim="800000"/>
              <a:headEnd/>
              <a:tailEnd/>
            </a:ln>
          </p:spPr>
        </p:pic>
        <p:pic>
          <p:nvPicPr>
            <p:cNvPr id="50195" name="Picture 11" descr="recombinan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20" y="2496"/>
              <a:ext cx="768" cy="728"/>
            </a:xfrm>
            <a:prstGeom prst="rect">
              <a:avLst/>
            </a:prstGeom>
            <a:noFill/>
            <a:ln w="9525">
              <a:noFill/>
              <a:miter lim="800000"/>
              <a:headEnd/>
              <a:tailEnd/>
            </a:ln>
          </p:spPr>
        </p:pic>
      </p:grpSp>
      <p:grpSp>
        <p:nvGrpSpPr>
          <p:cNvPr id="5" name="Group 12"/>
          <p:cNvGrpSpPr>
            <a:grpSpLocks/>
          </p:cNvGrpSpPr>
          <p:nvPr/>
        </p:nvGrpSpPr>
        <p:grpSpPr bwMode="auto">
          <a:xfrm rot="1521866">
            <a:off x="3048000" y="3505200"/>
            <a:ext cx="3810000" cy="1720850"/>
            <a:chOff x="288" y="2208"/>
            <a:chExt cx="4059" cy="1834"/>
          </a:xfrm>
        </p:grpSpPr>
        <p:pic>
          <p:nvPicPr>
            <p:cNvPr id="50192" name="Picture 13" descr="bacteri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8" y="2208"/>
              <a:ext cx="4059" cy="1834"/>
            </a:xfrm>
            <a:prstGeom prst="rect">
              <a:avLst/>
            </a:prstGeom>
            <a:noFill/>
            <a:ln w="9525">
              <a:noFill/>
              <a:miter lim="800000"/>
              <a:headEnd/>
              <a:tailEnd/>
            </a:ln>
          </p:spPr>
        </p:pic>
        <p:pic>
          <p:nvPicPr>
            <p:cNvPr id="50193" name="Picture 14" descr="recombinan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20" y="2496"/>
              <a:ext cx="768" cy="728"/>
            </a:xfrm>
            <a:prstGeom prst="rect">
              <a:avLst/>
            </a:prstGeom>
            <a:noFill/>
            <a:ln w="9525">
              <a:noFill/>
              <a:miter lim="800000"/>
              <a:headEnd/>
              <a:tailEnd/>
            </a:ln>
          </p:spPr>
        </p:pic>
      </p:grpSp>
      <p:grpSp>
        <p:nvGrpSpPr>
          <p:cNvPr id="6" name="Group 15"/>
          <p:cNvGrpSpPr>
            <a:grpSpLocks/>
          </p:cNvGrpSpPr>
          <p:nvPr/>
        </p:nvGrpSpPr>
        <p:grpSpPr bwMode="auto">
          <a:xfrm rot="1770179">
            <a:off x="4800600" y="2133600"/>
            <a:ext cx="3810000" cy="1720850"/>
            <a:chOff x="288" y="2208"/>
            <a:chExt cx="4059" cy="1834"/>
          </a:xfrm>
        </p:grpSpPr>
        <p:pic>
          <p:nvPicPr>
            <p:cNvPr id="50190" name="Picture 16" descr="bacteri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8" y="2208"/>
              <a:ext cx="4059" cy="1834"/>
            </a:xfrm>
            <a:prstGeom prst="rect">
              <a:avLst/>
            </a:prstGeom>
            <a:noFill/>
            <a:ln w="9525">
              <a:noFill/>
              <a:miter lim="800000"/>
              <a:headEnd/>
              <a:tailEnd/>
            </a:ln>
          </p:spPr>
        </p:pic>
        <p:pic>
          <p:nvPicPr>
            <p:cNvPr id="50191" name="Picture 17" descr="recombinan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20" y="2496"/>
              <a:ext cx="768" cy="728"/>
            </a:xfrm>
            <a:prstGeom prst="rect">
              <a:avLst/>
            </a:prstGeom>
            <a:noFill/>
            <a:ln w="9525">
              <a:noFill/>
              <a:miter lim="800000"/>
              <a:headEnd/>
              <a:tailEnd/>
            </a:ln>
          </p:spPr>
        </p:pic>
      </p:grpSp>
      <p:grpSp>
        <p:nvGrpSpPr>
          <p:cNvPr id="7" name="Group 18"/>
          <p:cNvGrpSpPr>
            <a:grpSpLocks/>
          </p:cNvGrpSpPr>
          <p:nvPr/>
        </p:nvGrpSpPr>
        <p:grpSpPr bwMode="auto">
          <a:xfrm rot="-3363470">
            <a:off x="3375025" y="2873375"/>
            <a:ext cx="3810000" cy="1720850"/>
            <a:chOff x="288" y="2208"/>
            <a:chExt cx="4059" cy="1834"/>
          </a:xfrm>
        </p:grpSpPr>
        <p:pic>
          <p:nvPicPr>
            <p:cNvPr id="50188" name="Picture 19" descr="bacteri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8" y="2208"/>
              <a:ext cx="4059" cy="1834"/>
            </a:xfrm>
            <a:prstGeom prst="rect">
              <a:avLst/>
            </a:prstGeom>
            <a:noFill/>
            <a:ln w="9525">
              <a:noFill/>
              <a:miter lim="800000"/>
              <a:headEnd/>
              <a:tailEnd/>
            </a:ln>
          </p:spPr>
        </p:pic>
        <p:pic>
          <p:nvPicPr>
            <p:cNvPr id="50189" name="Picture 20" descr="recombinan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20" y="2496"/>
              <a:ext cx="768" cy="728"/>
            </a:xfrm>
            <a:prstGeom prst="rect">
              <a:avLst/>
            </a:prstGeom>
            <a:noFill/>
            <a:ln w="9525">
              <a:noFill/>
              <a:miter lim="800000"/>
              <a:headEnd/>
              <a:tailEnd/>
            </a:ln>
          </p:spPr>
        </p:pic>
      </p:grpSp>
      <p:grpSp>
        <p:nvGrpSpPr>
          <p:cNvPr id="8" name="Group 21"/>
          <p:cNvGrpSpPr>
            <a:grpSpLocks/>
          </p:cNvGrpSpPr>
          <p:nvPr/>
        </p:nvGrpSpPr>
        <p:grpSpPr bwMode="auto">
          <a:xfrm rot="2992383">
            <a:off x="22225" y="2797175"/>
            <a:ext cx="3810000" cy="1720850"/>
            <a:chOff x="288" y="2208"/>
            <a:chExt cx="4059" cy="1834"/>
          </a:xfrm>
        </p:grpSpPr>
        <p:pic>
          <p:nvPicPr>
            <p:cNvPr id="50186" name="Picture 22" descr="bacteri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8" y="2208"/>
              <a:ext cx="4059" cy="1834"/>
            </a:xfrm>
            <a:prstGeom prst="rect">
              <a:avLst/>
            </a:prstGeom>
            <a:noFill/>
            <a:ln w="9525">
              <a:noFill/>
              <a:miter lim="800000"/>
              <a:headEnd/>
              <a:tailEnd/>
            </a:ln>
          </p:spPr>
        </p:pic>
        <p:pic>
          <p:nvPicPr>
            <p:cNvPr id="50187" name="Picture 23" descr="recombinan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20" y="2496"/>
              <a:ext cx="768" cy="72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
                                        <p:tgtEl>
                                          <p:spTgt spid="4"/>
                                        </p:tgtEl>
                                      </p:cBhvr>
                                    </p:animEffect>
                                  </p:childTnLst>
                                </p:cTn>
                              </p:par>
                            </p:childTnLst>
                          </p:cTn>
                        </p:par>
                        <p:par>
                          <p:cTn id="12" fill="hold">
                            <p:stCondLst>
                              <p:cond delay="15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500"/>
                                        <p:tgtEl>
                                          <p:spTgt spid="6"/>
                                        </p:tgtEl>
                                      </p:cBhvr>
                                    </p:animEffect>
                                  </p:childTnLst>
                                </p:cTn>
                              </p:par>
                            </p:childTnLst>
                          </p:cTn>
                        </p:par>
                        <p:par>
                          <p:cTn id="20" fill="hold">
                            <p:stCondLst>
                              <p:cond delay="2500"/>
                            </p:stCondLst>
                            <p:childTnLst>
                              <p:par>
                                <p:cTn id="21" presetID="6"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childTnLst>
                          </p:cTn>
                        </p:par>
                        <p:par>
                          <p:cTn id="24" fill="hold">
                            <p:stCondLst>
                              <p:cond delay="3000"/>
                            </p:stCondLst>
                            <p:childTnLst>
                              <p:par>
                                <p:cTn id="25" presetID="6"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99FF99"/>
            </a:gs>
            <a:gs pos="50000">
              <a:schemeClr val="bg1"/>
            </a:gs>
            <a:gs pos="100000">
              <a:srgbClr val="99FF99"/>
            </a:gs>
          </a:gsLst>
          <a:lin ang="2700000" scaled="1"/>
        </a:gradFill>
        <a:effectLst/>
      </p:bgPr>
    </p:bg>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0" y="0"/>
            <a:ext cx="9144000" cy="1143000"/>
          </a:xfrm>
        </p:spPr>
        <p:txBody>
          <a:bodyPr/>
          <a:lstStyle/>
          <a:p>
            <a:pPr eaLnBrk="1" hangingPunct="1"/>
            <a:r>
              <a:rPr lang="en-US" sz="4000"/>
              <a:t>How Do We Get the Desired Plasmid?</a:t>
            </a:r>
          </a:p>
        </p:txBody>
      </p:sp>
      <p:sp>
        <p:nvSpPr>
          <p:cNvPr id="63494" name="Rectangle 6"/>
          <p:cNvSpPr>
            <a:spLocks noGrp="1" noChangeArrowheads="1"/>
          </p:cNvSpPr>
          <p:nvPr>
            <p:ph type="body" sz="half" idx="2"/>
          </p:nvPr>
        </p:nvSpPr>
        <p:spPr>
          <a:xfrm>
            <a:off x="4572000" y="1143000"/>
            <a:ext cx="4267200" cy="3687763"/>
          </a:xfrm>
        </p:spPr>
        <p:txBody>
          <a:bodyPr/>
          <a:lstStyle/>
          <a:p>
            <a:pPr eaLnBrk="1" hangingPunct="1"/>
            <a:r>
              <a:rPr lang="en-US" sz="2400"/>
              <a:t>Restriction fragments will ligate randomly, producing many plasmid forms.</a:t>
            </a:r>
          </a:p>
          <a:p>
            <a:pPr eaLnBrk="1" hangingPunct="1"/>
            <a:r>
              <a:rPr lang="en-US" sz="2400"/>
              <a:t>Bacterial insertion would be necessary, then colony growth, and further testing to isolate bacteria with the desired plasmid.</a:t>
            </a:r>
          </a:p>
        </p:txBody>
      </p:sp>
      <p:pic>
        <p:nvPicPr>
          <p:cNvPr id="52228" name="Picture 9" descr="petri dish copy"/>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57800" y="4800600"/>
            <a:ext cx="3052763" cy="1851025"/>
          </a:xfrm>
          <a:prstGeom prst="rect">
            <a:avLst/>
          </a:prstGeom>
          <a:noFill/>
          <a:ln w="9525">
            <a:noFill/>
            <a:miter lim="800000"/>
            <a:headEnd/>
            <a:tailEnd/>
          </a:ln>
        </p:spPr>
      </p:pic>
      <p:sp>
        <p:nvSpPr>
          <p:cNvPr id="52229" name="Oval 10"/>
          <p:cNvSpPr>
            <a:spLocks noChangeArrowheads="1"/>
          </p:cNvSpPr>
          <p:nvPr/>
        </p:nvSpPr>
        <p:spPr bwMode="auto">
          <a:xfrm>
            <a:off x="7315200" y="5410200"/>
            <a:ext cx="304800" cy="152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52230" name="Oval 11"/>
          <p:cNvSpPr>
            <a:spLocks noChangeArrowheads="1"/>
          </p:cNvSpPr>
          <p:nvPr/>
        </p:nvSpPr>
        <p:spPr bwMode="auto">
          <a:xfrm>
            <a:off x="6553200" y="5181600"/>
            <a:ext cx="304800" cy="152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52231" name="Oval 12"/>
          <p:cNvSpPr>
            <a:spLocks noChangeArrowheads="1"/>
          </p:cNvSpPr>
          <p:nvPr/>
        </p:nvSpPr>
        <p:spPr bwMode="auto">
          <a:xfrm>
            <a:off x="6096000" y="5410200"/>
            <a:ext cx="304800" cy="152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52232" name="Oval 13"/>
          <p:cNvSpPr>
            <a:spLocks noChangeArrowheads="1"/>
          </p:cNvSpPr>
          <p:nvPr/>
        </p:nvSpPr>
        <p:spPr bwMode="auto">
          <a:xfrm>
            <a:off x="7315200" y="5943600"/>
            <a:ext cx="304800" cy="152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52233" name="Oval 14"/>
          <p:cNvSpPr>
            <a:spLocks noChangeArrowheads="1"/>
          </p:cNvSpPr>
          <p:nvPr/>
        </p:nvSpPr>
        <p:spPr bwMode="auto">
          <a:xfrm>
            <a:off x="6781800" y="6019800"/>
            <a:ext cx="304800" cy="152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52234" name="Oval 15"/>
          <p:cNvSpPr>
            <a:spLocks noChangeArrowheads="1"/>
          </p:cNvSpPr>
          <p:nvPr/>
        </p:nvSpPr>
        <p:spPr bwMode="auto">
          <a:xfrm>
            <a:off x="6629400" y="5562600"/>
            <a:ext cx="304800" cy="152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63504" name="Oval 16"/>
          <p:cNvSpPr>
            <a:spLocks noChangeArrowheads="1"/>
          </p:cNvSpPr>
          <p:nvPr/>
        </p:nvSpPr>
        <p:spPr bwMode="auto">
          <a:xfrm>
            <a:off x="5715000" y="5867400"/>
            <a:ext cx="304800" cy="1524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pic>
        <p:nvPicPr>
          <p:cNvPr id="52236" name="Picture 20" descr="bacterial group"/>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9600" y="3505200"/>
            <a:ext cx="3886200" cy="2020888"/>
          </a:xfrm>
          <a:prstGeom prst="rect">
            <a:avLst/>
          </a:prstGeom>
          <a:noFill/>
          <a:ln w="9525">
            <a:noFill/>
            <a:miter lim="800000"/>
            <a:headEnd/>
            <a:tailEnd/>
          </a:ln>
        </p:spPr>
      </p:pic>
      <p:pic>
        <p:nvPicPr>
          <p:cNvPr id="52237" name="Picture 21" descr="plasmid group"/>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066800" y="1352550"/>
            <a:ext cx="2590800" cy="1085850"/>
          </a:xfrm>
          <a:prstGeom prst="rect">
            <a:avLst/>
          </a:prstGeom>
          <a:noFill/>
          <a:ln w="9525">
            <a:noFill/>
            <a:miter lim="800000"/>
            <a:headEnd/>
            <a:tailEnd/>
          </a:ln>
        </p:spPr>
      </p:pic>
      <p:sp>
        <p:nvSpPr>
          <p:cNvPr id="52238" name="Line 24"/>
          <p:cNvSpPr>
            <a:spLocks noChangeShapeType="1"/>
          </p:cNvSpPr>
          <p:nvPr/>
        </p:nvSpPr>
        <p:spPr bwMode="auto">
          <a:xfrm>
            <a:off x="1600200" y="2590800"/>
            <a:ext cx="0" cy="8382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52239" name="Line 25"/>
          <p:cNvSpPr>
            <a:spLocks noChangeShapeType="1"/>
          </p:cNvSpPr>
          <p:nvPr/>
        </p:nvSpPr>
        <p:spPr bwMode="auto">
          <a:xfrm>
            <a:off x="3962400" y="5867400"/>
            <a:ext cx="1066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52240" name="Text Box 26"/>
          <p:cNvSpPr txBox="1">
            <a:spLocks noChangeArrowheads="1"/>
          </p:cNvSpPr>
          <p:nvPr/>
        </p:nvSpPr>
        <p:spPr bwMode="auto">
          <a:xfrm>
            <a:off x="1828800" y="2590800"/>
            <a:ext cx="2286000" cy="825500"/>
          </a:xfrm>
          <a:prstGeom prst="rect">
            <a:avLst/>
          </a:prstGeom>
          <a:noFill/>
          <a:ln w="9525">
            <a:noFill/>
            <a:miter lim="800000"/>
            <a:headEnd/>
            <a:tailEnd/>
          </a:ln>
        </p:spPr>
        <p:txBody>
          <a:bodyPr>
            <a:prstTxWarp prst="textNoShape">
              <a:avLst/>
            </a:prstTxWarp>
            <a:spAutoFit/>
          </a:bodyPr>
          <a:lstStyle/>
          <a:p>
            <a:pPr>
              <a:spcBef>
                <a:spcPct val="50000"/>
              </a:spcBef>
            </a:pPr>
            <a:r>
              <a:rPr lang="en-US" sz="1600"/>
              <a:t>Transformation of bacterial cells through electroporation.</a:t>
            </a:r>
          </a:p>
        </p:txBody>
      </p:sp>
      <p:sp>
        <p:nvSpPr>
          <p:cNvPr id="52241" name="Text Box 27"/>
          <p:cNvSpPr txBox="1">
            <a:spLocks noChangeArrowheads="1"/>
          </p:cNvSpPr>
          <p:nvPr/>
        </p:nvSpPr>
        <p:spPr bwMode="auto">
          <a:xfrm>
            <a:off x="304800" y="5562600"/>
            <a:ext cx="3581400" cy="1069975"/>
          </a:xfrm>
          <a:prstGeom prst="rect">
            <a:avLst/>
          </a:prstGeom>
          <a:noFill/>
          <a:ln w="9525">
            <a:noFill/>
            <a:miter lim="800000"/>
            <a:headEnd/>
            <a:tailEnd/>
          </a:ln>
        </p:spPr>
        <p:txBody>
          <a:bodyPr>
            <a:prstTxWarp prst="textNoShape">
              <a:avLst/>
            </a:prstTxWarp>
            <a:spAutoFit/>
          </a:bodyPr>
          <a:lstStyle/>
          <a:p>
            <a:pPr>
              <a:spcBef>
                <a:spcPct val="50000"/>
              </a:spcBef>
            </a:pPr>
            <a:r>
              <a:rPr lang="en-US" sz="1600"/>
              <a:t>Bacteria are then moved to a growth plate, and grown on selective media to “weed out” cells that have not picked up the desired plasmid.</a:t>
            </a:r>
          </a:p>
        </p:txBody>
      </p:sp>
      <p:sp>
        <p:nvSpPr>
          <p:cNvPr id="52242" name="Text Box 28"/>
          <p:cNvSpPr txBox="1">
            <a:spLocks noChangeArrowheads="1"/>
          </p:cNvSpPr>
          <p:nvPr/>
        </p:nvSpPr>
        <p:spPr bwMode="auto">
          <a:xfrm>
            <a:off x="1905000" y="1066800"/>
            <a:ext cx="1828800" cy="581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t>Recombinant plasmids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3494">
                                            <p:txEl>
                                              <p:pRg st="0" end="0"/>
                                            </p:txEl>
                                          </p:spTgt>
                                        </p:tgtEl>
                                        <p:attrNameLst>
                                          <p:attrName>style.visibility</p:attrName>
                                        </p:attrNameLst>
                                      </p:cBhvr>
                                      <p:to>
                                        <p:strVal val="visible"/>
                                      </p:to>
                                    </p:set>
                                    <p:anim calcmode="lin" valueType="num">
                                      <p:cBhvr additive="base">
                                        <p:cTn id="7" dur="500" fill="hold"/>
                                        <p:tgtEl>
                                          <p:spTgt spid="634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3494">
                                            <p:txEl>
                                              <p:pRg st="1" end="1"/>
                                            </p:txEl>
                                          </p:spTgt>
                                        </p:tgtEl>
                                        <p:attrNameLst>
                                          <p:attrName>style.visibility</p:attrName>
                                        </p:attrNameLst>
                                      </p:cBhvr>
                                      <p:to>
                                        <p:strVal val="visible"/>
                                      </p:to>
                                    </p:set>
                                    <p:anim calcmode="lin" valueType="num">
                                      <p:cBhvr additive="base">
                                        <p:cTn id="12" dur="500" fill="hold"/>
                                        <p:tgtEl>
                                          <p:spTgt spid="6349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349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6" presetClass="emph" presetSubtype="0" fill="hold" grpId="0" nodeType="afterEffect">
                                  <p:stCondLst>
                                    <p:cond delay="0"/>
                                  </p:stCondLst>
                                  <p:childTnLst>
                                    <p:animEffect transition="out" filter="fade">
                                      <p:cBhvr>
                                        <p:cTn id="16" dur="500" tmFilter="0, 0; .2, .5; .8, .5; 1, 0"/>
                                        <p:tgtEl>
                                          <p:spTgt spid="63504"/>
                                        </p:tgtEl>
                                      </p:cBhvr>
                                    </p:animEffect>
                                    <p:animScale>
                                      <p:cBhvr>
                                        <p:cTn id="17" dur="250" autoRev="1" fill="hold"/>
                                        <p:tgtEl>
                                          <p:spTgt spid="6350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build="p"/>
      <p:bldP spid="63504"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rgbClr val="FFFF66"/>
            </a:gs>
          </a:gsLst>
          <a:lin ang="5400000" scaled="1"/>
        </a:gradFill>
        <a:effectLst/>
      </p:bgPr>
    </p:bg>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0" y="0"/>
            <a:ext cx="9144000" cy="641350"/>
          </a:xfrm>
          <a:prstGeom prst="rect">
            <a:avLst/>
          </a:prstGeom>
          <a:solidFill>
            <a:srgbClr val="000080"/>
          </a:solidFill>
          <a:ln w="9525">
            <a:noFill/>
            <a:miter lim="800000"/>
            <a:headEnd/>
            <a:tailEnd/>
          </a:ln>
        </p:spPr>
        <p:txBody>
          <a:bodyPr>
            <a:prstTxWarp prst="textNoShape">
              <a:avLst/>
            </a:prstTxWarp>
            <a:spAutoFit/>
          </a:bodyPr>
          <a:lstStyle/>
          <a:p>
            <a:pPr algn="ctr">
              <a:spcBef>
                <a:spcPct val="50000"/>
              </a:spcBef>
            </a:pPr>
            <a:r>
              <a:rPr lang="en-US" sz="3600" b="1">
                <a:solidFill>
                  <a:schemeClr val="bg1"/>
                </a:solidFill>
              </a:rPr>
              <a:t>Introduction</a:t>
            </a:r>
          </a:p>
        </p:txBody>
      </p:sp>
      <p:sp>
        <p:nvSpPr>
          <p:cNvPr id="17411" name="Rectangle 4"/>
          <p:cNvSpPr>
            <a:spLocks noChangeArrowheads="1"/>
          </p:cNvSpPr>
          <p:nvPr/>
        </p:nvSpPr>
        <p:spPr bwMode="auto">
          <a:xfrm>
            <a:off x="1295400" y="1600200"/>
            <a:ext cx="7543800" cy="4525963"/>
          </a:xfrm>
          <a:prstGeom prst="rect">
            <a:avLst/>
          </a:prstGeom>
          <a:noFill/>
          <a:ln w="9525">
            <a:noFill/>
            <a:miter lim="800000"/>
            <a:headEnd/>
            <a:tailEnd/>
          </a:ln>
        </p:spPr>
        <p:txBody>
          <a:bodyPr>
            <a:prstTxWarp prst="textNoShape">
              <a:avLst/>
            </a:prstTxWarp>
          </a:bodyPr>
          <a:lstStyle/>
          <a:p>
            <a:pPr marL="609600" indent="-609600">
              <a:spcBef>
                <a:spcPct val="20000"/>
              </a:spcBef>
              <a:buFont typeface="Wingdings" charset="2"/>
              <a:buAutoNum type="arabicParenR"/>
            </a:pPr>
            <a:r>
              <a:rPr lang="en-US" sz="3200"/>
              <a:t>What are Plasmids?</a:t>
            </a:r>
          </a:p>
          <a:p>
            <a:pPr marL="609600" indent="-609600">
              <a:spcBef>
                <a:spcPct val="20000"/>
              </a:spcBef>
              <a:buFont typeface="Wingdings" charset="2"/>
              <a:buAutoNum type="arabicParenR"/>
            </a:pPr>
            <a:r>
              <a:rPr lang="en-US" sz="3200"/>
              <a:t>How can we modify plasmids?</a:t>
            </a:r>
          </a:p>
          <a:p>
            <a:pPr marL="990600" lvl="1" indent="-533400">
              <a:spcBef>
                <a:spcPct val="20000"/>
              </a:spcBef>
              <a:buFont typeface="Wingdings" charset="2"/>
              <a:buChar char="ü"/>
            </a:pPr>
            <a:r>
              <a:rPr lang="en-US" sz="2800"/>
              <a:t>Restriction Enzymes</a:t>
            </a:r>
          </a:p>
          <a:p>
            <a:pPr marL="609600" indent="-609600">
              <a:spcBef>
                <a:spcPct val="20000"/>
              </a:spcBef>
              <a:buFont typeface="Wingdings" charset="2"/>
              <a:buAutoNum type="arabicParenR"/>
            </a:pPr>
            <a:r>
              <a:rPr lang="en-US" sz="3200"/>
              <a:t>Origins of restriction enzymes.</a:t>
            </a:r>
          </a:p>
          <a:p>
            <a:pPr marL="609600" indent="-609600">
              <a:spcBef>
                <a:spcPct val="20000"/>
              </a:spcBef>
              <a:buFont typeface="Wingdings" charset="2"/>
              <a:buAutoNum type="arabicParenR"/>
            </a:pPr>
            <a:r>
              <a:rPr lang="en-US" sz="3200"/>
              <a:t>A close look at restriction enzymes.</a:t>
            </a:r>
          </a:p>
          <a:p>
            <a:pPr marL="609600" indent="-609600">
              <a:spcBef>
                <a:spcPct val="20000"/>
              </a:spcBef>
              <a:buFont typeface="Wingdings" charset="2"/>
              <a:buAutoNum type="arabicParenR"/>
            </a:pPr>
            <a:r>
              <a:rPr lang="en-US" sz="3200"/>
              <a:t>Understanding plasmid diagrams.</a:t>
            </a:r>
          </a:p>
          <a:p>
            <a:pPr marL="609600" indent="-609600">
              <a:spcBef>
                <a:spcPct val="20000"/>
              </a:spcBef>
              <a:buFont typeface="Wingdings" charset="2"/>
              <a:buAutoNum type="arabicParenR"/>
            </a:pPr>
            <a:endParaRPr lang="en-US" sz="3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rgbClr val="FFFF66"/>
            </a:gs>
          </a:gsLst>
          <a:lin ang="5400000" scaled="1"/>
        </a:gra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subTitle" idx="1"/>
          </p:nvPr>
        </p:nvSpPr>
        <p:spPr>
          <a:xfrm>
            <a:off x="990600" y="2438400"/>
            <a:ext cx="7315200" cy="1752600"/>
          </a:xfrm>
        </p:spPr>
        <p:txBody>
          <a:bodyPr/>
          <a:lstStyle/>
          <a:p>
            <a:pPr eaLnBrk="1" hangingPunct="1"/>
            <a:r>
              <a:rPr lang="en-US" sz="4400"/>
              <a:t>Running Digested DNA Through Gel Electrophoresis</a:t>
            </a:r>
          </a:p>
        </p:txBody>
      </p:sp>
      <p:sp>
        <p:nvSpPr>
          <p:cNvPr id="54275" name="Text Box 3"/>
          <p:cNvSpPr txBox="1">
            <a:spLocks noChangeArrowheads="1"/>
          </p:cNvSpPr>
          <p:nvPr/>
        </p:nvSpPr>
        <p:spPr bwMode="auto">
          <a:xfrm>
            <a:off x="0" y="0"/>
            <a:ext cx="9144000" cy="641350"/>
          </a:xfrm>
          <a:prstGeom prst="rect">
            <a:avLst/>
          </a:prstGeom>
          <a:solidFill>
            <a:srgbClr val="000080"/>
          </a:solidFill>
          <a:ln w="9525">
            <a:noFill/>
            <a:miter lim="800000"/>
            <a:headEnd/>
            <a:tailEnd/>
          </a:ln>
        </p:spPr>
        <p:txBody>
          <a:bodyPr>
            <a:prstTxWarp prst="textNoShape">
              <a:avLst/>
            </a:prstTxWarp>
            <a:spAutoFit/>
          </a:bodyPr>
          <a:lstStyle/>
          <a:p>
            <a:pPr algn="ctr">
              <a:spcBef>
                <a:spcPct val="50000"/>
              </a:spcBef>
            </a:pPr>
            <a:r>
              <a:rPr lang="en-US" sz="3600" b="1">
                <a:solidFill>
                  <a:schemeClr val="bg1"/>
                </a:solidFill>
              </a:rPr>
              <a:t>Lab Experiment (Part 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3399FF"/>
            </a:gs>
            <a:gs pos="50000">
              <a:schemeClr val="bg1"/>
            </a:gs>
            <a:gs pos="100000">
              <a:srgbClr val="3399FF"/>
            </a:gs>
          </a:gsLst>
          <a:lin ang="2700000" scaled="1"/>
        </a:gradFill>
        <a:effectLst/>
      </p:bgPr>
    </p:bg>
    <p:spTree>
      <p:nvGrpSpPr>
        <p:cNvPr id="1" name=""/>
        <p:cNvGrpSpPr/>
        <p:nvPr/>
      </p:nvGrpSpPr>
      <p:grpSpPr>
        <a:xfrm>
          <a:off x="0" y="0"/>
          <a:ext cx="0" cy="0"/>
          <a:chOff x="0" y="0"/>
          <a:chExt cx="0" cy="0"/>
        </a:xfrm>
      </p:grpSpPr>
      <p:pic>
        <p:nvPicPr>
          <p:cNvPr id="56322" name="Picture 8" descr="gel_electrophoresis[1]"/>
          <p:cNvPicPr>
            <a:picLocks noChangeAspect="1" noChangeArrowheads="1"/>
          </p:cNvPicPr>
          <p:nvPr/>
        </p:nvPicPr>
        <p:blipFill>
          <a:blip r:embed="rId3"/>
          <a:srcRect l="7500" r="7500" b="5441"/>
          <a:stretch>
            <a:fillRect/>
          </a:stretch>
        </p:blipFill>
        <p:spPr bwMode="auto">
          <a:xfrm>
            <a:off x="228600" y="4419600"/>
            <a:ext cx="3657600" cy="2259013"/>
          </a:xfrm>
          <a:prstGeom prst="rect">
            <a:avLst/>
          </a:prstGeom>
          <a:noFill/>
          <a:ln w="9525">
            <a:noFill/>
            <a:miter lim="800000"/>
            <a:headEnd/>
            <a:tailEnd/>
          </a:ln>
        </p:spPr>
      </p:pic>
      <p:sp>
        <p:nvSpPr>
          <p:cNvPr id="56323" name="Rectangle 4"/>
          <p:cNvSpPr>
            <a:spLocks noGrp="1" noChangeArrowheads="1"/>
          </p:cNvSpPr>
          <p:nvPr>
            <p:ph type="title"/>
          </p:nvPr>
        </p:nvSpPr>
        <p:spPr>
          <a:xfrm>
            <a:off x="457200" y="0"/>
            <a:ext cx="8229600" cy="1143000"/>
          </a:xfrm>
        </p:spPr>
        <p:txBody>
          <a:bodyPr/>
          <a:lstStyle/>
          <a:p>
            <a:pPr eaLnBrk="1" hangingPunct="1"/>
            <a:r>
              <a:rPr lang="en-US"/>
              <a:t>Goals of this Hands-On Lab</a:t>
            </a:r>
          </a:p>
        </p:txBody>
      </p:sp>
      <p:sp>
        <p:nvSpPr>
          <p:cNvPr id="38918" name="Rectangle 6"/>
          <p:cNvSpPr>
            <a:spLocks noGrp="1" noChangeArrowheads="1"/>
          </p:cNvSpPr>
          <p:nvPr>
            <p:ph type="body" sz="half" idx="2"/>
          </p:nvPr>
        </p:nvSpPr>
        <p:spPr>
          <a:xfrm>
            <a:off x="4343400" y="914400"/>
            <a:ext cx="4648200" cy="5867400"/>
          </a:xfrm>
        </p:spPr>
        <p:txBody>
          <a:bodyPr/>
          <a:lstStyle/>
          <a:p>
            <a:pPr marL="457200" indent="-457200" eaLnBrk="1" hangingPunct="1"/>
            <a:r>
              <a:rPr lang="en-US" sz="2400"/>
              <a:t>Take plasmid DNA that has been previously cut with restriction enzymes and compare that to a plasmid NOT cut with restriction enzymes, by running them through a gel.</a:t>
            </a:r>
          </a:p>
          <a:p>
            <a:pPr marL="457200" indent="-457200" eaLnBrk="1" hangingPunct="1"/>
            <a:r>
              <a:rPr lang="en-US" sz="2400"/>
              <a:t>Look for different banding patterns and understand how to read them.</a:t>
            </a:r>
          </a:p>
          <a:p>
            <a:pPr marL="457200" indent="-457200" eaLnBrk="1" hangingPunct="1"/>
            <a:r>
              <a:rPr lang="en-US" sz="2400"/>
              <a:t>Predict what kind of banding pattern a plasmid will make based on: </a:t>
            </a:r>
          </a:p>
          <a:p>
            <a:pPr marL="838200" lvl="1" indent="-381000" eaLnBrk="1" hangingPunct="1">
              <a:buFontTx/>
              <a:buAutoNum type="arabicPeriod"/>
            </a:pPr>
            <a:r>
              <a:rPr lang="en-US" sz="2000"/>
              <a:t>The restriction enzyme used.</a:t>
            </a:r>
          </a:p>
          <a:p>
            <a:pPr marL="838200" lvl="1" indent="-381000" eaLnBrk="1" hangingPunct="1">
              <a:buFontTx/>
              <a:buAutoNum type="arabicPeriod"/>
            </a:pPr>
            <a:r>
              <a:rPr lang="en-US" sz="2000"/>
              <a:t>The plasmid’s structural shape.</a:t>
            </a:r>
          </a:p>
        </p:txBody>
      </p:sp>
      <p:pic>
        <p:nvPicPr>
          <p:cNvPr id="56325" name="Picture 7" descr="electrogel"/>
          <p:cNvPicPr>
            <a:picLocks noChangeAspect="1" noChangeArrowheads="1"/>
          </p:cNvPicPr>
          <p:nvPr/>
        </p:nvPicPr>
        <p:blipFill>
          <a:blip r:embed="rId4"/>
          <a:srcRect/>
          <a:stretch>
            <a:fillRect/>
          </a:stretch>
        </p:blipFill>
        <p:spPr bwMode="auto">
          <a:xfrm>
            <a:off x="228600" y="1676400"/>
            <a:ext cx="2667000" cy="1920875"/>
          </a:xfrm>
          <a:prstGeom prst="rect">
            <a:avLst/>
          </a:prstGeom>
          <a:noFill/>
          <a:ln w="9525">
            <a:noFill/>
            <a:miter lim="800000"/>
            <a:headEnd/>
            <a:tailEnd/>
          </a:ln>
        </p:spPr>
      </p:pic>
      <p:grpSp>
        <p:nvGrpSpPr>
          <p:cNvPr id="56326" name="Group 32"/>
          <p:cNvGrpSpPr>
            <a:grpSpLocks/>
          </p:cNvGrpSpPr>
          <p:nvPr/>
        </p:nvGrpSpPr>
        <p:grpSpPr bwMode="auto">
          <a:xfrm>
            <a:off x="2362200" y="2667000"/>
            <a:ext cx="1752600" cy="1589088"/>
            <a:chOff x="192" y="1344"/>
            <a:chExt cx="2640" cy="2393"/>
          </a:xfrm>
        </p:grpSpPr>
        <p:pic>
          <p:nvPicPr>
            <p:cNvPr id="56327" name="Picture 33" descr="plasmid2genes"/>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2" y="1344"/>
              <a:ext cx="2640" cy="2393"/>
            </a:xfrm>
            <a:prstGeom prst="rect">
              <a:avLst/>
            </a:prstGeom>
            <a:noFill/>
            <a:ln w="9525">
              <a:noFill/>
              <a:miter lim="800000"/>
              <a:headEnd/>
              <a:tailEnd/>
            </a:ln>
          </p:spPr>
        </p:pic>
        <p:sp>
          <p:nvSpPr>
            <p:cNvPr id="56328" name="AutoShape 34"/>
            <p:cNvSpPr>
              <a:spLocks noChangeArrowheads="1"/>
            </p:cNvSpPr>
            <p:nvPr/>
          </p:nvSpPr>
          <p:spPr bwMode="auto">
            <a:xfrm rot="8819860">
              <a:off x="816" y="1344"/>
              <a:ext cx="192" cy="192"/>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56329" name="AutoShape 35"/>
            <p:cNvSpPr>
              <a:spLocks noChangeArrowheads="1"/>
            </p:cNvSpPr>
            <p:nvPr/>
          </p:nvSpPr>
          <p:spPr bwMode="auto">
            <a:xfrm rot="-8163845">
              <a:off x="2352" y="1536"/>
              <a:ext cx="192" cy="192"/>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56330" name="AutoShape 36"/>
            <p:cNvSpPr>
              <a:spLocks noChangeArrowheads="1"/>
            </p:cNvSpPr>
            <p:nvPr/>
          </p:nvSpPr>
          <p:spPr bwMode="auto">
            <a:xfrm rot="2051588">
              <a:off x="720" y="3504"/>
              <a:ext cx="192" cy="192"/>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8918">
                                            <p:txEl>
                                              <p:pRg st="0" end="0"/>
                                            </p:txEl>
                                          </p:spTgt>
                                        </p:tgtEl>
                                        <p:attrNameLst>
                                          <p:attrName>style.visibility</p:attrName>
                                        </p:attrNameLst>
                                      </p:cBhvr>
                                      <p:to>
                                        <p:strVal val="visible"/>
                                      </p:to>
                                    </p:set>
                                    <p:anim calcmode="lin" valueType="num">
                                      <p:cBhvr additive="base">
                                        <p:cTn id="7" dur="500" fill="hold"/>
                                        <p:tgtEl>
                                          <p:spTgt spid="3891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891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8918">
                                            <p:txEl>
                                              <p:pRg st="1" end="1"/>
                                            </p:txEl>
                                          </p:spTgt>
                                        </p:tgtEl>
                                        <p:attrNameLst>
                                          <p:attrName>style.visibility</p:attrName>
                                        </p:attrNameLst>
                                      </p:cBhvr>
                                      <p:to>
                                        <p:strVal val="visible"/>
                                      </p:to>
                                    </p:set>
                                    <p:anim calcmode="lin" valueType="num">
                                      <p:cBhvr additive="base">
                                        <p:cTn id="12" dur="500" fill="hold"/>
                                        <p:tgtEl>
                                          <p:spTgt spid="38918">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8918">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8918">
                                            <p:txEl>
                                              <p:pRg st="2" end="2"/>
                                            </p:txEl>
                                          </p:spTgt>
                                        </p:tgtEl>
                                        <p:attrNameLst>
                                          <p:attrName>style.visibility</p:attrName>
                                        </p:attrNameLst>
                                      </p:cBhvr>
                                      <p:to>
                                        <p:strVal val="visible"/>
                                      </p:to>
                                    </p:set>
                                    <p:anim calcmode="lin" valueType="num">
                                      <p:cBhvr additive="base">
                                        <p:cTn id="17" dur="500" fill="hold"/>
                                        <p:tgtEl>
                                          <p:spTgt spid="38918">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8918">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8918">
                                            <p:txEl>
                                              <p:pRg st="3" end="3"/>
                                            </p:txEl>
                                          </p:spTgt>
                                        </p:tgtEl>
                                        <p:attrNameLst>
                                          <p:attrName>style.visibility</p:attrName>
                                        </p:attrNameLst>
                                      </p:cBhvr>
                                      <p:to>
                                        <p:strVal val="visible"/>
                                      </p:to>
                                    </p:set>
                                    <p:anim calcmode="lin" valueType="num">
                                      <p:cBhvr additive="base">
                                        <p:cTn id="22" dur="500" fill="hold"/>
                                        <p:tgtEl>
                                          <p:spTgt spid="38918">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8918">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8918">
                                            <p:txEl>
                                              <p:pRg st="4" end="4"/>
                                            </p:txEl>
                                          </p:spTgt>
                                        </p:tgtEl>
                                        <p:attrNameLst>
                                          <p:attrName>style.visibility</p:attrName>
                                        </p:attrNameLst>
                                      </p:cBhvr>
                                      <p:to>
                                        <p:strVal val="visible"/>
                                      </p:to>
                                    </p:set>
                                    <p:anim calcmode="lin" valueType="num">
                                      <p:cBhvr additive="base">
                                        <p:cTn id="27" dur="500" fill="hold"/>
                                        <p:tgtEl>
                                          <p:spTgt spid="38918">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891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CC9900"/>
            </a:gs>
            <a:gs pos="50000">
              <a:schemeClr val="bg1"/>
            </a:gs>
            <a:gs pos="100000">
              <a:srgbClr val="CC9900"/>
            </a:gs>
          </a:gsLst>
          <a:lin ang="2700000" scaled="1"/>
        </a:gradFill>
        <a:effectLst/>
      </p:bgPr>
    </p:bg>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eaLnBrk="1" hangingPunct="1"/>
            <a:r>
              <a:rPr lang="en-US"/>
              <a:t>Gel Box Loading Techniques</a:t>
            </a:r>
          </a:p>
        </p:txBody>
      </p:sp>
      <p:sp>
        <p:nvSpPr>
          <p:cNvPr id="40966" name="Rectangle 6"/>
          <p:cNvSpPr>
            <a:spLocks noGrp="1" noChangeArrowheads="1"/>
          </p:cNvSpPr>
          <p:nvPr>
            <p:ph type="body" sz="half" idx="2"/>
          </p:nvPr>
        </p:nvSpPr>
        <p:spPr>
          <a:xfrm>
            <a:off x="4495800" y="1600200"/>
            <a:ext cx="4495800" cy="4525963"/>
          </a:xfrm>
        </p:spPr>
        <p:txBody>
          <a:bodyPr/>
          <a:lstStyle/>
          <a:p>
            <a:pPr eaLnBrk="1" hangingPunct="1"/>
            <a:r>
              <a:rPr lang="en-US" sz="2400"/>
              <a:t>Look directly down the axis of the pipette.</a:t>
            </a:r>
          </a:p>
          <a:p>
            <a:pPr eaLnBrk="1" hangingPunct="1"/>
            <a:r>
              <a:rPr lang="en-US" sz="2400"/>
              <a:t>Loading dye makes the sample heavy, but it can still easily swish out of the well.</a:t>
            </a:r>
          </a:p>
          <a:p>
            <a:pPr eaLnBrk="1" hangingPunct="1"/>
            <a:r>
              <a:rPr lang="en-US" sz="2400"/>
              <a:t>Squirt down slowly.</a:t>
            </a:r>
          </a:p>
          <a:p>
            <a:pPr eaLnBrk="1" hangingPunct="1"/>
            <a:r>
              <a:rPr lang="en-US" sz="2400"/>
              <a:t>Take the tip out of the buffer.</a:t>
            </a:r>
          </a:p>
          <a:p>
            <a:pPr eaLnBrk="1" hangingPunct="1"/>
            <a:r>
              <a:rPr lang="en-US" sz="2400"/>
              <a:t>Then release the plunger.</a:t>
            </a:r>
          </a:p>
          <a:p>
            <a:pPr eaLnBrk="1" hangingPunct="1"/>
            <a:r>
              <a:rPr lang="en-US" sz="2400"/>
              <a:t>If you don’t do that, you will suck the sample back up.</a:t>
            </a:r>
          </a:p>
        </p:txBody>
      </p:sp>
      <p:pic>
        <p:nvPicPr>
          <p:cNvPr id="58372" name="Picture 7" descr="gelboxuse"/>
          <p:cNvPicPr>
            <a:picLocks noChangeAspect="1" noChangeArrowheads="1"/>
          </p:cNvPicPr>
          <p:nvPr/>
        </p:nvPicPr>
        <p:blipFill>
          <a:blip r:embed="rId3"/>
          <a:srcRect/>
          <a:stretch>
            <a:fillRect/>
          </a:stretch>
        </p:blipFill>
        <p:spPr bwMode="auto">
          <a:xfrm>
            <a:off x="457200" y="1600200"/>
            <a:ext cx="3810000" cy="401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66">
                                            <p:txEl>
                                              <p:pRg st="0" end="0"/>
                                            </p:txEl>
                                          </p:spTgt>
                                        </p:tgtEl>
                                        <p:attrNameLst>
                                          <p:attrName>style.visibility</p:attrName>
                                        </p:attrNameLst>
                                      </p:cBhvr>
                                      <p:to>
                                        <p:strVal val="visible"/>
                                      </p:to>
                                    </p:set>
                                    <p:anim calcmode="lin" valueType="num">
                                      <p:cBhvr additive="base">
                                        <p:cTn id="7" dur="500" fill="hold"/>
                                        <p:tgtEl>
                                          <p:spTgt spid="409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66">
                                            <p:txEl>
                                              <p:pRg st="1" end="1"/>
                                            </p:txEl>
                                          </p:spTgt>
                                        </p:tgtEl>
                                        <p:attrNameLst>
                                          <p:attrName>style.visibility</p:attrName>
                                        </p:attrNameLst>
                                      </p:cBhvr>
                                      <p:to>
                                        <p:strVal val="visible"/>
                                      </p:to>
                                    </p:set>
                                    <p:anim calcmode="lin" valueType="num">
                                      <p:cBhvr additive="base">
                                        <p:cTn id="12" dur="500" fill="hold"/>
                                        <p:tgtEl>
                                          <p:spTgt spid="4096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6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0966">
                                            <p:txEl>
                                              <p:pRg st="2" end="2"/>
                                            </p:txEl>
                                          </p:spTgt>
                                        </p:tgtEl>
                                        <p:attrNameLst>
                                          <p:attrName>style.visibility</p:attrName>
                                        </p:attrNameLst>
                                      </p:cBhvr>
                                      <p:to>
                                        <p:strVal val="visible"/>
                                      </p:to>
                                    </p:set>
                                    <p:anim calcmode="lin" valueType="num">
                                      <p:cBhvr additive="base">
                                        <p:cTn id="17" dur="500" fill="hold"/>
                                        <p:tgtEl>
                                          <p:spTgt spid="4096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66">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0966">
                                            <p:txEl>
                                              <p:pRg st="3" end="3"/>
                                            </p:txEl>
                                          </p:spTgt>
                                        </p:tgtEl>
                                        <p:attrNameLst>
                                          <p:attrName>style.visibility</p:attrName>
                                        </p:attrNameLst>
                                      </p:cBhvr>
                                      <p:to>
                                        <p:strVal val="visible"/>
                                      </p:to>
                                    </p:set>
                                    <p:anim calcmode="lin" valueType="num">
                                      <p:cBhvr additive="base">
                                        <p:cTn id="22" dur="500" fill="hold"/>
                                        <p:tgtEl>
                                          <p:spTgt spid="40966">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0966">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0966">
                                            <p:txEl>
                                              <p:pRg st="4" end="4"/>
                                            </p:txEl>
                                          </p:spTgt>
                                        </p:tgtEl>
                                        <p:attrNameLst>
                                          <p:attrName>style.visibility</p:attrName>
                                        </p:attrNameLst>
                                      </p:cBhvr>
                                      <p:to>
                                        <p:strVal val="visible"/>
                                      </p:to>
                                    </p:set>
                                    <p:anim calcmode="lin" valueType="num">
                                      <p:cBhvr additive="base">
                                        <p:cTn id="27" dur="500" fill="hold"/>
                                        <p:tgtEl>
                                          <p:spTgt spid="4096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966">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0966">
                                            <p:txEl>
                                              <p:pRg st="5" end="5"/>
                                            </p:txEl>
                                          </p:spTgt>
                                        </p:tgtEl>
                                        <p:attrNameLst>
                                          <p:attrName>style.visibility</p:attrName>
                                        </p:attrNameLst>
                                      </p:cBhvr>
                                      <p:to>
                                        <p:strVal val="visible"/>
                                      </p:to>
                                    </p:set>
                                    <p:anim calcmode="lin" valueType="num">
                                      <p:cBhvr additive="base">
                                        <p:cTn id="32" dur="500" fill="hold"/>
                                        <p:tgtEl>
                                          <p:spTgt spid="40966">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096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0"/>
          <p:cNvSpPr>
            <a:spLocks noChangeArrowheads="1"/>
          </p:cNvSpPr>
          <p:nvPr/>
        </p:nvSpPr>
        <p:spPr bwMode="auto">
          <a:xfrm>
            <a:off x="228600" y="304800"/>
            <a:ext cx="8610600" cy="5562600"/>
          </a:xfrm>
          <a:prstGeom prst="rect">
            <a:avLst/>
          </a:prstGeom>
          <a:solidFill>
            <a:srgbClr val="DEF1F2"/>
          </a:solidFill>
          <a:ln w="9525">
            <a:solidFill>
              <a:schemeClr val="tx1"/>
            </a:solidFill>
            <a:miter lim="800000"/>
            <a:headEnd/>
            <a:tailEnd/>
          </a:ln>
        </p:spPr>
        <p:txBody>
          <a:bodyPr wrap="none" anchor="ctr">
            <a:prstTxWarp prst="textNoShape">
              <a:avLst/>
            </a:prstTxWarp>
          </a:bodyPr>
          <a:lstStyle/>
          <a:p>
            <a:endParaRPr lang="en-US"/>
          </a:p>
        </p:txBody>
      </p:sp>
      <p:sp>
        <p:nvSpPr>
          <p:cNvPr id="60419" name="Rectangle 7"/>
          <p:cNvSpPr>
            <a:spLocks noChangeArrowheads="1"/>
          </p:cNvSpPr>
          <p:nvPr/>
        </p:nvSpPr>
        <p:spPr bwMode="auto">
          <a:xfrm>
            <a:off x="685800" y="609600"/>
            <a:ext cx="838200" cy="152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0420" name="Rectangle 8"/>
          <p:cNvSpPr>
            <a:spLocks noChangeArrowheads="1"/>
          </p:cNvSpPr>
          <p:nvPr/>
        </p:nvSpPr>
        <p:spPr bwMode="auto">
          <a:xfrm>
            <a:off x="2057400" y="609600"/>
            <a:ext cx="838200" cy="152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0421" name="Rectangle 9"/>
          <p:cNvSpPr>
            <a:spLocks noChangeArrowheads="1"/>
          </p:cNvSpPr>
          <p:nvPr/>
        </p:nvSpPr>
        <p:spPr bwMode="auto">
          <a:xfrm>
            <a:off x="3505200" y="609600"/>
            <a:ext cx="838200" cy="152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0422" name="Rectangle 10"/>
          <p:cNvSpPr>
            <a:spLocks noChangeArrowheads="1"/>
          </p:cNvSpPr>
          <p:nvPr/>
        </p:nvSpPr>
        <p:spPr bwMode="auto">
          <a:xfrm>
            <a:off x="4876800" y="609600"/>
            <a:ext cx="838200" cy="152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0423" name="Rectangle 11"/>
          <p:cNvSpPr>
            <a:spLocks noChangeArrowheads="1"/>
          </p:cNvSpPr>
          <p:nvPr/>
        </p:nvSpPr>
        <p:spPr bwMode="auto">
          <a:xfrm>
            <a:off x="6324600" y="609600"/>
            <a:ext cx="838200" cy="152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0424" name="Rectangle 12"/>
          <p:cNvSpPr>
            <a:spLocks noChangeArrowheads="1"/>
          </p:cNvSpPr>
          <p:nvPr/>
        </p:nvSpPr>
        <p:spPr bwMode="auto">
          <a:xfrm>
            <a:off x="7696200" y="609600"/>
            <a:ext cx="838200" cy="152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5133" name="Line 13"/>
          <p:cNvSpPr>
            <a:spLocks noChangeShapeType="1"/>
          </p:cNvSpPr>
          <p:nvPr/>
        </p:nvSpPr>
        <p:spPr bwMode="auto">
          <a:xfrm>
            <a:off x="762000" y="685800"/>
            <a:ext cx="685800" cy="0"/>
          </a:xfrm>
          <a:prstGeom prst="line">
            <a:avLst/>
          </a:prstGeom>
          <a:noFill/>
          <a:ln w="50800">
            <a:solidFill>
              <a:srgbClr val="800080"/>
            </a:solidFill>
            <a:round/>
            <a:headEnd/>
            <a:tailEnd/>
          </a:ln>
        </p:spPr>
        <p:txBody>
          <a:bodyPr>
            <a:prstTxWarp prst="textNoShape">
              <a:avLst/>
            </a:prstTxWarp>
          </a:bodyPr>
          <a:lstStyle/>
          <a:p>
            <a:endParaRPr lang="en-US"/>
          </a:p>
        </p:txBody>
      </p:sp>
      <p:sp>
        <p:nvSpPr>
          <p:cNvPr id="5134" name="Line 14"/>
          <p:cNvSpPr>
            <a:spLocks noChangeShapeType="1"/>
          </p:cNvSpPr>
          <p:nvPr/>
        </p:nvSpPr>
        <p:spPr bwMode="auto">
          <a:xfrm>
            <a:off x="2133600" y="685800"/>
            <a:ext cx="685800" cy="0"/>
          </a:xfrm>
          <a:prstGeom prst="line">
            <a:avLst/>
          </a:prstGeom>
          <a:noFill/>
          <a:ln w="50800">
            <a:solidFill>
              <a:srgbClr val="0000FF"/>
            </a:solidFill>
            <a:round/>
            <a:headEnd/>
            <a:tailEnd/>
          </a:ln>
        </p:spPr>
        <p:txBody>
          <a:bodyPr>
            <a:prstTxWarp prst="textNoShape">
              <a:avLst/>
            </a:prstTxWarp>
          </a:bodyPr>
          <a:lstStyle/>
          <a:p>
            <a:endParaRPr lang="en-US"/>
          </a:p>
        </p:txBody>
      </p:sp>
      <p:sp>
        <p:nvSpPr>
          <p:cNvPr id="5135" name="Line 15"/>
          <p:cNvSpPr>
            <a:spLocks noChangeShapeType="1"/>
          </p:cNvSpPr>
          <p:nvPr/>
        </p:nvSpPr>
        <p:spPr bwMode="auto">
          <a:xfrm>
            <a:off x="3581400" y="685800"/>
            <a:ext cx="685800" cy="0"/>
          </a:xfrm>
          <a:prstGeom prst="line">
            <a:avLst/>
          </a:prstGeom>
          <a:noFill/>
          <a:ln w="50800">
            <a:solidFill>
              <a:srgbClr val="0000FF"/>
            </a:solidFill>
            <a:round/>
            <a:headEnd/>
            <a:tailEnd/>
          </a:ln>
        </p:spPr>
        <p:txBody>
          <a:bodyPr>
            <a:prstTxWarp prst="textNoShape">
              <a:avLst/>
            </a:prstTxWarp>
          </a:bodyPr>
          <a:lstStyle/>
          <a:p>
            <a:endParaRPr lang="en-US"/>
          </a:p>
        </p:txBody>
      </p:sp>
      <p:sp>
        <p:nvSpPr>
          <p:cNvPr id="5136" name="Line 16"/>
          <p:cNvSpPr>
            <a:spLocks noChangeShapeType="1"/>
          </p:cNvSpPr>
          <p:nvPr/>
        </p:nvSpPr>
        <p:spPr bwMode="auto">
          <a:xfrm>
            <a:off x="4953000" y="685800"/>
            <a:ext cx="685800" cy="0"/>
          </a:xfrm>
          <a:prstGeom prst="line">
            <a:avLst/>
          </a:prstGeom>
          <a:noFill/>
          <a:ln w="50800">
            <a:solidFill>
              <a:srgbClr val="0000FF"/>
            </a:solidFill>
            <a:round/>
            <a:headEnd/>
            <a:tailEnd/>
          </a:ln>
        </p:spPr>
        <p:txBody>
          <a:bodyPr>
            <a:prstTxWarp prst="textNoShape">
              <a:avLst/>
            </a:prstTxWarp>
          </a:bodyPr>
          <a:lstStyle/>
          <a:p>
            <a:endParaRPr lang="en-US"/>
          </a:p>
        </p:txBody>
      </p:sp>
      <p:sp>
        <p:nvSpPr>
          <p:cNvPr id="5137" name="Line 17"/>
          <p:cNvSpPr>
            <a:spLocks noChangeShapeType="1"/>
          </p:cNvSpPr>
          <p:nvPr/>
        </p:nvSpPr>
        <p:spPr bwMode="auto">
          <a:xfrm>
            <a:off x="6400800" y="685800"/>
            <a:ext cx="685800" cy="0"/>
          </a:xfrm>
          <a:prstGeom prst="line">
            <a:avLst/>
          </a:prstGeom>
          <a:noFill/>
          <a:ln w="50800">
            <a:solidFill>
              <a:srgbClr val="0000FF"/>
            </a:solidFill>
            <a:round/>
            <a:headEnd/>
            <a:tailEnd/>
          </a:ln>
        </p:spPr>
        <p:txBody>
          <a:bodyPr>
            <a:prstTxWarp prst="textNoShape">
              <a:avLst/>
            </a:prstTxWarp>
          </a:bodyPr>
          <a:lstStyle/>
          <a:p>
            <a:endParaRPr lang="en-US"/>
          </a:p>
        </p:txBody>
      </p:sp>
      <p:sp>
        <p:nvSpPr>
          <p:cNvPr id="5138" name="Line 18"/>
          <p:cNvSpPr>
            <a:spLocks noChangeShapeType="1"/>
          </p:cNvSpPr>
          <p:nvPr/>
        </p:nvSpPr>
        <p:spPr bwMode="auto">
          <a:xfrm>
            <a:off x="7772400" y="685800"/>
            <a:ext cx="685800" cy="0"/>
          </a:xfrm>
          <a:prstGeom prst="line">
            <a:avLst/>
          </a:prstGeom>
          <a:noFill/>
          <a:ln w="50800">
            <a:solidFill>
              <a:srgbClr val="0000FF"/>
            </a:solidFill>
            <a:round/>
            <a:headEnd/>
            <a:tailEnd/>
          </a:ln>
        </p:spPr>
        <p:txBody>
          <a:bodyPr>
            <a:prstTxWarp prst="textNoShape">
              <a:avLst/>
            </a:prstTxWarp>
          </a:bodyPr>
          <a:lstStyle/>
          <a:p>
            <a:endParaRPr lang="en-US"/>
          </a:p>
        </p:txBody>
      </p:sp>
      <p:sp>
        <p:nvSpPr>
          <p:cNvPr id="60431" name="Oval 22"/>
          <p:cNvSpPr>
            <a:spLocks noChangeArrowheads="1"/>
          </p:cNvSpPr>
          <p:nvPr/>
        </p:nvSpPr>
        <p:spPr bwMode="auto">
          <a:xfrm>
            <a:off x="8686800" y="3810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60432" name="Oval 23"/>
          <p:cNvSpPr>
            <a:spLocks noChangeArrowheads="1"/>
          </p:cNvSpPr>
          <p:nvPr/>
        </p:nvSpPr>
        <p:spPr bwMode="auto">
          <a:xfrm>
            <a:off x="8686800" y="5486400"/>
            <a:ext cx="304800" cy="3048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0433" name="Line 25"/>
          <p:cNvSpPr>
            <a:spLocks noChangeShapeType="1"/>
          </p:cNvSpPr>
          <p:nvPr/>
        </p:nvSpPr>
        <p:spPr bwMode="auto">
          <a:xfrm>
            <a:off x="8839200" y="5486400"/>
            <a:ext cx="0" cy="304800"/>
          </a:xfrm>
          <a:prstGeom prst="line">
            <a:avLst/>
          </a:prstGeom>
          <a:noFill/>
          <a:ln w="50800">
            <a:solidFill>
              <a:schemeClr val="bg1"/>
            </a:solidFill>
            <a:round/>
            <a:headEnd/>
            <a:tailEnd/>
          </a:ln>
        </p:spPr>
        <p:txBody>
          <a:bodyPr>
            <a:prstTxWarp prst="textNoShape">
              <a:avLst/>
            </a:prstTxWarp>
          </a:bodyPr>
          <a:lstStyle/>
          <a:p>
            <a:endParaRPr lang="en-US"/>
          </a:p>
        </p:txBody>
      </p:sp>
      <p:sp>
        <p:nvSpPr>
          <p:cNvPr id="60434" name="Line 26"/>
          <p:cNvSpPr>
            <a:spLocks noChangeShapeType="1"/>
          </p:cNvSpPr>
          <p:nvPr/>
        </p:nvSpPr>
        <p:spPr bwMode="auto">
          <a:xfrm>
            <a:off x="8686800" y="5638800"/>
            <a:ext cx="304800" cy="0"/>
          </a:xfrm>
          <a:prstGeom prst="line">
            <a:avLst/>
          </a:prstGeom>
          <a:noFill/>
          <a:ln w="50800">
            <a:solidFill>
              <a:schemeClr val="bg1"/>
            </a:solidFill>
            <a:round/>
            <a:headEnd/>
            <a:tailEnd/>
          </a:ln>
        </p:spPr>
        <p:txBody>
          <a:bodyPr>
            <a:prstTxWarp prst="textNoShape">
              <a:avLst/>
            </a:prstTxWarp>
          </a:bodyPr>
          <a:lstStyle/>
          <a:p>
            <a:endParaRPr lang="en-US"/>
          </a:p>
        </p:txBody>
      </p:sp>
      <p:sp>
        <p:nvSpPr>
          <p:cNvPr id="60435" name="Line 27"/>
          <p:cNvSpPr>
            <a:spLocks noChangeShapeType="1"/>
          </p:cNvSpPr>
          <p:nvPr/>
        </p:nvSpPr>
        <p:spPr bwMode="auto">
          <a:xfrm>
            <a:off x="8686800" y="533400"/>
            <a:ext cx="304800" cy="0"/>
          </a:xfrm>
          <a:prstGeom prst="line">
            <a:avLst/>
          </a:prstGeom>
          <a:noFill/>
          <a:ln w="50800">
            <a:solidFill>
              <a:schemeClr val="bg1"/>
            </a:solidFill>
            <a:round/>
            <a:headEnd/>
            <a:tailEnd/>
          </a:ln>
        </p:spPr>
        <p:txBody>
          <a:bodyPr>
            <a:prstTxWarp prst="textNoShape">
              <a:avLst/>
            </a:prstTxWarp>
          </a:bodyPr>
          <a:lstStyle/>
          <a:p>
            <a:endParaRPr lang="en-US"/>
          </a:p>
        </p:txBody>
      </p:sp>
      <p:sp>
        <p:nvSpPr>
          <p:cNvPr id="60436" name="Text Box 28"/>
          <p:cNvSpPr txBox="1">
            <a:spLocks noChangeArrowheads="1"/>
          </p:cNvSpPr>
          <p:nvPr/>
        </p:nvSpPr>
        <p:spPr bwMode="auto">
          <a:xfrm>
            <a:off x="228600" y="6019800"/>
            <a:ext cx="86106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t>Add DNA </a:t>
            </a:r>
            <a:r>
              <a:rPr lang="en-US" b="1" u="sng">
                <a:solidFill>
                  <a:srgbClr val="0000FF"/>
                </a:solidFill>
              </a:rPr>
              <a:t>samples</a:t>
            </a:r>
            <a:r>
              <a:rPr lang="en-US"/>
              <a:t> and </a:t>
            </a:r>
            <a:r>
              <a:rPr lang="en-US" b="1" u="sng">
                <a:solidFill>
                  <a:srgbClr val="990099"/>
                </a:solidFill>
              </a:rPr>
              <a:t>ladder</a:t>
            </a:r>
            <a:r>
              <a:rPr lang="en-US"/>
              <a:t> to the wells and “</a:t>
            </a:r>
            <a:r>
              <a:rPr lang="en-US" b="1" u="sng">
                <a:solidFill>
                  <a:srgbClr val="FF0000"/>
                </a:solidFill>
              </a:rPr>
              <a:t>run to red</a:t>
            </a:r>
            <a:r>
              <a:rPr lang="en-US"/>
              <a:t>!”</a:t>
            </a:r>
          </a:p>
        </p:txBody>
      </p:sp>
      <p:pic>
        <p:nvPicPr>
          <p:cNvPr id="22" name="Picture 21" descr="F123784.jpg"/>
          <p:cNvPicPr>
            <a:picLocks noChangeAspect="1"/>
          </p:cNvPicPr>
          <p:nvPr/>
        </p:nvPicPr>
        <p:blipFill>
          <a:blip r:embed="rId3">
            <a:clrChange>
              <a:clrFrom>
                <a:srgbClr val="FFFDFF"/>
              </a:clrFrom>
              <a:clrTo>
                <a:srgbClr val="FFFDFF">
                  <a:alpha val="0"/>
                </a:srgbClr>
              </a:clrTo>
            </a:clrChange>
            <a:duotone>
              <a:prstClr val="black"/>
              <a:schemeClr val="accent6">
                <a:tint val="45000"/>
                <a:satMod val="400000"/>
              </a:schemeClr>
            </a:duotone>
            <a:lum bright="10000" contrast="10000"/>
          </a:blip>
          <a:srcRect l="16724" r="22454"/>
          <a:stretch>
            <a:fillRect/>
          </a:stretch>
        </p:blipFill>
        <p:spPr>
          <a:xfrm rot="17738437">
            <a:off x="374756" y="1956855"/>
            <a:ext cx="2776502" cy="3423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2000" fill="hold"/>
                                        <p:tgtEl>
                                          <p:spTgt spid="22"/>
                                        </p:tgtEl>
                                        <p:attrNameLst>
                                          <p:attrName>ppt_x</p:attrName>
                                        </p:attrNameLst>
                                      </p:cBhvr>
                                      <p:tavLst>
                                        <p:tav tm="0">
                                          <p:val>
                                            <p:strVal val="1+#ppt_w/2"/>
                                          </p:val>
                                        </p:tav>
                                        <p:tav tm="100000">
                                          <p:val>
                                            <p:strVal val="#ppt_x"/>
                                          </p:val>
                                        </p:tav>
                                      </p:tavLst>
                                    </p:anim>
                                    <p:anim calcmode="lin" valueType="num">
                                      <p:cBhvr additive="base">
                                        <p:cTn id="8" dur="20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3" presetClass="entr" presetSubtype="10" fill="hold" grpId="0" nodeType="afterEffect">
                                  <p:stCondLst>
                                    <p:cond delay="0"/>
                                  </p:stCondLst>
                                  <p:childTnLst>
                                    <p:set>
                                      <p:cBhvr>
                                        <p:cTn id="11" dur="1" fill="hold">
                                          <p:stCondLst>
                                            <p:cond delay="0"/>
                                          </p:stCondLst>
                                        </p:cTn>
                                        <p:tgtEl>
                                          <p:spTgt spid="5134"/>
                                        </p:tgtEl>
                                        <p:attrNameLst>
                                          <p:attrName>style.visibility</p:attrName>
                                        </p:attrNameLst>
                                      </p:cBhvr>
                                      <p:to>
                                        <p:strVal val="visible"/>
                                      </p:to>
                                    </p:set>
                                    <p:animEffect transition="in" filter="blinds(horizontal)">
                                      <p:cBhvr>
                                        <p:cTn id="12" dur="500"/>
                                        <p:tgtEl>
                                          <p:spTgt spid="5134"/>
                                        </p:tgtEl>
                                      </p:cBhvr>
                                    </p:animEffect>
                                  </p:childTnLst>
                                </p:cTn>
                              </p:par>
                            </p:childTnLst>
                          </p:cTn>
                        </p:par>
                        <p:par>
                          <p:cTn id="13" fill="hold">
                            <p:stCondLst>
                              <p:cond delay="2500"/>
                            </p:stCondLst>
                            <p:childTnLst>
                              <p:par>
                                <p:cTn id="14" presetID="3" presetClass="entr" presetSubtype="10" fill="hold" grpId="0" nodeType="afterEffect">
                                  <p:stCondLst>
                                    <p:cond delay="0"/>
                                  </p:stCondLst>
                                  <p:childTnLst>
                                    <p:set>
                                      <p:cBhvr>
                                        <p:cTn id="15" dur="1" fill="hold">
                                          <p:stCondLst>
                                            <p:cond delay="0"/>
                                          </p:stCondLst>
                                        </p:cTn>
                                        <p:tgtEl>
                                          <p:spTgt spid="5135"/>
                                        </p:tgtEl>
                                        <p:attrNameLst>
                                          <p:attrName>style.visibility</p:attrName>
                                        </p:attrNameLst>
                                      </p:cBhvr>
                                      <p:to>
                                        <p:strVal val="visible"/>
                                      </p:to>
                                    </p:set>
                                    <p:animEffect transition="in" filter="blinds(horizontal)">
                                      <p:cBhvr>
                                        <p:cTn id="16" dur="500"/>
                                        <p:tgtEl>
                                          <p:spTgt spid="5135"/>
                                        </p:tgtEl>
                                      </p:cBhvr>
                                    </p:animEffect>
                                  </p:childTnLst>
                                </p:cTn>
                              </p:par>
                            </p:childTnLst>
                          </p:cTn>
                        </p:par>
                        <p:par>
                          <p:cTn id="17" fill="hold">
                            <p:stCondLst>
                              <p:cond delay="3000"/>
                            </p:stCondLst>
                            <p:childTnLst>
                              <p:par>
                                <p:cTn id="18" presetID="3" presetClass="entr" presetSubtype="10" fill="hold" grpId="0" nodeType="afterEffect">
                                  <p:stCondLst>
                                    <p:cond delay="0"/>
                                  </p:stCondLst>
                                  <p:childTnLst>
                                    <p:set>
                                      <p:cBhvr>
                                        <p:cTn id="19" dur="1" fill="hold">
                                          <p:stCondLst>
                                            <p:cond delay="0"/>
                                          </p:stCondLst>
                                        </p:cTn>
                                        <p:tgtEl>
                                          <p:spTgt spid="5136"/>
                                        </p:tgtEl>
                                        <p:attrNameLst>
                                          <p:attrName>style.visibility</p:attrName>
                                        </p:attrNameLst>
                                      </p:cBhvr>
                                      <p:to>
                                        <p:strVal val="visible"/>
                                      </p:to>
                                    </p:set>
                                    <p:animEffect transition="in" filter="blinds(horizontal)">
                                      <p:cBhvr>
                                        <p:cTn id="20" dur="500"/>
                                        <p:tgtEl>
                                          <p:spTgt spid="5136"/>
                                        </p:tgtEl>
                                      </p:cBhvr>
                                    </p:animEffect>
                                  </p:childTnLst>
                                </p:cTn>
                              </p:par>
                            </p:childTnLst>
                          </p:cTn>
                        </p:par>
                        <p:par>
                          <p:cTn id="21" fill="hold">
                            <p:stCondLst>
                              <p:cond delay="3500"/>
                            </p:stCondLst>
                            <p:childTnLst>
                              <p:par>
                                <p:cTn id="22" presetID="3" presetClass="entr" presetSubtype="10" fill="hold" grpId="0" nodeType="afterEffect">
                                  <p:stCondLst>
                                    <p:cond delay="0"/>
                                  </p:stCondLst>
                                  <p:childTnLst>
                                    <p:set>
                                      <p:cBhvr>
                                        <p:cTn id="23" dur="1" fill="hold">
                                          <p:stCondLst>
                                            <p:cond delay="0"/>
                                          </p:stCondLst>
                                        </p:cTn>
                                        <p:tgtEl>
                                          <p:spTgt spid="5137"/>
                                        </p:tgtEl>
                                        <p:attrNameLst>
                                          <p:attrName>style.visibility</p:attrName>
                                        </p:attrNameLst>
                                      </p:cBhvr>
                                      <p:to>
                                        <p:strVal val="visible"/>
                                      </p:to>
                                    </p:set>
                                    <p:animEffect transition="in" filter="blinds(horizontal)">
                                      <p:cBhvr>
                                        <p:cTn id="24" dur="500"/>
                                        <p:tgtEl>
                                          <p:spTgt spid="5137"/>
                                        </p:tgtEl>
                                      </p:cBhvr>
                                    </p:animEffect>
                                  </p:childTnLst>
                                </p:cTn>
                              </p:par>
                            </p:childTnLst>
                          </p:cTn>
                        </p:par>
                        <p:par>
                          <p:cTn id="25" fill="hold">
                            <p:stCondLst>
                              <p:cond delay="4000"/>
                            </p:stCondLst>
                            <p:childTnLst>
                              <p:par>
                                <p:cTn id="26" presetID="3" presetClass="entr" presetSubtype="10" fill="hold" grpId="0" nodeType="afterEffect">
                                  <p:stCondLst>
                                    <p:cond delay="0"/>
                                  </p:stCondLst>
                                  <p:childTnLst>
                                    <p:set>
                                      <p:cBhvr>
                                        <p:cTn id="27" dur="1" fill="hold">
                                          <p:stCondLst>
                                            <p:cond delay="0"/>
                                          </p:stCondLst>
                                        </p:cTn>
                                        <p:tgtEl>
                                          <p:spTgt spid="5138"/>
                                        </p:tgtEl>
                                        <p:attrNameLst>
                                          <p:attrName>style.visibility</p:attrName>
                                        </p:attrNameLst>
                                      </p:cBhvr>
                                      <p:to>
                                        <p:strVal val="visible"/>
                                      </p:to>
                                    </p:set>
                                    <p:animEffect transition="in" filter="blinds(horizontal)">
                                      <p:cBhvr>
                                        <p:cTn id="28" dur="500"/>
                                        <p:tgtEl>
                                          <p:spTgt spid="5138"/>
                                        </p:tgtEl>
                                      </p:cBhvr>
                                    </p:animEffect>
                                  </p:childTnLst>
                                </p:cTn>
                              </p:par>
                            </p:childTnLst>
                          </p:cTn>
                        </p:par>
                        <p:par>
                          <p:cTn id="29" fill="hold">
                            <p:stCondLst>
                              <p:cond delay="4500"/>
                            </p:stCondLst>
                            <p:childTnLst>
                              <p:par>
                                <p:cTn id="30" presetID="3" presetClass="entr" presetSubtype="10"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blinds(horizontal)">
                                      <p:cBhvr>
                                        <p:cTn id="32"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animBg="1"/>
      <p:bldP spid="5134" grpId="0" animBg="1"/>
      <p:bldP spid="5135" grpId="0" animBg="1"/>
      <p:bldP spid="5136" grpId="0" animBg="1"/>
      <p:bldP spid="5137" grpId="0" animBg="1"/>
      <p:bldP spid="5138"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228600" y="304800"/>
            <a:ext cx="8610600" cy="5562600"/>
          </a:xfrm>
          <a:prstGeom prst="rect">
            <a:avLst/>
          </a:prstGeom>
          <a:solidFill>
            <a:srgbClr val="DEF1F2"/>
          </a:solidFill>
          <a:ln w="9525">
            <a:solidFill>
              <a:schemeClr val="tx1"/>
            </a:solidFill>
            <a:miter lim="800000"/>
            <a:headEnd/>
            <a:tailEnd/>
          </a:ln>
        </p:spPr>
        <p:txBody>
          <a:bodyPr wrap="none" anchor="ctr">
            <a:prstTxWarp prst="textNoShape">
              <a:avLst/>
            </a:prstTxWarp>
          </a:bodyPr>
          <a:lstStyle/>
          <a:p>
            <a:endParaRPr lang="en-US"/>
          </a:p>
        </p:txBody>
      </p:sp>
      <p:sp>
        <p:nvSpPr>
          <p:cNvPr id="62467" name="Rectangle 5"/>
          <p:cNvSpPr>
            <a:spLocks noChangeArrowheads="1"/>
          </p:cNvSpPr>
          <p:nvPr/>
        </p:nvSpPr>
        <p:spPr bwMode="auto">
          <a:xfrm>
            <a:off x="685800" y="609600"/>
            <a:ext cx="838200" cy="152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2468" name="Rectangle 6"/>
          <p:cNvSpPr>
            <a:spLocks noChangeArrowheads="1"/>
          </p:cNvSpPr>
          <p:nvPr/>
        </p:nvSpPr>
        <p:spPr bwMode="auto">
          <a:xfrm>
            <a:off x="2057400" y="609600"/>
            <a:ext cx="838200" cy="152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2469" name="Rectangle 7"/>
          <p:cNvSpPr>
            <a:spLocks noChangeArrowheads="1"/>
          </p:cNvSpPr>
          <p:nvPr/>
        </p:nvSpPr>
        <p:spPr bwMode="auto">
          <a:xfrm>
            <a:off x="3505200" y="609600"/>
            <a:ext cx="838200" cy="152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2470" name="Rectangle 8"/>
          <p:cNvSpPr>
            <a:spLocks noChangeArrowheads="1"/>
          </p:cNvSpPr>
          <p:nvPr/>
        </p:nvSpPr>
        <p:spPr bwMode="auto">
          <a:xfrm>
            <a:off x="4876800" y="609600"/>
            <a:ext cx="838200" cy="152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2471" name="Rectangle 9"/>
          <p:cNvSpPr>
            <a:spLocks noChangeArrowheads="1"/>
          </p:cNvSpPr>
          <p:nvPr/>
        </p:nvSpPr>
        <p:spPr bwMode="auto">
          <a:xfrm>
            <a:off x="6324600" y="609600"/>
            <a:ext cx="838200" cy="152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2472" name="Rectangle 10"/>
          <p:cNvSpPr>
            <a:spLocks noChangeArrowheads="1"/>
          </p:cNvSpPr>
          <p:nvPr/>
        </p:nvSpPr>
        <p:spPr bwMode="auto">
          <a:xfrm>
            <a:off x="7696200" y="609600"/>
            <a:ext cx="838200" cy="152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2473" name="Line 11"/>
          <p:cNvSpPr>
            <a:spLocks noChangeShapeType="1"/>
          </p:cNvSpPr>
          <p:nvPr/>
        </p:nvSpPr>
        <p:spPr bwMode="auto">
          <a:xfrm>
            <a:off x="762000" y="685800"/>
            <a:ext cx="685800" cy="0"/>
          </a:xfrm>
          <a:prstGeom prst="line">
            <a:avLst/>
          </a:prstGeom>
          <a:noFill/>
          <a:ln w="50800">
            <a:solidFill>
              <a:srgbClr val="800080"/>
            </a:solidFill>
            <a:round/>
            <a:headEnd/>
            <a:tailEnd/>
          </a:ln>
        </p:spPr>
        <p:txBody>
          <a:bodyPr>
            <a:prstTxWarp prst="textNoShape">
              <a:avLst/>
            </a:prstTxWarp>
          </a:bodyPr>
          <a:lstStyle/>
          <a:p>
            <a:endParaRPr lang="en-US"/>
          </a:p>
        </p:txBody>
      </p:sp>
      <p:sp>
        <p:nvSpPr>
          <p:cNvPr id="6161" name="Line 17"/>
          <p:cNvSpPr>
            <a:spLocks noChangeShapeType="1"/>
          </p:cNvSpPr>
          <p:nvPr/>
        </p:nvSpPr>
        <p:spPr bwMode="auto">
          <a:xfrm>
            <a:off x="762000" y="685800"/>
            <a:ext cx="685800" cy="0"/>
          </a:xfrm>
          <a:prstGeom prst="line">
            <a:avLst/>
          </a:prstGeom>
          <a:noFill/>
          <a:ln w="50800">
            <a:solidFill>
              <a:srgbClr val="800080"/>
            </a:solidFill>
            <a:round/>
            <a:headEnd/>
            <a:tailEnd/>
          </a:ln>
        </p:spPr>
        <p:txBody>
          <a:bodyPr>
            <a:prstTxWarp prst="textNoShape">
              <a:avLst/>
            </a:prstTxWarp>
          </a:bodyPr>
          <a:lstStyle/>
          <a:p>
            <a:endParaRPr lang="en-US"/>
          </a:p>
        </p:txBody>
      </p:sp>
      <p:sp>
        <p:nvSpPr>
          <p:cNvPr id="6162" name="Line 18"/>
          <p:cNvSpPr>
            <a:spLocks noChangeShapeType="1"/>
          </p:cNvSpPr>
          <p:nvPr/>
        </p:nvSpPr>
        <p:spPr bwMode="auto">
          <a:xfrm>
            <a:off x="762000" y="685800"/>
            <a:ext cx="685800" cy="0"/>
          </a:xfrm>
          <a:prstGeom prst="line">
            <a:avLst/>
          </a:prstGeom>
          <a:noFill/>
          <a:ln w="50800">
            <a:solidFill>
              <a:srgbClr val="800080"/>
            </a:solidFill>
            <a:round/>
            <a:headEnd/>
            <a:tailEnd/>
          </a:ln>
        </p:spPr>
        <p:txBody>
          <a:bodyPr>
            <a:prstTxWarp prst="textNoShape">
              <a:avLst/>
            </a:prstTxWarp>
          </a:bodyPr>
          <a:lstStyle/>
          <a:p>
            <a:endParaRPr lang="en-US"/>
          </a:p>
        </p:txBody>
      </p:sp>
      <p:sp>
        <p:nvSpPr>
          <p:cNvPr id="6163" name="Line 19"/>
          <p:cNvSpPr>
            <a:spLocks noChangeShapeType="1"/>
          </p:cNvSpPr>
          <p:nvPr/>
        </p:nvSpPr>
        <p:spPr bwMode="auto">
          <a:xfrm>
            <a:off x="762000" y="685800"/>
            <a:ext cx="685800" cy="0"/>
          </a:xfrm>
          <a:prstGeom prst="line">
            <a:avLst/>
          </a:prstGeom>
          <a:noFill/>
          <a:ln w="50800">
            <a:solidFill>
              <a:srgbClr val="800080"/>
            </a:solidFill>
            <a:round/>
            <a:headEnd/>
            <a:tailEnd/>
          </a:ln>
        </p:spPr>
        <p:txBody>
          <a:bodyPr>
            <a:prstTxWarp prst="textNoShape">
              <a:avLst/>
            </a:prstTxWarp>
          </a:bodyPr>
          <a:lstStyle/>
          <a:p>
            <a:endParaRPr lang="en-US"/>
          </a:p>
        </p:txBody>
      </p:sp>
      <p:sp>
        <p:nvSpPr>
          <p:cNvPr id="6164" name="Line 20"/>
          <p:cNvSpPr>
            <a:spLocks noChangeShapeType="1"/>
          </p:cNvSpPr>
          <p:nvPr/>
        </p:nvSpPr>
        <p:spPr bwMode="auto">
          <a:xfrm>
            <a:off x="762000" y="685800"/>
            <a:ext cx="685800" cy="0"/>
          </a:xfrm>
          <a:prstGeom prst="line">
            <a:avLst/>
          </a:prstGeom>
          <a:noFill/>
          <a:ln w="50800">
            <a:solidFill>
              <a:srgbClr val="800080"/>
            </a:solidFill>
            <a:round/>
            <a:headEnd/>
            <a:tailEnd/>
          </a:ln>
        </p:spPr>
        <p:txBody>
          <a:bodyPr>
            <a:prstTxWarp prst="textNoShape">
              <a:avLst/>
            </a:prstTxWarp>
          </a:bodyPr>
          <a:lstStyle/>
          <a:p>
            <a:endParaRPr lang="en-US"/>
          </a:p>
        </p:txBody>
      </p:sp>
      <p:sp>
        <p:nvSpPr>
          <p:cNvPr id="6165" name="Line 21"/>
          <p:cNvSpPr>
            <a:spLocks noChangeShapeType="1"/>
          </p:cNvSpPr>
          <p:nvPr/>
        </p:nvSpPr>
        <p:spPr bwMode="auto">
          <a:xfrm>
            <a:off x="762000" y="685800"/>
            <a:ext cx="685800" cy="0"/>
          </a:xfrm>
          <a:prstGeom prst="line">
            <a:avLst/>
          </a:prstGeom>
          <a:noFill/>
          <a:ln w="50800">
            <a:solidFill>
              <a:srgbClr val="800080"/>
            </a:solidFill>
            <a:round/>
            <a:headEnd/>
            <a:tailEnd/>
          </a:ln>
        </p:spPr>
        <p:txBody>
          <a:bodyPr>
            <a:prstTxWarp prst="textNoShape">
              <a:avLst/>
            </a:prstTxWarp>
          </a:bodyPr>
          <a:lstStyle/>
          <a:p>
            <a:endParaRPr lang="en-US"/>
          </a:p>
        </p:txBody>
      </p:sp>
      <p:sp>
        <p:nvSpPr>
          <p:cNvPr id="6166" name="Line 22"/>
          <p:cNvSpPr>
            <a:spLocks noChangeShapeType="1"/>
          </p:cNvSpPr>
          <p:nvPr/>
        </p:nvSpPr>
        <p:spPr bwMode="auto">
          <a:xfrm>
            <a:off x="762000" y="685800"/>
            <a:ext cx="685800" cy="0"/>
          </a:xfrm>
          <a:prstGeom prst="line">
            <a:avLst/>
          </a:prstGeom>
          <a:noFill/>
          <a:ln w="50800">
            <a:solidFill>
              <a:srgbClr val="800080"/>
            </a:solidFill>
            <a:round/>
            <a:headEnd/>
            <a:tailEnd/>
          </a:ln>
        </p:spPr>
        <p:txBody>
          <a:bodyPr>
            <a:prstTxWarp prst="textNoShape">
              <a:avLst/>
            </a:prstTxWarp>
          </a:bodyPr>
          <a:lstStyle/>
          <a:p>
            <a:endParaRPr lang="en-US"/>
          </a:p>
        </p:txBody>
      </p:sp>
      <p:sp>
        <p:nvSpPr>
          <p:cNvPr id="6167" name="Line 23"/>
          <p:cNvSpPr>
            <a:spLocks noChangeShapeType="1"/>
          </p:cNvSpPr>
          <p:nvPr/>
        </p:nvSpPr>
        <p:spPr bwMode="auto">
          <a:xfrm>
            <a:off x="762000" y="685800"/>
            <a:ext cx="685800" cy="0"/>
          </a:xfrm>
          <a:prstGeom prst="line">
            <a:avLst/>
          </a:prstGeom>
          <a:noFill/>
          <a:ln w="50800">
            <a:solidFill>
              <a:srgbClr val="800080"/>
            </a:solidFill>
            <a:round/>
            <a:headEnd/>
            <a:tailEnd/>
          </a:ln>
        </p:spPr>
        <p:txBody>
          <a:bodyPr>
            <a:prstTxWarp prst="textNoShape">
              <a:avLst/>
            </a:prstTxWarp>
          </a:bodyPr>
          <a:lstStyle/>
          <a:p>
            <a:endParaRPr lang="en-US"/>
          </a:p>
        </p:txBody>
      </p:sp>
      <p:sp>
        <p:nvSpPr>
          <p:cNvPr id="6168" name="Line 24"/>
          <p:cNvSpPr>
            <a:spLocks noChangeShapeType="1"/>
          </p:cNvSpPr>
          <p:nvPr/>
        </p:nvSpPr>
        <p:spPr bwMode="auto">
          <a:xfrm>
            <a:off x="762000" y="685800"/>
            <a:ext cx="685800" cy="0"/>
          </a:xfrm>
          <a:prstGeom prst="line">
            <a:avLst/>
          </a:prstGeom>
          <a:noFill/>
          <a:ln w="50800">
            <a:solidFill>
              <a:srgbClr val="800080"/>
            </a:solidFill>
            <a:round/>
            <a:headEnd/>
            <a:tailEnd/>
          </a:ln>
        </p:spPr>
        <p:txBody>
          <a:bodyPr>
            <a:prstTxWarp prst="textNoShape">
              <a:avLst/>
            </a:prstTxWarp>
          </a:bodyPr>
          <a:lstStyle/>
          <a:p>
            <a:endParaRPr lang="en-US"/>
          </a:p>
        </p:txBody>
      </p:sp>
      <p:sp>
        <p:nvSpPr>
          <p:cNvPr id="62482" name="Line 27"/>
          <p:cNvSpPr>
            <a:spLocks noChangeShapeType="1"/>
          </p:cNvSpPr>
          <p:nvPr/>
        </p:nvSpPr>
        <p:spPr bwMode="auto">
          <a:xfrm>
            <a:off x="21336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172" name="Line 28"/>
          <p:cNvSpPr>
            <a:spLocks noChangeShapeType="1"/>
          </p:cNvSpPr>
          <p:nvPr/>
        </p:nvSpPr>
        <p:spPr bwMode="auto">
          <a:xfrm>
            <a:off x="21336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173" name="Line 29"/>
          <p:cNvSpPr>
            <a:spLocks noChangeShapeType="1"/>
          </p:cNvSpPr>
          <p:nvPr/>
        </p:nvSpPr>
        <p:spPr bwMode="auto">
          <a:xfrm>
            <a:off x="21336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174" name="Line 30"/>
          <p:cNvSpPr>
            <a:spLocks noChangeShapeType="1"/>
          </p:cNvSpPr>
          <p:nvPr/>
        </p:nvSpPr>
        <p:spPr bwMode="auto">
          <a:xfrm>
            <a:off x="21336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175" name="Line 31"/>
          <p:cNvSpPr>
            <a:spLocks noChangeShapeType="1"/>
          </p:cNvSpPr>
          <p:nvPr/>
        </p:nvSpPr>
        <p:spPr bwMode="auto">
          <a:xfrm>
            <a:off x="21336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176" name="Line 32"/>
          <p:cNvSpPr>
            <a:spLocks noChangeShapeType="1"/>
          </p:cNvSpPr>
          <p:nvPr/>
        </p:nvSpPr>
        <p:spPr bwMode="auto">
          <a:xfrm>
            <a:off x="21336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178" name="Line 34"/>
          <p:cNvSpPr>
            <a:spLocks noChangeShapeType="1"/>
          </p:cNvSpPr>
          <p:nvPr/>
        </p:nvSpPr>
        <p:spPr bwMode="auto">
          <a:xfrm>
            <a:off x="21336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182" name="Line 38"/>
          <p:cNvSpPr>
            <a:spLocks noChangeShapeType="1"/>
          </p:cNvSpPr>
          <p:nvPr/>
        </p:nvSpPr>
        <p:spPr bwMode="auto">
          <a:xfrm>
            <a:off x="35814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183" name="Line 39"/>
          <p:cNvSpPr>
            <a:spLocks noChangeShapeType="1"/>
          </p:cNvSpPr>
          <p:nvPr/>
        </p:nvSpPr>
        <p:spPr bwMode="auto">
          <a:xfrm>
            <a:off x="35814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184" name="Line 40"/>
          <p:cNvSpPr>
            <a:spLocks noChangeShapeType="1"/>
          </p:cNvSpPr>
          <p:nvPr/>
        </p:nvSpPr>
        <p:spPr bwMode="auto">
          <a:xfrm>
            <a:off x="35814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185" name="Line 41"/>
          <p:cNvSpPr>
            <a:spLocks noChangeShapeType="1"/>
          </p:cNvSpPr>
          <p:nvPr/>
        </p:nvSpPr>
        <p:spPr bwMode="auto">
          <a:xfrm>
            <a:off x="35814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186" name="Line 42"/>
          <p:cNvSpPr>
            <a:spLocks noChangeShapeType="1"/>
          </p:cNvSpPr>
          <p:nvPr/>
        </p:nvSpPr>
        <p:spPr bwMode="auto">
          <a:xfrm>
            <a:off x="35814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187" name="Line 43"/>
          <p:cNvSpPr>
            <a:spLocks noChangeShapeType="1"/>
          </p:cNvSpPr>
          <p:nvPr/>
        </p:nvSpPr>
        <p:spPr bwMode="auto">
          <a:xfrm>
            <a:off x="35814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197" name="Line 53"/>
          <p:cNvSpPr>
            <a:spLocks noChangeShapeType="1"/>
          </p:cNvSpPr>
          <p:nvPr/>
        </p:nvSpPr>
        <p:spPr bwMode="auto">
          <a:xfrm>
            <a:off x="49530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199" name="Line 55"/>
          <p:cNvSpPr>
            <a:spLocks noChangeShapeType="1"/>
          </p:cNvSpPr>
          <p:nvPr/>
        </p:nvSpPr>
        <p:spPr bwMode="auto">
          <a:xfrm>
            <a:off x="49530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00" name="Line 56"/>
          <p:cNvSpPr>
            <a:spLocks noChangeShapeType="1"/>
          </p:cNvSpPr>
          <p:nvPr/>
        </p:nvSpPr>
        <p:spPr bwMode="auto">
          <a:xfrm>
            <a:off x="49530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01" name="Line 57"/>
          <p:cNvSpPr>
            <a:spLocks noChangeShapeType="1"/>
          </p:cNvSpPr>
          <p:nvPr/>
        </p:nvSpPr>
        <p:spPr bwMode="auto">
          <a:xfrm>
            <a:off x="49530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04" name="Line 60"/>
          <p:cNvSpPr>
            <a:spLocks noChangeShapeType="1"/>
          </p:cNvSpPr>
          <p:nvPr/>
        </p:nvSpPr>
        <p:spPr bwMode="auto">
          <a:xfrm>
            <a:off x="64008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05" name="Line 61"/>
          <p:cNvSpPr>
            <a:spLocks noChangeShapeType="1"/>
          </p:cNvSpPr>
          <p:nvPr/>
        </p:nvSpPr>
        <p:spPr bwMode="auto">
          <a:xfrm>
            <a:off x="64008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06" name="Line 62"/>
          <p:cNvSpPr>
            <a:spLocks noChangeShapeType="1"/>
          </p:cNvSpPr>
          <p:nvPr/>
        </p:nvSpPr>
        <p:spPr bwMode="auto">
          <a:xfrm>
            <a:off x="64008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07" name="Line 63"/>
          <p:cNvSpPr>
            <a:spLocks noChangeShapeType="1"/>
          </p:cNvSpPr>
          <p:nvPr/>
        </p:nvSpPr>
        <p:spPr bwMode="auto">
          <a:xfrm>
            <a:off x="64008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08" name="Line 64"/>
          <p:cNvSpPr>
            <a:spLocks noChangeShapeType="1"/>
          </p:cNvSpPr>
          <p:nvPr/>
        </p:nvSpPr>
        <p:spPr bwMode="auto">
          <a:xfrm>
            <a:off x="64008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504" name="Rectangle 66"/>
          <p:cNvSpPr>
            <a:spLocks noChangeArrowheads="1"/>
          </p:cNvSpPr>
          <p:nvPr/>
        </p:nvSpPr>
        <p:spPr bwMode="auto">
          <a:xfrm>
            <a:off x="7696200" y="609600"/>
            <a:ext cx="838200" cy="152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2505" name="Line 67"/>
          <p:cNvSpPr>
            <a:spLocks noChangeShapeType="1"/>
          </p:cNvSpPr>
          <p:nvPr/>
        </p:nvSpPr>
        <p:spPr bwMode="auto">
          <a:xfrm>
            <a:off x="77724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12" name="Line 68"/>
          <p:cNvSpPr>
            <a:spLocks noChangeShapeType="1"/>
          </p:cNvSpPr>
          <p:nvPr/>
        </p:nvSpPr>
        <p:spPr bwMode="auto">
          <a:xfrm>
            <a:off x="77724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13" name="Line 69"/>
          <p:cNvSpPr>
            <a:spLocks noChangeShapeType="1"/>
          </p:cNvSpPr>
          <p:nvPr/>
        </p:nvSpPr>
        <p:spPr bwMode="auto">
          <a:xfrm>
            <a:off x="77724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14" name="Line 70"/>
          <p:cNvSpPr>
            <a:spLocks noChangeShapeType="1"/>
          </p:cNvSpPr>
          <p:nvPr/>
        </p:nvSpPr>
        <p:spPr bwMode="auto">
          <a:xfrm>
            <a:off x="77724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15" name="Line 71"/>
          <p:cNvSpPr>
            <a:spLocks noChangeShapeType="1"/>
          </p:cNvSpPr>
          <p:nvPr/>
        </p:nvSpPr>
        <p:spPr bwMode="auto">
          <a:xfrm>
            <a:off x="77724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16" name="Line 72"/>
          <p:cNvSpPr>
            <a:spLocks noChangeShapeType="1"/>
          </p:cNvSpPr>
          <p:nvPr/>
        </p:nvSpPr>
        <p:spPr bwMode="auto">
          <a:xfrm>
            <a:off x="77724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17" name="Line 73"/>
          <p:cNvSpPr>
            <a:spLocks noChangeShapeType="1"/>
          </p:cNvSpPr>
          <p:nvPr/>
        </p:nvSpPr>
        <p:spPr bwMode="auto">
          <a:xfrm>
            <a:off x="77724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18" name="Text Box 74"/>
          <p:cNvSpPr txBox="1">
            <a:spLocks noChangeArrowheads="1"/>
          </p:cNvSpPr>
          <p:nvPr/>
        </p:nvSpPr>
        <p:spPr bwMode="auto">
          <a:xfrm>
            <a:off x="-76200" y="1892300"/>
            <a:ext cx="914400" cy="336550"/>
          </a:xfrm>
          <a:prstGeom prst="rect">
            <a:avLst/>
          </a:prstGeom>
          <a:noFill/>
          <a:ln w="9525">
            <a:noFill/>
            <a:miter lim="800000"/>
            <a:headEnd/>
            <a:tailEnd/>
          </a:ln>
        </p:spPr>
        <p:txBody>
          <a:bodyPr>
            <a:prstTxWarp prst="textNoShape">
              <a:avLst/>
            </a:prstTxWarp>
            <a:spAutoFit/>
          </a:bodyPr>
          <a:lstStyle/>
          <a:p>
            <a:pPr algn="r">
              <a:spcBef>
                <a:spcPct val="50000"/>
              </a:spcBef>
            </a:pPr>
            <a:r>
              <a:rPr lang="en-US" sz="1600"/>
              <a:t>10 kb</a:t>
            </a:r>
          </a:p>
        </p:txBody>
      </p:sp>
      <p:sp>
        <p:nvSpPr>
          <p:cNvPr id="6219" name="Text Box 75"/>
          <p:cNvSpPr txBox="1">
            <a:spLocks noChangeArrowheads="1"/>
          </p:cNvSpPr>
          <p:nvPr/>
        </p:nvSpPr>
        <p:spPr bwMode="auto">
          <a:xfrm>
            <a:off x="152400" y="2197100"/>
            <a:ext cx="685800" cy="336550"/>
          </a:xfrm>
          <a:prstGeom prst="rect">
            <a:avLst/>
          </a:prstGeom>
          <a:noFill/>
          <a:ln w="9525">
            <a:noFill/>
            <a:miter lim="800000"/>
            <a:headEnd/>
            <a:tailEnd/>
          </a:ln>
        </p:spPr>
        <p:txBody>
          <a:bodyPr>
            <a:prstTxWarp prst="textNoShape">
              <a:avLst/>
            </a:prstTxWarp>
            <a:spAutoFit/>
          </a:bodyPr>
          <a:lstStyle/>
          <a:p>
            <a:pPr algn="r">
              <a:spcBef>
                <a:spcPct val="50000"/>
              </a:spcBef>
            </a:pPr>
            <a:r>
              <a:rPr lang="en-US" sz="1600"/>
              <a:t>8 kb</a:t>
            </a:r>
          </a:p>
        </p:txBody>
      </p:sp>
      <p:sp>
        <p:nvSpPr>
          <p:cNvPr id="6220" name="Text Box 76"/>
          <p:cNvSpPr txBox="1">
            <a:spLocks noChangeArrowheads="1"/>
          </p:cNvSpPr>
          <p:nvPr/>
        </p:nvSpPr>
        <p:spPr bwMode="auto">
          <a:xfrm>
            <a:off x="152400" y="2501900"/>
            <a:ext cx="685800" cy="336550"/>
          </a:xfrm>
          <a:prstGeom prst="rect">
            <a:avLst/>
          </a:prstGeom>
          <a:noFill/>
          <a:ln w="9525">
            <a:noFill/>
            <a:miter lim="800000"/>
            <a:headEnd/>
            <a:tailEnd/>
          </a:ln>
        </p:spPr>
        <p:txBody>
          <a:bodyPr>
            <a:prstTxWarp prst="textNoShape">
              <a:avLst/>
            </a:prstTxWarp>
            <a:spAutoFit/>
          </a:bodyPr>
          <a:lstStyle/>
          <a:p>
            <a:pPr algn="r">
              <a:spcBef>
                <a:spcPct val="50000"/>
              </a:spcBef>
            </a:pPr>
            <a:r>
              <a:rPr lang="en-US" sz="1600"/>
              <a:t>6 kb</a:t>
            </a:r>
          </a:p>
        </p:txBody>
      </p:sp>
      <p:sp>
        <p:nvSpPr>
          <p:cNvPr id="6221" name="Text Box 77"/>
          <p:cNvSpPr txBox="1">
            <a:spLocks noChangeArrowheads="1"/>
          </p:cNvSpPr>
          <p:nvPr/>
        </p:nvSpPr>
        <p:spPr bwMode="auto">
          <a:xfrm>
            <a:off x="152400" y="2973388"/>
            <a:ext cx="685800" cy="336550"/>
          </a:xfrm>
          <a:prstGeom prst="rect">
            <a:avLst/>
          </a:prstGeom>
          <a:noFill/>
          <a:ln w="9525">
            <a:noFill/>
            <a:miter lim="800000"/>
            <a:headEnd/>
            <a:tailEnd/>
          </a:ln>
        </p:spPr>
        <p:txBody>
          <a:bodyPr>
            <a:prstTxWarp prst="textNoShape">
              <a:avLst/>
            </a:prstTxWarp>
            <a:spAutoFit/>
          </a:bodyPr>
          <a:lstStyle/>
          <a:p>
            <a:pPr algn="r">
              <a:spcBef>
                <a:spcPct val="50000"/>
              </a:spcBef>
            </a:pPr>
            <a:r>
              <a:rPr lang="en-US" sz="1600"/>
              <a:t>5 kb</a:t>
            </a:r>
          </a:p>
        </p:txBody>
      </p:sp>
      <p:sp>
        <p:nvSpPr>
          <p:cNvPr id="6222" name="Text Box 78"/>
          <p:cNvSpPr txBox="1">
            <a:spLocks noChangeArrowheads="1"/>
          </p:cNvSpPr>
          <p:nvPr/>
        </p:nvSpPr>
        <p:spPr bwMode="auto">
          <a:xfrm>
            <a:off x="152400" y="3444875"/>
            <a:ext cx="685800" cy="336550"/>
          </a:xfrm>
          <a:prstGeom prst="rect">
            <a:avLst/>
          </a:prstGeom>
          <a:noFill/>
          <a:ln w="9525">
            <a:noFill/>
            <a:miter lim="800000"/>
            <a:headEnd/>
            <a:tailEnd/>
          </a:ln>
        </p:spPr>
        <p:txBody>
          <a:bodyPr>
            <a:prstTxWarp prst="textNoShape">
              <a:avLst/>
            </a:prstTxWarp>
            <a:spAutoFit/>
          </a:bodyPr>
          <a:lstStyle/>
          <a:p>
            <a:pPr algn="r">
              <a:spcBef>
                <a:spcPct val="50000"/>
              </a:spcBef>
            </a:pPr>
            <a:r>
              <a:rPr lang="en-US" sz="1600"/>
              <a:t>4 kb</a:t>
            </a:r>
          </a:p>
        </p:txBody>
      </p:sp>
      <p:sp>
        <p:nvSpPr>
          <p:cNvPr id="6223" name="Text Box 79"/>
          <p:cNvSpPr txBox="1">
            <a:spLocks noChangeArrowheads="1"/>
          </p:cNvSpPr>
          <p:nvPr/>
        </p:nvSpPr>
        <p:spPr bwMode="auto">
          <a:xfrm>
            <a:off x="152400" y="3916363"/>
            <a:ext cx="685800" cy="336550"/>
          </a:xfrm>
          <a:prstGeom prst="rect">
            <a:avLst/>
          </a:prstGeom>
          <a:noFill/>
          <a:ln w="9525">
            <a:noFill/>
            <a:miter lim="800000"/>
            <a:headEnd/>
            <a:tailEnd/>
          </a:ln>
        </p:spPr>
        <p:txBody>
          <a:bodyPr>
            <a:prstTxWarp prst="textNoShape">
              <a:avLst/>
            </a:prstTxWarp>
            <a:spAutoFit/>
          </a:bodyPr>
          <a:lstStyle/>
          <a:p>
            <a:pPr algn="r">
              <a:spcBef>
                <a:spcPct val="50000"/>
              </a:spcBef>
            </a:pPr>
            <a:r>
              <a:rPr lang="en-US" sz="1600"/>
              <a:t>3 kb</a:t>
            </a:r>
          </a:p>
        </p:txBody>
      </p:sp>
      <p:sp>
        <p:nvSpPr>
          <p:cNvPr id="6224" name="Text Box 80"/>
          <p:cNvSpPr txBox="1">
            <a:spLocks noChangeArrowheads="1"/>
          </p:cNvSpPr>
          <p:nvPr/>
        </p:nvSpPr>
        <p:spPr bwMode="auto">
          <a:xfrm>
            <a:off x="152400" y="4373563"/>
            <a:ext cx="685800" cy="336550"/>
          </a:xfrm>
          <a:prstGeom prst="rect">
            <a:avLst/>
          </a:prstGeom>
          <a:noFill/>
          <a:ln w="9525">
            <a:noFill/>
            <a:miter lim="800000"/>
            <a:headEnd/>
            <a:tailEnd/>
          </a:ln>
        </p:spPr>
        <p:txBody>
          <a:bodyPr>
            <a:prstTxWarp prst="textNoShape">
              <a:avLst/>
            </a:prstTxWarp>
            <a:spAutoFit/>
          </a:bodyPr>
          <a:lstStyle/>
          <a:p>
            <a:pPr algn="r">
              <a:spcBef>
                <a:spcPct val="50000"/>
              </a:spcBef>
            </a:pPr>
            <a:r>
              <a:rPr lang="en-US" sz="1600"/>
              <a:t>2 kb</a:t>
            </a:r>
          </a:p>
        </p:txBody>
      </p:sp>
      <p:sp>
        <p:nvSpPr>
          <p:cNvPr id="6225" name="Text Box 81"/>
          <p:cNvSpPr txBox="1">
            <a:spLocks noChangeArrowheads="1"/>
          </p:cNvSpPr>
          <p:nvPr/>
        </p:nvSpPr>
        <p:spPr bwMode="auto">
          <a:xfrm>
            <a:off x="152400" y="4921250"/>
            <a:ext cx="685800" cy="336550"/>
          </a:xfrm>
          <a:prstGeom prst="rect">
            <a:avLst/>
          </a:prstGeom>
          <a:noFill/>
          <a:ln w="9525">
            <a:noFill/>
            <a:miter lim="800000"/>
            <a:headEnd/>
            <a:tailEnd/>
          </a:ln>
        </p:spPr>
        <p:txBody>
          <a:bodyPr>
            <a:prstTxWarp prst="textNoShape">
              <a:avLst/>
            </a:prstTxWarp>
            <a:spAutoFit/>
          </a:bodyPr>
          <a:lstStyle/>
          <a:p>
            <a:pPr algn="r">
              <a:spcBef>
                <a:spcPct val="50000"/>
              </a:spcBef>
            </a:pPr>
            <a:r>
              <a:rPr lang="en-US" sz="1600"/>
              <a:t>1 kb</a:t>
            </a:r>
          </a:p>
        </p:txBody>
      </p:sp>
      <p:sp>
        <p:nvSpPr>
          <p:cNvPr id="6226" name="Line 82"/>
          <p:cNvSpPr>
            <a:spLocks noChangeShapeType="1"/>
          </p:cNvSpPr>
          <p:nvPr/>
        </p:nvSpPr>
        <p:spPr bwMode="auto">
          <a:xfrm>
            <a:off x="762000" y="685800"/>
            <a:ext cx="685800" cy="0"/>
          </a:xfrm>
          <a:prstGeom prst="line">
            <a:avLst/>
          </a:prstGeom>
          <a:noFill/>
          <a:ln w="50800">
            <a:solidFill>
              <a:srgbClr val="800080"/>
            </a:solidFill>
            <a:round/>
            <a:headEnd/>
            <a:tailEnd/>
          </a:ln>
        </p:spPr>
        <p:txBody>
          <a:bodyPr>
            <a:prstTxWarp prst="textNoShape">
              <a:avLst/>
            </a:prstTxWarp>
          </a:bodyPr>
          <a:lstStyle/>
          <a:p>
            <a:endParaRPr lang="en-US"/>
          </a:p>
        </p:txBody>
      </p:sp>
      <p:sp>
        <p:nvSpPr>
          <p:cNvPr id="6227" name="Text Box 83"/>
          <p:cNvSpPr txBox="1">
            <a:spLocks noChangeArrowheads="1"/>
          </p:cNvSpPr>
          <p:nvPr/>
        </p:nvSpPr>
        <p:spPr bwMode="auto">
          <a:xfrm>
            <a:off x="-76200" y="5257800"/>
            <a:ext cx="914400" cy="336550"/>
          </a:xfrm>
          <a:prstGeom prst="rect">
            <a:avLst/>
          </a:prstGeom>
          <a:noFill/>
          <a:ln w="9525">
            <a:noFill/>
            <a:miter lim="800000"/>
            <a:headEnd/>
            <a:tailEnd/>
          </a:ln>
        </p:spPr>
        <p:txBody>
          <a:bodyPr>
            <a:prstTxWarp prst="textNoShape">
              <a:avLst/>
            </a:prstTxWarp>
            <a:spAutoFit/>
          </a:bodyPr>
          <a:lstStyle/>
          <a:p>
            <a:pPr algn="r">
              <a:spcBef>
                <a:spcPct val="50000"/>
              </a:spcBef>
            </a:pPr>
            <a:r>
              <a:rPr lang="en-US" sz="1600"/>
              <a:t>.5 kb</a:t>
            </a:r>
          </a:p>
        </p:txBody>
      </p:sp>
      <p:sp>
        <p:nvSpPr>
          <p:cNvPr id="62522" name="Line 135"/>
          <p:cNvSpPr>
            <a:spLocks noChangeShapeType="1"/>
          </p:cNvSpPr>
          <p:nvPr/>
        </p:nvSpPr>
        <p:spPr bwMode="auto">
          <a:xfrm>
            <a:off x="35814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523" name="Line 136"/>
          <p:cNvSpPr>
            <a:spLocks noChangeShapeType="1"/>
          </p:cNvSpPr>
          <p:nvPr/>
        </p:nvSpPr>
        <p:spPr bwMode="auto">
          <a:xfrm>
            <a:off x="49530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sp>
        <p:nvSpPr>
          <p:cNvPr id="62524" name="Line 137"/>
          <p:cNvSpPr>
            <a:spLocks noChangeShapeType="1"/>
          </p:cNvSpPr>
          <p:nvPr/>
        </p:nvSpPr>
        <p:spPr bwMode="auto">
          <a:xfrm>
            <a:off x="6400800" y="685800"/>
            <a:ext cx="685800" cy="0"/>
          </a:xfrm>
          <a:prstGeom prst="line">
            <a:avLst/>
          </a:prstGeom>
          <a:noFill/>
          <a:ln w="50800">
            <a:solidFill>
              <a:srgbClr val="0033CC"/>
            </a:solidFill>
            <a:round/>
            <a:headEnd/>
            <a:tailEnd/>
          </a:ln>
        </p:spPr>
        <p:txBody>
          <a:bodyPr>
            <a:prstTxWarp prst="textNoShape">
              <a:avLst/>
            </a:prstTxWarp>
          </a:bodyPr>
          <a:lstStyle/>
          <a:p>
            <a:endParaRPr lang="en-US"/>
          </a:p>
        </p:txBody>
      </p:sp>
      <p:pic>
        <p:nvPicPr>
          <p:cNvPr id="6283" name="Picture 139" descr="Image of a danger: electricity sig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34200" y="4953000"/>
            <a:ext cx="1752600" cy="1566863"/>
          </a:xfrm>
          <a:prstGeom prst="rect">
            <a:avLst/>
          </a:prstGeom>
          <a:noFill/>
          <a:ln w="9525">
            <a:noFill/>
            <a:miter lim="800000"/>
            <a:headEnd/>
            <a:tailEnd/>
          </a:ln>
        </p:spPr>
      </p:pic>
      <p:sp>
        <p:nvSpPr>
          <p:cNvPr id="62526" name="Oval 140"/>
          <p:cNvSpPr>
            <a:spLocks noChangeArrowheads="1"/>
          </p:cNvSpPr>
          <p:nvPr/>
        </p:nvSpPr>
        <p:spPr bwMode="auto">
          <a:xfrm>
            <a:off x="8686800" y="381000"/>
            <a:ext cx="304800" cy="3048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62527" name="Oval 141"/>
          <p:cNvSpPr>
            <a:spLocks noChangeArrowheads="1"/>
          </p:cNvSpPr>
          <p:nvPr/>
        </p:nvSpPr>
        <p:spPr bwMode="auto">
          <a:xfrm>
            <a:off x="8686800" y="5486400"/>
            <a:ext cx="304800" cy="3048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62528" name="Line 142"/>
          <p:cNvSpPr>
            <a:spLocks noChangeShapeType="1"/>
          </p:cNvSpPr>
          <p:nvPr/>
        </p:nvSpPr>
        <p:spPr bwMode="auto">
          <a:xfrm>
            <a:off x="8686800" y="533400"/>
            <a:ext cx="304800" cy="0"/>
          </a:xfrm>
          <a:prstGeom prst="line">
            <a:avLst/>
          </a:prstGeom>
          <a:noFill/>
          <a:ln w="50800">
            <a:solidFill>
              <a:schemeClr val="bg1"/>
            </a:solidFill>
            <a:round/>
            <a:headEnd/>
            <a:tailEnd/>
          </a:ln>
        </p:spPr>
        <p:txBody>
          <a:bodyPr>
            <a:prstTxWarp prst="textNoShape">
              <a:avLst/>
            </a:prstTxWarp>
          </a:bodyPr>
          <a:lstStyle/>
          <a:p>
            <a:endParaRPr lang="en-US"/>
          </a:p>
        </p:txBody>
      </p:sp>
      <p:sp>
        <p:nvSpPr>
          <p:cNvPr id="62529" name="Line 143"/>
          <p:cNvSpPr>
            <a:spLocks noChangeShapeType="1"/>
          </p:cNvSpPr>
          <p:nvPr/>
        </p:nvSpPr>
        <p:spPr bwMode="auto">
          <a:xfrm>
            <a:off x="8839200" y="5486400"/>
            <a:ext cx="0" cy="304800"/>
          </a:xfrm>
          <a:prstGeom prst="line">
            <a:avLst/>
          </a:prstGeom>
          <a:noFill/>
          <a:ln w="50800">
            <a:solidFill>
              <a:schemeClr val="bg1"/>
            </a:solidFill>
            <a:round/>
            <a:headEnd/>
            <a:tailEnd/>
          </a:ln>
        </p:spPr>
        <p:txBody>
          <a:bodyPr>
            <a:prstTxWarp prst="textNoShape">
              <a:avLst/>
            </a:prstTxWarp>
          </a:bodyPr>
          <a:lstStyle/>
          <a:p>
            <a:endParaRPr lang="en-US"/>
          </a:p>
        </p:txBody>
      </p:sp>
      <p:sp>
        <p:nvSpPr>
          <p:cNvPr id="62530" name="Line 144"/>
          <p:cNvSpPr>
            <a:spLocks noChangeShapeType="1"/>
          </p:cNvSpPr>
          <p:nvPr/>
        </p:nvSpPr>
        <p:spPr bwMode="auto">
          <a:xfrm>
            <a:off x="8686800" y="5638800"/>
            <a:ext cx="304800" cy="0"/>
          </a:xfrm>
          <a:prstGeom prst="line">
            <a:avLst/>
          </a:prstGeom>
          <a:noFill/>
          <a:ln w="50800">
            <a:solidFill>
              <a:schemeClr val="bg1"/>
            </a:solidFill>
            <a:round/>
            <a:headEnd/>
            <a:tailEnd/>
          </a:ln>
        </p:spPr>
        <p:txBody>
          <a:bodyPr>
            <a:prstTxWarp prst="textNoShape">
              <a:avLst/>
            </a:prstTxWarp>
          </a:bodyPr>
          <a:lstStyle/>
          <a:p>
            <a:endParaRPr lang="en-US"/>
          </a:p>
        </p:txBody>
      </p:sp>
      <p:sp>
        <p:nvSpPr>
          <p:cNvPr id="62531" name="Text Box 145"/>
          <p:cNvSpPr txBox="1">
            <a:spLocks noChangeArrowheads="1"/>
          </p:cNvSpPr>
          <p:nvPr/>
        </p:nvSpPr>
        <p:spPr bwMode="auto">
          <a:xfrm>
            <a:off x="228600" y="6019800"/>
            <a:ext cx="8610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Sample fragments move toward </a:t>
            </a:r>
            <a:r>
              <a:rPr lang="en-US" b="1" u="sng">
                <a:solidFill>
                  <a:srgbClr val="FF0000"/>
                </a:solidFill>
              </a:rPr>
              <a:t>positive end</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8.41813E-7 L 0 0.21091 " pathEditMode="relative" rAng="0" ptsTypes="AA">
                                      <p:cBhvr>
                                        <p:cTn id="6" dur="3000" fill="hold"/>
                                        <p:tgtEl>
                                          <p:spTgt spid="6161"/>
                                        </p:tgtEl>
                                        <p:attrNameLst>
                                          <p:attrName>ppt_x</p:attrName>
                                          <p:attrName>ppt_y</p:attrName>
                                        </p:attrNameLst>
                                      </p:cBhvr>
                                      <p:rCtr x="0" y="105"/>
                                    </p:animMotion>
                                  </p:childTnLst>
                                </p:cTn>
                              </p:par>
                              <p:par>
                                <p:cTn id="7" presetID="26" presetClass="emph" presetSubtype="0" fill="hold" nodeType="withEffect">
                                  <p:stCondLst>
                                    <p:cond delay="0"/>
                                  </p:stCondLst>
                                  <p:childTnLst>
                                    <p:animEffect transition="out" filter="fade">
                                      <p:cBhvr>
                                        <p:cTn id="8" dur="1000" tmFilter="0, 0; .2, .5; .8, .5; 1, 0"/>
                                        <p:tgtEl>
                                          <p:spTgt spid="6283"/>
                                        </p:tgtEl>
                                      </p:cBhvr>
                                    </p:animEffect>
                                    <p:animScale>
                                      <p:cBhvr>
                                        <p:cTn id="9" dur="500" autoRev="1" fill="hold"/>
                                        <p:tgtEl>
                                          <p:spTgt spid="6283"/>
                                        </p:tgtEl>
                                      </p:cBhvr>
                                      <p:by x="105000" y="105000"/>
                                    </p:animScale>
                                  </p:childTnLst>
                                </p:cTn>
                              </p:par>
                              <p:par>
                                <p:cTn id="10" presetID="42" presetClass="path" presetSubtype="0" accel="50000" decel="50000" fill="hold" grpId="0" nodeType="withEffect">
                                  <p:stCondLst>
                                    <p:cond delay="0"/>
                                  </p:stCondLst>
                                  <p:childTnLst>
                                    <p:animMotion origin="layout" path="M 3.33333E-6 8.41813E-7 L 3.33333E-6 0.25532 " pathEditMode="relative" rAng="0" ptsTypes="AA">
                                      <p:cBhvr>
                                        <p:cTn id="11" dur="3000" fill="hold"/>
                                        <p:tgtEl>
                                          <p:spTgt spid="6162"/>
                                        </p:tgtEl>
                                        <p:attrNameLst>
                                          <p:attrName>ppt_x</p:attrName>
                                          <p:attrName>ppt_y</p:attrName>
                                        </p:attrNameLst>
                                      </p:cBhvr>
                                      <p:rCtr x="0" y="128"/>
                                    </p:animMotion>
                                  </p:childTnLst>
                                </p:cTn>
                              </p:par>
                              <p:par>
                                <p:cTn id="12" presetID="42" presetClass="path" presetSubtype="0" accel="50000" decel="50000" fill="hold" grpId="0" nodeType="withEffect">
                                  <p:stCondLst>
                                    <p:cond delay="0"/>
                                  </p:stCondLst>
                                  <p:childTnLst>
                                    <p:animMotion origin="layout" path="M -3.33333E-6 8.41813E-7 L -3.33333E-6 0.29972 " pathEditMode="relative" rAng="0" ptsTypes="AA">
                                      <p:cBhvr>
                                        <p:cTn id="13" dur="3000" fill="hold"/>
                                        <p:tgtEl>
                                          <p:spTgt spid="6163"/>
                                        </p:tgtEl>
                                        <p:attrNameLst>
                                          <p:attrName>ppt_x</p:attrName>
                                          <p:attrName>ppt_y</p:attrName>
                                        </p:attrNameLst>
                                      </p:cBhvr>
                                      <p:rCtr x="0" y="150"/>
                                    </p:animMotion>
                                  </p:childTnLst>
                                </p:cTn>
                              </p:par>
                              <p:par>
                                <p:cTn id="14" presetID="42" presetClass="path" presetSubtype="0" accel="50000" decel="50000" fill="hold" grpId="0" nodeType="withEffect">
                                  <p:stCondLst>
                                    <p:cond delay="0"/>
                                  </p:stCondLst>
                                  <p:childTnLst>
                                    <p:animMotion origin="layout" path="M 2.77556E-17 8.41813E-7 L 2.77556E-17 0.36633 " pathEditMode="relative" rAng="0" ptsTypes="AA">
                                      <p:cBhvr>
                                        <p:cTn id="15" dur="3000" fill="hold"/>
                                        <p:tgtEl>
                                          <p:spTgt spid="6164"/>
                                        </p:tgtEl>
                                        <p:attrNameLst>
                                          <p:attrName>ppt_x</p:attrName>
                                          <p:attrName>ppt_y</p:attrName>
                                        </p:attrNameLst>
                                      </p:cBhvr>
                                      <p:rCtr x="0" y="183"/>
                                    </p:animMotion>
                                  </p:childTnLst>
                                </p:cTn>
                              </p:par>
                              <p:par>
                                <p:cTn id="16" presetID="42" presetClass="path" presetSubtype="0" accel="50000" decel="50000" fill="hold" grpId="0" nodeType="withEffect">
                                  <p:stCondLst>
                                    <p:cond delay="0"/>
                                  </p:stCondLst>
                                  <p:childTnLst>
                                    <p:animMotion origin="layout" path="M 3.33333E-6 8.41813E-7 L 3.33333E-6 0.43293 " pathEditMode="relative" rAng="0" ptsTypes="AA">
                                      <p:cBhvr>
                                        <p:cTn id="17" dur="3000" fill="hold"/>
                                        <p:tgtEl>
                                          <p:spTgt spid="6165"/>
                                        </p:tgtEl>
                                        <p:attrNameLst>
                                          <p:attrName>ppt_x</p:attrName>
                                          <p:attrName>ppt_y</p:attrName>
                                        </p:attrNameLst>
                                      </p:cBhvr>
                                      <p:rCtr x="0" y="216"/>
                                    </p:animMotion>
                                  </p:childTnLst>
                                </p:cTn>
                              </p:par>
                              <p:par>
                                <p:cTn id="18" presetID="42" presetClass="path" presetSubtype="0" accel="50000" decel="50000" fill="hold" grpId="0" nodeType="withEffect">
                                  <p:stCondLst>
                                    <p:cond delay="0"/>
                                  </p:stCondLst>
                                  <p:childTnLst>
                                    <p:animMotion origin="layout" path="M -3.33333E-6 8.41813E-7 L -3.33333E-6 0.49954 " pathEditMode="relative" rAng="0" ptsTypes="AA">
                                      <p:cBhvr>
                                        <p:cTn id="19" dur="3000" fill="hold"/>
                                        <p:tgtEl>
                                          <p:spTgt spid="6166"/>
                                        </p:tgtEl>
                                        <p:attrNameLst>
                                          <p:attrName>ppt_x</p:attrName>
                                          <p:attrName>ppt_y</p:attrName>
                                        </p:attrNameLst>
                                      </p:cBhvr>
                                      <p:rCtr x="0" y="250"/>
                                    </p:animMotion>
                                  </p:childTnLst>
                                </p:cTn>
                              </p:par>
                              <p:par>
                                <p:cTn id="20" presetID="42" presetClass="path" presetSubtype="0" accel="50000" decel="50000" fill="hold" grpId="0" nodeType="withEffect">
                                  <p:stCondLst>
                                    <p:cond delay="0"/>
                                  </p:stCondLst>
                                  <p:childTnLst>
                                    <p:animMotion origin="layout" path="M 0 8.41813E-7 L 0 0.56614 " pathEditMode="relative" rAng="0" ptsTypes="AA">
                                      <p:cBhvr>
                                        <p:cTn id="21" dur="3000" fill="hold"/>
                                        <p:tgtEl>
                                          <p:spTgt spid="6167"/>
                                        </p:tgtEl>
                                        <p:attrNameLst>
                                          <p:attrName>ppt_x</p:attrName>
                                          <p:attrName>ppt_y</p:attrName>
                                        </p:attrNameLst>
                                      </p:cBhvr>
                                      <p:rCtr x="0" y="283"/>
                                    </p:animMotion>
                                  </p:childTnLst>
                                </p:cTn>
                              </p:par>
                              <p:par>
                                <p:cTn id="22" presetID="42" presetClass="path" presetSubtype="0" accel="50000" decel="50000" fill="hold" grpId="0" nodeType="withEffect">
                                  <p:stCondLst>
                                    <p:cond delay="0"/>
                                  </p:stCondLst>
                                  <p:childTnLst>
                                    <p:animMotion origin="layout" path="M 3.33333E-6 8.41813E-7 L 3.33333E-6 0.64385 " pathEditMode="relative" rAng="0" ptsTypes="AA">
                                      <p:cBhvr>
                                        <p:cTn id="23" dur="3000" fill="hold"/>
                                        <p:tgtEl>
                                          <p:spTgt spid="6168"/>
                                        </p:tgtEl>
                                        <p:attrNameLst>
                                          <p:attrName>ppt_x</p:attrName>
                                          <p:attrName>ppt_y</p:attrName>
                                        </p:attrNameLst>
                                      </p:cBhvr>
                                      <p:rCtr x="0" y="322"/>
                                    </p:animMotion>
                                  </p:childTnLst>
                                </p:cTn>
                              </p:par>
                              <p:par>
                                <p:cTn id="24" presetID="42" presetClass="path" presetSubtype="0" accel="50000" decel="50000" fill="hold" grpId="0" nodeType="withEffect">
                                  <p:stCondLst>
                                    <p:cond delay="0"/>
                                  </p:stCondLst>
                                  <p:childTnLst>
                                    <p:animMotion origin="layout" path="M 3.33333E-6 8.41813E-7 L 3.33333E-6 0.09991 " pathEditMode="relative" rAng="0" ptsTypes="AA">
                                      <p:cBhvr>
                                        <p:cTn id="25" dur="3000" fill="hold"/>
                                        <p:tgtEl>
                                          <p:spTgt spid="6172"/>
                                        </p:tgtEl>
                                        <p:attrNameLst>
                                          <p:attrName>ppt_x</p:attrName>
                                          <p:attrName>ppt_y</p:attrName>
                                        </p:attrNameLst>
                                      </p:cBhvr>
                                      <p:rCtr x="0" y="50"/>
                                    </p:animMotion>
                                  </p:childTnLst>
                                </p:cTn>
                              </p:par>
                              <p:par>
                                <p:cTn id="26" presetID="42" presetClass="path" presetSubtype="0" accel="50000" decel="50000" fill="hold" grpId="0" nodeType="withEffect">
                                  <p:stCondLst>
                                    <p:cond delay="0"/>
                                  </p:stCondLst>
                                  <p:childTnLst>
                                    <p:animMotion origin="layout" path="M -3.33333E-6 8.41813E-7 L -3.33333E-6 0.18871 " pathEditMode="relative" rAng="0" ptsTypes="AA">
                                      <p:cBhvr>
                                        <p:cTn id="27" dur="3000" fill="hold"/>
                                        <p:tgtEl>
                                          <p:spTgt spid="6173"/>
                                        </p:tgtEl>
                                        <p:attrNameLst>
                                          <p:attrName>ppt_x</p:attrName>
                                          <p:attrName>ppt_y</p:attrName>
                                        </p:attrNameLst>
                                      </p:cBhvr>
                                      <p:rCtr x="0" y="94"/>
                                    </p:animMotion>
                                  </p:childTnLst>
                                </p:cTn>
                              </p:par>
                              <p:par>
                                <p:cTn id="28" presetID="42" presetClass="path" presetSubtype="0" accel="50000" decel="50000" fill="hold" grpId="0" nodeType="withEffect">
                                  <p:stCondLst>
                                    <p:cond delay="0"/>
                                  </p:stCondLst>
                                  <p:childTnLst>
                                    <p:animMotion origin="layout" path="M -3.33333E-6 8.41813E-7 L -3.33333E-6 0.29972 " pathEditMode="relative" rAng="0" ptsTypes="AA">
                                      <p:cBhvr>
                                        <p:cTn id="29" dur="3000" fill="hold"/>
                                        <p:tgtEl>
                                          <p:spTgt spid="6174"/>
                                        </p:tgtEl>
                                        <p:attrNameLst>
                                          <p:attrName>ppt_x</p:attrName>
                                          <p:attrName>ppt_y</p:attrName>
                                        </p:attrNameLst>
                                      </p:cBhvr>
                                      <p:rCtr x="0" y="150"/>
                                    </p:animMotion>
                                  </p:childTnLst>
                                </p:cTn>
                              </p:par>
                              <p:par>
                                <p:cTn id="30" presetID="42" presetClass="path" presetSubtype="0" accel="50000" decel="50000" fill="hold" grpId="0" nodeType="withEffect">
                                  <p:stCondLst>
                                    <p:cond delay="0"/>
                                  </p:stCondLst>
                                  <p:childTnLst>
                                    <p:animMotion origin="layout" path="M 2.77556E-17 8.41813E-7 L 2.77556E-17 0.36633 " pathEditMode="relative" rAng="0" ptsTypes="AA">
                                      <p:cBhvr>
                                        <p:cTn id="31" dur="3000" fill="hold"/>
                                        <p:tgtEl>
                                          <p:spTgt spid="6175"/>
                                        </p:tgtEl>
                                        <p:attrNameLst>
                                          <p:attrName>ppt_x</p:attrName>
                                          <p:attrName>ppt_y</p:attrName>
                                        </p:attrNameLst>
                                      </p:cBhvr>
                                      <p:rCtr x="0" y="183"/>
                                    </p:animMotion>
                                  </p:childTnLst>
                                </p:cTn>
                              </p:par>
                              <p:par>
                                <p:cTn id="32" presetID="42" presetClass="path" presetSubtype="0" accel="50000" decel="50000" fill="hold" grpId="0" nodeType="withEffect">
                                  <p:stCondLst>
                                    <p:cond delay="0"/>
                                  </p:stCondLst>
                                  <p:childTnLst>
                                    <p:animMotion origin="layout" path="M 5.55112E-17 8.41813E-7 L 5.55112E-17 0.33302 " pathEditMode="relative" rAng="0" ptsTypes="AA">
                                      <p:cBhvr>
                                        <p:cTn id="33" dur="3000" fill="hold"/>
                                        <p:tgtEl>
                                          <p:spTgt spid="6176"/>
                                        </p:tgtEl>
                                        <p:attrNameLst>
                                          <p:attrName>ppt_x</p:attrName>
                                          <p:attrName>ppt_y</p:attrName>
                                        </p:attrNameLst>
                                      </p:cBhvr>
                                      <p:rCtr x="0" y="167"/>
                                    </p:animMotion>
                                  </p:childTnLst>
                                </p:cTn>
                              </p:par>
                              <p:par>
                                <p:cTn id="34" presetID="42" presetClass="path" presetSubtype="0" accel="50000" decel="50000" fill="hold" grpId="0" nodeType="withEffect">
                                  <p:stCondLst>
                                    <p:cond delay="0"/>
                                  </p:stCondLst>
                                  <p:childTnLst>
                                    <p:animMotion origin="layout" path="M -3.33333E-6 2.50694E-6 L -3.33333E-6 0.55504 " pathEditMode="relative" rAng="0" ptsTypes="AA">
                                      <p:cBhvr>
                                        <p:cTn id="35" dur="3000" fill="hold"/>
                                        <p:tgtEl>
                                          <p:spTgt spid="6178"/>
                                        </p:tgtEl>
                                        <p:attrNameLst>
                                          <p:attrName>ppt_x</p:attrName>
                                          <p:attrName>ppt_y</p:attrName>
                                        </p:attrNameLst>
                                      </p:cBhvr>
                                      <p:rCtr x="0" y="278"/>
                                    </p:animMotion>
                                  </p:childTnLst>
                                </p:cTn>
                              </p:par>
                              <p:par>
                                <p:cTn id="36" presetID="42" presetClass="path" presetSubtype="0" accel="50000" decel="50000" fill="hold" grpId="0" nodeType="withEffect">
                                  <p:stCondLst>
                                    <p:cond delay="0"/>
                                  </p:stCondLst>
                                  <p:childTnLst>
                                    <p:animMotion origin="layout" path="M 3.33333E-6 -3.321E-6 L 3.33333E-6 0.16652 " pathEditMode="relative" rAng="0" ptsTypes="AA">
                                      <p:cBhvr>
                                        <p:cTn id="37" dur="3000" fill="hold"/>
                                        <p:tgtEl>
                                          <p:spTgt spid="6182"/>
                                        </p:tgtEl>
                                        <p:attrNameLst>
                                          <p:attrName>ppt_x</p:attrName>
                                          <p:attrName>ppt_y</p:attrName>
                                        </p:attrNameLst>
                                      </p:cBhvr>
                                      <p:rCtr x="0" y="83"/>
                                    </p:animMotion>
                                  </p:childTnLst>
                                </p:cTn>
                              </p:par>
                              <p:par>
                                <p:cTn id="38" presetID="42" presetClass="path" presetSubtype="0" accel="50000" decel="50000" fill="hold" grpId="0" nodeType="withEffect">
                                  <p:stCondLst>
                                    <p:cond delay="0"/>
                                  </p:stCondLst>
                                  <p:childTnLst>
                                    <p:animMotion origin="layout" path="M 3.33333E-6 -3.321E-6 L 3.33333E-6 0.19982 " pathEditMode="relative" rAng="0" ptsTypes="AA">
                                      <p:cBhvr>
                                        <p:cTn id="39" dur="3000" fill="hold"/>
                                        <p:tgtEl>
                                          <p:spTgt spid="6183"/>
                                        </p:tgtEl>
                                        <p:attrNameLst>
                                          <p:attrName>ppt_x</p:attrName>
                                          <p:attrName>ppt_y</p:attrName>
                                        </p:attrNameLst>
                                      </p:cBhvr>
                                      <p:rCtr x="0" y="100"/>
                                    </p:animMotion>
                                  </p:childTnLst>
                                </p:cTn>
                              </p:par>
                              <p:par>
                                <p:cTn id="40" presetID="42" presetClass="path" presetSubtype="0" accel="50000" decel="50000" fill="hold" grpId="0" nodeType="withEffect">
                                  <p:stCondLst>
                                    <p:cond delay="0"/>
                                  </p:stCondLst>
                                  <p:childTnLst>
                                    <p:animMotion origin="layout" path="M 0 -3.321E-6 L 0 0.22202 " pathEditMode="relative" rAng="0" ptsTypes="AA">
                                      <p:cBhvr>
                                        <p:cTn id="41" dur="3000" fill="hold"/>
                                        <p:tgtEl>
                                          <p:spTgt spid="6184"/>
                                        </p:tgtEl>
                                        <p:attrNameLst>
                                          <p:attrName>ppt_x</p:attrName>
                                          <p:attrName>ppt_y</p:attrName>
                                        </p:attrNameLst>
                                      </p:cBhvr>
                                      <p:rCtr x="0" y="111"/>
                                    </p:animMotion>
                                  </p:childTnLst>
                                </p:cTn>
                              </p:par>
                              <p:par>
                                <p:cTn id="42" presetID="42" presetClass="path" presetSubtype="0" accel="50000" decel="50000" fill="hold" grpId="0" nodeType="withEffect">
                                  <p:stCondLst>
                                    <p:cond delay="0"/>
                                  </p:stCondLst>
                                  <p:childTnLst>
                                    <p:animMotion origin="layout" path="M 1.11022E-16 -3.321E-6 L 1.11022E-16 0.41073 " pathEditMode="relative" rAng="0" ptsTypes="AA">
                                      <p:cBhvr>
                                        <p:cTn id="43" dur="3000" fill="hold"/>
                                        <p:tgtEl>
                                          <p:spTgt spid="6185"/>
                                        </p:tgtEl>
                                        <p:attrNameLst>
                                          <p:attrName>ppt_x</p:attrName>
                                          <p:attrName>ppt_y</p:attrName>
                                        </p:attrNameLst>
                                      </p:cBhvr>
                                      <p:rCtr x="0" y="205"/>
                                    </p:animMotion>
                                  </p:childTnLst>
                                </p:cTn>
                              </p:par>
                              <p:par>
                                <p:cTn id="44" presetID="42" presetClass="path" presetSubtype="0" accel="50000" decel="50000" fill="hold" grpId="0" nodeType="withEffect">
                                  <p:stCondLst>
                                    <p:cond delay="0"/>
                                  </p:stCondLst>
                                  <p:childTnLst>
                                    <p:animMotion origin="layout" path="M 3.33333E-6 -3.321E-6 L 3.33333E-6 0.45514 " pathEditMode="relative" rAng="0" ptsTypes="AA">
                                      <p:cBhvr>
                                        <p:cTn id="45" dur="3000" fill="hold"/>
                                        <p:tgtEl>
                                          <p:spTgt spid="6186"/>
                                        </p:tgtEl>
                                        <p:attrNameLst>
                                          <p:attrName>ppt_x</p:attrName>
                                          <p:attrName>ppt_y</p:attrName>
                                        </p:attrNameLst>
                                      </p:cBhvr>
                                      <p:rCtr x="0" y="228"/>
                                    </p:animMotion>
                                  </p:childTnLst>
                                </p:cTn>
                              </p:par>
                              <p:par>
                                <p:cTn id="46" presetID="42" presetClass="path" presetSubtype="0" accel="50000" decel="50000" fill="hold" grpId="0" nodeType="withEffect">
                                  <p:stCondLst>
                                    <p:cond delay="0"/>
                                  </p:stCondLst>
                                  <p:childTnLst>
                                    <p:animMotion origin="layout" path="M 3.33333E-6 -3.321E-6 L 3.33333E-6 0.51064 " pathEditMode="relative" rAng="0" ptsTypes="AA">
                                      <p:cBhvr>
                                        <p:cTn id="47" dur="3000" fill="hold"/>
                                        <p:tgtEl>
                                          <p:spTgt spid="6187"/>
                                        </p:tgtEl>
                                        <p:attrNameLst>
                                          <p:attrName>ppt_x</p:attrName>
                                          <p:attrName>ppt_y</p:attrName>
                                        </p:attrNameLst>
                                      </p:cBhvr>
                                      <p:rCtr x="0" y="255"/>
                                    </p:animMotion>
                                  </p:childTnLst>
                                </p:cTn>
                              </p:par>
                              <p:par>
                                <p:cTn id="48" presetID="42" presetClass="path" presetSubtype="0" accel="50000" decel="50000" fill="hold" grpId="0" nodeType="withEffect">
                                  <p:stCondLst>
                                    <p:cond delay="0"/>
                                  </p:stCondLst>
                                  <p:childTnLst>
                                    <p:animMotion origin="layout" path="M 3.33333E-6 -3.321E-6 L 3.33333E-6 0.19982 " pathEditMode="relative" rAng="0" ptsTypes="AA">
                                      <p:cBhvr>
                                        <p:cTn id="49" dur="3000" fill="hold"/>
                                        <p:tgtEl>
                                          <p:spTgt spid="6197"/>
                                        </p:tgtEl>
                                        <p:attrNameLst>
                                          <p:attrName>ppt_x</p:attrName>
                                          <p:attrName>ppt_y</p:attrName>
                                        </p:attrNameLst>
                                      </p:cBhvr>
                                      <p:rCtr x="0" y="100"/>
                                    </p:animMotion>
                                  </p:childTnLst>
                                </p:cTn>
                              </p:par>
                              <p:par>
                                <p:cTn id="50" presetID="42" presetClass="path" presetSubtype="0" accel="50000" decel="50000" fill="hold" grpId="0" nodeType="withEffect">
                                  <p:stCondLst>
                                    <p:cond delay="0"/>
                                  </p:stCondLst>
                                  <p:childTnLst>
                                    <p:animMotion origin="layout" path="M 1.11022E-16 -3.321E-6 L 1.11022E-16 0.32193 " pathEditMode="relative" rAng="0" ptsTypes="AA">
                                      <p:cBhvr>
                                        <p:cTn id="51" dur="3000" fill="hold"/>
                                        <p:tgtEl>
                                          <p:spTgt spid="6199"/>
                                        </p:tgtEl>
                                        <p:attrNameLst>
                                          <p:attrName>ppt_x</p:attrName>
                                          <p:attrName>ppt_y</p:attrName>
                                        </p:attrNameLst>
                                      </p:cBhvr>
                                      <p:rCtr x="0" y="161"/>
                                    </p:animMotion>
                                  </p:childTnLst>
                                </p:cTn>
                              </p:par>
                              <p:par>
                                <p:cTn id="52" presetID="42" presetClass="path" presetSubtype="0" accel="50000" decel="50000" fill="hold" grpId="0" nodeType="withEffect">
                                  <p:stCondLst>
                                    <p:cond delay="0"/>
                                  </p:stCondLst>
                                  <p:childTnLst>
                                    <p:animMotion origin="layout" path="M 3.33333E-6 -3.321E-6 L 3.33333E-6 0.45514 " pathEditMode="relative" rAng="0" ptsTypes="AA">
                                      <p:cBhvr>
                                        <p:cTn id="53" dur="3000" fill="hold"/>
                                        <p:tgtEl>
                                          <p:spTgt spid="6200"/>
                                        </p:tgtEl>
                                        <p:attrNameLst>
                                          <p:attrName>ppt_x</p:attrName>
                                          <p:attrName>ppt_y</p:attrName>
                                        </p:attrNameLst>
                                      </p:cBhvr>
                                      <p:rCtr x="0" y="228"/>
                                    </p:animMotion>
                                  </p:childTnLst>
                                </p:cTn>
                              </p:par>
                              <p:par>
                                <p:cTn id="54" presetID="42" presetClass="path" presetSubtype="0" accel="50000" decel="50000" fill="hold" grpId="0" nodeType="withEffect">
                                  <p:stCondLst>
                                    <p:cond delay="0"/>
                                  </p:stCondLst>
                                  <p:childTnLst>
                                    <p:animMotion origin="layout" path="M 3.33333E-6 -3.321E-6 L 3.33333E-6 0.56615 " pathEditMode="relative" rAng="0" ptsTypes="AA">
                                      <p:cBhvr>
                                        <p:cTn id="55" dur="3000" fill="hold"/>
                                        <p:tgtEl>
                                          <p:spTgt spid="6201"/>
                                        </p:tgtEl>
                                        <p:attrNameLst>
                                          <p:attrName>ppt_x</p:attrName>
                                          <p:attrName>ppt_y</p:attrName>
                                        </p:attrNameLst>
                                      </p:cBhvr>
                                      <p:rCtr x="0" y="283"/>
                                    </p:animMotion>
                                  </p:childTnLst>
                                </p:cTn>
                              </p:par>
                              <p:par>
                                <p:cTn id="56" presetID="42" presetClass="path" presetSubtype="0" accel="50000" decel="50000" fill="hold" grpId="0" nodeType="withEffect">
                                  <p:stCondLst>
                                    <p:cond delay="0"/>
                                  </p:stCondLst>
                                  <p:childTnLst>
                                    <p:animMotion origin="layout" path="M 3.33333E-6 -3.321E-6 L 3.33333E-6 0.31083 " pathEditMode="relative" rAng="0" ptsTypes="AA">
                                      <p:cBhvr>
                                        <p:cTn id="57" dur="3000" fill="hold"/>
                                        <p:tgtEl>
                                          <p:spTgt spid="6204"/>
                                        </p:tgtEl>
                                        <p:attrNameLst>
                                          <p:attrName>ppt_x</p:attrName>
                                          <p:attrName>ppt_y</p:attrName>
                                        </p:attrNameLst>
                                      </p:cBhvr>
                                      <p:rCtr x="0" y="155"/>
                                    </p:animMotion>
                                  </p:childTnLst>
                                </p:cTn>
                              </p:par>
                              <p:par>
                                <p:cTn id="58" presetID="42" presetClass="path" presetSubtype="0" accel="50000" decel="50000" fill="hold" grpId="0" nodeType="withEffect">
                                  <p:stCondLst>
                                    <p:cond delay="0"/>
                                  </p:stCondLst>
                                  <p:childTnLst>
                                    <p:animMotion origin="layout" path="M 0 -3.321E-6 L 0 0.28862 " pathEditMode="relative" rAng="0" ptsTypes="AA">
                                      <p:cBhvr>
                                        <p:cTn id="59" dur="3000" fill="hold"/>
                                        <p:tgtEl>
                                          <p:spTgt spid="6205"/>
                                        </p:tgtEl>
                                        <p:attrNameLst>
                                          <p:attrName>ppt_x</p:attrName>
                                          <p:attrName>ppt_y</p:attrName>
                                        </p:attrNameLst>
                                      </p:cBhvr>
                                      <p:rCtr x="0" y="144"/>
                                    </p:animMotion>
                                  </p:childTnLst>
                                </p:cTn>
                              </p:par>
                              <p:par>
                                <p:cTn id="60" presetID="42" presetClass="path" presetSubtype="0" accel="50000" decel="50000" fill="hold" grpId="0" nodeType="withEffect">
                                  <p:stCondLst>
                                    <p:cond delay="0"/>
                                  </p:stCondLst>
                                  <p:childTnLst>
                                    <p:animMotion origin="layout" path="M 1.11022E-16 -3.321E-6 L 1.11022E-16 0.28862 " pathEditMode="relative" rAng="0" ptsTypes="AA">
                                      <p:cBhvr>
                                        <p:cTn id="61" dur="3000" fill="hold"/>
                                        <p:tgtEl>
                                          <p:spTgt spid="6206"/>
                                        </p:tgtEl>
                                        <p:attrNameLst>
                                          <p:attrName>ppt_x</p:attrName>
                                          <p:attrName>ppt_y</p:attrName>
                                        </p:attrNameLst>
                                      </p:cBhvr>
                                      <p:rCtr x="0" y="144"/>
                                    </p:animMotion>
                                  </p:childTnLst>
                                </p:cTn>
                              </p:par>
                              <p:par>
                                <p:cTn id="62" presetID="42" presetClass="path" presetSubtype="0" accel="50000" decel="50000" fill="hold" grpId="0" nodeType="withEffect">
                                  <p:stCondLst>
                                    <p:cond delay="0"/>
                                  </p:stCondLst>
                                  <p:childTnLst>
                                    <p:animMotion origin="layout" path="M 3.33333E-6 -3.321E-6 L 3.33333E-6 0.48844 " pathEditMode="relative" rAng="0" ptsTypes="AA">
                                      <p:cBhvr>
                                        <p:cTn id="63" dur="3000" fill="hold"/>
                                        <p:tgtEl>
                                          <p:spTgt spid="6207"/>
                                        </p:tgtEl>
                                        <p:attrNameLst>
                                          <p:attrName>ppt_x</p:attrName>
                                          <p:attrName>ppt_y</p:attrName>
                                        </p:attrNameLst>
                                      </p:cBhvr>
                                      <p:rCtr x="0" y="244"/>
                                    </p:animMotion>
                                  </p:childTnLst>
                                </p:cTn>
                              </p:par>
                              <p:par>
                                <p:cTn id="64" presetID="42" presetClass="path" presetSubtype="0" accel="50000" decel="50000" fill="hold" grpId="0" nodeType="withEffect">
                                  <p:stCondLst>
                                    <p:cond delay="0"/>
                                  </p:stCondLst>
                                  <p:childTnLst>
                                    <p:animMotion origin="layout" path="M 3.33333E-6 -3.321E-6 L 3.33333E-6 0.44404 " pathEditMode="relative" rAng="0" ptsTypes="AA">
                                      <p:cBhvr>
                                        <p:cTn id="65" dur="3000" fill="hold"/>
                                        <p:tgtEl>
                                          <p:spTgt spid="6208"/>
                                        </p:tgtEl>
                                        <p:attrNameLst>
                                          <p:attrName>ppt_x</p:attrName>
                                          <p:attrName>ppt_y</p:attrName>
                                        </p:attrNameLst>
                                      </p:cBhvr>
                                      <p:rCtr x="0" y="222"/>
                                    </p:animMotion>
                                  </p:childTnLst>
                                </p:cTn>
                              </p:par>
                              <p:par>
                                <p:cTn id="66" presetID="42" presetClass="path" presetSubtype="0" accel="50000" decel="50000" fill="hold" grpId="0" nodeType="withEffect">
                                  <p:stCondLst>
                                    <p:cond delay="0"/>
                                  </p:stCondLst>
                                  <p:childTnLst>
                                    <p:animMotion origin="layout" path="M 3.33333E-6 8.41813E-7 L 3.33333E-6 0.09991 " pathEditMode="relative" rAng="0" ptsTypes="AA">
                                      <p:cBhvr>
                                        <p:cTn id="67" dur="3000" fill="hold"/>
                                        <p:tgtEl>
                                          <p:spTgt spid="6212"/>
                                        </p:tgtEl>
                                        <p:attrNameLst>
                                          <p:attrName>ppt_x</p:attrName>
                                          <p:attrName>ppt_y</p:attrName>
                                        </p:attrNameLst>
                                      </p:cBhvr>
                                      <p:rCtr x="0" y="50"/>
                                    </p:animMotion>
                                  </p:childTnLst>
                                </p:cTn>
                              </p:par>
                              <p:par>
                                <p:cTn id="68" presetID="42" presetClass="path" presetSubtype="0" accel="50000" decel="50000" fill="hold" grpId="0" nodeType="withEffect">
                                  <p:stCondLst>
                                    <p:cond delay="0"/>
                                  </p:stCondLst>
                                  <p:childTnLst>
                                    <p:animMotion origin="layout" path="M -3.33333E-6 8.41813E-7 L -3.33333E-6 0.18871 " pathEditMode="relative" rAng="0" ptsTypes="AA">
                                      <p:cBhvr>
                                        <p:cTn id="69" dur="3000" fill="hold"/>
                                        <p:tgtEl>
                                          <p:spTgt spid="6213"/>
                                        </p:tgtEl>
                                        <p:attrNameLst>
                                          <p:attrName>ppt_x</p:attrName>
                                          <p:attrName>ppt_y</p:attrName>
                                        </p:attrNameLst>
                                      </p:cBhvr>
                                      <p:rCtr x="0" y="94"/>
                                    </p:animMotion>
                                  </p:childTnLst>
                                </p:cTn>
                              </p:par>
                              <p:par>
                                <p:cTn id="70" presetID="42" presetClass="path" presetSubtype="0" accel="50000" decel="50000" fill="hold" grpId="0" nodeType="withEffect">
                                  <p:stCondLst>
                                    <p:cond delay="0"/>
                                  </p:stCondLst>
                                  <p:childTnLst>
                                    <p:animMotion origin="layout" path="M -3.33333E-6 8.41813E-7 L -3.33333E-6 0.29972 " pathEditMode="relative" rAng="0" ptsTypes="AA">
                                      <p:cBhvr>
                                        <p:cTn id="71" dur="3000" fill="hold"/>
                                        <p:tgtEl>
                                          <p:spTgt spid="6214"/>
                                        </p:tgtEl>
                                        <p:attrNameLst>
                                          <p:attrName>ppt_x</p:attrName>
                                          <p:attrName>ppt_y</p:attrName>
                                        </p:attrNameLst>
                                      </p:cBhvr>
                                      <p:rCtr x="0" y="150"/>
                                    </p:animMotion>
                                  </p:childTnLst>
                                </p:cTn>
                              </p:par>
                              <p:par>
                                <p:cTn id="72" presetID="42" presetClass="path" presetSubtype="0" accel="50000" decel="50000" fill="hold" grpId="0" nodeType="withEffect">
                                  <p:stCondLst>
                                    <p:cond delay="0"/>
                                  </p:stCondLst>
                                  <p:childTnLst>
                                    <p:animMotion origin="layout" path="M 2.77556E-17 8.41813E-7 L 2.77556E-17 0.36633 " pathEditMode="relative" rAng="0" ptsTypes="AA">
                                      <p:cBhvr>
                                        <p:cTn id="73" dur="3000" fill="hold"/>
                                        <p:tgtEl>
                                          <p:spTgt spid="6215"/>
                                        </p:tgtEl>
                                        <p:attrNameLst>
                                          <p:attrName>ppt_x</p:attrName>
                                          <p:attrName>ppt_y</p:attrName>
                                        </p:attrNameLst>
                                      </p:cBhvr>
                                      <p:rCtr x="0" y="183"/>
                                    </p:animMotion>
                                  </p:childTnLst>
                                </p:cTn>
                              </p:par>
                              <p:par>
                                <p:cTn id="74" presetID="42" presetClass="path" presetSubtype="0" accel="50000" decel="50000" fill="hold" grpId="0" nodeType="withEffect">
                                  <p:stCondLst>
                                    <p:cond delay="0"/>
                                  </p:stCondLst>
                                  <p:childTnLst>
                                    <p:animMotion origin="layout" path="M 5.55112E-17 8.41813E-7 L 5.55112E-17 0.33302 " pathEditMode="relative" rAng="0" ptsTypes="AA">
                                      <p:cBhvr>
                                        <p:cTn id="75" dur="3000" fill="hold"/>
                                        <p:tgtEl>
                                          <p:spTgt spid="6216"/>
                                        </p:tgtEl>
                                        <p:attrNameLst>
                                          <p:attrName>ppt_x</p:attrName>
                                          <p:attrName>ppt_y</p:attrName>
                                        </p:attrNameLst>
                                      </p:cBhvr>
                                      <p:rCtr x="0" y="167"/>
                                    </p:animMotion>
                                  </p:childTnLst>
                                </p:cTn>
                              </p:par>
                              <p:par>
                                <p:cTn id="76" presetID="42" presetClass="path" presetSubtype="0" accel="50000" decel="50000" fill="hold" grpId="0" nodeType="withEffect">
                                  <p:stCondLst>
                                    <p:cond delay="0"/>
                                  </p:stCondLst>
                                  <p:childTnLst>
                                    <p:animMotion origin="layout" path="M -3.33333E-6 2.50694E-6 L -3.33333E-6 0.55504 " pathEditMode="relative" rAng="0" ptsTypes="AA">
                                      <p:cBhvr>
                                        <p:cTn id="77" dur="3000" fill="hold"/>
                                        <p:tgtEl>
                                          <p:spTgt spid="6217"/>
                                        </p:tgtEl>
                                        <p:attrNameLst>
                                          <p:attrName>ppt_x</p:attrName>
                                          <p:attrName>ppt_y</p:attrName>
                                        </p:attrNameLst>
                                      </p:cBhvr>
                                      <p:rCtr x="0" y="278"/>
                                    </p:animMotion>
                                  </p:childTnLst>
                                </p:cTn>
                              </p:par>
                              <p:par>
                                <p:cTn id="78" presetID="42" presetClass="path" presetSubtype="0" accel="50000" decel="50000" fill="hold" grpId="0" nodeType="withEffect">
                                  <p:stCondLst>
                                    <p:cond delay="0"/>
                                  </p:stCondLst>
                                  <p:childTnLst>
                                    <p:animMotion origin="layout" path="M -3.33333E-6 2.50694E-6 L -3.33333E-6 0.69935 " pathEditMode="relative" rAng="0" ptsTypes="AA">
                                      <p:cBhvr>
                                        <p:cTn id="79" dur="3000" fill="hold"/>
                                        <p:tgtEl>
                                          <p:spTgt spid="6226"/>
                                        </p:tgtEl>
                                        <p:attrNameLst>
                                          <p:attrName>ppt_x</p:attrName>
                                          <p:attrName>ppt_y</p:attrName>
                                        </p:attrNameLst>
                                      </p:cBhvr>
                                      <p:rCtr x="0" y="350"/>
                                    </p:animMotion>
                                  </p:childTnLst>
                                </p:cTn>
                              </p:par>
                            </p:childTnLst>
                          </p:cTn>
                        </p:par>
                        <p:par>
                          <p:cTn id="80" fill="hold">
                            <p:stCondLst>
                              <p:cond delay="3000"/>
                            </p:stCondLst>
                            <p:childTnLst>
                              <p:par>
                                <p:cTn id="81" presetID="2" presetClass="entr" presetSubtype="8" fill="hold" grpId="0" nodeType="afterEffect">
                                  <p:stCondLst>
                                    <p:cond delay="0"/>
                                  </p:stCondLst>
                                  <p:childTnLst>
                                    <p:set>
                                      <p:cBhvr>
                                        <p:cTn id="82" dur="1" fill="hold">
                                          <p:stCondLst>
                                            <p:cond delay="0"/>
                                          </p:stCondLst>
                                        </p:cTn>
                                        <p:tgtEl>
                                          <p:spTgt spid="6218"/>
                                        </p:tgtEl>
                                        <p:attrNameLst>
                                          <p:attrName>style.visibility</p:attrName>
                                        </p:attrNameLst>
                                      </p:cBhvr>
                                      <p:to>
                                        <p:strVal val="visible"/>
                                      </p:to>
                                    </p:set>
                                    <p:anim calcmode="lin" valueType="num">
                                      <p:cBhvr additive="base">
                                        <p:cTn id="83" dur="500" fill="hold"/>
                                        <p:tgtEl>
                                          <p:spTgt spid="6218"/>
                                        </p:tgtEl>
                                        <p:attrNameLst>
                                          <p:attrName>ppt_x</p:attrName>
                                        </p:attrNameLst>
                                      </p:cBhvr>
                                      <p:tavLst>
                                        <p:tav tm="0">
                                          <p:val>
                                            <p:strVal val="0-#ppt_w/2"/>
                                          </p:val>
                                        </p:tav>
                                        <p:tav tm="100000">
                                          <p:val>
                                            <p:strVal val="#ppt_x"/>
                                          </p:val>
                                        </p:tav>
                                      </p:tavLst>
                                    </p:anim>
                                    <p:anim calcmode="lin" valueType="num">
                                      <p:cBhvr additive="base">
                                        <p:cTn id="84" dur="500" fill="hold"/>
                                        <p:tgtEl>
                                          <p:spTgt spid="6218"/>
                                        </p:tgtEl>
                                        <p:attrNameLst>
                                          <p:attrName>ppt_y</p:attrName>
                                        </p:attrNameLst>
                                      </p:cBhvr>
                                      <p:tavLst>
                                        <p:tav tm="0">
                                          <p:val>
                                            <p:strVal val="#ppt_y"/>
                                          </p:val>
                                        </p:tav>
                                        <p:tav tm="100000">
                                          <p:val>
                                            <p:strVal val="#ppt_y"/>
                                          </p:val>
                                        </p:tav>
                                      </p:tavLst>
                                    </p:anim>
                                  </p:childTnLst>
                                </p:cTn>
                              </p:par>
                            </p:childTnLst>
                          </p:cTn>
                        </p:par>
                        <p:par>
                          <p:cTn id="85" fill="hold">
                            <p:stCondLst>
                              <p:cond delay="3500"/>
                            </p:stCondLst>
                            <p:childTnLst>
                              <p:par>
                                <p:cTn id="86" presetID="2" presetClass="entr" presetSubtype="8" fill="hold" grpId="0" nodeType="afterEffect">
                                  <p:stCondLst>
                                    <p:cond delay="0"/>
                                  </p:stCondLst>
                                  <p:childTnLst>
                                    <p:set>
                                      <p:cBhvr>
                                        <p:cTn id="87" dur="1" fill="hold">
                                          <p:stCondLst>
                                            <p:cond delay="0"/>
                                          </p:stCondLst>
                                        </p:cTn>
                                        <p:tgtEl>
                                          <p:spTgt spid="6219"/>
                                        </p:tgtEl>
                                        <p:attrNameLst>
                                          <p:attrName>style.visibility</p:attrName>
                                        </p:attrNameLst>
                                      </p:cBhvr>
                                      <p:to>
                                        <p:strVal val="visible"/>
                                      </p:to>
                                    </p:set>
                                    <p:anim calcmode="lin" valueType="num">
                                      <p:cBhvr additive="base">
                                        <p:cTn id="88" dur="500" fill="hold"/>
                                        <p:tgtEl>
                                          <p:spTgt spid="6219"/>
                                        </p:tgtEl>
                                        <p:attrNameLst>
                                          <p:attrName>ppt_x</p:attrName>
                                        </p:attrNameLst>
                                      </p:cBhvr>
                                      <p:tavLst>
                                        <p:tav tm="0">
                                          <p:val>
                                            <p:strVal val="0-#ppt_w/2"/>
                                          </p:val>
                                        </p:tav>
                                        <p:tav tm="100000">
                                          <p:val>
                                            <p:strVal val="#ppt_x"/>
                                          </p:val>
                                        </p:tav>
                                      </p:tavLst>
                                    </p:anim>
                                    <p:anim calcmode="lin" valueType="num">
                                      <p:cBhvr additive="base">
                                        <p:cTn id="89" dur="500" fill="hold"/>
                                        <p:tgtEl>
                                          <p:spTgt spid="6219"/>
                                        </p:tgtEl>
                                        <p:attrNameLst>
                                          <p:attrName>ppt_y</p:attrName>
                                        </p:attrNameLst>
                                      </p:cBhvr>
                                      <p:tavLst>
                                        <p:tav tm="0">
                                          <p:val>
                                            <p:strVal val="#ppt_y"/>
                                          </p:val>
                                        </p:tav>
                                        <p:tav tm="100000">
                                          <p:val>
                                            <p:strVal val="#ppt_y"/>
                                          </p:val>
                                        </p:tav>
                                      </p:tavLst>
                                    </p:anim>
                                  </p:childTnLst>
                                </p:cTn>
                              </p:par>
                            </p:childTnLst>
                          </p:cTn>
                        </p:par>
                        <p:par>
                          <p:cTn id="90" fill="hold">
                            <p:stCondLst>
                              <p:cond delay="4000"/>
                            </p:stCondLst>
                            <p:childTnLst>
                              <p:par>
                                <p:cTn id="91" presetID="2" presetClass="entr" presetSubtype="8" fill="hold" grpId="0" nodeType="afterEffect">
                                  <p:stCondLst>
                                    <p:cond delay="0"/>
                                  </p:stCondLst>
                                  <p:childTnLst>
                                    <p:set>
                                      <p:cBhvr>
                                        <p:cTn id="92" dur="1" fill="hold">
                                          <p:stCondLst>
                                            <p:cond delay="0"/>
                                          </p:stCondLst>
                                        </p:cTn>
                                        <p:tgtEl>
                                          <p:spTgt spid="6220"/>
                                        </p:tgtEl>
                                        <p:attrNameLst>
                                          <p:attrName>style.visibility</p:attrName>
                                        </p:attrNameLst>
                                      </p:cBhvr>
                                      <p:to>
                                        <p:strVal val="visible"/>
                                      </p:to>
                                    </p:set>
                                    <p:anim calcmode="lin" valueType="num">
                                      <p:cBhvr additive="base">
                                        <p:cTn id="93" dur="500" fill="hold"/>
                                        <p:tgtEl>
                                          <p:spTgt spid="6220"/>
                                        </p:tgtEl>
                                        <p:attrNameLst>
                                          <p:attrName>ppt_x</p:attrName>
                                        </p:attrNameLst>
                                      </p:cBhvr>
                                      <p:tavLst>
                                        <p:tav tm="0">
                                          <p:val>
                                            <p:strVal val="0-#ppt_w/2"/>
                                          </p:val>
                                        </p:tav>
                                        <p:tav tm="100000">
                                          <p:val>
                                            <p:strVal val="#ppt_x"/>
                                          </p:val>
                                        </p:tav>
                                      </p:tavLst>
                                    </p:anim>
                                    <p:anim calcmode="lin" valueType="num">
                                      <p:cBhvr additive="base">
                                        <p:cTn id="94" dur="500" fill="hold"/>
                                        <p:tgtEl>
                                          <p:spTgt spid="6220"/>
                                        </p:tgtEl>
                                        <p:attrNameLst>
                                          <p:attrName>ppt_y</p:attrName>
                                        </p:attrNameLst>
                                      </p:cBhvr>
                                      <p:tavLst>
                                        <p:tav tm="0">
                                          <p:val>
                                            <p:strVal val="#ppt_y"/>
                                          </p:val>
                                        </p:tav>
                                        <p:tav tm="100000">
                                          <p:val>
                                            <p:strVal val="#ppt_y"/>
                                          </p:val>
                                        </p:tav>
                                      </p:tavLst>
                                    </p:anim>
                                  </p:childTnLst>
                                </p:cTn>
                              </p:par>
                            </p:childTnLst>
                          </p:cTn>
                        </p:par>
                        <p:par>
                          <p:cTn id="95" fill="hold">
                            <p:stCondLst>
                              <p:cond delay="4500"/>
                            </p:stCondLst>
                            <p:childTnLst>
                              <p:par>
                                <p:cTn id="96" presetID="2" presetClass="entr" presetSubtype="8" fill="hold" grpId="0" nodeType="afterEffect">
                                  <p:stCondLst>
                                    <p:cond delay="0"/>
                                  </p:stCondLst>
                                  <p:childTnLst>
                                    <p:set>
                                      <p:cBhvr>
                                        <p:cTn id="97" dur="1" fill="hold">
                                          <p:stCondLst>
                                            <p:cond delay="0"/>
                                          </p:stCondLst>
                                        </p:cTn>
                                        <p:tgtEl>
                                          <p:spTgt spid="6221"/>
                                        </p:tgtEl>
                                        <p:attrNameLst>
                                          <p:attrName>style.visibility</p:attrName>
                                        </p:attrNameLst>
                                      </p:cBhvr>
                                      <p:to>
                                        <p:strVal val="visible"/>
                                      </p:to>
                                    </p:set>
                                    <p:anim calcmode="lin" valueType="num">
                                      <p:cBhvr additive="base">
                                        <p:cTn id="98" dur="500" fill="hold"/>
                                        <p:tgtEl>
                                          <p:spTgt spid="6221"/>
                                        </p:tgtEl>
                                        <p:attrNameLst>
                                          <p:attrName>ppt_x</p:attrName>
                                        </p:attrNameLst>
                                      </p:cBhvr>
                                      <p:tavLst>
                                        <p:tav tm="0">
                                          <p:val>
                                            <p:strVal val="0-#ppt_w/2"/>
                                          </p:val>
                                        </p:tav>
                                        <p:tav tm="100000">
                                          <p:val>
                                            <p:strVal val="#ppt_x"/>
                                          </p:val>
                                        </p:tav>
                                      </p:tavLst>
                                    </p:anim>
                                    <p:anim calcmode="lin" valueType="num">
                                      <p:cBhvr additive="base">
                                        <p:cTn id="99" dur="500" fill="hold"/>
                                        <p:tgtEl>
                                          <p:spTgt spid="6221"/>
                                        </p:tgtEl>
                                        <p:attrNameLst>
                                          <p:attrName>ppt_y</p:attrName>
                                        </p:attrNameLst>
                                      </p:cBhvr>
                                      <p:tavLst>
                                        <p:tav tm="0">
                                          <p:val>
                                            <p:strVal val="#ppt_y"/>
                                          </p:val>
                                        </p:tav>
                                        <p:tav tm="100000">
                                          <p:val>
                                            <p:strVal val="#ppt_y"/>
                                          </p:val>
                                        </p:tav>
                                      </p:tavLst>
                                    </p:anim>
                                  </p:childTnLst>
                                </p:cTn>
                              </p:par>
                            </p:childTnLst>
                          </p:cTn>
                        </p:par>
                        <p:par>
                          <p:cTn id="100" fill="hold">
                            <p:stCondLst>
                              <p:cond delay="5000"/>
                            </p:stCondLst>
                            <p:childTnLst>
                              <p:par>
                                <p:cTn id="101" presetID="2" presetClass="entr" presetSubtype="8" fill="hold" grpId="0" nodeType="afterEffect">
                                  <p:stCondLst>
                                    <p:cond delay="0"/>
                                  </p:stCondLst>
                                  <p:childTnLst>
                                    <p:set>
                                      <p:cBhvr>
                                        <p:cTn id="102" dur="1" fill="hold">
                                          <p:stCondLst>
                                            <p:cond delay="0"/>
                                          </p:stCondLst>
                                        </p:cTn>
                                        <p:tgtEl>
                                          <p:spTgt spid="6222"/>
                                        </p:tgtEl>
                                        <p:attrNameLst>
                                          <p:attrName>style.visibility</p:attrName>
                                        </p:attrNameLst>
                                      </p:cBhvr>
                                      <p:to>
                                        <p:strVal val="visible"/>
                                      </p:to>
                                    </p:set>
                                    <p:anim calcmode="lin" valueType="num">
                                      <p:cBhvr additive="base">
                                        <p:cTn id="103" dur="500" fill="hold"/>
                                        <p:tgtEl>
                                          <p:spTgt spid="6222"/>
                                        </p:tgtEl>
                                        <p:attrNameLst>
                                          <p:attrName>ppt_x</p:attrName>
                                        </p:attrNameLst>
                                      </p:cBhvr>
                                      <p:tavLst>
                                        <p:tav tm="0">
                                          <p:val>
                                            <p:strVal val="0-#ppt_w/2"/>
                                          </p:val>
                                        </p:tav>
                                        <p:tav tm="100000">
                                          <p:val>
                                            <p:strVal val="#ppt_x"/>
                                          </p:val>
                                        </p:tav>
                                      </p:tavLst>
                                    </p:anim>
                                    <p:anim calcmode="lin" valueType="num">
                                      <p:cBhvr additive="base">
                                        <p:cTn id="104" dur="500" fill="hold"/>
                                        <p:tgtEl>
                                          <p:spTgt spid="6222"/>
                                        </p:tgtEl>
                                        <p:attrNameLst>
                                          <p:attrName>ppt_y</p:attrName>
                                        </p:attrNameLst>
                                      </p:cBhvr>
                                      <p:tavLst>
                                        <p:tav tm="0">
                                          <p:val>
                                            <p:strVal val="#ppt_y"/>
                                          </p:val>
                                        </p:tav>
                                        <p:tav tm="100000">
                                          <p:val>
                                            <p:strVal val="#ppt_y"/>
                                          </p:val>
                                        </p:tav>
                                      </p:tavLst>
                                    </p:anim>
                                  </p:childTnLst>
                                </p:cTn>
                              </p:par>
                            </p:childTnLst>
                          </p:cTn>
                        </p:par>
                        <p:par>
                          <p:cTn id="105" fill="hold">
                            <p:stCondLst>
                              <p:cond delay="5500"/>
                            </p:stCondLst>
                            <p:childTnLst>
                              <p:par>
                                <p:cTn id="106" presetID="2" presetClass="entr" presetSubtype="8" fill="hold" grpId="0" nodeType="afterEffect">
                                  <p:stCondLst>
                                    <p:cond delay="0"/>
                                  </p:stCondLst>
                                  <p:childTnLst>
                                    <p:set>
                                      <p:cBhvr>
                                        <p:cTn id="107" dur="1" fill="hold">
                                          <p:stCondLst>
                                            <p:cond delay="0"/>
                                          </p:stCondLst>
                                        </p:cTn>
                                        <p:tgtEl>
                                          <p:spTgt spid="6223"/>
                                        </p:tgtEl>
                                        <p:attrNameLst>
                                          <p:attrName>style.visibility</p:attrName>
                                        </p:attrNameLst>
                                      </p:cBhvr>
                                      <p:to>
                                        <p:strVal val="visible"/>
                                      </p:to>
                                    </p:set>
                                    <p:anim calcmode="lin" valueType="num">
                                      <p:cBhvr additive="base">
                                        <p:cTn id="108" dur="500" fill="hold"/>
                                        <p:tgtEl>
                                          <p:spTgt spid="6223"/>
                                        </p:tgtEl>
                                        <p:attrNameLst>
                                          <p:attrName>ppt_x</p:attrName>
                                        </p:attrNameLst>
                                      </p:cBhvr>
                                      <p:tavLst>
                                        <p:tav tm="0">
                                          <p:val>
                                            <p:strVal val="0-#ppt_w/2"/>
                                          </p:val>
                                        </p:tav>
                                        <p:tav tm="100000">
                                          <p:val>
                                            <p:strVal val="#ppt_x"/>
                                          </p:val>
                                        </p:tav>
                                      </p:tavLst>
                                    </p:anim>
                                    <p:anim calcmode="lin" valueType="num">
                                      <p:cBhvr additive="base">
                                        <p:cTn id="109" dur="500" fill="hold"/>
                                        <p:tgtEl>
                                          <p:spTgt spid="6223"/>
                                        </p:tgtEl>
                                        <p:attrNameLst>
                                          <p:attrName>ppt_y</p:attrName>
                                        </p:attrNameLst>
                                      </p:cBhvr>
                                      <p:tavLst>
                                        <p:tav tm="0">
                                          <p:val>
                                            <p:strVal val="#ppt_y"/>
                                          </p:val>
                                        </p:tav>
                                        <p:tav tm="100000">
                                          <p:val>
                                            <p:strVal val="#ppt_y"/>
                                          </p:val>
                                        </p:tav>
                                      </p:tavLst>
                                    </p:anim>
                                  </p:childTnLst>
                                </p:cTn>
                              </p:par>
                            </p:childTnLst>
                          </p:cTn>
                        </p:par>
                        <p:par>
                          <p:cTn id="110" fill="hold">
                            <p:stCondLst>
                              <p:cond delay="6000"/>
                            </p:stCondLst>
                            <p:childTnLst>
                              <p:par>
                                <p:cTn id="111" presetID="2" presetClass="entr" presetSubtype="8" fill="hold" grpId="0" nodeType="afterEffect">
                                  <p:stCondLst>
                                    <p:cond delay="0"/>
                                  </p:stCondLst>
                                  <p:childTnLst>
                                    <p:set>
                                      <p:cBhvr>
                                        <p:cTn id="112" dur="1" fill="hold">
                                          <p:stCondLst>
                                            <p:cond delay="0"/>
                                          </p:stCondLst>
                                        </p:cTn>
                                        <p:tgtEl>
                                          <p:spTgt spid="6224"/>
                                        </p:tgtEl>
                                        <p:attrNameLst>
                                          <p:attrName>style.visibility</p:attrName>
                                        </p:attrNameLst>
                                      </p:cBhvr>
                                      <p:to>
                                        <p:strVal val="visible"/>
                                      </p:to>
                                    </p:set>
                                    <p:anim calcmode="lin" valueType="num">
                                      <p:cBhvr additive="base">
                                        <p:cTn id="113" dur="500" fill="hold"/>
                                        <p:tgtEl>
                                          <p:spTgt spid="6224"/>
                                        </p:tgtEl>
                                        <p:attrNameLst>
                                          <p:attrName>ppt_x</p:attrName>
                                        </p:attrNameLst>
                                      </p:cBhvr>
                                      <p:tavLst>
                                        <p:tav tm="0">
                                          <p:val>
                                            <p:strVal val="0-#ppt_w/2"/>
                                          </p:val>
                                        </p:tav>
                                        <p:tav tm="100000">
                                          <p:val>
                                            <p:strVal val="#ppt_x"/>
                                          </p:val>
                                        </p:tav>
                                      </p:tavLst>
                                    </p:anim>
                                    <p:anim calcmode="lin" valueType="num">
                                      <p:cBhvr additive="base">
                                        <p:cTn id="114" dur="500" fill="hold"/>
                                        <p:tgtEl>
                                          <p:spTgt spid="6224"/>
                                        </p:tgtEl>
                                        <p:attrNameLst>
                                          <p:attrName>ppt_y</p:attrName>
                                        </p:attrNameLst>
                                      </p:cBhvr>
                                      <p:tavLst>
                                        <p:tav tm="0">
                                          <p:val>
                                            <p:strVal val="#ppt_y"/>
                                          </p:val>
                                        </p:tav>
                                        <p:tav tm="100000">
                                          <p:val>
                                            <p:strVal val="#ppt_y"/>
                                          </p:val>
                                        </p:tav>
                                      </p:tavLst>
                                    </p:anim>
                                  </p:childTnLst>
                                </p:cTn>
                              </p:par>
                            </p:childTnLst>
                          </p:cTn>
                        </p:par>
                        <p:par>
                          <p:cTn id="115" fill="hold">
                            <p:stCondLst>
                              <p:cond delay="6500"/>
                            </p:stCondLst>
                            <p:childTnLst>
                              <p:par>
                                <p:cTn id="116" presetID="2" presetClass="entr" presetSubtype="8" fill="hold" grpId="0" nodeType="afterEffect">
                                  <p:stCondLst>
                                    <p:cond delay="0"/>
                                  </p:stCondLst>
                                  <p:childTnLst>
                                    <p:set>
                                      <p:cBhvr>
                                        <p:cTn id="117" dur="1" fill="hold">
                                          <p:stCondLst>
                                            <p:cond delay="0"/>
                                          </p:stCondLst>
                                        </p:cTn>
                                        <p:tgtEl>
                                          <p:spTgt spid="6225"/>
                                        </p:tgtEl>
                                        <p:attrNameLst>
                                          <p:attrName>style.visibility</p:attrName>
                                        </p:attrNameLst>
                                      </p:cBhvr>
                                      <p:to>
                                        <p:strVal val="visible"/>
                                      </p:to>
                                    </p:set>
                                    <p:anim calcmode="lin" valueType="num">
                                      <p:cBhvr additive="base">
                                        <p:cTn id="118" dur="500" fill="hold"/>
                                        <p:tgtEl>
                                          <p:spTgt spid="6225"/>
                                        </p:tgtEl>
                                        <p:attrNameLst>
                                          <p:attrName>ppt_x</p:attrName>
                                        </p:attrNameLst>
                                      </p:cBhvr>
                                      <p:tavLst>
                                        <p:tav tm="0">
                                          <p:val>
                                            <p:strVal val="0-#ppt_w/2"/>
                                          </p:val>
                                        </p:tav>
                                        <p:tav tm="100000">
                                          <p:val>
                                            <p:strVal val="#ppt_x"/>
                                          </p:val>
                                        </p:tav>
                                      </p:tavLst>
                                    </p:anim>
                                    <p:anim calcmode="lin" valueType="num">
                                      <p:cBhvr additive="base">
                                        <p:cTn id="119" dur="500" fill="hold"/>
                                        <p:tgtEl>
                                          <p:spTgt spid="6225"/>
                                        </p:tgtEl>
                                        <p:attrNameLst>
                                          <p:attrName>ppt_y</p:attrName>
                                        </p:attrNameLst>
                                      </p:cBhvr>
                                      <p:tavLst>
                                        <p:tav tm="0">
                                          <p:val>
                                            <p:strVal val="#ppt_y"/>
                                          </p:val>
                                        </p:tav>
                                        <p:tav tm="100000">
                                          <p:val>
                                            <p:strVal val="#ppt_y"/>
                                          </p:val>
                                        </p:tav>
                                      </p:tavLst>
                                    </p:anim>
                                  </p:childTnLst>
                                </p:cTn>
                              </p:par>
                            </p:childTnLst>
                          </p:cTn>
                        </p:par>
                        <p:par>
                          <p:cTn id="120" fill="hold">
                            <p:stCondLst>
                              <p:cond delay="7000"/>
                            </p:stCondLst>
                            <p:childTnLst>
                              <p:par>
                                <p:cTn id="121" presetID="2" presetClass="entr" presetSubtype="8" fill="hold" grpId="0" nodeType="afterEffect">
                                  <p:stCondLst>
                                    <p:cond delay="0"/>
                                  </p:stCondLst>
                                  <p:childTnLst>
                                    <p:set>
                                      <p:cBhvr>
                                        <p:cTn id="122" dur="1" fill="hold">
                                          <p:stCondLst>
                                            <p:cond delay="0"/>
                                          </p:stCondLst>
                                        </p:cTn>
                                        <p:tgtEl>
                                          <p:spTgt spid="6227"/>
                                        </p:tgtEl>
                                        <p:attrNameLst>
                                          <p:attrName>style.visibility</p:attrName>
                                        </p:attrNameLst>
                                      </p:cBhvr>
                                      <p:to>
                                        <p:strVal val="visible"/>
                                      </p:to>
                                    </p:set>
                                    <p:anim calcmode="lin" valueType="num">
                                      <p:cBhvr additive="base">
                                        <p:cTn id="123" dur="500" fill="hold"/>
                                        <p:tgtEl>
                                          <p:spTgt spid="6227"/>
                                        </p:tgtEl>
                                        <p:attrNameLst>
                                          <p:attrName>ppt_x</p:attrName>
                                        </p:attrNameLst>
                                      </p:cBhvr>
                                      <p:tavLst>
                                        <p:tav tm="0">
                                          <p:val>
                                            <p:strVal val="0-#ppt_w/2"/>
                                          </p:val>
                                        </p:tav>
                                        <p:tav tm="100000">
                                          <p:val>
                                            <p:strVal val="#ppt_x"/>
                                          </p:val>
                                        </p:tav>
                                      </p:tavLst>
                                    </p:anim>
                                    <p:anim calcmode="lin" valueType="num">
                                      <p:cBhvr additive="base">
                                        <p:cTn id="124" dur="500" fill="hold"/>
                                        <p:tgtEl>
                                          <p:spTgt spid="6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animBg="1"/>
      <p:bldP spid="6162" grpId="0" animBg="1"/>
      <p:bldP spid="6163" grpId="0" animBg="1"/>
      <p:bldP spid="6164" grpId="0" animBg="1"/>
      <p:bldP spid="6165" grpId="0" animBg="1"/>
      <p:bldP spid="6166" grpId="0" animBg="1"/>
      <p:bldP spid="6167" grpId="0" animBg="1"/>
      <p:bldP spid="6168" grpId="0" animBg="1"/>
      <p:bldP spid="6172" grpId="0" animBg="1"/>
      <p:bldP spid="6173" grpId="0" animBg="1"/>
      <p:bldP spid="6174" grpId="0" animBg="1"/>
      <p:bldP spid="6175" grpId="0" animBg="1"/>
      <p:bldP spid="6176" grpId="0" animBg="1"/>
      <p:bldP spid="6178" grpId="0" animBg="1"/>
      <p:bldP spid="6182" grpId="0" animBg="1"/>
      <p:bldP spid="6183" grpId="0" animBg="1"/>
      <p:bldP spid="6184" grpId="0" animBg="1"/>
      <p:bldP spid="6185" grpId="0" animBg="1"/>
      <p:bldP spid="6186" grpId="0" animBg="1"/>
      <p:bldP spid="6187" grpId="0" animBg="1"/>
      <p:bldP spid="6197" grpId="0" animBg="1"/>
      <p:bldP spid="6199" grpId="0" animBg="1"/>
      <p:bldP spid="6200" grpId="0" animBg="1"/>
      <p:bldP spid="6201" grpId="0" animBg="1"/>
      <p:bldP spid="6204" grpId="0" animBg="1"/>
      <p:bldP spid="6205" grpId="0" animBg="1"/>
      <p:bldP spid="6206" grpId="0" animBg="1"/>
      <p:bldP spid="6207" grpId="0" animBg="1"/>
      <p:bldP spid="6208" grpId="0" animBg="1"/>
      <p:bldP spid="6212" grpId="0" animBg="1"/>
      <p:bldP spid="6213" grpId="0" animBg="1"/>
      <p:bldP spid="6214" grpId="0" animBg="1"/>
      <p:bldP spid="6215" grpId="0" animBg="1"/>
      <p:bldP spid="6216" grpId="0" animBg="1"/>
      <p:bldP spid="6217" grpId="0" animBg="1"/>
      <p:bldP spid="6218" grpId="0"/>
      <p:bldP spid="6219" grpId="0"/>
      <p:bldP spid="6220" grpId="0"/>
      <p:bldP spid="6221" grpId="0"/>
      <p:bldP spid="6222" grpId="0"/>
      <p:bldP spid="6223" grpId="0"/>
      <p:bldP spid="6224" grpId="0"/>
      <p:bldP spid="6225" grpId="0"/>
      <p:bldP spid="6226" grpId="0" animBg="1"/>
      <p:bldP spid="6227"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rgbClr val="FFFF66"/>
            </a:gs>
          </a:gsLst>
          <a:lin ang="5400000" scaled="1"/>
        </a:gra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subTitle" idx="1"/>
          </p:nvPr>
        </p:nvSpPr>
        <p:spPr>
          <a:xfrm>
            <a:off x="1371600" y="2438400"/>
            <a:ext cx="6400800" cy="1752600"/>
          </a:xfrm>
        </p:spPr>
        <p:txBody>
          <a:bodyPr/>
          <a:lstStyle/>
          <a:p>
            <a:pPr eaLnBrk="1" hangingPunct="1"/>
            <a:r>
              <a:rPr lang="en-US" sz="4400"/>
              <a:t>Analyzing Your Gel</a:t>
            </a:r>
          </a:p>
        </p:txBody>
      </p:sp>
      <p:sp>
        <p:nvSpPr>
          <p:cNvPr id="64515" name="Text Box 3"/>
          <p:cNvSpPr txBox="1">
            <a:spLocks noChangeArrowheads="1"/>
          </p:cNvSpPr>
          <p:nvPr/>
        </p:nvSpPr>
        <p:spPr bwMode="auto">
          <a:xfrm>
            <a:off x="0" y="0"/>
            <a:ext cx="9144000" cy="641350"/>
          </a:xfrm>
          <a:prstGeom prst="rect">
            <a:avLst/>
          </a:prstGeom>
          <a:solidFill>
            <a:srgbClr val="000080"/>
          </a:solidFill>
          <a:ln w="9525">
            <a:noFill/>
            <a:miter lim="800000"/>
            <a:headEnd/>
            <a:tailEnd/>
          </a:ln>
        </p:spPr>
        <p:txBody>
          <a:bodyPr>
            <a:prstTxWarp prst="textNoShape">
              <a:avLst/>
            </a:prstTxWarp>
            <a:spAutoFit/>
          </a:bodyPr>
          <a:lstStyle/>
          <a:p>
            <a:pPr algn="ctr">
              <a:spcBef>
                <a:spcPct val="50000"/>
              </a:spcBef>
            </a:pPr>
            <a:r>
              <a:rPr lang="en-US" sz="3600" b="1">
                <a:solidFill>
                  <a:schemeClr val="bg1"/>
                </a:solidFill>
              </a:rPr>
              <a:t>Lab Experiment (Part 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FFFF66"/>
            </a:gs>
            <a:gs pos="50000">
              <a:schemeClr val="bg1"/>
            </a:gs>
            <a:gs pos="100000">
              <a:srgbClr val="FFFF66"/>
            </a:gs>
          </a:gsLst>
          <a:lin ang="2700000" scaled="1"/>
        </a:gradFill>
        <a:effectLst/>
      </p:bgPr>
    </p:bg>
    <p:spTree>
      <p:nvGrpSpPr>
        <p:cNvPr id="1" name=""/>
        <p:cNvGrpSpPr/>
        <p:nvPr/>
      </p:nvGrpSpPr>
      <p:grpSpPr>
        <a:xfrm>
          <a:off x="0" y="0"/>
          <a:ext cx="0" cy="0"/>
          <a:chOff x="0" y="0"/>
          <a:chExt cx="0" cy="0"/>
        </a:xfrm>
      </p:grpSpPr>
      <p:pic>
        <p:nvPicPr>
          <p:cNvPr id="48158" name="Picture 30" descr="resriction fragment1"/>
          <p:cNvPicPr>
            <a:picLocks noChangeAspect="1" noChangeArrowheads="1"/>
          </p:cNvPicPr>
          <p:nvPr/>
        </p:nvPicPr>
        <p:blipFill>
          <a:blip r:embed="rId3">
            <a:clrChange>
              <a:clrFrom>
                <a:srgbClr val="FFFFFF"/>
              </a:clrFrom>
              <a:clrTo>
                <a:srgbClr val="FFFFFF">
                  <a:alpha val="0"/>
                </a:srgbClr>
              </a:clrTo>
            </a:clrChange>
          </a:blip>
          <a:srcRect l="4173" r="58261"/>
          <a:stretch>
            <a:fillRect/>
          </a:stretch>
        </p:blipFill>
        <p:spPr bwMode="auto">
          <a:xfrm>
            <a:off x="685800" y="2133600"/>
            <a:ext cx="1582738" cy="3817938"/>
          </a:xfrm>
          <a:prstGeom prst="rect">
            <a:avLst/>
          </a:prstGeom>
          <a:noFill/>
          <a:ln w="9525">
            <a:noFill/>
            <a:miter lim="800000"/>
            <a:headEnd/>
            <a:tailEnd/>
          </a:ln>
        </p:spPr>
      </p:pic>
      <p:pic>
        <p:nvPicPr>
          <p:cNvPr id="48159" name="Picture 31" descr="restriction fragment 2"/>
          <p:cNvPicPr>
            <a:picLocks noChangeAspect="1" noChangeArrowheads="1"/>
          </p:cNvPicPr>
          <p:nvPr/>
        </p:nvPicPr>
        <p:blipFill>
          <a:blip r:embed="rId4">
            <a:clrChange>
              <a:clrFrom>
                <a:srgbClr val="FFFFFF"/>
              </a:clrFrom>
              <a:clrTo>
                <a:srgbClr val="FFFFFF">
                  <a:alpha val="0"/>
                </a:srgbClr>
              </a:clrTo>
            </a:clrChange>
          </a:blip>
          <a:srcRect l="22957"/>
          <a:stretch>
            <a:fillRect/>
          </a:stretch>
        </p:blipFill>
        <p:spPr bwMode="auto">
          <a:xfrm>
            <a:off x="1447800" y="2133600"/>
            <a:ext cx="3246438" cy="3817938"/>
          </a:xfrm>
          <a:prstGeom prst="rect">
            <a:avLst/>
          </a:prstGeom>
          <a:noFill/>
          <a:ln w="9525">
            <a:noFill/>
            <a:miter lim="800000"/>
            <a:headEnd/>
            <a:tailEnd/>
          </a:ln>
        </p:spPr>
      </p:pic>
      <p:sp>
        <p:nvSpPr>
          <p:cNvPr id="66564" name="Rectangle 4"/>
          <p:cNvSpPr>
            <a:spLocks noGrp="1" noChangeArrowheads="1"/>
          </p:cNvSpPr>
          <p:nvPr>
            <p:ph type="title"/>
          </p:nvPr>
        </p:nvSpPr>
        <p:spPr>
          <a:xfrm>
            <a:off x="228600" y="274638"/>
            <a:ext cx="8763000" cy="1143000"/>
          </a:xfrm>
        </p:spPr>
        <p:txBody>
          <a:bodyPr/>
          <a:lstStyle/>
          <a:p>
            <a:pPr eaLnBrk="1" hangingPunct="1"/>
            <a:r>
              <a:rPr lang="en-US" sz="4000"/>
              <a:t>What Makes Up the Banding Pattern in </a:t>
            </a:r>
            <a:r>
              <a:rPr lang="en-US" sz="4000" u="sng"/>
              <a:t>Restricted DNA</a:t>
            </a:r>
            <a:r>
              <a:rPr lang="en-US" sz="4000"/>
              <a:t>?</a:t>
            </a:r>
          </a:p>
        </p:txBody>
      </p:sp>
      <p:sp>
        <p:nvSpPr>
          <p:cNvPr id="48134" name="Rectangle 6"/>
          <p:cNvSpPr>
            <a:spLocks noGrp="1" noChangeArrowheads="1"/>
          </p:cNvSpPr>
          <p:nvPr>
            <p:ph type="body" sz="half" idx="2"/>
          </p:nvPr>
        </p:nvSpPr>
        <p:spPr>
          <a:xfrm>
            <a:off x="4876800" y="1722438"/>
            <a:ext cx="4038600" cy="4525962"/>
          </a:xfrm>
        </p:spPr>
        <p:txBody>
          <a:bodyPr/>
          <a:lstStyle/>
          <a:p>
            <a:pPr eaLnBrk="1" hangingPunct="1"/>
            <a:r>
              <a:rPr lang="en-US" sz="2400"/>
              <a:t>The restriction enzyme cleaves the DNA into fragments of various sizes. </a:t>
            </a:r>
          </a:p>
          <a:p>
            <a:pPr eaLnBrk="1" hangingPunct="1"/>
            <a:r>
              <a:rPr lang="en-US" sz="2400"/>
              <a:t>Each different size fragment will produce a different band in the gel.</a:t>
            </a:r>
          </a:p>
          <a:p>
            <a:pPr eaLnBrk="1" hangingPunct="1"/>
            <a:r>
              <a:rPr lang="en-US" sz="2400"/>
              <a:t>Remember that fragments separate into bands based on size.</a:t>
            </a:r>
          </a:p>
        </p:txBody>
      </p:sp>
      <p:sp>
        <p:nvSpPr>
          <p:cNvPr id="48138" name="AutoShape 10"/>
          <p:cNvSpPr>
            <a:spLocks noChangeArrowheads="1"/>
          </p:cNvSpPr>
          <p:nvPr/>
        </p:nvSpPr>
        <p:spPr bwMode="auto">
          <a:xfrm rot="8056399">
            <a:off x="1295400" y="2286000"/>
            <a:ext cx="304800" cy="304800"/>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8139" name="AutoShape 11"/>
          <p:cNvSpPr>
            <a:spLocks noChangeArrowheads="1"/>
          </p:cNvSpPr>
          <p:nvPr/>
        </p:nvSpPr>
        <p:spPr bwMode="auto">
          <a:xfrm rot="-8163845">
            <a:off x="3962400" y="2438400"/>
            <a:ext cx="304800" cy="304800"/>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8140" name="AutoShape 12"/>
          <p:cNvSpPr>
            <a:spLocks noChangeArrowheads="1"/>
          </p:cNvSpPr>
          <p:nvPr/>
        </p:nvSpPr>
        <p:spPr bwMode="auto">
          <a:xfrm rot="2051588">
            <a:off x="1371600" y="5562600"/>
            <a:ext cx="304800" cy="304800"/>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8156" name="Text Box 28"/>
          <p:cNvSpPr txBox="1">
            <a:spLocks noChangeArrowheads="1"/>
          </p:cNvSpPr>
          <p:nvPr/>
        </p:nvSpPr>
        <p:spPr bwMode="auto">
          <a:xfrm>
            <a:off x="1828800" y="3657600"/>
            <a:ext cx="18288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Lancer Plasmid</a:t>
            </a:r>
          </a:p>
        </p:txBody>
      </p:sp>
      <p:sp>
        <p:nvSpPr>
          <p:cNvPr id="48157" name="Text Box 29"/>
          <p:cNvSpPr txBox="1">
            <a:spLocks noChangeArrowheads="1"/>
          </p:cNvSpPr>
          <p:nvPr/>
        </p:nvSpPr>
        <p:spPr bwMode="auto">
          <a:xfrm>
            <a:off x="2209800" y="3976688"/>
            <a:ext cx="16002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6700 Bp</a:t>
            </a:r>
          </a:p>
        </p:txBody>
      </p:sp>
      <p:pic>
        <p:nvPicPr>
          <p:cNvPr id="48160" name="Picture 32" descr="restriction fragment 3"/>
          <p:cNvPicPr>
            <a:picLocks noChangeAspect="1" noChangeArrowheads="1"/>
          </p:cNvPicPr>
          <p:nvPr/>
        </p:nvPicPr>
        <p:blipFill>
          <a:blip r:embed="rId5">
            <a:clrChange>
              <a:clrFrom>
                <a:srgbClr val="FFFFFF"/>
              </a:clrFrom>
              <a:clrTo>
                <a:srgbClr val="FFFFFF">
                  <a:alpha val="0"/>
                </a:srgbClr>
              </a:clrTo>
            </a:clrChange>
          </a:blip>
          <a:srcRect l="20782" r="12434" b="67274"/>
          <a:stretch>
            <a:fillRect/>
          </a:stretch>
        </p:blipFill>
        <p:spPr bwMode="auto">
          <a:xfrm>
            <a:off x="1371600" y="2133600"/>
            <a:ext cx="2814638" cy="1249363"/>
          </a:xfrm>
          <a:prstGeom prst="rect">
            <a:avLst/>
          </a:prstGeom>
          <a:noFill/>
          <a:ln w="9525">
            <a:noFill/>
            <a:miter lim="800000"/>
            <a:headEnd/>
            <a:tailEnd/>
          </a:ln>
        </p:spPr>
      </p:pic>
      <p:sp>
        <p:nvSpPr>
          <p:cNvPr id="48162" name="Text Box 34"/>
          <p:cNvSpPr txBox="1">
            <a:spLocks noChangeArrowheads="1"/>
          </p:cNvSpPr>
          <p:nvPr/>
        </p:nvSpPr>
        <p:spPr bwMode="auto">
          <a:xfrm>
            <a:off x="4038600" y="5272088"/>
            <a:ext cx="16002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3300 Bp</a:t>
            </a:r>
          </a:p>
        </p:txBody>
      </p:sp>
      <p:sp>
        <p:nvSpPr>
          <p:cNvPr id="48163" name="Text Box 35"/>
          <p:cNvSpPr txBox="1">
            <a:spLocks noChangeArrowheads="1"/>
          </p:cNvSpPr>
          <p:nvPr/>
        </p:nvSpPr>
        <p:spPr bwMode="auto">
          <a:xfrm>
            <a:off x="228600" y="2667000"/>
            <a:ext cx="1752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2000 Bp</a:t>
            </a:r>
          </a:p>
        </p:txBody>
      </p:sp>
      <p:sp>
        <p:nvSpPr>
          <p:cNvPr id="48164" name="Text Box 36"/>
          <p:cNvSpPr txBox="1">
            <a:spLocks noChangeArrowheads="1"/>
          </p:cNvSpPr>
          <p:nvPr/>
        </p:nvSpPr>
        <p:spPr bwMode="auto">
          <a:xfrm>
            <a:off x="2209800" y="1828800"/>
            <a:ext cx="1295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1400 Bp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8134">
                                            <p:txEl>
                                              <p:pRg st="0" end="0"/>
                                            </p:txEl>
                                          </p:spTgt>
                                        </p:tgtEl>
                                        <p:attrNameLst>
                                          <p:attrName>style.visibility</p:attrName>
                                        </p:attrNameLst>
                                      </p:cBhvr>
                                      <p:to>
                                        <p:strVal val="visible"/>
                                      </p:to>
                                    </p:set>
                                    <p:anim calcmode="lin" valueType="num">
                                      <p:cBhvr additive="base">
                                        <p:cTn id="7" dur="500" fill="hold"/>
                                        <p:tgtEl>
                                          <p:spTgt spid="481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813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8134">
                                            <p:txEl>
                                              <p:pRg st="1" end="1"/>
                                            </p:txEl>
                                          </p:spTgt>
                                        </p:tgtEl>
                                        <p:attrNameLst>
                                          <p:attrName>style.visibility</p:attrName>
                                        </p:attrNameLst>
                                      </p:cBhvr>
                                      <p:to>
                                        <p:strVal val="visible"/>
                                      </p:to>
                                    </p:set>
                                    <p:anim calcmode="lin" valueType="num">
                                      <p:cBhvr additive="base">
                                        <p:cTn id="12" dur="500" fill="hold"/>
                                        <p:tgtEl>
                                          <p:spTgt spid="48134">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813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8134">
                                            <p:txEl>
                                              <p:pRg st="2" end="2"/>
                                            </p:txEl>
                                          </p:spTgt>
                                        </p:tgtEl>
                                        <p:attrNameLst>
                                          <p:attrName>style.visibility</p:attrName>
                                        </p:attrNameLst>
                                      </p:cBhvr>
                                      <p:to>
                                        <p:strVal val="visible"/>
                                      </p:to>
                                    </p:set>
                                    <p:anim calcmode="lin" valueType="num">
                                      <p:cBhvr additive="base">
                                        <p:cTn id="17" dur="500" fill="hold"/>
                                        <p:tgtEl>
                                          <p:spTgt spid="4813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813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48164"/>
                                        </p:tgtEl>
                                        <p:attrNameLst>
                                          <p:attrName>style.visibility</p:attrName>
                                        </p:attrNameLst>
                                      </p:cBhvr>
                                      <p:to>
                                        <p:strVal val="visible"/>
                                      </p:to>
                                    </p:set>
                                    <p:anim calcmode="lin" valueType="num">
                                      <p:cBhvr additive="base">
                                        <p:cTn id="22" dur="500" fill="hold"/>
                                        <p:tgtEl>
                                          <p:spTgt spid="48164"/>
                                        </p:tgtEl>
                                        <p:attrNameLst>
                                          <p:attrName>ppt_x</p:attrName>
                                        </p:attrNameLst>
                                      </p:cBhvr>
                                      <p:tavLst>
                                        <p:tav tm="0">
                                          <p:val>
                                            <p:strVal val="#ppt_x"/>
                                          </p:val>
                                        </p:tav>
                                        <p:tav tm="100000">
                                          <p:val>
                                            <p:strVal val="#ppt_x"/>
                                          </p:val>
                                        </p:tav>
                                      </p:tavLst>
                                    </p:anim>
                                    <p:anim calcmode="lin" valueType="num">
                                      <p:cBhvr additive="base">
                                        <p:cTn id="23" dur="500" fill="hold"/>
                                        <p:tgtEl>
                                          <p:spTgt spid="4816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8163"/>
                                        </p:tgtEl>
                                        <p:attrNameLst>
                                          <p:attrName>style.visibility</p:attrName>
                                        </p:attrNameLst>
                                      </p:cBhvr>
                                      <p:to>
                                        <p:strVal val="visible"/>
                                      </p:to>
                                    </p:set>
                                    <p:anim calcmode="lin" valueType="num">
                                      <p:cBhvr additive="base">
                                        <p:cTn id="27" dur="500" fill="hold"/>
                                        <p:tgtEl>
                                          <p:spTgt spid="48163"/>
                                        </p:tgtEl>
                                        <p:attrNameLst>
                                          <p:attrName>ppt_x</p:attrName>
                                        </p:attrNameLst>
                                      </p:cBhvr>
                                      <p:tavLst>
                                        <p:tav tm="0">
                                          <p:val>
                                            <p:strVal val="0-#ppt_w/2"/>
                                          </p:val>
                                        </p:tav>
                                        <p:tav tm="100000">
                                          <p:val>
                                            <p:strVal val="#ppt_x"/>
                                          </p:val>
                                        </p:tav>
                                      </p:tavLst>
                                    </p:anim>
                                    <p:anim calcmode="lin" valueType="num">
                                      <p:cBhvr additive="base">
                                        <p:cTn id="28" dur="500" fill="hold"/>
                                        <p:tgtEl>
                                          <p:spTgt spid="4816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8162"/>
                                        </p:tgtEl>
                                        <p:attrNameLst>
                                          <p:attrName>style.visibility</p:attrName>
                                        </p:attrNameLst>
                                      </p:cBhvr>
                                      <p:to>
                                        <p:strVal val="visible"/>
                                      </p:to>
                                    </p:set>
                                    <p:anim calcmode="lin" valueType="num">
                                      <p:cBhvr additive="base">
                                        <p:cTn id="32" dur="500" fill="hold"/>
                                        <p:tgtEl>
                                          <p:spTgt spid="48162"/>
                                        </p:tgtEl>
                                        <p:attrNameLst>
                                          <p:attrName>ppt_x</p:attrName>
                                        </p:attrNameLst>
                                      </p:cBhvr>
                                      <p:tavLst>
                                        <p:tav tm="0">
                                          <p:val>
                                            <p:strVal val="#ppt_x"/>
                                          </p:val>
                                        </p:tav>
                                        <p:tav tm="100000">
                                          <p:val>
                                            <p:strVal val="#ppt_x"/>
                                          </p:val>
                                        </p:tav>
                                      </p:tavLst>
                                    </p:anim>
                                    <p:anim calcmode="lin" valueType="num">
                                      <p:cBhvr additive="base">
                                        <p:cTn id="33" dur="500" fill="hold"/>
                                        <p:tgtEl>
                                          <p:spTgt spid="4816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2" fill="hold" nodeType="clickEffect">
                                  <p:stCondLst>
                                    <p:cond delay="0"/>
                                  </p:stCondLst>
                                  <p:childTnLst>
                                    <p:anim calcmode="lin" valueType="num">
                                      <p:cBhvr additive="base">
                                        <p:cTn id="37" dur="500"/>
                                        <p:tgtEl>
                                          <p:spTgt spid="48134">
                                            <p:txEl>
                                              <p:pRg st="0" end="0"/>
                                            </p:txEl>
                                          </p:spTgt>
                                        </p:tgtEl>
                                        <p:attrNameLst>
                                          <p:attrName>ppt_x</p:attrName>
                                        </p:attrNameLst>
                                      </p:cBhvr>
                                      <p:tavLst>
                                        <p:tav tm="0">
                                          <p:val>
                                            <p:strVal val="ppt_x"/>
                                          </p:val>
                                        </p:tav>
                                        <p:tav tm="100000">
                                          <p:val>
                                            <p:strVal val="1+ppt_w/2"/>
                                          </p:val>
                                        </p:tav>
                                      </p:tavLst>
                                    </p:anim>
                                    <p:anim calcmode="lin" valueType="num">
                                      <p:cBhvr additive="base">
                                        <p:cTn id="38" dur="500"/>
                                        <p:tgtEl>
                                          <p:spTgt spid="48134">
                                            <p:txEl>
                                              <p:pRg st="0" end="0"/>
                                            </p:txEl>
                                          </p:spTgt>
                                        </p:tgtEl>
                                        <p:attrNameLst>
                                          <p:attrName>ppt_y</p:attrName>
                                        </p:attrNameLst>
                                      </p:cBhvr>
                                      <p:tavLst>
                                        <p:tav tm="0">
                                          <p:val>
                                            <p:strVal val="ppt_y"/>
                                          </p:val>
                                        </p:tav>
                                        <p:tav tm="100000">
                                          <p:val>
                                            <p:strVal val="ppt_y"/>
                                          </p:val>
                                        </p:tav>
                                      </p:tavLst>
                                    </p:anim>
                                    <p:set>
                                      <p:cBhvr>
                                        <p:cTn id="39" dur="1" fill="hold">
                                          <p:stCondLst>
                                            <p:cond delay="499"/>
                                          </p:stCondLst>
                                        </p:cTn>
                                        <p:tgtEl>
                                          <p:spTgt spid="48134">
                                            <p:txEl>
                                              <p:pRg st="0" end="0"/>
                                            </p:txEl>
                                          </p:spTgt>
                                        </p:tgtEl>
                                        <p:attrNameLst>
                                          <p:attrName>style.visibility</p:attrName>
                                        </p:attrNameLst>
                                      </p:cBhvr>
                                      <p:to>
                                        <p:strVal val="hidden"/>
                                      </p:to>
                                    </p:set>
                                  </p:childTnLst>
                                </p:cTn>
                              </p:par>
                              <p:par>
                                <p:cTn id="40" presetID="2" presetClass="exit" presetSubtype="2" fill="hold" nodeType="withEffect">
                                  <p:stCondLst>
                                    <p:cond delay="0"/>
                                  </p:stCondLst>
                                  <p:childTnLst>
                                    <p:anim calcmode="lin" valueType="num">
                                      <p:cBhvr additive="base">
                                        <p:cTn id="41" dur="500"/>
                                        <p:tgtEl>
                                          <p:spTgt spid="48134">
                                            <p:txEl>
                                              <p:pRg st="1" end="1"/>
                                            </p:txEl>
                                          </p:spTgt>
                                        </p:tgtEl>
                                        <p:attrNameLst>
                                          <p:attrName>ppt_x</p:attrName>
                                        </p:attrNameLst>
                                      </p:cBhvr>
                                      <p:tavLst>
                                        <p:tav tm="0">
                                          <p:val>
                                            <p:strVal val="ppt_x"/>
                                          </p:val>
                                        </p:tav>
                                        <p:tav tm="100000">
                                          <p:val>
                                            <p:strVal val="1+ppt_w/2"/>
                                          </p:val>
                                        </p:tav>
                                      </p:tavLst>
                                    </p:anim>
                                    <p:anim calcmode="lin" valueType="num">
                                      <p:cBhvr additive="base">
                                        <p:cTn id="42" dur="500"/>
                                        <p:tgtEl>
                                          <p:spTgt spid="48134">
                                            <p:txEl>
                                              <p:pRg st="1" end="1"/>
                                            </p:txEl>
                                          </p:spTgt>
                                        </p:tgtEl>
                                        <p:attrNameLst>
                                          <p:attrName>ppt_y</p:attrName>
                                        </p:attrNameLst>
                                      </p:cBhvr>
                                      <p:tavLst>
                                        <p:tav tm="0">
                                          <p:val>
                                            <p:strVal val="ppt_y"/>
                                          </p:val>
                                        </p:tav>
                                        <p:tav tm="100000">
                                          <p:val>
                                            <p:strVal val="ppt_y"/>
                                          </p:val>
                                        </p:tav>
                                      </p:tavLst>
                                    </p:anim>
                                    <p:set>
                                      <p:cBhvr>
                                        <p:cTn id="43" dur="1" fill="hold">
                                          <p:stCondLst>
                                            <p:cond delay="499"/>
                                          </p:stCondLst>
                                        </p:cTn>
                                        <p:tgtEl>
                                          <p:spTgt spid="48134">
                                            <p:txEl>
                                              <p:pRg st="1" end="1"/>
                                            </p:txEl>
                                          </p:spTgt>
                                        </p:tgtEl>
                                        <p:attrNameLst>
                                          <p:attrName>style.visibility</p:attrName>
                                        </p:attrNameLst>
                                      </p:cBhvr>
                                      <p:to>
                                        <p:strVal val="hidden"/>
                                      </p:to>
                                    </p:set>
                                  </p:childTnLst>
                                </p:cTn>
                              </p:par>
                              <p:par>
                                <p:cTn id="44" presetID="2" presetClass="exit" presetSubtype="2" fill="hold" nodeType="withEffect">
                                  <p:stCondLst>
                                    <p:cond delay="0"/>
                                  </p:stCondLst>
                                  <p:childTnLst>
                                    <p:anim calcmode="lin" valueType="num">
                                      <p:cBhvr additive="base">
                                        <p:cTn id="45" dur="500"/>
                                        <p:tgtEl>
                                          <p:spTgt spid="48134">
                                            <p:txEl>
                                              <p:pRg st="2" end="2"/>
                                            </p:txEl>
                                          </p:spTgt>
                                        </p:tgtEl>
                                        <p:attrNameLst>
                                          <p:attrName>ppt_x</p:attrName>
                                        </p:attrNameLst>
                                      </p:cBhvr>
                                      <p:tavLst>
                                        <p:tav tm="0">
                                          <p:val>
                                            <p:strVal val="ppt_x"/>
                                          </p:val>
                                        </p:tav>
                                        <p:tav tm="100000">
                                          <p:val>
                                            <p:strVal val="1+ppt_w/2"/>
                                          </p:val>
                                        </p:tav>
                                      </p:tavLst>
                                    </p:anim>
                                    <p:anim calcmode="lin" valueType="num">
                                      <p:cBhvr additive="base">
                                        <p:cTn id="46" dur="500"/>
                                        <p:tgtEl>
                                          <p:spTgt spid="48134">
                                            <p:txEl>
                                              <p:pRg st="2" end="2"/>
                                            </p:txEl>
                                          </p:spTgt>
                                        </p:tgtEl>
                                        <p:attrNameLst>
                                          <p:attrName>ppt_y</p:attrName>
                                        </p:attrNameLst>
                                      </p:cBhvr>
                                      <p:tavLst>
                                        <p:tav tm="0">
                                          <p:val>
                                            <p:strVal val="ppt_y"/>
                                          </p:val>
                                        </p:tav>
                                        <p:tav tm="100000">
                                          <p:val>
                                            <p:strVal val="ppt_y"/>
                                          </p:val>
                                        </p:tav>
                                      </p:tavLst>
                                    </p:anim>
                                    <p:set>
                                      <p:cBhvr>
                                        <p:cTn id="47" dur="1" fill="hold">
                                          <p:stCondLst>
                                            <p:cond delay="499"/>
                                          </p:stCondLst>
                                        </p:cTn>
                                        <p:tgtEl>
                                          <p:spTgt spid="48134">
                                            <p:txEl>
                                              <p:pRg st="2" end="2"/>
                                            </p:txEl>
                                          </p:spTgt>
                                        </p:tgtEl>
                                        <p:attrNameLst>
                                          <p:attrName>style.visibility</p:attrName>
                                        </p:attrNameLst>
                                      </p:cBhvr>
                                      <p:to>
                                        <p:strVal val="hidden"/>
                                      </p:to>
                                    </p:set>
                                  </p:childTnLst>
                                </p:cTn>
                              </p:par>
                              <p:par>
                                <p:cTn id="48" presetID="0" presetClass="path" presetSubtype="0" accel="50000" decel="50000" fill="hold" grpId="1" nodeType="withEffect">
                                  <p:stCondLst>
                                    <p:cond delay="0"/>
                                  </p:stCondLst>
                                  <p:childTnLst>
                                    <p:animMotion origin="layout" path="M 0 0 L 0.24167 0.0666 " pathEditMode="relative" rAng="0" ptsTypes="AA">
                                      <p:cBhvr>
                                        <p:cTn id="49" dur="2000" fill="hold"/>
                                        <p:tgtEl>
                                          <p:spTgt spid="48162"/>
                                        </p:tgtEl>
                                        <p:attrNameLst>
                                          <p:attrName>ppt_x</p:attrName>
                                          <p:attrName>ppt_y</p:attrName>
                                        </p:attrNameLst>
                                      </p:cBhvr>
                                      <p:rCtr x="0" y="0"/>
                                    </p:animMotion>
                                  </p:childTnLst>
                                </p:cTn>
                              </p:par>
                              <p:par>
                                <p:cTn id="50" presetID="0" presetClass="path" presetSubtype="0" accel="50000" decel="50000" fill="hold" nodeType="withEffect">
                                  <p:stCondLst>
                                    <p:cond delay="0"/>
                                  </p:stCondLst>
                                  <p:childTnLst>
                                    <p:animMotion origin="layout" path="M 0 0 L 0.24167 0.0666 " pathEditMode="relative" rAng="0" ptsTypes="AA">
                                      <p:cBhvr>
                                        <p:cTn id="51" dur="2000" fill="hold"/>
                                        <p:tgtEl>
                                          <p:spTgt spid="48159"/>
                                        </p:tgtEl>
                                        <p:attrNameLst>
                                          <p:attrName>ppt_x</p:attrName>
                                          <p:attrName>ppt_y</p:attrName>
                                        </p:attrNameLst>
                                      </p:cBhvr>
                                      <p:rCtr x="0" y="0"/>
                                    </p:animMotion>
                                  </p:childTnLst>
                                </p:cTn>
                              </p:par>
                              <p:par>
                                <p:cTn id="52" presetID="0" presetClass="path" presetSubtype="0" accel="50000" decel="50000" fill="hold" nodeType="withEffect">
                                  <p:stCondLst>
                                    <p:cond delay="0"/>
                                  </p:stCondLst>
                                  <p:childTnLst>
                                    <p:animMotion origin="layout" path="M 0 0 L 0.33334 -0.06661 " pathEditMode="relative" ptsTypes="AA">
                                      <p:cBhvr>
                                        <p:cTn id="53" dur="2000" fill="hold"/>
                                        <p:tgtEl>
                                          <p:spTgt spid="48160"/>
                                        </p:tgtEl>
                                        <p:attrNameLst>
                                          <p:attrName>ppt_x</p:attrName>
                                          <p:attrName>ppt_y</p:attrName>
                                        </p:attrNameLst>
                                      </p:cBhvr>
                                    </p:animMotion>
                                  </p:childTnLst>
                                </p:cTn>
                              </p:par>
                              <p:par>
                                <p:cTn id="54" presetID="0" presetClass="path" presetSubtype="0" accel="50000" decel="50000" fill="hold" grpId="1" nodeType="withEffect">
                                  <p:stCondLst>
                                    <p:cond delay="0"/>
                                  </p:stCondLst>
                                  <p:childTnLst>
                                    <p:animMotion origin="layout" path="M 0 0 L 0.33334 -0.06661 " pathEditMode="relative" ptsTypes="AA">
                                      <p:cBhvr>
                                        <p:cTn id="55" dur="2000" fill="hold"/>
                                        <p:tgtEl>
                                          <p:spTgt spid="48164"/>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 0 L 0.10833 0.0111 " pathEditMode="relative" ptsTypes="AA">
                                      <p:cBhvr>
                                        <p:cTn id="57" dur="2000" fill="hold"/>
                                        <p:tgtEl>
                                          <p:spTgt spid="48158"/>
                                        </p:tgtEl>
                                        <p:attrNameLst>
                                          <p:attrName>ppt_x</p:attrName>
                                          <p:attrName>ppt_y</p:attrName>
                                        </p:attrNameLst>
                                      </p:cBhvr>
                                    </p:animMotion>
                                  </p:childTnLst>
                                </p:cTn>
                              </p:par>
                              <p:par>
                                <p:cTn id="58" presetID="0" presetClass="path" presetSubtype="0" accel="50000" decel="50000" fill="hold" grpId="1" nodeType="withEffect">
                                  <p:stCondLst>
                                    <p:cond delay="0"/>
                                  </p:stCondLst>
                                  <p:childTnLst>
                                    <p:animMotion origin="layout" path="M 0 0 L 0.10833 0.0111 " pathEditMode="relative" ptsTypes="AA">
                                      <p:cBhvr>
                                        <p:cTn id="59" dur="2000" fill="hold"/>
                                        <p:tgtEl>
                                          <p:spTgt spid="48163"/>
                                        </p:tgtEl>
                                        <p:attrNameLst>
                                          <p:attrName>ppt_x</p:attrName>
                                          <p:attrName>ppt_y</p:attrName>
                                        </p:attrNameLst>
                                      </p:cBhvr>
                                    </p:animMotion>
                                  </p:childTnLst>
                                </p:cTn>
                              </p:par>
                              <p:par>
                                <p:cTn id="60" presetID="3" presetClass="exit" presetSubtype="10" fill="hold" grpId="0" nodeType="withEffect">
                                  <p:stCondLst>
                                    <p:cond delay="0"/>
                                  </p:stCondLst>
                                  <p:childTnLst>
                                    <p:animEffect transition="out" filter="blinds(horizontal)">
                                      <p:cBhvr>
                                        <p:cTn id="61" dur="500"/>
                                        <p:tgtEl>
                                          <p:spTgt spid="48157"/>
                                        </p:tgtEl>
                                      </p:cBhvr>
                                    </p:animEffect>
                                    <p:set>
                                      <p:cBhvr>
                                        <p:cTn id="62" dur="1" fill="hold">
                                          <p:stCondLst>
                                            <p:cond delay="499"/>
                                          </p:stCondLst>
                                        </p:cTn>
                                        <p:tgtEl>
                                          <p:spTgt spid="48157"/>
                                        </p:tgtEl>
                                        <p:attrNameLst>
                                          <p:attrName>style.visibility</p:attrName>
                                        </p:attrNameLst>
                                      </p:cBhvr>
                                      <p:to>
                                        <p:strVal val="hidden"/>
                                      </p:to>
                                    </p:set>
                                  </p:childTnLst>
                                </p:cTn>
                              </p:par>
                              <p:par>
                                <p:cTn id="63" presetID="3" presetClass="exit" presetSubtype="10" fill="hold" grpId="0" nodeType="withEffect">
                                  <p:stCondLst>
                                    <p:cond delay="0"/>
                                  </p:stCondLst>
                                  <p:childTnLst>
                                    <p:animEffect transition="out" filter="blinds(horizontal)">
                                      <p:cBhvr>
                                        <p:cTn id="64" dur="500"/>
                                        <p:tgtEl>
                                          <p:spTgt spid="48156"/>
                                        </p:tgtEl>
                                      </p:cBhvr>
                                    </p:animEffect>
                                    <p:set>
                                      <p:cBhvr>
                                        <p:cTn id="65" dur="1" fill="hold">
                                          <p:stCondLst>
                                            <p:cond delay="499"/>
                                          </p:stCondLst>
                                        </p:cTn>
                                        <p:tgtEl>
                                          <p:spTgt spid="48156"/>
                                        </p:tgtEl>
                                        <p:attrNameLst>
                                          <p:attrName>style.visibility</p:attrName>
                                        </p:attrNameLst>
                                      </p:cBhvr>
                                      <p:to>
                                        <p:strVal val="hidden"/>
                                      </p:to>
                                    </p:set>
                                  </p:childTnLst>
                                </p:cTn>
                              </p:par>
                              <p:par>
                                <p:cTn id="66" presetID="3" presetClass="exit" presetSubtype="10" fill="hold" grpId="0" nodeType="withEffect">
                                  <p:stCondLst>
                                    <p:cond delay="0"/>
                                  </p:stCondLst>
                                  <p:childTnLst>
                                    <p:animEffect transition="out" filter="blinds(horizontal)">
                                      <p:cBhvr>
                                        <p:cTn id="67" dur="500"/>
                                        <p:tgtEl>
                                          <p:spTgt spid="48140"/>
                                        </p:tgtEl>
                                      </p:cBhvr>
                                    </p:animEffect>
                                    <p:set>
                                      <p:cBhvr>
                                        <p:cTn id="68" dur="1" fill="hold">
                                          <p:stCondLst>
                                            <p:cond delay="499"/>
                                          </p:stCondLst>
                                        </p:cTn>
                                        <p:tgtEl>
                                          <p:spTgt spid="48140"/>
                                        </p:tgtEl>
                                        <p:attrNameLst>
                                          <p:attrName>style.visibility</p:attrName>
                                        </p:attrNameLst>
                                      </p:cBhvr>
                                      <p:to>
                                        <p:strVal val="hidden"/>
                                      </p:to>
                                    </p:set>
                                  </p:childTnLst>
                                </p:cTn>
                              </p:par>
                              <p:par>
                                <p:cTn id="69" presetID="3" presetClass="exit" presetSubtype="10" fill="hold" grpId="0" nodeType="withEffect">
                                  <p:stCondLst>
                                    <p:cond delay="0"/>
                                  </p:stCondLst>
                                  <p:childTnLst>
                                    <p:animEffect transition="out" filter="blinds(horizontal)">
                                      <p:cBhvr>
                                        <p:cTn id="70" dur="500"/>
                                        <p:tgtEl>
                                          <p:spTgt spid="48138"/>
                                        </p:tgtEl>
                                      </p:cBhvr>
                                    </p:animEffect>
                                    <p:set>
                                      <p:cBhvr>
                                        <p:cTn id="71" dur="1" fill="hold">
                                          <p:stCondLst>
                                            <p:cond delay="499"/>
                                          </p:stCondLst>
                                        </p:cTn>
                                        <p:tgtEl>
                                          <p:spTgt spid="48138"/>
                                        </p:tgtEl>
                                        <p:attrNameLst>
                                          <p:attrName>style.visibility</p:attrName>
                                        </p:attrNameLst>
                                      </p:cBhvr>
                                      <p:to>
                                        <p:strVal val="hidden"/>
                                      </p:to>
                                    </p:set>
                                  </p:childTnLst>
                                </p:cTn>
                              </p:par>
                              <p:par>
                                <p:cTn id="72" presetID="3" presetClass="exit" presetSubtype="10" fill="hold" grpId="0" nodeType="withEffect">
                                  <p:stCondLst>
                                    <p:cond delay="0"/>
                                  </p:stCondLst>
                                  <p:childTnLst>
                                    <p:animEffect transition="out" filter="blinds(horizontal)">
                                      <p:cBhvr>
                                        <p:cTn id="73" dur="500"/>
                                        <p:tgtEl>
                                          <p:spTgt spid="48139"/>
                                        </p:tgtEl>
                                      </p:cBhvr>
                                    </p:animEffect>
                                    <p:set>
                                      <p:cBhvr>
                                        <p:cTn id="74" dur="1" fill="hold">
                                          <p:stCondLst>
                                            <p:cond delay="499"/>
                                          </p:stCondLst>
                                        </p:cTn>
                                        <p:tgtEl>
                                          <p:spTgt spid="48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8" grpId="0" animBg="1"/>
      <p:bldP spid="48139" grpId="0" animBg="1"/>
      <p:bldP spid="48140" grpId="0" animBg="1"/>
      <p:bldP spid="48156" grpId="0"/>
      <p:bldP spid="48157" grpId="0"/>
      <p:bldP spid="48162" grpId="0"/>
      <p:bldP spid="48162" grpId="1"/>
      <p:bldP spid="48163" grpId="0"/>
      <p:bldP spid="48163" grpId="1"/>
      <p:bldP spid="48164" grpId="0"/>
      <p:bldP spid="48164" grpId="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FFFF66"/>
            </a:gs>
            <a:gs pos="50000">
              <a:schemeClr val="bg1"/>
            </a:gs>
            <a:gs pos="100000">
              <a:srgbClr val="FFFF66"/>
            </a:gs>
          </a:gsLst>
          <a:lin ang="2700000" scaled="1"/>
        </a:gradFill>
        <a:effectLst/>
      </p:bgPr>
    </p:bg>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457200" y="304800"/>
            <a:ext cx="8229600" cy="1143000"/>
          </a:xfrm>
        </p:spPr>
        <p:txBody>
          <a:bodyPr/>
          <a:lstStyle/>
          <a:p>
            <a:pPr eaLnBrk="1" hangingPunct="1"/>
            <a:r>
              <a:rPr lang="en-US" sz="4000"/>
              <a:t>What Makes Up the Banding Pattern </a:t>
            </a:r>
            <a:r>
              <a:rPr lang="en-US" sz="4000" u="sng"/>
              <a:t>After Adding DNA Ligase</a:t>
            </a:r>
            <a:r>
              <a:rPr lang="en-US" sz="4000"/>
              <a:t>?</a:t>
            </a:r>
          </a:p>
        </p:txBody>
      </p:sp>
      <p:sp>
        <p:nvSpPr>
          <p:cNvPr id="68611" name="Rectangle 6"/>
          <p:cNvSpPr>
            <a:spLocks noGrp="1" noChangeArrowheads="1"/>
          </p:cNvSpPr>
          <p:nvPr>
            <p:ph type="body" sz="half" idx="2"/>
          </p:nvPr>
        </p:nvSpPr>
        <p:spPr>
          <a:xfrm>
            <a:off x="4648200" y="1722438"/>
            <a:ext cx="4038600" cy="3992562"/>
          </a:xfrm>
        </p:spPr>
        <p:txBody>
          <a:bodyPr/>
          <a:lstStyle/>
          <a:p>
            <a:pPr eaLnBrk="1" hangingPunct="1"/>
            <a:r>
              <a:rPr lang="en-US"/>
              <a:t>Several combinations of plasmids will result from the reaction.</a:t>
            </a:r>
          </a:p>
          <a:p>
            <a:pPr eaLnBrk="1" hangingPunct="1"/>
            <a:r>
              <a:rPr lang="en-US"/>
              <a:t>The many forms will contribute to different bands.</a:t>
            </a:r>
          </a:p>
          <a:p>
            <a:pPr eaLnBrk="1" hangingPunct="1"/>
            <a:endParaRPr lang="en-US"/>
          </a:p>
        </p:txBody>
      </p:sp>
      <p:pic>
        <p:nvPicPr>
          <p:cNvPr id="68612" name="Picture 12" descr="dnaelectrophoresis"/>
          <p:cNvPicPr>
            <a:picLocks noChangeAspect="1" noChangeArrowheads="1"/>
          </p:cNvPicPr>
          <p:nvPr/>
        </p:nvPicPr>
        <p:blipFill>
          <a:blip r:embed="rId3"/>
          <a:srcRect l="18637"/>
          <a:stretch>
            <a:fillRect/>
          </a:stretch>
        </p:blipFill>
        <p:spPr bwMode="auto">
          <a:xfrm>
            <a:off x="381000" y="1828800"/>
            <a:ext cx="4268788" cy="3646488"/>
          </a:xfrm>
          <a:prstGeom prst="rect">
            <a:avLst/>
          </a:prstGeom>
          <a:noFill/>
          <a:ln w="9525">
            <a:noFill/>
            <a:miter lim="800000"/>
            <a:headEnd/>
            <a:tailEnd/>
          </a:ln>
        </p:spPr>
      </p:pic>
      <p:sp>
        <p:nvSpPr>
          <p:cNvPr id="68613" name="Text Box 13"/>
          <p:cNvSpPr txBox="1">
            <a:spLocks noChangeArrowheads="1"/>
          </p:cNvSpPr>
          <p:nvPr/>
        </p:nvSpPr>
        <p:spPr bwMode="auto">
          <a:xfrm>
            <a:off x="0" y="6034088"/>
            <a:ext cx="9144000" cy="366712"/>
          </a:xfrm>
          <a:prstGeom prst="rect">
            <a:avLst/>
          </a:prstGeom>
          <a:noFill/>
          <a:ln w="9525">
            <a:noFill/>
            <a:miter lim="800000"/>
            <a:headEnd/>
            <a:tailEnd/>
          </a:ln>
        </p:spPr>
        <p:txBody>
          <a:bodyPr>
            <a:prstTxWarp prst="textNoShape">
              <a:avLst/>
            </a:prstTxWarp>
            <a:spAutoFit/>
          </a:bodyPr>
          <a:lstStyle/>
          <a:p>
            <a:pPr algn="ctr">
              <a:spcBef>
                <a:spcPct val="50000"/>
              </a:spcBef>
            </a:pPr>
            <a:r>
              <a:rPr lang="en-US"/>
              <a:t>(See following slides for chemical and structural forms)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FFFF66"/>
            </a:gs>
            <a:gs pos="50000">
              <a:schemeClr val="bg1"/>
            </a:gs>
            <a:gs pos="100000">
              <a:srgbClr val="FFFF66"/>
            </a:gs>
          </a:gsLst>
          <a:lin ang="2700000" scaled="1"/>
        </a:gradFill>
        <a:effectLst/>
      </p:bgPr>
    </p:bg>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US"/>
              <a:t>Different Recombinant Forms</a:t>
            </a:r>
          </a:p>
        </p:txBody>
      </p:sp>
      <p:sp>
        <p:nvSpPr>
          <p:cNvPr id="54278" name="Rectangle 6"/>
          <p:cNvSpPr>
            <a:spLocks noGrp="1" noChangeArrowheads="1"/>
          </p:cNvSpPr>
          <p:nvPr>
            <p:ph type="body" sz="half" idx="2"/>
          </p:nvPr>
        </p:nvSpPr>
        <p:spPr/>
        <p:txBody>
          <a:bodyPr/>
          <a:lstStyle/>
          <a:p>
            <a:pPr eaLnBrk="1" hangingPunct="1"/>
            <a:r>
              <a:rPr lang="en-US"/>
              <a:t>Adding DNA Ligase does not always make the desired plasmid!</a:t>
            </a:r>
          </a:p>
          <a:p>
            <a:pPr eaLnBrk="1" hangingPunct="1"/>
            <a:r>
              <a:rPr lang="en-US"/>
              <a:t>Few if any could be what you wanted.</a:t>
            </a:r>
          </a:p>
          <a:p>
            <a:pPr eaLnBrk="1" hangingPunct="1"/>
            <a:r>
              <a:rPr lang="en-US"/>
              <a:t>Think about the large number of possible combinations.</a:t>
            </a:r>
          </a:p>
        </p:txBody>
      </p:sp>
      <p:grpSp>
        <p:nvGrpSpPr>
          <p:cNvPr id="2" name="Group 15"/>
          <p:cNvGrpSpPr>
            <a:grpSpLocks/>
          </p:cNvGrpSpPr>
          <p:nvPr/>
        </p:nvGrpSpPr>
        <p:grpSpPr bwMode="auto">
          <a:xfrm>
            <a:off x="685800" y="1295400"/>
            <a:ext cx="3587750" cy="5181600"/>
            <a:chOff x="144" y="1098"/>
            <a:chExt cx="1537" cy="2220"/>
          </a:xfrm>
        </p:grpSpPr>
        <p:pic>
          <p:nvPicPr>
            <p:cNvPr id="70661" name="Picture 16" descr="plainplasmid"/>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5" y="1110"/>
              <a:ext cx="822" cy="748"/>
            </a:xfrm>
            <a:prstGeom prst="rect">
              <a:avLst/>
            </a:prstGeom>
            <a:noFill/>
            <a:ln w="9525">
              <a:noFill/>
              <a:miter lim="800000"/>
              <a:headEnd/>
              <a:tailEnd/>
            </a:ln>
          </p:spPr>
        </p:pic>
        <p:pic>
          <p:nvPicPr>
            <p:cNvPr id="70662" name="Picture 17" descr="recombinan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64" y="1098"/>
              <a:ext cx="817" cy="774"/>
            </a:xfrm>
            <a:prstGeom prst="rect">
              <a:avLst/>
            </a:prstGeom>
            <a:noFill/>
            <a:ln w="9525">
              <a:noFill/>
              <a:miter lim="800000"/>
              <a:headEnd/>
              <a:tailEnd/>
            </a:ln>
          </p:spPr>
        </p:pic>
        <p:pic>
          <p:nvPicPr>
            <p:cNvPr id="70663" name="Picture 18" descr="recombinant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44" y="2544"/>
              <a:ext cx="817" cy="774"/>
            </a:xfrm>
            <a:prstGeom prst="rect">
              <a:avLst/>
            </a:prstGeom>
            <a:noFill/>
            <a:ln w="9525">
              <a:noFill/>
              <a:miter lim="800000"/>
              <a:headEnd/>
              <a:tailEnd/>
            </a:ln>
          </p:spPr>
        </p:pic>
        <p:pic>
          <p:nvPicPr>
            <p:cNvPr id="70664" name="Picture 19" descr="recombinant1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44" y="1830"/>
              <a:ext cx="817" cy="774"/>
            </a:xfrm>
            <a:prstGeom prst="rect">
              <a:avLst/>
            </a:prstGeom>
            <a:noFill/>
            <a:ln w="9525">
              <a:noFill/>
              <a:miter lim="800000"/>
              <a:headEnd/>
              <a:tailEnd/>
            </a:ln>
          </p:spPr>
        </p:pic>
        <p:pic>
          <p:nvPicPr>
            <p:cNvPr id="70665" name="Picture 20" descr="recombinant1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864" y="1824"/>
              <a:ext cx="816" cy="774"/>
            </a:xfrm>
            <a:prstGeom prst="rect">
              <a:avLst/>
            </a:prstGeom>
            <a:noFill/>
            <a:ln w="9525">
              <a:noFill/>
              <a:miter lim="800000"/>
              <a:headEnd/>
              <a:tailEnd/>
            </a:ln>
          </p:spPr>
        </p:pic>
        <p:pic>
          <p:nvPicPr>
            <p:cNvPr id="70666" name="Picture 21" descr="recombinant14"/>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864" y="2544"/>
              <a:ext cx="817" cy="77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4278">
                                            <p:txEl>
                                              <p:pRg st="0" end="0"/>
                                            </p:txEl>
                                          </p:spTgt>
                                        </p:tgtEl>
                                        <p:attrNameLst>
                                          <p:attrName>style.visibility</p:attrName>
                                        </p:attrNameLst>
                                      </p:cBhvr>
                                      <p:to>
                                        <p:strVal val="visible"/>
                                      </p:to>
                                    </p:set>
                                    <p:anim calcmode="lin" valueType="num">
                                      <p:cBhvr additive="base">
                                        <p:cTn id="12" dur="500" fill="hold"/>
                                        <p:tgtEl>
                                          <p:spTgt spid="54278">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4278">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4278">
                                            <p:txEl>
                                              <p:pRg st="1" end="1"/>
                                            </p:txEl>
                                          </p:spTgt>
                                        </p:tgtEl>
                                        <p:attrNameLst>
                                          <p:attrName>style.visibility</p:attrName>
                                        </p:attrNameLst>
                                      </p:cBhvr>
                                      <p:to>
                                        <p:strVal val="visible"/>
                                      </p:to>
                                    </p:set>
                                    <p:anim calcmode="lin" valueType="num">
                                      <p:cBhvr additive="base">
                                        <p:cTn id="17" dur="500" fill="hold"/>
                                        <p:tgtEl>
                                          <p:spTgt spid="54278">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4278">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54278">
                                            <p:txEl>
                                              <p:pRg st="2" end="2"/>
                                            </p:txEl>
                                          </p:spTgt>
                                        </p:tgtEl>
                                        <p:attrNameLst>
                                          <p:attrName>style.visibility</p:attrName>
                                        </p:attrNameLst>
                                      </p:cBhvr>
                                      <p:to>
                                        <p:strVal val="visible"/>
                                      </p:to>
                                    </p:set>
                                    <p:anim calcmode="lin" valueType="num">
                                      <p:cBhvr additive="base">
                                        <p:cTn id="22" dur="500" fill="hold"/>
                                        <p:tgtEl>
                                          <p:spTgt spid="54278">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427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FFFF66"/>
            </a:gs>
            <a:gs pos="50000">
              <a:schemeClr val="bg1"/>
            </a:gs>
            <a:gs pos="100000">
              <a:srgbClr val="FFFF66"/>
            </a:gs>
          </a:gsLst>
          <a:lin ang="2700000" scaled="1"/>
        </a:gra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76200"/>
            <a:ext cx="8229600" cy="1143000"/>
          </a:xfrm>
        </p:spPr>
        <p:txBody>
          <a:bodyPr/>
          <a:lstStyle/>
          <a:p>
            <a:pPr eaLnBrk="1" hangingPunct="1"/>
            <a:r>
              <a:rPr lang="en-US"/>
              <a:t>Different Structural Forms</a:t>
            </a:r>
          </a:p>
        </p:txBody>
      </p:sp>
      <p:pic>
        <p:nvPicPr>
          <p:cNvPr id="52228" name="Picture 4" descr="F29-1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95600" y="1295400"/>
            <a:ext cx="1589088" cy="1600200"/>
          </a:xfrm>
          <a:prstGeom prst="rect">
            <a:avLst/>
          </a:prstGeom>
          <a:noFill/>
          <a:ln w="9525">
            <a:noFill/>
            <a:miter lim="800000"/>
            <a:headEnd/>
            <a:tailEnd/>
          </a:ln>
        </p:spPr>
      </p:pic>
      <p:pic>
        <p:nvPicPr>
          <p:cNvPr id="52229" name="Picture 5" descr="F29-1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91000" y="1295400"/>
            <a:ext cx="1589088" cy="1600200"/>
          </a:xfrm>
          <a:prstGeom prst="rect">
            <a:avLst/>
          </a:prstGeom>
          <a:noFill/>
          <a:ln w="9525">
            <a:noFill/>
            <a:miter lim="800000"/>
            <a:headEnd/>
            <a:tailEnd/>
          </a:ln>
        </p:spPr>
      </p:pic>
      <p:pic>
        <p:nvPicPr>
          <p:cNvPr id="52230" name="Picture 6" descr="F29-1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9600" y="1295400"/>
            <a:ext cx="1512888" cy="1524000"/>
          </a:xfrm>
          <a:prstGeom prst="rect">
            <a:avLst/>
          </a:prstGeom>
          <a:noFill/>
          <a:ln w="9525">
            <a:noFill/>
            <a:miter lim="800000"/>
            <a:headEnd/>
            <a:tailEnd/>
          </a:ln>
        </p:spPr>
      </p:pic>
      <p:pic>
        <p:nvPicPr>
          <p:cNvPr id="72710" name="Picture 8" descr="f1-p2-%20holden"/>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5791200" y="1676400"/>
            <a:ext cx="3067050" cy="4343400"/>
          </a:xfrm>
          <a:prstGeom prst="rect">
            <a:avLst/>
          </a:prstGeom>
          <a:noFill/>
          <a:ln w="9525">
            <a:noFill/>
            <a:miter lim="800000"/>
            <a:headEnd/>
            <a:tailEnd/>
          </a:ln>
        </p:spPr>
      </p:pic>
      <p:pic>
        <p:nvPicPr>
          <p:cNvPr id="52233" name="Picture 9" descr="kinkedplasmid"/>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530600"/>
            <a:ext cx="2514600" cy="2090738"/>
          </a:xfrm>
          <a:prstGeom prst="rect">
            <a:avLst/>
          </a:prstGeom>
          <a:noFill/>
          <a:ln w="9525">
            <a:noFill/>
            <a:miter lim="800000"/>
            <a:headEnd/>
            <a:tailEnd/>
          </a:ln>
        </p:spPr>
      </p:pic>
      <p:sp>
        <p:nvSpPr>
          <p:cNvPr id="72712" name="Text Box 10"/>
          <p:cNvSpPr txBox="1">
            <a:spLocks noChangeArrowheads="1"/>
          </p:cNvSpPr>
          <p:nvPr/>
        </p:nvSpPr>
        <p:spPr bwMode="auto">
          <a:xfrm>
            <a:off x="762000" y="2757488"/>
            <a:ext cx="1295400" cy="366712"/>
          </a:xfrm>
          <a:prstGeom prst="rect">
            <a:avLst/>
          </a:prstGeom>
          <a:noFill/>
          <a:ln w="9525">
            <a:noFill/>
            <a:miter lim="800000"/>
            <a:headEnd/>
            <a:tailEnd/>
          </a:ln>
        </p:spPr>
        <p:txBody>
          <a:bodyPr>
            <a:prstTxWarp prst="textNoShape">
              <a:avLst/>
            </a:prstTxWarp>
            <a:spAutoFit/>
          </a:bodyPr>
          <a:lstStyle/>
          <a:p>
            <a:pPr algn="ctr">
              <a:spcBef>
                <a:spcPct val="50000"/>
              </a:spcBef>
            </a:pPr>
            <a:r>
              <a:rPr lang="en-US"/>
              <a:t>circle</a:t>
            </a:r>
          </a:p>
        </p:txBody>
      </p:sp>
      <p:sp>
        <p:nvSpPr>
          <p:cNvPr id="72713" name="Text Box 11"/>
          <p:cNvSpPr txBox="1">
            <a:spLocks noChangeArrowheads="1"/>
          </p:cNvSpPr>
          <p:nvPr/>
        </p:nvSpPr>
        <p:spPr bwMode="auto">
          <a:xfrm>
            <a:off x="533400" y="5562600"/>
            <a:ext cx="1752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“nicked-circle”</a:t>
            </a:r>
          </a:p>
        </p:txBody>
      </p:sp>
      <p:sp>
        <p:nvSpPr>
          <p:cNvPr id="72714" name="Text Box 12"/>
          <p:cNvSpPr txBox="1">
            <a:spLocks noChangeArrowheads="1"/>
          </p:cNvSpPr>
          <p:nvPr/>
        </p:nvSpPr>
        <p:spPr bwMode="auto">
          <a:xfrm>
            <a:off x="2971800" y="2833688"/>
            <a:ext cx="2743200" cy="366712"/>
          </a:xfrm>
          <a:prstGeom prst="rect">
            <a:avLst/>
          </a:prstGeom>
          <a:noFill/>
          <a:ln w="9525">
            <a:noFill/>
            <a:miter lim="800000"/>
            <a:headEnd/>
            <a:tailEnd/>
          </a:ln>
        </p:spPr>
        <p:txBody>
          <a:bodyPr>
            <a:prstTxWarp prst="textNoShape">
              <a:avLst/>
            </a:prstTxWarp>
            <a:spAutoFit/>
          </a:bodyPr>
          <a:lstStyle/>
          <a:p>
            <a:pPr algn="ctr">
              <a:spcBef>
                <a:spcPct val="50000"/>
              </a:spcBef>
            </a:pPr>
            <a:r>
              <a:rPr lang="en-US"/>
              <a:t>“multimer”</a:t>
            </a:r>
          </a:p>
        </p:txBody>
      </p:sp>
      <p:sp>
        <p:nvSpPr>
          <p:cNvPr id="72715" name="Text Box 14"/>
          <p:cNvSpPr txBox="1">
            <a:spLocks noChangeArrowheads="1"/>
          </p:cNvSpPr>
          <p:nvPr/>
        </p:nvSpPr>
        <p:spPr bwMode="auto">
          <a:xfrm>
            <a:off x="2667000" y="5791200"/>
            <a:ext cx="29718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a:t>Different structural forms produce different bands.</a:t>
            </a:r>
          </a:p>
        </p:txBody>
      </p:sp>
      <p:pic>
        <p:nvPicPr>
          <p:cNvPr id="72716" name="Picture 13"/>
          <p:cNvPicPr>
            <a:picLocks noChangeAspect="1" noChangeArrowheads="1"/>
          </p:cNvPicPr>
          <p:nvPr/>
        </p:nvPicPr>
        <p:blipFill>
          <a:blip r:embed="rId7"/>
          <a:srcRect l="2159" t="2899"/>
          <a:stretch>
            <a:fillRect/>
          </a:stretch>
        </p:blipFill>
        <p:spPr bwMode="auto">
          <a:xfrm>
            <a:off x="2514600" y="3505200"/>
            <a:ext cx="3092450" cy="2286000"/>
          </a:xfrm>
          <a:prstGeom prst="rect">
            <a:avLst/>
          </a:prstGeom>
          <a:noFill/>
          <a:ln w="9525">
            <a:noFill/>
            <a:miter lim="800000"/>
            <a:headEnd/>
            <a:tailEnd/>
          </a:ln>
        </p:spPr>
      </p:pic>
      <p:sp>
        <p:nvSpPr>
          <p:cNvPr id="72717" name="TextBox 13"/>
          <p:cNvSpPr txBox="1">
            <a:spLocks noChangeArrowheads="1"/>
          </p:cNvSpPr>
          <p:nvPr/>
        </p:nvSpPr>
        <p:spPr bwMode="auto">
          <a:xfrm>
            <a:off x="2590800" y="4038600"/>
            <a:ext cx="1752600" cy="369888"/>
          </a:xfrm>
          <a:prstGeom prst="rect">
            <a:avLst/>
          </a:prstGeom>
          <a:noFill/>
          <a:ln w="9525">
            <a:noFill/>
            <a:miter lim="800000"/>
            <a:headEnd/>
            <a:tailEnd/>
          </a:ln>
        </p:spPr>
        <p:txBody>
          <a:bodyPr>
            <a:prstTxWarp prst="textNoShape">
              <a:avLst/>
            </a:prstTxWarp>
            <a:spAutoFit/>
          </a:bodyPr>
          <a:lstStyle/>
          <a:p>
            <a:r>
              <a:rPr lang="en-US">
                <a:solidFill>
                  <a:schemeClr val="bg1"/>
                </a:solidFill>
              </a:rPr>
              <a:t>Nicked Circle</a:t>
            </a:r>
          </a:p>
        </p:txBody>
      </p:sp>
      <p:sp>
        <p:nvSpPr>
          <p:cNvPr id="72718" name="TextBox 14"/>
          <p:cNvSpPr txBox="1">
            <a:spLocks noChangeArrowheads="1"/>
          </p:cNvSpPr>
          <p:nvPr/>
        </p:nvSpPr>
        <p:spPr bwMode="auto">
          <a:xfrm>
            <a:off x="2590800" y="5334000"/>
            <a:ext cx="1447800" cy="369888"/>
          </a:xfrm>
          <a:prstGeom prst="rect">
            <a:avLst/>
          </a:prstGeom>
          <a:noFill/>
          <a:ln w="9525">
            <a:noFill/>
            <a:miter lim="800000"/>
            <a:headEnd/>
            <a:tailEnd/>
          </a:ln>
        </p:spPr>
        <p:txBody>
          <a:bodyPr>
            <a:prstTxWarp prst="textNoShape">
              <a:avLst/>
            </a:prstTxWarp>
            <a:spAutoFit/>
          </a:bodyPr>
          <a:lstStyle/>
          <a:p>
            <a:r>
              <a:rPr lang="en-US">
                <a:solidFill>
                  <a:schemeClr val="bg1"/>
                </a:solidFill>
              </a:rPr>
              <a:t>Supercoiled</a:t>
            </a:r>
          </a:p>
        </p:txBody>
      </p:sp>
      <p:sp>
        <p:nvSpPr>
          <p:cNvPr id="72719" name="TextBox 15"/>
          <p:cNvSpPr txBox="1">
            <a:spLocks noChangeArrowheads="1"/>
          </p:cNvSpPr>
          <p:nvPr/>
        </p:nvSpPr>
        <p:spPr bwMode="auto">
          <a:xfrm>
            <a:off x="4343400" y="5029200"/>
            <a:ext cx="1066800" cy="369888"/>
          </a:xfrm>
          <a:prstGeom prst="rect">
            <a:avLst/>
          </a:prstGeom>
          <a:noFill/>
          <a:ln w="9525">
            <a:noFill/>
            <a:miter lim="800000"/>
            <a:headEnd/>
            <a:tailEnd/>
          </a:ln>
        </p:spPr>
        <p:txBody>
          <a:bodyPr>
            <a:prstTxWarp prst="textNoShape">
              <a:avLst/>
            </a:prstTxWarp>
            <a:spAutoFit/>
          </a:bodyPr>
          <a:lstStyle/>
          <a:p>
            <a:pPr algn="ctr"/>
            <a:r>
              <a:rPr lang="en-US">
                <a:solidFill>
                  <a:schemeClr val="bg1"/>
                </a:solidFill>
              </a:rPr>
              <a:t>Linear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wedge">
                                      <p:cBhvr>
                                        <p:cTn id="7" dur="2000"/>
                                        <p:tgtEl>
                                          <p:spTgt spid="52230"/>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52228"/>
                                        </p:tgtEl>
                                        <p:attrNameLst>
                                          <p:attrName>style.visibility</p:attrName>
                                        </p:attrNameLst>
                                      </p:cBhvr>
                                      <p:to>
                                        <p:strVal val="visible"/>
                                      </p:to>
                                    </p:set>
                                    <p:animEffect transition="in" filter="wedge">
                                      <p:cBhvr>
                                        <p:cTn id="11" dur="2000"/>
                                        <p:tgtEl>
                                          <p:spTgt spid="52228"/>
                                        </p:tgtEl>
                                      </p:cBhvr>
                                    </p:animEffect>
                                  </p:childTnLst>
                                </p:cTn>
                              </p:par>
                              <p:par>
                                <p:cTn id="12" presetID="20" presetClass="entr" presetSubtype="0" fill="hold" nodeType="withEffect">
                                  <p:stCondLst>
                                    <p:cond delay="0"/>
                                  </p:stCondLst>
                                  <p:childTnLst>
                                    <p:set>
                                      <p:cBhvr>
                                        <p:cTn id="13" dur="1" fill="hold">
                                          <p:stCondLst>
                                            <p:cond delay="0"/>
                                          </p:stCondLst>
                                        </p:cTn>
                                        <p:tgtEl>
                                          <p:spTgt spid="52229"/>
                                        </p:tgtEl>
                                        <p:attrNameLst>
                                          <p:attrName>style.visibility</p:attrName>
                                        </p:attrNameLst>
                                      </p:cBhvr>
                                      <p:to>
                                        <p:strVal val="visible"/>
                                      </p:to>
                                    </p:set>
                                    <p:animEffect transition="in" filter="wedge">
                                      <p:cBhvr>
                                        <p:cTn id="14" dur="2000"/>
                                        <p:tgtEl>
                                          <p:spTgt spid="52229"/>
                                        </p:tgtEl>
                                      </p:cBhvr>
                                    </p:animEffect>
                                  </p:childTnLst>
                                </p:cTn>
                              </p:par>
                            </p:childTnLst>
                          </p:cTn>
                        </p:par>
                        <p:par>
                          <p:cTn id="15" fill="hold">
                            <p:stCondLst>
                              <p:cond delay="4000"/>
                            </p:stCondLst>
                            <p:childTnLst>
                              <p:par>
                                <p:cTn id="16" presetID="20" presetClass="entr" presetSubtype="0" fill="hold" nodeType="afterEffect">
                                  <p:stCondLst>
                                    <p:cond delay="0"/>
                                  </p:stCondLst>
                                  <p:childTnLst>
                                    <p:set>
                                      <p:cBhvr>
                                        <p:cTn id="17" dur="1" fill="hold">
                                          <p:stCondLst>
                                            <p:cond delay="0"/>
                                          </p:stCondLst>
                                        </p:cTn>
                                        <p:tgtEl>
                                          <p:spTgt spid="52233"/>
                                        </p:tgtEl>
                                        <p:attrNameLst>
                                          <p:attrName>style.visibility</p:attrName>
                                        </p:attrNameLst>
                                      </p:cBhvr>
                                      <p:to>
                                        <p:strVal val="visible"/>
                                      </p:to>
                                    </p:set>
                                    <p:animEffect transition="in" filter="wedge">
                                      <p:cBhvr>
                                        <p:cTn id="18" dur="20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folHlink"/>
            </a:gs>
            <a:gs pos="50000">
              <a:schemeClr val="bg1"/>
            </a:gs>
            <a:gs pos="100000">
              <a:schemeClr val="folHlink"/>
            </a:gs>
          </a:gsLst>
          <a:lin ang="27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1143000"/>
          </a:xfrm>
        </p:spPr>
        <p:txBody>
          <a:bodyPr/>
          <a:lstStyle/>
          <a:p>
            <a:pPr eaLnBrk="1" hangingPunct="1"/>
            <a:r>
              <a:rPr lang="en-US"/>
              <a:t>What are Plasmids?</a:t>
            </a:r>
          </a:p>
        </p:txBody>
      </p:sp>
      <p:sp>
        <p:nvSpPr>
          <p:cNvPr id="19459" name="Rectangle 5"/>
          <p:cNvSpPr>
            <a:spLocks noGrp="1" noChangeArrowheads="1"/>
          </p:cNvSpPr>
          <p:nvPr>
            <p:ph type="body" sz="half" idx="2"/>
          </p:nvPr>
        </p:nvSpPr>
        <p:spPr/>
        <p:txBody>
          <a:bodyPr/>
          <a:lstStyle/>
          <a:p>
            <a:pPr eaLnBrk="1" hangingPunct="1"/>
            <a:r>
              <a:rPr lang="en-US" sz="2400"/>
              <a:t>Circular DNA that is used by bacteria to store their genetic information.</a:t>
            </a:r>
          </a:p>
          <a:p>
            <a:pPr eaLnBrk="1" hangingPunct="1"/>
            <a:r>
              <a:rPr lang="en-US" sz="2400"/>
              <a:t>Modifying plasmids to include extra genes allows for the production of new proteins.</a:t>
            </a:r>
          </a:p>
          <a:p>
            <a:pPr eaLnBrk="1" hangingPunct="1"/>
            <a:endParaRPr lang="en-US" sz="2400"/>
          </a:p>
        </p:txBody>
      </p:sp>
      <p:pic>
        <p:nvPicPr>
          <p:cNvPr id="21510" name="Picture 6" descr="F29-1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1752600"/>
            <a:ext cx="3706813" cy="3733800"/>
          </a:xfrm>
          <a:prstGeom prst="rect">
            <a:avLst/>
          </a:prstGeom>
          <a:noFill/>
          <a:ln w="9525">
            <a:noFill/>
            <a:miter lim="800000"/>
            <a:headEnd/>
            <a:tailEnd/>
          </a:ln>
        </p:spPr>
      </p:pic>
      <p:grpSp>
        <p:nvGrpSpPr>
          <p:cNvPr id="2" name="Group 10"/>
          <p:cNvGrpSpPr>
            <a:grpSpLocks/>
          </p:cNvGrpSpPr>
          <p:nvPr/>
        </p:nvGrpSpPr>
        <p:grpSpPr bwMode="auto">
          <a:xfrm>
            <a:off x="4191000" y="4495800"/>
            <a:ext cx="4691063" cy="2119313"/>
            <a:chOff x="2640" y="2832"/>
            <a:chExt cx="2955" cy="1335"/>
          </a:xfrm>
        </p:grpSpPr>
        <p:pic>
          <p:nvPicPr>
            <p:cNvPr id="19463" name="Picture 7" descr="bacteria"/>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40" y="2832"/>
              <a:ext cx="2955" cy="1335"/>
            </a:xfrm>
            <a:prstGeom prst="rect">
              <a:avLst/>
            </a:prstGeom>
            <a:noFill/>
            <a:ln w="9525">
              <a:noFill/>
              <a:miter lim="800000"/>
              <a:headEnd/>
              <a:tailEnd/>
            </a:ln>
          </p:spPr>
        </p:pic>
        <p:pic>
          <p:nvPicPr>
            <p:cNvPr id="19464" name="Picture 8" descr="F29-1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87" y="3120"/>
              <a:ext cx="667" cy="672"/>
            </a:xfrm>
            <a:prstGeom prst="rect">
              <a:avLst/>
            </a:prstGeom>
            <a:noFill/>
            <a:ln w="9525">
              <a:noFill/>
              <a:miter lim="800000"/>
              <a:headEnd/>
              <a:tailEnd/>
            </a:ln>
          </p:spPr>
        </p:pic>
      </p:grpSp>
      <p:sp>
        <p:nvSpPr>
          <p:cNvPr id="19462" name="Text Box 9"/>
          <p:cNvSpPr txBox="1">
            <a:spLocks noChangeArrowheads="1"/>
          </p:cNvSpPr>
          <p:nvPr/>
        </p:nvSpPr>
        <p:spPr bwMode="auto">
          <a:xfrm>
            <a:off x="4419600" y="1309688"/>
            <a:ext cx="31242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In this Lecture…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wedge">
                                      <p:cBhvr>
                                        <p:cTn id="7" dur="2000"/>
                                        <p:tgtEl>
                                          <p:spTgt spid="21510"/>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3399FF"/>
            </a:gs>
            <a:gs pos="100000">
              <a:schemeClr val="bg1"/>
            </a:gs>
          </a:gsLst>
          <a:lin ang="5400000" scaled="1"/>
        </a:gradFill>
        <a:effectLst/>
      </p:bgPr>
    </p:bg>
    <p:spTree>
      <p:nvGrpSpPr>
        <p:cNvPr id="1" name=""/>
        <p:cNvGrpSpPr/>
        <p:nvPr/>
      </p:nvGrpSpPr>
      <p:grpSpPr>
        <a:xfrm>
          <a:off x="0" y="0"/>
          <a:ext cx="0" cy="0"/>
          <a:chOff x="0" y="0"/>
          <a:chExt cx="0" cy="0"/>
        </a:xfrm>
      </p:grpSpPr>
      <p:pic>
        <p:nvPicPr>
          <p:cNvPr id="37901" name="Picture 13" descr="ist2_2564442_caduceus_medical_symbol_chrome"/>
          <p:cNvPicPr>
            <a:picLocks noChangeAspect="1" noChangeArrowheads="1"/>
          </p:cNvPicPr>
          <p:nvPr/>
        </p:nvPicPr>
        <p:blipFill>
          <a:blip r:embed="rId3">
            <a:clrChange>
              <a:clrFrom>
                <a:srgbClr val="FFFFFF"/>
              </a:clrFrom>
              <a:clrTo>
                <a:srgbClr val="FFFFFF">
                  <a:alpha val="0"/>
                </a:srgbClr>
              </a:clrTo>
            </a:clrChange>
            <a:lum bright="60000"/>
          </a:blip>
          <a:srcRect/>
          <a:stretch>
            <a:fillRect/>
          </a:stretch>
        </p:blipFill>
        <p:spPr bwMode="auto">
          <a:xfrm>
            <a:off x="0" y="1219200"/>
            <a:ext cx="4327525" cy="4953000"/>
          </a:xfrm>
          <a:prstGeom prst="rect">
            <a:avLst/>
          </a:prstGeom>
          <a:noFill/>
          <a:ln w="9525">
            <a:noFill/>
            <a:miter lim="800000"/>
            <a:headEnd/>
            <a:tailEnd/>
          </a:ln>
        </p:spPr>
      </p:pic>
      <p:sp>
        <p:nvSpPr>
          <p:cNvPr id="74755" name="Rectangle 6"/>
          <p:cNvSpPr>
            <a:spLocks noGrp="1" noChangeArrowheads="1"/>
          </p:cNvSpPr>
          <p:nvPr>
            <p:ph type="title"/>
          </p:nvPr>
        </p:nvSpPr>
        <p:spPr>
          <a:xfrm>
            <a:off x="0" y="152400"/>
            <a:ext cx="9144000" cy="1143000"/>
          </a:xfrm>
        </p:spPr>
        <p:txBody>
          <a:bodyPr/>
          <a:lstStyle/>
          <a:p>
            <a:pPr eaLnBrk="1" hangingPunct="1"/>
            <a:r>
              <a:rPr lang="en-US" sz="4000"/>
              <a:t>What Are Some Applications of Recombinant DNA Technology?</a:t>
            </a:r>
          </a:p>
        </p:txBody>
      </p:sp>
      <p:sp>
        <p:nvSpPr>
          <p:cNvPr id="74756" name="Rectangle 11"/>
          <p:cNvSpPr>
            <a:spLocks noGrp="1" noChangeArrowheads="1"/>
          </p:cNvSpPr>
          <p:nvPr>
            <p:ph type="body" sz="half" idx="2"/>
          </p:nvPr>
        </p:nvSpPr>
        <p:spPr>
          <a:xfrm>
            <a:off x="3886200" y="1570038"/>
            <a:ext cx="5181600" cy="4525962"/>
          </a:xfrm>
        </p:spPr>
        <p:txBody>
          <a:bodyPr/>
          <a:lstStyle/>
          <a:p>
            <a:pPr eaLnBrk="1" hangingPunct="1">
              <a:buFontTx/>
              <a:buNone/>
            </a:pPr>
            <a:r>
              <a:rPr lang="en-US" sz="2400"/>
              <a:t>    Bacteria, Yeasts, and Plants can all be modified to produce important pharmaceuticals, enriched foods, and industrial products.</a:t>
            </a:r>
          </a:p>
        </p:txBody>
      </p:sp>
      <p:pic>
        <p:nvPicPr>
          <p:cNvPr id="74757" name="Picture 17" descr="0008130671111_215X2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8600" y="4419600"/>
            <a:ext cx="2667000" cy="2667000"/>
          </a:xfrm>
          <a:prstGeom prst="rect">
            <a:avLst/>
          </a:prstGeom>
          <a:noFill/>
          <a:ln w="9525">
            <a:noFill/>
            <a:miter lim="800000"/>
            <a:headEnd/>
            <a:tailEnd/>
          </a:ln>
        </p:spPr>
      </p:pic>
      <p:pic>
        <p:nvPicPr>
          <p:cNvPr id="74758" name="Picture 19" descr="wcmdev100419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81200" y="3733800"/>
            <a:ext cx="1914525" cy="1419225"/>
          </a:xfrm>
          <a:prstGeom prst="rect">
            <a:avLst/>
          </a:prstGeom>
          <a:noFill/>
          <a:ln w="9525">
            <a:noFill/>
            <a:miter lim="800000"/>
            <a:headEnd/>
            <a:tailEnd/>
          </a:ln>
        </p:spPr>
      </p:pic>
      <p:pic>
        <p:nvPicPr>
          <p:cNvPr id="74759" name="Picture 21" descr="molecule"/>
          <p:cNvPicPr>
            <a:picLocks noChangeAspect="1" noChangeArrowheads="1"/>
          </p:cNvPicPr>
          <p:nvPr/>
        </p:nvPicPr>
        <p:blipFill>
          <a:blip r:embed="rId6">
            <a:clrChange>
              <a:clrFrom>
                <a:srgbClr val="FFFFFF"/>
              </a:clrFrom>
              <a:clrTo>
                <a:srgbClr val="FFFFFF">
                  <a:alpha val="0"/>
                </a:srgbClr>
              </a:clrTo>
            </a:clrChange>
            <a:lum bright="6000" contrast="12000"/>
          </a:blip>
          <a:srcRect/>
          <a:stretch>
            <a:fillRect/>
          </a:stretch>
        </p:blipFill>
        <p:spPr bwMode="auto">
          <a:xfrm rot="346111">
            <a:off x="5105400" y="3598863"/>
            <a:ext cx="1981200" cy="1811337"/>
          </a:xfrm>
          <a:prstGeom prst="rect">
            <a:avLst/>
          </a:prstGeom>
          <a:noFill/>
          <a:ln w="9525">
            <a:noFill/>
            <a:miter lim="800000"/>
            <a:headEnd/>
            <a:tailEnd/>
          </a:ln>
        </p:spPr>
      </p:pic>
      <p:pic>
        <p:nvPicPr>
          <p:cNvPr id="74760" name="Picture 23" descr="corncob"/>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1379912">
            <a:off x="6577013" y="3657600"/>
            <a:ext cx="2566987" cy="3048000"/>
          </a:xfrm>
          <a:prstGeom prst="rect">
            <a:avLst/>
          </a:prstGeom>
          <a:noFill/>
          <a:ln w="9525">
            <a:noFill/>
            <a:miter lim="800000"/>
            <a:headEnd/>
            <a:tailEnd/>
          </a:ln>
        </p:spPr>
      </p:pic>
      <p:pic>
        <p:nvPicPr>
          <p:cNvPr id="74761" name="Picture 28" descr="growth media"/>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352800" y="3994150"/>
            <a:ext cx="3098800" cy="2711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7901"/>
                                        </p:tgtEl>
                                        <p:attrNameLst>
                                          <p:attrName>style.visibility</p:attrName>
                                        </p:attrNameLst>
                                      </p:cBhvr>
                                      <p:to>
                                        <p:strVal val="visible"/>
                                      </p:to>
                                    </p:set>
                                    <p:animEffect transition="in" filter="circle(in)">
                                      <p:cBhvr>
                                        <p:cTn id="7" dur="20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rgbClr val="FFFF66"/>
            </a:gs>
          </a:gsLst>
          <a:lin ang="5400000" scaled="1"/>
        </a:gradFill>
        <a:effectLst/>
      </p:bgPr>
    </p:bg>
    <p:spTree>
      <p:nvGrpSpPr>
        <p:cNvPr id="1" name=""/>
        <p:cNvGrpSpPr/>
        <p:nvPr/>
      </p:nvGrpSpPr>
      <p:grpSpPr>
        <a:xfrm>
          <a:off x="0" y="0"/>
          <a:ext cx="0" cy="0"/>
          <a:chOff x="0" y="0"/>
          <a:chExt cx="0" cy="0"/>
        </a:xfrm>
      </p:grpSpPr>
      <p:sp>
        <p:nvSpPr>
          <p:cNvPr id="76802" name="Text Box 3"/>
          <p:cNvSpPr txBox="1">
            <a:spLocks noChangeArrowheads="1"/>
          </p:cNvSpPr>
          <p:nvPr/>
        </p:nvSpPr>
        <p:spPr bwMode="auto">
          <a:xfrm>
            <a:off x="0" y="0"/>
            <a:ext cx="9144000" cy="641350"/>
          </a:xfrm>
          <a:prstGeom prst="rect">
            <a:avLst/>
          </a:prstGeom>
          <a:solidFill>
            <a:srgbClr val="000080"/>
          </a:solidFill>
          <a:ln w="9525">
            <a:noFill/>
            <a:miter lim="800000"/>
            <a:headEnd/>
            <a:tailEnd/>
          </a:ln>
        </p:spPr>
        <p:txBody>
          <a:bodyPr>
            <a:prstTxWarp prst="textNoShape">
              <a:avLst/>
            </a:prstTxWarp>
            <a:spAutoFit/>
          </a:bodyPr>
          <a:lstStyle/>
          <a:p>
            <a:pPr algn="ctr">
              <a:spcBef>
                <a:spcPct val="50000"/>
              </a:spcBef>
            </a:pPr>
            <a:r>
              <a:rPr lang="en-US" sz="3600" b="1">
                <a:solidFill>
                  <a:schemeClr val="bg1"/>
                </a:solidFill>
              </a:rPr>
              <a:t>Assignment</a:t>
            </a:r>
          </a:p>
        </p:txBody>
      </p:sp>
      <p:sp>
        <p:nvSpPr>
          <p:cNvPr id="76803" name="Content Placeholder 3"/>
          <p:cNvSpPr>
            <a:spLocks noGrp="1"/>
          </p:cNvSpPr>
          <p:nvPr>
            <p:ph sz="half" idx="1"/>
          </p:nvPr>
        </p:nvSpPr>
        <p:spPr>
          <a:xfrm>
            <a:off x="990600" y="1371600"/>
            <a:ext cx="7543800" cy="4525963"/>
          </a:xfrm>
        </p:spPr>
        <p:txBody>
          <a:bodyPr/>
          <a:lstStyle/>
          <a:p>
            <a:r>
              <a:rPr lang="en-US"/>
              <a:t>Find a product in any of the fields listed in the previous slide and write a short summary to include:</a:t>
            </a:r>
          </a:p>
          <a:p>
            <a:pPr lvl="1"/>
            <a:r>
              <a:rPr lang="en-US"/>
              <a:t>The organism used</a:t>
            </a:r>
          </a:p>
          <a:p>
            <a:pPr lvl="1"/>
            <a:r>
              <a:rPr lang="en-US"/>
              <a:t>The recombinant DNA product</a:t>
            </a:r>
          </a:p>
          <a:p>
            <a:pPr lvl="1"/>
            <a:r>
              <a:rPr lang="en-US"/>
              <a:t>The product’s application</a:t>
            </a:r>
          </a:p>
          <a:p>
            <a:pPr lvl="1"/>
            <a:r>
              <a:rPr lang="en-US"/>
              <a:t>Is the product an improvement compared to similar non-recombinant products (explain)?</a:t>
            </a:r>
          </a:p>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8850" name="Picture 2" descr="IMGP1352fix copy copy"/>
          <p:cNvPicPr>
            <a:picLocks noChangeAspect="1" noChangeArrowheads="1"/>
          </p:cNvPicPr>
          <p:nvPr/>
        </p:nvPicPr>
        <p:blipFill>
          <a:blip r:embed="rId3"/>
          <a:srcRect l="616" r="821" b="1706"/>
          <a:stretch>
            <a:fillRect/>
          </a:stretch>
        </p:blipFill>
        <p:spPr bwMode="auto">
          <a:xfrm>
            <a:off x="0" y="0"/>
            <a:ext cx="9144000" cy="6858000"/>
          </a:xfrm>
          <a:prstGeom prst="rect">
            <a:avLst/>
          </a:prstGeom>
          <a:noFill/>
          <a:ln w="9525">
            <a:noFill/>
            <a:miter lim="800000"/>
            <a:headEnd/>
            <a:tailEnd/>
          </a:ln>
        </p:spPr>
      </p:pic>
      <p:sp>
        <p:nvSpPr>
          <p:cNvPr id="162819" name="Text Box 3"/>
          <p:cNvSpPr txBox="1">
            <a:spLocks noChangeArrowheads="1"/>
          </p:cNvSpPr>
          <p:nvPr/>
        </p:nvSpPr>
        <p:spPr bwMode="auto">
          <a:xfrm rot="-5400000">
            <a:off x="-199231" y="1126332"/>
            <a:ext cx="1708150" cy="366712"/>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chemeClr val="bg1"/>
                </a:solidFill>
              </a:rPr>
              <a:t>10 Kb Ladder</a:t>
            </a:r>
          </a:p>
        </p:txBody>
      </p:sp>
      <p:sp>
        <p:nvSpPr>
          <p:cNvPr id="162820" name="Oval 4"/>
          <p:cNvSpPr>
            <a:spLocks noChangeArrowheads="1"/>
          </p:cNvSpPr>
          <p:nvPr/>
        </p:nvSpPr>
        <p:spPr bwMode="auto">
          <a:xfrm>
            <a:off x="3657600" y="3124200"/>
            <a:ext cx="838200" cy="381000"/>
          </a:xfrm>
          <a:prstGeom prst="ellipse">
            <a:avLst/>
          </a:prstGeom>
          <a:noFill/>
          <a:ln w="9525">
            <a:solidFill>
              <a:schemeClr val="bg1"/>
            </a:solidFill>
            <a:round/>
            <a:headEnd/>
            <a:tailEnd/>
          </a:ln>
        </p:spPr>
        <p:txBody>
          <a:bodyPr wrap="none" anchor="ctr">
            <a:prstTxWarp prst="textNoShape">
              <a:avLst/>
            </a:prstTxWarp>
          </a:bodyPr>
          <a:lstStyle/>
          <a:p>
            <a:endParaRPr lang="en-US"/>
          </a:p>
        </p:txBody>
      </p:sp>
      <p:sp>
        <p:nvSpPr>
          <p:cNvPr id="162821" name="Oval 5"/>
          <p:cNvSpPr>
            <a:spLocks noChangeArrowheads="1"/>
          </p:cNvSpPr>
          <p:nvPr/>
        </p:nvSpPr>
        <p:spPr bwMode="auto">
          <a:xfrm>
            <a:off x="6324600" y="3200400"/>
            <a:ext cx="838200" cy="381000"/>
          </a:xfrm>
          <a:prstGeom prst="ellipse">
            <a:avLst/>
          </a:prstGeom>
          <a:noFill/>
          <a:ln w="9525">
            <a:solidFill>
              <a:schemeClr val="bg1"/>
            </a:solidFill>
            <a:round/>
            <a:headEnd/>
            <a:tailEnd/>
          </a:ln>
        </p:spPr>
        <p:txBody>
          <a:bodyPr wrap="none" anchor="ctr">
            <a:prstTxWarp prst="textNoShape">
              <a:avLst/>
            </a:prstTxWarp>
          </a:bodyPr>
          <a:lstStyle/>
          <a:p>
            <a:endParaRPr lang="en-US"/>
          </a:p>
        </p:txBody>
      </p:sp>
      <p:sp>
        <p:nvSpPr>
          <p:cNvPr id="162822" name="Rectangle 6"/>
          <p:cNvSpPr>
            <a:spLocks noChangeArrowheads="1"/>
          </p:cNvSpPr>
          <p:nvPr/>
        </p:nvSpPr>
        <p:spPr bwMode="auto">
          <a:xfrm>
            <a:off x="2895600" y="2819400"/>
            <a:ext cx="685800" cy="2286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162823" name="Rectangle 7"/>
          <p:cNvSpPr>
            <a:spLocks noChangeArrowheads="1"/>
          </p:cNvSpPr>
          <p:nvPr/>
        </p:nvSpPr>
        <p:spPr bwMode="auto">
          <a:xfrm>
            <a:off x="2895600" y="2514600"/>
            <a:ext cx="685800" cy="2286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162824" name="Rectangle 8"/>
          <p:cNvSpPr>
            <a:spLocks noChangeArrowheads="1"/>
          </p:cNvSpPr>
          <p:nvPr/>
        </p:nvSpPr>
        <p:spPr bwMode="auto">
          <a:xfrm>
            <a:off x="2895600" y="2209800"/>
            <a:ext cx="685800" cy="2286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162825" name="Line 9"/>
          <p:cNvSpPr>
            <a:spLocks noChangeShapeType="1"/>
          </p:cNvSpPr>
          <p:nvPr/>
        </p:nvSpPr>
        <p:spPr bwMode="auto">
          <a:xfrm>
            <a:off x="1600200" y="3429000"/>
            <a:ext cx="3733800" cy="0"/>
          </a:xfrm>
          <a:prstGeom prst="line">
            <a:avLst/>
          </a:prstGeom>
          <a:noFill/>
          <a:ln w="9525">
            <a:solidFill>
              <a:srgbClr val="FFFF00"/>
            </a:solidFill>
            <a:round/>
            <a:headEnd/>
            <a:tailEnd/>
          </a:ln>
        </p:spPr>
        <p:txBody>
          <a:bodyPr>
            <a:prstTxWarp prst="textNoShape">
              <a:avLst/>
            </a:prstTxWarp>
          </a:bodyPr>
          <a:lstStyle/>
          <a:p>
            <a:endParaRPr lang="en-US"/>
          </a:p>
        </p:txBody>
      </p:sp>
      <p:sp>
        <p:nvSpPr>
          <p:cNvPr id="162826" name="Text Box 10"/>
          <p:cNvSpPr txBox="1">
            <a:spLocks noChangeArrowheads="1"/>
          </p:cNvSpPr>
          <p:nvPr/>
        </p:nvSpPr>
        <p:spPr bwMode="auto">
          <a:xfrm>
            <a:off x="1295400" y="3138488"/>
            <a:ext cx="990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rPr>
              <a:t>5 Kb</a:t>
            </a:r>
          </a:p>
        </p:txBody>
      </p:sp>
      <p:sp>
        <p:nvSpPr>
          <p:cNvPr id="162827" name="Text Box 11"/>
          <p:cNvSpPr txBox="1">
            <a:spLocks noChangeArrowheads="1"/>
          </p:cNvSpPr>
          <p:nvPr/>
        </p:nvSpPr>
        <p:spPr bwMode="auto">
          <a:xfrm>
            <a:off x="3581400" y="2133600"/>
            <a:ext cx="2057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rPr>
              <a:t>Multimer</a:t>
            </a:r>
          </a:p>
        </p:txBody>
      </p:sp>
      <p:sp>
        <p:nvSpPr>
          <p:cNvPr id="162828" name="Text Box 12"/>
          <p:cNvSpPr txBox="1">
            <a:spLocks noChangeArrowheads="1"/>
          </p:cNvSpPr>
          <p:nvPr/>
        </p:nvSpPr>
        <p:spPr bwMode="auto">
          <a:xfrm>
            <a:off x="3581400" y="2452688"/>
            <a:ext cx="20574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rPr>
              <a:t>Nicked</a:t>
            </a:r>
          </a:p>
        </p:txBody>
      </p:sp>
      <p:sp>
        <p:nvSpPr>
          <p:cNvPr id="162829" name="Text Box 13"/>
          <p:cNvSpPr txBox="1">
            <a:spLocks noChangeArrowheads="1"/>
          </p:cNvSpPr>
          <p:nvPr/>
        </p:nvSpPr>
        <p:spPr bwMode="auto">
          <a:xfrm>
            <a:off x="3581400" y="2757488"/>
            <a:ext cx="20574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rPr>
              <a:t>Super Coiled</a:t>
            </a:r>
          </a:p>
        </p:txBody>
      </p:sp>
      <p:sp>
        <p:nvSpPr>
          <p:cNvPr id="162830" name="Text Box 14"/>
          <p:cNvSpPr txBox="1">
            <a:spLocks noChangeArrowheads="1"/>
          </p:cNvSpPr>
          <p:nvPr/>
        </p:nvSpPr>
        <p:spPr bwMode="auto">
          <a:xfrm>
            <a:off x="3581400" y="3505200"/>
            <a:ext cx="2057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rPr>
              <a:t>Linear Fragment</a:t>
            </a:r>
          </a:p>
        </p:txBody>
      </p:sp>
      <p:sp>
        <p:nvSpPr>
          <p:cNvPr id="162831" name="Text Box 15"/>
          <p:cNvSpPr txBox="1">
            <a:spLocks noChangeArrowheads="1"/>
          </p:cNvSpPr>
          <p:nvPr/>
        </p:nvSpPr>
        <p:spPr bwMode="auto">
          <a:xfrm>
            <a:off x="2971800" y="381000"/>
            <a:ext cx="838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solidFill>
                  <a:schemeClr val="bg1"/>
                </a:solidFill>
              </a:rPr>
              <a:t>A-</a:t>
            </a:r>
          </a:p>
        </p:txBody>
      </p:sp>
      <p:sp>
        <p:nvSpPr>
          <p:cNvPr id="162832" name="Text Box 16"/>
          <p:cNvSpPr txBox="1">
            <a:spLocks noChangeArrowheads="1"/>
          </p:cNvSpPr>
          <p:nvPr/>
        </p:nvSpPr>
        <p:spPr bwMode="auto">
          <a:xfrm>
            <a:off x="3810000" y="381000"/>
            <a:ext cx="838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solidFill>
                  <a:schemeClr val="bg1"/>
                </a:solidFill>
              </a:rPr>
              <a:t>A+</a:t>
            </a:r>
          </a:p>
        </p:txBody>
      </p:sp>
      <p:sp>
        <p:nvSpPr>
          <p:cNvPr id="162833" name="Oval 17"/>
          <p:cNvSpPr>
            <a:spLocks noChangeArrowheads="1"/>
          </p:cNvSpPr>
          <p:nvPr/>
        </p:nvSpPr>
        <p:spPr bwMode="auto">
          <a:xfrm>
            <a:off x="3581400" y="5715000"/>
            <a:ext cx="838200" cy="381000"/>
          </a:xfrm>
          <a:prstGeom prst="ellipse">
            <a:avLst/>
          </a:prstGeom>
          <a:noFill/>
          <a:ln w="9525">
            <a:solidFill>
              <a:schemeClr val="bg1"/>
            </a:solidFill>
            <a:round/>
            <a:headEnd/>
            <a:tailEnd/>
          </a:ln>
        </p:spPr>
        <p:txBody>
          <a:bodyPr wrap="none" anchor="ctr">
            <a:prstTxWarp prst="textNoShape">
              <a:avLst/>
            </a:prstTxWarp>
          </a:bodyPr>
          <a:lstStyle/>
          <a:p>
            <a:endParaRPr lang="en-US"/>
          </a:p>
        </p:txBody>
      </p:sp>
      <p:sp>
        <p:nvSpPr>
          <p:cNvPr id="162834" name="Text Box 18"/>
          <p:cNvSpPr txBox="1">
            <a:spLocks noChangeArrowheads="1"/>
          </p:cNvSpPr>
          <p:nvPr/>
        </p:nvSpPr>
        <p:spPr bwMode="auto">
          <a:xfrm>
            <a:off x="3581400" y="6110288"/>
            <a:ext cx="20574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rPr>
              <a:t>Linear Fragment</a:t>
            </a:r>
          </a:p>
        </p:txBody>
      </p:sp>
      <p:sp>
        <p:nvSpPr>
          <p:cNvPr id="162835" name="Text Box 19"/>
          <p:cNvSpPr txBox="1">
            <a:spLocks noChangeArrowheads="1"/>
          </p:cNvSpPr>
          <p:nvPr/>
        </p:nvSpPr>
        <p:spPr bwMode="auto">
          <a:xfrm rot="-5400000">
            <a:off x="1553369" y="1127919"/>
            <a:ext cx="1708150" cy="366712"/>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chemeClr val="bg1"/>
                </a:solidFill>
              </a:rPr>
              <a:t>10 Kb Ladder</a:t>
            </a:r>
          </a:p>
        </p:txBody>
      </p:sp>
      <p:sp>
        <p:nvSpPr>
          <p:cNvPr id="162836" name="Text Box 20"/>
          <p:cNvSpPr txBox="1">
            <a:spLocks noChangeArrowheads="1"/>
          </p:cNvSpPr>
          <p:nvPr/>
        </p:nvSpPr>
        <p:spPr bwMode="auto">
          <a:xfrm rot="-5400000">
            <a:off x="7649369" y="1127919"/>
            <a:ext cx="1708150" cy="366712"/>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chemeClr val="bg1"/>
                </a:solidFill>
              </a:rPr>
              <a:t>10 Kb Ladder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19"/>
                                        </p:tgtEl>
                                        <p:attrNameLst>
                                          <p:attrName>style.visibility</p:attrName>
                                        </p:attrNameLst>
                                      </p:cBhvr>
                                      <p:to>
                                        <p:strVal val="visible"/>
                                      </p:to>
                                    </p:set>
                                    <p:anim calcmode="lin" valueType="num">
                                      <p:cBhvr additive="base">
                                        <p:cTn id="7" dur="500" fill="hold"/>
                                        <p:tgtEl>
                                          <p:spTgt spid="162819"/>
                                        </p:tgtEl>
                                        <p:attrNameLst>
                                          <p:attrName>ppt_x</p:attrName>
                                        </p:attrNameLst>
                                      </p:cBhvr>
                                      <p:tavLst>
                                        <p:tav tm="0">
                                          <p:val>
                                            <p:strVal val="#ppt_x"/>
                                          </p:val>
                                        </p:tav>
                                        <p:tav tm="100000">
                                          <p:val>
                                            <p:strVal val="#ppt_x"/>
                                          </p:val>
                                        </p:tav>
                                      </p:tavLst>
                                    </p:anim>
                                    <p:anim calcmode="lin" valueType="num">
                                      <p:cBhvr additive="base">
                                        <p:cTn id="8" dur="500" fill="hold"/>
                                        <p:tgtEl>
                                          <p:spTgt spid="1628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2820"/>
                                        </p:tgtEl>
                                        <p:attrNameLst>
                                          <p:attrName>style.visibility</p:attrName>
                                        </p:attrNameLst>
                                      </p:cBhvr>
                                      <p:to>
                                        <p:strVal val="visible"/>
                                      </p:to>
                                    </p:set>
                                    <p:anim calcmode="lin" valueType="num">
                                      <p:cBhvr additive="base">
                                        <p:cTn id="11" dur="500" fill="hold"/>
                                        <p:tgtEl>
                                          <p:spTgt spid="162820"/>
                                        </p:tgtEl>
                                        <p:attrNameLst>
                                          <p:attrName>ppt_x</p:attrName>
                                        </p:attrNameLst>
                                      </p:cBhvr>
                                      <p:tavLst>
                                        <p:tav tm="0">
                                          <p:val>
                                            <p:strVal val="#ppt_x"/>
                                          </p:val>
                                        </p:tav>
                                        <p:tav tm="100000">
                                          <p:val>
                                            <p:strVal val="#ppt_x"/>
                                          </p:val>
                                        </p:tav>
                                      </p:tavLst>
                                    </p:anim>
                                    <p:anim calcmode="lin" valueType="num">
                                      <p:cBhvr additive="base">
                                        <p:cTn id="12" dur="500" fill="hold"/>
                                        <p:tgtEl>
                                          <p:spTgt spid="1628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821"/>
                                        </p:tgtEl>
                                        <p:attrNameLst>
                                          <p:attrName>style.visibility</p:attrName>
                                        </p:attrNameLst>
                                      </p:cBhvr>
                                      <p:to>
                                        <p:strVal val="visible"/>
                                      </p:to>
                                    </p:set>
                                    <p:anim calcmode="lin" valueType="num">
                                      <p:cBhvr additive="base">
                                        <p:cTn id="15" dur="500" fill="hold"/>
                                        <p:tgtEl>
                                          <p:spTgt spid="162821"/>
                                        </p:tgtEl>
                                        <p:attrNameLst>
                                          <p:attrName>ppt_x</p:attrName>
                                        </p:attrNameLst>
                                      </p:cBhvr>
                                      <p:tavLst>
                                        <p:tav tm="0">
                                          <p:val>
                                            <p:strVal val="#ppt_x"/>
                                          </p:val>
                                        </p:tav>
                                        <p:tav tm="100000">
                                          <p:val>
                                            <p:strVal val="#ppt_x"/>
                                          </p:val>
                                        </p:tav>
                                      </p:tavLst>
                                    </p:anim>
                                    <p:anim calcmode="lin" valueType="num">
                                      <p:cBhvr additive="base">
                                        <p:cTn id="16" dur="500" fill="hold"/>
                                        <p:tgtEl>
                                          <p:spTgt spid="1628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2822"/>
                                        </p:tgtEl>
                                        <p:attrNameLst>
                                          <p:attrName>style.visibility</p:attrName>
                                        </p:attrNameLst>
                                      </p:cBhvr>
                                      <p:to>
                                        <p:strVal val="visible"/>
                                      </p:to>
                                    </p:set>
                                    <p:anim calcmode="lin" valueType="num">
                                      <p:cBhvr additive="base">
                                        <p:cTn id="19" dur="500" fill="hold"/>
                                        <p:tgtEl>
                                          <p:spTgt spid="162822"/>
                                        </p:tgtEl>
                                        <p:attrNameLst>
                                          <p:attrName>ppt_x</p:attrName>
                                        </p:attrNameLst>
                                      </p:cBhvr>
                                      <p:tavLst>
                                        <p:tav tm="0">
                                          <p:val>
                                            <p:strVal val="#ppt_x"/>
                                          </p:val>
                                        </p:tav>
                                        <p:tav tm="100000">
                                          <p:val>
                                            <p:strVal val="#ppt_x"/>
                                          </p:val>
                                        </p:tav>
                                      </p:tavLst>
                                    </p:anim>
                                    <p:anim calcmode="lin" valueType="num">
                                      <p:cBhvr additive="base">
                                        <p:cTn id="20" dur="500" fill="hold"/>
                                        <p:tgtEl>
                                          <p:spTgt spid="1628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2823"/>
                                        </p:tgtEl>
                                        <p:attrNameLst>
                                          <p:attrName>style.visibility</p:attrName>
                                        </p:attrNameLst>
                                      </p:cBhvr>
                                      <p:to>
                                        <p:strVal val="visible"/>
                                      </p:to>
                                    </p:set>
                                    <p:anim calcmode="lin" valueType="num">
                                      <p:cBhvr additive="base">
                                        <p:cTn id="23" dur="500" fill="hold"/>
                                        <p:tgtEl>
                                          <p:spTgt spid="162823"/>
                                        </p:tgtEl>
                                        <p:attrNameLst>
                                          <p:attrName>ppt_x</p:attrName>
                                        </p:attrNameLst>
                                      </p:cBhvr>
                                      <p:tavLst>
                                        <p:tav tm="0">
                                          <p:val>
                                            <p:strVal val="#ppt_x"/>
                                          </p:val>
                                        </p:tav>
                                        <p:tav tm="100000">
                                          <p:val>
                                            <p:strVal val="#ppt_x"/>
                                          </p:val>
                                        </p:tav>
                                      </p:tavLst>
                                    </p:anim>
                                    <p:anim calcmode="lin" valueType="num">
                                      <p:cBhvr additive="base">
                                        <p:cTn id="24" dur="500" fill="hold"/>
                                        <p:tgtEl>
                                          <p:spTgt spid="1628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2824"/>
                                        </p:tgtEl>
                                        <p:attrNameLst>
                                          <p:attrName>style.visibility</p:attrName>
                                        </p:attrNameLst>
                                      </p:cBhvr>
                                      <p:to>
                                        <p:strVal val="visible"/>
                                      </p:to>
                                    </p:set>
                                    <p:anim calcmode="lin" valueType="num">
                                      <p:cBhvr additive="base">
                                        <p:cTn id="27" dur="500" fill="hold"/>
                                        <p:tgtEl>
                                          <p:spTgt spid="162824"/>
                                        </p:tgtEl>
                                        <p:attrNameLst>
                                          <p:attrName>ppt_x</p:attrName>
                                        </p:attrNameLst>
                                      </p:cBhvr>
                                      <p:tavLst>
                                        <p:tav tm="0">
                                          <p:val>
                                            <p:strVal val="#ppt_x"/>
                                          </p:val>
                                        </p:tav>
                                        <p:tav tm="100000">
                                          <p:val>
                                            <p:strVal val="#ppt_x"/>
                                          </p:val>
                                        </p:tav>
                                      </p:tavLst>
                                    </p:anim>
                                    <p:anim calcmode="lin" valueType="num">
                                      <p:cBhvr additive="base">
                                        <p:cTn id="28" dur="500" fill="hold"/>
                                        <p:tgtEl>
                                          <p:spTgt spid="1628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2825"/>
                                        </p:tgtEl>
                                        <p:attrNameLst>
                                          <p:attrName>style.visibility</p:attrName>
                                        </p:attrNameLst>
                                      </p:cBhvr>
                                      <p:to>
                                        <p:strVal val="visible"/>
                                      </p:to>
                                    </p:set>
                                    <p:anim calcmode="lin" valueType="num">
                                      <p:cBhvr additive="base">
                                        <p:cTn id="31" dur="500" fill="hold"/>
                                        <p:tgtEl>
                                          <p:spTgt spid="162825"/>
                                        </p:tgtEl>
                                        <p:attrNameLst>
                                          <p:attrName>ppt_x</p:attrName>
                                        </p:attrNameLst>
                                      </p:cBhvr>
                                      <p:tavLst>
                                        <p:tav tm="0">
                                          <p:val>
                                            <p:strVal val="#ppt_x"/>
                                          </p:val>
                                        </p:tav>
                                        <p:tav tm="100000">
                                          <p:val>
                                            <p:strVal val="#ppt_x"/>
                                          </p:val>
                                        </p:tav>
                                      </p:tavLst>
                                    </p:anim>
                                    <p:anim calcmode="lin" valueType="num">
                                      <p:cBhvr additive="base">
                                        <p:cTn id="32" dur="500" fill="hold"/>
                                        <p:tgtEl>
                                          <p:spTgt spid="1628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2826"/>
                                        </p:tgtEl>
                                        <p:attrNameLst>
                                          <p:attrName>style.visibility</p:attrName>
                                        </p:attrNameLst>
                                      </p:cBhvr>
                                      <p:to>
                                        <p:strVal val="visible"/>
                                      </p:to>
                                    </p:set>
                                    <p:anim calcmode="lin" valueType="num">
                                      <p:cBhvr additive="base">
                                        <p:cTn id="35" dur="500" fill="hold"/>
                                        <p:tgtEl>
                                          <p:spTgt spid="162826"/>
                                        </p:tgtEl>
                                        <p:attrNameLst>
                                          <p:attrName>ppt_x</p:attrName>
                                        </p:attrNameLst>
                                      </p:cBhvr>
                                      <p:tavLst>
                                        <p:tav tm="0">
                                          <p:val>
                                            <p:strVal val="#ppt_x"/>
                                          </p:val>
                                        </p:tav>
                                        <p:tav tm="100000">
                                          <p:val>
                                            <p:strVal val="#ppt_x"/>
                                          </p:val>
                                        </p:tav>
                                      </p:tavLst>
                                    </p:anim>
                                    <p:anim calcmode="lin" valueType="num">
                                      <p:cBhvr additive="base">
                                        <p:cTn id="36" dur="500" fill="hold"/>
                                        <p:tgtEl>
                                          <p:spTgt spid="16282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2827"/>
                                        </p:tgtEl>
                                        <p:attrNameLst>
                                          <p:attrName>style.visibility</p:attrName>
                                        </p:attrNameLst>
                                      </p:cBhvr>
                                      <p:to>
                                        <p:strVal val="visible"/>
                                      </p:to>
                                    </p:set>
                                    <p:anim calcmode="lin" valueType="num">
                                      <p:cBhvr additive="base">
                                        <p:cTn id="39" dur="500" fill="hold"/>
                                        <p:tgtEl>
                                          <p:spTgt spid="162827"/>
                                        </p:tgtEl>
                                        <p:attrNameLst>
                                          <p:attrName>ppt_x</p:attrName>
                                        </p:attrNameLst>
                                      </p:cBhvr>
                                      <p:tavLst>
                                        <p:tav tm="0">
                                          <p:val>
                                            <p:strVal val="#ppt_x"/>
                                          </p:val>
                                        </p:tav>
                                        <p:tav tm="100000">
                                          <p:val>
                                            <p:strVal val="#ppt_x"/>
                                          </p:val>
                                        </p:tav>
                                      </p:tavLst>
                                    </p:anim>
                                    <p:anim calcmode="lin" valueType="num">
                                      <p:cBhvr additive="base">
                                        <p:cTn id="40" dur="500" fill="hold"/>
                                        <p:tgtEl>
                                          <p:spTgt spid="1628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2828"/>
                                        </p:tgtEl>
                                        <p:attrNameLst>
                                          <p:attrName>style.visibility</p:attrName>
                                        </p:attrNameLst>
                                      </p:cBhvr>
                                      <p:to>
                                        <p:strVal val="visible"/>
                                      </p:to>
                                    </p:set>
                                    <p:anim calcmode="lin" valueType="num">
                                      <p:cBhvr additive="base">
                                        <p:cTn id="43" dur="500" fill="hold"/>
                                        <p:tgtEl>
                                          <p:spTgt spid="162828"/>
                                        </p:tgtEl>
                                        <p:attrNameLst>
                                          <p:attrName>ppt_x</p:attrName>
                                        </p:attrNameLst>
                                      </p:cBhvr>
                                      <p:tavLst>
                                        <p:tav tm="0">
                                          <p:val>
                                            <p:strVal val="#ppt_x"/>
                                          </p:val>
                                        </p:tav>
                                        <p:tav tm="100000">
                                          <p:val>
                                            <p:strVal val="#ppt_x"/>
                                          </p:val>
                                        </p:tav>
                                      </p:tavLst>
                                    </p:anim>
                                    <p:anim calcmode="lin" valueType="num">
                                      <p:cBhvr additive="base">
                                        <p:cTn id="44" dur="500" fill="hold"/>
                                        <p:tgtEl>
                                          <p:spTgt spid="1628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2829"/>
                                        </p:tgtEl>
                                        <p:attrNameLst>
                                          <p:attrName>style.visibility</p:attrName>
                                        </p:attrNameLst>
                                      </p:cBhvr>
                                      <p:to>
                                        <p:strVal val="visible"/>
                                      </p:to>
                                    </p:set>
                                    <p:anim calcmode="lin" valueType="num">
                                      <p:cBhvr additive="base">
                                        <p:cTn id="47" dur="500" fill="hold"/>
                                        <p:tgtEl>
                                          <p:spTgt spid="162829"/>
                                        </p:tgtEl>
                                        <p:attrNameLst>
                                          <p:attrName>ppt_x</p:attrName>
                                        </p:attrNameLst>
                                      </p:cBhvr>
                                      <p:tavLst>
                                        <p:tav tm="0">
                                          <p:val>
                                            <p:strVal val="#ppt_x"/>
                                          </p:val>
                                        </p:tav>
                                        <p:tav tm="100000">
                                          <p:val>
                                            <p:strVal val="#ppt_x"/>
                                          </p:val>
                                        </p:tav>
                                      </p:tavLst>
                                    </p:anim>
                                    <p:anim calcmode="lin" valueType="num">
                                      <p:cBhvr additive="base">
                                        <p:cTn id="48" dur="500" fill="hold"/>
                                        <p:tgtEl>
                                          <p:spTgt spid="1628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2830"/>
                                        </p:tgtEl>
                                        <p:attrNameLst>
                                          <p:attrName>style.visibility</p:attrName>
                                        </p:attrNameLst>
                                      </p:cBhvr>
                                      <p:to>
                                        <p:strVal val="visible"/>
                                      </p:to>
                                    </p:set>
                                    <p:anim calcmode="lin" valueType="num">
                                      <p:cBhvr additive="base">
                                        <p:cTn id="51" dur="500" fill="hold"/>
                                        <p:tgtEl>
                                          <p:spTgt spid="162830"/>
                                        </p:tgtEl>
                                        <p:attrNameLst>
                                          <p:attrName>ppt_x</p:attrName>
                                        </p:attrNameLst>
                                      </p:cBhvr>
                                      <p:tavLst>
                                        <p:tav tm="0">
                                          <p:val>
                                            <p:strVal val="#ppt_x"/>
                                          </p:val>
                                        </p:tav>
                                        <p:tav tm="100000">
                                          <p:val>
                                            <p:strVal val="#ppt_x"/>
                                          </p:val>
                                        </p:tav>
                                      </p:tavLst>
                                    </p:anim>
                                    <p:anim calcmode="lin" valueType="num">
                                      <p:cBhvr additive="base">
                                        <p:cTn id="52" dur="500" fill="hold"/>
                                        <p:tgtEl>
                                          <p:spTgt spid="1628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2831"/>
                                        </p:tgtEl>
                                        <p:attrNameLst>
                                          <p:attrName>style.visibility</p:attrName>
                                        </p:attrNameLst>
                                      </p:cBhvr>
                                      <p:to>
                                        <p:strVal val="visible"/>
                                      </p:to>
                                    </p:set>
                                    <p:anim calcmode="lin" valueType="num">
                                      <p:cBhvr additive="base">
                                        <p:cTn id="55" dur="500" fill="hold"/>
                                        <p:tgtEl>
                                          <p:spTgt spid="162831"/>
                                        </p:tgtEl>
                                        <p:attrNameLst>
                                          <p:attrName>ppt_x</p:attrName>
                                        </p:attrNameLst>
                                      </p:cBhvr>
                                      <p:tavLst>
                                        <p:tav tm="0">
                                          <p:val>
                                            <p:strVal val="#ppt_x"/>
                                          </p:val>
                                        </p:tav>
                                        <p:tav tm="100000">
                                          <p:val>
                                            <p:strVal val="#ppt_x"/>
                                          </p:val>
                                        </p:tav>
                                      </p:tavLst>
                                    </p:anim>
                                    <p:anim calcmode="lin" valueType="num">
                                      <p:cBhvr additive="base">
                                        <p:cTn id="56" dur="500" fill="hold"/>
                                        <p:tgtEl>
                                          <p:spTgt spid="16283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2832"/>
                                        </p:tgtEl>
                                        <p:attrNameLst>
                                          <p:attrName>style.visibility</p:attrName>
                                        </p:attrNameLst>
                                      </p:cBhvr>
                                      <p:to>
                                        <p:strVal val="visible"/>
                                      </p:to>
                                    </p:set>
                                    <p:anim calcmode="lin" valueType="num">
                                      <p:cBhvr additive="base">
                                        <p:cTn id="59" dur="500" fill="hold"/>
                                        <p:tgtEl>
                                          <p:spTgt spid="162832"/>
                                        </p:tgtEl>
                                        <p:attrNameLst>
                                          <p:attrName>ppt_x</p:attrName>
                                        </p:attrNameLst>
                                      </p:cBhvr>
                                      <p:tavLst>
                                        <p:tav tm="0">
                                          <p:val>
                                            <p:strVal val="#ppt_x"/>
                                          </p:val>
                                        </p:tav>
                                        <p:tav tm="100000">
                                          <p:val>
                                            <p:strVal val="#ppt_x"/>
                                          </p:val>
                                        </p:tav>
                                      </p:tavLst>
                                    </p:anim>
                                    <p:anim calcmode="lin" valueType="num">
                                      <p:cBhvr additive="base">
                                        <p:cTn id="60" dur="500" fill="hold"/>
                                        <p:tgtEl>
                                          <p:spTgt spid="16283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2833"/>
                                        </p:tgtEl>
                                        <p:attrNameLst>
                                          <p:attrName>style.visibility</p:attrName>
                                        </p:attrNameLst>
                                      </p:cBhvr>
                                      <p:to>
                                        <p:strVal val="visible"/>
                                      </p:to>
                                    </p:set>
                                    <p:anim calcmode="lin" valueType="num">
                                      <p:cBhvr additive="base">
                                        <p:cTn id="63" dur="500" fill="hold"/>
                                        <p:tgtEl>
                                          <p:spTgt spid="162833"/>
                                        </p:tgtEl>
                                        <p:attrNameLst>
                                          <p:attrName>ppt_x</p:attrName>
                                        </p:attrNameLst>
                                      </p:cBhvr>
                                      <p:tavLst>
                                        <p:tav tm="0">
                                          <p:val>
                                            <p:strVal val="#ppt_x"/>
                                          </p:val>
                                        </p:tav>
                                        <p:tav tm="100000">
                                          <p:val>
                                            <p:strVal val="#ppt_x"/>
                                          </p:val>
                                        </p:tav>
                                      </p:tavLst>
                                    </p:anim>
                                    <p:anim calcmode="lin" valueType="num">
                                      <p:cBhvr additive="base">
                                        <p:cTn id="64" dur="500" fill="hold"/>
                                        <p:tgtEl>
                                          <p:spTgt spid="16283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2834"/>
                                        </p:tgtEl>
                                        <p:attrNameLst>
                                          <p:attrName>style.visibility</p:attrName>
                                        </p:attrNameLst>
                                      </p:cBhvr>
                                      <p:to>
                                        <p:strVal val="visible"/>
                                      </p:to>
                                    </p:set>
                                    <p:anim calcmode="lin" valueType="num">
                                      <p:cBhvr additive="base">
                                        <p:cTn id="67" dur="500" fill="hold"/>
                                        <p:tgtEl>
                                          <p:spTgt spid="162834"/>
                                        </p:tgtEl>
                                        <p:attrNameLst>
                                          <p:attrName>ppt_x</p:attrName>
                                        </p:attrNameLst>
                                      </p:cBhvr>
                                      <p:tavLst>
                                        <p:tav tm="0">
                                          <p:val>
                                            <p:strVal val="#ppt_x"/>
                                          </p:val>
                                        </p:tav>
                                        <p:tav tm="100000">
                                          <p:val>
                                            <p:strVal val="#ppt_x"/>
                                          </p:val>
                                        </p:tav>
                                      </p:tavLst>
                                    </p:anim>
                                    <p:anim calcmode="lin" valueType="num">
                                      <p:cBhvr additive="base">
                                        <p:cTn id="68" dur="500" fill="hold"/>
                                        <p:tgtEl>
                                          <p:spTgt spid="16283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2835"/>
                                        </p:tgtEl>
                                        <p:attrNameLst>
                                          <p:attrName>style.visibility</p:attrName>
                                        </p:attrNameLst>
                                      </p:cBhvr>
                                      <p:to>
                                        <p:strVal val="visible"/>
                                      </p:to>
                                    </p:set>
                                    <p:anim calcmode="lin" valueType="num">
                                      <p:cBhvr additive="base">
                                        <p:cTn id="71" dur="500" fill="hold"/>
                                        <p:tgtEl>
                                          <p:spTgt spid="162835"/>
                                        </p:tgtEl>
                                        <p:attrNameLst>
                                          <p:attrName>ppt_x</p:attrName>
                                        </p:attrNameLst>
                                      </p:cBhvr>
                                      <p:tavLst>
                                        <p:tav tm="0">
                                          <p:val>
                                            <p:strVal val="#ppt_x"/>
                                          </p:val>
                                        </p:tav>
                                        <p:tav tm="100000">
                                          <p:val>
                                            <p:strVal val="#ppt_x"/>
                                          </p:val>
                                        </p:tav>
                                      </p:tavLst>
                                    </p:anim>
                                    <p:anim calcmode="lin" valueType="num">
                                      <p:cBhvr additive="base">
                                        <p:cTn id="72" dur="500" fill="hold"/>
                                        <p:tgtEl>
                                          <p:spTgt spid="16283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62836"/>
                                        </p:tgtEl>
                                        <p:attrNameLst>
                                          <p:attrName>style.visibility</p:attrName>
                                        </p:attrNameLst>
                                      </p:cBhvr>
                                      <p:to>
                                        <p:strVal val="visible"/>
                                      </p:to>
                                    </p:set>
                                    <p:anim calcmode="lin" valueType="num">
                                      <p:cBhvr additive="base">
                                        <p:cTn id="75" dur="500" fill="hold"/>
                                        <p:tgtEl>
                                          <p:spTgt spid="162836"/>
                                        </p:tgtEl>
                                        <p:attrNameLst>
                                          <p:attrName>ppt_x</p:attrName>
                                        </p:attrNameLst>
                                      </p:cBhvr>
                                      <p:tavLst>
                                        <p:tav tm="0">
                                          <p:val>
                                            <p:strVal val="#ppt_x"/>
                                          </p:val>
                                        </p:tav>
                                        <p:tav tm="100000">
                                          <p:val>
                                            <p:strVal val="#ppt_x"/>
                                          </p:val>
                                        </p:tav>
                                      </p:tavLst>
                                    </p:anim>
                                    <p:anim calcmode="lin" valueType="num">
                                      <p:cBhvr additive="base">
                                        <p:cTn id="76" dur="500" fill="hold"/>
                                        <p:tgtEl>
                                          <p:spTgt spid="1628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p:bldP spid="162820" grpId="0" animBg="1"/>
      <p:bldP spid="162821" grpId="0" animBg="1"/>
      <p:bldP spid="162822" grpId="0" animBg="1"/>
      <p:bldP spid="162823" grpId="0" animBg="1"/>
      <p:bldP spid="162824" grpId="0" animBg="1"/>
      <p:bldP spid="162825" grpId="0" animBg="1"/>
      <p:bldP spid="162826" grpId="0"/>
      <p:bldP spid="162827" grpId="0"/>
      <p:bldP spid="162828" grpId="0"/>
      <p:bldP spid="162829" grpId="0"/>
      <p:bldP spid="162830" grpId="0"/>
      <p:bldP spid="162831" grpId="0"/>
      <p:bldP spid="162832" grpId="0"/>
      <p:bldP spid="162833" grpId="0" animBg="1"/>
      <p:bldP spid="162834" grpId="0"/>
      <p:bldP spid="162835" grpId="0"/>
      <p:bldP spid="162836"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CC3399"/>
            </a:gs>
            <a:gs pos="50000">
              <a:schemeClr val="bg1"/>
            </a:gs>
            <a:gs pos="100000">
              <a:srgbClr val="CC3399"/>
            </a:gs>
          </a:gsLst>
          <a:lin ang="27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1143000"/>
          </a:xfrm>
        </p:spPr>
        <p:txBody>
          <a:bodyPr/>
          <a:lstStyle/>
          <a:p>
            <a:pPr eaLnBrk="1" hangingPunct="1"/>
            <a:r>
              <a:rPr lang="en-US"/>
              <a:t>How Can We Modify Plasmids?</a:t>
            </a:r>
          </a:p>
        </p:txBody>
      </p:sp>
      <p:sp>
        <p:nvSpPr>
          <p:cNvPr id="21507" name="Rectangle 5"/>
          <p:cNvSpPr>
            <a:spLocks noGrp="1" noChangeArrowheads="1"/>
          </p:cNvSpPr>
          <p:nvPr>
            <p:ph type="body" sz="half" idx="2"/>
          </p:nvPr>
        </p:nvSpPr>
        <p:spPr>
          <a:xfrm>
            <a:off x="4648200" y="1676400"/>
            <a:ext cx="4038600" cy="4525963"/>
          </a:xfrm>
        </p:spPr>
        <p:txBody>
          <a:bodyPr/>
          <a:lstStyle/>
          <a:p>
            <a:pPr marL="533400" indent="-533400" eaLnBrk="1" hangingPunct="1">
              <a:buFontTx/>
              <a:buAutoNum type="arabicParenR"/>
            </a:pPr>
            <a:r>
              <a:rPr lang="en-US" u="sng"/>
              <a:t>Restriction Enzymes</a:t>
            </a:r>
            <a:r>
              <a:rPr lang="en-US"/>
              <a:t> </a:t>
            </a:r>
          </a:p>
          <a:p>
            <a:pPr marL="914400" lvl="1" indent="-457200" eaLnBrk="1" hangingPunct="1">
              <a:buFont typeface="Wingdings" charset="2"/>
              <a:buChar char="§"/>
            </a:pPr>
            <a:r>
              <a:rPr lang="en-US" i="1"/>
              <a:t>Bam</a:t>
            </a:r>
            <a:r>
              <a:rPr lang="en-US"/>
              <a:t>HI, </a:t>
            </a:r>
            <a:r>
              <a:rPr lang="en-US" i="1"/>
              <a:t>Hin</a:t>
            </a:r>
            <a:r>
              <a:rPr lang="en-US"/>
              <a:t>dIII, etc.</a:t>
            </a:r>
          </a:p>
          <a:p>
            <a:pPr marL="914400" lvl="1" indent="-457200" eaLnBrk="1" hangingPunct="1">
              <a:buFont typeface="Wingdings" charset="2"/>
              <a:buChar char="§"/>
            </a:pPr>
            <a:r>
              <a:rPr lang="en-US"/>
              <a:t>Where do they come from?</a:t>
            </a:r>
          </a:p>
          <a:p>
            <a:pPr marL="914400" lvl="1" indent="-457200" eaLnBrk="1" hangingPunct="1">
              <a:buFont typeface="Wingdings" charset="2"/>
              <a:buChar char="§"/>
            </a:pPr>
            <a:r>
              <a:rPr lang="en-US"/>
              <a:t>How do they work?</a:t>
            </a:r>
          </a:p>
          <a:p>
            <a:pPr marL="914400" lvl="1" indent="-457200" eaLnBrk="1" hangingPunct="1">
              <a:buFont typeface="Wingdings" charset="2"/>
              <a:buChar char="§"/>
            </a:pPr>
            <a:r>
              <a:rPr lang="en-US"/>
              <a:t>Different restriction enzymes do different things.</a:t>
            </a:r>
          </a:p>
          <a:p>
            <a:pPr marL="533400" indent="-533400" eaLnBrk="1" hangingPunct="1">
              <a:buFont typeface="Wingdings" charset="2"/>
              <a:buAutoNum type="arabicParenR"/>
            </a:pPr>
            <a:r>
              <a:rPr lang="en-US" u="sng"/>
              <a:t>DNA Ligase</a:t>
            </a:r>
          </a:p>
        </p:txBody>
      </p:sp>
      <p:pic>
        <p:nvPicPr>
          <p:cNvPr id="21508" name="Picture 6" descr="1dmu"/>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1143000"/>
            <a:ext cx="5334000" cy="5334000"/>
          </a:xfrm>
          <a:prstGeom prst="rect">
            <a:avLst/>
          </a:prstGeom>
          <a:noFill/>
          <a:ln w="9525">
            <a:noFill/>
            <a:miter lim="800000"/>
            <a:headEnd/>
            <a:tailEnd/>
          </a:ln>
        </p:spPr>
      </p:pic>
      <p:sp>
        <p:nvSpPr>
          <p:cNvPr id="21509" name="Text Box 7"/>
          <p:cNvSpPr txBox="1">
            <a:spLocks noChangeArrowheads="1"/>
          </p:cNvSpPr>
          <p:nvPr/>
        </p:nvSpPr>
        <p:spPr bwMode="auto">
          <a:xfrm>
            <a:off x="228600" y="6400800"/>
            <a:ext cx="4114800"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a:t>Restriction Enzyme attached to DNA before cleavage</a:t>
            </a:r>
          </a:p>
        </p:txBody>
      </p:sp>
      <p:sp>
        <p:nvSpPr>
          <p:cNvPr id="21510" name="Text Box 9"/>
          <p:cNvSpPr txBox="1">
            <a:spLocks noChangeArrowheads="1"/>
          </p:cNvSpPr>
          <p:nvPr/>
        </p:nvSpPr>
        <p:spPr bwMode="auto">
          <a:xfrm>
            <a:off x="4419600" y="1309688"/>
            <a:ext cx="31242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In this Lecture…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FFFF99"/>
            </a:gs>
            <a:gs pos="100000">
              <a:schemeClr val="bg1"/>
            </a:gs>
          </a:gsLst>
          <a:lin ang="5400000" scaled="1"/>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04800"/>
            <a:ext cx="8229600" cy="1143000"/>
          </a:xfrm>
        </p:spPr>
        <p:txBody>
          <a:bodyPr/>
          <a:lstStyle/>
          <a:p>
            <a:pPr eaLnBrk="1" hangingPunct="1"/>
            <a:r>
              <a:rPr lang="en-US"/>
              <a:t>Origins of Restriction Enzymes</a:t>
            </a:r>
          </a:p>
        </p:txBody>
      </p:sp>
      <p:sp>
        <p:nvSpPr>
          <p:cNvPr id="23555" name="Rectangle 3"/>
          <p:cNvSpPr>
            <a:spLocks noGrp="1" noChangeArrowheads="1"/>
          </p:cNvSpPr>
          <p:nvPr>
            <p:ph type="body" idx="1"/>
          </p:nvPr>
        </p:nvSpPr>
        <p:spPr/>
        <p:txBody>
          <a:bodyPr/>
          <a:lstStyle/>
          <a:p>
            <a:pPr marL="609600" indent="-609600" eaLnBrk="1" hangingPunct="1">
              <a:buClr>
                <a:schemeClr val="tx1"/>
              </a:buClr>
              <a:buFontTx/>
              <a:buAutoNum type="arabicParenR"/>
            </a:pPr>
            <a:r>
              <a:rPr lang="en-US"/>
              <a:t>Bacteria produce restriction enzymes to protect against invading viral DNA/RNA.</a:t>
            </a:r>
          </a:p>
        </p:txBody>
      </p:sp>
      <p:pic>
        <p:nvPicPr>
          <p:cNvPr id="23556" name="Picture 4" descr="bacteri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3400" y="4002088"/>
            <a:ext cx="6324600" cy="2855912"/>
          </a:xfrm>
          <a:prstGeom prst="rect">
            <a:avLst/>
          </a:prstGeom>
          <a:noFill/>
          <a:ln w="9525">
            <a:noFill/>
            <a:miter lim="800000"/>
            <a:headEnd/>
            <a:tailEnd/>
          </a:ln>
        </p:spPr>
      </p:pic>
      <p:pic>
        <p:nvPicPr>
          <p:cNvPr id="30725" name="Picture 5" descr="microbe-contents6 copy"/>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758391">
            <a:off x="5334000" y="3124200"/>
            <a:ext cx="1065213" cy="1638300"/>
          </a:xfrm>
          <a:prstGeom prst="rect">
            <a:avLst/>
          </a:prstGeom>
          <a:noFill/>
          <a:ln w="9525">
            <a:noFill/>
            <a:miter lim="800000"/>
            <a:headEnd/>
            <a:tailEnd/>
          </a:ln>
        </p:spPr>
      </p:pic>
      <p:pic>
        <p:nvPicPr>
          <p:cNvPr id="30726" name="Picture 6" descr="microbe-contents6 copy"/>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326700">
            <a:off x="2895600" y="2971800"/>
            <a:ext cx="1065213" cy="1638300"/>
          </a:xfrm>
          <a:prstGeom prst="rect">
            <a:avLst/>
          </a:prstGeom>
          <a:noFill/>
          <a:ln w="9525">
            <a:noFill/>
            <a:miter lim="800000"/>
            <a:headEnd/>
            <a:tailEnd/>
          </a:ln>
        </p:spPr>
      </p:pic>
      <p:pic>
        <p:nvPicPr>
          <p:cNvPr id="30727" name="Picture 7" descr="microbe-contents6 copy"/>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807719">
            <a:off x="1066800" y="3048000"/>
            <a:ext cx="1065213" cy="1638300"/>
          </a:xfrm>
          <a:prstGeom prst="rect">
            <a:avLst/>
          </a:prstGeom>
          <a:noFill/>
          <a:ln w="9525">
            <a:noFill/>
            <a:miter lim="800000"/>
            <a:headEnd/>
            <a:tailEnd/>
          </a:ln>
        </p:spPr>
      </p:pic>
      <p:pic>
        <p:nvPicPr>
          <p:cNvPr id="30728" name="Picture 8" descr="microbe-contents6 copy"/>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2899803">
            <a:off x="6268244" y="3829844"/>
            <a:ext cx="1065212" cy="1638300"/>
          </a:xfrm>
          <a:prstGeom prst="rect">
            <a:avLst/>
          </a:prstGeom>
          <a:noFill/>
          <a:ln w="9525">
            <a:noFill/>
            <a:miter lim="800000"/>
            <a:headEnd/>
            <a:tailEnd/>
          </a:ln>
        </p:spPr>
      </p:pic>
      <p:sp>
        <p:nvSpPr>
          <p:cNvPr id="30729" name="Line 9"/>
          <p:cNvSpPr>
            <a:spLocks noChangeShapeType="1"/>
          </p:cNvSpPr>
          <p:nvPr/>
        </p:nvSpPr>
        <p:spPr bwMode="auto">
          <a:xfrm flipH="1">
            <a:off x="5791200" y="3810000"/>
            <a:ext cx="76200" cy="76200"/>
          </a:xfrm>
          <a:prstGeom prst="line">
            <a:avLst/>
          </a:prstGeom>
          <a:noFill/>
          <a:ln w="34925">
            <a:solidFill>
              <a:srgbClr val="FF0000"/>
            </a:solidFill>
            <a:round/>
            <a:headEnd/>
            <a:tailEnd/>
          </a:ln>
        </p:spPr>
        <p:txBody>
          <a:bodyPr>
            <a:prstTxWarp prst="textNoShape">
              <a:avLst/>
            </a:prstTxWarp>
          </a:bodyPr>
          <a:lstStyle/>
          <a:p>
            <a:endParaRPr lang="en-US"/>
          </a:p>
        </p:txBody>
      </p:sp>
      <p:sp>
        <p:nvSpPr>
          <p:cNvPr id="30730" name="Line 10"/>
          <p:cNvSpPr>
            <a:spLocks noChangeShapeType="1"/>
          </p:cNvSpPr>
          <p:nvPr/>
        </p:nvSpPr>
        <p:spPr bwMode="auto">
          <a:xfrm>
            <a:off x="5791200" y="3886200"/>
            <a:ext cx="76200" cy="152400"/>
          </a:xfrm>
          <a:prstGeom prst="line">
            <a:avLst/>
          </a:prstGeom>
          <a:noFill/>
          <a:ln w="34925">
            <a:solidFill>
              <a:srgbClr val="FF0000"/>
            </a:solidFill>
            <a:round/>
            <a:headEnd/>
            <a:tailEnd/>
          </a:ln>
        </p:spPr>
        <p:txBody>
          <a:bodyPr>
            <a:prstTxWarp prst="textNoShape">
              <a:avLst/>
            </a:prstTxWarp>
          </a:bodyPr>
          <a:lstStyle/>
          <a:p>
            <a:endParaRPr lang="en-US"/>
          </a:p>
        </p:txBody>
      </p:sp>
      <p:sp>
        <p:nvSpPr>
          <p:cNvPr id="30731" name="Line 11"/>
          <p:cNvSpPr>
            <a:spLocks noChangeShapeType="1"/>
          </p:cNvSpPr>
          <p:nvPr/>
        </p:nvSpPr>
        <p:spPr bwMode="auto">
          <a:xfrm flipH="1">
            <a:off x="5715000" y="4038600"/>
            <a:ext cx="152400" cy="152400"/>
          </a:xfrm>
          <a:prstGeom prst="line">
            <a:avLst/>
          </a:prstGeom>
          <a:noFill/>
          <a:ln w="34925">
            <a:solidFill>
              <a:srgbClr val="FF0000"/>
            </a:solidFill>
            <a:round/>
            <a:headEnd/>
            <a:tailEnd/>
          </a:ln>
        </p:spPr>
        <p:txBody>
          <a:bodyPr>
            <a:prstTxWarp prst="textNoShape">
              <a:avLst/>
            </a:prstTxWarp>
          </a:bodyPr>
          <a:lstStyle/>
          <a:p>
            <a:endParaRPr lang="en-US"/>
          </a:p>
        </p:txBody>
      </p:sp>
      <p:sp>
        <p:nvSpPr>
          <p:cNvPr id="30732" name="Line 12"/>
          <p:cNvSpPr>
            <a:spLocks noChangeShapeType="1"/>
          </p:cNvSpPr>
          <p:nvPr/>
        </p:nvSpPr>
        <p:spPr bwMode="auto">
          <a:xfrm>
            <a:off x="5715000" y="4191000"/>
            <a:ext cx="76200" cy="152400"/>
          </a:xfrm>
          <a:prstGeom prst="line">
            <a:avLst/>
          </a:prstGeom>
          <a:noFill/>
          <a:ln w="34925">
            <a:solidFill>
              <a:srgbClr val="FF0000"/>
            </a:solidFill>
            <a:round/>
            <a:headEnd/>
            <a:tailEnd/>
          </a:ln>
        </p:spPr>
        <p:txBody>
          <a:bodyPr>
            <a:prstTxWarp prst="textNoShape">
              <a:avLst/>
            </a:prstTxWarp>
          </a:bodyPr>
          <a:lstStyle/>
          <a:p>
            <a:endParaRPr lang="en-US"/>
          </a:p>
        </p:txBody>
      </p:sp>
      <p:sp>
        <p:nvSpPr>
          <p:cNvPr id="30733" name="Line 13"/>
          <p:cNvSpPr>
            <a:spLocks noChangeShapeType="1"/>
          </p:cNvSpPr>
          <p:nvPr/>
        </p:nvSpPr>
        <p:spPr bwMode="auto">
          <a:xfrm flipH="1">
            <a:off x="5638800" y="4343400"/>
            <a:ext cx="152400" cy="152400"/>
          </a:xfrm>
          <a:prstGeom prst="line">
            <a:avLst/>
          </a:prstGeom>
          <a:noFill/>
          <a:ln w="34925">
            <a:solidFill>
              <a:srgbClr val="FF0000"/>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80624 -0.60902 C 0.79357 -0.60833 0.7809 -0.60879 0.76822 -0.60694 C 0.76631 -0.60671 0.7651 -0.60394 0.76336 -0.60278 C 0.7302 -0.57943 0.75208 -0.59723 0.72847 -0.57735 C 0.72222 -0.56024 0.72465 -0.56024 0.7111 -0.554 C 0.70225 -0.5429 0.71527 -0.5607 0.70468 -0.53712 C 0.69878 -0.52417 0.70138 -0.53064 0.69669 -0.51816 C 0.69287 -0.48255 0.70051 -0.44463 0.69201 -0.41041 C 0.6861 -0.38637 0.66926 -0.37827 0.65399 -0.36602 C 0.64305 -0.35746 0.63107 -0.3459 0.61892 -0.34058 C 0.60781 -0.33573 0.59565 -0.33735 0.58402 -0.33642 C 0.56458 -0.33758 0.54965 -0.33665 0.53176 -0.34267 C 0.5144 -0.35608 0.4993 -0.35954 0.47933 -0.36163 C 0.46597 -0.36486 0.45503 -0.36949 0.44114 -0.37226 C 0.40607 -0.3711 0.3611 -0.38105 0.33333 -0.34267 C 0.32951 -0.33018 0.32777 -0.31793 0.32534 -0.30475 C 0.32447 -0.29966 0.32482 -0.28625 0.32065 -0.28139 C 0.30972 -0.26845 0.27881 -0.26821 0.26822 -0.2666 C 0.25503 -0.26937 0.24166 -0.27168 0.22847 -0.27538 C 0.22187 -0.277 0.21597 -0.28371 0.20954 -0.28556 C 0.20017 -0.28833 0.1809 -0.29203 0.1809 -0.29203 C 0.16301 -0.30798 0.14166 -0.31261 0.12065 -0.31723 C 0.10867 -0.32301 0.09513 -0.32163 0.08246 -0.32371 C 0.07447 -0.32301 0.06649 -0.32371 0.05867 -0.32163 C 0.05416 -0.32047 0.03576 -0.30313 0.03176 -0.30035 C 0.02499 -0.28949 0.02222 -0.27816 0.01579 -0.2666 C 0.01145 -0.24902 0.01093 -0.22683 0.01423 -0.20949 C 0.01527 -0.20371 0.01961 -0.19978 0.02222 -0.19469 C 0.02603 -0.1792 0.0309 -0.16463 0.03333 -0.14821 C 0.03228 -0.12001 0.03194 -0.0918 0.03003 -0.06359 C 0.02968 -0.0592 0.02777 -0.05527 0.0269 -0.05087 C 0.02447 -0.03816 0.02482 -0.02382 0.01423 -0.0192 C 0.0111 -0.01504 0.00781 -0.01064 0.00468 -0.00648 C 0.00312 -0.0044 -6.38889E-6 -0.00024 -6.38889E-6 -0.00024 " pathEditMode="relative" ptsTypes="fffffffffffffffffffffffffffffffffA">
                                      <p:cBhvr>
                                        <p:cTn id="6" dur="3000" fill="hold"/>
                                        <p:tgtEl>
                                          <p:spTgt spid="3072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5349 0.41225 C 0.51597 0.38844 0.51042 0.36439 0.48247 0.35722 C 0.46719 0.36138 0.45174 0.36485 0.43646 0.36994 C 0.42674 0.37318 0.41701 0.38127 0.40781 0.38682 C 0.3967 0.39352 0.38351 0.39005 0.37135 0.39098 C 0.35087 0.38797 0.33194 0.37549 0.31111 0.37202 C 0.30625 0.37271 0.30139 0.37225 0.2967 0.3741 C 0.27014 0.3852 0.25313 0.42196 0.22691 0.43329 C 0.19705 0.43075 0.1967 0.42982 0.16823 0.41849 C 0.15833 0.41456 0.15 0.41156 0.14115 0.4037 C 0.1375 0.39676 0.13299 0.39029 0.13004 0.38266 C 0.11424 0.34034 0.13316 0.30266 0.15069 0.27052 C 0.15191 0.26057 0.15122 0.25017 0.15382 0.24092 C 0.15972 0.22057 0.16875 0.19977 0.17604 0.17965 C 0.17865 0.17248 0.18629 0.17063 0.19045 0.16485 C 0.19688 0.15583 0.20781 0.13526 0.20781 0.13526 C 0.21198 0.11884 0.2125 0.10127 0.2158 0.08462 C 0.21684 0.07907 0.21892 0.06774 0.21892 0.06774 C 0.22049 0.04716 0.22413 0.03144 0.22535 0.01063 C 0.21979 -0.04971 0.16788 -0.03931 0.13333 -0.04232 C 0.12465 -0.05087 0.12778 -0.05203 0.12049 -0.06127 C 0.11372 -0.08902 0.11736 -0.1237 0.1158 -0.15006 C 0.11493 -0.16509 0.09358 -0.18382 0.09358 -0.18382 C 0.08646 -0.21711 0.09497 -0.23237 0.10156 -0.2622 C 0.10104 -0.27052 0.10156 -0.27931 0.1 -0.2874 C 0.09931 -0.29087 0.09653 -0.29295 0.09514 -0.29596 C 0.0934 -0.30012 0.09254 -0.30497 0.09045 -0.30867 C 0.08194 -0.32347 0.0724 -0.33688 0.06337 -0.35099 C 0.05382 -0.36601 0.03004 -0.36948 0.0158 -0.37411 C 0.00382 -0.37087 -0.00174 -0.37018 -0.01111 -0.36139 C -0.01632 -0.34289 -0.00851 -0.37041 -0.01597 -0.34659 C -0.01823 -0.33966 -0.02222 -0.32555 -0.02222 -0.32555 C -0.02587 -0.29896 -0.02812 -0.2874 -0.02222 -0.25156 C -0.02101 -0.24417 -0.01476 -0.24047 -0.01111 -0.23469 C -0.00208 -0.22012 0.00538 -0.20555 0.01111 -0.18821 C 0.01354 -0.16833 0.01111 -0.14613 0.00625 -0.12694 C 0.00573 -0.09596 0.0059 -0.06474 0.00469 -0.03376 C 0.00451 -0.02914 -3.88889E-6 -0.00879 -3.88889E-6 1.96532E-6 " pathEditMode="relative" ptsTypes="fffffffffffffffffffffffffffffffffffffA">
                                      <p:cBhvr>
                                        <p:cTn id="8" dur="3000" fill="hold"/>
                                        <p:tgtEl>
                                          <p:spTgt spid="3072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61406 -0.48393 C -0.60712 -0.47931 -0.60521 -0.47376 -0.59826 -0.46913 C -0.58784 -0.45226 -0.57482 -0.43838 -0.56493 -0.42081 C -0.55225 -0.39723 -0.54062 -0.37364 -0.52048 -0.35931 C -0.51215 -0.35353 -0.5026 -0.35283 -0.49357 -0.3489 C -0.4783 -0.34197 -0.46284 -0.33526 -0.44757 -0.32763 C -0.44288 -0.31861 -0.43784 -0.30937 -0.43316 -0.30035 C -0.43003 -0.29411 -0.43055 -0.28578 -0.42847 -0.27908 C -0.41649 -0.23954 -0.41198 -0.2007 -0.38402 -0.17549 C -0.37812 -0.16347 -0.38437 -0.17295 -0.37309 -0.16717 C -0.36996 -0.16532 -0.36771 -0.16254 -0.36493 -0.16093 C -0.3493 -0.15191 -0.31927 -0.14867 -0.30295 -0.1459 C -0.28819 -0.14728 -0.27343 -0.14844 -0.2585 -0.15006 C -0.24479 -0.15168 -0.23281 -0.16601 -0.21892 -0.16717 C -0.18455 -0.16948 -0.15017 -0.16971 -0.1158 -0.1711 C -0.09913 -0.1748 -0.07309 -0.18174 -0.06024 -0.19861 C -0.04635 -0.21711 -0.03819 -0.22382 -0.01892 -0.23029 C -0.01198 -0.22775 -0.00503 -0.22543 0.00174 -0.22197 C 0.00504 -0.22012 0.01042 -0.19977 0.01268 -0.19445 C 0.00955 -0.06567 0.01979 -0.10775 0.00816 -0.06127 C 0.00608 -0.04046 -3.05556E-6 -0.02081 -3.05556E-6 -3.3526E-6 " pathEditMode="relative" ptsTypes="ffffffffffffffffffffA">
                                      <p:cBhvr>
                                        <p:cTn id="10" dur="3000" fill="hold"/>
                                        <p:tgtEl>
                                          <p:spTgt spid="30725"/>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23177 -0.70844 C -0.20938 -0.67838 -0.18785 -0.63908 -0.15712 -0.62382 C -0.13889 -0.6148 -0.11354 -0.61018 -0.09375 -0.60694 C -0.07656 -0.59931 -0.05069 -0.5933 -0.03976 -0.57087 C -0.02726 -0.5452 -0.02535 -0.51977 -0.00642 -0.49942 C -0.00504 -0.49781 -0.00313 -0.49827 -0.00156 -0.49711 C 0.01319 -0.48601 0.02934 -0.47676 0.04601 -0.47168 C 0.06233 -0.46682 0.08003 -0.46682 0.0967 -0.46312 C 0.10764 -0.45734 0.11458 -0.45642 0.12691 -0.4548 C 0.14201 -0.44116 0.1599 -0.4296 0.17292 -0.41249 C 0.18125 -0.40162 0.18733 -0.38798 0.19514 -0.37642 C 0.20382 -0.3637 0.20712 -0.36231 0.21424 -0.34913 C 0.22274 -0.33318 0.21267 -0.34682 0.22066 -0.33642 C 0.21962 -0.31237 0.22135 -0.30035 0.21424 -0.28162 C 0.21111 -0.26058 0.20694 -0.24093 0.20312 -0.22012 C 0.19826 -0.19399 0.19566 -0.16486 0.1809 -0.14405 C 0.17031 -0.12925 0.1559 -0.1237 0.14444 -0.11006 C 0.14219 -0.10752 0.14062 -0.10359 0.13802 -0.10174 C 0.13455 -0.09942 0.1125 -0.09087 0.10781 -0.08902 C 0.08958 -0.07376 0.11267 -0.09203 0.08733 -0.0763 C 0.06788 -0.06428 0.08368 -0.07006 0.06979 -0.06567 C 0.05903 -0.05133 0.07187 -0.06705 0.05868 -0.05526 C 0.05746 -0.05411 0.05694 -0.05156 0.05556 -0.05087 C 0.04878 -0.04786 0.04167 -0.04763 0.0349 -0.04463 C 0.02934 -0.03908 0.02465 -0.03283 0.01892 -0.02775 C 0.01476 -0.01064 0.02101 -0.03029 0.01267 -0.01919 C 0.00434 -0.00809 0.0191 -0.01642 0.00625 -0.01087 C 0.00521 -0.00948 0.00399 -0.00809 0.00312 -0.00648 C 0.00191 -0.00439 5.55556E-7 -0.00023 5.55556E-7 -0.00023 " pathEditMode="relative" ptsTypes="ffffffffffffffffffffffffffffA">
                                      <p:cBhvr>
                                        <p:cTn id="12" dur="3000" fill="hold"/>
                                        <p:tgtEl>
                                          <p:spTgt spid="30728"/>
                                        </p:tgtEl>
                                        <p:attrNameLst>
                                          <p:attrName>ppt_x</p:attrName>
                                          <p:attrName>ppt_y</p:attrName>
                                        </p:attrNameLst>
                                      </p:cBhvr>
                                    </p:animMotion>
                                  </p:childTnLst>
                                </p:cTn>
                              </p:par>
                              <p:par>
                                <p:cTn id="13" presetID="8" presetClass="emph" presetSubtype="0" fill="hold" nodeType="withEffect">
                                  <p:stCondLst>
                                    <p:cond delay="0"/>
                                  </p:stCondLst>
                                  <p:childTnLst>
                                    <p:animRot by="21600000">
                                      <p:cBhvr>
                                        <p:cTn id="14" dur="2000" fill="hold"/>
                                        <p:tgtEl>
                                          <p:spTgt spid="30727"/>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30726"/>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30725"/>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30728"/>
                                        </p:tgtEl>
                                        <p:attrNameLst>
                                          <p:attrName>r</p:attrName>
                                        </p:attrNameLst>
                                      </p:cBhvr>
                                    </p:animRot>
                                  </p:childTnLst>
                                </p:cTn>
                              </p:par>
                            </p:childTnLst>
                          </p:cTn>
                        </p:par>
                        <p:par>
                          <p:cTn id="21" fill="hold">
                            <p:stCondLst>
                              <p:cond delay="3000"/>
                            </p:stCondLst>
                            <p:childTnLst>
                              <p:par>
                                <p:cTn id="22" presetID="3" presetClass="entr" presetSubtype="10" fill="hold" grpId="0" nodeType="afterEffect">
                                  <p:stCondLst>
                                    <p:cond delay="0"/>
                                  </p:stCondLst>
                                  <p:childTnLst>
                                    <p:set>
                                      <p:cBhvr>
                                        <p:cTn id="23" dur="1" fill="hold">
                                          <p:stCondLst>
                                            <p:cond delay="0"/>
                                          </p:stCondLst>
                                        </p:cTn>
                                        <p:tgtEl>
                                          <p:spTgt spid="30729"/>
                                        </p:tgtEl>
                                        <p:attrNameLst>
                                          <p:attrName>style.visibility</p:attrName>
                                        </p:attrNameLst>
                                      </p:cBhvr>
                                      <p:to>
                                        <p:strVal val="visible"/>
                                      </p:to>
                                    </p:set>
                                    <p:animEffect transition="in" filter="blinds(horizontal)">
                                      <p:cBhvr>
                                        <p:cTn id="24" dur="500"/>
                                        <p:tgtEl>
                                          <p:spTgt spid="3072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0730"/>
                                        </p:tgtEl>
                                        <p:attrNameLst>
                                          <p:attrName>style.visibility</p:attrName>
                                        </p:attrNameLst>
                                      </p:cBhvr>
                                      <p:to>
                                        <p:strVal val="visible"/>
                                      </p:to>
                                    </p:set>
                                    <p:animEffect transition="in" filter="blinds(horizontal)">
                                      <p:cBhvr>
                                        <p:cTn id="27" dur="500"/>
                                        <p:tgtEl>
                                          <p:spTgt spid="3073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0731"/>
                                        </p:tgtEl>
                                        <p:attrNameLst>
                                          <p:attrName>style.visibility</p:attrName>
                                        </p:attrNameLst>
                                      </p:cBhvr>
                                      <p:to>
                                        <p:strVal val="visible"/>
                                      </p:to>
                                    </p:set>
                                    <p:animEffect transition="in" filter="blinds(horizontal)">
                                      <p:cBhvr>
                                        <p:cTn id="30" dur="500"/>
                                        <p:tgtEl>
                                          <p:spTgt spid="3073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0732"/>
                                        </p:tgtEl>
                                        <p:attrNameLst>
                                          <p:attrName>style.visibility</p:attrName>
                                        </p:attrNameLst>
                                      </p:cBhvr>
                                      <p:to>
                                        <p:strVal val="visible"/>
                                      </p:to>
                                    </p:set>
                                    <p:animEffect transition="in" filter="blinds(horizontal)">
                                      <p:cBhvr>
                                        <p:cTn id="33" dur="500"/>
                                        <p:tgtEl>
                                          <p:spTgt spid="3073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0733"/>
                                        </p:tgtEl>
                                        <p:attrNameLst>
                                          <p:attrName>style.visibility</p:attrName>
                                        </p:attrNameLst>
                                      </p:cBhvr>
                                      <p:to>
                                        <p:strVal val="visible"/>
                                      </p:to>
                                    </p:set>
                                    <p:animEffect transition="in" filter="blinds(horizontal)">
                                      <p:cBhvr>
                                        <p:cTn id="36" dur="500"/>
                                        <p:tgtEl>
                                          <p:spTgt spid="30733"/>
                                        </p:tgtEl>
                                      </p:cBhvr>
                                    </p:animEffect>
                                  </p:childTnLst>
                                </p:cTn>
                              </p:par>
                              <p:par>
                                <p:cTn id="37" presetID="0" presetClass="path" presetSubtype="0" accel="50000" decel="50000" fill="hold" grpId="1" nodeType="withEffect">
                                  <p:stCondLst>
                                    <p:cond delay="0"/>
                                  </p:stCondLst>
                                  <p:childTnLst>
                                    <p:animMotion origin="layout" path="M 0 0 C -0.01475 0.07262 -0.02934 0.14547 -0.07534 0.16975 C -0.12135 0.19403 -0.19896 0.16998 -0.27656 0.14593 " pathEditMode="relative" ptsTypes="aaA">
                                      <p:cBhvr>
                                        <p:cTn id="38" dur="2000" fill="hold"/>
                                        <p:tgtEl>
                                          <p:spTgt spid="30729"/>
                                        </p:tgtEl>
                                        <p:attrNameLst>
                                          <p:attrName>ppt_x</p:attrName>
                                          <p:attrName>ppt_y</p:attrName>
                                        </p:attrNameLst>
                                      </p:cBhvr>
                                    </p:animMotion>
                                  </p:childTnLst>
                                </p:cTn>
                              </p:par>
                              <p:par>
                                <p:cTn id="39" presetID="0" presetClass="path" presetSubtype="0" accel="50000" decel="50000" fill="hold" grpId="1" nodeType="withEffect">
                                  <p:stCondLst>
                                    <p:cond delay="0"/>
                                  </p:stCondLst>
                                  <p:childTnLst>
                                    <p:animMotion origin="layout" path="M 0 0 C -0.01475 0.07262 -0.02934 0.14547 -0.07534 0.16975 C -0.12135 0.19403 -0.19896 0.16998 -0.27656 0.14593 " pathEditMode="relative" ptsTypes="aaA">
                                      <p:cBhvr>
                                        <p:cTn id="40" dur="2000" fill="hold"/>
                                        <p:tgtEl>
                                          <p:spTgt spid="30730"/>
                                        </p:tgtEl>
                                        <p:attrNameLst>
                                          <p:attrName>ppt_x</p:attrName>
                                          <p:attrName>ppt_y</p:attrName>
                                        </p:attrNameLst>
                                      </p:cBhvr>
                                    </p:animMotion>
                                  </p:childTnLst>
                                </p:cTn>
                              </p:par>
                              <p:par>
                                <p:cTn id="41" presetID="0" presetClass="path" presetSubtype="0" accel="50000" decel="50000" fill="hold" grpId="1" nodeType="withEffect">
                                  <p:stCondLst>
                                    <p:cond delay="0"/>
                                  </p:stCondLst>
                                  <p:childTnLst>
                                    <p:animMotion origin="layout" path="M 0 0 C -0.01475 0.07262 -0.02934 0.14547 -0.07534 0.16975 C -0.12135 0.19403 -0.19896 0.16998 -0.27656 0.14593 " pathEditMode="relative" ptsTypes="aaA">
                                      <p:cBhvr>
                                        <p:cTn id="42" dur="2000" fill="hold"/>
                                        <p:tgtEl>
                                          <p:spTgt spid="30731"/>
                                        </p:tgtEl>
                                        <p:attrNameLst>
                                          <p:attrName>ppt_x</p:attrName>
                                          <p:attrName>ppt_y</p:attrName>
                                        </p:attrNameLst>
                                      </p:cBhvr>
                                    </p:animMotion>
                                  </p:childTnLst>
                                </p:cTn>
                              </p:par>
                              <p:par>
                                <p:cTn id="43" presetID="0" presetClass="path" presetSubtype="0" accel="50000" decel="50000" fill="hold" grpId="1" nodeType="withEffect">
                                  <p:stCondLst>
                                    <p:cond delay="0"/>
                                  </p:stCondLst>
                                  <p:childTnLst>
                                    <p:animMotion origin="layout" path="M 0 0 C -0.01475 0.07262 -0.02934 0.14547 -0.07534 0.16975 C -0.12135 0.19403 -0.19896 0.16998 -0.27656 0.14593 " pathEditMode="relative" ptsTypes="aaA">
                                      <p:cBhvr>
                                        <p:cTn id="44" dur="2000" fill="hold"/>
                                        <p:tgtEl>
                                          <p:spTgt spid="30732"/>
                                        </p:tgtEl>
                                        <p:attrNameLst>
                                          <p:attrName>ppt_x</p:attrName>
                                          <p:attrName>ppt_y</p:attrName>
                                        </p:attrNameLst>
                                      </p:cBhvr>
                                    </p:animMotion>
                                  </p:childTnLst>
                                </p:cTn>
                              </p:par>
                              <p:par>
                                <p:cTn id="45" presetID="0" presetClass="path" presetSubtype="0" accel="50000" decel="50000" fill="hold" grpId="1" nodeType="withEffect">
                                  <p:stCondLst>
                                    <p:cond delay="0"/>
                                  </p:stCondLst>
                                  <p:childTnLst>
                                    <p:animMotion origin="layout" path="M 0 0 C -0.01475 0.07262 -0.02934 0.14547 -0.07534 0.16975 C -0.12135 0.19403 -0.19896 0.16998 -0.27656 0.14593 " pathEditMode="relative" ptsTypes="aaA">
                                      <p:cBhvr>
                                        <p:cTn id="46" dur="2000" fill="hold"/>
                                        <p:tgtEl>
                                          <p:spTgt spid="307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nimBg="1"/>
      <p:bldP spid="30729" grpId="1" animBg="1"/>
      <p:bldP spid="30730" grpId="0" animBg="1"/>
      <p:bldP spid="30730" grpId="1" animBg="1"/>
      <p:bldP spid="30731" grpId="0" animBg="1"/>
      <p:bldP spid="30731" grpId="1" animBg="1"/>
      <p:bldP spid="30732" grpId="0" animBg="1"/>
      <p:bldP spid="30732" grpId="1" animBg="1"/>
      <p:bldP spid="30733" grpId="0" animBg="1"/>
      <p:bldP spid="30733" grpId="1"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FFFF99"/>
            </a:gs>
            <a:gs pos="100000">
              <a:schemeClr val="bg1"/>
            </a:gs>
          </a:gsLst>
          <a:lin ang="54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8229600" cy="1143000"/>
          </a:xfrm>
        </p:spPr>
        <p:txBody>
          <a:bodyPr/>
          <a:lstStyle/>
          <a:p>
            <a:pPr eaLnBrk="1" hangingPunct="1"/>
            <a:r>
              <a:rPr lang="en-US"/>
              <a:t>Origins of Restriction Enzymes</a:t>
            </a:r>
          </a:p>
        </p:txBody>
      </p:sp>
      <p:sp>
        <p:nvSpPr>
          <p:cNvPr id="25603" name="Rectangle 3"/>
          <p:cNvSpPr>
            <a:spLocks noGrp="1" noChangeArrowheads="1"/>
          </p:cNvSpPr>
          <p:nvPr>
            <p:ph type="body" idx="1"/>
          </p:nvPr>
        </p:nvSpPr>
        <p:spPr>
          <a:xfrm>
            <a:off x="457200" y="1600200"/>
            <a:ext cx="8534400" cy="4525963"/>
          </a:xfrm>
        </p:spPr>
        <p:txBody>
          <a:bodyPr/>
          <a:lstStyle/>
          <a:p>
            <a:pPr marL="609600" indent="-609600" eaLnBrk="1" hangingPunct="1">
              <a:buClr>
                <a:schemeClr val="tx1"/>
              </a:buClr>
              <a:buFontTx/>
              <a:buAutoNum type="arabicParenR" startAt="2"/>
            </a:pPr>
            <a:r>
              <a:rPr lang="en-US"/>
              <a:t>The enzymes cut the invading DNA/RNA, rendering it harmless.</a:t>
            </a:r>
          </a:p>
        </p:txBody>
      </p:sp>
      <p:pic>
        <p:nvPicPr>
          <p:cNvPr id="25604" name="Picture 4" descr="bacteri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3400" y="4002088"/>
            <a:ext cx="6324600" cy="2855912"/>
          </a:xfrm>
          <a:prstGeom prst="rect">
            <a:avLst/>
          </a:prstGeom>
          <a:noFill/>
          <a:ln w="9525">
            <a:noFill/>
            <a:miter lim="800000"/>
            <a:headEnd/>
            <a:tailEnd/>
          </a:ln>
        </p:spPr>
      </p:pic>
      <p:pic>
        <p:nvPicPr>
          <p:cNvPr id="25605" name="Picture 6" descr="microbe-contents6 copy"/>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326700">
            <a:off x="2895600" y="2971800"/>
            <a:ext cx="1065213" cy="1638300"/>
          </a:xfrm>
          <a:prstGeom prst="rect">
            <a:avLst/>
          </a:prstGeom>
          <a:noFill/>
          <a:ln w="9525">
            <a:noFill/>
            <a:miter lim="800000"/>
            <a:headEnd/>
            <a:tailEnd/>
          </a:ln>
        </p:spPr>
      </p:pic>
      <p:pic>
        <p:nvPicPr>
          <p:cNvPr id="25606" name="Picture 7" descr="microbe-contents6 copy"/>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807719">
            <a:off x="1066800" y="3048000"/>
            <a:ext cx="1065213" cy="1638300"/>
          </a:xfrm>
          <a:prstGeom prst="rect">
            <a:avLst/>
          </a:prstGeom>
          <a:noFill/>
          <a:ln w="9525">
            <a:noFill/>
            <a:miter lim="800000"/>
            <a:headEnd/>
            <a:tailEnd/>
          </a:ln>
        </p:spPr>
      </p:pic>
      <p:pic>
        <p:nvPicPr>
          <p:cNvPr id="25607" name="Picture 8" descr="microbe-contents6 copy"/>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2899803">
            <a:off x="6268244" y="3829844"/>
            <a:ext cx="1065212" cy="1638300"/>
          </a:xfrm>
          <a:prstGeom prst="rect">
            <a:avLst/>
          </a:prstGeom>
          <a:noFill/>
          <a:ln w="9525">
            <a:noFill/>
            <a:miter lim="800000"/>
            <a:headEnd/>
            <a:tailEnd/>
          </a:ln>
        </p:spPr>
      </p:pic>
      <p:sp>
        <p:nvSpPr>
          <p:cNvPr id="32777" name="Line 9"/>
          <p:cNvSpPr>
            <a:spLocks noChangeShapeType="1"/>
          </p:cNvSpPr>
          <p:nvPr/>
        </p:nvSpPr>
        <p:spPr bwMode="auto">
          <a:xfrm flipH="1">
            <a:off x="3276600" y="4800600"/>
            <a:ext cx="76200" cy="76200"/>
          </a:xfrm>
          <a:prstGeom prst="line">
            <a:avLst/>
          </a:prstGeom>
          <a:noFill/>
          <a:ln w="34925">
            <a:solidFill>
              <a:srgbClr val="FF0000"/>
            </a:solidFill>
            <a:round/>
            <a:headEnd/>
            <a:tailEnd/>
          </a:ln>
        </p:spPr>
        <p:txBody>
          <a:bodyPr>
            <a:prstTxWarp prst="textNoShape">
              <a:avLst/>
            </a:prstTxWarp>
          </a:bodyPr>
          <a:lstStyle/>
          <a:p>
            <a:endParaRPr lang="en-US"/>
          </a:p>
        </p:txBody>
      </p:sp>
      <p:sp>
        <p:nvSpPr>
          <p:cNvPr id="32778" name="Line 10"/>
          <p:cNvSpPr>
            <a:spLocks noChangeShapeType="1"/>
          </p:cNvSpPr>
          <p:nvPr/>
        </p:nvSpPr>
        <p:spPr bwMode="auto">
          <a:xfrm>
            <a:off x="3276600" y="4876800"/>
            <a:ext cx="76200" cy="152400"/>
          </a:xfrm>
          <a:prstGeom prst="line">
            <a:avLst/>
          </a:prstGeom>
          <a:noFill/>
          <a:ln w="34925">
            <a:solidFill>
              <a:srgbClr val="FF0000"/>
            </a:solidFill>
            <a:round/>
            <a:headEnd/>
            <a:tailEnd/>
          </a:ln>
        </p:spPr>
        <p:txBody>
          <a:bodyPr>
            <a:prstTxWarp prst="textNoShape">
              <a:avLst/>
            </a:prstTxWarp>
          </a:bodyPr>
          <a:lstStyle/>
          <a:p>
            <a:endParaRPr lang="en-US"/>
          </a:p>
        </p:txBody>
      </p:sp>
      <p:sp>
        <p:nvSpPr>
          <p:cNvPr id="32779" name="Line 11"/>
          <p:cNvSpPr>
            <a:spLocks noChangeShapeType="1"/>
          </p:cNvSpPr>
          <p:nvPr/>
        </p:nvSpPr>
        <p:spPr bwMode="auto">
          <a:xfrm flipH="1">
            <a:off x="3200400" y="5029200"/>
            <a:ext cx="152400" cy="152400"/>
          </a:xfrm>
          <a:prstGeom prst="line">
            <a:avLst/>
          </a:prstGeom>
          <a:noFill/>
          <a:ln w="34925">
            <a:solidFill>
              <a:srgbClr val="FF0000"/>
            </a:solidFill>
            <a:round/>
            <a:headEnd/>
            <a:tailEnd/>
          </a:ln>
        </p:spPr>
        <p:txBody>
          <a:bodyPr>
            <a:prstTxWarp prst="textNoShape">
              <a:avLst/>
            </a:prstTxWarp>
          </a:bodyPr>
          <a:lstStyle/>
          <a:p>
            <a:endParaRPr lang="en-US"/>
          </a:p>
        </p:txBody>
      </p:sp>
      <p:sp>
        <p:nvSpPr>
          <p:cNvPr id="32780" name="Line 12"/>
          <p:cNvSpPr>
            <a:spLocks noChangeShapeType="1"/>
          </p:cNvSpPr>
          <p:nvPr/>
        </p:nvSpPr>
        <p:spPr bwMode="auto">
          <a:xfrm>
            <a:off x="3200400" y="5181600"/>
            <a:ext cx="76200" cy="152400"/>
          </a:xfrm>
          <a:prstGeom prst="line">
            <a:avLst/>
          </a:prstGeom>
          <a:noFill/>
          <a:ln w="34925">
            <a:solidFill>
              <a:srgbClr val="FF0000"/>
            </a:solidFill>
            <a:round/>
            <a:headEnd/>
            <a:tailEnd/>
          </a:ln>
        </p:spPr>
        <p:txBody>
          <a:bodyPr>
            <a:prstTxWarp prst="textNoShape">
              <a:avLst/>
            </a:prstTxWarp>
          </a:bodyPr>
          <a:lstStyle/>
          <a:p>
            <a:endParaRPr lang="en-US"/>
          </a:p>
        </p:txBody>
      </p:sp>
      <p:sp>
        <p:nvSpPr>
          <p:cNvPr id="32781" name="Line 13"/>
          <p:cNvSpPr>
            <a:spLocks noChangeShapeType="1"/>
          </p:cNvSpPr>
          <p:nvPr/>
        </p:nvSpPr>
        <p:spPr bwMode="auto">
          <a:xfrm flipH="1">
            <a:off x="3124200" y="5334000"/>
            <a:ext cx="152400" cy="152400"/>
          </a:xfrm>
          <a:prstGeom prst="line">
            <a:avLst/>
          </a:prstGeom>
          <a:noFill/>
          <a:ln w="34925">
            <a:solidFill>
              <a:srgbClr val="FF0000"/>
            </a:solidFill>
            <a:round/>
            <a:headEnd/>
            <a:tailEnd/>
          </a:ln>
        </p:spPr>
        <p:txBody>
          <a:bodyPr>
            <a:prstTxWarp prst="textNoShape">
              <a:avLst/>
            </a:prstTxWarp>
          </a:bodyPr>
          <a:lstStyle/>
          <a:p>
            <a:endParaRPr lang="en-US"/>
          </a:p>
        </p:txBody>
      </p:sp>
      <p:pic>
        <p:nvPicPr>
          <p:cNvPr id="25613" name="Picture 14" descr="microbe-contents6 copy"/>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758391">
            <a:off x="5334000" y="3124200"/>
            <a:ext cx="1065213" cy="1638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517 -0.02058 C 0.07014 -0.02752 0.11528 -0.03422 0.13333 -0.037 " pathEditMode="relative" ptsTypes="aA">
                                      <p:cBhvr>
                                        <p:cTn id="6" dur="2000" fill="hold"/>
                                        <p:tgtEl>
                                          <p:spTgt spid="3277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2083 0.0111 L -0.10417 0.09991 " pathEditMode="relative" ptsTypes="AA">
                                      <p:cBhvr>
                                        <p:cTn id="8" dur="2000" fill="hold"/>
                                        <p:tgtEl>
                                          <p:spTgt spid="32778"/>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1667 4.21832E-6 L 0.15 0.0111 " pathEditMode="relative" ptsTypes="AA">
                                      <p:cBhvr>
                                        <p:cTn id="10" dur="2000" fill="hold"/>
                                        <p:tgtEl>
                                          <p:spTgt spid="3277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125 2.55319E-6 L 0.0625 0.0666 " pathEditMode="relative" ptsTypes="AA">
                                      <p:cBhvr>
                                        <p:cTn id="12" dur="2000" fill="hold"/>
                                        <p:tgtEl>
                                          <p:spTgt spid="3278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00833 0.0222 L 0.03333 0.11101 " pathEditMode="relative" ptsTypes="AA">
                                      <p:cBhvr>
                                        <p:cTn id="14" dur="2000" fill="hold"/>
                                        <p:tgtEl>
                                          <p:spTgt spid="3278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animBg="1"/>
      <p:bldP spid="32778" grpId="0" animBg="1"/>
      <p:bldP spid="32779" grpId="0" animBg="1"/>
      <p:bldP spid="32780" grpId="0" animBg="1"/>
      <p:bldP spid="32781"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CCFF99"/>
            </a:gs>
            <a:gs pos="50000">
              <a:schemeClr val="bg1"/>
            </a:gs>
            <a:gs pos="100000">
              <a:srgbClr val="CCFF99"/>
            </a:gs>
          </a:gsLst>
          <a:lin ang="0" scaled="1"/>
        </a:gra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title"/>
          </p:nvPr>
        </p:nvSpPr>
        <p:spPr>
          <a:xfrm>
            <a:off x="381000" y="152400"/>
            <a:ext cx="8305800" cy="914400"/>
          </a:xfrm>
        </p:spPr>
        <p:txBody>
          <a:bodyPr/>
          <a:lstStyle/>
          <a:p>
            <a:pPr eaLnBrk="1" hangingPunct="1"/>
            <a:r>
              <a:rPr lang="en-US"/>
              <a:t>Restriction Enzyme in Action</a:t>
            </a:r>
          </a:p>
        </p:txBody>
      </p:sp>
      <p:pic>
        <p:nvPicPr>
          <p:cNvPr id="33801" name="Picture 9" descr="cutleft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68413" y="2209800"/>
            <a:ext cx="4048125" cy="755650"/>
          </a:xfrm>
          <a:prstGeom prst="rect">
            <a:avLst/>
          </a:prstGeom>
          <a:noFill/>
          <a:ln w="9525">
            <a:noFill/>
            <a:miter lim="800000"/>
            <a:headEnd/>
            <a:tailEnd/>
          </a:ln>
        </p:spPr>
      </p:pic>
      <p:pic>
        <p:nvPicPr>
          <p:cNvPr id="33802" name="Picture 10" descr="cutright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11613" y="2209800"/>
            <a:ext cx="3913187" cy="768350"/>
          </a:xfrm>
          <a:prstGeom prst="rect">
            <a:avLst/>
          </a:prstGeom>
          <a:noFill/>
          <a:ln w="9525">
            <a:noFill/>
            <a:miter lim="800000"/>
            <a:headEnd/>
            <a:tailEnd/>
          </a:ln>
        </p:spPr>
      </p:pic>
      <p:pic>
        <p:nvPicPr>
          <p:cNvPr id="33803" name="Picture 11" descr="ecor1cut"/>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29000" y="1295400"/>
            <a:ext cx="2566988" cy="2620963"/>
          </a:xfrm>
          <a:prstGeom prst="rect">
            <a:avLst/>
          </a:prstGeom>
          <a:noFill/>
          <a:ln w="9525">
            <a:noFill/>
            <a:miter lim="800000"/>
            <a:headEnd/>
            <a:tailEnd/>
          </a:ln>
        </p:spPr>
      </p:pic>
      <p:sp>
        <p:nvSpPr>
          <p:cNvPr id="33809" name="Text Box 17"/>
          <p:cNvSpPr txBox="1">
            <a:spLocks noChangeArrowheads="1"/>
          </p:cNvSpPr>
          <p:nvPr/>
        </p:nvSpPr>
        <p:spPr bwMode="auto">
          <a:xfrm>
            <a:off x="762000" y="5029200"/>
            <a:ext cx="7848600" cy="1192213"/>
          </a:xfrm>
          <a:prstGeom prst="rect">
            <a:avLst/>
          </a:prstGeom>
          <a:noFill/>
          <a:ln w="9525">
            <a:noFill/>
            <a:miter lim="800000"/>
            <a:headEnd/>
            <a:tailEnd/>
          </a:ln>
        </p:spPr>
        <p:txBody>
          <a:bodyPr>
            <a:prstTxWarp prst="textNoShape">
              <a:avLst/>
            </a:prstTxWarp>
            <a:spAutoFit/>
          </a:bodyPr>
          <a:lstStyle/>
          <a:p>
            <a:pPr marL="342900" indent="-342900">
              <a:spcBef>
                <a:spcPct val="50000"/>
              </a:spcBef>
              <a:buFontTx/>
              <a:buAutoNum type="arabicParenR"/>
            </a:pPr>
            <a:r>
              <a:rPr lang="en-US"/>
              <a:t>DNA strand with </a:t>
            </a:r>
            <a:r>
              <a:rPr lang="en-US" i="1"/>
              <a:t>Eco</a:t>
            </a:r>
            <a:r>
              <a:rPr lang="en-US"/>
              <a:t>RI restriction site highlighted.</a:t>
            </a:r>
          </a:p>
          <a:p>
            <a:pPr marL="342900" indent="-342900">
              <a:spcBef>
                <a:spcPct val="50000"/>
              </a:spcBef>
              <a:buFontTx/>
              <a:buAutoNum type="arabicParenR"/>
            </a:pPr>
            <a:r>
              <a:rPr lang="en-US" i="1"/>
              <a:t>Eco</a:t>
            </a:r>
            <a:r>
              <a:rPr lang="en-US"/>
              <a:t>RI restriction enzyme added (outline of separation about to occur).</a:t>
            </a:r>
          </a:p>
          <a:p>
            <a:pPr marL="342900" indent="-342900">
              <a:spcBef>
                <a:spcPct val="50000"/>
              </a:spcBef>
              <a:buFontTx/>
              <a:buAutoNum type="arabicParenR"/>
            </a:pPr>
            <a:r>
              <a:rPr lang="en-US"/>
              <a:t>Restriction fragments separate, with “sticky ends” at each edge.</a:t>
            </a:r>
          </a:p>
        </p:txBody>
      </p:sp>
      <p:grpSp>
        <p:nvGrpSpPr>
          <p:cNvPr id="2" name="Group 28"/>
          <p:cNvGrpSpPr>
            <a:grpSpLocks/>
          </p:cNvGrpSpPr>
          <p:nvPr/>
        </p:nvGrpSpPr>
        <p:grpSpPr bwMode="auto">
          <a:xfrm>
            <a:off x="3733800" y="2971800"/>
            <a:ext cx="1752600" cy="1052513"/>
            <a:chOff x="1728" y="1968"/>
            <a:chExt cx="1104" cy="663"/>
          </a:xfrm>
        </p:grpSpPr>
        <p:sp>
          <p:nvSpPr>
            <p:cNvPr id="27656" name="Line 20"/>
            <p:cNvSpPr>
              <a:spLocks noChangeShapeType="1"/>
            </p:cNvSpPr>
            <p:nvPr/>
          </p:nvSpPr>
          <p:spPr bwMode="auto">
            <a:xfrm flipH="1" flipV="1">
              <a:off x="1968" y="1968"/>
              <a:ext cx="288" cy="432"/>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7657" name="Text Box 22"/>
            <p:cNvSpPr txBox="1">
              <a:spLocks noChangeArrowheads="1"/>
            </p:cNvSpPr>
            <p:nvPr/>
          </p:nvSpPr>
          <p:spPr bwMode="auto">
            <a:xfrm>
              <a:off x="1728" y="2400"/>
              <a:ext cx="1104" cy="231"/>
            </a:xfrm>
            <a:prstGeom prst="rect">
              <a:avLst/>
            </a:prstGeom>
            <a:noFill/>
            <a:ln w="9525">
              <a:noFill/>
              <a:miter lim="800000"/>
              <a:headEnd/>
              <a:tailEnd/>
            </a:ln>
          </p:spPr>
          <p:txBody>
            <a:bodyPr>
              <a:prstTxWarp prst="textNoShape">
                <a:avLst/>
              </a:prstTxWarp>
              <a:spAutoFit/>
            </a:bodyPr>
            <a:lstStyle/>
            <a:p>
              <a:pPr algn="ctr">
                <a:spcBef>
                  <a:spcPct val="50000"/>
                </a:spcBef>
              </a:pPr>
              <a:r>
                <a:rPr lang="en-US"/>
                <a:t>Sticky Ends</a:t>
              </a:r>
            </a:p>
          </p:txBody>
        </p:sp>
        <p:sp>
          <p:nvSpPr>
            <p:cNvPr id="27658" name="Line 27"/>
            <p:cNvSpPr>
              <a:spLocks noChangeShapeType="1"/>
            </p:cNvSpPr>
            <p:nvPr/>
          </p:nvSpPr>
          <p:spPr bwMode="auto">
            <a:xfrm flipV="1">
              <a:off x="2256" y="1968"/>
              <a:ext cx="288" cy="432"/>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809">
                                            <p:txEl>
                                              <p:pRg st="1" end="1"/>
                                            </p:txEl>
                                          </p:spTgt>
                                        </p:tgtEl>
                                        <p:attrNameLst>
                                          <p:attrName>style.visibility</p:attrName>
                                        </p:attrNameLst>
                                      </p:cBhvr>
                                      <p:to>
                                        <p:strVal val="visible"/>
                                      </p:to>
                                    </p:set>
                                    <p:animEffect transition="in" filter="blinds(horizontal)">
                                      <p:cBhvr>
                                        <p:cTn id="7" dur="500"/>
                                        <p:tgtEl>
                                          <p:spTgt spid="33809">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3803"/>
                                        </p:tgtEl>
                                        <p:attrNameLst>
                                          <p:attrName>style.visibility</p:attrName>
                                        </p:attrNameLst>
                                      </p:cBhvr>
                                      <p:to>
                                        <p:strVal val="visible"/>
                                      </p:to>
                                    </p:set>
                                    <p:animEffect transition="in" filter="wipe(up)">
                                      <p:cBhvr>
                                        <p:cTn id="11" dur="3000"/>
                                        <p:tgtEl>
                                          <p:spTgt spid="3380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3809">
                                            <p:txEl>
                                              <p:pRg st="2" end="2"/>
                                            </p:txEl>
                                          </p:spTgt>
                                        </p:tgtEl>
                                        <p:attrNameLst>
                                          <p:attrName>style.visibility</p:attrName>
                                        </p:attrNameLst>
                                      </p:cBhvr>
                                      <p:to>
                                        <p:strVal val="visible"/>
                                      </p:to>
                                    </p:set>
                                    <p:animEffect transition="in" filter="blinds(horizontal)">
                                      <p:cBhvr>
                                        <p:cTn id="16" dur="500"/>
                                        <p:tgtEl>
                                          <p:spTgt spid="33809">
                                            <p:txEl>
                                              <p:pRg st="2" end="2"/>
                                            </p:txEl>
                                          </p:spTgt>
                                        </p:tgtEl>
                                      </p:cBhvr>
                                    </p:animEffect>
                                  </p:childTnLst>
                                </p:cTn>
                              </p:par>
                            </p:childTnLst>
                          </p:cTn>
                        </p:par>
                        <p:par>
                          <p:cTn id="17" fill="hold">
                            <p:stCondLst>
                              <p:cond delay="500"/>
                            </p:stCondLst>
                            <p:childTnLst>
                              <p:par>
                                <p:cTn id="18" presetID="63" presetClass="path" presetSubtype="0" accel="50000" decel="50000" fill="hold" nodeType="afterEffect">
                                  <p:stCondLst>
                                    <p:cond delay="0"/>
                                  </p:stCondLst>
                                  <p:childTnLst>
                                    <p:animMotion origin="layout" path="M 1.11022E-16 1.69288E-6 L 0.08333 1.69288E-6 " pathEditMode="relative" rAng="0" ptsTypes="AA">
                                      <p:cBhvr>
                                        <p:cTn id="19" dur="3000" fill="hold"/>
                                        <p:tgtEl>
                                          <p:spTgt spid="33802"/>
                                        </p:tgtEl>
                                        <p:attrNameLst>
                                          <p:attrName>ppt_x</p:attrName>
                                          <p:attrName>ppt_y</p:attrName>
                                        </p:attrNameLst>
                                      </p:cBhvr>
                                      <p:rCtr x="42" y="0"/>
                                    </p:animMotion>
                                  </p:childTnLst>
                                </p:cTn>
                              </p:par>
                              <p:par>
                                <p:cTn id="20" presetID="35" presetClass="path" presetSubtype="0" accel="50000" decel="50000" fill="hold" nodeType="withEffect">
                                  <p:stCondLst>
                                    <p:cond delay="0"/>
                                  </p:stCondLst>
                                  <p:childTnLst>
                                    <p:animMotion origin="layout" path="M 5.55112E-17 1.69288E-6 L -0.08333 -0.00046 " pathEditMode="relative" rAng="0" ptsTypes="AA">
                                      <p:cBhvr>
                                        <p:cTn id="21" dur="3000" fill="hold"/>
                                        <p:tgtEl>
                                          <p:spTgt spid="33801"/>
                                        </p:tgtEl>
                                        <p:attrNameLst>
                                          <p:attrName>ppt_x</p:attrName>
                                          <p:attrName>ppt_y</p:attrName>
                                        </p:attrNameLst>
                                      </p:cBhvr>
                                      <p:rCtr x="-42" y="0"/>
                                    </p:animMotion>
                                  </p:childTnLst>
                                </p:cTn>
                              </p:par>
                            </p:childTnLst>
                          </p:cTn>
                        </p:par>
                        <p:par>
                          <p:cTn id="22" fill="hold">
                            <p:stCondLst>
                              <p:cond delay="3500"/>
                            </p:stCondLst>
                            <p:childTnLst>
                              <p:par>
                                <p:cTn id="23" presetID="3" presetClass="exit" presetSubtype="10" fill="hold" nodeType="afterEffect">
                                  <p:stCondLst>
                                    <p:cond delay="0"/>
                                  </p:stCondLst>
                                  <p:childTnLst>
                                    <p:animEffect transition="out" filter="blinds(horizontal)">
                                      <p:cBhvr>
                                        <p:cTn id="24" dur="1000"/>
                                        <p:tgtEl>
                                          <p:spTgt spid="33803"/>
                                        </p:tgtEl>
                                      </p:cBhvr>
                                    </p:animEffect>
                                    <p:set>
                                      <p:cBhvr>
                                        <p:cTn id="25" dur="1" fill="hold">
                                          <p:stCondLst>
                                            <p:cond delay="999"/>
                                          </p:stCondLst>
                                        </p:cTn>
                                        <p:tgtEl>
                                          <p:spTgt spid="33803"/>
                                        </p:tgtEl>
                                        <p:attrNameLst>
                                          <p:attrName>style.visibility</p:attrName>
                                        </p:attrNameLst>
                                      </p:cBhvr>
                                      <p:to>
                                        <p:strVal val="hidden"/>
                                      </p:to>
                                    </p:set>
                                  </p:childTnLst>
                                </p:cTn>
                              </p:par>
                              <p:par>
                                <p:cTn id="26" presetID="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1000" fill="hold"/>
                                        <p:tgtEl>
                                          <p:spTgt spid="2"/>
                                        </p:tgtEl>
                                        <p:attrNameLst>
                                          <p:attrName>ppt_x</p:attrName>
                                        </p:attrNameLst>
                                      </p:cBhvr>
                                      <p:tavLst>
                                        <p:tav tm="0">
                                          <p:val>
                                            <p:strVal val="#ppt_x"/>
                                          </p:val>
                                        </p:tav>
                                        <p:tav tm="100000">
                                          <p:val>
                                            <p:strVal val="#ppt_x"/>
                                          </p:val>
                                        </p:tav>
                                      </p:tavLst>
                                    </p:anim>
                                    <p:anim calcmode="lin" valueType="num">
                                      <p:cBhvr additive="base">
                                        <p:cTn id="29"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CCFF99"/>
            </a:gs>
            <a:gs pos="50000">
              <a:schemeClr val="bg1"/>
            </a:gs>
            <a:gs pos="100000">
              <a:srgbClr val="CCFF99"/>
            </a:gs>
          </a:gsLst>
          <a:lin ang="0" scaled="1"/>
        </a:gra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152400"/>
            <a:ext cx="8305800" cy="914400"/>
          </a:xfrm>
        </p:spPr>
        <p:txBody>
          <a:bodyPr/>
          <a:lstStyle/>
          <a:p>
            <a:pPr eaLnBrk="1" hangingPunct="1"/>
            <a:r>
              <a:rPr lang="en-US"/>
              <a:t>Adding DNA Ligase</a:t>
            </a:r>
          </a:p>
        </p:txBody>
      </p:sp>
      <p:sp>
        <p:nvSpPr>
          <p:cNvPr id="88070" name="Text Box 6"/>
          <p:cNvSpPr txBox="1">
            <a:spLocks noChangeArrowheads="1"/>
          </p:cNvSpPr>
          <p:nvPr/>
        </p:nvSpPr>
        <p:spPr bwMode="auto">
          <a:xfrm>
            <a:off x="762000" y="4826000"/>
            <a:ext cx="7848600" cy="1879600"/>
          </a:xfrm>
          <a:prstGeom prst="rect">
            <a:avLst/>
          </a:prstGeom>
          <a:noFill/>
          <a:ln w="9525">
            <a:noFill/>
            <a:miter lim="800000"/>
            <a:headEnd/>
            <a:tailEnd/>
          </a:ln>
        </p:spPr>
        <p:txBody>
          <a:bodyPr>
            <a:prstTxWarp prst="textNoShape">
              <a:avLst/>
            </a:prstTxWarp>
            <a:spAutoFit/>
          </a:bodyPr>
          <a:lstStyle/>
          <a:p>
            <a:pPr marL="342900" indent="-342900">
              <a:spcBef>
                <a:spcPct val="50000"/>
              </a:spcBef>
              <a:buFont typeface="Wingdings" charset="2"/>
              <a:buChar char="§"/>
            </a:pPr>
            <a:r>
              <a:rPr lang="en-US"/>
              <a:t>DNA ligase bonds sticky ends </a:t>
            </a:r>
            <a:r>
              <a:rPr lang="en-US" u="sng"/>
              <a:t>cut with the same restriction enzyme</a:t>
            </a:r>
            <a:r>
              <a:rPr lang="en-US"/>
              <a:t>.</a:t>
            </a:r>
          </a:p>
          <a:p>
            <a:pPr marL="342900" indent="-342900">
              <a:spcBef>
                <a:spcPct val="50000"/>
              </a:spcBef>
              <a:buFont typeface="Wingdings" charset="2"/>
              <a:buChar char="§"/>
            </a:pPr>
            <a:r>
              <a:rPr lang="en-US"/>
              <a:t>Sticky ends cut with different restriction enzymes will not bond together.</a:t>
            </a:r>
          </a:p>
          <a:p>
            <a:pPr marL="800100" lvl="1" indent="-342900">
              <a:spcBef>
                <a:spcPct val="50000"/>
              </a:spcBef>
              <a:buFont typeface="Wingdings" charset="2"/>
              <a:buChar char="Ø"/>
            </a:pPr>
            <a:r>
              <a:rPr lang="en-US" b="1">
                <a:solidFill>
                  <a:srgbClr val="FF0000"/>
                </a:solidFill>
              </a:rPr>
              <a:t>Why?</a:t>
            </a:r>
            <a:r>
              <a:rPr lang="en-US"/>
              <a:t> </a:t>
            </a:r>
          </a:p>
          <a:p>
            <a:pPr marL="800100" lvl="1" indent="-342900">
              <a:spcBef>
                <a:spcPct val="50000"/>
              </a:spcBef>
              <a:buFont typeface="Wingdings" charset="2"/>
              <a:buChar char="Ø"/>
            </a:pPr>
            <a:r>
              <a:rPr lang="en-US" b="1">
                <a:solidFill>
                  <a:srgbClr val="3399FF"/>
                </a:solidFill>
              </a:rPr>
              <a:t>Because the base pair sequence of the two sticky ends will be different and not match up.</a:t>
            </a:r>
          </a:p>
        </p:txBody>
      </p:sp>
      <p:grpSp>
        <p:nvGrpSpPr>
          <p:cNvPr id="2" name="Group 13"/>
          <p:cNvGrpSpPr>
            <a:grpSpLocks/>
          </p:cNvGrpSpPr>
          <p:nvPr/>
        </p:nvGrpSpPr>
        <p:grpSpPr bwMode="auto">
          <a:xfrm>
            <a:off x="3733800" y="2971800"/>
            <a:ext cx="1752600" cy="1052513"/>
            <a:chOff x="1728" y="1968"/>
            <a:chExt cx="1104" cy="663"/>
          </a:xfrm>
        </p:grpSpPr>
        <p:sp>
          <p:nvSpPr>
            <p:cNvPr id="29703" name="Line 14"/>
            <p:cNvSpPr>
              <a:spLocks noChangeShapeType="1"/>
            </p:cNvSpPr>
            <p:nvPr/>
          </p:nvSpPr>
          <p:spPr bwMode="auto">
            <a:xfrm flipH="1" flipV="1">
              <a:off x="1968" y="1968"/>
              <a:ext cx="288" cy="432"/>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9704" name="Text Box 15"/>
            <p:cNvSpPr txBox="1">
              <a:spLocks noChangeArrowheads="1"/>
            </p:cNvSpPr>
            <p:nvPr/>
          </p:nvSpPr>
          <p:spPr bwMode="auto">
            <a:xfrm>
              <a:off x="1728" y="2400"/>
              <a:ext cx="1104" cy="231"/>
            </a:xfrm>
            <a:prstGeom prst="rect">
              <a:avLst/>
            </a:prstGeom>
            <a:noFill/>
            <a:ln w="9525">
              <a:noFill/>
              <a:miter lim="800000"/>
              <a:headEnd/>
              <a:tailEnd/>
            </a:ln>
          </p:spPr>
          <p:txBody>
            <a:bodyPr>
              <a:prstTxWarp prst="textNoShape">
                <a:avLst/>
              </a:prstTxWarp>
              <a:spAutoFit/>
            </a:bodyPr>
            <a:lstStyle/>
            <a:p>
              <a:pPr algn="ctr">
                <a:spcBef>
                  <a:spcPct val="50000"/>
                </a:spcBef>
              </a:pPr>
              <a:r>
                <a:rPr lang="en-US"/>
                <a:t>Sticky Ends</a:t>
              </a:r>
            </a:p>
          </p:txBody>
        </p:sp>
        <p:sp>
          <p:nvSpPr>
            <p:cNvPr id="29705" name="Line 16"/>
            <p:cNvSpPr>
              <a:spLocks noChangeShapeType="1"/>
            </p:cNvSpPr>
            <p:nvPr/>
          </p:nvSpPr>
          <p:spPr bwMode="auto">
            <a:xfrm flipV="1">
              <a:off x="2256" y="1968"/>
              <a:ext cx="288" cy="432"/>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grpSp>
      <p:pic>
        <p:nvPicPr>
          <p:cNvPr id="88084" name="Picture 20" descr="cutleft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3400" y="2209800"/>
            <a:ext cx="4048125" cy="755650"/>
          </a:xfrm>
          <a:prstGeom prst="rect">
            <a:avLst/>
          </a:prstGeom>
          <a:noFill/>
          <a:ln w="9525">
            <a:noFill/>
            <a:miter lim="800000"/>
            <a:headEnd/>
            <a:tailEnd/>
          </a:ln>
        </p:spPr>
      </p:pic>
      <p:pic>
        <p:nvPicPr>
          <p:cNvPr id="88085" name="Picture 21" descr="cutright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724400" y="2209800"/>
            <a:ext cx="3913188" cy="768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par>
                          <p:cTn id="9" fill="hold">
                            <p:stCondLst>
                              <p:cond delay="500"/>
                            </p:stCondLst>
                            <p:childTnLst>
                              <p:par>
                                <p:cTn id="10" presetID="63" presetClass="path" presetSubtype="0" accel="50000" decel="50000" fill="hold" nodeType="afterEffect">
                                  <p:stCondLst>
                                    <p:cond delay="0"/>
                                  </p:stCondLst>
                                  <p:childTnLst>
                                    <p:animMotion origin="layout" path="M -0.07761 -0.00046 L 0.00573 -0.00046 " pathEditMode="relative" rAng="0" ptsTypes="AA">
                                      <p:cBhvr>
                                        <p:cTn id="11" dur="3000" spd="-100000" fill="hold"/>
                                        <p:tgtEl>
                                          <p:spTgt spid="88085"/>
                                        </p:tgtEl>
                                        <p:attrNameLst>
                                          <p:attrName>ppt_x</p:attrName>
                                          <p:attrName>ppt_y</p:attrName>
                                        </p:attrNameLst>
                                      </p:cBhvr>
                                      <p:rCtr x="42" y="0"/>
                                    </p:animMotion>
                                  </p:childTnLst>
                                </p:cTn>
                              </p:par>
                              <p:par>
                                <p:cTn id="12" presetID="35" presetClass="path" presetSubtype="0" accel="50000" decel="50000" fill="hold" nodeType="withEffect">
                                  <p:stCondLst>
                                    <p:cond delay="0"/>
                                  </p:stCondLst>
                                  <p:childTnLst>
                                    <p:animMotion origin="layout" path="M 0.07864 4.22757E-6 L -0.00469 -0.00047 " pathEditMode="relative" rAng="0" ptsTypes="AA">
                                      <p:cBhvr>
                                        <p:cTn id="13" dur="3000" spd="-100000" fill="hold"/>
                                        <p:tgtEl>
                                          <p:spTgt spid="88084"/>
                                        </p:tgtEl>
                                        <p:attrNameLst>
                                          <p:attrName>ppt_x</p:attrName>
                                          <p:attrName>ppt_y</p:attrName>
                                        </p:attrNameLst>
                                      </p:cBhvr>
                                      <p:rCtr x="-42" y="0"/>
                                    </p:animMotion>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8070">
                                            <p:txEl>
                                              <p:pRg st="1" end="1"/>
                                            </p:txEl>
                                          </p:spTgt>
                                        </p:tgtEl>
                                        <p:attrNameLst>
                                          <p:attrName>style.visibility</p:attrName>
                                        </p:attrNameLst>
                                      </p:cBhvr>
                                      <p:to>
                                        <p:strVal val="visible"/>
                                      </p:to>
                                    </p:set>
                                    <p:anim calcmode="lin" valueType="num">
                                      <p:cBhvr additive="base">
                                        <p:cTn id="18" dur="500" fill="hold"/>
                                        <p:tgtEl>
                                          <p:spTgt spid="8807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80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8070">
                                            <p:txEl>
                                              <p:pRg st="2" end="2"/>
                                            </p:txEl>
                                          </p:spTgt>
                                        </p:tgtEl>
                                        <p:attrNameLst>
                                          <p:attrName>style.visibility</p:attrName>
                                        </p:attrNameLst>
                                      </p:cBhvr>
                                      <p:to>
                                        <p:strVal val="visible"/>
                                      </p:to>
                                    </p:set>
                                    <p:anim calcmode="lin" valueType="num">
                                      <p:cBhvr additive="base">
                                        <p:cTn id="24" dur="1000" fill="hold"/>
                                        <p:tgtEl>
                                          <p:spTgt spid="88070">
                                            <p:txEl>
                                              <p:pRg st="2" end="2"/>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880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88070">
                                            <p:txEl>
                                              <p:pRg st="3" end="3"/>
                                            </p:txEl>
                                          </p:spTgt>
                                        </p:tgtEl>
                                        <p:attrNameLst>
                                          <p:attrName>style.visibility</p:attrName>
                                        </p:attrNameLst>
                                      </p:cBhvr>
                                      <p:to>
                                        <p:strVal val="visible"/>
                                      </p:to>
                                    </p:set>
                                    <p:anim calcmode="lin" valueType="num">
                                      <p:cBhvr additive="base">
                                        <p:cTn id="30" dur="1000" fill="hold"/>
                                        <p:tgtEl>
                                          <p:spTgt spid="88070">
                                            <p:txEl>
                                              <p:pRg st="3" end="3"/>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8807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99CCFF"/>
            </a:gs>
            <a:gs pos="50000">
              <a:schemeClr val="bg1"/>
            </a:gs>
            <a:gs pos="100000">
              <a:srgbClr val="99CCFF"/>
            </a:gs>
          </a:gsLst>
          <a:lin ang="2700000" scaled="1"/>
        </a:gradFill>
        <a:effectLst/>
      </p:bgPr>
    </p:bg>
    <p:spTree>
      <p:nvGrpSpPr>
        <p:cNvPr id="1" name=""/>
        <p:cNvGrpSpPr/>
        <p:nvPr/>
      </p:nvGrpSpPr>
      <p:grpSpPr>
        <a:xfrm>
          <a:off x="0" y="0"/>
          <a:ext cx="0" cy="0"/>
          <a:chOff x="0" y="0"/>
          <a:chExt cx="0" cy="0"/>
        </a:xfrm>
      </p:grpSpPr>
      <p:pic>
        <p:nvPicPr>
          <p:cNvPr id="8201" name="Picture 9" descr="plasmid2genes"/>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4800" y="2133600"/>
            <a:ext cx="4191000" cy="3798888"/>
          </a:xfrm>
          <a:prstGeom prst="rect">
            <a:avLst/>
          </a:prstGeom>
          <a:noFill/>
          <a:ln w="9525">
            <a:noFill/>
            <a:miter lim="800000"/>
            <a:headEnd/>
            <a:tailEnd/>
          </a:ln>
        </p:spPr>
      </p:pic>
      <p:pic>
        <p:nvPicPr>
          <p:cNvPr id="8195" name="Picture 3" descr="F29-1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38200" y="2362200"/>
            <a:ext cx="3240088" cy="3263900"/>
          </a:xfrm>
          <a:prstGeom prst="rect">
            <a:avLst/>
          </a:prstGeom>
          <a:noFill/>
          <a:ln w="9525">
            <a:noFill/>
            <a:miter lim="800000"/>
            <a:headEnd/>
            <a:tailEnd/>
          </a:ln>
        </p:spPr>
      </p:pic>
      <p:sp>
        <p:nvSpPr>
          <p:cNvPr id="31748" name="Rectangle 4"/>
          <p:cNvSpPr>
            <a:spLocks noGrp="1" noChangeArrowheads="1"/>
          </p:cNvSpPr>
          <p:nvPr>
            <p:ph type="title"/>
          </p:nvPr>
        </p:nvSpPr>
        <p:spPr>
          <a:xfrm>
            <a:off x="457200" y="304800"/>
            <a:ext cx="8229600" cy="1143000"/>
          </a:xfrm>
        </p:spPr>
        <p:txBody>
          <a:bodyPr/>
          <a:lstStyle/>
          <a:p>
            <a:pPr eaLnBrk="1" hangingPunct="1"/>
            <a:r>
              <a:rPr lang="en-US" sz="4000"/>
              <a:t>Plasmids Can Be Drawn to Show the Genes They Carry</a:t>
            </a:r>
          </a:p>
        </p:txBody>
      </p:sp>
      <p:sp>
        <p:nvSpPr>
          <p:cNvPr id="31749" name="Rectangle 6"/>
          <p:cNvSpPr>
            <a:spLocks noGrp="1" noChangeArrowheads="1"/>
          </p:cNvSpPr>
          <p:nvPr>
            <p:ph type="body" sz="half" idx="2"/>
          </p:nvPr>
        </p:nvSpPr>
        <p:spPr>
          <a:xfrm>
            <a:off x="4648200" y="1600200"/>
            <a:ext cx="4191000" cy="5029200"/>
          </a:xfrm>
        </p:spPr>
        <p:txBody>
          <a:bodyPr/>
          <a:lstStyle/>
          <a:p>
            <a:pPr eaLnBrk="1" hangingPunct="1">
              <a:buClr>
                <a:schemeClr val="tx1"/>
              </a:buClr>
              <a:buFontTx/>
              <a:buNone/>
            </a:pPr>
            <a:r>
              <a:rPr lang="en-US"/>
              <a:t>In this diagram:</a:t>
            </a:r>
            <a:r>
              <a:rPr lang="en-US" b="1">
                <a:solidFill>
                  <a:srgbClr val="0033CC"/>
                </a:solidFill>
              </a:rPr>
              <a:t> </a:t>
            </a:r>
          </a:p>
          <a:p>
            <a:pPr eaLnBrk="1" hangingPunct="1">
              <a:buClr>
                <a:schemeClr val="tx1"/>
              </a:buClr>
            </a:pPr>
            <a:r>
              <a:rPr lang="en-US" b="1" u="sng">
                <a:solidFill>
                  <a:srgbClr val="0033CC"/>
                </a:solidFill>
              </a:rPr>
              <a:t>Blue</a:t>
            </a:r>
            <a:r>
              <a:rPr lang="en-US"/>
              <a:t> and </a:t>
            </a:r>
            <a:r>
              <a:rPr lang="en-US" b="1" u="sng">
                <a:solidFill>
                  <a:srgbClr val="FF6600"/>
                </a:solidFill>
              </a:rPr>
              <a:t>Orange</a:t>
            </a:r>
            <a:r>
              <a:rPr lang="en-US"/>
              <a:t> are drawn as genes.</a:t>
            </a:r>
          </a:p>
          <a:p>
            <a:pPr eaLnBrk="1" hangingPunct="1"/>
            <a:r>
              <a:rPr lang="en-US"/>
              <a:t>Triangles are indicating the known restriction sites for a restriction enzyme. (shapes can vary)</a:t>
            </a:r>
          </a:p>
          <a:p>
            <a:pPr eaLnBrk="1" hangingPunct="1"/>
            <a:r>
              <a:rPr lang="en-US"/>
              <a:t>Plasmid Maps are more complex. </a:t>
            </a:r>
          </a:p>
          <a:p>
            <a:pPr eaLnBrk="1" hangingPunct="1"/>
            <a:endParaRPr lang="en-US"/>
          </a:p>
        </p:txBody>
      </p:sp>
      <p:sp>
        <p:nvSpPr>
          <p:cNvPr id="31750" name="AutoShape 8"/>
          <p:cNvSpPr>
            <a:spLocks noChangeArrowheads="1"/>
          </p:cNvSpPr>
          <p:nvPr/>
        </p:nvSpPr>
        <p:spPr bwMode="auto">
          <a:xfrm rot="8819860">
            <a:off x="1306513" y="2174875"/>
            <a:ext cx="152400" cy="304800"/>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1751" name="AutoShape 10"/>
          <p:cNvSpPr>
            <a:spLocks noChangeArrowheads="1"/>
          </p:cNvSpPr>
          <p:nvPr/>
        </p:nvSpPr>
        <p:spPr bwMode="auto">
          <a:xfrm rot="-8163845">
            <a:off x="3863975" y="2490788"/>
            <a:ext cx="152400" cy="304800"/>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1752" name="AutoShape 11"/>
          <p:cNvSpPr>
            <a:spLocks noChangeArrowheads="1"/>
          </p:cNvSpPr>
          <p:nvPr/>
        </p:nvSpPr>
        <p:spPr bwMode="auto">
          <a:xfrm rot="2051588">
            <a:off x="1281113" y="5603875"/>
            <a:ext cx="152400" cy="304800"/>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1753" name="Text Box 29"/>
          <p:cNvSpPr txBox="1">
            <a:spLocks noChangeArrowheads="1"/>
          </p:cNvSpPr>
          <p:nvPr/>
        </p:nvSpPr>
        <p:spPr bwMode="auto">
          <a:xfrm>
            <a:off x="1676400" y="3657600"/>
            <a:ext cx="18288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Plasmid Name</a:t>
            </a:r>
          </a:p>
        </p:txBody>
      </p:sp>
      <p:sp>
        <p:nvSpPr>
          <p:cNvPr id="31754" name="Text Box 30"/>
          <p:cNvSpPr txBox="1">
            <a:spLocks noChangeArrowheads="1"/>
          </p:cNvSpPr>
          <p:nvPr/>
        </p:nvSpPr>
        <p:spPr bwMode="auto">
          <a:xfrm>
            <a:off x="1981200" y="3976688"/>
            <a:ext cx="16002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Bp size</a:t>
            </a:r>
          </a:p>
        </p:txBody>
      </p:sp>
      <p:sp>
        <p:nvSpPr>
          <p:cNvPr id="31755" name="AutoShape 31"/>
          <p:cNvSpPr>
            <a:spLocks noChangeArrowheads="1"/>
          </p:cNvSpPr>
          <p:nvPr/>
        </p:nvSpPr>
        <p:spPr bwMode="auto">
          <a:xfrm rot="8819860">
            <a:off x="7467600" y="3200400"/>
            <a:ext cx="152400" cy="304800"/>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8195"/>
                                        </p:tgtEl>
                                      </p:cBhvr>
                                    </p:animEffect>
                                    <p:set>
                                      <p:cBhvr>
                                        <p:cTn id="7" dur="1" fill="hold">
                                          <p:stCondLst>
                                            <p:cond delay="1999"/>
                                          </p:stCondLst>
                                        </p:cTn>
                                        <p:tgtEl>
                                          <p:spTgt spid="8195"/>
                                        </p:tgtEl>
                                        <p:attrNameLst>
                                          <p:attrName>style.visibility</p:attrName>
                                        </p:attrNameLst>
                                      </p:cBhvr>
                                      <p:to>
                                        <p:strVal val="hidden"/>
                                      </p:to>
                                    </p:set>
                                  </p:childTnLst>
                                </p:cTn>
                              </p:par>
                              <p:par>
                                <p:cTn id="8" presetID="20" presetClass="entr" presetSubtype="0" fill="hold" nodeType="withEffect">
                                  <p:stCondLst>
                                    <p:cond delay="0"/>
                                  </p:stCondLst>
                                  <p:childTnLst>
                                    <p:set>
                                      <p:cBhvr>
                                        <p:cTn id="9" dur="1" fill="hold">
                                          <p:stCondLst>
                                            <p:cond delay="0"/>
                                          </p:stCondLst>
                                        </p:cTn>
                                        <p:tgtEl>
                                          <p:spTgt spid="8201"/>
                                        </p:tgtEl>
                                        <p:attrNameLst>
                                          <p:attrName>style.visibility</p:attrName>
                                        </p:attrNameLst>
                                      </p:cBhvr>
                                      <p:to>
                                        <p:strVal val="visible"/>
                                      </p:to>
                                    </p:set>
                                    <p:animEffect transition="in" filter="wedge">
                                      <p:cBhvr>
                                        <p:cTn id="10" dur="20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8398</TotalTime>
  <Words>1743</Words>
  <Application>Microsoft Macintosh PowerPoint</Application>
  <PresentationFormat>On-screen Show (4:3)</PresentationFormat>
  <Paragraphs>210</Paragraphs>
  <Slides>32</Slides>
  <Notes>32</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32</vt:i4>
      </vt:variant>
    </vt:vector>
  </HeadingPairs>
  <TitlesOfParts>
    <vt:vector size="36" baseType="lpstr">
      <vt:lpstr>Arial</vt:lpstr>
      <vt:lpstr>ＭＳ Ｐゴシック</vt:lpstr>
      <vt:lpstr>Wingdings</vt:lpstr>
      <vt:lpstr>Default Design</vt:lpstr>
      <vt:lpstr>Biotechnology</vt:lpstr>
      <vt:lpstr>Slide 2</vt:lpstr>
      <vt:lpstr>What are Plasmids?</vt:lpstr>
      <vt:lpstr>How Can We Modify Plasmids?</vt:lpstr>
      <vt:lpstr>Origins of Restriction Enzymes</vt:lpstr>
      <vt:lpstr>Origins of Restriction Enzymes</vt:lpstr>
      <vt:lpstr>Restriction Enzyme in Action</vt:lpstr>
      <vt:lpstr>Adding DNA Ligase</vt:lpstr>
      <vt:lpstr>Plasmids Can Be Drawn to Show the Genes They Carry</vt:lpstr>
      <vt:lpstr>Plasmid Maps Indicate Restriction Sites and Genes</vt:lpstr>
      <vt:lpstr>Slide 11</vt:lpstr>
      <vt:lpstr>DNA From Two Sources (Restriction Sites Labeled)</vt:lpstr>
      <vt:lpstr>Application of Restriction Enzymes</vt:lpstr>
      <vt:lpstr>Adding DNA Ligase</vt:lpstr>
      <vt:lpstr>Recombinant DNA Plasmid</vt:lpstr>
      <vt:lpstr>Many Other Recombinant Possibilities</vt:lpstr>
      <vt:lpstr>Plasmid DNA Insertion</vt:lpstr>
      <vt:lpstr>Transgenic Colony Allowed to Grow</vt:lpstr>
      <vt:lpstr>How Do We Get the Desired Plasmid?</vt:lpstr>
      <vt:lpstr>Slide 20</vt:lpstr>
      <vt:lpstr>Goals of this Hands-On Lab</vt:lpstr>
      <vt:lpstr>Gel Box Loading Techniques</vt:lpstr>
      <vt:lpstr>Slide 23</vt:lpstr>
      <vt:lpstr>Slide 24</vt:lpstr>
      <vt:lpstr>Slide 25</vt:lpstr>
      <vt:lpstr>What Makes Up the Banding Pattern in Restricted DNA?</vt:lpstr>
      <vt:lpstr>What Makes Up the Banding Pattern After Adding DNA Ligase?</vt:lpstr>
      <vt:lpstr>Different Recombinant Forms</vt:lpstr>
      <vt:lpstr>Different Structural Forms</vt:lpstr>
      <vt:lpstr>What Are Some Applications of Recombinant DNA Technology?</vt:lpstr>
      <vt:lpstr>Slide 31</vt:lpstr>
      <vt:lpstr>Slide 32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Nicholas Rath</cp:lastModifiedBy>
  <cp:revision>109</cp:revision>
  <dcterms:created xsi:type="dcterms:W3CDTF">2011-10-04T10:26:40Z</dcterms:created>
  <dcterms:modified xsi:type="dcterms:W3CDTF">2011-10-04T10:26:50Z</dcterms:modified>
</cp:coreProperties>
</file>