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26" r:id="rId2"/>
    <p:sldId id="456" r:id="rId3"/>
    <p:sldId id="428" r:id="rId4"/>
    <p:sldId id="439" r:id="rId5"/>
    <p:sldId id="258" r:id="rId6"/>
    <p:sldId id="310" r:id="rId7"/>
    <p:sldId id="336" r:id="rId8"/>
    <p:sldId id="335" r:id="rId9"/>
    <p:sldId id="339" r:id="rId10"/>
    <p:sldId id="337" r:id="rId11"/>
    <p:sldId id="311" r:id="rId12"/>
    <p:sldId id="312" r:id="rId13"/>
    <p:sldId id="356" r:id="rId14"/>
    <p:sldId id="313" r:id="rId15"/>
    <p:sldId id="333" r:id="rId16"/>
    <p:sldId id="299" r:id="rId17"/>
    <p:sldId id="321" r:id="rId18"/>
    <p:sldId id="293" r:id="rId19"/>
    <p:sldId id="340" r:id="rId20"/>
    <p:sldId id="342" r:id="rId21"/>
    <p:sldId id="441" r:id="rId22"/>
    <p:sldId id="442" r:id="rId23"/>
    <p:sldId id="325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45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9933"/>
    <a:srgbClr val="CCFFCC"/>
    <a:srgbClr val="00FF00"/>
    <a:srgbClr val="66FF66"/>
    <a:srgbClr val="008080"/>
    <a:srgbClr val="0099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Relationship Id="rId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2BFB22-5011-AD4E-ACC7-9FC297568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32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BF4798C-6D5D-5B46-A478-1D72C3D94DD7}" type="slidenum">
              <a:rPr lang="en-US" sz="1200">
                <a:latin typeface="Calibri" charset="0"/>
              </a:rPr>
              <a:pPr algn="r" eaLnBrk="1" hangingPunct="1"/>
              <a:t>33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835A966-23FB-DB4E-8C65-E6019E08710C}" type="slidenum">
              <a:rPr lang="en-US" sz="1200">
                <a:latin typeface="Calibri" charset="0"/>
              </a:rPr>
              <a:pPr algn="r" eaLnBrk="1" hangingPunct="1"/>
              <a:t>35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4856B58-12B7-4C43-8A59-FD4C2F55A1C0}" type="slidenum">
              <a:rPr lang="en-US" sz="1200">
                <a:latin typeface="Calibri" charset="0"/>
              </a:rPr>
              <a:pPr algn="r" eaLnBrk="1" hangingPunct="1"/>
              <a:t>36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70235-4A17-B44B-8F10-F62A27E95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7C75B9-8E3B-024E-83DD-E3071BA25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6310A-7DD6-6448-8D21-5C6D45DF25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4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A62EA-4FB0-B641-BD41-CBEAAE6E43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61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279B8-E1A6-C348-BBDD-035D7460D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26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F2303-DE74-D342-863D-09F5C51DC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6C360-E26B-1845-9501-4356FDF6A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3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9D54B-2229-9240-9CF4-6EDF5E0B0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8B3AB-A462-B041-9DE9-F1F638EBFD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8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ABBC3-D438-E947-845F-58888BF542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3D55E-DA93-3145-886B-9FF6D6C78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2D7106-3A7C-1540-A1A6-0874D7CC6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E605F-142E-5842-96F2-A47DCD391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2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36A31-81CD-5B4E-AC5F-FF29CB391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B69944-32EB-4D4B-9573-4E7F207415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5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39738"/>
            <a:ext cx="7793038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96925" y="4111625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</a:rPr>
              <a:t>Eubacteria</a:t>
            </a:r>
            <a:endParaRPr lang="en-US">
              <a:latin typeface="Times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48100" y="2244725"/>
            <a:ext cx="172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</a:rPr>
              <a:t>Archaebacteria</a:t>
            </a:r>
            <a:endParaRPr lang="en-US">
              <a:latin typeface="Times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219825" y="110172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</a:rPr>
              <a:t>Animal</a:t>
            </a:r>
            <a:endParaRPr lang="en-US">
              <a:latin typeface="Times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327900" y="1558925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</a:rPr>
              <a:t>Fungi</a:t>
            </a:r>
            <a:endParaRPr lang="en-US">
              <a:latin typeface="Times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550150" y="21828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</a:rPr>
              <a:t>Plant</a:t>
            </a:r>
            <a:endParaRPr lang="en-US">
              <a:latin typeface="Times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0150" y="2757488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</a:rPr>
              <a:t>Protist</a:t>
            </a:r>
            <a:endParaRPr lang="en-US">
              <a:latin typeface="Times" charset="0"/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130550" y="6172200"/>
            <a:ext cx="1111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900"/>
              </a:lnSpc>
            </a:pPr>
            <a:r>
              <a:rPr lang="en-US" sz="1800">
                <a:latin typeface="Helvetica" charset="0"/>
              </a:rPr>
              <a:t>Common</a:t>
            </a:r>
          </a:p>
          <a:p>
            <a:pPr algn="ctr" eaLnBrk="1" hangingPunct="1">
              <a:lnSpc>
                <a:spcPts val="1900"/>
              </a:lnSpc>
            </a:pPr>
            <a:r>
              <a:rPr lang="en-US" sz="1800">
                <a:latin typeface="Helvetica" charset="0"/>
              </a:rPr>
              <a:t>ancestor</a:t>
            </a:r>
            <a:endParaRPr lang="en-US">
              <a:latin typeface="Times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15950" y="76200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Helvetica" charset="0"/>
              </a:rPr>
              <a:t>Domains:</a:t>
            </a:r>
            <a:endParaRPr lang="en-US">
              <a:latin typeface="Times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15950" y="1066800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Helvetica" charset="0"/>
              </a:rPr>
              <a:t>Kingdoms:</a:t>
            </a:r>
            <a:endParaRPr lang="en-US">
              <a:latin typeface="Times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244600" y="4572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</a:rPr>
              <a:t>Eubacteria</a:t>
            </a:r>
            <a:endParaRPr lang="en-US">
              <a:latin typeface="Times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924300" y="457200"/>
            <a:ext cx="103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</a:rPr>
              <a:t>Archaea</a:t>
            </a:r>
            <a:endParaRPr lang="en-US">
              <a:latin typeface="Times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35750" y="45720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</a:rPr>
              <a:t>Eukarya</a:t>
            </a:r>
            <a:endParaRPr lang="en-US">
              <a:latin typeface="Times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664450" y="6216650"/>
            <a:ext cx="998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>
                <a:latin typeface="Helvetica" charset="0"/>
              </a:rPr>
              <a:t>Fig. 1.10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7315200" y="6096000"/>
            <a:ext cx="1828800" cy="7620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304800"/>
            <a:ext cx="5410200" cy="63246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Cell wall organization</a:t>
            </a:r>
          </a:p>
          <a:p>
            <a:pPr lvl="1" eaLnBrk="1" hangingPunct="1"/>
            <a:r>
              <a:rPr lang="en-US">
                <a:latin typeface="Arial" charset="0"/>
              </a:rPr>
              <a:t>Growing plant cells produce a </a:t>
            </a:r>
            <a:r>
              <a:rPr lang="en-US" i="1">
                <a:solidFill>
                  <a:schemeClr val="accent2"/>
                </a:solidFill>
                <a:latin typeface="Arial" charset="0"/>
              </a:rPr>
              <a:t>primary cell wall</a:t>
            </a:r>
            <a:r>
              <a:rPr lang="en-US">
                <a:latin typeface="Arial" charset="0"/>
              </a:rPr>
              <a:t>, which stretches as the cell grows</a:t>
            </a:r>
          </a:p>
          <a:p>
            <a:pPr lvl="1" eaLnBrk="1" hangingPunct="1"/>
            <a:r>
              <a:rPr lang="en-US">
                <a:latin typeface="Arial" charset="0"/>
              </a:rPr>
              <a:t>A 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secondary cell wall</a:t>
            </a:r>
            <a:r>
              <a:rPr lang="en-US">
                <a:latin typeface="Arial" charset="0"/>
              </a:rPr>
              <a:t> may then be produced, inside the primary wall</a:t>
            </a:r>
          </a:p>
          <a:p>
            <a:pPr lvl="2" eaLnBrk="1" hangingPunct="1"/>
            <a:r>
              <a:rPr lang="en-US" sz="2800">
                <a:latin typeface="Arial" charset="0"/>
              </a:rPr>
              <a:t>Strong, thick</a:t>
            </a:r>
          </a:p>
          <a:p>
            <a:pPr lvl="1" eaLnBrk="1" hangingPunct="1"/>
            <a:r>
              <a:rPr lang="en-US">
                <a:latin typeface="Arial" charset="0"/>
              </a:rPr>
              <a:t>Secondary cell walls set limits to cell growth</a:t>
            </a:r>
          </a:p>
          <a:p>
            <a:pPr eaLnBrk="1" hangingPunct="1"/>
            <a:r>
              <a:rPr lang="en-US" sz="2800">
                <a:latin typeface="Arial" charset="0"/>
              </a:rPr>
              <a:t>Middle Lamella is the area between adjacent plant cells and is made of pectin</a:t>
            </a:r>
          </a:p>
          <a:p>
            <a:pPr lvl="1" eaLnBrk="1" hangingPunct="1">
              <a:buFontTx/>
              <a:buNone/>
            </a:pPr>
            <a:endParaRPr lang="en-US">
              <a:latin typeface="Arial" charset="0"/>
            </a:endParaRPr>
          </a:p>
        </p:txBody>
      </p:sp>
      <p:pic>
        <p:nvPicPr>
          <p:cNvPr id="18435" name="Picture 9" descr="Stemx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cell membrane</a:t>
            </a:r>
          </a:p>
        </p:txBody>
      </p:sp>
      <p:pic>
        <p:nvPicPr>
          <p:cNvPr id="19459" name="Picture 5" descr="f3-79e_9e_plasma_mem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2390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cell membrane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8288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Semi-fluid cell boundary (thick oil)</a:t>
            </a:r>
          </a:p>
          <a:p>
            <a:pPr eaLnBrk="1" hangingPunct="1"/>
            <a:r>
              <a:rPr lang="en-US" sz="2800">
                <a:latin typeface="Arial" charset="0"/>
              </a:rPr>
              <a:t>controls passage in/out of cell</a:t>
            </a:r>
          </a:p>
          <a:p>
            <a:pPr eaLnBrk="1" hangingPunct="1"/>
            <a:r>
              <a:rPr lang="en-US" sz="2800">
                <a:latin typeface="Arial" charset="0"/>
              </a:rPr>
              <a:t>Made of 2 lipid layers with proteins on its surface and embedded within the layers</a:t>
            </a:r>
          </a:p>
        </p:txBody>
      </p:sp>
      <p:pic>
        <p:nvPicPr>
          <p:cNvPr id="20484" name="Picture 6" descr="f3-79e_9e_plasma_mem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4196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Cytoplasm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 rich </a:t>
            </a:r>
            <a:r>
              <a:rPr lang="ja-JP" altLang="en-US">
                <a:latin typeface="Arial" charset="0"/>
              </a:rPr>
              <a:t>“</a:t>
            </a:r>
            <a:r>
              <a:rPr lang="en-US">
                <a:latin typeface="Arial" charset="0"/>
              </a:rPr>
              <a:t>soup</a:t>
            </a:r>
            <a:r>
              <a:rPr lang="ja-JP" altLang="en-US">
                <a:latin typeface="Arial" charset="0"/>
              </a:rPr>
              <a:t>”</a:t>
            </a:r>
            <a:r>
              <a:rPr lang="en-US">
                <a:latin typeface="Arial" charset="0"/>
              </a:rPr>
              <a:t> of carbohydrates, proteins, fats and nucleic acids</a:t>
            </a:r>
          </a:p>
          <a:p>
            <a:pPr eaLnBrk="1" hangingPunct="1"/>
            <a:r>
              <a:rPr lang="en-US">
                <a:latin typeface="Arial" charset="0"/>
              </a:rPr>
              <a:t>Sometimes referred to as protoplasm</a:t>
            </a:r>
          </a:p>
          <a:p>
            <a:pPr eaLnBrk="1" hangingPunct="1"/>
            <a:r>
              <a:rPr lang="en-US">
                <a:latin typeface="Arial" charset="0"/>
              </a:rPr>
              <a:t>Watery or gelatin-like substance in which all organelles are suspended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429000" y="4800600"/>
            <a:ext cx="2203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7030A0"/>
                </a:solidFill>
              </a:rPr>
              <a:t>Nucleus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533400"/>
            <a:ext cx="3581400" cy="5562600"/>
          </a:xfrm>
        </p:spPr>
        <p:txBody>
          <a:bodyPr/>
          <a:lstStyle/>
          <a:p>
            <a:pPr eaLnBrk="1" hangingPunct="1"/>
            <a:r>
              <a:rPr lang="ja-JP" altLang="en-US" sz="2800">
                <a:latin typeface="Arial" charset="0"/>
              </a:rPr>
              <a:t>“</a:t>
            </a:r>
            <a:r>
              <a:rPr lang="en-US" sz="2800">
                <a:latin typeface="Arial" charset="0"/>
              </a:rPr>
              <a:t>Control center</a:t>
            </a:r>
            <a:r>
              <a:rPr lang="ja-JP" altLang="en-US" sz="2800">
                <a:latin typeface="Arial" charset="0"/>
              </a:rPr>
              <a:t>”</a:t>
            </a:r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Genetic information stored as chromosomes</a:t>
            </a:r>
          </a:p>
          <a:p>
            <a:pPr eaLnBrk="1" hangingPunct="1"/>
            <a:r>
              <a:rPr lang="en-US" sz="2800">
                <a:solidFill>
                  <a:srgbClr val="7030A0"/>
                </a:solidFill>
                <a:latin typeface="Arial" charset="0"/>
              </a:rPr>
              <a:t>The Genome: </a:t>
            </a:r>
            <a:r>
              <a:rPr lang="en-US" sz="2800">
                <a:latin typeface="Arial" charset="0"/>
              </a:rPr>
              <a:t>all the genetic material in a cell</a:t>
            </a:r>
          </a:p>
          <a:p>
            <a:pPr eaLnBrk="1" hangingPunct="1"/>
            <a:r>
              <a:rPr lang="en-US" sz="2800">
                <a:latin typeface="Arial" charset="0"/>
              </a:rPr>
              <a:t>Nuclear Pores allow passage between the nucleus and the cytoplasm</a:t>
            </a:r>
          </a:p>
        </p:txBody>
      </p:sp>
      <p:pic>
        <p:nvPicPr>
          <p:cNvPr id="22532" name="Picture 6" descr="f3-810e_10e_micrograph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8768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f3-4a9e_9e_anatomy_of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27892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Plant Chromosomes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2209800" y="2011363"/>
          <a:ext cx="6238875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7759080" imgH="3928680" progId="Word.Document.8">
                  <p:embed/>
                </p:oleObj>
              </mc:Choice>
              <mc:Fallback>
                <p:oleObj name="Document" r:id="rId3" imgW="7759080" imgH="39286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11363"/>
                        <a:ext cx="6238875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5" descr="f3-189e_9e_chromosome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20970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05-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62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7200" y="304800"/>
            <a:ext cx="4495800" cy="632460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rgbClr val="006666"/>
                </a:solidFill>
                <a:latin typeface="Arial" charset="0"/>
              </a:rPr>
              <a:t>The CYTOSKELETON</a:t>
            </a:r>
            <a:endParaRPr lang="en-US" sz="3600">
              <a:solidFill>
                <a:srgbClr val="006666"/>
              </a:solidFill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Extensive network of protein fibers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latin typeface="Lucida Sans Unicode" charset="0"/>
              </a:rPr>
              <a:t>Functions in</a:t>
            </a:r>
            <a:endParaRPr lang="en-US" sz="2800" b="1">
              <a:latin typeface="Lucida Sans Unicode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internal support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provides internal structure to the cell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transport of 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organelles</a:t>
            </a:r>
            <a:r>
              <a:rPr lang="en-US" sz="2800">
                <a:latin typeface="Arial" charset="0"/>
              </a:rPr>
              <a:t> and </a:t>
            </a:r>
            <a:r>
              <a:rPr lang="en-US" sz="2800">
                <a:solidFill>
                  <a:srgbClr val="FF5050"/>
                </a:solidFill>
                <a:latin typeface="Arial" charset="0"/>
              </a:rPr>
              <a:t>protein vesicles</a:t>
            </a:r>
            <a:endParaRPr lang="en-US" sz="2800">
              <a:solidFill>
                <a:srgbClr val="006666"/>
              </a:solidFill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>
                <a:solidFill>
                  <a:srgbClr val="008080"/>
                </a:solidFill>
                <a:latin typeface="Arial" charset="0"/>
              </a:rPr>
              <a:t>cell motility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>
                <a:solidFill>
                  <a:srgbClr val="008080"/>
                </a:solidFill>
                <a:latin typeface="Arial" charset="0"/>
              </a:rPr>
              <a:t>cilia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>
                <a:solidFill>
                  <a:srgbClr val="008080"/>
                </a:solidFill>
                <a:latin typeface="Arial" charset="0"/>
              </a:rPr>
              <a:t>flagella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2" r="244" b="68959"/>
          <a:stretch>
            <a:fillRect/>
          </a:stretch>
        </p:blipFill>
        <p:spPr bwMode="auto">
          <a:xfrm>
            <a:off x="5486400" y="3276600"/>
            <a:ext cx="335280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724400" y="0"/>
            <a:ext cx="3962400" cy="28956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</a:rPr>
              <a:t>The Mighty</a:t>
            </a:r>
            <a:br>
              <a:rPr lang="en-US" sz="4000" b="1">
                <a:latin typeface="Arial" charset="0"/>
              </a:rPr>
            </a:br>
            <a:r>
              <a:rPr lang="en-US" sz="4000" b="1">
                <a:latin typeface="Arial" charset="0"/>
              </a:rPr>
              <a:t>Mitochondrion! </a:t>
            </a:r>
            <a:r>
              <a:rPr lang="en-US" sz="4000" b="1">
                <a:solidFill>
                  <a:srgbClr val="660066"/>
                </a:solidFill>
                <a:latin typeface="American Uncial" charset="0"/>
              </a:rPr>
              <a:t>Powerhouse</a:t>
            </a:r>
            <a:r>
              <a:rPr lang="en-US" sz="4000" b="1">
                <a:latin typeface="Arial" charset="0"/>
              </a:rPr>
              <a:t> of the Cell</a:t>
            </a: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457200" y="304800"/>
            <a:ext cx="4114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CC0000"/>
                </a:solidFill>
                <a:latin typeface="Goudy Stout" charset="0"/>
              </a:rPr>
              <a:t>ATP= energy</a:t>
            </a:r>
          </a:p>
        </p:txBody>
      </p:sp>
      <p:pic>
        <p:nvPicPr>
          <p:cNvPr id="26629" name="Picture 10" descr="f3-1310e_10e_mitochon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8768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title"/>
          </p:nvPr>
        </p:nvSpPr>
        <p:spPr>
          <a:xfrm>
            <a:off x="4495800" y="0"/>
            <a:ext cx="46482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6666"/>
                </a:solidFill>
                <a:latin typeface="Tahoma" charset="0"/>
              </a:rPr>
              <a:t>Mitochondria</a:t>
            </a: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191000" cy="4191000"/>
          </a:xfrm>
        </p:spPr>
        <p:txBody>
          <a:bodyPr/>
          <a:lstStyle/>
          <a:p>
            <a:pPr eaLnBrk="1" hangingPunct="1"/>
            <a:r>
              <a:rPr lang="ja-JP" altLang="en-US" sz="2800">
                <a:solidFill>
                  <a:srgbClr val="006666"/>
                </a:solidFill>
                <a:latin typeface="Arial" charset="0"/>
              </a:rPr>
              <a:t>“</a:t>
            </a:r>
            <a:r>
              <a:rPr lang="en-US" sz="2800">
                <a:solidFill>
                  <a:srgbClr val="006666"/>
                </a:solidFill>
                <a:latin typeface="Arial" charset="0"/>
              </a:rPr>
              <a:t>powerhouse of the cell</a:t>
            </a:r>
            <a:r>
              <a:rPr lang="ja-JP" altLang="en-US" sz="2800">
                <a:solidFill>
                  <a:srgbClr val="006666"/>
                </a:solidFill>
                <a:latin typeface="Arial" charset="0"/>
              </a:rPr>
              <a:t>”</a:t>
            </a:r>
            <a:endParaRPr lang="en-US" sz="2800">
              <a:solidFill>
                <a:srgbClr val="006666"/>
              </a:solidFill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ATP production</a:t>
            </a:r>
          </a:p>
          <a:p>
            <a:pPr eaLnBrk="1" hangingPunct="1"/>
            <a:r>
              <a:rPr lang="en-US" sz="2800">
                <a:latin typeface="Arial" charset="0"/>
              </a:rPr>
              <a:t>Cell </a:t>
            </a:r>
            <a:r>
              <a:rPr lang="ja-JP" altLang="en-US" sz="2800">
                <a:latin typeface="Arial" charset="0"/>
              </a:rPr>
              <a:t>“</a:t>
            </a:r>
            <a:r>
              <a:rPr lang="en-US" sz="2800">
                <a:latin typeface="Arial" charset="0"/>
              </a:rPr>
              <a:t>breathing</a:t>
            </a:r>
            <a:r>
              <a:rPr lang="ja-JP" altLang="en-US" sz="2800">
                <a:latin typeface="Arial" charset="0"/>
              </a:rPr>
              <a:t>”</a:t>
            </a:r>
            <a:r>
              <a:rPr lang="en-US" sz="2800">
                <a:latin typeface="Arial" charset="0"/>
              </a:rPr>
              <a:t> is called </a:t>
            </a:r>
            <a:r>
              <a:rPr lang="en-US" sz="2800" b="1" i="1">
                <a:solidFill>
                  <a:srgbClr val="00664D"/>
                </a:solidFill>
                <a:latin typeface="Arial" charset="0"/>
              </a:rPr>
              <a:t>cellular respiration</a:t>
            </a:r>
          </a:p>
          <a:p>
            <a:pPr eaLnBrk="1" hangingPunct="1"/>
            <a:r>
              <a:rPr lang="en-US" sz="2800">
                <a:latin typeface="Arial" charset="0"/>
              </a:rPr>
              <a:t>The mitochondrion has its own 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Genome</a:t>
            </a:r>
          </a:p>
        </p:txBody>
      </p:sp>
      <p:sp>
        <p:nvSpPr>
          <p:cNvPr id="27652" name="Text Box 15"/>
          <p:cNvSpPr txBox="1">
            <a:spLocks noChangeArrowheads="1"/>
          </p:cNvSpPr>
          <p:nvPr/>
        </p:nvSpPr>
        <p:spPr bwMode="auto">
          <a:xfrm>
            <a:off x="609600" y="5257800"/>
            <a:ext cx="65103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Cellular respiration: 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converts sugars to energy (ATP)</a:t>
            </a:r>
          </a:p>
        </p:txBody>
      </p:sp>
      <p:pic>
        <p:nvPicPr>
          <p:cNvPr id="27653" name="Picture 10" descr="f3-1310e_10e_mitochon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48768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533400"/>
            <a:ext cx="29718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Plastids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524000"/>
            <a:ext cx="3048000" cy="4114800"/>
          </a:xfrm>
        </p:spPr>
        <p:txBody>
          <a:bodyPr/>
          <a:lstStyle/>
          <a:p>
            <a:pPr marL="533400" indent="-533400" eaLnBrk="1" hangingPunct="1"/>
            <a:r>
              <a:rPr lang="en-US" sz="2800">
                <a:latin typeface="Arial" charset="0"/>
              </a:rPr>
              <a:t>Contain pigments or storage products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>
                <a:solidFill>
                  <a:srgbClr val="339933"/>
                </a:solidFill>
                <a:latin typeface="Arial" charset="0"/>
              </a:rPr>
              <a:t>Chloroplasts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>
                <a:solidFill>
                  <a:srgbClr val="C00000"/>
                </a:solidFill>
                <a:latin typeface="Arial" charset="0"/>
              </a:rPr>
              <a:t>Chromoplasts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800">
                <a:solidFill>
                  <a:srgbClr val="7030A0"/>
                </a:solidFill>
                <a:latin typeface="Arial" charset="0"/>
              </a:rPr>
              <a:t>Amyloplasts</a:t>
            </a:r>
          </a:p>
        </p:txBody>
      </p:sp>
      <p:pic>
        <p:nvPicPr>
          <p:cNvPr id="28676" name="Picture 4" descr="redpepp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5257800" cy="3943350"/>
          </a:xfrm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295400" y="5843588"/>
            <a:ext cx="3949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Cells of a red pepper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Body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Organization</a:t>
            </a:r>
            <a:br>
              <a:rPr lang="en-US">
                <a:latin typeface="Arial" charset="0"/>
              </a:rPr>
            </a:br>
            <a:r>
              <a:rPr lang="en-US" sz="2400">
                <a:latin typeface="Arial" charset="0"/>
              </a:rPr>
              <a:t>Each level represents a different compartment</a:t>
            </a:r>
          </a:p>
        </p:txBody>
      </p:sp>
      <p:pic>
        <p:nvPicPr>
          <p:cNvPr id="4099" name="Picture 3" descr="SO0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t="48001" r="31392" b="8000"/>
          <a:stretch>
            <a:fillRect/>
          </a:stretch>
        </p:blipFill>
        <p:spPr bwMode="auto">
          <a:xfrm>
            <a:off x="4953000" y="1676400"/>
            <a:ext cx="3470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990600" y="1447800"/>
            <a:ext cx="7918450" cy="5038725"/>
            <a:chOff x="624" y="912"/>
            <a:chExt cx="4988" cy="3174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3120" y="3696"/>
              <a:ext cx="691" cy="3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/>
                <a:t>Cells</a:t>
              </a: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968" y="2976"/>
              <a:ext cx="1003" cy="3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/>
                <a:t>Tissues</a:t>
              </a:r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392" y="2352"/>
              <a:ext cx="1927" cy="3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/>
                <a:t>Tissue Systems</a:t>
              </a: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008" y="1536"/>
              <a:ext cx="960" cy="3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/>
                <a:t>Organs</a:t>
              </a: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4560" y="3792"/>
              <a:ext cx="10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Organelles</a:t>
              </a:r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H="1">
              <a:off x="4032" y="39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624" y="1440"/>
              <a:ext cx="232" cy="384"/>
            </a:xfrm>
            <a:prstGeom prst="curvedRightArrow">
              <a:avLst>
                <a:gd name="adj1" fmla="val 33103"/>
                <a:gd name="adj2" fmla="val 6620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960" y="2112"/>
              <a:ext cx="232" cy="384"/>
            </a:xfrm>
            <a:prstGeom prst="curvedRightArrow">
              <a:avLst>
                <a:gd name="adj1" fmla="val 33103"/>
                <a:gd name="adj2" fmla="val 6620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>
              <a:off x="1536" y="2880"/>
              <a:ext cx="232" cy="384"/>
            </a:xfrm>
            <a:prstGeom prst="curvedRightArrow">
              <a:avLst>
                <a:gd name="adj1" fmla="val 33103"/>
                <a:gd name="adj2" fmla="val 6620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768" y="912"/>
              <a:ext cx="1230" cy="3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/>
                <a:t>Organism</a:t>
              </a:r>
            </a:p>
          </p:txBody>
        </p:sp>
        <p:sp>
          <p:nvSpPr>
            <p:cNvPr id="4111" name="AutoShape 15"/>
            <p:cNvSpPr>
              <a:spLocks noChangeArrowheads="1"/>
            </p:cNvSpPr>
            <p:nvPr/>
          </p:nvSpPr>
          <p:spPr bwMode="auto">
            <a:xfrm>
              <a:off x="2688" y="3456"/>
              <a:ext cx="232" cy="384"/>
            </a:xfrm>
            <a:prstGeom prst="curvedRightArrow">
              <a:avLst>
                <a:gd name="adj1" fmla="val 33103"/>
                <a:gd name="adj2" fmla="val 6620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537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f3-1110e_10e_leaf_mes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8768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7338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  <a:latin typeface="Tahoma" charset="0"/>
              </a:rPr>
              <a:t>Chloroplast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685800"/>
            <a:ext cx="3962400" cy="54864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Vary in size and shape</a:t>
            </a:r>
          </a:p>
          <a:p>
            <a:pPr eaLnBrk="1" hangingPunct="1"/>
            <a:r>
              <a:rPr lang="en-US">
                <a:latin typeface="Arial" charset="0"/>
              </a:rPr>
              <a:t>Thylakoids</a:t>
            </a:r>
          </a:p>
          <a:p>
            <a:pPr lvl="1" eaLnBrk="1" hangingPunct="1"/>
            <a:r>
              <a:rPr lang="en-US" sz="2400">
                <a:latin typeface="Arial" charset="0"/>
              </a:rPr>
              <a:t>where </a:t>
            </a:r>
            <a:r>
              <a:rPr lang="en-US" sz="2400" i="1">
                <a:solidFill>
                  <a:srgbClr val="00B050"/>
                </a:solidFill>
                <a:latin typeface="Arial" charset="0"/>
              </a:rPr>
              <a:t>photosynthesis</a:t>
            </a:r>
            <a:r>
              <a:rPr lang="en-US" sz="2400">
                <a:latin typeface="Arial" charset="0"/>
              </a:rPr>
              <a:t> takes place</a:t>
            </a:r>
          </a:p>
          <a:p>
            <a:pPr eaLnBrk="1" hangingPunct="1"/>
            <a:r>
              <a:rPr lang="en-US" sz="2800">
                <a:latin typeface="Arial" charset="0"/>
              </a:rPr>
              <a:t>Stroma</a:t>
            </a:r>
          </a:p>
          <a:p>
            <a:pPr lvl="1" eaLnBrk="1" hangingPunct="1"/>
            <a:r>
              <a:rPr lang="en-US">
                <a:latin typeface="Arial" charset="0"/>
              </a:rPr>
              <a:t>Calvin cycle</a:t>
            </a:r>
          </a:p>
          <a:p>
            <a:pPr lvl="1" eaLnBrk="1" hangingPunct="1"/>
            <a:r>
              <a:rPr lang="en-US">
                <a:latin typeface="Arial" charset="0"/>
              </a:rPr>
              <a:t>sugar synthesis</a:t>
            </a:r>
          </a:p>
          <a:p>
            <a:pPr eaLnBrk="1" hangingPunct="1"/>
            <a:r>
              <a:rPr lang="en-US" sz="2800">
                <a:latin typeface="Arial" charset="0"/>
              </a:rPr>
              <a:t>The chloroplast has its own </a:t>
            </a:r>
            <a:r>
              <a:rPr lang="en-US" sz="2800" i="1">
                <a:solidFill>
                  <a:srgbClr val="FF0000"/>
                </a:solidFill>
                <a:latin typeface="Arial" charset="0"/>
              </a:rPr>
              <a:t>genome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04800" y="56388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B050"/>
                </a:solidFill>
              </a:rPr>
              <a:t>Photosynthesis converts light energy </a:t>
            </a:r>
          </a:p>
          <a:p>
            <a:pPr algn="ctr" eaLnBrk="1" hangingPunct="1"/>
            <a:r>
              <a:rPr lang="en-US">
                <a:solidFill>
                  <a:srgbClr val="00B050"/>
                </a:solidFill>
              </a:rPr>
              <a:t>to chemical energy (sugars)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819400" cy="3505200"/>
          </a:xfrm>
        </p:spPr>
        <p:txBody>
          <a:bodyPr/>
          <a:lstStyle/>
          <a:p>
            <a:r>
              <a:rPr lang="en-US" sz="3200">
                <a:latin typeface="Arial" charset="0"/>
              </a:rPr>
              <a:t>Chloroplasts of </a:t>
            </a:r>
            <a:r>
              <a:rPr lang="en-US" sz="3200" i="1">
                <a:latin typeface="Arial" charset="0"/>
              </a:rPr>
              <a:t>Elodea</a:t>
            </a:r>
            <a:r>
              <a:rPr lang="en-US" sz="3200">
                <a:latin typeface="Arial" charset="0"/>
              </a:rPr>
              <a:t> </a:t>
            </a:r>
            <a:br>
              <a:rPr lang="en-US" sz="3200">
                <a:latin typeface="Arial" charset="0"/>
              </a:rPr>
            </a:br>
            <a:r>
              <a:rPr lang="en-US" sz="3200">
                <a:latin typeface="Arial" charset="0"/>
              </a:rPr>
              <a:t>and </a:t>
            </a:r>
            <a:r>
              <a:rPr lang="en-US" sz="3200" i="1">
                <a:latin typeface="Arial" charset="0"/>
              </a:rPr>
              <a:t>Spyrogyra</a:t>
            </a:r>
          </a:p>
        </p:txBody>
      </p:sp>
      <p:pic>
        <p:nvPicPr>
          <p:cNvPr id="30723" name="Picture 5" descr="chloroplast-Sada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48768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Chloroplast Spy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495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Amyloplasts store Starch</a:t>
            </a:r>
          </a:p>
        </p:txBody>
      </p:sp>
      <p:pic>
        <p:nvPicPr>
          <p:cNvPr id="31747" name="Picture 2" descr="Amyloplasts-Pota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Amyloplas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4290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5-43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"/>
            <a:ext cx="3352800" cy="4443413"/>
          </a:xfr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343400" y="228600"/>
            <a:ext cx="32766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Vacuoles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38862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stores water, ions, and nutrients </a:t>
            </a:r>
            <a:endParaRPr lang="en-US" sz="2800" b="1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receptacles for waste products</a:t>
            </a:r>
          </a:p>
          <a:p>
            <a:pPr eaLnBrk="1" hangingPunct="1"/>
            <a:r>
              <a:rPr lang="en-US" sz="2800">
                <a:latin typeface="Arial" charset="0"/>
              </a:rPr>
              <a:t>regulates turgor pressure through </a:t>
            </a:r>
            <a:r>
              <a:rPr lang="en-US" sz="2800" b="1" i="1">
                <a:solidFill>
                  <a:srgbClr val="006600"/>
                </a:solidFill>
                <a:latin typeface="Arial" charset="0"/>
              </a:rPr>
              <a:t>osmosis</a:t>
            </a:r>
            <a:endParaRPr lang="en-US" sz="2800">
              <a:latin typeface="Arial" charset="0"/>
            </a:endParaRPr>
          </a:p>
        </p:txBody>
      </p:sp>
      <p:pic>
        <p:nvPicPr>
          <p:cNvPr id="32773" name="Picture 2" descr="So05_13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/>
          <a:stretch>
            <a:fillRect/>
          </a:stretch>
        </p:blipFill>
        <p:spPr bwMode="auto">
          <a:xfrm>
            <a:off x="685800" y="4572000"/>
            <a:ext cx="512921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uic.edu/classes/bios/bios100/summer2002/vacu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5"/>
          <p:cNvSpPr>
            <a:spLocks noGrp="1"/>
          </p:cNvSpPr>
          <p:nvPr>
            <p:ph type="title"/>
          </p:nvPr>
        </p:nvSpPr>
        <p:spPr>
          <a:xfrm>
            <a:off x="685800" y="5334000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</a:rPr>
              <a:t>The Central Vacuole of Plant Cells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1200">
              <a:latin typeface="Times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981200" y="381000"/>
            <a:ext cx="6477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339933"/>
                </a:solidFill>
                <a:latin typeface="Times" charset="0"/>
              </a:rPr>
              <a:t/>
            </a:r>
            <a:br>
              <a:rPr lang="en-US" sz="2800" b="1" dirty="0">
                <a:solidFill>
                  <a:srgbClr val="339933"/>
                </a:solidFill>
                <a:latin typeface="Times" charset="0"/>
              </a:rPr>
            </a:br>
            <a:r>
              <a:rPr lang="en-US" sz="2800" b="1" dirty="0">
                <a:solidFill>
                  <a:srgbClr val="339933"/>
                </a:solidFill>
                <a:latin typeface="Times" charset="0"/>
              </a:rPr>
              <a:t>PLANT </a:t>
            </a:r>
            <a:r>
              <a:rPr lang="en-US" sz="2800" b="1" dirty="0" smtClean="0">
                <a:solidFill>
                  <a:srgbClr val="339933"/>
                </a:solidFill>
                <a:latin typeface="Times" charset="0"/>
              </a:rPr>
              <a:t>CELLS</a:t>
            </a:r>
            <a:endParaRPr lang="en-US" sz="2800" dirty="0">
              <a:solidFill>
                <a:srgbClr val="339933"/>
              </a:solidFill>
              <a:latin typeface="Times" charset="0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14400" y="1981200"/>
            <a:ext cx="7315200" cy="1588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5800" y="632460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28600" y="2819400"/>
            <a:ext cx="8763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35000"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25000"/>
              </a:lnSpc>
            </a:pPr>
            <a:r>
              <a:rPr lang="en-US" sz="2000" b="1" dirty="0" smtClean="0">
                <a:solidFill>
                  <a:srgbClr val="339933"/>
                </a:solidFill>
                <a:latin typeface="Times" charset="0"/>
              </a:rPr>
              <a:t>1.  Plant </a:t>
            </a:r>
            <a:r>
              <a:rPr lang="en-US" sz="2000" b="1" dirty="0">
                <a:solidFill>
                  <a:srgbClr val="339933"/>
                </a:solidFill>
                <a:latin typeface="Times" charset="0"/>
              </a:rPr>
              <a:t>tissues are composed of three basic cell types: </a:t>
            </a:r>
            <a:r>
              <a:rPr lang="en-US" sz="2000" b="1" dirty="0" smtClean="0">
                <a:solidFill>
                  <a:srgbClr val="339933"/>
                </a:solidFill>
                <a:latin typeface="Times" charset="0"/>
              </a:rPr>
              <a:t>parenchyma</a:t>
            </a:r>
            <a:r>
              <a:rPr lang="en-US" sz="2000" b="1" dirty="0">
                <a:solidFill>
                  <a:srgbClr val="339933"/>
                </a:solidFill>
                <a:latin typeface="Times" charset="0"/>
              </a:rPr>
              <a:t>, collenchyma, and sclerenchyma</a:t>
            </a: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5748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13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686800" cy="29749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Each type of plant cell has structural adaptations that make specific functions possible.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00"/>
                </a:solidFill>
              </a:rPr>
              <a:t>These distinguishing characteristics may be present in the </a:t>
            </a:r>
            <a:r>
              <a:rPr lang="en-US" b="1" dirty="0">
                <a:solidFill>
                  <a:srgbClr val="000000"/>
                </a:solidFill>
              </a:rPr>
              <a:t>protoplast</a:t>
            </a:r>
            <a:r>
              <a:rPr lang="en-US" dirty="0">
                <a:solidFill>
                  <a:srgbClr val="000000"/>
                </a:solidFill>
              </a:rPr>
              <a:t>, the cell contents exclusive of the cell wall.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dirty="0">
                <a:solidFill>
                  <a:srgbClr val="000000"/>
                </a:solidFill>
              </a:rPr>
              <a:t>Modifications of cell walls are also important in how the specialized cells of a plant function.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29852"/>
            <a:ext cx="8763000" cy="1384995"/>
          </a:xfrm>
          <a:noFill/>
          <a:ln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339933"/>
                </a:solidFill>
              </a:rPr>
              <a:t>4. Plant tissues are composed of three basic cell types: parenchyma, collenchyma, and sclerenchyma</a:t>
            </a:r>
            <a:endParaRPr lang="en-US" sz="2800" b="1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52400" y="1981200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2227263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sz="3000">
                <a:solidFill>
                  <a:srgbClr val="000000"/>
                </a:solidFill>
              </a:rPr>
              <a:t>In contrast to animals cells, plant cells may have chloroplasts, the site of photosynthesis; a central vacuole containing a fluid called cell sap and bounded by the tonoplast; and a cell wall external to the cell membrane.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2590800" y="2424113"/>
            <a:ext cx="4038600" cy="39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781800" y="6172200"/>
            <a:ext cx="1073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500" b="1">
                <a:latin typeface="Times" charset="0"/>
              </a:rPr>
              <a:t>Fig. 35.10a</a:t>
            </a:r>
          </a:p>
        </p:txBody>
      </p:sp>
    </p:spTree>
    <p:extLst>
      <p:ext uri="{BB962C8B-B14F-4D97-AF65-F5344CB8AC3E}">
        <p14:creationId xmlns:p14="http://schemas.microsoft.com/office/powerpoint/2010/main" val="88900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40354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 protoplasts of neighboring cells are generally connected by plasmodesmata, cytoplasmic channels that pass through pores in the walls.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 endoplasmic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reticulum is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continuous through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the plasmodesmata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in structures called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desmotubules.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0"/>
          <a:stretch>
            <a:fillRect/>
          </a:stretch>
        </p:blipFill>
        <p:spPr bwMode="auto">
          <a:xfrm>
            <a:off x="4421188" y="1905000"/>
            <a:ext cx="43656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276600" y="6096000"/>
            <a:ext cx="10890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500" b="1">
                <a:latin typeface="Times" charset="0"/>
              </a:rPr>
              <a:t>Fig. 35.10b</a:t>
            </a:r>
          </a:p>
        </p:txBody>
      </p:sp>
    </p:spTree>
    <p:extLst>
      <p:ext uri="{BB962C8B-B14F-4D97-AF65-F5344CB8AC3E}">
        <p14:creationId xmlns:p14="http://schemas.microsoft.com/office/powerpoint/2010/main" val="167283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37687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An adhesive layer, the middle lamella, cements together the cells wall of adjacent cells.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 primary cell wall is secreted as the cell grows.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Some cells have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secondary walls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which develop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after a cell stops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growing.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0"/>
          <a:stretch>
            <a:fillRect/>
          </a:stretch>
        </p:blipFill>
        <p:spPr bwMode="auto">
          <a:xfrm>
            <a:off x="4897438" y="2133600"/>
            <a:ext cx="39655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200400" y="6156325"/>
            <a:ext cx="1633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1500" b="1">
                <a:latin typeface="Times" charset="0"/>
              </a:rPr>
              <a:t>Fig. 35.10c</a:t>
            </a:r>
          </a:p>
        </p:txBody>
      </p:sp>
    </p:spTree>
    <p:extLst>
      <p:ext uri="{BB962C8B-B14F-4D97-AF65-F5344CB8AC3E}">
        <p14:creationId xmlns:p14="http://schemas.microsoft.com/office/powerpoint/2010/main" val="384650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Cyanobacteria</a:t>
            </a:r>
          </a:p>
        </p:txBody>
      </p:sp>
      <p:sp>
        <p:nvSpPr>
          <p:cNvPr id="11267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7772400" cy="1262062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The Cyanobacteria are capable of photosynthesis.  It is believed that they are responsible for the first oxygen levels in the early atmosphere.</a:t>
            </a:r>
          </a:p>
        </p:txBody>
      </p:sp>
      <p:pic>
        <p:nvPicPr>
          <p:cNvPr id="11268" name="Picture 2051" descr="0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9926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052" descr="03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" r="49858"/>
          <a:stretch>
            <a:fillRect/>
          </a:stretch>
        </p:blipFill>
        <p:spPr bwMode="auto">
          <a:xfrm>
            <a:off x="228600" y="1905000"/>
            <a:ext cx="4343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05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85750"/>
            <a:ext cx="8382000" cy="38290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Mature </a:t>
            </a:r>
            <a:r>
              <a:rPr lang="en-US" b="1">
                <a:solidFill>
                  <a:srgbClr val="000000"/>
                </a:solidFill>
              </a:rPr>
              <a:t>parenchyma</a:t>
            </a:r>
            <a:r>
              <a:rPr lang="en-US">
                <a:solidFill>
                  <a:srgbClr val="000000"/>
                </a:solidFill>
              </a:rPr>
              <a:t> cells have primary walls that are relatively thin and flexible, and most lack secondary walls.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Parenchyma cells are often depicted as “typical” plant cells because they generally are the least specialized, but there are exceptions.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For example, the highly specialized sieve-tube members of the phloem are parenchyma cells.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34688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481330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Parenchyma cells perform most of the metabolic functions of the plant, synthesizing and storing various organic products.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For example, photosynthesis occurs within the chloroplasts of parenchyma cells in the leaf.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Some cells in the stems and roots have colorless plastids that store starch.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The fleshy tissue of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most fruit is composed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of parenchyma cells.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8250"/>
            <a:ext cx="4191000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429000" y="6096000"/>
            <a:ext cx="10731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500" b="1">
                <a:latin typeface="Times" charset="0"/>
              </a:rPr>
              <a:t>Fig. 35.11a</a:t>
            </a:r>
          </a:p>
        </p:txBody>
      </p:sp>
    </p:spTree>
    <p:extLst>
      <p:ext uri="{BB962C8B-B14F-4D97-AF65-F5344CB8AC3E}">
        <p14:creationId xmlns:p14="http://schemas.microsoft.com/office/powerpoint/2010/main" val="395459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382000" cy="52101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Developing plant cells of all types are parenchyma cells before specializing further in structure and function.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Mature, unspecialized parenchyma cells do not generally undergo cell division.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Most retain the ability to divide and differentiate into other cell types under special conditions - during the repair and replacement of organs after injury to the plant.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>
                <a:solidFill>
                  <a:srgbClr val="000000"/>
                </a:solidFill>
              </a:rPr>
              <a:t>In the laboratory, it is possible to regenerate an entire plant from a single parenchyma cell.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sz="1200">
                <a:latin typeface="Times" charset="0"/>
              </a:rPr>
              <a:t>Copyright © 2002 Pearson Education, Inc., publishing as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9202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Plant Cells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152400" y="990600"/>
            <a:ext cx="5334000" cy="5638800"/>
          </a:xfrm>
        </p:spPr>
        <p:txBody>
          <a:bodyPr/>
          <a:lstStyle/>
          <a:p>
            <a:pPr eaLnBrk="1" hangingPunct="1"/>
            <a:r>
              <a:rPr lang="en-US" sz="2000">
                <a:latin typeface="Calibri" charset="0"/>
              </a:rPr>
              <a:t>All living things are made of </a:t>
            </a:r>
            <a:r>
              <a:rPr lang="en-US" sz="2000" b="1" u="sng">
                <a:latin typeface="Calibri" charset="0"/>
              </a:rPr>
              <a:t>cells</a:t>
            </a:r>
            <a:r>
              <a:rPr lang="en-US" sz="2000">
                <a:latin typeface="Calibri" charset="0"/>
              </a:rPr>
              <a:t>.</a:t>
            </a:r>
          </a:p>
          <a:p>
            <a:pPr eaLnBrk="1" hangingPunct="1"/>
            <a:r>
              <a:rPr lang="en-US" sz="2000">
                <a:latin typeface="Calibri" charset="0"/>
              </a:rPr>
              <a:t>Plant cells are very similar to animal cells:</a:t>
            </a:r>
          </a:p>
          <a:p>
            <a:pPr eaLnBrk="1" hangingPunct="1"/>
            <a:r>
              <a:rPr lang="en-US" sz="2000">
                <a:latin typeface="Calibri" charset="0"/>
              </a:rPr>
              <a:t>plants and animals are both </a:t>
            </a:r>
            <a:r>
              <a:rPr lang="en-US" sz="2000" b="1" u="sng">
                <a:latin typeface="Calibri" charset="0"/>
              </a:rPr>
              <a:t>eukaryotes</a:t>
            </a:r>
            <a:r>
              <a:rPr lang="en-US" sz="2000">
                <a:latin typeface="Calibri" charset="0"/>
              </a:rPr>
              <a:t> (as opposed to prokaryotes, which are more primitive single celled things like bacteria and archaea)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eukaryote means the cell's DNA is enclosed in a </a:t>
            </a:r>
            <a:r>
              <a:rPr lang="en-US" sz="1800" b="1" u="sng">
                <a:latin typeface="Calibri" charset="0"/>
              </a:rPr>
              <a:t>nucleus</a:t>
            </a:r>
            <a:endParaRPr lang="en-US" sz="1800">
              <a:latin typeface="Calibri" charset="0"/>
            </a:endParaRPr>
          </a:p>
          <a:p>
            <a:pPr eaLnBrk="1" hangingPunct="1"/>
            <a:r>
              <a:rPr lang="en-US" sz="2000">
                <a:latin typeface="Calibri" charset="0"/>
              </a:rPr>
              <a:t>all cells are surrounded by a </a:t>
            </a:r>
            <a:r>
              <a:rPr lang="en-US" sz="2000" b="1" u="sng">
                <a:latin typeface="Calibri" charset="0"/>
              </a:rPr>
              <a:t>cell membrane</a:t>
            </a:r>
            <a:r>
              <a:rPr lang="en-US" sz="2000">
                <a:latin typeface="Calibri" charset="0"/>
              </a:rPr>
              <a:t>, which keeps the inside separated from the outside.</a:t>
            </a:r>
          </a:p>
          <a:p>
            <a:pPr eaLnBrk="1" hangingPunct="1"/>
            <a:r>
              <a:rPr lang="en-US" sz="2000">
                <a:latin typeface="Calibri" charset="0"/>
              </a:rPr>
              <a:t>The </a:t>
            </a:r>
            <a:r>
              <a:rPr lang="en-US" sz="2000" b="1" u="sng">
                <a:latin typeface="Calibri" charset="0"/>
              </a:rPr>
              <a:t>cytoplasm</a:t>
            </a:r>
            <a:r>
              <a:rPr lang="en-US" sz="2000">
                <a:latin typeface="Calibri" charset="0"/>
              </a:rPr>
              <a:t> is everything between the cell membrane and the nucleus.  It contains lots of useful organelles which do all the metabolic activity and chemical changes needed to keep the cell alive.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857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33528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354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Plant Cells vs. Animal Cells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534400" cy="2667000"/>
          </a:xfrm>
        </p:spPr>
        <p:txBody>
          <a:bodyPr/>
          <a:lstStyle/>
          <a:p>
            <a:pPr eaLnBrk="1" hangingPunct="1"/>
            <a:r>
              <a:rPr lang="en-US" sz="2000">
                <a:latin typeface="Calibri" charset="0"/>
              </a:rPr>
              <a:t>Plant cells are different from animal cells in several ways: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Rigid </a:t>
            </a:r>
            <a:r>
              <a:rPr lang="en-US" sz="1800" b="1" u="sng">
                <a:latin typeface="Calibri" charset="0"/>
              </a:rPr>
              <a:t>cell wall</a:t>
            </a:r>
            <a:r>
              <a:rPr lang="en-US" sz="1800">
                <a:latin typeface="Calibri" charset="0"/>
              </a:rPr>
              <a:t> (cell wall is OUTSIDE the cell membrane.  It is the box that contains the cell.)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Central </a:t>
            </a:r>
            <a:r>
              <a:rPr lang="en-US" sz="1800" b="1" u="sng">
                <a:latin typeface="Calibri" charset="0"/>
              </a:rPr>
              <a:t>vacuole</a:t>
            </a:r>
            <a:r>
              <a:rPr lang="en-US" sz="1800">
                <a:latin typeface="Calibri" charset="0"/>
              </a:rPr>
              <a:t> that stores water </a:t>
            </a:r>
          </a:p>
          <a:p>
            <a:pPr lvl="1" eaLnBrk="1" hangingPunct="1"/>
            <a:r>
              <a:rPr lang="en-US" sz="1800" b="1" u="sng">
                <a:latin typeface="Calibri" charset="0"/>
              </a:rPr>
              <a:t>Chloroplasts</a:t>
            </a:r>
            <a:r>
              <a:rPr lang="en-US" sz="1800">
                <a:latin typeface="Calibri" charset="0"/>
              </a:rPr>
              <a:t> that perform photosynthesis</a:t>
            </a:r>
          </a:p>
          <a:p>
            <a:pPr eaLnBrk="1" hangingPunct="1"/>
            <a:r>
              <a:rPr lang="en-US" sz="2000">
                <a:latin typeface="Calibri" charset="0"/>
              </a:rPr>
              <a:t>Chloroplasts were originally free-living photosynthetic bacteria that got swallowed by a primitive eukaryotic cell and developed a mutually beneficial symbiotic relationship inside the cell (</a:t>
            </a:r>
            <a:r>
              <a:rPr lang="en-US" sz="2000" b="1" u="sng">
                <a:latin typeface="Calibri" charset="0"/>
              </a:rPr>
              <a:t>endosymbiont theory</a:t>
            </a:r>
            <a:r>
              <a:rPr lang="en-US" sz="2000">
                <a:latin typeface="Calibri" charset="0"/>
              </a:rPr>
              <a:t>)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90975"/>
            <a:ext cx="4343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610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Cell Walls and Vacuoles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3505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>
                <a:latin typeface="Calibri" charset="0"/>
              </a:rPr>
              <a:t>All cells have to deal with </a:t>
            </a:r>
            <a:r>
              <a:rPr lang="en-US" sz="2000" u="sng">
                <a:latin typeface="Calibri" charset="0"/>
              </a:rPr>
              <a:t>osmotic pressure</a:t>
            </a:r>
            <a:r>
              <a:rPr lang="en-US" sz="2000">
                <a:latin typeface="Calibri" charset="0"/>
              </a:rPr>
              <a:t>.  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There is a higher concentration of particles inside the cell than outside: in other words, there is less water in the cell than outside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So, water is trying to diffuse into the cell, going down its concentration gradient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This would cause an unprotected cell to swell up and burst.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The cell wall acts as a rigid box to prevent the cell from bursting.</a:t>
            </a:r>
          </a:p>
          <a:p>
            <a:pPr eaLnBrk="1" hangingPunct="1"/>
            <a:r>
              <a:rPr lang="en-US" sz="2000">
                <a:latin typeface="Calibri" charset="0"/>
              </a:rPr>
              <a:t>On the other hand, if the plant isn</a:t>
            </a:r>
            <a:r>
              <a:rPr lang="ja-JP" altLang="en-US" sz="2000">
                <a:latin typeface="Calibri" charset="0"/>
              </a:rPr>
              <a:t>’</a:t>
            </a:r>
            <a:r>
              <a:rPr lang="en-US" altLang="ja-JP" sz="2000">
                <a:latin typeface="Calibri" charset="0"/>
              </a:rPr>
              <a:t>t getting  enough water (or if the plant is put in a high salt solution), the water supply in the central vacuole moves into the cytoplasm.  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This causes the cell to shrink away from the cell wall.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The plant wilts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2276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4419600"/>
            <a:ext cx="55689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029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1828800" y="152400"/>
            <a:ext cx="3352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</a:rPr>
              <a:t>Cell Walls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066800"/>
            <a:ext cx="5410200" cy="5562600"/>
          </a:xfrm>
        </p:spPr>
        <p:txBody>
          <a:bodyPr/>
          <a:lstStyle/>
          <a:p>
            <a:pPr eaLnBrk="1" hangingPunct="1"/>
            <a:r>
              <a:rPr lang="en-US" sz="2000">
                <a:latin typeface="Calibri" charset="0"/>
              </a:rPr>
              <a:t>The cell wall is mostly made of cellulose.</a:t>
            </a:r>
          </a:p>
          <a:p>
            <a:pPr lvl="1" eaLnBrk="1" hangingPunct="1"/>
            <a:r>
              <a:rPr lang="en-US" sz="1800" u="sng">
                <a:latin typeface="Calibri" charset="0"/>
              </a:rPr>
              <a:t>Cellulose </a:t>
            </a:r>
            <a:r>
              <a:rPr lang="en-US" sz="1800">
                <a:latin typeface="Calibri" charset="0"/>
              </a:rPr>
              <a:t>is a molecule made of many glucose sugar molecules linked in long chains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Starch is also made of many glucose units, but the linkages between the glucoses is different in cellulose and starch.  This gives them different chemical properties.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Notably, almost all organisms can easily digest starch, but very few can digest cellulose.</a:t>
            </a:r>
          </a:p>
          <a:p>
            <a:pPr lvl="2" eaLnBrk="1" hangingPunct="1"/>
            <a:r>
              <a:rPr lang="en-US" sz="1800">
                <a:latin typeface="Calibri" charset="0"/>
              </a:rPr>
              <a:t>Mostly just some types of bacteria and protists</a:t>
            </a:r>
          </a:p>
          <a:p>
            <a:pPr lvl="1" eaLnBrk="1" hangingPunct="1"/>
            <a:r>
              <a:rPr lang="en-US" sz="1800">
                <a:latin typeface="Calibri" charset="0"/>
              </a:rPr>
              <a:t>Cellulose is probably the most common organic compound on Earth.</a:t>
            </a:r>
          </a:p>
          <a:p>
            <a:pPr eaLnBrk="1" hangingPunct="1"/>
            <a:r>
              <a:rPr lang="en-US" sz="2000">
                <a:latin typeface="Calibri" charset="0"/>
              </a:rPr>
              <a:t>In cells needed for support or water conduction, the cell wall is thickened and strengthened by</a:t>
            </a:r>
            <a:r>
              <a:rPr lang="en-US" sz="2000" b="1">
                <a:latin typeface="Calibri" charset="0"/>
              </a:rPr>
              <a:t> </a:t>
            </a:r>
            <a:r>
              <a:rPr lang="en-US" sz="2000" u="sng">
                <a:latin typeface="Calibri" charset="0"/>
              </a:rPr>
              <a:t>lignin</a:t>
            </a:r>
            <a:r>
              <a:rPr lang="en-US" sz="2000">
                <a:latin typeface="Calibri" charset="0"/>
              </a:rPr>
              <a:t>, a complex organic compound that is even harder to digest than cellulose. 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92375"/>
            <a:ext cx="292893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3675"/>
            <a:ext cx="17748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62463"/>
            <a:ext cx="2312988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3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aug04marsh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248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066800" y="5105400"/>
            <a:ext cx="608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Cyanobacterium: </a:t>
            </a:r>
            <a:r>
              <a:rPr lang="en-US" sz="3200" i="1"/>
              <a:t>Oscillatoria</a:t>
            </a:r>
            <a:r>
              <a:rPr lang="en-US" sz="3200"/>
              <a:t> sp.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B050"/>
                </a:solidFill>
                <a:latin typeface="Arial" charset="0"/>
              </a:rPr>
              <a:t>Anatomy of a Eukaryotic Plant Cell</a:t>
            </a:r>
          </a:p>
        </p:txBody>
      </p:sp>
      <p:pic>
        <p:nvPicPr>
          <p:cNvPr id="13315" name="Picture 4" descr="f3-4a9e_9e_anatomy_of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3152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81000"/>
            <a:ext cx="3200400" cy="1600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Organelles of the cell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8600"/>
            <a:ext cx="4648200" cy="6248400"/>
          </a:xfrm>
          <a:ln>
            <a:solidFill>
              <a:schemeClr val="tx1"/>
            </a:solidFill>
          </a:ln>
        </p:spPr>
        <p:txBody>
          <a:bodyPr/>
          <a:lstStyle/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smtClean="0">
                <a:ea typeface="+mn-ea"/>
              </a:rPr>
              <a:t>Cell wall 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smtClean="0">
                <a:ea typeface="+mn-ea"/>
              </a:rPr>
              <a:t>Cell membrane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smtClean="0">
                <a:ea typeface="+mn-ea"/>
              </a:rPr>
              <a:t>Cytoplasm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smtClean="0">
                <a:ea typeface="+mn-ea"/>
              </a:rPr>
              <a:t>Cytoskeleton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smtClean="0">
                <a:ea typeface="+mn-ea"/>
              </a:rPr>
              <a:t>Nucleus</a:t>
            </a:r>
          </a:p>
          <a:p>
            <a:pPr marL="914400" lvl="1" indent="-457200" eaLnBrk="1" hangingPunct="1">
              <a:defRPr/>
            </a:pPr>
            <a:r>
              <a:rPr lang="en-US" sz="2800" dirty="0" smtClean="0"/>
              <a:t>chromosomes</a:t>
            </a: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smtClean="0">
                <a:ea typeface="+mn-ea"/>
              </a:rPr>
              <a:t>Mitochondria</a:t>
            </a:r>
            <a:endParaRPr lang="en-US" dirty="0" smtClean="0">
              <a:ea typeface="+mn-ea"/>
            </a:endParaRPr>
          </a:p>
          <a:p>
            <a:pPr marL="533400" indent="-533400" eaLnBrk="1" hangingPunct="1">
              <a:buFontTx/>
              <a:buAutoNum type="arabicPeriod"/>
              <a:defRPr/>
            </a:pPr>
            <a:r>
              <a:rPr lang="en-US" dirty="0" smtClean="0">
                <a:ea typeface="+mn-ea"/>
              </a:rPr>
              <a:t>Plastids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Chloroplast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en-US" sz="2800" dirty="0" smtClean="0">
                <a:solidFill>
                  <a:srgbClr val="7030A0"/>
                </a:solidFill>
              </a:rPr>
              <a:t>Amyloplast</a:t>
            </a:r>
          </a:p>
          <a:p>
            <a:pPr marL="914400" lvl="1" indent="-457200" eaLnBrk="1" hangingPunct="1">
              <a:buFontTx/>
              <a:buAutoNum type="alphaL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Chromoplast</a:t>
            </a:r>
            <a:endParaRPr lang="en-US" sz="2800" dirty="0" smtClean="0">
              <a:solidFill>
                <a:srgbClr val="C00000"/>
              </a:solidFill>
            </a:endParaRPr>
          </a:p>
          <a:p>
            <a:pPr marL="514350" indent="-457200" eaLnBrk="1" hangingPunct="1">
              <a:buFontTx/>
              <a:buAutoNum type="arabicPeriod"/>
              <a:defRPr/>
            </a:pPr>
            <a:r>
              <a:rPr lang="en-US" dirty="0" smtClean="0">
                <a:ea typeface="+mn-ea"/>
              </a:rPr>
              <a:t>Vacuole</a:t>
            </a:r>
          </a:p>
        </p:txBody>
      </p:sp>
      <p:pic>
        <p:nvPicPr>
          <p:cNvPr id="14340" name="Picture 8" descr="f3-4a9e_9e_anatomy_of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8006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f3-6a10e_10e_micr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425"/>
            <a:ext cx="80772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733800" y="533400"/>
            <a:ext cx="5029200" cy="5334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Cell Walls</a:t>
            </a:r>
          </a:p>
        </p:txBody>
      </p:sp>
      <p:pic>
        <p:nvPicPr>
          <p:cNvPr id="15364" name="Picture 4" descr="apple c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43400" y="2133600"/>
            <a:ext cx="41910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CCFFCC"/>
                </a:solidFill>
                <a:latin typeface="Arial" charset="0"/>
              </a:rPr>
              <a:t>Made of carbohydrates (cellulose)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CCFFCC"/>
                </a:solidFill>
                <a:latin typeface="Arial" charset="0"/>
              </a:rPr>
              <a:t>Protection and structure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CCFFCC"/>
                </a:solidFill>
                <a:latin typeface="Arial" charset="0"/>
              </a:rPr>
              <a:t>All cells, </a:t>
            </a:r>
            <a:r>
              <a:rPr lang="en-US" i="1">
                <a:solidFill>
                  <a:srgbClr val="CCFFCC"/>
                </a:solidFill>
                <a:latin typeface="Arial" charset="0"/>
              </a:rPr>
              <a:t>except</a:t>
            </a:r>
            <a:r>
              <a:rPr lang="en-US">
                <a:solidFill>
                  <a:srgbClr val="CCFFCC"/>
                </a:solidFill>
                <a:latin typeface="Arial" charset="0"/>
              </a:rPr>
              <a:t> animal cells, have cell walls</a:t>
            </a:r>
          </a:p>
          <a:p>
            <a:pPr eaLnBrk="1" hangingPunct="1">
              <a:lnSpc>
                <a:spcPct val="90000"/>
              </a:lnSpc>
            </a:pPr>
            <a:endParaRPr lang="en-US">
              <a:solidFill>
                <a:srgbClr val="CCFFCC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381000"/>
            <a:ext cx="4267200" cy="6096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Cell Wall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715000"/>
          </a:xfrm>
        </p:spPr>
        <p:txBody>
          <a:bodyPr/>
          <a:lstStyle/>
          <a:p>
            <a:pPr marL="609600" indent="-609600" eaLnBrk="1" hangingPunct="1"/>
            <a:r>
              <a:rPr lang="en-US" sz="2800">
                <a:latin typeface="Arial" charset="0"/>
              </a:rPr>
              <a:t>Cell walls are:</a:t>
            </a:r>
          </a:p>
          <a:p>
            <a:pPr marL="990600" lvl="1" indent="-533400" eaLnBrk="1" hangingPunct="1"/>
            <a:r>
              <a:rPr lang="en-US">
                <a:latin typeface="Arial" charset="0"/>
              </a:rPr>
              <a:t>Structural </a:t>
            </a:r>
          </a:p>
          <a:p>
            <a:pPr marL="990600" lvl="1" indent="-533400" eaLnBrk="1" hangingPunct="1"/>
            <a:r>
              <a:rPr lang="en-US">
                <a:latin typeface="Arial" charset="0"/>
              </a:rPr>
              <a:t>Provide defense against invading pathogens</a:t>
            </a:r>
          </a:p>
          <a:p>
            <a:pPr marL="990600" lvl="1" indent="-533400" eaLnBrk="1" hangingPunct="1"/>
            <a:r>
              <a:rPr lang="en-US">
                <a:latin typeface="Arial" charset="0"/>
              </a:rPr>
              <a:t>Provide pathways for communications between cells</a:t>
            </a:r>
          </a:p>
          <a:p>
            <a:pPr marL="609600" indent="-609600" eaLnBrk="1" hangingPunct="1"/>
            <a:r>
              <a:rPr lang="en-US" sz="2800">
                <a:latin typeface="Arial" charset="0"/>
              </a:rPr>
              <a:t>Structural components: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solidFill>
                  <a:srgbClr val="CC0000"/>
                </a:solidFill>
                <a:latin typeface="Arial" charset="0"/>
              </a:rPr>
              <a:t>cellulose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hemicellulose (glue that holds cellulose fibers together)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solidFill>
                  <a:srgbClr val="CC0000"/>
                </a:solidFill>
                <a:latin typeface="Arial" charset="0"/>
              </a:rPr>
              <a:t>pectin (stiffens fruit jellies)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>
                <a:latin typeface="Arial" charset="0"/>
              </a:rPr>
              <a:t>Proteins</a:t>
            </a:r>
          </a:p>
        </p:txBody>
      </p:sp>
      <p:pic>
        <p:nvPicPr>
          <p:cNvPr id="16388" name="Picture 2" descr="So05_13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/>
          <a:stretch>
            <a:fillRect/>
          </a:stretch>
        </p:blipFill>
        <p:spPr bwMode="auto">
          <a:xfrm>
            <a:off x="5029200" y="2819400"/>
            <a:ext cx="3352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3-6b10e_10e_secondary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70104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Stemx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1368</Words>
  <Application>Microsoft Macintosh PowerPoint</Application>
  <PresentationFormat>On-screen Show (4:3)</PresentationFormat>
  <Paragraphs>182</Paragraphs>
  <Slides>36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Document</vt:lpstr>
      <vt:lpstr>PowerPoint Presentation</vt:lpstr>
      <vt:lpstr>The Body’s Organization Each level represents a different compartment</vt:lpstr>
      <vt:lpstr>Cyanobacteria</vt:lpstr>
      <vt:lpstr>PowerPoint Presentation</vt:lpstr>
      <vt:lpstr>Anatomy of a Eukaryotic Plant Cell</vt:lpstr>
      <vt:lpstr>Organelles of the cell</vt:lpstr>
      <vt:lpstr>Cell Walls</vt:lpstr>
      <vt:lpstr>The Cell Wall</vt:lpstr>
      <vt:lpstr>PowerPoint Presentation</vt:lpstr>
      <vt:lpstr>PowerPoint Presentation</vt:lpstr>
      <vt:lpstr>The cell membrane</vt:lpstr>
      <vt:lpstr>The cell membrane</vt:lpstr>
      <vt:lpstr>Cytoplasm</vt:lpstr>
      <vt:lpstr>PowerPoint Presentation</vt:lpstr>
      <vt:lpstr>Plant Chromosomes</vt:lpstr>
      <vt:lpstr>PowerPoint Presentation</vt:lpstr>
      <vt:lpstr>The Mighty Mitochondrion! Powerhouse of the Cell</vt:lpstr>
      <vt:lpstr>Mitochondria</vt:lpstr>
      <vt:lpstr>Plastids</vt:lpstr>
      <vt:lpstr>Chloroplast </vt:lpstr>
      <vt:lpstr>Chloroplasts of Elodea  and Spyrogyra</vt:lpstr>
      <vt:lpstr>Amyloplasts store Starch</vt:lpstr>
      <vt:lpstr>Vacuoles</vt:lpstr>
      <vt:lpstr>The Central Vacuole of Plant Cells</vt:lpstr>
      <vt:lpstr>PowerPoint Presentation</vt:lpstr>
      <vt:lpstr>4. Plant tissues are composed of three basic cell types: parenchyma, collenchyma, and sclerenchyma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 Cells</vt:lpstr>
      <vt:lpstr>Plant Cells vs. Animal Cells</vt:lpstr>
      <vt:lpstr>Cell Walls and Vacuoles</vt:lpstr>
      <vt:lpstr>Cell Walls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Cells and Tissues</dc:title>
  <dc:creator>Sonja Schmitz</dc:creator>
  <cp:lastModifiedBy>Nicholas Rath</cp:lastModifiedBy>
  <cp:revision>130</cp:revision>
  <dcterms:created xsi:type="dcterms:W3CDTF">2004-02-02T00:10:26Z</dcterms:created>
  <dcterms:modified xsi:type="dcterms:W3CDTF">2016-02-12T17:14:03Z</dcterms:modified>
</cp:coreProperties>
</file>