
<file path=[Content_Types].xml><?xml version="1.0" encoding="utf-8"?>
<Types xmlns="http://schemas.openxmlformats.org/package/2006/content-types">
  <Override PartName="/ppt/tags/tag1.xml" ContentType="application/vnd.openxmlformats-officedocument.presentationml.tags+xml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gs/tag13.xml" ContentType="application/vnd.openxmlformats-officedocument.presentationml.tags+xml"/>
  <Override PartName="/ppt/tags/tag8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tags/tag11.xml" ContentType="application/vnd.openxmlformats-officedocument.presentationml.tags+xml"/>
  <Override PartName="/ppt/tags/tag6.xml" ContentType="application/vnd.openxmlformats-officedocument.presentationml.tag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tags/tag9.xml" ContentType="application/vnd.openxmlformats-officedocument.presentationml.tag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tags/tag7.xml" ContentType="application/vnd.openxmlformats-officedocument.presentationml.tags+xml"/>
  <Override PartName="/ppt/tags/tag12.xml" ContentType="application/vnd.openxmlformats-officedocument.presentationml.tags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ags/tag10.xml" ContentType="application/vnd.openxmlformats-officedocument.presentationml.tags+xml"/>
  <Override PartName="/ppt/tags/tag5.xml" ContentType="application/vnd.openxmlformats-officedocument.presentationml.tag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handoutMasterIdLst>
    <p:handoutMasterId r:id="rId14"/>
  </p:handout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9D209"/>
    <a:srgbClr val="990066"/>
    <a:srgbClr val="009247"/>
    <a:srgbClr val="FFECD7"/>
    <a:srgbClr val="0060AF"/>
    <a:srgbClr val="FFE5C1"/>
    <a:srgbClr val="F7955A"/>
    <a:srgbClr val="637BB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8589" autoAdjust="0"/>
    <p:restoredTop sz="90929"/>
  </p:normalViewPr>
  <p:slideViewPr>
    <p:cSldViewPr snapToGrid="0">
      <p:cViewPr>
        <p:scale>
          <a:sx n="100" d="100"/>
          <a:sy n="100" d="100"/>
        </p:scale>
        <p:origin x="-1464" y="-392"/>
      </p:cViewPr>
      <p:guideLst>
        <p:guide orient="horz" pos="3366"/>
        <p:guide pos="2684"/>
        <p:guide pos="556"/>
        <p:guide pos="750"/>
        <p:guide pos="1053"/>
        <p:guide pos="13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tags" Target="tags/tag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62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62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fld id="{A757D6C9-9E29-A44C-AE5F-BBD40C93B5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0" y="6110288"/>
            <a:ext cx="9144000" cy="762000"/>
          </a:xfrm>
          <a:prstGeom prst="rect">
            <a:avLst/>
          </a:prstGeom>
          <a:solidFill>
            <a:srgbClr val="FFEC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8125" y="1531938"/>
            <a:ext cx="8677275" cy="1752600"/>
          </a:xfrm>
        </p:spPr>
        <p:txBody>
          <a:bodyPr/>
          <a:lstStyle>
            <a:lvl1pPr>
              <a:defRPr sz="5500">
                <a:solidFill>
                  <a:srgbClr val="0060AF"/>
                </a:solidFill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1524000"/>
          </a:xfrm>
          <a:prstGeom prst="rect">
            <a:avLst/>
          </a:prstGeom>
          <a:solidFill>
            <a:srgbClr val="F7955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76225" y="6537325"/>
            <a:ext cx="4178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latin typeface="Times New Roman" charset="0"/>
              </a:rPr>
              <a:t>Copyright © 2005 Pearson Education, Inc. Publishing as Benjamin Cummings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60350" y="4418013"/>
            <a:ext cx="86868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1800">
                <a:solidFill>
                  <a:srgbClr val="990066"/>
                </a:solidFill>
              </a:rPr>
              <a:t>PowerPoint Lectures for</a:t>
            </a:r>
          </a:p>
          <a:p>
            <a:pPr algn="l">
              <a:lnSpc>
                <a:spcPct val="110000"/>
              </a:lnSpc>
            </a:pPr>
            <a:r>
              <a:rPr lang="en-US" sz="1800" b="1" i="1">
                <a:solidFill>
                  <a:srgbClr val="990066"/>
                </a:solidFill>
              </a:rPr>
              <a:t>Biology: Concepts and Connections, Fifth Edition</a:t>
            </a:r>
            <a:br>
              <a:rPr lang="en-US" sz="1800" b="1" i="1">
                <a:solidFill>
                  <a:srgbClr val="990066"/>
                </a:solidFill>
              </a:rPr>
            </a:br>
            <a:r>
              <a:rPr lang="en-US" sz="1800" b="1" i="1">
                <a:solidFill>
                  <a:srgbClr val="990066"/>
                </a:solidFill>
              </a:rPr>
              <a:t>   </a:t>
            </a:r>
            <a:r>
              <a:rPr lang="en-US" sz="1800" b="1" i="1">
                <a:solidFill>
                  <a:srgbClr val="990066"/>
                </a:solidFill>
                <a:latin typeface="Times New Roman" charset="0"/>
                <a:ea typeface="Times New Roman" charset="0"/>
                <a:cs typeface="Times New Roman" charset="0"/>
              </a:rPr>
              <a:t>– Campbell, Reece, Taylor, and Simon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36538" y="6096000"/>
            <a:ext cx="278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b="1">
                <a:solidFill>
                  <a:srgbClr val="0060AF"/>
                </a:solidFill>
                <a:latin typeface="Times New Roman" charset="0"/>
              </a:rPr>
              <a:t>Lectures by Chris Romero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6375" y="157163"/>
            <a:ext cx="8709025" cy="1143000"/>
          </a:xfrm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  <p:txBody>
          <a:bodyPr anchor="ctr"/>
          <a:lstStyle>
            <a:lvl1pPr marL="0" indent="0">
              <a:defRPr sz="50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"/>
            <a:ext cx="2133600" cy="3971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248400" cy="3971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85800"/>
            <a:ext cx="4191000" cy="336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191000" cy="3362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76200"/>
            <a:ext cx="8534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85800"/>
            <a:ext cx="853440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28600" y="6537325"/>
            <a:ext cx="4246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prstTxWarp prst="textNoShape">
              <a:avLst/>
            </a:prstTxWarp>
            <a:spAutoFit/>
          </a:bodyPr>
          <a:lstStyle/>
          <a:p>
            <a:pPr algn="l"/>
            <a:r>
              <a:rPr lang="en-US" sz="1000">
                <a:latin typeface="Times New Roman" charset="0"/>
              </a:rPr>
              <a:t>Copyright © 2005 Pearson Education, Inc. Publishing as Benjamin Cummings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04800" y="6553200"/>
            <a:ext cx="8534400" cy="0"/>
          </a:xfrm>
          <a:prstGeom prst="line">
            <a:avLst/>
          </a:prstGeom>
          <a:noFill/>
          <a:ln w="25400">
            <a:solidFill>
              <a:srgbClr val="637BB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04800" y="609600"/>
            <a:ext cx="8534400" cy="0"/>
          </a:xfrm>
          <a:prstGeom prst="line">
            <a:avLst/>
          </a:prstGeom>
          <a:noFill/>
          <a:ln w="50800">
            <a:solidFill>
              <a:srgbClr val="637BBC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2pPr>
      <a:lvl3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3pPr>
      <a:lvl4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4pPr>
      <a:lvl5pPr marL="4508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5pPr>
      <a:lvl6pPr marL="9080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6pPr>
      <a:lvl7pPr marL="13652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7pPr>
      <a:lvl8pPr marL="18224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8pPr>
      <a:lvl9pPr marL="2279650" indent="-450850"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Times New Roman" charset="0"/>
        </a:defRPr>
      </a:lvl9pPr>
    </p:titleStyle>
    <p:bodyStyle>
      <a:lvl1pPr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Times New Roman" charset="0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41313" algn="l" rtl="0" fontAlgn="base">
        <a:spcBef>
          <a:spcPct val="45000"/>
        </a:spcBef>
        <a:spcAft>
          <a:spcPct val="2000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485900" indent="-339725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3pPr>
      <a:lvl4pPr marL="2176463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Char char="•"/>
        <a:defRPr sz="2600">
          <a:solidFill>
            <a:schemeClr val="tx1"/>
          </a:solidFill>
          <a:latin typeface="+mn-lt"/>
          <a:ea typeface="ＭＳ Ｐゴシック" charset="-128"/>
        </a:defRPr>
      </a:lvl4pPr>
      <a:lvl5pPr marL="28590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5pPr>
      <a:lvl6pPr marL="33162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6pPr>
      <a:lvl7pPr marL="37734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7pPr>
      <a:lvl8pPr marL="42306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8pPr>
      <a:lvl9pPr marL="4687888" indent="-347663" algn="l" rtl="0" fontAlgn="base">
        <a:spcBef>
          <a:spcPct val="45000"/>
        </a:spcBef>
        <a:spcAft>
          <a:spcPct val="20000"/>
        </a:spcAft>
        <a:buClr>
          <a:schemeClr val="tx2"/>
        </a:buClr>
        <a:buFont typeface="Arial" charset="0"/>
        <a:buChar char="–"/>
        <a:defRPr sz="2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hyperlink" Target="..%5C..%5C..%5C..%5CProgram%20Files%5CTurningPoint%5C2003%5CQuestions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7.jpe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3" Type="http://schemas.openxmlformats.org/officeDocument/2006/relationships/hyperlink" Target="..%5C..%5C..%5C..%5CProgram%20Files%5CTurningPoint%5C2003%5CQuestions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8.jpe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1.jpe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2.jpe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hyperlink" Target="..%5C..%5C..%5C..%5CProgram%20Files%5CTurningPoint%5C2003%5CQuestions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3.jpe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4.jpe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hyperlink" Target="..%5C..%5C..%5C..%5CProgram%20Files%5CTurningPoint%5C2003%5CQuestions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5.jpe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..%5CProgram%20Files%5CTurningPoint%5C2003%5CQuestions.html" TargetMode="External"/><Relationship Id="rId4" Type="http://schemas.openxmlformats.org/officeDocument/2006/relationships/image" Target="../media/image6.jpe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935288"/>
          </a:xfrm>
        </p:spPr>
        <p:txBody>
          <a:bodyPr/>
          <a:lstStyle/>
          <a:p>
            <a:r>
              <a:rPr lang="en-US"/>
              <a:t>11.15 Cancer results from mutations in genes that control cell division</a:t>
            </a:r>
          </a:p>
          <a:p>
            <a:pPr marL="449263" lvl="1" indent="-334963"/>
            <a:r>
              <a:rPr lang="en-US"/>
              <a:t>Cancer cells, which divide uncontrollably</a:t>
            </a:r>
            <a:endParaRPr lang="en-US" sz="2600"/>
          </a:p>
          <a:p>
            <a:pPr marL="1096963" lvl="2" indent="-533400"/>
            <a:r>
              <a:rPr lang="en-US"/>
              <a:t>Result from mutations in genes whose protein products affect the cell cycle</a:t>
            </a:r>
          </a:p>
        </p:txBody>
      </p:sp>
      <p:sp>
        <p:nvSpPr>
          <p:cNvPr id="52941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sp>
        <p:nvSpPr>
          <p:cNvPr id="5294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GENETIC BASIS OF CANCER</a:t>
            </a:r>
            <a:endParaRPr lang="en-US" b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11.19 Mary-Claire King discusses mutations that cause breast cancer</a:t>
            </a:r>
          </a:p>
          <a:p>
            <a:pPr lvl="1" indent="-334963"/>
            <a:r>
              <a:rPr lang="en-US"/>
              <a:t>Researchers have gained insight into the genetic basis of breast cancer</a:t>
            </a:r>
            <a:endParaRPr lang="en-US" sz="2600"/>
          </a:p>
          <a:p>
            <a:pPr marL="1814513" lvl="2" indent="-533400"/>
            <a:r>
              <a:rPr lang="en-US"/>
              <a:t>By studying families in which a disease-predisposing mutation is inherited </a:t>
            </a:r>
          </a:p>
        </p:txBody>
      </p:sp>
      <p:sp>
        <p:nvSpPr>
          <p:cNvPr id="53862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TALKING ABOUT SCIENCE</a:t>
            </a:r>
            <a:endParaRPr lang="en-US" b="0">
              <a:solidFill>
                <a:schemeClr val="tx1"/>
              </a:solidFill>
            </a:endParaRPr>
          </a:p>
        </p:txBody>
      </p:sp>
      <p:grpSp>
        <p:nvGrpSpPr>
          <p:cNvPr id="538631" name="Group 7"/>
          <p:cNvGrpSpPr>
            <a:grpSpLocks/>
          </p:cNvGrpSpPr>
          <p:nvPr/>
        </p:nvGrpSpPr>
        <p:grpSpPr bwMode="auto">
          <a:xfrm>
            <a:off x="2270125" y="3998913"/>
            <a:ext cx="4171950" cy="2490787"/>
            <a:chOff x="1430" y="2519"/>
            <a:chExt cx="2628" cy="1569"/>
          </a:xfrm>
        </p:grpSpPr>
        <p:pic>
          <p:nvPicPr>
            <p:cNvPr id="538629" name="Picture 5" descr="11_19_U.jpg                                                    0051B358203                            BE74600A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123" y="2519"/>
              <a:ext cx="1935" cy="1569"/>
            </a:xfrm>
            <a:prstGeom prst="rect">
              <a:avLst/>
            </a:prstGeom>
            <a:noFill/>
          </p:spPr>
        </p:pic>
        <p:sp>
          <p:nvSpPr>
            <p:cNvPr id="538630" name="Text Box 6"/>
            <p:cNvSpPr txBox="1">
              <a:spLocks noChangeArrowheads="1"/>
            </p:cNvSpPr>
            <p:nvPr/>
          </p:nvSpPr>
          <p:spPr bwMode="auto">
            <a:xfrm>
              <a:off x="1430" y="3901"/>
              <a:ext cx="67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11.19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11.20 Avoiding carcinogens can reduce the risk of cancer</a:t>
            </a:r>
          </a:p>
          <a:p>
            <a:pPr lvl="1" indent="-334963"/>
            <a:r>
              <a:rPr lang="en-US"/>
              <a:t>Reducing exposure to carcinogens (which induce cancer-causing mutations)</a:t>
            </a:r>
            <a:endParaRPr lang="en-US" sz="2600"/>
          </a:p>
          <a:p>
            <a:pPr marL="1814513" lvl="2" indent="-533400"/>
            <a:r>
              <a:rPr lang="en-US"/>
              <a:t>And making other lifestyle choices can help reduce cancer risk</a:t>
            </a:r>
          </a:p>
        </p:txBody>
      </p:sp>
      <p:sp>
        <p:nvSpPr>
          <p:cNvPr id="53965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sp>
        <p:nvSpPr>
          <p:cNvPr id="5396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CONNECTION</a:t>
            </a:r>
            <a:endParaRPr lang="en-US" b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604838"/>
          </a:xfrm>
        </p:spPr>
        <p:txBody>
          <a:bodyPr/>
          <a:lstStyle/>
          <a:p>
            <a:pPr lvl="1" indent="-334963"/>
            <a:r>
              <a:rPr lang="en-US"/>
              <a:t>Cancer in the United States</a:t>
            </a:r>
            <a:endParaRPr lang="en-US" sz="2600"/>
          </a:p>
        </p:txBody>
      </p:sp>
      <p:sp>
        <p:nvSpPr>
          <p:cNvPr id="54067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40679" name="Group 7"/>
          <p:cNvGrpSpPr>
            <a:grpSpLocks/>
          </p:cNvGrpSpPr>
          <p:nvPr/>
        </p:nvGrpSpPr>
        <p:grpSpPr bwMode="auto">
          <a:xfrm>
            <a:off x="1927225" y="1397000"/>
            <a:ext cx="5387975" cy="5033963"/>
            <a:chOff x="1246" y="808"/>
            <a:chExt cx="3394" cy="3171"/>
          </a:xfrm>
        </p:grpSpPr>
        <p:pic>
          <p:nvPicPr>
            <p:cNvPr id="540677" name="Picture 5" descr="11_20_T.jpg                                                    0051B36C203                            BE74600A: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70" y="808"/>
              <a:ext cx="2870" cy="3171"/>
            </a:xfrm>
            <a:prstGeom prst="rect">
              <a:avLst/>
            </a:prstGeom>
            <a:noFill/>
          </p:spPr>
        </p:pic>
        <p:sp>
          <p:nvSpPr>
            <p:cNvPr id="540678" name="Text Box 6"/>
            <p:cNvSpPr txBox="1">
              <a:spLocks noChangeArrowheads="1"/>
            </p:cNvSpPr>
            <p:nvPr/>
          </p:nvSpPr>
          <p:spPr bwMode="auto">
            <a:xfrm>
              <a:off x="1246" y="3701"/>
              <a:ext cx="63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Table 11.20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905125"/>
          </a:xfrm>
        </p:spPr>
        <p:txBody>
          <a:bodyPr/>
          <a:lstStyle/>
          <a:p>
            <a:r>
              <a:rPr lang="en-US" i="1"/>
              <a:t>Proto-Oncogenes</a:t>
            </a:r>
            <a:endParaRPr lang="en-US"/>
          </a:p>
          <a:p>
            <a:pPr lvl="1" indent="-334963"/>
            <a:r>
              <a:rPr lang="en-US"/>
              <a:t>A mutation can change a proto-oncogene (a normal gene that promotes cell division)</a:t>
            </a:r>
            <a:endParaRPr lang="en-US" sz="2600"/>
          </a:p>
          <a:p>
            <a:pPr marL="1814513" lvl="2" indent="-533400"/>
            <a:r>
              <a:rPr lang="en-US"/>
              <a:t>Into an oncogene, which causes cells to divide excessively</a:t>
            </a:r>
          </a:p>
        </p:txBody>
      </p:sp>
      <p:sp>
        <p:nvSpPr>
          <p:cNvPr id="53043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30452" name="Group 20"/>
          <p:cNvGrpSpPr>
            <a:grpSpLocks/>
          </p:cNvGrpSpPr>
          <p:nvPr/>
        </p:nvGrpSpPr>
        <p:grpSpPr bwMode="auto">
          <a:xfrm>
            <a:off x="4324350" y="3662363"/>
            <a:ext cx="4084638" cy="2708275"/>
            <a:chOff x="2468" y="2299"/>
            <a:chExt cx="2573" cy="1706"/>
          </a:xfrm>
        </p:grpSpPr>
        <p:grpSp>
          <p:nvGrpSpPr>
            <p:cNvPr id="530450" name="Group 18"/>
            <p:cNvGrpSpPr>
              <a:grpSpLocks/>
            </p:cNvGrpSpPr>
            <p:nvPr/>
          </p:nvGrpSpPr>
          <p:grpSpPr bwMode="auto">
            <a:xfrm>
              <a:off x="2468" y="2299"/>
              <a:ext cx="2573" cy="1648"/>
              <a:chOff x="2468" y="2155"/>
              <a:chExt cx="2573" cy="1648"/>
            </a:xfrm>
          </p:grpSpPr>
          <p:pic>
            <p:nvPicPr>
              <p:cNvPr id="530437" name="Picture 5" descr="11_16a_U.jpg                                                   0051B389203                            BE741D4F: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591" y="2223"/>
                <a:ext cx="2408" cy="1423"/>
              </a:xfrm>
              <a:prstGeom prst="rect">
                <a:avLst/>
              </a:prstGeom>
              <a:noFill/>
            </p:spPr>
          </p:pic>
          <p:sp>
            <p:nvSpPr>
              <p:cNvPr id="530438" name="Text Box 6"/>
              <p:cNvSpPr txBox="1">
                <a:spLocks noChangeArrowheads="1"/>
              </p:cNvSpPr>
              <p:nvPr/>
            </p:nvSpPr>
            <p:spPr bwMode="auto">
              <a:xfrm>
                <a:off x="3492" y="2155"/>
                <a:ext cx="728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Proto-oncogene DNA</a:t>
                </a:r>
              </a:p>
            </p:txBody>
          </p:sp>
          <p:sp>
            <p:nvSpPr>
              <p:cNvPr id="530439" name="Text Box 7"/>
              <p:cNvSpPr txBox="1">
                <a:spLocks noChangeArrowheads="1"/>
              </p:cNvSpPr>
              <p:nvPr/>
            </p:nvSpPr>
            <p:spPr bwMode="auto">
              <a:xfrm>
                <a:off x="2703" y="2545"/>
                <a:ext cx="54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/>
                  <a:t>Mutation within</a:t>
                </a:r>
                <a:br>
                  <a:rPr lang="en-US" sz="800"/>
                </a:br>
                <a:r>
                  <a:rPr lang="en-US" sz="800"/>
                  <a:t>the gene</a:t>
                </a:r>
              </a:p>
            </p:txBody>
          </p:sp>
          <p:sp>
            <p:nvSpPr>
              <p:cNvPr id="530440" name="Text Box 8"/>
              <p:cNvSpPr txBox="1">
                <a:spLocks noChangeArrowheads="1"/>
              </p:cNvSpPr>
              <p:nvPr/>
            </p:nvSpPr>
            <p:spPr bwMode="auto">
              <a:xfrm>
                <a:off x="3557" y="2545"/>
                <a:ext cx="54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/>
                  <a:t>Multiple copies</a:t>
                </a:r>
                <a:br>
                  <a:rPr lang="en-US" sz="800"/>
                </a:br>
                <a:r>
                  <a:rPr lang="en-US" sz="800"/>
                  <a:t>of the gene</a:t>
                </a:r>
              </a:p>
            </p:txBody>
          </p:sp>
          <p:sp>
            <p:nvSpPr>
              <p:cNvPr id="530441" name="Text Box 9"/>
              <p:cNvSpPr txBox="1">
                <a:spLocks noChangeArrowheads="1"/>
              </p:cNvSpPr>
              <p:nvPr/>
            </p:nvSpPr>
            <p:spPr bwMode="auto">
              <a:xfrm>
                <a:off x="4381" y="2539"/>
                <a:ext cx="660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800"/>
                  <a:t>Gene moved to</a:t>
                </a:r>
                <a:br>
                  <a:rPr lang="en-US" sz="800"/>
                </a:br>
                <a:r>
                  <a:rPr lang="en-US" sz="800"/>
                  <a:t>new DNA locus,</a:t>
                </a:r>
                <a:br>
                  <a:rPr lang="en-US" sz="800"/>
                </a:br>
                <a:r>
                  <a:rPr lang="en-US" sz="800"/>
                  <a:t>under new controls</a:t>
                </a:r>
              </a:p>
            </p:txBody>
          </p:sp>
          <p:sp>
            <p:nvSpPr>
              <p:cNvPr id="530442" name="Text Box 10"/>
              <p:cNvSpPr txBox="1">
                <a:spLocks noChangeArrowheads="1"/>
              </p:cNvSpPr>
              <p:nvPr/>
            </p:nvSpPr>
            <p:spPr bwMode="auto">
              <a:xfrm>
                <a:off x="2697" y="3083"/>
                <a:ext cx="448" cy="1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900"/>
                  <a:t>Oncogene</a:t>
                </a:r>
              </a:p>
            </p:txBody>
          </p:sp>
          <p:sp>
            <p:nvSpPr>
              <p:cNvPr id="530443" name="AutoShape 11"/>
              <p:cNvSpPr>
                <a:spLocks/>
              </p:cNvSpPr>
              <p:nvPr/>
            </p:nvSpPr>
            <p:spPr bwMode="auto">
              <a:xfrm rot="16200000" flipV="1">
                <a:off x="2876" y="2900"/>
                <a:ext cx="77" cy="285"/>
              </a:xfrm>
              <a:prstGeom prst="leftBrace">
                <a:avLst>
                  <a:gd name="adj1" fmla="val 30844"/>
                  <a:gd name="adj2" fmla="val 48968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444" name="Line 12"/>
              <p:cNvSpPr>
                <a:spLocks noChangeShapeType="1"/>
              </p:cNvSpPr>
              <p:nvPr/>
            </p:nvSpPr>
            <p:spPr bwMode="auto">
              <a:xfrm>
                <a:off x="2918" y="3081"/>
                <a:ext cx="0" cy="3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445" name="Text Box 13"/>
              <p:cNvSpPr txBox="1">
                <a:spLocks noChangeArrowheads="1"/>
              </p:cNvSpPr>
              <p:nvPr/>
            </p:nvSpPr>
            <p:spPr bwMode="auto">
              <a:xfrm>
                <a:off x="3986" y="3066"/>
                <a:ext cx="519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New promoter</a:t>
                </a:r>
              </a:p>
            </p:txBody>
          </p:sp>
          <p:sp>
            <p:nvSpPr>
              <p:cNvPr id="530446" name="Line 14"/>
              <p:cNvSpPr>
                <a:spLocks noChangeShapeType="1"/>
              </p:cNvSpPr>
              <p:nvPr/>
            </p:nvSpPr>
            <p:spPr bwMode="auto">
              <a:xfrm flipH="1">
                <a:off x="4475" y="2982"/>
                <a:ext cx="144" cy="12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447" name="Text Box 15"/>
              <p:cNvSpPr txBox="1">
                <a:spLocks noChangeArrowheads="1"/>
              </p:cNvSpPr>
              <p:nvPr/>
            </p:nvSpPr>
            <p:spPr bwMode="auto">
              <a:xfrm>
                <a:off x="2468" y="3283"/>
                <a:ext cx="455" cy="5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Hyperactive</a:t>
                </a:r>
                <a:br>
                  <a:rPr lang="en-US" sz="800"/>
                </a:br>
                <a:r>
                  <a:rPr lang="en-US" sz="800"/>
                  <a:t>growth-</a:t>
                </a:r>
                <a:br>
                  <a:rPr lang="en-US" sz="800"/>
                </a:br>
                <a:r>
                  <a:rPr lang="en-US" sz="800"/>
                  <a:t>stimulating</a:t>
                </a:r>
                <a:br>
                  <a:rPr lang="en-US" sz="800"/>
                </a:br>
                <a:r>
                  <a:rPr lang="en-US" sz="800"/>
                  <a:t>protein in</a:t>
                </a:r>
                <a:br>
                  <a:rPr lang="en-US" sz="800"/>
                </a:br>
                <a:r>
                  <a:rPr lang="en-US" sz="800"/>
                  <a:t>normal</a:t>
                </a:r>
                <a:br>
                  <a:rPr lang="en-US" sz="800"/>
                </a:br>
                <a:r>
                  <a:rPr lang="en-US" sz="800"/>
                  <a:t>amount</a:t>
                </a:r>
              </a:p>
            </p:txBody>
          </p:sp>
          <p:sp>
            <p:nvSpPr>
              <p:cNvPr id="530448" name="Text Box 16"/>
              <p:cNvSpPr txBox="1">
                <a:spLocks noChangeArrowheads="1"/>
              </p:cNvSpPr>
              <p:nvPr/>
            </p:nvSpPr>
            <p:spPr bwMode="auto">
              <a:xfrm>
                <a:off x="3253" y="3281"/>
                <a:ext cx="554" cy="3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Normal growth-</a:t>
                </a:r>
                <a:br>
                  <a:rPr lang="en-US" sz="800"/>
                </a:br>
                <a:r>
                  <a:rPr lang="en-US" sz="800"/>
                  <a:t>stimulating</a:t>
                </a:r>
                <a:br>
                  <a:rPr lang="en-US" sz="800"/>
                </a:br>
                <a:r>
                  <a:rPr lang="en-US" sz="800"/>
                  <a:t>protein</a:t>
                </a:r>
                <a:br>
                  <a:rPr lang="en-US" sz="800"/>
                </a:br>
                <a:r>
                  <a:rPr lang="en-US" sz="800"/>
                  <a:t>in excess</a:t>
                </a:r>
              </a:p>
            </p:txBody>
          </p:sp>
          <p:sp>
            <p:nvSpPr>
              <p:cNvPr id="530449" name="Text Box 17"/>
              <p:cNvSpPr txBox="1">
                <a:spLocks noChangeArrowheads="1"/>
              </p:cNvSpPr>
              <p:nvPr/>
            </p:nvSpPr>
            <p:spPr bwMode="auto">
              <a:xfrm>
                <a:off x="4190" y="3273"/>
                <a:ext cx="554" cy="3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Normal growth-</a:t>
                </a:r>
                <a:br>
                  <a:rPr lang="en-US" sz="800"/>
                </a:br>
                <a:r>
                  <a:rPr lang="en-US" sz="800"/>
                  <a:t>stimulating</a:t>
                </a:r>
                <a:br>
                  <a:rPr lang="en-US" sz="800"/>
                </a:br>
                <a:r>
                  <a:rPr lang="en-US" sz="800"/>
                  <a:t>protein</a:t>
                </a:r>
                <a:br>
                  <a:rPr lang="en-US" sz="800"/>
                </a:br>
                <a:r>
                  <a:rPr lang="en-US" sz="800"/>
                  <a:t>in excess</a:t>
                </a:r>
              </a:p>
            </p:txBody>
          </p:sp>
        </p:grpSp>
        <p:sp>
          <p:nvSpPr>
            <p:cNvPr id="530451" name="Rectangle 19"/>
            <p:cNvSpPr>
              <a:spLocks noChangeArrowheads="1"/>
            </p:cNvSpPr>
            <p:nvPr/>
          </p:nvSpPr>
          <p:spPr bwMode="auto">
            <a:xfrm>
              <a:off x="3428" y="3832"/>
              <a:ext cx="7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11.16A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916113"/>
          </a:xfrm>
        </p:spPr>
        <p:txBody>
          <a:bodyPr/>
          <a:lstStyle/>
          <a:p>
            <a:r>
              <a:rPr lang="en-US" sz="2800" i="1"/>
              <a:t>Tumor-Suppressor Genes</a:t>
            </a:r>
            <a:endParaRPr lang="en-US" sz="2800"/>
          </a:p>
          <a:p>
            <a:pPr lvl="1" indent="-334963"/>
            <a:r>
              <a:rPr lang="en-US" sz="2600"/>
              <a:t>Mutations that inactivate tumor suppressor genes </a:t>
            </a:r>
          </a:p>
          <a:p>
            <a:pPr marL="1814513" lvl="2" indent="-533400"/>
            <a:r>
              <a:rPr lang="en-US" sz="2600"/>
              <a:t>Have similar effects as oncogenes</a:t>
            </a:r>
            <a:endParaRPr lang="en-US"/>
          </a:p>
        </p:txBody>
      </p:sp>
      <p:sp>
        <p:nvSpPr>
          <p:cNvPr id="53145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31472" name="Group 16"/>
          <p:cNvGrpSpPr>
            <a:grpSpLocks/>
          </p:cNvGrpSpPr>
          <p:nvPr/>
        </p:nvGrpSpPr>
        <p:grpSpPr bwMode="auto">
          <a:xfrm>
            <a:off x="1519238" y="2957513"/>
            <a:ext cx="5959475" cy="3419475"/>
            <a:chOff x="645" y="1863"/>
            <a:chExt cx="3754" cy="2154"/>
          </a:xfrm>
        </p:grpSpPr>
        <p:grpSp>
          <p:nvGrpSpPr>
            <p:cNvPr id="531470" name="Group 14"/>
            <p:cNvGrpSpPr>
              <a:grpSpLocks/>
            </p:cNvGrpSpPr>
            <p:nvPr/>
          </p:nvGrpSpPr>
          <p:grpSpPr bwMode="auto">
            <a:xfrm>
              <a:off x="1390" y="1863"/>
              <a:ext cx="3009" cy="2154"/>
              <a:chOff x="1390" y="1863"/>
              <a:chExt cx="3009" cy="2154"/>
            </a:xfrm>
          </p:grpSpPr>
          <p:pic>
            <p:nvPicPr>
              <p:cNvPr id="531461" name="Picture 5" descr="11_16b_U.jpg                                                   0051B389203                            BE741D4F: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390" y="2061"/>
                <a:ext cx="3009" cy="1956"/>
              </a:xfrm>
              <a:prstGeom prst="rect">
                <a:avLst/>
              </a:prstGeom>
              <a:noFill/>
            </p:spPr>
          </p:pic>
          <p:sp>
            <p:nvSpPr>
              <p:cNvPr id="531462" name="Text Box 6"/>
              <p:cNvSpPr txBox="1">
                <a:spLocks noChangeArrowheads="1"/>
              </p:cNvSpPr>
              <p:nvPr/>
            </p:nvSpPr>
            <p:spPr bwMode="auto">
              <a:xfrm>
                <a:off x="1495" y="1870"/>
                <a:ext cx="884" cy="1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900"/>
                  <a:t>Tumor-suppressor gene</a:t>
                </a:r>
              </a:p>
            </p:txBody>
          </p:sp>
          <p:sp>
            <p:nvSpPr>
              <p:cNvPr id="531463" name="AutoShape 7"/>
              <p:cNvSpPr>
                <a:spLocks/>
              </p:cNvSpPr>
              <p:nvPr/>
            </p:nvSpPr>
            <p:spPr bwMode="auto">
              <a:xfrm rot="5400000">
                <a:off x="1888" y="1763"/>
                <a:ext cx="97" cy="560"/>
              </a:xfrm>
              <a:prstGeom prst="leftBrace">
                <a:avLst>
                  <a:gd name="adj1" fmla="val 48110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464" name="Text Box 8"/>
              <p:cNvSpPr txBox="1">
                <a:spLocks noChangeArrowheads="1"/>
              </p:cNvSpPr>
              <p:nvPr/>
            </p:nvSpPr>
            <p:spPr bwMode="auto">
              <a:xfrm>
                <a:off x="3045" y="1863"/>
                <a:ext cx="1140" cy="14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900"/>
                  <a:t>Mutated tumor-suppressor gene</a:t>
                </a:r>
              </a:p>
            </p:txBody>
          </p:sp>
          <p:sp>
            <p:nvSpPr>
              <p:cNvPr id="531465" name="AutoShape 9"/>
              <p:cNvSpPr>
                <a:spLocks/>
              </p:cNvSpPr>
              <p:nvPr/>
            </p:nvSpPr>
            <p:spPr bwMode="auto">
              <a:xfrm rot="5400000">
                <a:off x="3541" y="1761"/>
                <a:ext cx="97" cy="560"/>
              </a:xfrm>
              <a:prstGeom prst="leftBrace">
                <a:avLst>
                  <a:gd name="adj1" fmla="val 48110"/>
                  <a:gd name="adj2" fmla="val 50000"/>
                </a:avLst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466" name="Text Box 10"/>
              <p:cNvSpPr txBox="1">
                <a:spLocks noChangeArrowheads="1"/>
              </p:cNvSpPr>
              <p:nvPr/>
            </p:nvSpPr>
            <p:spPr bwMode="auto">
              <a:xfrm>
                <a:off x="2093" y="2588"/>
                <a:ext cx="400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900"/>
                  <a:t>Normal</a:t>
                </a:r>
                <a:br>
                  <a:rPr lang="en-US" sz="900"/>
                </a:br>
                <a:r>
                  <a:rPr lang="en-US" sz="900"/>
                  <a:t>growth-</a:t>
                </a:r>
                <a:br>
                  <a:rPr lang="en-US" sz="900"/>
                </a:br>
                <a:r>
                  <a:rPr lang="en-US" sz="900"/>
                  <a:t>inhibiting</a:t>
                </a:r>
                <a:br>
                  <a:rPr lang="en-US" sz="900"/>
                </a:br>
                <a:r>
                  <a:rPr lang="en-US" sz="900"/>
                  <a:t>protein</a:t>
                </a:r>
              </a:p>
            </p:txBody>
          </p:sp>
          <p:sp>
            <p:nvSpPr>
              <p:cNvPr id="531467" name="Text Box 11"/>
              <p:cNvSpPr txBox="1">
                <a:spLocks noChangeArrowheads="1"/>
              </p:cNvSpPr>
              <p:nvPr/>
            </p:nvSpPr>
            <p:spPr bwMode="auto">
              <a:xfrm>
                <a:off x="2095" y="3293"/>
                <a:ext cx="536" cy="23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900"/>
                  <a:t>Cell division</a:t>
                </a:r>
                <a:br>
                  <a:rPr lang="en-US" sz="900"/>
                </a:br>
                <a:r>
                  <a:rPr lang="en-US" sz="900"/>
                  <a:t>under control</a:t>
                </a:r>
              </a:p>
            </p:txBody>
          </p:sp>
          <p:sp>
            <p:nvSpPr>
              <p:cNvPr id="531468" name="Text Box 12"/>
              <p:cNvSpPr txBox="1">
                <a:spLocks noChangeArrowheads="1"/>
              </p:cNvSpPr>
              <p:nvPr/>
            </p:nvSpPr>
            <p:spPr bwMode="auto">
              <a:xfrm>
                <a:off x="3745" y="2590"/>
                <a:ext cx="584" cy="31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900"/>
                  <a:t>Defective,</a:t>
                </a:r>
                <a:br>
                  <a:rPr lang="en-US" sz="900"/>
                </a:br>
                <a:r>
                  <a:rPr lang="en-US" sz="900"/>
                  <a:t>nonfunctioning</a:t>
                </a:r>
                <a:br>
                  <a:rPr lang="en-US" sz="900"/>
                </a:br>
                <a:r>
                  <a:rPr lang="en-US" sz="900"/>
                  <a:t>protein</a:t>
                </a:r>
              </a:p>
            </p:txBody>
          </p:sp>
          <p:sp>
            <p:nvSpPr>
              <p:cNvPr id="531469" name="Text Box 13"/>
              <p:cNvSpPr txBox="1">
                <a:spLocks noChangeArrowheads="1"/>
              </p:cNvSpPr>
              <p:nvPr/>
            </p:nvSpPr>
            <p:spPr bwMode="auto">
              <a:xfrm>
                <a:off x="3722" y="3291"/>
                <a:ext cx="620" cy="23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900"/>
                  <a:t>Cell division not</a:t>
                </a:r>
                <a:br>
                  <a:rPr lang="en-US" sz="900"/>
                </a:br>
                <a:r>
                  <a:rPr lang="en-US" sz="900"/>
                  <a:t>under control</a:t>
                </a:r>
              </a:p>
            </p:txBody>
          </p:sp>
        </p:grpSp>
        <p:sp>
          <p:nvSpPr>
            <p:cNvPr id="531471" name="Text Box 15"/>
            <p:cNvSpPr txBox="1">
              <a:spLocks noChangeArrowheads="1"/>
            </p:cNvSpPr>
            <p:nvPr/>
          </p:nvSpPr>
          <p:spPr bwMode="auto">
            <a:xfrm>
              <a:off x="645" y="3757"/>
              <a:ext cx="7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11.16B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555750"/>
          </a:xfrm>
        </p:spPr>
        <p:txBody>
          <a:bodyPr/>
          <a:lstStyle/>
          <a:p>
            <a:r>
              <a:rPr lang="en-US"/>
              <a:t>11.17 Oncogene proteins and faulty tumor-suppressor proteins can interfere with normal signal transduction pathways</a:t>
            </a:r>
          </a:p>
        </p:txBody>
      </p:sp>
      <p:sp>
        <p:nvSpPr>
          <p:cNvPr id="53248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223963"/>
          </a:xfrm>
        </p:spPr>
        <p:txBody>
          <a:bodyPr/>
          <a:lstStyle/>
          <a:p>
            <a:pPr lvl="1" indent="-334963"/>
            <a:r>
              <a:rPr lang="en-US" sz="2600"/>
              <a:t>Oncogene proteins</a:t>
            </a:r>
          </a:p>
          <a:p>
            <a:pPr marL="1814513" lvl="2" indent="-533400"/>
            <a:r>
              <a:rPr lang="en-US" sz="2600"/>
              <a:t>Can stimulate signal transduction pathways</a:t>
            </a:r>
          </a:p>
        </p:txBody>
      </p:sp>
      <p:sp>
        <p:nvSpPr>
          <p:cNvPr id="533507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33531" name="Group 27"/>
          <p:cNvGrpSpPr>
            <a:grpSpLocks/>
          </p:cNvGrpSpPr>
          <p:nvPr/>
        </p:nvGrpSpPr>
        <p:grpSpPr bwMode="auto">
          <a:xfrm>
            <a:off x="2308225" y="2008188"/>
            <a:ext cx="4284663" cy="4443412"/>
            <a:chOff x="1157" y="1257"/>
            <a:chExt cx="2699" cy="2799"/>
          </a:xfrm>
        </p:grpSpPr>
        <p:grpSp>
          <p:nvGrpSpPr>
            <p:cNvPr id="533529" name="Group 25"/>
            <p:cNvGrpSpPr>
              <a:grpSpLocks/>
            </p:cNvGrpSpPr>
            <p:nvPr/>
          </p:nvGrpSpPr>
          <p:grpSpPr bwMode="auto">
            <a:xfrm>
              <a:off x="1884" y="1257"/>
              <a:ext cx="1972" cy="2799"/>
              <a:chOff x="1884" y="1257"/>
              <a:chExt cx="1972" cy="2799"/>
            </a:xfrm>
          </p:grpSpPr>
          <p:pic>
            <p:nvPicPr>
              <p:cNvPr id="533510" name="Picture 6" descr="11_17a_U.jpg                                                   0051B389203                            BE741D4F: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1884" y="1257"/>
                <a:ext cx="1972" cy="2799"/>
              </a:xfrm>
              <a:prstGeom prst="rect">
                <a:avLst/>
              </a:prstGeom>
              <a:noFill/>
            </p:spPr>
          </p:pic>
          <p:sp>
            <p:nvSpPr>
              <p:cNvPr id="533511" name="Line 7"/>
              <p:cNvSpPr>
                <a:spLocks noChangeShapeType="1"/>
              </p:cNvSpPr>
              <p:nvPr/>
            </p:nvSpPr>
            <p:spPr bwMode="auto">
              <a:xfrm flipH="1">
                <a:off x="2511" y="1431"/>
                <a:ext cx="180" cy="7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512" name="Text Box 8"/>
              <p:cNvSpPr txBox="1">
                <a:spLocks noChangeArrowheads="1"/>
              </p:cNvSpPr>
              <p:nvPr/>
            </p:nvSpPr>
            <p:spPr bwMode="auto">
              <a:xfrm>
                <a:off x="2250" y="1356"/>
                <a:ext cx="34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 b="1"/>
                  <a:t>Growth</a:t>
                </a:r>
                <a:br>
                  <a:rPr lang="en-US" sz="800" b="1"/>
                </a:br>
                <a:r>
                  <a:rPr lang="en-US" sz="800" b="1"/>
                  <a:t>factor</a:t>
                </a:r>
              </a:p>
            </p:txBody>
          </p:sp>
          <p:sp>
            <p:nvSpPr>
              <p:cNvPr id="533513" name="Text Box 9"/>
              <p:cNvSpPr txBox="1">
                <a:spLocks noChangeArrowheads="1"/>
              </p:cNvSpPr>
              <p:nvPr/>
            </p:nvSpPr>
            <p:spPr bwMode="auto">
              <a:xfrm>
                <a:off x="1966" y="1665"/>
                <a:ext cx="416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Target cell</a:t>
                </a:r>
              </a:p>
            </p:txBody>
          </p:sp>
          <p:sp>
            <p:nvSpPr>
              <p:cNvPr id="533514" name="Text Box 10"/>
              <p:cNvSpPr txBox="1">
                <a:spLocks noChangeArrowheads="1"/>
              </p:cNvSpPr>
              <p:nvPr/>
            </p:nvSpPr>
            <p:spPr bwMode="auto">
              <a:xfrm>
                <a:off x="3075" y="1565"/>
                <a:ext cx="377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Receptor</a:t>
                </a:r>
              </a:p>
            </p:txBody>
          </p:sp>
          <p:sp>
            <p:nvSpPr>
              <p:cNvPr id="533515" name="Text Box 11"/>
              <p:cNvSpPr txBox="1">
                <a:spLocks noChangeArrowheads="1"/>
              </p:cNvSpPr>
              <p:nvPr/>
            </p:nvSpPr>
            <p:spPr bwMode="auto">
              <a:xfrm>
                <a:off x="3268" y="1787"/>
                <a:ext cx="528" cy="52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 b="1"/>
                  <a:t>Hyperactive</a:t>
                </a:r>
                <a:br>
                  <a:rPr lang="en-US" sz="800" b="1"/>
                </a:br>
                <a:r>
                  <a:rPr lang="en-US" sz="800" b="1"/>
                  <a:t>relay protein</a:t>
                </a:r>
                <a:br>
                  <a:rPr lang="en-US" sz="800" b="1"/>
                </a:br>
                <a:r>
                  <a:rPr lang="en-US" sz="800"/>
                  <a:t>(product of</a:t>
                </a:r>
                <a:br>
                  <a:rPr lang="en-US" sz="800"/>
                </a:br>
                <a:r>
                  <a:rPr lang="en-US" sz="800" i="1"/>
                  <a:t>ras</a:t>
                </a:r>
                <a:r>
                  <a:rPr lang="en-US" sz="800"/>
                  <a:t> oncogene)</a:t>
                </a:r>
                <a:br>
                  <a:rPr lang="en-US" sz="800"/>
                </a:br>
                <a:r>
                  <a:rPr lang="en-US" sz="800"/>
                  <a:t>issues signals</a:t>
                </a:r>
                <a:br>
                  <a:rPr lang="en-US" sz="800"/>
                </a:br>
                <a:r>
                  <a:rPr lang="en-US" sz="800"/>
                  <a:t>on its own</a:t>
                </a:r>
              </a:p>
            </p:txBody>
          </p:sp>
          <p:sp>
            <p:nvSpPr>
              <p:cNvPr id="533516" name="Line 12"/>
              <p:cNvSpPr>
                <a:spLocks noChangeShapeType="1"/>
              </p:cNvSpPr>
              <p:nvPr/>
            </p:nvSpPr>
            <p:spPr bwMode="auto">
              <a:xfrm flipV="1">
                <a:off x="2746" y="1635"/>
                <a:ext cx="362" cy="13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517" name="Line 13"/>
              <p:cNvSpPr>
                <a:spLocks noChangeShapeType="1"/>
              </p:cNvSpPr>
              <p:nvPr/>
            </p:nvSpPr>
            <p:spPr bwMode="auto">
              <a:xfrm flipH="1">
                <a:off x="2434" y="1925"/>
                <a:ext cx="376" cy="7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518" name="Text Box 14"/>
              <p:cNvSpPr txBox="1">
                <a:spLocks noChangeArrowheads="1"/>
              </p:cNvSpPr>
              <p:nvPr/>
            </p:nvSpPr>
            <p:spPr bwMode="auto">
              <a:xfrm>
                <a:off x="2019" y="1858"/>
                <a:ext cx="55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Normal product</a:t>
                </a:r>
                <a:br>
                  <a:rPr lang="en-US" sz="800"/>
                </a:br>
                <a:r>
                  <a:rPr lang="en-US" sz="800"/>
                  <a:t>of </a:t>
                </a:r>
                <a:r>
                  <a:rPr lang="en-US" sz="800" i="1"/>
                  <a:t>ras</a:t>
                </a:r>
                <a:r>
                  <a:rPr lang="en-US" sz="800"/>
                  <a:t> gene</a:t>
                </a:r>
              </a:p>
            </p:txBody>
          </p:sp>
          <p:sp>
            <p:nvSpPr>
              <p:cNvPr id="533519" name="Line 15"/>
              <p:cNvSpPr>
                <a:spLocks noChangeShapeType="1"/>
              </p:cNvSpPr>
              <p:nvPr/>
            </p:nvSpPr>
            <p:spPr bwMode="auto">
              <a:xfrm flipH="1">
                <a:off x="2341" y="1933"/>
                <a:ext cx="500" cy="265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520" name="Line 16"/>
              <p:cNvSpPr>
                <a:spLocks noChangeShapeType="1"/>
              </p:cNvSpPr>
              <p:nvPr/>
            </p:nvSpPr>
            <p:spPr bwMode="auto">
              <a:xfrm flipH="1" flipV="1">
                <a:off x="2343" y="2193"/>
                <a:ext cx="325" cy="19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521" name="Line 17"/>
              <p:cNvSpPr>
                <a:spLocks noChangeShapeType="1"/>
              </p:cNvSpPr>
              <p:nvPr/>
            </p:nvSpPr>
            <p:spPr bwMode="auto">
              <a:xfrm flipH="1">
                <a:off x="2351" y="2172"/>
                <a:ext cx="260" cy="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522" name="Text Box 18"/>
              <p:cNvSpPr txBox="1">
                <a:spLocks noChangeArrowheads="1"/>
              </p:cNvSpPr>
              <p:nvPr/>
            </p:nvSpPr>
            <p:spPr bwMode="auto">
              <a:xfrm>
                <a:off x="2028" y="2045"/>
                <a:ext cx="34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Relay</a:t>
                </a:r>
                <a:br>
                  <a:rPr lang="en-US" sz="800"/>
                </a:br>
                <a:r>
                  <a:rPr lang="en-US" sz="800"/>
                  <a:t>proteins</a:t>
                </a:r>
              </a:p>
            </p:txBody>
          </p:sp>
          <p:sp>
            <p:nvSpPr>
              <p:cNvPr id="533523" name="Text Box 19"/>
              <p:cNvSpPr txBox="1">
                <a:spLocks noChangeArrowheads="1"/>
              </p:cNvSpPr>
              <p:nvPr/>
            </p:nvSpPr>
            <p:spPr bwMode="auto">
              <a:xfrm>
                <a:off x="2018" y="2624"/>
                <a:ext cx="666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800"/>
                  <a:t>Transcription factor</a:t>
                </a:r>
                <a:br>
                  <a:rPr lang="en-US" sz="800"/>
                </a:br>
                <a:r>
                  <a:rPr lang="en-US" sz="800"/>
                  <a:t>(activated)</a:t>
                </a:r>
              </a:p>
            </p:txBody>
          </p:sp>
          <p:sp>
            <p:nvSpPr>
              <p:cNvPr id="533524" name="Text Box 20"/>
              <p:cNvSpPr txBox="1">
                <a:spLocks noChangeArrowheads="1"/>
              </p:cNvSpPr>
              <p:nvPr/>
            </p:nvSpPr>
            <p:spPr bwMode="auto">
              <a:xfrm>
                <a:off x="2140" y="3155"/>
                <a:ext cx="251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DNA</a:t>
                </a:r>
              </a:p>
            </p:txBody>
          </p:sp>
          <p:sp>
            <p:nvSpPr>
              <p:cNvPr id="533525" name="Text Box 21"/>
              <p:cNvSpPr txBox="1">
                <a:spLocks noChangeArrowheads="1"/>
              </p:cNvSpPr>
              <p:nvPr/>
            </p:nvSpPr>
            <p:spPr bwMode="auto">
              <a:xfrm>
                <a:off x="2137" y="3303"/>
                <a:ext cx="348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Nucleus</a:t>
                </a:r>
              </a:p>
            </p:txBody>
          </p:sp>
          <p:sp>
            <p:nvSpPr>
              <p:cNvPr id="533526" name="Text Box 22"/>
              <p:cNvSpPr txBox="1">
                <a:spLocks noChangeArrowheads="1"/>
              </p:cNvSpPr>
              <p:nvPr/>
            </p:nvSpPr>
            <p:spPr bwMode="auto">
              <a:xfrm>
                <a:off x="2725" y="3306"/>
                <a:ext cx="487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Transcription</a:t>
                </a:r>
              </a:p>
            </p:txBody>
          </p:sp>
          <p:sp>
            <p:nvSpPr>
              <p:cNvPr id="533527" name="Text Box 23"/>
              <p:cNvSpPr txBox="1">
                <a:spLocks noChangeArrowheads="1"/>
              </p:cNvSpPr>
              <p:nvPr/>
            </p:nvSpPr>
            <p:spPr bwMode="auto">
              <a:xfrm>
                <a:off x="2726" y="3647"/>
                <a:ext cx="434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Translation</a:t>
                </a:r>
              </a:p>
            </p:txBody>
          </p:sp>
          <p:sp>
            <p:nvSpPr>
              <p:cNvPr id="533528" name="Text Box 24"/>
              <p:cNvSpPr txBox="1">
                <a:spLocks noChangeArrowheads="1"/>
              </p:cNvSpPr>
              <p:nvPr/>
            </p:nvSpPr>
            <p:spPr bwMode="auto">
              <a:xfrm>
                <a:off x="2232" y="3659"/>
                <a:ext cx="446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Protein that</a:t>
                </a:r>
                <a:br>
                  <a:rPr lang="en-US" sz="800"/>
                </a:br>
                <a:r>
                  <a:rPr lang="en-US" sz="800" b="1"/>
                  <a:t>stimulates</a:t>
                </a:r>
                <a:r>
                  <a:rPr lang="en-US" sz="800"/>
                  <a:t/>
                </a:r>
                <a:br>
                  <a:rPr lang="en-US" sz="800"/>
                </a:br>
                <a:r>
                  <a:rPr lang="en-US" sz="800"/>
                  <a:t>cell division</a:t>
                </a:r>
              </a:p>
            </p:txBody>
          </p:sp>
        </p:grpSp>
        <p:sp>
          <p:nvSpPr>
            <p:cNvPr id="533530" name="Text Box 26"/>
            <p:cNvSpPr txBox="1">
              <a:spLocks noChangeArrowheads="1"/>
            </p:cNvSpPr>
            <p:nvPr/>
          </p:nvSpPr>
          <p:spPr bwMode="auto">
            <a:xfrm>
              <a:off x="1157" y="3837"/>
              <a:ext cx="7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11.17A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309688"/>
          </a:xfrm>
        </p:spPr>
        <p:txBody>
          <a:bodyPr/>
          <a:lstStyle/>
          <a:p>
            <a:pPr lvl="1" indent="-334963"/>
            <a:r>
              <a:rPr lang="en-US"/>
              <a:t>Tumor-suppressor proteins</a:t>
            </a:r>
            <a:endParaRPr lang="en-US" sz="2600"/>
          </a:p>
          <a:p>
            <a:pPr marL="1814513" lvl="2" indent="-533400"/>
            <a:r>
              <a:rPr lang="en-US"/>
              <a:t>Can inhibit signal transduction pathways</a:t>
            </a:r>
          </a:p>
        </p:txBody>
      </p:sp>
      <p:sp>
        <p:nvSpPr>
          <p:cNvPr id="534531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34554" name="Group 26"/>
          <p:cNvGrpSpPr>
            <a:grpSpLocks/>
          </p:cNvGrpSpPr>
          <p:nvPr/>
        </p:nvGrpSpPr>
        <p:grpSpPr bwMode="auto">
          <a:xfrm>
            <a:off x="2244725" y="2044700"/>
            <a:ext cx="4219575" cy="4387850"/>
            <a:chOff x="1486" y="1280"/>
            <a:chExt cx="2658" cy="2764"/>
          </a:xfrm>
        </p:grpSpPr>
        <p:grpSp>
          <p:nvGrpSpPr>
            <p:cNvPr id="534552" name="Group 24"/>
            <p:cNvGrpSpPr>
              <a:grpSpLocks/>
            </p:cNvGrpSpPr>
            <p:nvPr/>
          </p:nvGrpSpPr>
          <p:grpSpPr bwMode="auto">
            <a:xfrm>
              <a:off x="2186" y="1280"/>
              <a:ext cx="1958" cy="2764"/>
              <a:chOff x="2186" y="1280"/>
              <a:chExt cx="1958" cy="2764"/>
            </a:xfrm>
          </p:grpSpPr>
          <p:pic>
            <p:nvPicPr>
              <p:cNvPr id="534534" name="Picture 6" descr="11_17b_U.jpg                                                   0051B389203                            BE741D4F: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186" y="1280"/>
                <a:ext cx="1958" cy="2764"/>
              </a:xfrm>
              <a:prstGeom prst="rect">
                <a:avLst/>
              </a:prstGeom>
              <a:noFill/>
            </p:spPr>
          </p:pic>
          <p:sp>
            <p:nvSpPr>
              <p:cNvPr id="534535" name="Text Box 7"/>
              <p:cNvSpPr txBox="1">
                <a:spLocks noChangeArrowheads="1"/>
              </p:cNvSpPr>
              <p:nvPr/>
            </p:nvSpPr>
            <p:spPr bwMode="auto">
              <a:xfrm>
                <a:off x="2251" y="1393"/>
                <a:ext cx="649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 b="1"/>
                  <a:t>Growth-inhibiting</a:t>
                </a:r>
                <a:br>
                  <a:rPr lang="en-US" sz="800" b="1"/>
                </a:br>
                <a:r>
                  <a:rPr lang="en-US" sz="800" b="1"/>
                  <a:t>factor</a:t>
                </a:r>
              </a:p>
            </p:txBody>
          </p:sp>
          <p:sp>
            <p:nvSpPr>
              <p:cNvPr id="534536" name="Text Box 8"/>
              <p:cNvSpPr txBox="1">
                <a:spLocks noChangeArrowheads="1"/>
              </p:cNvSpPr>
              <p:nvPr/>
            </p:nvSpPr>
            <p:spPr bwMode="auto">
              <a:xfrm>
                <a:off x="3280" y="1565"/>
                <a:ext cx="377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Receptor</a:t>
                </a:r>
              </a:p>
            </p:txBody>
          </p:sp>
          <p:sp>
            <p:nvSpPr>
              <p:cNvPr id="534537" name="Text Box 9"/>
              <p:cNvSpPr txBox="1">
                <a:spLocks noChangeArrowheads="1"/>
              </p:cNvSpPr>
              <p:nvPr/>
            </p:nvSpPr>
            <p:spPr bwMode="auto">
              <a:xfrm>
                <a:off x="3151" y="2163"/>
                <a:ext cx="956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 b="1"/>
                  <a:t>Nonfunctional transcription</a:t>
                </a:r>
                <a:br>
                  <a:rPr lang="en-US" sz="800" b="1"/>
                </a:br>
                <a:r>
                  <a:rPr lang="en-US" sz="800" b="1"/>
                  <a:t>factor </a:t>
                </a:r>
                <a:r>
                  <a:rPr lang="en-US" sz="800"/>
                  <a:t>(product of faulty </a:t>
                </a:r>
                <a:r>
                  <a:rPr lang="en-US" sz="800" i="1"/>
                  <a:t>p53</a:t>
                </a:r>
                <a:br>
                  <a:rPr lang="en-US" sz="800" i="1"/>
                </a:br>
                <a:r>
                  <a:rPr lang="en-US" sz="800"/>
                  <a:t>tumor-suppressor gene)</a:t>
                </a:r>
              </a:p>
            </p:txBody>
          </p:sp>
          <p:sp>
            <p:nvSpPr>
              <p:cNvPr id="534538" name="Line 10"/>
              <p:cNvSpPr>
                <a:spLocks noChangeShapeType="1"/>
              </p:cNvSpPr>
              <p:nvPr/>
            </p:nvSpPr>
            <p:spPr bwMode="auto">
              <a:xfrm flipV="1">
                <a:off x="2976" y="1633"/>
                <a:ext cx="338" cy="11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539" name="Line 11"/>
              <p:cNvSpPr>
                <a:spLocks noChangeShapeType="1"/>
              </p:cNvSpPr>
              <p:nvPr/>
            </p:nvSpPr>
            <p:spPr bwMode="auto">
              <a:xfrm flipH="1">
                <a:off x="2575" y="1934"/>
                <a:ext cx="494" cy="2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540" name="Line 12"/>
              <p:cNvSpPr>
                <a:spLocks noChangeShapeType="1"/>
              </p:cNvSpPr>
              <p:nvPr/>
            </p:nvSpPr>
            <p:spPr bwMode="auto">
              <a:xfrm flipH="1" flipV="1">
                <a:off x="2575" y="2198"/>
                <a:ext cx="324" cy="18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541" name="Line 13"/>
              <p:cNvSpPr>
                <a:spLocks noChangeShapeType="1"/>
              </p:cNvSpPr>
              <p:nvPr/>
            </p:nvSpPr>
            <p:spPr bwMode="auto">
              <a:xfrm flipH="1">
                <a:off x="2588" y="2171"/>
                <a:ext cx="256" cy="2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542" name="Text Box 14"/>
              <p:cNvSpPr txBox="1">
                <a:spLocks noChangeArrowheads="1"/>
              </p:cNvSpPr>
              <p:nvPr/>
            </p:nvSpPr>
            <p:spPr bwMode="auto">
              <a:xfrm>
                <a:off x="2261" y="2069"/>
                <a:ext cx="34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Relay</a:t>
                </a:r>
                <a:br>
                  <a:rPr lang="en-US" sz="800"/>
                </a:br>
                <a:r>
                  <a:rPr lang="en-US" sz="800"/>
                  <a:t>proteins</a:t>
                </a:r>
              </a:p>
            </p:txBody>
          </p:sp>
          <p:sp>
            <p:nvSpPr>
              <p:cNvPr id="534543" name="Text Box 15"/>
              <p:cNvSpPr txBox="1">
                <a:spLocks noChangeArrowheads="1"/>
              </p:cNvSpPr>
              <p:nvPr/>
            </p:nvSpPr>
            <p:spPr bwMode="auto">
              <a:xfrm>
                <a:off x="2229" y="2595"/>
                <a:ext cx="666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800"/>
                  <a:t>Transcription factor</a:t>
                </a:r>
                <a:br>
                  <a:rPr lang="en-US" sz="800"/>
                </a:br>
                <a:r>
                  <a:rPr lang="en-US" sz="800"/>
                  <a:t>(activated)</a:t>
                </a:r>
              </a:p>
            </p:txBody>
          </p:sp>
          <p:sp>
            <p:nvSpPr>
              <p:cNvPr id="534544" name="Text Box 16"/>
              <p:cNvSpPr txBox="1">
                <a:spLocks noChangeArrowheads="1"/>
              </p:cNvSpPr>
              <p:nvPr/>
            </p:nvSpPr>
            <p:spPr bwMode="auto">
              <a:xfrm>
                <a:off x="2923" y="3333"/>
                <a:ext cx="487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Transcription</a:t>
                </a:r>
              </a:p>
            </p:txBody>
          </p:sp>
          <p:sp>
            <p:nvSpPr>
              <p:cNvPr id="534545" name="Text Box 17"/>
              <p:cNvSpPr txBox="1">
                <a:spLocks noChangeArrowheads="1"/>
              </p:cNvSpPr>
              <p:nvPr/>
            </p:nvSpPr>
            <p:spPr bwMode="auto">
              <a:xfrm>
                <a:off x="2921" y="3608"/>
                <a:ext cx="434" cy="13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Translation</a:t>
                </a:r>
              </a:p>
            </p:txBody>
          </p:sp>
          <p:sp>
            <p:nvSpPr>
              <p:cNvPr id="534546" name="Text Box 18"/>
              <p:cNvSpPr txBox="1">
                <a:spLocks noChangeArrowheads="1"/>
              </p:cNvSpPr>
              <p:nvPr/>
            </p:nvSpPr>
            <p:spPr bwMode="auto">
              <a:xfrm>
                <a:off x="2413" y="3682"/>
                <a:ext cx="446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Protein that</a:t>
                </a:r>
                <a:br>
                  <a:rPr lang="en-US" sz="800"/>
                </a:br>
                <a:r>
                  <a:rPr lang="en-US" sz="800" b="1"/>
                  <a:t>inhibits</a:t>
                </a:r>
                <a:r>
                  <a:rPr lang="en-US" sz="800"/>
                  <a:t/>
                </a:r>
                <a:br>
                  <a:rPr lang="en-US" sz="800"/>
                </a:br>
                <a:r>
                  <a:rPr lang="en-US" sz="800"/>
                  <a:t>cell division</a:t>
                </a:r>
              </a:p>
            </p:txBody>
          </p:sp>
          <p:sp>
            <p:nvSpPr>
              <p:cNvPr id="534547" name="Line 19"/>
              <p:cNvSpPr>
                <a:spLocks noChangeShapeType="1"/>
              </p:cNvSpPr>
              <p:nvPr/>
            </p:nvSpPr>
            <p:spPr bwMode="auto">
              <a:xfrm flipH="1">
                <a:off x="2848" y="1450"/>
                <a:ext cx="7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548" name="Text Box 20"/>
              <p:cNvSpPr txBox="1">
                <a:spLocks noChangeArrowheads="1"/>
              </p:cNvSpPr>
              <p:nvPr/>
            </p:nvSpPr>
            <p:spPr bwMode="auto">
              <a:xfrm>
                <a:off x="3310" y="2397"/>
                <a:ext cx="510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cannot trigger</a:t>
                </a:r>
                <a:br>
                  <a:rPr lang="en-US" sz="800"/>
                </a:br>
                <a:r>
                  <a:rPr lang="en-US" sz="800"/>
                  <a:t>transcription</a:t>
                </a:r>
              </a:p>
            </p:txBody>
          </p:sp>
          <p:sp>
            <p:nvSpPr>
              <p:cNvPr id="534549" name="Text Box 21"/>
              <p:cNvSpPr txBox="1">
                <a:spLocks noChangeArrowheads="1"/>
              </p:cNvSpPr>
              <p:nvPr/>
            </p:nvSpPr>
            <p:spPr bwMode="auto">
              <a:xfrm>
                <a:off x="3141" y="3681"/>
                <a:ext cx="532" cy="28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Protein absent</a:t>
                </a:r>
                <a:br>
                  <a:rPr lang="en-US" sz="800"/>
                </a:br>
                <a:r>
                  <a:rPr lang="en-US" sz="800"/>
                  <a:t>(cell division</a:t>
                </a:r>
                <a:br>
                  <a:rPr lang="en-US" sz="800"/>
                </a:br>
                <a:r>
                  <a:rPr lang="en-US" sz="800"/>
                  <a:t>not inhibited)</a:t>
                </a:r>
              </a:p>
            </p:txBody>
          </p:sp>
          <p:sp>
            <p:nvSpPr>
              <p:cNvPr id="534550" name="Line 22"/>
              <p:cNvSpPr>
                <a:spLocks noChangeShapeType="1"/>
              </p:cNvSpPr>
              <p:nvPr/>
            </p:nvSpPr>
            <p:spPr bwMode="auto">
              <a:xfrm flipV="1">
                <a:off x="2959" y="2669"/>
                <a:ext cx="153" cy="19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551" name="Text Box 23"/>
              <p:cNvSpPr txBox="1">
                <a:spLocks noChangeArrowheads="1"/>
              </p:cNvSpPr>
              <p:nvPr/>
            </p:nvSpPr>
            <p:spPr bwMode="auto">
              <a:xfrm>
                <a:off x="3085" y="2595"/>
                <a:ext cx="555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800"/>
                  <a:t>Normal product</a:t>
                </a:r>
              </a:p>
              <a:p>
                <a:pPr algn="l"/>
                <a:r>
                  <a:rPr lang="en-US" sz="800"/>
                  <a:t>of </a:t>
                </a:r>
                <a:r>
                  <a:rPr lang="en-US" sz="800" i="1"/>
                  <a:t>p53</a:t>
                </a:r>
                <a:r>
                  <a:rPr lang="en-US" sz="800"/>
                  <a:t> gene</a:t>
                </a:r>
              </a:p>
            </p:txBody>
          </p:sp>
        </p:grpSp>
        <p:sp>
          <p:nvSpPr>
            <p:cNvPr id="534553" name="Text Box 25"/>
            <p:cNvSpPr txBox="1">
              <a:spLocks noChangeArrowheads="1"/>
            </p:cNvSpPr>
            <p:nvPr/>
          </p:nvSpPr>
          <p:spPr bwMode="auto">
            <a:xfrm>
              <a:off x="1486" y="3821"/>
              <a:ext cx="7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11.17B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2230438"/>
          </a:xfrm>
        </p:spPr>
        <p:txBody>
          <a:bodyPr/>
          <a:lstStyle/>
          <a:p>
            <a:r>
              <a:rPr lang="en-US"/>
              <a:t>11.18 Multiple genetic changes underlie the development of cancer</a:t>
            </a:r>
          </a:p>
          <a:p>
            <a:pPr lvl="1" indent="-334963"/>
            <a:r>
              <a:rPr lang="en-US"/>
              <a:t>Cancers result from a series of genetic changes in a cell lineage</a:t>
            </a:r>
            <a:endParaRPr lang="en-US" sz="2600"/>
          </a:p>
        </p:txBody>
      </p:sp>
      <p:sp>
        <p:nvSpPr>
          <p:cNvPr id="535555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309688"/>
          </a:xfrm>
        </p:spPr>
        <p:txBody>
          <a:bodyPr/>
          <a:lstStyle/>
          <a:p>
            <a:pPr lvl="1" indent="-334963"/>
            <a:r>
              <a:rPr lang="en-US"/>
              <a:t>Colon cancer</a:t>
            </a:r>
            <a:endParaRPr lang="en-US" sz="2600"/>
          </a:p>
          <a:p>
            <a:pPr marL="1814513" lvl="2" indent="-533400"/>
            <a:r>
              <a:rPr lang="en-US"/>
              <a:t>Develops in a stepwise fashion</a:t>
            </a:r>
          </a:p>
        </p:txBody>
      </p:sp>
      <p:sp>
        <p:nvSpPr>
          <p:cNvPr id="536579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pic>
        <p:nvPicPr>
          <p:cNvPr id="536582" name="Picture 6" descr="11_18a_U.jpg                                                   0051B389203                            BE741D4F: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46188" y="2466975"/>
            <a:ext cx="7313612" cy="2505075"/>
          </a:xfrm>
          <a:prstGeom prst="rect">
            <a:avLst/>
          </a:prstGeom>
          <a:noFill/>
        </p:spPr>
      </p:pic>
      <p:sp>
        <p:nvSpPr>
          <p:cNvPr id="536583" name="Line 7"/>
          <p:cNvSpPr>
            <a:spLocks noChangeShapeType="1"/>
          </p:cNvSpPr>
          <p:nvPr/>
        </p:nvSpPr>
        <p:spPr bwMode="auto">
          <a:xfrm flipV="1">
            <a:off x="3744913" y="3065463"/>
            <a:ext cx="314325" cy="346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6584" name="Text Box 8"/>
          <p:cNvSpPr txBox="1">
            <a:spLocks noChangeArrowheads="1"/>
          </p:cNvSpPr>
          <p:nvPr/>
        </p:nvSpPr>
        <p:spPr bwMode="auto">
          <a:xfrm>
            <a:off x="3544888" y="2794000"/>
            <a:ext cx="10033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/>
              <a:t>Colon wall</a:t>
            </a:r>
          </a:p>
        </p:txBody>
      </p:sp>
      <p:sp>
        <p:nvSpPr>
          <p:cNvPr id="536588" name="Text Box 12"/>
          <p:cNvSpPr txBox="1">
            <a:spLocks noChangeArrowheads="1"/>
          </p:cNvSpPr>
          <p:nvPr/>
        </p:nvSpPr>
        <p:spPr bwMode="auto">
          <a:xfrm>
            <a:off x="493713" y="4818063"/>
            <a:ext cx="960437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/>
              <a:t>Cellular</a:t>
            </a:r>
            <a:br>
              <a:rPr lang="en-US" sz="1400" b="1"/>
            </a:br>
            <a:r>
              <a:rPr lang="en-US" sz="1400" b="1"/>
              <a:t>changes:</a:t>
            </a:r>
          </a:p>
        </p:txBody>
      </p:sp>
      <p:sp>
        <p:nvSpPr>
          <p:cNvPr id="536592" name="Text Box 16"/>
          <p:cNvSpPr txBox="1">
            <a:spLocks noChangeArrowheads="1"/>
          </p:cNvSpPr>
          <p:nvPr/>
        </p:nvSpPr>
        <p:spPr bwMode="auto">
          <a:xfrm>
            <a:off x="493713" y="5399088"/>
            <a:ext cx="960437" cy="517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/>
              <a:t>DNA</a:t>
            </a:r>
            <a:br>
              <a:rPr lang="en-US" sz="1400" b="1"/>
            </a:br>
            <a:r>
              <a:rPr lang="en-US" sz="1400" b="1"/>
              <a:t>changes:</a:t>
            </a:r>
          </a:p>
        </p:txBody>
      </p:sp>
      <p:grpSp>
        <p:nvGrpSpPr>
          <p:cNvPr id="536602" name="Group 26"/>
          <p:cNvGrpSpPr>
            <a:grpSpLocks/>
          </p:cNvGrpSpPr>
          <p:nvPr/>
        </p:nvGrpSpPr>
        <p:grpSpPr bwMode="auto">
          <a:xfrm>
            <a:off x="1611313" y="4476750"/>
            <a:ext cx="1092200" cy="1439863"/>
            <a:chOff x="1015" y="2820"/>
            <a:chExt cx="688" cy="907"/>
          </a:xfrm>
        </p:grpSpPr>
        <p:grpSp>
          <p:nvGrpSpPr>
            <p:cNvPr id="536599" name="Group 23"/>
            <p:cNvGrpSpPr>
              <a:grpSpLocks/>
            </p:cNvGrpSpPr>
            <p:nvPr/>
          </p:nvGrpSpPr>
          <p:grpSpPr bwMode="auto">
            <a:xfrm>
              <a:off x="1015" y="2820"/>
              <a:ext cx="688" cy="541"/>
              <a:chOff x="1015" y="2820"/>
              <a:chExt cx="688" cy="541"/>
            </a:xfrm>
          </p:grpSpPr>
          <p:sp>
            <p:nvSpPr>
              <p:cNvPr id="536585" name="Text Box 9"/>
              <p:cNvSpPr txBox="1">
                <a:spLocks noChangeArrowheads="1"/>
              </p:cNvSpPr>
              <p:nvPr/>
            </p:nvSpPr>
            <p:spPr bwMode="auto">
              <a:xfrm>
                <a:off x="1248" y="2820"/>
                <a:ext cx="18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chemeClr val="bg1"/>
                    </a:solidFill>
                  </a:rPr>
                  <a:t>1</a:t>
                </a:r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536589" name="Text Box 13"/>
              <p:cNvSpPr txBox="1">
                <a:spLocks noChangeArrowheads="1"/>
              </p:cNvSpPr>
              <p:nvPr/>
            </p:nvSpPr>
            <p:spPr bwMode="auto">
              <a:xfrm>
                <a:off x="1015" y="3035"/>
                <a:ext cx="688" cy="3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/>
                  <a:t>Increased</a:t>
                </a:r>
                <a:br>
                  <a:rPr lang="en-US" sz="1400"/>
                </a:br>
                <a:r>
                  <a:rPr lang="en-US" sz="1400"/>
                  <a:t>cell division</a:t>
                </a:r>
              </a:p>
            </p:txBody>
          </p:sp>
        </p:grpSp>
        <p:sp>
          <p:nvSpPr>
            <p:cNvPr id="536593" name="Text Box 17"/>
            <p:cNvSpPr txBox="1">
              <a:spLocks noChangeArrowheads="1"/>
            </p:cNvSpPr>
            <p:nvPr/>
          </p:nvSpPr>
          <p:spPr bwMode="auto">
            <a:xfrm>
              <a:off x="1015" y="3401"/>
              <a:ext cx="631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/>
                <a:t>Oncogene</a:t>
              </a:r>
              <a:br>
                <a:rPr lang="en-US" sz="1400"/>
              </a:br>
              <a:r>
                <a:rPr lang="en-US" sz="1400"/>
                <a:t>activated</a:t>
              </a:r>
            </a:p>
          </p:txBody>
        </p:sp>
      </p:grpSp>
      <p:grpSp>
        <p:nvGrpSpPr>
          <p:cNvPr id="536603" name="Group 27"/>
          <p:cNvGrpSpPr>
            <a:grpSpLocks/>
          </p:cNvGrpSpPr>
          <p:nvPr/>
        </p:nvGrpSpPr>
        <p:grpSpPr bwMode="auto">
          <a:xfrm>
            <a:off x="3714750" y="4473575"/>
            <a:ext cx="1809750" cy="1438275"/>
            <a:chOff x="2340" y="2818"/>
            <a:chExt cx="1140" cy="906"/>
          </a:xfrm>
        </p:grpSpPr>
        <p:grpSp>
          <p:nvGrpSpPr>
            <p:cNvPr id="536600" name="Group 24"/>
            <p:cNvGrpSpPr>
              <a:grpSpLocks/>
            </p:cNvGrpSpPr>
            <p:nvPr/>
          </p:nvGrpSpPr>
          <p:grpSpPr bwMode="auto">
            <a:xfrm>
              <a:off x="2346" y="2818"/>
              <a:ext cx="922" cy="412"/>
              <a:chOff x="2346" y="2818"/>
              <a:chExt cx="922" cy="412"/>
            </a:xfrm>
          </p:grpSpPr>
          <p:sp>
            <p:nvSpPr>
              <p:cNvPr id="536586" name="Text Box 10"/>
              <p:cNvSpPr txBox="1">
                <a:spLocks noChangeArrowheads="1"/>
              </p:cNvSpPr>
              <p:nvPr/>
            </p:nvSpPr>
            <p:spPr bwMode="auto">
              <a:xfrm>
                <a:off x="2734" y="2818"/>
                <a:ext cx="18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chemeClr val="bg1"/>
                    </a:solidFill>
                  </a:rPr>
                  <a:t>2</a:t>
                </a:r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536590" name="Text Box 14"/>
              <p:cNvSpPr txBox="1">
                <a:spLocks noChangeArrowheads="1"/>
              </p:cNvSpPr>
              <p:nvPr/>
            </p:nvSpPr>
            <p:spPr bwMode="auto">
              <a:xfrm>
                <a:off x="2346" y="3038"/>
                <a:ext cx="922" cy="19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/>
                  <a:t>Growth of polyp</a:t>
                </a:r>
              </a:p>
            </p:txBody>
          </p:sp>
        </p:grpSp>
        <p:sp>
          <p:nvSpPr>
            <p:cNvPr id="536594" name="Text Box 18"/>
            <p:cNvSpPr txBox="1">
              <a:spLocks noChangeArrowheads="1"/>
            </p:cNvSpPr>
            <p:nvPr/>
          </p:nvSpPr>
          <p:spPr bwMode="auto">
            <a:xfrm>
              <a:off x="2340" y="3398"/>
              <a:ext cx="1140" cy="32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/>
                <a:t>Tumor-suppressor</a:t>
              </a:r>
              <a:br>
                <a:rPr lang="en-US" sz="1400"/>
              </a:br>
              <a:r>
                <a:rPr lang="en-US" sz="1400"/>
                <a:t>gene inactivated</a:t>
              </a:r>
            </a:p>
          </p:txBody>
        </p:sp>
      </p:grpSp>
      <p:grpSp>
        <p:nvGrpSpPr>
          <p:cNvPr id="536604" name="Group 28"/>
          <p:cNvGrpSpPr>
            <a:grpSpLocks/>
          </p:cNvGrpSpPr>
          <p:nvPr/>
        </p:nvGrpSpPr>
        <p:grpSpPr bwMode="auto">
          <a:xfrm>
            <a:off x="6445250" y="4486275"/>
            <a:ext cx="1770063" cy="1638300"/>
            <a:chOff x="4060" y="2826"/>
            <a:chExt cx="1115" cy="1032"/>
          </a:xfrm>
        </p:grpSpPr>
        <p:grpSp>
          <p:nvGrpSpPr>
            <p:cNvPr id="536601" name="Group 25"/>
            <p:cNvGrpSpPr>
              <a:grpSpLocks/>
            </p:cNvGrpSpPr>
            <p:nvPr/>
          </p:nvGrpSpPr>
          <p:grpSpPr bwMode="auto">
            <a:xfrm>
              <a:off x="4060" y="2826"/>
              <a:ext cx="1115" cy="538"/>
              <a:chOff x="4060" y="2826"/>
              <a:chExt cx="1115" cy="538"/>
            </a:xfrm>
          </p:grpSpPr>
          <p:sp>
            <p:nvSpPr>
              <p:cNvPr id="536587" name="Text Box 11"/>
              <p:cNvSpPr txBox="1">
                <a:spLocks noChangeArrowheads="1"/>
              </p:cNvSpPr>
              <p:nvPr/>
            </p:nvSpPr>
            <p:spPr bwMode="auto">
              <a:xfrm>
                <a:off x="4472" y="2826"/>
                <a:ext cx="18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 b="1">
                    <a:solidFill>
                      <a:schemeClr val="bg1"/>
                    </a:solidFill>
                  </a:rPr>
                  <a:t>3</a:t>
                </a:r>
                <a:endParaRPr 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536591" name="Text Box 15"/>
              <p:cNvSpPr txBox="1">
                <a:spLocks noChangeArrowheads="1"/>
              </p:cNvSpPr>
              <p:nvPr/>
            </p:nvSpPr>
            <p:spPr bwMode="auto">
              <a:xfrm>
                <a:off x="4060" y="3038"/>
                <a:ext cx="1115" cy="32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400"/>
                  <a:t>Growth of malignant</a:t>
                </a:r>
                <a:br>
                  <a:rPr lang="en-US" sz="1400"/>
                </a:br>
                <a:r>
                  <a:rPr lang="en-US" sz="1400"/>
                  <a:t>tumor (carcinoma)</a:t>
                </a:r>
              </a:p>
            </p:txBody>
          </p:sp>
        </p:grpSp>
        <p:sp>
          <p:nvSpPr>
            <p:cNvPr id="536595" name="Text Box 19"/>
            <p:cNvSpPr txBox="1">
              <a:spLocks noChangeArrowheads="1"/>
            </p:cNvSpPr>
            <p:nvPr/>
          </p:nvSpPr>
          <p:spPr bwMode="auto">
            <a:xfrm>
              <a:off x="4060" y="3398"/>
              <a:ext cx="947" cy="46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400"/>
                <a:t>Second tumor-</a:t>
              </a:r>
              <a:br>
                <a:rPr lang="en-US" sz="1400"/>
              </a:br>
              <a:r>
                <a:rPr lang="en-US" sz="1400"/>
                <a:t>suppressor gene</a:t>
              </a:r>
              <a:br>
                <a:rPr lang="en-US" sz="1400"/>
              </a:br>
              <a:r>
                <a:rPr lang="en-US" sz="1400"/>
                <a:t>inactivated</a:t>
              </a:r>
            </a:p>
          </p:txBody>
        </p:sp>
      </p:grpSp>
      <p:sp>
        <p:nvSpPr>
          <p:cNvPr id="536596" name="Text Box 20"/>
          <p:cNvSpPr txBox="1">
            <a:spLocks noChangeArrowheads="1"/>
          </p:cNvSpPr>
          <p:nvPr/>
        </p:nvSpPr>
        <p:spPr bwMode="auto">
          <a:xfrm>
            <a:off x="3505200" y="5989638"/>
            <a:ext cx="1182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1"/>
              <a:t>Figure 11.18A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6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6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6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6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6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6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534400" cy="1309688"/>
          </a:xfrm>
        </p:spPr>
        <p:txBody>
          <a:bodyPr/>
          <a:lstStyle/>
          <a:p>
            <a:pPr lvl="1" indent="-334963"/>
            <a:r>
              <a:rPr lang="en-US"/>
              <a:t>Accumulation of mutations</a:t>
            </a:r>
            <a:endParaRPr lang="en-US" sz="2600"/>
          </a:p>
          <a:p>
            <a:pPr marL="1814513" lvl="2" indent="-533400"/>
            <a:r>
              <a:rPr lang="en-US"/>
              <a:t>Can lead to cancer</a:t>
            </a:r>
          </a:p>
        </p:txBody>
      </p:sp>
      <p:sp>
        <p:nvSpPr>
          <p:cNvPr id="537603" name="FlagCount" hidden="1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b="1">
                <a:latin typeface="Tahoma" charset="0"/>
              </a:rPr>
              <a:t>0</a:t>
            </a:r>
          </a:p>
        </p:txBody>
      </p:sp>
      <p:grpSp>
        <p:nvGrpSpPr>
          <p:cNvPr id="537619" name="Group 19"/>
          <p:cNvGrpSpPr>
            <a:grpSpLocks/>
          </p:cNvGrpSpPr>
          <p:nvPr/>
        </p:nvGrpSpPr>
        <p:grpSpPr bwMode="auto">
          <a:xfrm>
            <a:off x="882650" y="2386013"/>
            <a:ext cx="7313613" cy="3649662"/>
            <a:chOff x="556" y="1503"/>
            <a:chExt cx="4607" cy="2299"/>
          </a:xfrm>
        </p:grpSpPr>
        <p:grpSp>
          <p:nvGrpSpPr>
            <p:cNvPr id="537605" name="Group 5"/>
            <p:cNvGrpSpPr>
              <a:grpSpLocks/>
            </p:cNvGrpSpPr>
            <p:nvPr/>
          </p:nvGrpSpPr>
          <p:grpSpPr bwMode="auto">
            <a:xfrm>
              <a:off x="556" y="1503"/>
              <a:ext cx="4607" cy="2206"/>
              <a:chOff x="562" y="1335"/>
              <a:chExt cx="4607" cy="2206"/>
            </a:xfrm>
          </p:grpSpPr>
          <p:pic>
            <p:nvPicPr>
              <p:cNvPr id="537606" name="Picture 6" descr="11_18b_U.jpg                                                   0051B389203                            BE741D4F: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62" y="1335"/>
                <a:ext cx="4607" cy="1969"/>
              </a:xfrm>
              <a:prstGeom prst="rect">
                <a:avLst/>
              </a:prstGeom>
              <a:noFill/>
            </p:spPr>
          </p:pic>
          <p:sp>
            <p:nvSpPr>
              <p:cNvPr id="537607" name="Text Box 7"/>
              <p:cNvSpPr txBox="1">
                <a:spLocks noChangeArrowheads="1"/>
              </p:cNvSpPr>
              <p:nvPr/>
            </p:nvSpPr>
            <p:spPr bwMode="auto">
              <a:xfrm>
                <a:off x="600" y="1898"/>
                <a:ext cx="948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Chromosomes</a:t>
                </a:r>
              </a:p>
            </p:txBody>
          </p:sp>
          <p:sp>
            <p:nvSpPr>
              <p:cNvPr id="537608" name="Text Box 8"/>
              <p:cNvSpPr txBox="1">
                <a:spLocks noChangeArrowheads="1"/>
              </p:cNvSpPr>
              <p:nvPr/>
            </p:nvSpPr>
            <p:spPr bwMode="auto">
              <a:xfrm>
                <a:off x="1640" y="2085"/>
                <a:ext cx="60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mutation</a:t>
                </a:r>
              </a:p>
            </p:txBody>
          </p:sp>
          <p:sp>
            <p:nvSpPr>
              <p:cNvPr id="537609" name="Text Box 9"/>
              <p:cNvSpPr txBox="1">
                <a:spLocks noChangeArrowheads="1"/>
              </p:cNvSpPr>
              <p:nvPr/>
            </p:nvSpPr>
            <p:spPr bwMode="auto">
              <a:xfrm>
                <a:off x="1850" y="1905"/>
                <a:ext cx="18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1</a:t>
                </a:r>
              </a:p>
            </p:txBody>
          </p:sp>
          <p:sp>
            <p:nvSpPr>
              <p:cNvPr id="537610" name="Text Box 10"/>
              <p:cNvSpPr txBox="1">
                <a:spLocks noChangeArrowheads="1"/>
              </p:cNvSpPr>
              <p:nvPr/>
            </p:nvSpPr>
            <p:spPr bwMode="auto">
              <a:xfrm>
                <a:off x="2777" y="1907"/>
                <a:ext cx="18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2</a:t>
                </a:r>
              </a:p>
            </p:txBody>
          </p:sp>
          <p:sp>
            <p:nvSpPr>
              <p:cNvPr id="537611" name="Text Box 11"/>
              <p:cNvSpPr txBox="1">
                <a:spLocks noChangeArrowheads="1"/>
              </p:cNvSpPr>
              <p:nvPr/>
            </p:nvSpPr>
            <p:spPr bwMode="auto">
              <a:xfrm>
                <a:off x="3737" y="1912"/>
                <a:ext cx="18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3</a:t>
                </a:r>
              </a:p>
            </p:txBody>
          </p:sp>
          <p:sp>
            <p:nvSpPr>
              <p:cNvPr id="537612" name="Text Box 12"/>
              <p:cNvSpPr txBox="1">
                <a:spLocks noChangeArrowheads="1"/>
              </p:cNvSpPr>
              <p:nvPr/>
            </p:nvSpPr>
            <p:spPr bwMode="auto">
              <a:xfrm>
                <a:off x="4638" y="1907"/>
                <a:ext cx="187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4</a:t>
                </a:r>
              </a:p>
            </p:txBody>
          </p:sp>
          <p:sp>
            <p:nvSpPr>
              <p:cNvPr id="537613" name="Text Box 13"/>
              <p:cNvSpPr txBox="1">
                <a:spLocks noChangeArrowheads="1"/>
              </p:cNvSpPr>
              <p:nvPr/>
            </p:nvSpPr>
            <p:spPr bwMode="auto">
              <a:xfrm>
                <a:off x="2549" y="2083"/>
                <a:ext cx="67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mutations</a:t>
                </a:r>
              </a:p>
            </p:txBody>
          </p:sp>
          <p:sp>
            <p:nvSpPr>
              <p:cNvPr id="537614" name="Text Box 14"/>
              <p:cNvSpPr txBox="1">
                <a:spLocks noChangeArrowheads="1"/>
              </p:cNvSpPr>
              <p:nvPr/>
            </p:nvSpPr>
            <p:spPr bwMode="auto">
              <a:xfrm>
                <a:off x="3514" y="2088"/>
                <a:ext cx="67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mutations</a:t>
                </a:r>
              </a:p>
            </p:txBody>
          </p:sp>
          <p:sp>
            <p:nvSpPr>
              <p:cNvPr id="537615" name="Text Box 15"/>
              <p:cNvSpPr txBox="1">
                <a:spLocks noChangeArrowheads="1"/>
              </p:cNvSpPr>
              <p:nvPr/>
            </p:nvSpPr>
            <p:spPr bwMode="auto">
              <a:xfrm>
                <a:off x="4424" y="2088"/>
                <a:ext cx="671" cy="21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sz="1600"/>
                  <a:t>mutations</a:t>
                </a:r>
              </a:p>
            </p:txBody>
          </p:sp>
          <p:sp>
            <p:nvSpPr>
              <p:cNvPr id="537616" name="Text Box 16"/>
              <p:cNvSpPr txBox="1">
                <a:spLocks noChangeArrowheads="1"/>
              </p:cNvSpPr>
              <p:nvPr/>
            </p:nvSpPr>
            <p:spPr bwMode="auto">
              <a:xfrm>
                <a:off x="776" y="3173"/>
                <a:ext cx="528" cy="3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/>
                  <a:t>Normal</a:t>
                </a:r>
                <a:br>
                  <a:rPr lang="en-US" sz="1600"/>
                </a:br>
                <a:r>
                  <a:rPr lang="en-US" sz="1600"/>
                  <a:t>cell</a:t>
                </a:r>
              </a:p>
            </p:txBody>
          </p:sp>
          <p:sp>
            <p:nvSpPr>
              <p:cNvPr id="537617" name="Text Box 17"/>
              <p:cNvSpPr txBox="1">
                <a:spLocks noChangeArrowheads="1"/>
              </p:cNvSpPr>
              <p:nvPr/>
            </p:nvSpPr>
            <p:spPr bwMode="auto">
              <a:xfrm>
                <a:off x="4403" y="3175"/>
                <a:ext cx="670" cy="366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1600"/>
                  <a:t>Malignant</a:t>
                </a:r>
                <a:br>
                  <a:rPr lang="en-US" sz="1600"/>
                </a:br>
                <a:r>
                  <a:rPr lang="en-US" sz="1600"/>
                  <a:t>cell</a:t>
                </a:r>
              </a:p>
            </p:txBody>
          </p:sp>
        </p:grpSp>
        <p:sp>
          <p:nvSpPr>
            <p:cNvPr id="537618" name="Text Box 18"/>
            <p:cNvSpPr txBox="1">
              <a:spLocks noChangeArrowheads="1"/>
            </p:cNvSpPr>
            <p:nvPr/>
          </p:nvSpPr>
          <p:spPr bwMode="auto">
            <a:xfrm>
              <a:off x="2375" y="3629"/>
              <a:ext cx="7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sz="1200" b="1"/>
                <a:t>Figure 11.18B</a:t>
              </a:r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ISGAMESHOW" val="False"/>
  <p:tag name="PPTVERSION" val="XP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TBTEXT" val=""/>
</p:tagLst>
</file>

<file path=ppt/theme/theme1.xml><?xml version="1.0" encoding="utf-8"?>
<a:theme xmlns:a="http://schemas.openxmlformats.org/drawingml/2006/main" name="CC4eActiveLectureQuestions">
  <a:themeElements>
    <a:clrScheme name="CC4eActiveLectureQuestions 15">
      <a:dk1>
        <a:srgbClr val="000000"/>
      </a:dk1>
      <a:lt1>
        <a:srgbClr val="FFFFFF"/>
      </a:lt1>
      <a:dk2>
        <a:srgbClr val="0060AF"/>
      </a:dk2>
      <a:lt2>
        <a:srgbClr val="000000"/>
      </a:lt2>
      <a:accent1>
        <a:srgbClr val="F7955A"/>
      </a:accent1>
      <a:accent2>
        <a:srgbClr val="009247"/>
      </a:accent2>
      <a:accent3>
        <a:srgbClr val="FFFFFF"/>
      </a:accent3>
      <a:accent4>
        <a:srgbClr val="000000"/>
      </a:accent4>
      <a:accent5>
        <a:srgbClr val="FAC8B5"/>
      </a:accent5>
      <a:accent6>
        <a:srgbClr val="00843F"/>
      </a:accent6>
      <a:hlink>
        <a:srgbClr val="009999"/>
      </a:hlink>
      <a:folHlink>
        <a:srgbClr val="99CC00"/>
      </a:folHlink>
    </a:clrScheme>
    <a:fontScheme name="CC4eActiveLectureQuestion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4eActiveLectureQuestio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4eActiveLectureQuestions 13">
        <a:dk1>
          <a:srgbClr val="000000"/>
        </a:dk1>
        <a:lt1>
          <a:srgbClr val="FFFFFF"/>
        </a:lt1>
        <a:dk2>
          <a:srgbClr val="005472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14">
        <a:dk1>
          <a:srgbClr val="000000"/>
        </a:dk1>
        <a:lt1>
          <a:srgbClr val="FFFFFF"/>
        </a:lt1>
        <a:dk2>
          <a:srgbClr val="333399"/>
        </a:dk2>
        <a:lt2>
          <a:srgbClr val="000000"/>
        </a:lt2>
        <a:accent1>
          <a:srgbClr val="B7DAB8"/>
        </a:accent1>
        <a:accent2>
          <a:srgbClr val="005472"/>
        </a:accent2>
        <a:accent3>
          <a:srgbClr val="FFFFFF"/>
        </a:accent3>
        <a:accent4>
          <a:srgbClr val="000000"/>
        </a:accent4>
        <a:accent5>
          <a:srgbClr val="D8EAD8"/>
        </a:accent5>
        <a:accent6>
          <a:srgbClr val="004B6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4eActiveLectureQuestions 15">
        <a:dk1>
          <a:srgbClr val="000000"/>
        </a:dk1>
        <a:lt1>
          <a:srgbClr val="FFFFFF"/>
        </a:lt1>
        <a:dk2>
          <a:srgbClr val="0060AF"/>
        </a:dk2>
        <a:lt2>
          <a:srgbClr val="000000"/>
        </a:lt2>
        <a:accent1>
          <a:srgbClr val="F7955A"/>
        </a:accent1>
        <a:accent2>
          <a:srgbClr val="009247"/>
        </a:accent2>
        <a:accent3>
          <a:srgbClr val="FFFFFF"/>
        </a:accent3>
        <a:accent4>
          <a:srgbClr val="000000"/>
        </a:accent4>
        <a:accent5>
          <a:srgbClr val="FAC8B5"/>
        </a:accent5>
        <a:accent6>
          <a:srgbClr val="00843F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514</Words>
  <Application>Microsoft Macintosh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CC4eActiveLectureQuestions</vt:lpstr>
      <vt:lpstr>THE GENETIC BASIS OF CANCER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TALKING ABOUT SCIENCE</vt:lpstr>
      <vt:lpstr>CONNECTION</vt:lpstr>
      <vt:lpstr>Slide 12</vt:lpstr>
    </vt:vector>
  </TitlesOfParts>
  <Company>Pearson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Delgado</dc:creator>
  <cp:lastModifiedBy>Nicholas Rath</cp:lastModifiedBy>
  <cp:revision>530</cp:revision>
  <cp:lastPrinted>2005-03-24T12:52:04Z</cp:lastPrinted>
  <dcterms:created xsi:type="dcterms:W3CDTF">2011-12-02T21:06:32Z</dcterms:created>
  <dcterms:modified xsi:type="dcterms:W3CDTF">2011-12-02T21:07:09Z</dcterms:modified>
</cp:coreProperties>
</file>