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321" r:id="rId2"/>
    <p:sldId id="323" r:id="rId3"/>
    <p:sldId id="257" r:id="rId4"/>
    <p:sldId id="324" r:id="rId5"/>
    <p:sldId id="325" r:id="rId6"/>
    <p:sldId id="329" r:id="rId7"/>
    <p:sldId id="328" r:id="rId8"/>
    <p:sldId id="330" r:id="rId9"/>
    <p:sldId id="331" r:id="rId10"/>
    <p:sldId id="327" r:id="rId11"/>
    <p:sldId id="262" r:id="rId12"/>
    <p:sldId id="333" r:id="rId13"/>
    <p:sldId id="335" r:id="rId14"/>
    <p:sldId id="336" r:id="rId15"/>
    <p:sldId id="337" r:id="rId16"/>
    <p:sldId id="338" r:id="rId17"/>
    <p:sldId id="339" r:id="rId18"/>
    <p:sldId id="340" r:id="rId19"/>
    <p:sldId id="326" r:id="rId20"/>
    <p:sldId id="341" r:id="rId21"/>
    <p:sldId id="347" r:id="rId22"/>
    <p:sldId id="342" r:id="rId23"/>
    <p:sldId id="345" r:id="rId24"/>
    <p:sldId id="275" r:id="rId25"/>
    <p:sldId id="277" r:id="rId26"/>
    <p:sldId id="276" r:id="rId27"/>
    <p:sldId id="346" r:id="rId28"/>
    <p:sldId id="268" r:id="rId29"/>
    <p:sldId id="269" r:id="rId30"/>
    <p:sldId id="270" r:id="rId31"/>
    <p:sldId id="271" r:id="rId32"/>
    <p:sldId id="34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  <a:srgbClr val="F7A7F9"/>
    <a:srgbClr val="FF3300"/>
    <a:srgbClr val="77C1C7"/>
    <a:srgbClr val="FEE4A4"/>
    <a:srgbClr val="FEE7AC"/>
    <a:srgbClr val="FEE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8" autoAdjust="0"/>
    <p:restoredTop sz="94627" autoAdjust="0"/>
  </p:normalViewPr>
  <p:slideViewPr>
    <p:cSldViewPr>
      <p:cViewPr varScale="1">
        <p:scale>
          <a:sx n="104" d="100"/>
          <a:sy n="104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charset="0"/>
              </a:defRPr>
            </a:lvl1pPr>
          </a:lstStyle>
          <a:p>
            <a:fld id="{88F14FA8-CF73-DE4C-B0AC-B6D4FAD5F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07C7F-1459-2948-B0BA-D416EB8391AA}" type="slidenum">
              <a:rPr lang="en-US"/>
              <a:pPr/>
              <a:t>1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7229D-691E-114D-8E8B-F26553509C59}" type="slidenum">
              <a:rPr lang="en-US"/>
              <a:pPr/>
              <a:t>10</a:t>
            </a:fld>
            <a:endParaRPr 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3832F-E37C-8546-B632-012B9DDA0022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B7882-3DDB-0341-9BA6-179B79C272C6}" type="slidenum">
              <a:rPr lang="en-US"/>
              <a:pPr/>
              <a:t>12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805CD-4747-7E43-8AF7-FF9830422C31}" type="slidenum">
              <a:rPr lang="en-US"/>
              <a:pPr/>
              <a:t>13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20F7-F400-CE4B-B506-FFB119CCD3A7}" type="slidenum">
              <a:rPr lang="en-US"/>
              <a:pPr/>
              <a:t>14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D913C-CE75-D54C-8A2F-15DF57ED1969}" type="slidenum">
              <a:rPr lang="en-US"/>
              <a:pPr/>
              <a:t>15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5B96-12F3-B04B-856C-9EE3EAD6A19A}" type="slidenum">
              <a:rPr lang="en-US"/>
              <a:pPr/>
              <a:t>16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EB50E-80DE-F24A-BFA8-A7FAA37FE473}" type="slidenum">
              <a:rPr lang="en-US"/>
              <a:pPr/>
              <a:t>17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9D9C-98E7-3B4B-A481-D3DADD33ED7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4B8B2-1746-374B-9130-41558EE03E29}" type="slidenum">
              <a:rPr lang="en-US"/>
              <a:pPr/>
              <a:t>19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FF836-78F4-D343-9CE3-DF431E3C2144}" type="slidenum">
              <a:rPr lang="en-US"/>
              <a:pPr/>
              <a:t>2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E02FF-891F-FA40-B0DA-3FD9E1D16F68}" type="slidenum">
              <a:rPr lang="en-US"/>
              <a:pPr/>
              <a:t>20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8B34A-AF86-6F4F-B7AC-32D9026D4F82}" type="slidenum">
              <a:rPr lang="en-US"/>
              <a:pPr/>
              <a:t>21</a:t>
            </a:fld>
            <a:endParaRPr 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60AB4-CDA2-294C-89EA-E7241342D760}" type="slidenum">
              <a:rPr lang="en-US"/>
              <a:pPr/>
              <a:t>22</a:t>
            </a:fld>
            <a:endParaRPr 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9FFED-91DB-A448-87F6-134B0E7D3998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students stand in one of three corners in the lab:  Conservative; Semi-Conservative and Dispersive.  Have them design an experiment that would prove their point.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81C02-1220-CD4F-9A7A-3D9352E7F7BF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33072-D2E8-C34C-8FA9-FEE68C7B9E06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E4A60-CFCF-8240-BD67-30D8F8D622CA}" type="slidenum">
              <a:rPr lang="en-US"/>
              <a:pPr/>
              <a:t>26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3D696-127B-8A4D-BE2B-AB5C6547D7C4}" type="slidenum">
              <a:rPr lang="en-US"/>
              <a:pPr/>
              <a:t>27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87A9E-6056-B84F-8842-A28EE30EFAA9}" type="slidenum">
              <a:rPr lang="en-US"/>
              <a:pPr/>
              <a:t>28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A5BD0-69D4-FB4D-B544-E93D519DFBED}" type="slidenum">
              <a:rPr lang="en-US"/>
              <a:pPr/>
              <a:t>29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7160F-193C-3A48-9093-DCA157010706}" type="slidenum">
              <a:rPr lang="en-US"/>
              <a:pPr/>
              <a:t>3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D14E0-E661-CA48-A8EC-24DEBEBF5D55}" type="slidenum">
              <a:rPr lang="en-US"/>
              <a:pPr/>
              <a:t>30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DD1A2-1FB8-064B-9EBF-9BDBF5E85020}" type="slidenum">
              <a:rPr lang="en-US"/>
              <a:pPr/>
              <a:t>31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15558-627B-1D49-8569-60904E21AC8D}" type="slidenum">
              <a:rPr lang="en-US"/>
              <a:pPr/>
              <a:t>32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Run to the board game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0481F-0159-364D-BE95-91828D05911A}" type="slidenum">
              <a:rPr lang="en-US"/>
              <a:pPr/>
              <a:t>4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DF0EC-ED32-5E4C-86AE-02D1CF69C266}" type="slidenum">
              <a:rPr lang="en-US"/>
              <a:pPr/>
              <a:t>5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FA203-CF00-A34D-91D2-9B2D28349AC7}" type="slidenum">
              <a:rPr lang="en-US"/>
              <a:pPr/>
              <a:t>6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3423E-28A0-A94B-8F87-981CB8A7ED5C}" type="slidenum">
              <a:rPr lang="en-US"/>
              <a:pPr/>
              <a:t>7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3368A-33E0-3C40-82C5-1AB8F5073741}" type="slidenum">
              <a:rPr lang="en-US"/>
              <a:pPr/>
              <a:t>8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5B47B-4F86-7142-A0E6-2515C54F24F3}" type="slidenum">
              <a:rPr lang="en-US"/>
              <a:pPr/>
              <a:t>9</a:t>
            </a:fld>
            <a:endParaRPr 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7A7E3-DD01-A742-9C88-FCF8F6AB2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9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D064-1F10-6E4E-AE9C-D22276394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4C7D2-3B06-EC42-9948-5A63C2EAC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5806B-1192-214E-8FA2-0A73F92BB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5502-D34D-2948-BF97-6F1311B0B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5E9AB-2CD2-3F4D-A7C0-AA3DF92D5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B5961-DC39-8149-9E08-343C9E41C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2F3D-4939-D34E-AC72-45240E7F0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1514-413D-0746-B54E-FC3B222C6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25422-6667-BC4F-9734-F670B9545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0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FF7F7-2BAF-9C44-A447-F43207DC8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2EAF95FB-5228-8D4C-BCB9-4B1B022923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Movies/DNA_Carries_Genetic_Material.asf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profiles.nlm.nih.gov/MM/B/B/P/F/_/mmbbpf.jpg" TargetMode="External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profiles.nlm.nih.gov/MM/B/B/P/F/_/mmbbpf.jpg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The_Double_Helix.asf" TargetMode="Externa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jpeg"/><Relationship Id="rId5" Type="http://schemas.openxmlformats.org/officeDocument/2006/relationships/hyperlink" Target="DNAreplication.mov" TargetMode="External"/><Relationship Id="rId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DNAreplication.mov" TargetMode="External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sulibrary.orst.edu/specialcollections/coll/pauling/dna/pictures/portrait-avery.jp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://profiles.nlm.nih.gov/CC/A/A/C/A/_/ccaaca.jpg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4724400" y="1978025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124200" y="685800"/>
            <a:ext cx="3657600" cy="1143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6600">
                <a:solidFill>
                  <a:srgbClr val="DDDDDD"/>
                </a:solidFill>
                <a:effectLst/>
              </a:rPr>
              <a:t>DNA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048000" y="609600"/>
            <a:ext cx="3657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6600">
                <a:solidFill>
                  <a:schemeClr val="tx2"/>
                </a:solidFill>
                <a:effectLst/>
              </a:rPr>
              <a:t>DNA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4648200" y="1901825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124200" y="2895600"/>
            <a:ext cx="3657600" cy="1143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6600">
                <a:solidFill>
                  <a:srgbClr val="DDDDDD"/>
                </a:solidFill>
                <a:effectLst/>
              </a:rPr>
              <a:t>RNA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048000" y="2832100"/>
            <a:ext cx="3657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6600">
                <a:solidFill>
                  <a:schemeClr val="tx2"/>
                </a:solidFill>
                <a:effectLst/>
              </a:rPr>
              <a:t>RNA</a:t>
            </a: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724400" y="41910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4648200" y="41148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200400" y="5181600"/>
            <a:ext cx="3657600" cy="1143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6600">
                <a:solidFill>
                  <a:srgbClr val="DDDDDD"/>
                </a:solidFill>
                <a:effectLst/>
              </a:rPr>
              <a:t>Protein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124200" y="5118100"/>
            <a:ext cx="3657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6600">
                <a:solidFill>
                  <a:schemeClr val="tx2"/>
                </a:solidFill>
                <a:effectLst/>
              </a:rPr>
              <a:t>Protein</a:t>
            </a:r>
          </a:p>
        </p:txBody>
      </p:sp>
      <p:sp>
        <p:nvSpPr>
          <p:cNvPr id="70671" name="AutoShape 15"/>
          <p:cNvSpPr>
            <a:spLocks/>
          </p:cNvSpPr>
          <p:nvPr/>
        </p:nvSpPr>
        <p:spPr bwMode="auto">
          <a:xfrm>
            <a:off x="4724400" y="457200"/>
            <a:ext cx="457200" cy="59436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23825" y="3810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Scientists call this the:</a:t>
            </a:r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auto">
          <a:xfrm rot="-436696">
            <a:off x="304800" y="1219200"/>
            <a:ext cx="4343400" cy="518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Central </a:t>
            </a:r>
            <a:b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Dogma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of </a:t>
            </a:r>
            <a:b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Molecular </a:t>
            </a:r>
            <a:b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Biology!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4" grpId="1" animBg="1"/>
      <p:bldP spid="70662" grpId="0" animBg="1"/>
      <p:bldP spid="70661" grpId="0" animBg="1"/>
      <p:bldP spid="70663" grpId="0" animBg="1"/>
      <p:bldP spid="70663" grpId="1" animBg="1"/>
      <p:bldP spid="70665" grpId="0" animBg="1"/>
      <p:bldP spid="70665" grpId="1" animBg="1"/>
      <p:bldP spid="70666" grpId="0" animBg="1"/>
      <p:bldP spid="70666" grpId="1" animBg="1"/>
      <p:bldP spid="70667" grpId="0" animBg="1"/>
      <p:bldP spid="70667" grpId="1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2" grpId="0"/>
      <p:bldP spid="706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The Hershey-Chase Experiment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3657600" cy="48006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>
                <a:latin typeface="Tahoma" charset="0"/>
              </a:rPr>
              <a:t>	Alfred Hershey &amp; Martha Chase worked with a bacteriophage: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>
              <a:latin typeface="Tahoma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>
                <a:latin typeface="Tahoma" charset="0"/>
              </a:rPr>
              <a:t>	A virus that invades bacteria.  It consists of a </a:t>
            </a:r>
            <a:r>
              <a:rPr lang="en-US" b="1">
                <a:latin typeface="Tahoma" charset="0"/>
              </a:rPr>
              <a:t>DNA core</a:t>
            </a:r>
            <a:r>
              <a:rPr lang="en-US">
                <a:latin typeface="Tahoma" charset="0"/>
              </a:rPr>
              <a:t> and a </a:t>
            </a:r>
            <a:r>
              <a:rPr lang="en-US" b="1">
                <a:latin typeface="Tahoma" charset="0"/>
              </a:rPr>
              <a:t>protein coat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>
              <a:latin typeface="Tahoma" charset="0"/>
            </a:endParaRPr>
          </a:p>
        </p:txBody>
      </p:sp>
      <p:pic>
        <p:nvPicPr>
          <p:cNvPr id="80900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805" r="13913" b="5414"/>
          <a:stretch>
            <a:fillRect/>
          </a:stretch>
        </p:blipFill>
        <p:spPr bwMode="auto">
          <a:xfrm>
            <a:off x="3733800" y="1677988"/>
            <a:ext cx="5313363" cy="46466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324600" y="5181600"/>
            <a:ext cx="990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DNA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7315200" y="5410200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>
            <a:off x="5502275" y="5410200"/>
            <a:ext cx="8255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334000" y="1371600"/>
            <a:ext cx="2133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 coat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7391400" y="1752600"/>
            <a:ext cx="3048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>
            <a:off x="5105400" y="1676400"/>
            <a:ext cx="3048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2120900" y="533400"/>
            <a:ext cx="2527300" cy="5318125"/>
            <a:chOff x="1336" y="336"/>
            <a:chExt cx="1592" cy="33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30" b="4384"/>
            <a:stretch>
              <a:fillRect/>
            </a:stretch>
          </p:blipFill>
          <p:spPr bwMode="auto">
            <a:xfrm>
              <a:off x="1336" y="336"/>
              <a:ext cx="1341" cy="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2160" y="1430"/>
              <a:ext cx="76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2160" y="3014"/>
              <a:ext cx="76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 coats of bacteriophages labeled with Sulfur-35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5943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DNA of bacteriophages labeled with Phosphorus-32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590800" y="129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590800" y="3838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" y="3581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Bacterium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8600" y="102235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Bacterium</a:t>
            </a:r>
          </a:p>
        </p:txBody>
      </p:sp>
      <p:sp>
        <p:nvSpPr>
          <p:cNvPr id="8206" name="AutoShape 14"/>
          <p:cNvSpPr>
            <a:spLocks/>
          </p:cNvSpPr>
          <p:nvPr/>
        </p:nvSpPr>
        <p:spPr bwMode="auto">
          <a:xfrm>
            <a:off x="3962400" y="6858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/>
          </p:cNvSpPr>
          <p:nvPr/>
        </p:nvSpPr>
        <p:spPr bwMode="auto">
          <a:xfrm>
            <a:off x="3962400" y="32766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743200" y="3200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Phage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743200" y="609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Phage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257800" y="838200"/>
            <a:ext cx="3657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Hershey and Chase mixed the radioactively-labeled viruses with the bacteria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257800" y="3216275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	The viruses infect the bacterial cells.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2" grpId="1" animBg="1"/>
      <p:bldP spid="8203" grpId="0" animBg="1"/>
      <p:bldP spid="8203" grpId="1" animBg="1"/>
      <p:bldP spid="8204" grpId="0"/>
      <p:bldP spid="8204" grpId="1"/>
      <p:bldP spid="8205" grpId="0"/>
      <p:bldP spid="8205" grpId="1"/>
      <p:bldP spid="8206" grpId="0" animBg="1"/>
      <p:bldP spid="8206" grpId="1" animBg="1"/>
      <p:bldP spid="8207" grpId="0" animBg="1"/>
      <p:bldP spid="8207" grpId="1" animBg="1"/>
      <p:bldP spid="8209" grpId="0"/>
      <p:bldP spid="8209" grpId="1"/>
      <p:bldP spid="8210" grpId="0"/>
      <p:bldP spid="8210" grpId="1"/>
      <p:bldP spid="8211" grpId="0"/>
      <p:bldP spid="82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30" b="4384"/>
          <a:stretch>
            <a:fillRect/>
          </a:stretch>
        </p:blipFill>
        <p:spPr bwMode="auto">
          <a:xfrm>
            <a:off x="2120900" y="533400"/>
            <a:ext cx="2128838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429000" y="2270125"/>
            <a:ext cx="1219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429000" y="4784725"/>
            <a:ext cx="1219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 coats of bacteriophages labeled with Sulfur-35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52400" y="5943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DNA of bacteriophages labeled with Phosphorus-32</a:t>
            </a:r>
          </a:p>
        </p:txBody>
      </p:sp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4" b="4384"/>
          <a:stretch>
            <a:fillRect/>
          </a:stretch>
        </p:blipFill>
        <p:spPr bwMode="auto">
          <a:xfrm>
            <a:off x="585788" y="533400"/>
            <a:ext cx="5421312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419600" y="48006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4419600" y="22860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334000" y="838200"/>
            <a:ext cx="3657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Separated the viruses from the bacteria by agitating the virus-bacteria mixture in a blender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0 " pathEditMode="relative" ptsTypes="AA">
                                      <p:cBhvr>
                                        <p:cTn id="6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0 " pathEditMode="relative" ptsTypes="AA">
                                      <p:cBhvr>
                                        <p:cTn id="8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7" grpId="0" animBg="1"/>
      <p:bldP spid="870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30" b="4384"/>
          <a:stretch>
            <a:fillRect/>
          </a:stretch>
        </p:blipFill>
        <p:spPr bwMode="auto">
          <a:xfrm>
            <a:off x="2120900" y="533400"/>
            <a:ext cx="2128838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429000" y="2270125"/>
            <a:ext cx="1219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429000" y="4784725"/>
            <a:ext cx="1219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 coats of bacteriophages labeled with Sulfur-35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52400" y="5943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DNA of bacteriophages labeled with Phosphorus-32</a:t>
            </a:r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4" b="4384"/>
          <a:stretch>
            <a:fillRect/>
          </a:stretch>
        </p:blipFill>
        <p:spPr bwMode="auto">
          <a:xfrm>
            <a:off x="585788" y="533400"/>
            <a:ext cx="5421312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419600" y="48006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419600" y="22860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>
            <a:fillRect/>
          </a:stretch>
        </p:blipFill>
        <p:spPr bwMode="auto">
          <a:xfrm>
            <a:off x="584200" y="533400"/>
            <a:ext cx="8102600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0" y="533400"/>
            <a:ext cx="6019800" cy="54102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228600" y="1631950"/>
            <a:ext cx="541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Centrifuged the mixture so that the bacteria would form a pellet at the bottom of the test tube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28600" y="41910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Measured the radioactivity in the pellet and in the liquid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 animBg="1"/>
      <p:bldP spid="90126" grpId="0"/>
      <p:bldP spid="90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ahoma" charset="0"/>
              </a:rPr>
              <a:t>The Hershey-Chase results reinforced the Avery, McCarty, and MacLeod conclusion: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0772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Tahoma" charset="0"/>
              </a:rPr>
              <a:t>	DNA carries the genetic code!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81000" y="4343400"/>
            <a:ext cx="807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4000">
                <a:effectLst/>
              </a:rPr>
              <a:t>	However, there were still important details to uncover…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286000"/>
          </a:xfrm>
        </p:spPr>
        <p:txBody>
          <a:bodyPr/>
          <a:lstStyle/>
          <a:p>
            <a:r>
              <a:rPr lang="en-US">
                <a:latin typeface="Tahoma" charset="0"/>
              </a:rPr>
              <a:t>How did DNA: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1. Store information?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2. Duplicate itself easily?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772400" cy="281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Tahoma" charset="0"/>
              </a:rPr>
              <a:t>	These questions would be answered by discovering DNA</a:t>
            </a:r>
            <a:r>
              <a:rPr lang="ja-JP" altLang="en-US" sz="4400">
                <a:latin typeface="Arial"/>
              </a:rPr>
              <a:t>’</a:t>
            </a:r>
            <a:r>
              <a:rPr lang="en-US" sz="4400">
                <a:latin typeface="Tahoma" charset="0"/>
              </a:rPr>
              <a:t>s 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The Race to Discover DNA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Structure</a:t>
            </a:r>
          </a:p>
        </p:txBody>
      </p:sp>
      <p:pic>
        <p:nvPicPr>
          <p:cNvPr id="93189" name="Picture 5" descr="03_chargaff_p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2241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mmbbp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3831" r="3577" b="3831"/>
          <a:stretch>
            <a:fillRect/>
          </a:stretch>
        </p:blipFill>
        <p:spPr bwMode="auto">
          <a:xfrm>
            <a:off x="76200" y="762000"/>
            <a:ext cx="2276475" cy="2819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Franklin cover 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9697" b="8888"/>
          <a:stretch>
            <a:fillRect/>
          </a:stretch>
        </p:blipFill>
        <p:spPr bwMode="auto">
          <a:xfrm>
            <a:off x="6781800" y="762000"/>
            <a:ext cx="2289175" cy="2819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maurice-wilkins-M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62000"/>
            <a:ext cx="1952625" cy="2819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6" name="Picture 12" descr="James Wat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2263775" cy="3200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8" name="Picture 14" descr="Francis Cri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657600"/>
            <a:ext cx="1949450" cy="3200400"/>
          </a:xfrm>
          <a:prstGeom prst="rect">
            <a:avLst/>
          </a:prstGeom>
          <a:solidFill>
            <a:srgbClr val="333333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0" name="Picture 12" descr="401l8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44325">
            <a:off x="2816225" y="-1601787"/>
            <a:ext cx="4040187" cy="96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The Race to Discover DNA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Structure</a:t>
            </a:r>
          </a:p>
        </p:txBody>
      </p:sp>
      <p:pic>
        <p:nvPicPr>
          <p:cNvPr id="94212" name="Picture 4" descr="mmbbp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3831" r="3577" b="3831"/>
          <a:stretch>
            <a:fillRect/>
          </a:stretch>
        </p:blipFill>
        <p:spPr bwMode="auto">
          <a:xfrm>
            <a:off x="76200" y="762000"/>
            <a:ext cx="2276475" cy="2819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Linus Pauling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124200" y="3717925"/>
            <a:ext cx="5638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1940s</a:t>
            </a:r>
          </a:p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Discovered the alpha-helical structure of proteins.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The Race to Discover DNA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Structure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124200" y="2346325"/>
            <a:ext cx="5638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1950</a:t>
            </a:r>
          </a:p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Chargaff</a:t>
            </a:r>
            <a:r>
              <a:rPr lang="ja-JP" alt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s Rule: 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Equal amounts of </a:t>
            </a: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A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denine and </a:t>
            </a: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T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hymine, and equal amounts of </a:t>
            </a: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G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uanine and </a:t>
            </a: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C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ytosine</a:t>
            </a:r>
          </a:p>
        </p:txBody>
      </p:sp>
      <p:pic>
        <p:nvPicPr>
          <p:cNvPr id="95239" name="Picture 7" descr="03_chargaff_p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0"/>
            <a:ext cx="2241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28600" y="594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Erwin Chargaff</a:t>
            </a:r>
          </a:p>
        </p:txBody>
      </p:sp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7" r="-11429" b="3200"/>
          <a:stretch>
            <a:fillRect/>
          </a:stretch>
        </p:blipFill>
        <p:spPr bwMode="auto">
          <a:xfrm>
            <a:off x="3124200" y="609600"/>
            <a:ext cx="5343525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3505200" y="609600"/>
            <a:ext cx="5410200" cy="6248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Why do you think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the bases match up 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this way?</a:t>
            </a:r>
          </a:p>
        </p:txBody>
      </p:sp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12" r="14117" b="4800"/>
          <a:stretch>
            <a:fillRect/>
          </a:stretch>
        </p:blipFill>
        <p:spPr bwMode="auto">
          <a:xfrm>
            <a:off x="3276600" y="889000"/>
            <a:ext cx="5930900" cy="596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4876800" y="2438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Purine + Purine = Too wide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429000" y="4419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Pyrimidine + Pyrimidine = Too Narrow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2057400" y="6400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Purine + Pyrimidine = Perfect Fit from X-ray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animBg="1"/>
      <p:bldP spid="95242" grpId="1" animBg="1"/>
      <p:bldP spid="95244" grpId="0"/>
      <p:bldP spid="95245" grpId="0"/>
      <p:bldP spid="952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The Race to Discover DNA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Structure</a:t>
            </a:r>
          </a:p>
        </p:txBody>
      </p:sp>
      <p:pic>
        <p:nvPicPr>
          <p:cNvPr id="78860" name="Picture 12" descr="xbdna_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656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Franklin cover 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9697" b="8888"/>
          <a:stretch>
            <a:fillRect/>
          </a:stretch>
        </p:blipFill>
        <p:spPr bwMode="auto">
          <a:xfrm>
            <a:off x="6705600" y="3200400"/>
            <a:ext cx="2289175" cy="2819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 descr="maurice-wilkins-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952625" cy="2819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6200" y="609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Maurice Wilkins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6096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Rosalind Franklin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2209800" y="5730875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X-Ray diffraction image of DNA taken by Franklin in 1951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ahoma" charset="0"/>
              </a:rPr>
              <a:t>How do we know that all of our genetic information comes from DNA?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>
                <a:latin typeface="Tahoma" charset="0"/>
              </a:rPr>
              <a:t>What type of experiment would you design to determine that DNA is the source of all genetic information?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James 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263775" cy="32766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Francis Cr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2133600" cy="3276600"/>
          </a:xfrm>
          <a:prstGeom prst="rect">
            <a:avLst/>
          </a:prstGeom>
          <a:solidFill>
            <a:srgbClr val="333333"/>
          </a:solidFill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effectLst/>
              </a:rPr>
              <a:t>The Race to Discover DNA</a:t>
            </a:r>
            <a:r>
              <a:rPr lang="ja-JP" altLang="en-US" sz="4000">
                <a:solidFill>
                  <a:schemeClr val="tx2"/>
                </a:solidFill>
                <a:effectLst/>
                <a:latin typeface="Arial"/>
              </a:rPr>
              <a:t>’</a:t>
            </a:r>
            <a:r>
              <a:rPr lang="en-US" sz="4000">
                <a:solidFill>
                  <a:schemeClr val="tx2"/>
                </a:solidFill>
                <a:effectLst/>
              </a:rPr>
              <a:t>s Structure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28600" y="609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James Watson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705600" y="609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Francis Crick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90800" y="2117725"/>
            <a:ext cx="4343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1953</a:t>
            </a:r>
          </a:p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Compiled data from previous scientists to build a double-helical model of DNA</a:t>
            </a:r>
          </a:p>
        </p:txBody>
      </p:sp>
      <p:pic>
        <p:nvPicPr>
          <p:cNvPr id="96267" name="Picture 11" descr="watsoncrick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8600"/>
            <a:ext cx="8915400" cy="64706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ahoma" charset="0"/>
              </a:rPr>
              <a:t>The Race to Discover DNA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Structure was Over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DNA is made up of:</a:t>
            </a:r>
          </a:p>
          <a:p>
            <a:pPr lvl="1"/>
            <a:r>
              <a:rPr lang="en-US">
                <a:latin typeface="Tahoma" charset="0"/>
              </a:rPr>
              <a:t>Four nucleotides:  Adenine, Thymine, Guanine and Cytosine</a:t>
            </a:r>
          </a:p>
          <a:p>
            <a:pPr lvl="1"/>
            <a:r>
              <a:rPr lang="en-US">
                <a:latin typeface="Tahoma" charset="0"/>
              </a:rPr>
              <a:t>These follow the rules of base-pairing:</a:t>
            </a:r>
          </a:p>
          <a:p>
            <a:pPr lvl="2"/>
            <a:r>
              <a:rPr lang="en-US">
                <a:latin typeface="Tahoma" charset="0"/>
              </a:rPr>
              <a:t>Adenine bonds with Thymine</a:t>
            </a:r>
          </a:p>
          <a:p>
            <a:pPr lvl="2"/>
            <a:r>
              <a:rPr lang="en-US">
                <a:latin typeface="Tahoma" charset="0"/>
              </a:rPr>
              <a:t>Guanine bonds with Cytosine</a:t>
            </a:r>
          </a:p>
          <a:p>
            <a:pPr lvl="1"/>
            <a:r>
              <a:rPr lang="en-US">
                <a:latin typeface="Tahoma" charset="0"/>
              </a:rPr>
              <a:t>A sugar-phosphate backbone</a:t>
            </a:r>
          </a:p>
          <a:p>
            <a:r>
              <a:rPr lang="en-US">
                <a:latin typeface="Tahoma" charset="0"/>
              </a:rPr>
              <a:t>DNA is arranged in an double-helix</a:t>
            </a:r>
          </a:p>
          <a:p>
            <a:pPr lvl="1">
              <a:buFontTx/>
              <a:buNone/>
            </a:pPr>
            <a:endParaRPr lang="en-US">
              <a:latin typeface="Tahoma" charset="0"/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7" r="-11429" b="3200"/>
          <a:stretch>
            <a:fillRect/>
          </a:stretch>
        </p:blipFill>
        <p:spPr bwMode="auto">
          <a:xfrm>
            <a:off x="3279775" y="0"/>
            <a:ext cx="58642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07" name="Picture 7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"/>
          <a:stretch>
            <a:fillRect/>
          </a:stretch>
        </p:blipFill>
        <p:spPr bwMode="auto">
          <a:xfrm>
            <a:off x="4419600" y="0"/>
            <a:ext cx="4351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8" descr="dna2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253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73646 0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DNA Replication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6096000" cy="4572000"/>
          </a:xfrm>
        </p:spPr>
        <p:txBody>
          <a:bodyPr/>
          <a:lstStyle/>
          <a:p>
            <a:r>
              <a:rPr lang="en-US">
                <a:latin typeface="Tahoma" charset="0"/>
              </a:rPr>
              <a:t>The double helix did explain how DNA copies itself</a:t>
            </a:r>
          </a:p>
          <a:p>
            <a:r>
              <a:rPr lang="en-US">
                <a:latin typeface="Tahoma" charset="0"/>
              </a:rPr>
              <a:t>We will study this process, </a:t>
            </a:r>
            <a:r>
              <a:rPr lang="en-US" b="1">
                <a:latin typeface="Tahoma" charset="0"/>
              </a:rPr>
              <a:t>DNA replication</a:t>
            </a:r>
            <a:r>
              <a:rPr lang="en-US">
                <a:latin typeface="Tahoma" charset="0"/>
              </a:rPr>
              <a:t>, in more detail</a:t>
            </a:r>
          </a:p>
        </p:txBody>
      </p:sp>
      <p:pic>
        <p:nvPicPr>
          <p:cNvPr id="97287" name="Picture 7" descr="dna25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How does DNA replicate?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6"/>
          <a:stretch>
            <a:fillRect/>
          </a:stretch>
        </p:blipFill>
        <p:spPr bwMode="auto">
          <a:xfrm>
            <a:off x="0" y="243840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371600" y="594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Conservative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778250" y="5943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Semi-Conservative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324600" y="5943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Dispersive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/>
              </a:rPr>
              <a:t>Hypotheses: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8"/>
          <a:stretch>
            <a:fillRect/>
          </a:stretch>
        </p:blipFill>
        <p:spPr bwMode="auto">
          <a:xfrm>
            <a:off x="0" y="1768475"/>
            <a:ext cx="91440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5438775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Bacteria cultured in medium containing a 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heavy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isotope of Nitrogen (</a:t>
            </a:r>
            <a:r>
              <a:rPr lang="en-US" sz="3600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15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Meselson-Stahl Experiment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8"/>
          <a:stretch>
            <a:fillRect/>
          </a:stretch>
        </p:blipFill>
        <p:spPr bwMode="auto">
          <a:xfrm>
            <a:off x="0" y="1766888"/>
            <a:ext cx="91440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5438775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Bacteria transferred to a medium containing elemental Nitrogen (</a:t>
            </a:r>
            <a:r>
              <a:rPr lang="en-US" sz="3600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14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N)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Meselson-Stahl Experiment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8"/>
          <a:stretch>
            <a:fillRect/>
          </a:stretch>
        </p:blipFill>
        <p:spPr bwMode="auto">
          <a:xfrm>
            <a:off x="0" y="1766888"/>
            <a:ext cx="91440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4600" y="2438400"/>
            <a:ext cx="193675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Meselson-Stahl Experiment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4906" r="67200" b="41739"/>
          <a:stretch>
            <a:fillRect/>
          </a:stretch>
        </p:blipFill>
        <p:spPr bwMode="auto">
          <a:xfrm>
            <a:off x="2566988" y="2319338"/>
            <a:ext cx="474662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" y="5438775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DNA sample centrifuged after First replication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603750" y="2514600"/>
            <a:ext cx="685800" cy="1219200"/>
          </a:xfrm>
          <a:prstGeom prst="rect">
            <a:avLst/>
          </a:prstGeom>
          <a:solidFill>
            <a:srgbClr val="FEE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156325" y="2514600"/>
            <a:ext cx="685800" cy="1219200"/>
          </a:xfrm>
          <a:prstGeom prst="rect">
            <a:avLst/>
          </a:prstGeom>
          <a:solidFill>
            <a:srgbClr val="FEE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696200" y="2514600"/>
            <a:ext cx="685800" cy="1219200"/>
          </a:xfrm>
          <a:prstGeom prst="rect">
            <a:avLst/>
          </a:prstGeom>
          <a:solidFill>
            <a:srgbClr val="FEE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276600" y="5105400"/>
            <a:ext cx="292100" cy="76200"/>
          </a:xfrm>
          <a:prstGeom prst="rect">
            <a:avLst/>
          </a:prstGeom>
          <a:solidFill>
            <a:srgbClr val="77C1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85185E-6 C -0.00087 0.03333 0.04444 0.06273 0.10156 0.06389 C 0.14687 0.06666 0.18403 0.05069 0.18507 0.03055 C 0.18507 0.01065 0.14843 -0.0081 0.10243 -0.00926 C 0.07934 -0.00926 0.0585 -0.00671 0.04375 1.85185E-6 C 0.02205 0.00926 0.00937 0.02407 0.00937 0.04143 C 0.00937 0.05069 0.01319 0.05995 0.01979 0.06805 C 0.03541 0.08541 0.06597 0.09722 0.10087 0.09861 C 0.14166 0.10139 0.17517 0.08657 0.17517 0.06944 C 0.17604 0.05069 0.14271 0.03472 0.10156 0.03194 C 0.0809 0.03194 0.06215 0.03472 0.04791 0.04004 C 0.02951 0.0493 0.01753 0.06389 0.01753 0.0787 C 0.01753 0.08657 0.02135 0.09467 0.02725 0.10278 C 0.04132 0.11736 0.06823 0.1294 0.10034 0.13055 C 0.1375 0.13194 0.16701 0.11875 0.16701 0.10278 C 0.16788 0.08657 0.13802 0.07199 0.10087 0.0706 C 0.08229 0.06944 0.06528 0.07199 0.0526 0.07731 C 0.03541 0.08541 0.02587 0.09722 0.02587 0.11204 C 0.02587 0.11875 0.02882 0.12662 0.03385 0.13333 C 0.04653 0.14676 0.07118 0.15741 0.0993 0.15856 C 0.13281 0.15856 0.15955 0.14791 0.15955 0.13333 C 0.15955 0.11875 0.13368 0.10532 0.10034 0.10393 C 0.08368 0.10393 0.06823 0.10671 0.05712 0.11065 C 0.04132 0.11736 0.03246 0.1294 0.03177 0.14143 C 0.03177 0.14791 0.03541 0.15463 0.03993 0.15995 C 0.05104 0.17338 0.07343 0.18264 0.09861 0.18264 C 0.12847 0.18403 0.15295 0.17477 0.15295 0.16134 C 0.15364 0.14791 0.12916 0.13611 0.0993 0.13472 C 0.08455 0.13472 0.07031 0.13611 0.06059 0.14143 C 0.04653 0.14676 0.03854 0.15741 0.03854 0.16805 C 0.03854 0.17477 0.04062 0.18009 0.04514 0.18541 C 0.05538 0.19722 0.07482 0.20532 0.09774 0.20671 C 0.12534 0.20671 0.14687 0.19861 0.14687 0.18657 C 0.14774 0.17477 0.12604 0.16389 0.09861 0.16273 C 0.08524 0.16273 0.07343 0.16389 0.06441 0.16805 C 0.05173 0.17338 0.04444 0.18264 0.04444 0.19329 C 0.04444 0.19861 0.04653 0.20278 0.05034 0.2081 C 0.05937 0.21875 0.07708 0.22523 0.09774 0.22662 C 0.12239 0.22778 0.14166 0.21991 0.14166 0.2081 C 0.14166 0.19861 0.12326 0.18796 0.09861 0.18796 C 0.08611 0.18657 0.07482 0.18935 0.06666 0.1919 C 0.05538 0.19722 0.04878 0.20532 0.04878 0.21458 C 0.04878 0.21991 0.05104 0.22407 0.05468 0.22778 C 0.06302 0.23727 0.07934 0.24398 0.09722 0.24537 C 0.11944 0.24676 0.1375 0.23866 0.1375 0.2294 C 0.1375 0.21875 0.11944 0.21065 0.09774 0.20926 C 0.0875 0.20926 0.07708 0.21065 0.06962 0.21458 C 0.05937 0.21875 0.0533 0.22523 0.0533 0.23472 C 0.0533 0.23866 0.05538 0.24259 0.0585 0.24676 C 0.06597 0.25463 0.08003 0.26134 0.09722 0.26134 C 0.11649 0.26273 0.13281 0.25602 0.13281 0.24676 C 0.13281 0.23866 0.11718 0.23055 0.09722 0.23055 C 0.08819 0.2294 0.07864 0.23055 0.07205 0.23333 C 0.06302 0.23866 0.05781 0.24537 0.05781 0.25208 C 0.05781 0.25602 0.05937 0.25995 0.06215 0.26273 C 0.06892 0.2706 0.08159 0.27592 0.09722 0.27731 C 0.1151 0.27731 0.12916 0.2706 0.12916 0.26389 C 0.12916 0.25602 0.1151 0.24791 0.09722 0.24791 C 0.08819 0.24791 0.08003 0.2493 0.07482 0.25208 C 0.06597 0.25463 0.06146 0.26134 0.06146 0.26805 C 0.06146 0.2706 0.06302 0.27477 0.06528 0.27731 C 0.07118 0.28541 0.08298 0.28935 0.09653 0.29074 C 0.11284 0.29074 0.12534 0.28541 0.12534 0.2787 C 0.12534 0.2706 0.11284 0.26528 0.09722 0.26389 C 0.08889 0.26389 0.08159 0.26528 0.07621 0.26805 C 0.06892 0.2706 0.06441 0.27592 0.06441 0.28264 C 0.06441 0.28541 0.06597 0.28796 0.06823 0.29074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 animBg="1"/>
      <p:bldP spid="22541" grpId="0" animBg="1"/>
      <p:bldP spid="225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6"/>
          <a:stretch>
            <a:fillRect/>
          </a:stretch>
        </p:blipFill>
        <p:spPr bwMode="auto">
          <a:xfrm>
            <a:off x="0" y="1766888"/>
            <a:ext cx="914400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56645" b="5963"/>
          <a:stretch>
            <a:fillRect/>
          </a:stretch>
        </p:blipFill>
        <p:spPr bwMode="auto">
          <a:xfrm>
            <a:off x="1752600" y="3841750"/>
            <a:ext cx="7391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57200" y="4191000"/>
            <a:ext cx="152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971800" y="2362200"/>
            <a:ext cx="155575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Meselson-Stahl Experiment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438400" y="3962400"/>
            <a:ext cx="2057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4906" r="67200" b="41739"/>
          <a:stretch>
            <a:fillRect/>
          </a:stretch>
        </p:blipFill>
        <p:spPr bwMode="auto">
          <a:xfrm>
            <a:off x="2514600" y="3810000"/>
            <a:ext cx="474663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28600" y="5438775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DNA sample centrifuged after Second replication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603750" y="3937000"/>
            <a:ext cx="685800" cy="1320800"/>
          </a:xfrm>
          <a:prstGeom prst="rect">
            <a:avLst/>
          </a:prstGeom>
          <a:solidFill>
            <a:srgbClr val="FEE4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172200" y="3946525"/>
            <a:ext cx="685800" cy="1311275"/>
          </a:xfrm>
          <a:prstGeom prst="rect">
            <a:avLst/>
          </a:prstGeom>
          <a:solidFill>
            <a:srgbClr val="FEE4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696200" y="3946525"/>
            <a:ext cx="685800" cy="1295400"/>
          </a:xfrm>
          <a:prstGeom prst="rect">
            <a:avLst/>
          </a:prstGeom>
          <a:solidFill>
            <a:srgbClr val="FEE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4603750" y="3952875"/>
            <a:ext cx="685800" cy="1320800"/>
          </a:xfrm>
          <a:prstGeom prst="rect">
            <a:avLst/>
          </a:prstGeom>
          <a:solidFill>
            <a:srgbClr val="FEE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6172200" y="3962400"/>
            <a:ext cx="685800" cy="1311275"/>
          </a:xfrm>
          <a:prstGeom prst="rect">
            <a:avLst/>
          </a:prstGeom>
          <a:solidFill>
            <a:srgbClr val="FEE7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3213100" y="6248400"/>
            <a:ext cx="292100" cy="76200"/>
          </a:xfrm>
          <a:prstGeom prst="rect">
            <a:avLst/>
          </a:prstGeom>
          <a:solidFill>
            <a:srgbClr val="77C1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3225800" y="5943600"/>
            <a:ext cx="2921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162 C -0.00087 0.02593 0.04444 0.05023 0.10156 0.05116 C 0.14687 0.05347 0.18403 0.04028 0.18507 0.02361 C 0.18507 0.00718 0.14844 -0.00833 0.10243 -0.00926 C 0.07934 -0.00926 0.05851 -0.00718 0.04375 -0.00162 C 0.02205 0.00602 0.00937 0.01829 0.00937 0.03264 C 0.00937 0.04028 0.01319 0.04792 0.01979 0.05463 C 0.03541 0.06898 0.06597 0.07893 0.10087 0.08009 C 0.14166 0.08241 0.17517 0.07014 0.17517 0.05579 C 0.17604 0.04028 0.14271 0.02708 0.10156 0.02477 C 0.0809 0.02477 0.06215 0.02708 0.04791 0.03148 C 0.02951 0.03912 0.01753 0.05116 0.01753 0.06343 C 0.01753 0.07014 0.02135 0.07685 0.02726 0.08356 C 0.04132 0.0956 0.06823 0.10555 0.10035 0.10648 C 0.1375 0.10764 0.16701 0.09676 0.16701 0.08356 C 0.16788 0.07014 0.13802 0.05787 0.10087 0.05671 C 0.08229 0.05579 0.06528 0.05787 0.0526 0.06227 C 0.03541 0.06898 0.02587 0.07893 0.02587 0.0912 C 0.02587 0.09676 0.02882 0.10324 0.03385 0.1088 C 0.04653 0.11991 0.07118 0.1287 0.0993 0.12963 C 0.13281 0.12963 0.15955 0.12083 0.15955 0.1088 C 0.15955 0.09676 0.13368 0.08565 0.10035 0.08449 C 0.08368 0.08449 0.06823 0.0868 0.05712 0.09005 C 0.04132 0.0956 0.03246 0.10555 0.03177 0.11551 C 0.03177 0.12083 0.03541 0.12639 0.03993 0.13079 C 0.05104 0.1419 0.07344 0.14954 0.09861 0.14954 C 0.12847 0.15069 0.15295 0.14305 0.15295 0.13194 C 0.15364 0.12083 0.12916 0.11111 0.0993 0.10995 C 0.08455 0.10995 0.07031 0.11111 0.06059 0.11551 C 0.04653 0.11991 0.03854 0.1287 0.03854 0.1375 C 0.03854 0.14305 0.04062 0.14745 0.04514 0.15185 C 0.05538 0.1618 0.07482 0.16852 0.09774 0.16968 C 0.12535 0.16968 0.14687 0.16296 0.14687 0.15301 C 0.14774 0.14305 0.12604 0.13403 0.09861 0.1331 C 0.08524 0.1331 0.07344 0.13403 0.06441 0.1375 C 0.05173 0.1419 0.04444 0.14954 0.04444 0.15856 C 0.04444 0.16296 0.04653 0.16643 0.05035 0.17083 C 0.05937 0.17963 0.07708 0.18495 0.09774 0.18611 C 0.12239 0.18704 0.14166 0.18055 0.14166 0.17083 C 0.14166 0.16296 0.12326 0.15417 0.09861 0.15417 C 0.08611 0.15301 0.07482 0.15532 0.06666 0.15741 C 0.05538 0.1618 0.04878 0.16852 0.04878 0.17616 C 0.04878 0.18055 0.05104 0.18403 0.05469 0.18704 C 0.06302 0.19491 0.07934 0.20046 0.09722 0.20162 C 0.11944 0.20278 0.1375 0.19606 0.1375 0.18843 C 0.1375 0.17963 0.11944 0.17292 0.09774 0.17176 C 0.0875 0.17176 0.07708 0.17292 0.06962 0.17616 C 0.05937 0.17963 0.0533 0.18495 0.0533 0.19282 C 0.0533 0.19606 0.05538 0.1993 0.05851 0.20278 C 0.06597 0.20926 0.08003 0.21481 0.09722 0.21481 C 0.11649 0.21597 0.13281 0.21042 0.13281 0.20278 C 0.13281 0.19606 0.11719 0.18935 0.09722 0.18935 C 0.08819 0.18843 0.07864 0.18935 0.07205 0.19167 C 0.06302 0.19606 0.05781 0.20162 0.05781 0.20718 C 0.05781 0.21042 0.05937 0.21366 0.06215 0.21597 C 0.06892 0.22245 0.0816 0.22685 0.09722 0.22801 C 0.1151 0.22801 0.12916 0.22245 0.12916 0.2169 C 0.12916 0.21042 0.1151 0.2037 0.09722 0.2037 C 0.08819 0.2037 0.08003 0.20486 0.07482 0.20718 C 0.06597 0.20926 0.06146 0.21481 0.06146 0.22037 C 0.06146 0.22245 0.06302 0.22593 0.06528 0.22801 C 0.07118 0.23472 0.08298 0.23819 0.09653 0.23935 C 0.11285 0.23935 0.12535 0.23472 0.12535 0.22917 C 0.12535 0.22245 0.11285 0.21805 0.09722 0.2169 C 0.08889 0.2169 0.0816 0.21805 0.07621 0.22037 C 0.06892 0.22245 0.06441 0.22685 0.06441 0.23241 C 0.06441 0.23472 0.06597 0.23704 0.06823 0.23935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b="50824"/>
          <a:stretch>
            <a:fillRect/>
          </a:stretch>
        </p:blipFill>
        <p:spPr bwMode="auto">
          <a:xfrm>
            <a:off x="0" y="1411288"/>
            <a:ext cx="9144000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/>
              </a:rPr>
              <a:t>DNA Replication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0772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parent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molecule has two complementary strands of DNA.</a:t>
            </a: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Each is base paired by hydrogen bonding with its specific partner:</a:t>
            </a: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A with T</a:t>
            </a: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G with 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b="50824"/>
          <a:stretch>
            <a:fillRect/>
          </a:stretch>
        </p:blipFill>
        <p:spPr bwMode="auto">
          <a:xfrm>
            <a:off x="0" y="1403350"/>
            <a:ext cx="91440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/>
              </a:rPr>
              <a:t>DNA Replication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The first step in replication is the separation of the two strands.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Griffith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Experiment with Pneumonia and the accidental discovery of </a:t>
            </a:r>
            <a:r>
              <a:rPr lang="en-US" sz="4000" b="1">
                <a:latin typeface="Tahoma" charset="0"/>
              </a:rPr>
              <a:t>Transformation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5334000" cy="4114800"/>
          </a:xfrm>
        </p:spPr>
        <p:txBody>
          <a:bodyPr/>
          <a:lstStyle/>
          <a:p>
            <a:r>
              <a:rPr lang="en-US">
                <a:latin typeface="Tahoma" charset="0"/>
              </a:rPr>
              <a:t>Frederick Griffiths was a bacteriologist studying pneumonia</a:t>
            </a:r>
          </a:p>
          <a:p>
            <a:r>
              <a:rPr lang="en-US">
                <a:latin typeface="Tahoma" charset="0"/>
              </a:rPr>
              <a:t>He discovered two types of bacteria: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</a:rPr>
              <a:t>Smooth colonies</a:t>
            </a:r>
          </a:p>
          <a:p>
            <a:pPr lvl="1"/>
            <a:r>
              <a:rPr lang="en-US">
                <a:latin typeface="Tahoma" charset="0"/>
              </a:rPr>
              <a:t>Rough colonies</a:t>
            </a: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914400" y="1981200"/>
            <a:ext cx="1066800" cy="1143000"/>
            <a:chOff x="672" y="1536"/>
            <a:chExt cx="672" cy="720"/>
          </a:xfrm>
        </p:grpSpPr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672" y="1536"/>
              <a:ext cx="672" cy="7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 rot="1106097">
              <a:off x="816" y="1917"/>
              <a:ext cx="336" cy="24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 rot="-756632">
              <a:off x="864" y="1620"/>
              <a:ext cx="336" cy="24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885" y="1959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981" y="1974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942" y="1668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1038" y="1665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228600" y="5049838"/>
            <a:ext cx="2505075" cy="817562"/>
            <a:chOff x="192" y="2981"/>
            <a:chExt cx="1578" cy="515"/>
          </a:xfrm>
        </p:grpSpPr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4" name="Group 32"/>
          <p:cNvGrpSpPr>
            <a:grpSpLocks/>
          </p:cNvGrpSpPr>
          <p:nvPr/>
        </p:nvGrpSpPr>
        <p:grpSpPr bwMode="auto">
          <a:xfrm>
            <a:off x="7162800" y="1981200"/>
            <a:ext cx="1066800" cy="1143000"/>
            <a:chOff x="4512" y="1248"/>
            <a:chExt cx="672" cy="720"/>
          </a:xfrm>
        </p:grpSpPr>
        <p:sp>
          <p:nvSpPr>
            <p:cNvPr id="3097" name="Oval 25"/>
            <p:cNvSpPr>
              <a:spLocks noChangeArrowheads="1"/>
            </p:cNvSpPr>
            <p:nvPr/>
          </p:nvSpPr>
          <p:spPr bwMode="auto">
            <a:xfrm>
              <a:off x="4512" y="1248"/>
              <a:ext cx="672" cy="7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4725" y="1671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4821" y="1686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Oval 30"/>
            <p:cNvSpPr>
              <a:spLocks noChangeArrowheads="1"/>
            </p:cNvSpPr>
            <p:nvPr/>
          </p:nvSpPr>
          <p:spPr bwMode="auto">
            <a:xfrm>
              <a:off x="4782" y="1380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4878" y="1377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5791200" y="5049838"/>
            <a:ext cx="2505075" cy="817562"/>
            <a:chOff x="192" y="2981"/>
            <a:chExt cx="1578" cy="515"/>
          </a:xfrm>
        </p:grpSpPr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7467600" y="3733800"/>
            <a:ext cx="1066800" cy="1143000"/>
            <a:chOff x="672" y="1536"/>
            <a:chExt cx="672" cy="720"/>
          </a:xfrm>
        </p:grpSpPr>
        <p:sp>
          <p:nvSpPr>
            <p:cNvPr id="3111" name="Oval 39"/>
            <p:cNvSpPr>
              <a:spLocks noChangeArrowheads="1"/>
            </p:cNvSpPr>
            <p:nvPr/>
          </p:nvSpPr>
          <p:spPr bwMode="auto">
            <a:xfrm>
              <a:off x="672" y="1536"/>
              <a:ext cx="672" cy="7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Oval 40"/>
            <p:cNvSpPr>
              <a:spLocks noChangeArrowheads="1"/>
            </p:cNvSpPr>
            <p:nvPr/>
          </p:nvSpPr>
          <p:spPr bwMode="auto">
            <a:xfrm rot="1106097">
              <a:off x="816" y="1917"/>
              <a:ext cx="336" cy="24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Oval 41"/>
            <p:cNvSpPr>
              <a:spLocks noChangeArrowheads="1"/>
            </p:cNvSpPr>
            <p:nvPr/>
          </p:nvSpPr>
          <p:spPr bwMode="auto">
            <a:xfrm rot="-756632">
              <a:off x="864" y="1620"/>
              <a:ext cx="336" cy="24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885" y="1959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Oval 43"/>
            <p:cNvSpPr>
              <a:spLocks noChangeArrowheads="1"/>
            </p:cNvSpPr>
            <p:nvPr/>
          </p:nvSpPr>
          <p:spPr bwMode="auto">
            <a:xfrm>
              <a:off x="981" y="1974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Oval 44"/>
            <p:cNvSpPr>
              <a:spLocks noChangeArrowheads="1"/>
            </p:cNvSpPr>
            <p:nvPr/>
          </p:nvSpPr>
          <p:spPr bwMode="auto">
            <a:xfrm>
              <a:off x="942" y="1668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Oval 45"/>
            <p:cNvSpPr>
              <a:spLocks noChangeArrowheads="1"/>
            </p:cNvSpPr>
            <p:nvPr/>
          </p:nvSpPr>
          <p:spPr bwMode="auto">
            <a:xfrm>
              <a:off x="1038" y="1665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8" name="Group 46"/>
          <p:cNvGrpSpPr>
            <a:grpSpLocks/>
          </p:cNvGrpSpPr>
          <p:nvPr/>
        </p:nvGrpSpPr>
        <p:grpSpPr bwMode="auto">
          <a:xfrm>
            <a:off x="7467600" y="5410200"/>
            <a:ext cx="1066800" cy="1143000"/>
            <a:chOff x="4512" y="1248"/>
            <a:chExt cx="672" cy="720"/>
          </a:xfrm>
        </p:grpSpPr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4512" y="1248"/>
              <a:ext cx="672" cy="7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auto">
            <a:xfrm>
              <a:off x="4725" y="1671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4821" y="1686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Oval 50"/>
            <p:cNvSpPr>
              <a:spLocks noChangeArrowheads="1"/>
            </p:cNvSpPr>
            <p:nvPr/>
          </p:nvSpPr>
          <p:spPr bwMode="auto">
            <a:xfrm>
              <a:off x="4782" y="1380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Oval 51"/>
            <p:cNvSpPr>
              <a:spLocks noChangeArrowheads="1"/>
            </p:cNvSpPr>
            <p:nvPr/>
          </p:nvSpPr>
          <p:spPr bwMode="auto">
            <a:xfrm>
              <a:off x="4878" y="1377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" name="Line 52"/>
          <p:cNvSpPr>
            <a:spLocks noChangeShapeType="1"/>
          </p:cNvSpPr>
          <p:nvPr/>
        </p:nvSpPr>
        <p:spPr bwMode="auto">
          <a:xfrm flipV="1">
            <a:off x="5562600" y="4495800"/>
            <a:ext cx="1905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334000" y="5410200"/>
            <a:ext cx="2133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34" name="Group 62"/>
          <p:cNvGrpSpPr>
            <a:grpSpLocks/>
          </p:cNvGrpSpPr>
          <p:nvPr/>
        </p:nvGrpSpPr>
        <p:grpSpPr bwMode="auto">
          <a:xfrm>
            <a:off x="660400" y="3459163"/>
            <a:ext cx="847725" cy="1281112"/>
            <a:chOff x="416" y="2179"/>
            <a:chExt cx="534" cy="807"/>
          </a:xfrm>
        </p:grpSpPr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AutoShape 58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" name="AutoShape 61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40" name="Group 68"/>
          <p:cNvGrpSpPr>
            <a:grpSpLocks/>
          </p:cNvGrpSpPr>
          <p:nvPr/>
        </p:nvGrpSpPr>
        <p:grpSpPr bwMode="auto">
          <a:xfrm>
            <a:off x="7410450" y="3444875"/>
            <a:ext cx="938213" cy="1198563"/>
            <a:chOff x="4668" y="2170"/>
            <a:chExt cx="591" cy="755"/>
          </a:xfrm>
        </p:grpSpPr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 rot="3878420" flipH="1" flipV="1">
              <a:off x="4716" y="2685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 rot="2015351">
              <a:off x="4986" y="2170"/>
              <a:ext cx="47" cy="703"/>
            </a:xfrm>
            <a:prstGeom prst="can">
              <a:avLst>
                <a:gd name="adj" fmla="val 15359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 rot="2015351">
              <a:off x="4943" y="2289"/>
              <a:ext cx="143" cy="429"/>
            </a:xfrm>
            <a:prstGeom prst="can">
              <a:avLst>
                <a:gd name="adj" fmla="val 308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AutoShape 67"/>
            <p:cNvSpPr>
              <a:spLocks noChangeArrowheads="1"/>
            </p:cNvSpPr>
            <p:nvPr/>
          </p:nvSpPr>
          <p:spPr bwMode="auto">
            <a:xfrm rot="2015351">
              <a:off x="5115" y="2218"/>
              <a:ext cx="144" cy="55"/>
            </a:xfrm>
            <a:prstGeom prst="can">
              <a:avLst>
                <a:gd name="adj" fmla="val 1026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41" name="Group 69"/>
          <p:cNvGrpSpPr>
            <a:grpSpLocks/>
          </p:cNvGrpSpPr>
          <p:nvPr/>
        </p:nvGrpSpPr>
        <p:grpSpPr bwMode="auto">
          <a:xfrm rot="10800000">
            <a:off x="228600" y="5105400"/>
            <a:ext cx="2505075" cy="817563"/>
            <a:chOff x="192" y="2981"/>
            <a:chExt cx="1578" cy="515"/>
          </a:xfrm>
        </p:grpSpPr>
        <p:sp>
          <p:nvSpPr>
            <p:cNvPr id="3142" name="Oval 70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3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2133600" y="1981200"/>
            <a:ext cx="472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>
                <a:effectLst/>
              </a:rPr>
              <a:t>CONCLUSION: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>
              <a:effectLst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>
                <a:effectLst/>
              </a:rPr>
              <a:t>	The smooth colonies must carry the disease!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1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6.66667E-6 C 0.00156 0.02754 0.00347 0.0611 0.01545 0.08518 C 0.01788 0.0986 0.02378 0.11458 0.03107 0.1243 " pathEditMode="relative" ptsTypes="ffA">
                                      <p:cBhvr>
                                        <p:cTn id="105" dur="2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C -0.00712 0.03796 0.00052 0.06829 -0.0276 0.0875 C -0.02882 0.08982 -0.02951 0.09259 -0.03108 0.09421 C -0.0368 0.10023 -0.03628 0.09306 -0.03628 0.09884 " pathEditMode="relative" ptsTypes="fffA">
                                      <p:cBhvr>
                                        <p:cTn id="108" dur="2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uiExpand="1" build="p"/>
      <p:bldP spid="3081" grpId="1" uiExpand="1" build="p"/>
      <p:bldP spid="3124" grpId="0" animBg="1"/>
      <p:bldP spid="3124" grpId="1" animBg="1"/>
      <p:bldP spid="3125" grpId="0" animBg="1"/>
      <p:bldP spid="3125" grpId="1" animBg="1"/>
      <p:bldP spid="3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b="50824"/>
          <a:stretch>
            <a:fillRect/>
          </a:stretch>
        </p:blipFill>
        <p:spPr bwMode="auto">
          <a:xfrm>
            <a:off x="0" y="1411288"/>
            <a:ext cx="9144000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/>
              </a:rPr>
              <a:t>DNA Replication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Each parental strand now serves as a template that determines the order of the bases along a new complementary strand.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1202" b="50824"/>
          <a:stretch>
            <a:fillRect/>
          </a:stretch>
        </p:blipFill>
        <p:spPr bwMode="auto">
          <a:xfrm>
            <a:off x="0" y="1406525"/>
            <a:ext cx="9144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/>
              </a:rPr>
              <a:t>DNA Replication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077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The nucleotides are connected to form the sugar-phosphate backbones of the new strands.</a:t>
            </a: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Each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daughter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DNA molecule consists of one parental strand and one new strand.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The Race to Replicate DNA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Two teams:  A and B</a:t>
            </a:r>
          </a:p>
          <a:p>
            <a:r>
              <a:rPr lang="en-US">
                <a:latin typeface="Tahoma" charset="0"/>
              </a:rPr>
              <a:t>Individually, each team member will run to the board to add a nucleotide to the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Tahoma" charset="0"/>
              </a:rPr>
              <a:t>unzipped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Tahoma" charset="0"/>
              </a:rPr>
              <a:t> strand of DNA.</a:t>
            </a:r>
          </a:p>
          <a:p>
            <a:r>
              <a:rPr lang="en-US">
                <a:latin typeface="Tahoma" charset="0"/>
              </a:rPr>
              <a:t>The first team to finish base-pairing their DNA correctly will win the game.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  <a:ln/>
        </p:spPr>
        <p:txBody>
          <a:bodyPr/>
          <a:lstStyle/>
          <a:p>
            <a:r>
              <a:rPr lang="en-US" sz="4000">
                <a:latin typeface="Tahoma" charset="0"/>
              </a:rPr>
              <a:t>Griffith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Experiment with Pneumonia and the accidental discovery of </a:t>
            </a:r>
            <a:r>
              <a:rPr lang="en-US" sz="4000" b="1">
                <a:latin typeface="Tahoma" charset="0"/>
              </a:rPr>
              <a:t>Transformation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2286000"/>
            <a:ext cx="4800600" cy="4114800"/>
          </a:xfrm>
        </p:spPr>
        <p:txBody>
          <a:bodyPr/>
          <a:lstStyle/>
          <a:p>
            <a:r>
              <a:rPr lang="en-US" sz="3200">
                <a:latin typeface="Tahoma" charset="0"/>
              </a:rPr>
              <a:t>When heat was applied to the deadly smooth type…</a:t>
            </a:r>
          </a:p>
          <a:p>
            <a:r>
              <a:rPr lang="en-US" sz="3200">
                <a:latin typeface="Tahoma" charset="0"/>
              </a:rPr>
              <a:t>And injected into a mouse…</a:t>
            </a:r>
          </a:p>
          <a:p>
            <a:r>
              <a:rPr lang="en-US" sz="3200">
                <a:latin typeface="Tahoma" charset="0"/>
              </a:rPr>
              <a:t>The mouse lived!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914400" y="1981200"/>
            <a:ext cx="10668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 rot="1106097">
            <a:off x="1143000" y="2586038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 rot="-756632">
            <a:off x="1219200" y="2114550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252538" y="2667000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1404938" y="2676525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1343025" y="2190750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1495425" y="2185988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69" name="Group 17"/>
          <p:cNvGrpSpPr>
            <a:grpSpLocks/>
          </p:cNvGrpSpPr>
          <p:nvPr/>
        </p:nvGrpSpPr>
        <p:grpSpPr bwMode="auto">
          <a:xfrm>
            <a:off x="228600" y="5049838"/>
            <a:ext cx="2505075" cy="817562"/>
            <a:chOff x="192" y="2981"/>
            <a:chExt cx="1578" cy="515"/>
          </a:xfrm>
        </p:grpSpPr>
        <p:sp>
          <p:nvSpPr>
            <p:cNvPr id="74770" name="Oval 18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Freeform 19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Freeform 20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775" name="Picture 23" descr="flam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11826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81" name="Group 29"/>
          <p:cNvGrpSpPr>
            <a:grpSpLocks/>
          </p:cNvGrpSpPr>
          <p:nvPr/>
        </p:nvGrpSpPr>
        <p:grpSpPr bwMode="auto">
          <a:xfrm>
            <a:off x="660400" y="3459163"/>
            <a:ext cx="847725" cy="1281112"/>
            <a:chOff x="416" y="2179"/>
            <a:chExt cx="534" cy="807"/>
          </a:xfrm>
        </p:grpSpPr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AutoShape 31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AutoShape 32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AutoShape 33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6.66667E-6 C 0.00156 0.02754 0.00347 0.0611 0.01545 0.08518 C 0.01788 0.0986 0.02378 0.11458 0.03107 0.1243 " pathEditMode="relative" ptsTypes="ffA">
                                      <p:cBhvr>
                                        <p:cTn id="48" dur="20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uiExpand="1" build="p"/>
      <p:bldP spid="74763" grpId="0" animBg="1"/>
      <p:bldP spid="747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6629400" cy="4038600"/>
          </a:xfrm>
        </p:spPr>
        <p:txBody>
          <a:bodyPr/>
          <a:lstStyle/>
          <a:p>
            <a:r>
              <a:rPr lang="en-US">
                <a:latin typeface="Tahoma" charset="0"/>
              </a:rPr>
              <a:t>Griffith injected the </a:t>
            </a:r>
            <a:r>
              <a:rPr lang="en-US" b="1">
                <a:latin typeface="Tahoma" charset="0"/>
              </a:rPr>
              <a:t>heat-killed</a:t>
            </a:r>
            <a:r>
              <a:rPr lang="en-US">
                <a:latin typeface="Tahoma" charset="0"/>
              </a:rPr>
              <a:t> type and the </a:t>
            </a:r>
            <a:r>
              <a:rPr lang="en-US" b="1">
                <a:latin typeface="Tahoma" charset="0"/>
              </a:rPr>
              <a:t>non-deadly</a:t>
            </a:r>
            <a:r>
              <a:rPr lang="en-US">
                <a:latin typeface="Tahoma" charset="0"/>
              </a:rPr>
              <a:t> rough type of bacteria.</a:t>
            </a:r>
          </a:p>
          <a:p>
            <a:r>
              <a:rPr lang="en-US">
                <a:latin typeface="Tahoma" charset="0"/>
              </a:rPr>
              <a:t>The bacteria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Tahoma" charset="0"/>
              </a:rPr>
              <a:t>transformed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Tahoma" charset="0"/>
              </a:rPr>
              <a:t> itself from the heated non-deadly type to the deadly type.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effectLst/>
              </a:rPr>
              <a:t>Griffith</a:t>
            </a:r>
            <a:r>
              <a:rPr lang="ja-JP" altLang="en-US" sz="4000">
                <a:solidFill>
                  <a:schemeClr val="tx2"/>
                </a:solidFill>
                <a:effectLst/>
                <a:latin typeface="Arial"/>
              </a:rPr>
              <a:t>’</a:t>
            </a:r>
            <a:r>
              <a:rPr lang="en-US" sz="4000">
                <a:solidFill>
                  <a:schemeClr val="tx2"/>
                </a:solidFill>
                <a:effectLst/>
              </a:rPr>
              <a:t>s Experiment with Pneumonia and the accidental discovery of </a:t>
            </a:r>
            <a:r>
              <a:rPr lang="en-US" sz="4000" b="1">
                <a:solidFill>
                  <a:schemeClr val="tx2"/>
                </a:solidFill>
                <a:effectLst/>
              </a:rPr>
              <a:t>Transformation</a:t>
            </a:r>
          </a:p>
        </p:txBody>
      </p: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228600" y="5049838"/>
            <a:ext cx="2505075" cy="817562"/>
            <a:chOff x="192" y="2981"/>
            <a:chExt cx="1578" cy="515"/>
          </a:xfrm>
        </p:grpSpPr>
        <p:sp>
          <p:nvSpPr>
            <p:cNvPr id="75791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660400" y="3459163"/>
            <a:ext cx="847725" cy="1281112"/>
            <a:chOff x="416" y="2179"/>
            <a:chExt cx="534" cy="807"/>
          </a:xfrm>
        </p:grpSpPr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AutoShape 21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AutoShape 22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AutoShape 23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800" name="Group 24"/>
          <p:cNvGrpSpPr>
            <a:grpSpLocks/>
          </p:cNvGrpSpPr>
          <p:nvPr/>
        </p:nvGrpSpPr>
        <p:grpSpPr bwMode="auto">
          <a:xfrm rot="10800000">
            <a:off x="228600" y="5105400"/>
            <a:ext cx="2505075" cy="817563"/>
            <a:chOff x="192" y="2981"/>
            <a:chExt cx="1578" cy="515"/>
          </a:xfrm>
        </p:grpSpPr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914400" y="1981200"/>
            <a:ext cx="10668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 rot="1106097">
            <a:off x="1143000" y="2586038"/>
            <a:ext cx="5334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 rot="-756632">
            <a:off x="1031875" y="2114550"/>
            <a:ext cx="5334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1252538" y="2652713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1404938" y="2676525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1155700" y="2190750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1308100" y="2185988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1568450" y="2362200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auto">
          <a:xfrm>
            <a:off x="1720850" y="2386013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13" name="Group 37"/>
          <p:cNvGrpSpPr>
            <a:grpSpLocks/>
          </p:cNvGrpSpPr>
          <p:nvPr/>
        </p:nvGrpSpPr>
        <p:grpSpPr bwMode="auto">
          <a:xfrm>
            <a:off x="4419600" y="5334000"/>
            <a:ext cx="1066800" cy="1143000"/>
            <a:chOff x="672" y="1536"/>
            <a:chExt cx="672" cy="720"/>
          </a:xfrm>
        </p:grpSpPr>
        <p:sp>
          <p:nvSpPr>
            <p:cNvPr id="75814" name="Oval 38"/>
            <p:cNvSpPr>
              <a:spLocks noChangeArrowheads="1"/>
            </p:cNvSpPr>
            <p:nvPr/>
          </p:nvSpPr>
          <p:spPr bwMode="auto">
            <a:xfrm>
              <a:off x="672" y="1536"/>
              <a:ext cx="672" cy="7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39"/>
            <p:cNvSpPr>
              <a:spLocks noChangeArrowheads="1"/>
            </p:cNvSpPr>
            <p:nvPr/>
          </p:nvSpPr>
          <p:spPr bwMode="auto">
            <a:xfrm rot="1106097">
              <a:off x="816" y="1917"/>
              <a:ext cx="336" cy="24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40"/>
            <p:cNvSpPr>
              <a:spLocks noChangeArrowheads="1"/>
            </p:cNvSpPr>
            <p:nvPr/>
          </p:nvSpPr>
          <p:spPr bwMode="auto">
            <a:xfrm rot="-756632">
              <a:off x="864" y="1620"/>
              <a:ext cx="336" cy="24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41"/>
            <p:cNvSpPr>
              <a:spLocks noChangeArrowheads="1"/>
            </p:cNvSpPr>
            <p:nvPr/>
          </p:nvSpPr>
          <p:spPr bwMode="auto">
            <a:xfrm>
              <a:off x="885" y="1959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42"/>
            <p:cNvSpPr>
              <a:spLocks noChangeArrowheads="1"/>
            </p:cNvSpPr>
            <p:nvPr/>
          </p:nvSpPr>
          <p:spPr bwMode="auto">
            <a:xfrm>
              <a:off x="981" y="1974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43"/>
            <p:cNvSpPr>
              <a:spLocks noChangeArrowheads="1"/>
            </p:cNvSpPr>
            <p:nvPr/>
          </p:nvSpPr>
          <p:spPr bwMode="auto">
            <a:xfrm>
              <a:off x="942" y="1668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44"/>
            <p:cNvSpPr>
              <a:spLocks noChangeArrowheads="1"/>
            </p:cNvSpPr>
            <p:nvPr/>
          </p:nvSpPr>
          <p:spPr bwMode="auto">
            <a:xfrm>
              <a:off x="1038" y="1665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808" name="Group 32"/>
          <p:cNvGrpSpPr>
            <a:grpSpLocks/>
          </p:cNvGrpSpPr>
          <p:nvPr/>
        </p:nvGrpSpPr>
        <p:grpSpPr bwMode="auto">
          <a:xfrm rot="4091916">
            <a:off x="1283494" y="3974306"/>
            <a:ext cx="847725" cy="1281113"/>
            <a:chOff x="416" y="2179"/>
            <a:chExt cx="534" cy="807"/>
          </a:xfrm>
        </p:grpSpPr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AutoShape 34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AutoShape 35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AutoShape 36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6.66667E-6 C 0.00156 0.02754 0.00347 0.0611 0.01545 0.08518 C 0.01788 0.0986 0.02378 0.11458 0.03107 0.1243 " pathEditMode="relative" ptsTypes="ffA">
                                      <p:cBhvr>
                                        <p:cTn id="41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0.00382 -0.01111 0.00556 -0.01852 0.01459 -0.02523 C 0.02726 -0.05348 0.01025 -0.01922 0.025 -0.03912 C 0.02691 -0.04167 0.02743 -0.04514 0.029 -0.04815 C 0.03021 -0.05047 0.03143 -0.05301 0.03316 -0.0551 C 0.04028 -0.06459 0.05365 -0.07061 0.06424 -0.07361 C 0.08247 -0.08704 0.10261 -0.09213 0.1224 -0.10116 C 0.14531 -0.10047 0.16823 -0.10023 0.19097 -0.09885 C 0.20365 -0.09815 0.21146 -0.09236 0.22222 -0.08727 C 0.23177 -0.08264 0.24306 -0.08033 0.2533 -0.07824 C 0.26233 -0.07176 0.2665 -0.06111 0.27413 -0.05278 C 0.27761 -0.04098 0.28472 -0.03357 0.29497 -0.02986 C 0.29705 -0.02755 0.29931 -0.0257 0.30104 -0.02292 C 0.30504 -0.01621 0.30122 -0.01135 0.30729 -0.00463 C 0.31007 -0.00162 0.32222 0.00115 0.32604 0.00231 C 0.34028 0.01296 0.33368 0.00972 0.34479 0.01389 C 0.34983 0.02222 0.3632 0.03356 0.3717 0.0368 C 0.38021 0.05115 0.38733 0.06412 0.39236 0.08055 C 0.3941 0.08588 0.4007 0.09421 0.4007 0.09444 C 0.40261 0.10023 0.40504 0.10648 0.40504 0.11273 " pathEditMode="relative" rAng="0" ptsTypes="fffffffffffffffffffA">
                                      <p:cBhvr>
                                        <p:cTn id="60" dur="2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/>
      <p:bldP spid="75784" grpId="0" animBg="1"/>
      <p:bldP spid="757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Griffith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Tahoma" charset="0"/>
              </a:rPr>
              <a:t>s Experiment did not prove that DNA was responsible for transformation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84582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>
                <a:latin typeface="Tahoma" charset="0"/>
              </a:rPr>
              <a:t>	How would you design an experiment to prove that DNA was responsible for transformation?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3600">
                <a:latin typeface="Tahoma" charset="0"/>
              </a:rPr>
              <a:t>Avery, McCarty, and MacLeod</a:t>
            </a:r>
            <a:br>
              <a:rPr lang="en-US" sz="3600">
                <a:latin typeface="Tahoma" charset="0"/>
              </a:rPr>
            </a:br>
            <a:r>
              <a:rPr lang="en-US" sz="3600">
                <a:latin typeface="Tahoma" charset="0"/>
              </a:rPr>
              <a:t>Repeated Griffith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>
                <a:latin typeface="Tahoma" charset="0"/>
              </a:rPr>
              <a:t>s Experiment</a:t>
            </a:r>
          </a:p>
        </p:txBody>
      </p:sp>
      <p:pic>
        <p:nvPicPr>
          <p:cNvPr id="81925" name="Picture 5" descr="portrait-ave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9"/>
          <a:stretch>
            <a:fillRect/>
          </a:stretch>
        </p:blipFill>
        <p:spPr bwMode="auto">
          <a:xfrm>
            <a:off x="0" y="2133600"/>
            <a:ext cx="2733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03_mcmarty_p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33600"/>
            <a:ext cx="315753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ccaac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1"/>
          <a:stretch>
            <a:fillRect/>
          </a:stretch>
        </p:blipFill>
        <p:spPr bwMode="auto">
          <a:xfrm>
            <a:off x="6019800" y="2133600"/>
            <a:ext cx="3152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Oswald Avery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819400" y="6248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Maclyn McCarty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0960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Colin MacLeod</a:t>
            </a: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4114800" y="1752600"/>
            <a:ext cx="10668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 rot="1106097">
            <a:off x="4343400" y="2357438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 rot="-756632">
            <a:off x="4419600" y="1885950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4452938" y="2424113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auto">
          <a:xfrm>
            <a:off x="4605338" y="2447925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Oval 21"/>
          <p:cNvSpPr>
            <a:spLocks noChangeArrowheads="1"/>
          </p:cNvSpPr>
          <p:nvPr/>
        </p:nvSpPr>
        <p:spPr bwMode="auto">
          <a:xfrm>
            <a:off x="4543425" y="1962150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Oval 22"/>
          <p:cNvSpPr>
            <a:spLocks noChangeArrowheads="1"/>
          </p:cNvSpPr>
          <p:nvPr/>
        </p:nvSpPr>
        <p:spPr bwMode="auto">
          <a:xfrm>
            <a:off x="4695825" y="1957388"/>
            <a:ext cx="1524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43" name="Picture 23" descr="flam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11826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4" name="Line 24"/>
          <p:cNvSpPr>
            <a:spLocks noChangeShapeType="1"/>
          </p:cNvSpPr>
          <p:nvPr/>
        </p:nvSpPr>
        <p:spPr bwMode="auto">
          <a:xfrm flipH="1">
            <a:off x="1447800" y="27432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H="1">
            <a:off x="3048000" y="28194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H="1">
            <a:off x="4572000" y="2895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>
            <a:off x="4876800" y="28194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5029200" y="2667000"/>
            <a:ext cx="2514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52" name="Group 32"/>
          <p:cNvGrpSpPr>
            <a:grpSpLocks/>
          </p:cNvGrpSpPr>
          <p:nvPr/>
        </p:nvGrpSpPr>
        <p:grpSpPr bwMode="auto">
          <a:xfrm>
            <a:off x="1219200" y="3962400"/>
            <a:ext cx="457200" cy="2622550"/>
            <a:chOff x="768" y="2496"/>
            <a:chExt cx="288" cy="1652"/>
          </a:xfrm>
        </p:grpSpPr>
        <p:sp>
          <p:nvSpPr>
            <p:cNvPr id="81951" name="Oval 31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AutoShape 29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Oval 30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3" name="Group 33"/>
          <p:cNvGrpSpPr>
            <a:grpSpLocks/>
          </p:cNvGrpSpPr>
          <p:nvPr/>
        </p:nvGrpSpPr>
        <p:grpSpPr bwMode="auto">
          <a:xfrm>
            <a:off x="2895600" y="4006850"/>
            <a:ext cx="457200" cy="2622550"/>
            <a:chOff x="768" y="2496"/>
            <a:chExt cx="288" cy="1652"/>
          </a:xfrm>
        </p:grpSpPr>
        <p:sp>
          <p:nvSpPr>
            <p:cNvPr id="81954" name="Oval 34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AutoShape 35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Oval 36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7" name="Group 37"/>
          <p:cNvGrpSpPr>
            <a:grpSpLocks/>
          </p:cNvGrpSpPr>
          <p:nvPr/>
        </p:nvGrpSpPr>
        <p:grpSpPr bwMode="auto">
          <a:xfrm>
            <a:off x="4343400" y="4038600"/>
            <a:ext cx="457200" cy="2622550"/>
            <a:chOff x="768" y="2496"/>
            <a:chExt cx="288" cy="1652"/>
          </a:xfrm>
        </p:grpSpPr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AutoShape 39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0" name="Oval 40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>
            <a:off x="5867400" y="4038600"/>
            <a:ext cx="457200" cy="2622550"/>
            <a:chOff x="768" y="2496"/>
            <a:chExt cx="288" cy="1652"/>
          </a:xfrm>
        </p:grpSpPr>
        <p:sp>
          <p:nvSpPr>
            <p:cNvPr id="81962" name="Oval 42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AutoShape 43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4" name="Oval 44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5" name="Group 45"/>
          <p:cNvGrpSpPr>
            <a:grpSpLocks/>
          </p:cNvGrpSpPr>
          <p:nvPr/>
        </p:nvGrpSpPr>
        <p:grpSpPr bwMode="auto">
          <a:xfrm>
            <a:off x="7391400" y="4038600"/>
            <a:ext cx="457200" cy="2622550"/>
            <a:chOff x="768" y="2496"/>
            <a:chExt cx="288" cy="1652"/>
          </a:xfrm>
        </p:grpSpPr>
        <p:sp>
          <p:nvSpPr>
            <p:cNvPr id="81966" name="Oval 46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7" name="AutoShape 47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Oval 48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/>
      <p:bldP spid="81931" grpId="0"/>
      <p:bldP spid="81932" grpId="0"/>
      <p:bldP spid="81936" grpId="0" animBg="1"/>
      <p:bldP spid="81937" grpId="0" animBg="1"/>
      <p:bldP spid="81937" grpId="1" animBg="1"/>
      <p:bldP spid="81938" grpId="0" animBg="1"/>
      <p:bldP spid="81938" grpId="1" animBg="1"/>
      <p:bldP spid="81939" grpId="0" animBg="1"/>
      <p:bldP spid="81940" grpId="0" animBg="1"/>
      <p:bldP spid="81941" grpId="0" animBg="1"/>
      <p:bldP spid="81942" grpId="0" animBg="1"/>
      <p:bldP spid="81944" grpId="0" animBg="1"/>
      <p:bldP spid="81945" grpId="0" animBg="1"/>
      <p:bldP spid="81946" grpId="0" animBg="1"/>
      <p:bldP spid="81947" grpId="0" animBg="1"/>
      <p:bldP spid="819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4" name="Group 6"/>
          <p:cNvGrpSpPr>
            <a:grpSpLocks/>
          </p:cNvGrpSpPr>
          <p:nvPr/>
        </p:nvGrpSpPr>
        <p:grpSpPr bwMode="auto">
          <a:xfrm>
            <a:off x="1219200" y="3810000"/>
            <a:ext cx="457200" cy="2622550"/>
            <a:chOff x="768" y="2496"/>
            <a:chExt cx="288" cy="1652"/>
          </a:xfrm>
        </p:grpSpPr>
        <p:sp>
          <p:nvSpPr>
            <p:cNvPr id="83975" name="Oval 7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6" name="AutoShape 8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78" name="Group 10"/>
          <p:cNvGrpSpPr>
            <a:grpSpLocks/>
          </p:cNvGrpSpPr>
          <p:nvPr/>
        </p:nvGrpSpPr>
        <p:grpSpPr bwMode="auto">
          <a:xfrm>
            <a:off x="2895600" y="3854450"/>
            <a:ext cx="457200" cy="2622550"/>
            <a:chOff x="768" y="2496"/>
            <a:chExt cx="288" cy="1652"/>
          </a:xfrm>
        </p:grpSpPr>
        <p:sp>
          <p:nvSpPr>
            <p:cNvPr id="83979" name="Oval 11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AutoShape 12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Oval 13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4343400" y="3886200"/>
            <a:ext cx="457200" cy="2622550"/>
            <a:chOff x="768" y="2496"/>
            <a:chExt cx="288" cy="1652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AutoShape 16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Oval 17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6" name="Group 18"/>
          <p:cNvGrpSpPr>
            <a:grpSpLocks/>
          </p:cNvGrpSpPr>
          <p:nvPr/>
        </p:nvGrpSpPr>
        <p:grpSpPr bwMode="auto">
          <a:xfrm>
            <a:off x="5867400" y="3886200"/>
            <a:ext cx="457200" cy="2622550"/>
            <a:chOff x="768" y="2496"/>
            <a:chExt cx="288" cy="1652"/>
          </a:xfrm>
        </p:grpSpPr>
        <p:sp>
          <p:nvSpPr>
            <p:cNvPr id="83987" name="Oval 19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AutoShape 20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7391400" y="3886200"/>
            <a:ext cx="457200" cy="2622550"/>
            <a:chOff x="768" y="2496"/>
            <a:chExt cx="288" cy="1652"/>
          </a:xfrm>
        </p:grpSpPr>
        <p:sp>
          <p:nvSpPr>
            <p:cNvPr id="83991" name="Oval 23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AutoShape 24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>
                <a:solidFill>
                  <a:schemeClr val="tx2"/>
                </a:solidFill>
                <a:effectLst/>
              </a:rPr>
              <a:t>Avery, McCarty, and MacLeod</a:t>
            </a:r>
            <a:br>
              <a:rPr lang="en-US" sz="3600">
                <a:solidFill>
                  <a:schemeClr val="tx2"/>
                </a:solidFill>
                <a:effectLst/>
              </a:rPr>
            </a:br>
            <a:r>
              <a:rPr lang="en-US" sz="3600">
                <a:solidFill>
                  <a:schemeClr val="tx2"/>
                </a:solidFill>
                <a:effectLst/>
              </a:rPr>
              <a:t>Added the non-deadly Rough Type of Bacteria to the Heat-Killed Smooth Type</a:t>
            </a: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0" y="640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Carbohydrates</a:t>
            </a: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2667000" y="6400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Lipids</a:t>
            </a: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38862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Proteins</a:t>
            </a: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545465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RNA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69342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DNA</a:t>
            </a:r>
          </a:p>
        </p:txBody>
      </p:sp>
      <p:grpSp>
        <p:nvGrpSpPr>
          <p:cNvPr id="84002" name="Group 34"/>
          <p:cNvGrpSpPr>
            <a:grpSpLocks/>
          </p:cNvGrpSpPr>
          <p:nvPr/>
        </p:nvGrpSpPr>
        <p:grpSpPr bwMode="auto">
          <a:xfrm>
            <a:off x="4114800" y="1752600"/>
            <a:ext cx="1066800" cy="1143000"/>
            <a:chOff x="4512" y="1248"/>
            <a:chExt cx="672" cy="720"/>
          </a:xfrm>
        </p:grpSpPr>
        <p:sp>
          <p:nvSpPr>
            <p:cNvPr id="84003" name="Oval 35"/>
            <p:cNvSpPr>
              <a:spLocks noChangeArrowheads="1"/>
            </p:cNvSpPr>
            <p:nvPr/>
          </p:nvSpPr>
          <p:spPr bwMode="auto">
            <a:xfrm>
              <a:off x="4512" y="1248"/>
              <a:ext cx="672" cy="7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6"/>
            <p:cNvSpPr>
              <a:spLocks noChangeArrowheads="1"/>
            </p:cNvSpPr>
            <p:nvPr/>
          </p:nvSpPr>
          <p:spPr bwMode="auto">
            <a:xfrm>
              <a:off x="4725" y="1671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Oval 37"/>
            <p:cNvSpPr>
              <a:spLocks noChangeArrowheads="1"/>
            </p:cNvSpPr>
            <p:nvPr/>
          </p:nvSpPr>
          <p:spPr bwMode="auto">
            <a:xfrm>
              <a:off x="4821" y="1686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Oval 38"/>
            <p:cNvSpPr>
              <a:spLocks noChangeArrowheads="1"/>
            </p:cNvSpPr>
            <p:nvPr/>
          </p:nvSpPr>
          <p:spPr bwMode="auto">
            <a:xfrm>
              <a:off x="4782" y="1380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Oval 39"/>
            <p:cNvSpPr>
              <a:spLocks noChangeArrowheads="1"/>
            </p:cNvSpPr>
            <p:nvPr/>
          </p:nvSpPr>
          <p:spPr bwMode="auto">
            <a:xfrm>
              <a:off x="4878" y="1377"/>
              <a:ext cx="96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10" name="Line 42"/>
          <p:cNvSpPr>
            <a:spLocks noChangeShapeType="1"/>
          </p:cNvSpPr>
          <p:nvPr/>
        </p:nvSpPr>
        <p:spPr bwMode="auto">
          <a:xfrm flipH="1">
            <a:off x="1447800" y="2667000"/>
            <a:ext cx="2743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1" name="Line 43"/>
          <p:cNvSpPr>
            <a:spLocks noChangeShapeType="1"/>
          </p:cNvSpPr>
          <p:nvPr/>
        </p:nvSpPr>
        <p:spPr bwMode="auto">
          <a:xfrm flipH="1">
            <a:off x="3048000" y="28194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flipH="1">
            <a:off x="4572000" y="2895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3" name="Line 45"/>
          <p:cNvSpPr>
            <a:spLocks noChangeShapeType="1"/>
          </p:cNvSpPr>
          <p:nvPr/>
        </p:nvSpPr>
        <p:spPr bwMode="auto">
          <a:xfrm>
            <a:off x="4892675" y="2835275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4" name="Line 46"/>
          <p:cNvSpPr>
            <a:spLocks noChangeShapeType="1"/>
          </p:cNvSpPr>
          <p:nvPr/>
        </p:nvSpPr>
        <p:spPr bwMode="auto">
          <a:xfrm>
            <a:off x="5105400" y="2667000"/>
            <a:ext cx="2438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304800" y="4876800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To the Heat-Killed Smooth Type, added enzymes that destroyed…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7" grpId="0"/>
      <p:bldP spid="83998" grpId="0"/>
      <p:bldP spid="83999" grpId="0"/>
      <p:bldP spid="84000" grpId="0"/>
      <p:bldP spid="84001" grpId="0"/>
      <p:bldP spid="84010" grpId="0" animBg="1"/>
      <p:bldP spid="84011" grpId="0" animBg="1"/>
      <p:bldP spid="84012" grpId="0" animBg="1"/>
      <p:bldP spid="84013" grpId="0" animBg="1"/>
      <p:bldP spid="84014" grpId="0" animBg="1"/>
      <p:bldP spid="840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1143000" y="1600200"/>
            <a:ext cx="457200" cy="2590800"/>
            <a:chOff x="768" y="2496"/>
            <a:chExt cx="288" cy="1652"/>
          </a:xfrm>
        </p:grpSpPr>
        <p:sp>
          <p:nvSpPr>
            <p:cNvPr id="84997" name="Oval 5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4999" name="Oval 7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2971800" y="1612900"/>
            <a:ext cx="457200" cy="2622550"/>
            <a:chOff x="768" y="2496"/>
            <a:chExt cx="288" cy="1652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AutoShape 10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4495800" y="1644650"/>
            <a:ext cx="457200" cy="2622550"/>
            <a:chOff x="768" y="2496"/>
            <a:chExt cx="288" cy="1652"/>
          </a:xfrm>
        </p:grpSpPr>
        <p:sp>
          <p:nvSpPr>
            <p:cNvPr id="85005" name="Oval 13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AutoShape 14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8" name="Group 16"/>
          <p:cNvGrpSpPr>
            <a:grpSpLocks/>
          </p:cNvGrpSpPr>
          <p:nvPr/>
        </p:nvGrpSpPr>
        <p:grpSpPr bwMode="auto">
          <a:xfrm>
            <a:off x="6096000" y="1644650"/>
            <a:ext cx="457200" cy="2622550"/>
            <a:chOff x="768" y="2496"/>
            <a:chExt cx="288" cy="1652"/>
          </a:xfrm>
        </p:grpSpPr>
        <p:sp>
          <p:nvSpPr>
            <p:cNvPr id="85009" name="Oval 17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0" name="AutoShape 18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Oval 19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7696200" y="1644650"/>
            <a:ext cx="457200" cy="2622550"/>
            <a:chOff x="768" y="2496"/>
            <a:chExt cx="288" cy="1652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768" y="3706"/>
              <a:ext cx="288" cy="44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AutoShape 22"/>
            <p:cNvSpPr>
              <a:spLocks noChangeArrowheads="1"/>
            </p:cNvSpPr>
            <p:nvPr/>
          </p:nvSpPr>
          <p:spPr bwMode="auto">
            <a:xfrm>
              <a:off x="768" y="2496"/>
              <a:ext cx="288" cy="1488"/>
            </a:xfrm>
            <a:prstGeom prst="can">
              <a:avLst>
                <a:gd name="adj" fmla="val 4652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 noChangeArrowheads="1"/>
            </p:cNvSpPr>
            <p:nvPr/>
          </p:nvSpPr>
          <p:spPr bwMode="auto">
            <a:xfrm>
              <a:off x="768" y="3840"/>
              <a:ext cx="28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0" y="762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S-Type Carbohydrates Destroyed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2362200" y="92075"/>
            <a:ext cx="160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S-Type Lipids Destroyed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3886200" y="107950"/>
            <a:ext cx="160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S-Type Proteins Destroyed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5410200" y="10795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S-Type RNA Destroyed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7010400" y="10795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S-Type DNA Destroyed</a:t>
            </a:r>
          </a:p>
        </p:txBody>
      </p:sp>
      <p:grpSp>
        <p:nvGrpSpPr>
          <p:cNvPr id="85022" name="Group 30"/>
          <p:cNvGrpSpPr>
            <a:grpSpLocks/>
          </p:cNvGrpSpPr>
          <p:nvPr/>
        </p:nvGrpSpPr>
        <p:grpSpPr bwMode="auto">
          <a:xfrm>
            <a:off x="228600" y="5410200"/>
            <a:ext cx="1447800" cy="533400"/>
            <a:chOff x="192" y="2981"/>
            <a:chExt cx="1578" cy="515"/>
          </a:xfrm>
        </p:grpSpPr>
        <p:sp>
          <p:nvSpPr>
            <p:cNvPr id="85023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Freeform 32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Freeform 33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Freeform 34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27" name="Group 35"/>
          <p:cNvGrpSpPr>
            <a:grpSpLocks/>
          </p:cNvGrpSpPr>
          <p:nvPr/>
        </p:nvGrpSpPr>
        <p:grpSpPr bwMode="auto">
          <a:xfrm>
            <a:off x="1981200" y="5410200"/>
            <a:ext cx="1447800" cy="533400"/>
            <a:chOff x="192" y="2981"/>
            <a:chExt cx="1578" cy="515"/>
          </a:xfrm>
        </p:grpSpPr>
        <p:sp>
          <p:nvSpPr>
            <p:cNvPr id="85028" name="Oval 36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Freeform 37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0" name="Freeform 38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1" name="Freeform 39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2" name="Group 40"/>
          <p:cNvGrpSpPr>
            <a:grpSpLocks/>
          </p:cNvGrpSpPr>
          <p:nvPr/>
        </p:nvGrpSpPr>
        <p:grpSpPr bwMode="auto">
          <a:xfrm>
            <a:off x="3733800" y="5410200"/>
            <a:ext cx="1447800" cy="533400"/>
            <a:chOff x="192" y="2981"/>
            <a:chExt cx="1578" cy="515"/>
          </a:xfrm>
        </p:grpSpPr>
        <p:sp>
          <p:nvSpPr>
            <p:cNvPr id="85033" name="Oval 4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Freeform 42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Freeform 43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6" name="Freeform 44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7" name="Group 45"/>
          <p:cNvGrpSpPr>
            <a:grpSpLocks/>
          </p:cNvGrpSpPr>
          <p:nvPr/>
        </p:nvGrpSpPr>
        <p:grpSpPr bwMode="auto">
          <a:xfrm>
            <a:off x="5334000" y="5410200"/>
            <a:ext cx="1447800" cy="533400"/>
            <a:chOff x="192" y="2981"/>
            <a:chExt cx="1578" cy="515"/>
          </a:xfrm>
        </p:grpSpPr>
        <p:sp>
          <p:nvSpPr>
            <p:cNvPr id="85038" name="Oval 46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Freeform 47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0" name="Freeform 48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1" name="Freeform 49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42" name="Group 50"/>
          <p:cNvGrpSpPr>
            <a:grpSpLocks/>
          </p:cNvGrpSpPr>
          <p:nvPr/>
        </p:nvGrpSpPr>
        <p:grpSpPr bwMode="auto">
          <a:xfrm>
            <a:off x="7010400" y="5410200"/>
            <a:ext cx="1447800" cy="533400"/>
            <a:chOff x="192" y="2981"/>
            <a:chExt cx="1578" cy="515"/>
          </a:xfrm>
        </p:grpSpPr>
        <p:sp>
          <p:nvSpPr>
            <p:cNvPr id="85043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Freeform 52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5" name="Freeform 53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6" name="Freeform 54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47" name="Group 55"/>
          <p:cNvGrpSpPr>
            <a:grpSpLocks/>
          </p:cNvGrpSpPr>
          <p:nvPr/>
        </p:nvGrpSpPr>
        <p:grpSpPr bwMode="auto">
          <a:xfrm>
            <a:off x="762000" y="3886200"/>
            <a:ext cx="533400" cy="854075"/>
            <a:chOff x="416" y="2179"/>
            <a:chExt cx="534" cy="807"/>
          </a:xfrm>
        </p:grpSpPr>
        <p:sp>
          <p:nvSpPr>
            <p:cNvPr id="85048" name="Line 56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9" name="AutoShape 57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AutoShape 58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1" name="AutoShape 59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2590800" y="3886200"/>
            <a:ext cx="533400" cy="854075"/>
            <a:chOff x="416" y="2179"/>
            <a:chExt cx="534" cy="807"/>
          </a:xfrm>
        </p:grpSpPr>
        <p:sp>
          <p:nvSpPr>
            <p:cNvPr id="85053" name="Line 61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4" name="AutoShape 62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5" name="AutoShape 63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6" name="AutoShape 64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57" name="Group 65"/>
          <p:cNvGrpSpPr>
            <a:grpSpLocks/>
          </p:cNvGrpSpPr>
          <p:nvPr/>
        </p:nvGrpSpPr>
        <p:grpSpPr bwMode="auto">
          <a:xfrm>
            <a:off x="4191000" y="3886200"/>
            <a:ext cx="533400" cy="854075"/>
            <a:chOff x="416" y="2179"/>
            <a:chExt cx="534" cy="807"/>
          </a:xfrm>
        </p:grpSpPr>
        <p:sp>
          <p:nvSpPr>
            <p:cNvPr id="85058" name="Line 66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9" name="AutoShape 67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0" name="AutoShape 68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1" name="AutoShape 69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62" name="Group 70"/>
          <p:cNvGrpSpPr>
            <a:grpSpLocks/>
          </p:cNvGrpSpPr>
          <p:nvPr/>
        </p:nvGrpSpPr>
        <p:grpSpPr bwMode="auto">
          <a:xfrm>
            <a:off x="5791200" y="3886200"/>
            <a:ext cx="533400" cy="854075"/>
            <a:chOff x="416" y="2179"/>
            <a:chExt cx="534" cy="807"/>
          </a:xfrm>
        </p:grpSpPr>
        <p:sp>
          <p:nvSpPr>
            <p:cNvPr id="85063" name="Line 71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4" name="AutoShape 72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5" name="AutoShape 73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6" name="AutoShape 74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67" name="Group 75"/>
          <p:cNvGrpSpPr>
            <a:grpSpLocks/>
          </p:cNvGrpSpPr>
          <p:nvPr/>
        </p:nvGrpSpPr>
        <p:grpSpPr bwMode="auto">
          <a:xfrm>
            <a:off x="7391400" y="3886200"/>
            <a:ext cx="533400" cy="854075"/>
            <a:chOff x="416" y="2179"/>
            <a:chExt cx="534" cy="807"/>
          </a:xfrm>
        </p:grpSpPr>
        <p:sp>
          <p:nvSpPr>
            <p:cNvPr id="85068" name="Line 76"/>
            <p:cNvSpPr>
              <a:spLocks noChangeShapeType="1"/>
            </p:cNvSpPr>
            <p:nvPr/>
          </p:nvSpPr>
          <p:spPr bwMode="auto">
            <a:xfrm flipH="1" flipV="1">
              <a:off x="758" y="269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9" name="AutoShape 77"/>
            <p:cNvSpPr>
              <a:spLocks noChangeArrowheads="1"/>
            </p:cNvSpPr>
            <p:nvPr/>
          </p:nvSpPr>
          <p:spPr bwMode="auto">
            <a:xfrm rot="-1863069">
              <a:off x="638" y="2179"/>
              <a:ext cx="47" cy="703"/>
            </a:xfrm>
            <a:prstGeom prst="can">
              <a:avLst>
                <a:gd name="adj" fmla="val 15359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0" name="AutoShape 78"/>
            <p:cNvSpPr>
              <a:spLocks noChangeArrowheads="1"/>
            </p:cNvSpPr>
            <p:nvPr/>
          </p:nvSpPr>
          <p:spPr bwMode="auto">
            <a:xfrm rot="-1863069">
              <a:off x="576" y="2304"/>
              <a:ext cx="143" cy="429"/>
            </a:xfrm>
            <a:prstGeom prst="can">
              <a:avLst>
                <a:gd name="adj" fmla="val 308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1" name="AutoShape 79"/>
            <p:cNvSpPr>
              <a:spLocks noChangeArrowheads="1"/>
            </p:cNvSpPr>
            <p:nvPr/>
          </p:nvSpPr>
          <p:spPr bwMode="auto">
            <a:xfrm rot="-1863069">
              <a:off x="416" y="2225"/>
              <a:ext cx="144" cy="55"/>
            </a:xfrm>
            <a:prstGeom prst="can">
              <a:avLst>
                <a:gd name="adj" fmla="val 1026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72" name="Group 80"/>
          <p:cNvGrpSpPr>
            <a:grpSpLocks/>
          </p:cNvGrpSpPr>
          <p:nvPr/>
        </p:nvGrpSpPr>
        <p:grpSpPr bwMode="auto">
          <a:xfrm rot="10800000">
            <a:off x="228600" y="5507038"/>
            <a:ext cx="1590675" cy="436562"/>
            <a:chOff x="192" y="2981"/>
            <a:chExt cx="1578" cy="515"/>
          </a:xfrm>
        </p:grpSpPr>
        <p:sp>
          <p:nvSpPr>
            <p:cNvPr id="85073" name="Oval 8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4" name="Freeform 82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5" name="Freeform 83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6" name="Freeform 84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77" name="Group 85"/>
          <p:cNvGrpSpPr>
            <a:grpSpLocks/>
          </p:cNvGrpSpPr>
          <p:nvPr/>
        </p:nvGrpSpPr>
        <p:grpSpPr bwMode="auto">
          <a:xfrm rot="10800000">
            <a:off x="1990725" y="5507038"/>
            <a:ext cx="1590675" cy="436562"/>
            <a:chOff x="192" y="2981"/>
            <a:chExt cx="1578" cy="515"/>
          </a:xfrm>
        </p:grpSpPr>
        <p:sp>
          <p:nvSpPr>
            <p:cNvPr id="85078" name="Oval 86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9" name="Freeform 87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0" name="Freeform 88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Freeform 89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82" name="Group 90"/>
          <p:cNvGrpSpPr>
            <a:grpSpLocks/>
          </p:cNvGrpSpPr>
          <p:nvPr/>
        </p:nvGrpSpPr>
        <p:grpSpPr bwMode="auto">
          <a:xfrm rot="10800000">
            <a:off x="3819525" y="5507038"/>
            <a:ext cx="1590675" cy="436562"/>
            <a:chOff x="192" y="2981"/>
            <a:chExt cx="1578" cy="515"/>
          </a:xfrm>
        </p:grpSpPr>
        <p:sp>
          <p:nvSpPr>
            <p:cNvPr id="85083" name="Oval 91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84" name="Freeform 92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5" name="Freeform 93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6" name="Freeform 94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87" name="Group 95"/>
          <p:cNvGrpSpPr>
            <a:grpSpLocks/>
          </p:cNvGrpSpPr>
          <p:nvPr/>
        </p:nvGrpSpPr>
        <p:grpSpPr bwMode="auto">
          <a:xfrm rot="10800000">
            <a:off x="5410200" y="5507038"/>
            <a:ext cx="1590675" cy="436562"/>
            <a:chOff x="192" y="2981"/>
            <a:chExt cx="1578" cy="515"/>
          </a:xfrm>
        </p:grpSpPr>
        <p:sp>
          <p:nvSpPr>
            <p:cNvPr id="85088" name="Oval 96"/>
            <p:cNvSpPr>
              <a:spLocks noChangeArrowheads="1"/>
            </p:cNvSpPr>
            <p:nvPr/>
          </p:nvSpPr>
          <p:spPr bwMode="auto">
            <a:xfrm>
              <a:off x="1584" y="3168"/>
              <a:ext cx="144" cy="144"/>
            </a:xfrm>
            <a:prstGeom prst="ellipse">
              <a:avLst/>
            </a:pr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89" name="Freeform 97"/>
            <p:cNvSpPr>
              <a:spLocks/>
            </p:cNvSpPr>
            <p:nvPr/>
          </p:nvSpPr>
          <p:spPr bwMode="auto">
            <a:xfrm>
              <a:off x="933" y="2981"/>
              <a:ext cx="837" cy="515"/>
            </a:xfrm>
            <a:custGeom>
              <a:avLst/>
              <a:gdLst>
                <a:gd name="T0" fmla="*/ 822 w 837"/>
                <a:gd name="T1" fmla="*/ 510 h 515"/>
                <a:gd name="T2" fmla="*/ 237 w 837"/>
                <a:gd name="T3" fmla="*/ 510 h 515"/>
                <a:gd name="T4" fmla="*/ 157 w 837"/>
                <a:gd name="T5" fmla="*/ 493 h 515"/>
                <a:gd name="T6" fmla="*/ 113 w 837"/>
                <a:gd name="T7" fmla="*/ 475 h 515"/>
                <a:gd name="T8" fmla="*/ 24 w 837"/>
                <a:gd name="T9" fmla="*/ 395 h 515"/>
                <a:gd name="T10" fmla="*/ 86 w 837"/>
                <a:gd name="T11" fmla="*/ 112 h 515"/>
                <a:gd name="T12" fmla="*/ 175 w 837"/>
                <a:gd name="T13" fmla="*/ 41 h 515"/>
                <a:gd name="T14" fmla="*/ 228 w 837"/>
                <a:gd name="T15" fmla="*/ 5 h 515"/>
                <a:gd name="T16" fmla="*/ 503 w 837"/>
                <a:gd name="T17" fmla="*/ 32 h 515"/>
                <a:gd name="T18" fmla="*/ 644 w 837"/>
                <a:gd name="T19" fmla="*/ 138 h 515"/>
                <a:gd name="T20" fmla="*/ 706 w 837"/>
                <a:gd name="T21" fmla="*/ 209 h 515"/>
                <a:gd name="T22" fmla="*/ 671 w 837"/>
                <a:gd name="T23" fmla="*/ 191 h 515"/>
                <a:gd name="T24" fmla="*/ 724 w 837"/>
                <a:gd name="T25" fmla="*/ 245 h 515"/>
                <a:gd name="T26" fmla="*/ 768 w 837"/>
                <a:gd name="T27" fmla="*/ 369 h 515"/>
                <a:gd name="T28" fmla="*/ 795 w 837"/>
                <a:gd name="T29" fmla="*/ 422 h 515"/>
                <a:gd name="T30" fmla="*/ 822 w 837"/>
                <a:gd name="T31" fmla="*/ 475 h 515"/>
                <a:gd name="T32" fmla="*/ 822 w 837"/>
                <a:gd name="T33" fmla="*/ 51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7" h="515">
                  <a:moveTo>
                    <a:pt x="822" y="510"/>
                  </a:moveTo>
                  <a:cubicBezTo>
                    <a:pt x="592" y="515"/>
                    <a:pt x="432" y="510"/>
                    <a:pt x="237" y="510"/>
                  </a:cubicBezTo>
                  <a:cubicBezTo>
                    <a:pt x="205" y="504"/>
                    <a:pt x="189" y="502"/>
                    <a:pt x="157" y="493"/>
                  </a:cubicBezTo>
                  <a:cubicBezTo>
                    <a:pt x="126" y="484"/>
                    <a:pt x="131" y="497"/>
                    <a:pt x="113" y="475"/>
                  </a:cubicBezTo>
                  <a:cubicBezTo>
                    <a:pt x="88" y="444"/>
                    <a:pt x="52" y="423"/>
                    <a:pt x="24" y="395"/>
                  </a:cubicBezTo>
                  <a:cubicBezTo>
                    <a:pt x="27" y="317"/>
                    <a:pt x="0" y="166"/>
                    <a:pt x="86" y="112"/>
                  </a:cubicBezTo>
                  <a:cubicBezTo>
                    <a:pt x="116" y="52"/>
                    <a:pt x="119" y="72"/>
                    <a:pt x="175" y="41"/>
                  </a:cubicBezTo>
                  <a:cubicBezTo>
                    <a:pt x="194" y="31"/>
                    <a:pt x="228" y="5"/>
                    <a:pt x="228" y="5"/>
                  </a:cubicBezTo>
                  <a:cubicBezTo>
                    <a:pt x="355" y="10"/>
                    <a:pt x="406" y="0"/>
                    <a:pt x="503" y="32"/>
                  </a:cubicBezTo>
                  <a:cubicBezTo>
                    <a:pt x="550" y="68"/>
                    <a:pt x="602" y="96"/>
                    <a:pt x="644" y="138"/>
                  </a:cubicBezTo>
                  <a:cubicBezTo>
                    <a:pt x="647" y="147"/>
                    <a:pt x="702" y="201"/>
                    <a:pt x="706" y="209"/>
                  </a:cubicBezTo>
                  <a:cubicBezTo>
                    <a:pt x="711" y="218"/>
                    <a:pt x="667" y="181"/>
                    <a:pt x="671" y="191"/>
                  </a:cubicBezTo>
                  <a:cubicBezTo>
                    <a:pt x="676" y="202"/>
                    <a:pt x="716" y="233"/>
                    <a:pt x="724" y="245"/>
                  </a:cubicBezTo>
                  <a:cubicBezTo>
                    <a:pt x="748" y="282"/>
                    <a:pt x="753" y="326"/>
                    <a:pt x="768" y="369"/>
                  </a:cubicBezTo>
                  <a:cubicBezTo>
                    <a:pt x="774" y="387"/>
                    <a:pt x="785" y="407"/>
                    <a:pt x="795" y="422"/>
                  </a:cubicBezTo>
                  <a:cubicBezTo>
                    <a:pt x="807" y="440"/>
                    <a:pt x="822" y="475"/>
                    <a:pt x="822" y="475"/>
                  </a:cubicBezTo>
                  <a:cubicBezTo>
                    <a:pt x="831" y="506"/>
                    <a:pt x="837" y="495"/>
                    <a:pt x="822" y="5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0" name="Freeform 98"/>
            <p:cNvSpPr>
              <a:spLocks/>
            </p:cNvSpPr>
            <p:nvPr/>
          </p:nvSpPr>
          <p:spPr bwMode="auto">
            <a:xfrm>
              <a:off x="1268" y="3152"/>
              <a:ext cx="220" cy="160"/>
            </a:xfrm>
            <a:custGeom>
              <a:avLst/>
              <a:gdLst>
                <a:gd name="T0" fmla="*/ 220 w 220"/>
                <a:gd name="T1" fmla="*/ 160 h 160"/>
                <a:gd name="T2" fmla="*/ 124 w 220"/>
                <a:gd name="T3" fmla="*/ 160 h 160"/>
                <a:gd name="T4" fmla="*/ 61 w 220"/>
                <a:gd name="T5" fmla="*/ 47 h 160"/>
                <a:gd name="T6" fmla="*/ 132 w 220"/>
                <a:gd name="T7" fmla="*/ 3 h 160"/>
                <a:gd name="T8" fmla="*/ 194 w 220"/>
                <a:gd name="T9" fmla="*/ 29 h 160"/>
                <a:gd name="T10" fmla="*/ 220 w 22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0">
                  <a:moveTo>
                    <a:pt x="220" y="160"/>
                  </a:moveTo>
                  <a:lnTo>
                    <a:pt x="124" y="160"/>
                  </a:lnTo>
                  <a:cubicBezTo>
                    <a:pt x="65" y="134"/>
                    <a:pt x="0" y="88"/>
                    <a:pt x="61" y="47"/>
                  </a:cubicBezTo>
                  <a:cubicBezTo>
                    <a:pt x="62" y="24"/>
                    <a:pt x="110" y="6"/>
                    <a:pt x="132" y="3"/>
                  </a:cubicBezTo>
                  <a:cubicBezTo>
                    <a:pt x="154" y="0"/>
                    <a:pt x="179" y="3"/>
                    <a:pt x="194" y="29"/>
                  </a:cubicBezTo>
                  <a:lnTo>
                    <a:pt x="220" y="160"/>
                  </a:lnTo>
                  <a:close/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1" name="Freeform 99"/>
            <p:cNvSpPr>
              <a:spLocks/>
            </p:cNvSpPr>
            <p:nvPr/>
          </p:nvSpPr>
          <p:spPr bwMode="auto">
            <a:xfrm>
              <a:off x="192" y="3086"/>
              <a:ext cx="816" cy="282"/>
            </a:xfrm>
            <a:custGeom>
              <a:avLst/>
              <a:gdLst>
                <a:gd name="T0" fmla="*/ 768 w 816"/>
                <a:gd name="T1" fmla="*/ 130 h 282"/>
                <a:gd name="T2" fmla="*/ 624 w 816"/>
                <a:gd name="T3" fmla="*/ 82 h 282"/>
                <a:gd name="T4" fmla="*/ 432 w 816"/>
                <a:gd name="T5" fmla="*/ 178 h 282"/>
                <a:gd name="T6" fmla="*/ 96 w 816"/>
                <a:gd name="T7" fmla="*/ 274 h 282"/>
                <a:gd name="T8" fmla="*/ 0 w 816"/>
                <a:gd name="T9" fmla="*/ 130 h 282"/>
                <a:gd name="T10" fmla="*/ 96 w 816"/>
                <a:gd name="T11" fmla="*/ 226 h 282"/>
                <a:gd name="T12" fmla="*/ 432 w 816"/>
                <a:gd name="T13" fmla="*/ 130 h 282"/>
                <a:gd name="T14" fmla="*/ 623 w 816"/>
                <a:gd name="T15" fmla="*/ 16 h 282"/>
                <a:gd name="T16" fmla="*/ 816 w 816"/>
                <a:gd name="T17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82">
                  <a:moveTo>
                    <a:pt x="768" y="130"/>
                  </a:moveTo>
                  <a:cubicBezTo>
                    <a:pt x="724" y="102"/>
                    <a:pt x="680" y="74"/>
                    <a:pt x="624" y="82"/>
                  </a:cubicBezTo>
                  <a:cubicBezTo>
                    <a:pt x="568" y="90"/>
                    <a:pt x="520" y="146"/>
                    <a:pt x="432" y="178"/>
                  </a:cubicBezTo>
                  <a:cubicBezTo>
                    <a:pt x="344" y="210"/>
                    <a:pt x="168" y="282"/>
                    <a:pt x="96" y="274"/>
                  </a:cubicBezTo>
                  <a:cubicBezTo>
                    <a:pt x="24" y="266"/>
                    <a:pt x="0" y="138"/>
                    <a:pt x="0" y="130"/>
                  </a:cubicBezTo>
                  <a:cubicBezTo>
                    <a:pt x="0" y="122"/>
                    <a:pt x="24" y="226"/>
                    <a:pt x="96" y="226"/>
                  </a:cubicBezTo>
                  <a:cubicBezTo>
                    <a:pt x="168" y="226"/>
                    <a:pt x="344" y="165"/>
                    <a:pt x="432" y="130"/>
                  </a:cubicBezTo>
                  <a:cubicBezTo>
                    <a:pt x="520" y="95"/>
                    <a:pt x="559" y="32"/>
                    <a:pt x="623" y="16"/>
                  </a:cubicBezTo>
                  <a:cubicBezTo>
                    <a:pt x="687" y="0"/>
                    <a:pt x="776" y="30"/>
                    <a:pt x="816" y="34"/>
                  </a:cubicBezTo>
                </a:path>
              </a:pathLst>
            </a:custGeom>
            <a:solidFill>
              <a:srgbClr val="F7A7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92" name="Text Box 100"/>
          <p:cNvSpPr txBox="1">
            <a:spLocks noChangeArrowheads="1"/>
          </p:cNvSpPr>
          <p:nvPr/>
        </p:nvSpPr>
        <p:spPr bwMode="auto">
          <a:xfrm>
            <a:off x="533400" y="1752600"/>
            <a:ext cx="8229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</a:rPr>
              <a:t>Conclusion:</a:t>
            </a:r>
          </a:p>
          <a:p>
            <a:pPr algn="ctr">
              <a:spcBef>
                <a:spcPct val="50000"/>
              </a:spcBef>
            </a:pP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</a:rPr>
              <a:t>DNA was the transforming factor!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C 0.00052 0.03773 0.00139 0.08402 0.00608 0.11712 C 0.00712 0.13564 0.00955 0.15763 0.0125 0.17106 " pathEditMode="relative" rAng="0" ptsTypes="ffA">
                                      <p:cBhvr>
                                        <p:cTn id="105" dur="2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C 0.00052 0.03287 0.00104 0.07314 0.00417 0.10185 C 0.00486 0.11805 0.00625 0.13703 0.00816 0.14884 " pathEditMode="relative" rAng="0" ptsTypes="ffA">
                                      <p:cBhvr>
                                        <p:cTn id="122" dur="2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0.00052 0.03032 0.00139 0.06759 0.00608 0.09421 C 0.00712 0.10925 0.00955 0.12685 0.0125 0.13773 " pathEditMode="relative" rAng="0" ptsTypes="ffA">
                                      <p:cBhvr>
                                        <p:cTn id="139" dur="2000" fill="hold"/>
                                        <p:tgtEl>
                                          <p:spTgt spid="85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8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8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C 0.00052 0.03032 0.00139 0.06759 0.00608 0.09421 C 0.00712 0.10925 0.00955 0.12685 0.0125 0.13773 " pathEditMode="relative" rAng="0" ptsTypes="ffA">
                                      <p:cBhvr>
                                        <p:cTn id="156" dur="2000" fill="hold"/>
                                        <p:tgtEl>
                                          <p:spTgt spid="8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8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8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0.00139 0.03287 0.00313 0.07314 0.01441 0.10185 C 0.01667 0.11805 0.02222 0.13703 0.02917 0.14884 " pathEditMode="relative" rAng="0" ptsTypes="ffA">
                                      <p:cBhvr>
                                        <p:cTn id="173" dur="2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7" grpId="0"/>
      <p:bldP spid="85018" grpId="0"/>
      <p:bldP spid="85019" grpId="0"/>
      <p:bldP spid="85020" grpId="0"/>
      <p:bldP spid="85021" grpId="0"/>
      <p:bldP spid="8509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841</Words>
  <Application>Microsoft Macintosh PowerPoint</Application>
  <PresentationFormat>On-screen Show (4:3)</PresentationFormat>
  <Paragraphs>169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Times</vt:lpstr>
      <vt:lpstr>Tahoma</vt:lpstr>
      <vt:lpstr>Blank Presentation</vt:lpstr>
      <vt:lpstr>PowerPoint Presentation</vt:lpstr>
      <vt:lpstr>How do we know that all of our genetic information comes from DNA?</vt:lpstr>
      <vt:lpstr>Griffith’s Experiment with Pneumonia and the accidental discovery of Transformation</vt:lpstr>
      <vt:lpstr>Griffith’s Experiment with Pneumonia and the accidental discovery of Transformation</vt:lpstr>
      <vt:lpstr>PowerPoint Presentation</vt:lpstr>
      <vt:lpstr>Griffith’s Experiment did not prove that DNA was responsible for transformation</vt:lpstr>
      <vt:lpstr>Avery, McCarty, and MacLeod Repeated Griffith’s Experiment</vt:lpstr>
      <vt:lpstr>PowerPoint Presentation</vt:lpstr>
      <vt:lpstr>PowerPoint Presentation</vt:lpstr>
      <vt:lpstr>The Hershey-Chase Experiment </vt:lpstr>
      <vt:lpstr>PowerPoint Presentation</vt:lpstr>
      <vt:lpstr>PowerPoint Presentation</vt:lpstr>
      <vt:lpstr>PowerPoint Presentation</vt:lpstr>
      <vt:lpstr>The Hershey-Chase results reinforced the Avery, McCarty, and MacLeod conclusion:</vt:lpstr>
      <vt:lpstr>How did DNA: 1. Store information? 2. Duplicate itself easily?</vt:lpstr>
      <vt:lpstr>The Race to Discover DNA’s Structure</vt:lpstr>
      <vt:lpstr>The Race to Discover DNA’s Structure</vt:lpstr>
      <vt:lpstr>The Race to Discover DNA’s Structure</vt:lpstr>
      <vt:lpstr>The Race to Discover DNA’s Structure</vt:lpstr>
      <vt:lpstr>PowerPoint Presentation</vt:lpstr>
      <vt:lpstr>The Race to Discover DNA’s Structure was Over</vt:lpstr>
      <vt:lpstr>DNA Replication</vt:lpstr>
      <vt:lpstr>How does DNA replicate?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Race to Replicate DNA</vt:lpstr>
    </vt:vector>
  </TitlesOfParts>
  <Company>_x0008_ᖤ]狴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Cole</dc:creator>
  <cp:lastModifiedBy>Nicholas Rath</cp:lastModifiedBy>
  <cp:revision>55</cp:revision>
  <dcterms:created xsi:type="dcterms:W3CDTF">2005-12-20T05:11:51Z</dcterms:created>
  <dcterms:modified xsi:type="dcterms:W3CDTF">2012-01-31T16:42:42Z</dcterms:modified>
</cp:coreProperties>
</file>