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3" r:id="rId14"/>
    <p:sldId id="268" r:id="rId15"/>
    <p:sldId id="269" r:id="rId16"/>
    <p:sldId id="271" r:id="rId17"/>
    <p:sldId id="270" r:id="rId18"/>
    <p:sldId id="275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9900"/>
    <a:srgbClr val="FFFFCC"/>
    <a:srgbClr val="6666FF"/>
    <a:srgbClr val="FF3300"/>
    <a:srgbClr val="770972"/>
    <a:srgbClr val="620080"/>
    <a:srgbClr val="00990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03" autoAdjust="0"/>
  </p:normalViewPr>
  <p:slideViewPr>
    <p:cSldViewPr>
      <p:cViewPr>
        <p:scale>
          <a:sx n="84" d="100"/>
          <a:sy n="84" d="100"/>
        </p:scale>
        <p:origin x="-1638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6CB1E-488B-4FA3-B8B8-E97996C0628E}" type="doc">
      <dgm:prSet loTypeId="urn:microsoft.com/office/officeart/2005/8/layout/chevron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3626F93-9060-48C0-B5E9-FA2FD46C5647}">
      <dgm:prSet phldrT="[Text]"/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7C5E3469-5D2F-454F-9E76-E083573C8AD9}" type="parTrans" cxnId="{23B1373D-AC4D-4F9D-85B2-E2ED4F77E608}">
      <dgm:prSet/>
      <dgm:spPr/>
      <dgm:t>
        <a:bodyPr/>
        <a:lstStyle/>
        <a:p>
          <a:endParaRPr lang="en-US"/>
        </a:p>
      </dgm:t>
    </dgm:pt>
    <dgm:pt modelId="{5C5B3165-C46E-45CE-80E9-AA47C27501B1}" type="sibTrans" cxnId="{23B1373D-AC4D-4F9D-85B2-E2ED4F77E608}">
      <dgm:prSet/>
      <dgm:spPr/>
      <dgm:t>
        <a:bodyPr/>
        <a:lstStyle/>
        <a:p>
          <a:endParaRPr lang="en-US"/>
        </a:p>
      </dgm:t>
    </dgm:pt>
    <dgm:pt modelId="{AB1DF31F-F2DE-4112-A97D-386FFEC2695E}">
      <dgm:prSet phldrT="[Text]"/>
      <dgm:spPr/>
      <dgm:t>
        <a:bodyPr/>
        <a:lstStyle/>
        <a:p>
          <a:r>
            <a:rPr lang="en-US" dirty="0" smtClean="0"/>
            <a:t>Disciplines of Biotechnology</a:t>
          </a:r>
          <a:endParaRPr lang="en-US" dirty="0"/>
        </a:p>
      </dgm:t>
    </dgm:pt>
    <dgm:pt modelId="{B64F1B65-0119-4A82-9E13-9F957780EB3E}" type="parTrans" cxnId="{74FB8CE3-B749-4F57-946A-5C9D7BAEEBD7}">
      <dgm:prSet/>
      <dgm:spPr/>
      <dgm:t>
        <a:bodyPr/>
        <a:lstStyle/>
        <a:p>
          <a:endParaRPr lang="en-US"/>
        </a:p>
      </dgm:t>
    </dgm:pt>
    <dgm:pt modelId="{9C571080-276E-4D20-8C03-1B11FF573B2E}" type="sibTrans" cxnId="{74FB8CE3-B749-4F57-946A-5C9D7BAEEBD7}">
      <dgm:prSet/>
      <dgm:spPr/>
      <dgm:t>
        <a:bodyPr/>
        <a:lstStyle/>
        <a:p>
          <a:endParaRPr lang="en-US"/>
        </a:p>
      </dgm:t>
    </dgm:pt>
    <dgm:pt modelId="{928066AF-404C-4919-9E67-5727EC3AC755}">
      <dgm:prSet phldrT="[Text]"/>
      <dgm:spPr/>
      <dgm:t>
        <a:bodyPr/>
        <a:lstStyle/>
        <a:p>
          <a:r>
            <a:rPr lang="en-US" dirty="0" smtClean="0"/>
            <a:t>Central Dogma</a:t>
          </a:r>
          <a:endParaRPr lang="en-US" dirty="0"/>
        </a:p>
      </dgm:t>
    </dgm:pt>
    <dgm:pt modelId="{3617768C-114C-4220-94B3-F4E38EF82C83}" type="parTrans" cxnId="{62CD3E56-DBBB-4321-A4B5-9E521274D00A}">
      <dgm:prSet/>
      <dgm:spPr/>
      <dgm:t>
        <a:bodyPr/>
        <a:lstStyle/>
        <a:p>
          <a:endParaRPr lang="en-US"/>
        </a:p>
      </dgm:t>
    </dgm:pt>
    <dgm:pt modelId="{CAA53B73-A34D-411E-B3D4-65BEBD8129C6}" type="sibTrans" cxnId="{62CD3E56-DBBB-4321-A4B5-9E521274D00A}">
      <dgm:prSet/>
      <dgm:spPr/>
      <dgm:t>
        <a:bodyPr/>
        <a:lstStyle/>
        <a:p>
          <a:endParaRPr lang="en-US"/>
        </a:p>
      </dgm:t>
    </dgm:pt>
    <dgm:pt modelId="{EDAA1CAF-CC1A-4692-A463-1268F9381433}">
      <dgm:prSet phldrT="[Text]"/>
      <dgm:spPr/>
      <dgm:t>
        <a:bodyPr/>
        <a:lstStyle/>
        <a:p>
          <a:r>
            <a:rPr lang="en-US" dirty="0" smtClean="0"/>
            <a:t>DNA</a:t>
          </a:r>
          <a:endParaRPr lang="en-US" dirty="0"/>
        </a:p>
      </dgm:t>
    </dgm:pt>
    <dgm:pt modelId="{EF5ADC5C-E8E2-4855-B5BA-EAD1D24A0D1F}" type="parTrans" cxnId="{23F05527-8795-4B4D-96FD-E4B2D5F5B4EC}">
      <dgm:prSet/>
      <dgm:spPr/>
      <dgm:t>
        <a:bodyPr/>
        <a:lstStyle/>
        <a:p>
          <a:endParaRPr lang="en-US"/>
        </a:p>
      </dgm:t>
    </dgm:pt>
    <dgm:pt modelId="{F6F9BE29-8240-4FAB-9CEC-64382A8D8820}" type="sibTrans" cxnId="{23F05527-8795-4B4D-96FD-E4B2D5F5B4EC}">
      <dgm:prSet/>
      <dgm:spPr/>
      <dgm:t>
        <a:bodyPr/>
        <a:lstStyle/>
        <a:p>
          <a:endParaRPr lang="en-US"/>
        </a:p>
      </dgm:t>
    </dgm:pt>
    <dgm:pt modelId="{41D0F11C-7099-4B99-ADF7-0DC439028BEF}">
      <dgm:prSet phldrT="[Text]"/>
      <dgm:spPr/>
      <dgm:t>
        <a:bodyPr/>
        <a:lstStyle/>
        <a:p>
          <a:r>
            <a:rPr lang="en-US" dirty="0" smtClean="0"/>
            <a:t>DNA Structure</a:t>
          </a:r>
          <a:endParaRPr lang="en-US" dirty="0"/>
        </a:p>
      </dgm:t>
    </dgm:pt>
    <dgm:pt modelId="{BF4C0BA0-6C10-4830-8476-694712B66718}" type="parTrans" cxnId="{BB9D93A1-6881-4224-9F0F-626C7BB27BA9}">
      <dgm:prSet/>
      <dgm:spPr/>
      <dgm:t>
        <a:bodyPr/>
        <a:lstStyle/>
        <a:p>
          <a:endParaRPr lang="en-US"/>
        </a:p>
      </dgm:t>
    </dgm:pt>
    <dgm:pt modelId="{95B870F4-D2D1-4CC3-A643-7677E6DC7D65}" type="sibTrans" cxnId="{BB9D93A1-6881-4224-9F0F-626C7BB27BA9}">
      <dgm:prSet/>
      <dgm:spPr/>
      <dgm:t>
        <a:bodyPr/>
        <a:lstStyle/>
        <a:p>
          <a:endParaRPr lang="en-US"/>
        </a:p>
      </dgm:t>
    </dgm:pt>
    <dgm:pt modelId="{F2E88CA2-8929-41D7-94E0-AF068ED22840}">
      <dgm:prSet phldrT="[Text]"/>
      <dgm:spPr/>
      <dgm:t>
        <a:bodyPr/>
        <a:lstStyle/>
        <a:p>
          <a:r>
            <a:rPr lang="en-US" dirty="0" smtClean="0"/>
            <a:t>Nucleotide Additions</a:t>
          </a:r>
          <a:endParaRPr lang="en-US" dirty="0"/>
        </a:p>
      </dgm:t>
    </dgm:pt>
    <dgm:pt modelId="{38049C32-B3AD-45E2-A27D-7A520E3B963A}" type="parTrans" cxnId="{808ACEE5-EA4F-4192-9203-F7A40A9514E9}">
      <dgm:prSet/>
      <dgm:spPr/>
      <dgm:t>
        <a:bodyPr/>
        <a:lstStyle/>
        <a:p>
          <a:endParaRPr lang="en-US"/>
        </a:p>
      </dgm:t>
    </dgm:pt>
    <dgm:pt modelId="{2D02023D-9278-496E-B5A9-35E763B4F054}" type="sibTrans" cxnId="{808ACEE5-EA4F-4192-9203-F7A40A9514E9}">
      <dgm:prSet/>
      <dgm:spPr/>
      <dgm:t>
        <a:bodyPr/>
        <a:lstStyle/>
        <a:p>
          <a:endParaRPr lang="en-US"/>
        </a:p>
      </dgm:t>
    </dgm:pt>
    <dgm:pt modelId="{FB1449B8-7646-43DD-A91E-CD224118B32E}">
      <dgm:prSet phldrT="[Text]"/>
      <dgm:spPr/>
      <dgm:t>
        <a:bodyPr/>
        <a:lstStyle/>
        <a:p>
          <a:r>
            <a:rPr lang="en-US" dirty="0" smtClean="0"/>
            <a:t>Restriction Enzymes</a:t>
          </a:r>
          <a:endParaRPr lang="en-US" dirty="0"/>
        </a:p>
      </dgm:t>
    </dgm:pt>
    <dgm:pt modelId="{545113A3-D982-41BA-8543-8202B112AD9E}" type="parTrans" cxnId="{5C8B8533-445B-4C2E-B589-51A5C1402A64}">
      <dgm:prSet/>
      <dgm:spPr/>
      <dgm:t>
        <a:bodyPr/>
        <a:lstStyle/>
        <a:p>
          <a:endParaRPr lang="en-US"/>
        </a:p>
      </dgm:t>
    </dgm:pt>
    <dgm:pt modelId="{79DC890F-BB95-44B5-A042-D63C1E516460}" type="sibTrans" cxnId="{5C8B8533-445B-4C2E-B589-51A5C1402A64}">
      <dgm:prSet/>
      <dgm:spPr/>
      <dgm:t>
        <a:bodyPr/>
        <a:lstStyle/>
        <a:p>
          <a:endParaRPr lang="en-US"/>
        </a:p>
      </dgm:t>
    </dgm:pt>
    <dgm:pt modelId="{68BD3013-D868-4E1D-889B-CB67093204AD}">
      <dgm:prSet phldrT="[Text]"/>
      <dgm:spPr/>
      <dgm:t>
        <a:bodyPr/>
        <a:lstStyle/>
        <a:p>
          <a:r>
            <a:rPr lang="en-US" dirty="0" smtClean="0"/>
            <a:t>Restriction Enzymes and Uses</a:t>
          </a:r>
          <a:endParaRPr lang="en-US" dirty="0"/>
        </a:p>
      </dgm:t>
    </dgm:pt>
    <dgm:pt modelId="{5F179E6F-E523-45BB-958F-A9A4C9ECD951}" type="parTrans" cxnId="{AB196CAA-19A0-4F2C-9783-F45994986662}">
      <dgm:prSet/>
      <dgm:spPr/>
      <dgm:t>
        <a:bodyPr/>
        <a:lstStyle/>
        <a:p>
          <a:endParaRPr lang="en-US"/>
        </a:p>
      </dgm:t>
    </dgm:pt>
    <dgm:pt modelId="{5B60FC96-E8CD-4D71-9E66-10772DEFB59C}" type="sibTrans" cxnId="{AB196CAA-19A0-4F2C-9783-F45994986662}">
      <dgm:prSet/>
      <dgm:spPr/>
      <dgm:t>
        <a:bodyPr/>
        <a:lstStyle/>
        <a:p>
          <a:endParaRPr lang="en-US"/>
        </a:p>
      </dgm:t>
    </dgm:pt>
    <dgm:pt modelId="{8FFCC5D2-AFA6-4F5B-B3B2-24FBE09A59C9}">
      <dgm:prSet phldrT="[Text]"/>
      <dgm:spPr/>
      <dgm:t>
        <a:bodyPr/>
        <a:lstStyle/>
        <a:p>
          <a:r>
            <a:rPr lang="en-US" dirty="0" smtClean="0"/>
            <a:t>Electrophoresis</a:t>
          </a:r>
          <a:endParaRPr lang="en-US" dirty="0"/>
        </a:p>
      </dgm:t>
    </dgm:pt>
    <dgm:pt modelId="{43E41AF4-6F0E-42D4-A698-2A4BF3FB424C}" type="parTrans" cxnId="{F8922878-8EAB-4ACF-BCED-390F63C64905}">
      <dgm:prSet/>
      <dgm:spPr/>
      <dgm:t>
        <a:bodyPr/>
        <a:lstStyle/>
        <a:p>
          <a:endParaRPr lang="en-US"/>
        </a:p>
      </dgm:t>
    </dgm:pt>
    <dgm:pt modelId="{2ACAB4BB-A1D4-4A80-838F-1BBACA374CC5}" type="sibTrans" cxnId="{F8922878-8EAB-4ACF-BCED-390F63C64905}">
      <dgm:prSet/>
      <dgm:spPr/>
      <dgm:t>
        <a:bodyPr/>
        <a:lstStyle/>
        <a:p>
          <a:endParaRPr lang="en-US"/>
        </a:p>
      </dgm:t>
    </dgm:pt>
    <dgm:pt modelId="{92C28F3C-3AEC-4819-85C8-0BF746392150}" type="pres">
      <dgm:prSet presAssocID="{8A06CB1E-488B-4FA3-B8B8-E97996C06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169A9-CC48-4D7C-B2C2-88A050F9B302}" type="pres">
      <dgm:prSet presAssocID="{D3626F93-9060-48C0-B5E9-FA2FD46C5647}" presName="composite" presStyleCnt="0"/>
      <dgm:spPr/>
      <dgm:t>
        <a:bodyPr/>
        <a:lstStyle/>
        <a:p>
          <a:endParaRPr lang="en-US"/>
        </a:p>
      </dgm:t>
    </dgm:pt>
    <dgm:pt modelId="{69ACCC56-6703-4D67-A32C-24943F6BF11E}" type="pres">
      <dgm:prSet presAssocID="{D3626F93-9060-48C0-B5E9-FA2FD46C564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3DEC-7427-4912-9365-F78A5F617627}" type="pres">
      <dgm:prSet presAssocID="{D3626F93-9060-48C0-B5E9-FA2FD46C564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3B414-3434-4D2F-BA5D-C7541B63F020}" type="pres">
      <dgm:prSet presAssocID="{5C5B3165-C46E-45CE-80E9-AA47C27501B1}" presName="sp" presStyleCnt="0"/>
      <dgm:spPr/>
      <dgm:t>
        <a:bodyPr/>
        <a:lstStyle/>
        <a:p>
          <a:endParaRPr lang="en-US"/>
        </a:p>
      </dgm:t>
    </dgm:pt>
    <dgm:pt modelId="{9D9C73DE-0D14-4F05-BEFF-F7E2DAE9E14D}" type="pres">
      <dgm:prSet presAssocID="{EDAA1CAF-CC1A-4692-A463-1268F9381433}" presName="composite" presStyleCnt="0"/>
      <dgm:spPr/>
      <dgm:t>
        <a:bodyPr/>
        <a:lstStyle/>
        <a:p>
          <a:endParaRPr lang="en-US"/>
        </a:p>
      </dgm:t>
    </dgm:pt>
    <dgm:pt modelId="{A3FEF68C-023D-4776-8F4D-AF2B6AFCC15D}" type="pres">
      <dgm:prSet presAssocID="{EDAA1CAF-CC1A-4692-A463-1268F938143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165AC-414C-4400-8A3F-8F2E03998733}" type="pres">
      <dgm:prSet presAssocID="{EDAA1CAF-CC1A-4692-A463-1268F938143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BFAB8-0CF3-476B-8D00-EF3075263D96}" type="pres">
      <dgm:prSet presAssocID="{F6F9BE29-8240-4FAB-9CEC-64382A8D8820}" presName="sp" presStyleCnt="0"/>
      <dgm:spPr/>
      <dgm:t>
        <a:bodyPr/>
        <a:lstStyle/>
        <a:p>
          <a:endParaRPr lang="en-US"/>
        </a:p>
      </dgm:t>
    </dgm:pt>
    <dgm:pt modelId="{294F886C-8263-44A3-B4B4-252D0538295A}" type="pres">
      <dgm:prSet presAssocID="{FB1449B8-7646-43DD-A91E-CD224118B32E}" presName="composite" presStyleCnt="0"/>
      <dgm:spPr/>
      <dgm:t>
        <a:bodyPr/>
        <a:lstStyle/>
        <a:p>
          <a:endParaRPr lang="en-US"/>
        </a:p>
      </dgm:t>
    </dgm:pt>
    <dgm:pt modelId="{216D4A9F-29F1-45E3-B8ED-2F213CEC710E}" type="pres">
      <dgm:prSet presAssocID="{FB1449B8-7646-43DD-A91E-CD224118B32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7F71F-93AE-47DB-8C09-4D8A72EF9233}" type="pres">
      <dgm:prSet presAssocID="{FB1449B8-7646-43DD-A91E-CD224118B32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ADE42-B38E-4B2D-921B-3E41FAD91C1B}" type="presOf" srcId="{AB1DF31F-F2DE-4112-A97D-386FFEC2695E}" destId="{741E3DEC-7427-4912-9365-F78A5F617627}" srcOrd="0" destOrd="0" presId="urn:microsoft.com/office/officeart/2005/8/layout/chevron2"/>
    <dgm:cxn modelId="{74FB8CE3-B749-4F57-946A-5C9D7BAEEBD7}" srcId="{D3626F93-9060-48C0-B5E9-FA2FD46C5647}" destId="{AB1DF31F-F2DE-4112-A97D-386FFEC2695E}" srcOrd="0" destOrd="0" parTransId="{B64F1B65-0119-4A82-9E13-9F957780EB3E}" sibTransId="{9C571080-276E-4D20-8C03-1B11FF573B2E}"/>
    <dgm:cxn modelId="{AB196CAA-19A0-4F2C-9783-F45994986662}" srcId="{FB1449B8-7646-43DD-A91E-CD224118B32E}" destId="{68BD3013-D868-4E1D-889B-CB67093204AD}" srcOrd="0" destOrd="0" parTransId="{5F179E6F-E523-45BB-958F-A9A4C9ECD951}" sibTransId="{5B60FC96-E8CD-4D71-9E66-10772DEFB59C}"/>
    <dgm:cxn modelId="{9D98DFC6-E018-4479-A9F9-4A279A2A69F2}" type="presOf" srcId="{F2E88CA2-8929-41D7-94E0-AF068ED22840}" destId="{6F8165AC-414C-4400-8A3F-8F2E03998733}" srcOrd="0" destOrd="1" presId="urn:microsoft.com/office/officeart/2005/8/layout/chevron2"/>
    <dgm:cxn modelId="{23B1373D-AC4D-4F9D-85B2-E2ED4F77E608}" srcId="{8A06CB1E-488B-4FA3-B8B8-E97996C0628E}" destId="{D3626F93-9060-48C0-B5E9-FA2FD46C5647}" srcOrd="0" destOrd="0" parTransId="{7C5E3469-5D2F-454F-9E76-E083573C8AD9}" sibTransId="{5C5B3165-C46E-45CE-80E9-AA47C27501B1}"/>
    <dgm:cxn modelId="{D0B3D5E4-FD71-48BD-8781-FAB4F7BE5ECE}" type="presOf" srcId="{FB1449B8-7646-43DD-A91E-CD224118B32E}" destId="{216D4A9F-29F1-45E3-B8ED-2F213CEC710E}" srcOrd="0" destOrd="0" presId="urn:microsoft.com/office/officeart/2005/8/layout/chevron2"/>
    <dgm:cxn modelId="{808ACEE5-EA4F-4192-9203-F7A40A9514E9}" srcId="{EDAA1CAF-CC1A-4692-A463-1268F9381433}" destId="{F2E88CA2-8929-41D7-94E0-AF068ED22840}" srcOrd="1" destOrd="0" parTransId="{38049C32-B3AD-45E2-A27D-7A520E3B963A}" sibTransId="{2D02023D-9278-496E-B5A9-35E763B4F054}"/>
    <dgm:cxn modelId="{62CD3E56-DBBB-4321-A4B5-9E521274D00A}" srcId="{D3626F93-9060-48C0-B5E9-FA2FD46C5647}" destId="{928066AF-404C-4919-9E67-5727EC3AC755}" srcOrd="1" destOrd="0" parTransId="{3617768C-114C-4220-94B3-F4E38EF82C83}" sibTransId="{CAA53B73-A34D-411E-B3D4-65BEBD8129C6}"/>
    <dgm:cxn modelId="{23624FBB-62FB-40D9-860B-F72FD64D8FCC}" type="presOf" srcId="{8A06CB1E-488B-4FA3-B8B8-E97996C0628E}" destId="{92C28F3C-3AEC-4819-85C8-0BF746392150}" srcOrd="0" destOrd="0" presId="urn:microsoft.com/office/officeart/2005/8/layout/chevron2"/>
    <dgm:cxn modelId="{F8922878-8EAB-4ACF-BCED-390F63C64905}" srcId="{FB1449B8-7646-43DD-A91E-CD224118B32E}" destId="{8FFCC5D2-AFA6-4F5B-B3B2-24FBE09A59C9}" srcOrd="1" destOrd="0" parTransId="{43E41AF4-6F0E-42D4-A698-2A4BF3FB424C}" sibTransId="{2ACAB4BB-A1D4-4A80-838F-1BBACA374CC5}"/>
    <dgm:cxn modelId="{5C8B8533-445B-4C2E-B589-51A5C1402A64}" srcId="{8A06CB1E-488B-4FA3-B8B8-E97996C0628E}" destId="{FB1449B8-7646-43DD-A91E-CD224118B32E}" srcOrd="2" destOrd="0" parTransId="{545113A3-D982-41BA-8543-8202B112AD9E}" sibTransId="{79DC890F-BB95-44B5-A042-D63C1E516460}"/>
    <dgm:cxn modelId="{ADBA4E13-A3AD-42F6-AC9E-E29D42E81E28}" type="presOf" srcId="{EDAA1CAF-CC1A-4692-A463-1268F9381433}" destId="{A3FEF68C-023D-4776-8F4D-AF2B6AFCC15D}" srcOrd="0" destOrd="0" presId="urn:microsoft.com/office/officeart/2005/8/layout/chevron2"/>
    <dgm:cxn modelId="{BB9D93A1-6881-4224-9F0F-626C7BB27BA9}" srcId="{EDAA1CAF-CC1A-4692-A463-1268F9381433}" destId="{41D0F11C-7099-4B99-ADF7-0DC439028BEF}" srcOrd="0" destOrd="0" parTransId="{BF4C0BA0-6C10-4830-8476-694712B66718}" sibTransId="{95B870F4-D2D1-4CC3-A643-7677E6DC7D65}"/>
    <dgm:cxn modelId="{A99FB82C-62F1-4D16-A5E3-FD30615F5CEA}" type="presOf" srcId="{D3626F93-9060-48C0-B5E9-FA2FD46C5647}" destId="{69ACCC56-6703-4D67-A32C-24943F6BF11E}" srcOrd="0" destOrd="0" presId="urn:microsoft.com/office/officeart/2005/8/layout/chevron2"/>
    <dgm:cxn modelId="{23F05527-8795-4B4D-96FD-E4B2D5F5B4EC}" srcId="{8A06CB1E-488B-4FA3-B8B8-E97996C0628E}" destId="{EDAA1CAF-CC1A-4692-A463-1268F9381433}" srcOrd="1" destOrd="0" parTransId="{EF5ADC5C-E8E2-4855-B5BA-EAD1D24A0D1F}" sibTransId="{F6F9BE29-8240-4FAB-9CEC-64382A8D8820}"/>
    <dgm:cxn modelId="{98B772AF-7E2D-480C-9802-CE891F6D805A}" type="presOf" srcId="{68BD3013-D868-4E1D-889B-CB67093204AD}" destId="{6E77F71F-93AE-47DB-8C09-4D8A72EF9233}" srcOrd="0" destOrd="0" presId="urn:microsoft.com/office/officeart/2005/8/layout/chevron2"/>
    <dgm:cxn modelId="{00E5520C-904C-4CAD-B461-2C332778EA99}" type="presOf" srcId="{928066AF-404C-4919-9E67-5727EC3AC755}" destId="{741E3DEC-7427-4912-9365-F78A5F617627}" srcOrd="0" destOrd="1" presId="urn:microsoft.com/office/officeart/2005/8/layout/chevron2"/>
    <dgm:cxn modelId="{B1C46F1E-39C8-47B9-A752-86CF7DEC1799}" type="presOf" srcId="{8FFCC5D2-AFA6-4F5B-B3B2-24FBE09A59C9}" destId="{6E77F71F-93AE-47DB-8C09-4D8A72EF9233}" srcOrd="0" destOrd="1" presId="urn:microsoft.com/office/officeart/2005/8/layout/chevron2"/>
    <dgm:cxn modelId="{72525EBB-165C-4405-A3CC-0EDFE5D0D358}" type="presOf" srcId="{41D0F11C-7099-4B99-ADF7-0DC439028BEF}" destId="{6F8165AC-414C-4400-8A3F-8F2E03998733}" srcOrd="0" destOrd="0" presId="urn:microsoft.com/office/officeart/2005/8/layout/chevron2"/>
    <dgm:cxn modelId="{89AF8417-071C-4244-A4E0-8AC69E0CFEA8}" type="presParOf" srcId="{92C28F3C-3AEC-4819-85C8-0BF746392150}" destId="{50C169A9-CC48-4D7C-B2C2-88A050F9B302}" srcOrd="0" destOrd="0" presId="urn:microsoft.com/office/officeart/2005/8/layout/chevron2"/>
    <dgm:cxn modelId="{7AA51662-0D45-43A6-B41E-E66E158F934C}" type="presParOf" srcId="{50C169A9-CC48-4D7C-B2C2-88A050F9B302}" destId="{69ACCC56-6703-4D67-A32C-24943F6BF11E}" srcOrd="0" destOrd="0" presId="urn:microsoft.com/office/officeart/2005/8/layout/chevron2"/>
    <dgm:cxn modelId="{E97B41C7-8E9B-45B1-8BDD-C46665D717EC}" type="presParOf" srcId="{50C169A9-CC48-4D7C-B2C2-88A050F9B302}" destId="{741E3DEC-7427-4912-9365-F78A5F617627}" srcOrd="1" destOrd="0" presId="urn:microsoft.com/office/officeart/2005/8/layout/chevron2"/>
    <dgm:cxn modelId="{D16928D2-03C4-44E1-AB42-C2E915A42B48}" type="presParOf" srcId="{92C28F3C-3AEC-4819-85C8-0BF746392150}" destId="{5F63B414-3434-4D2F-BA5D-C7541B63F020}" srcOrd="1" destOrd="0" presId="urn:microsoft.com/office/officeart/2005/8/layout/chevron2"/>
    <dgm:cxn modelId="{8631F81D-4E66-44AF-A585-5BCAC6835CBC}" type="presParOf" srcId="{92C28F3C-3AEC-4819-85C8-0BF746392150}" destId="{9D9C73DE-0D14-4F05-BEFF-F7E2DAE9E14D}" srcOrd="2" destOrd="0" presId="urn:microsoft.com/office/officeart/2005/8/layout/chevron2"/>
    <dgm:cxn modelId="{D6418FAD-B5B9-4718-B0DF-A13BC57C66B3}" type="presParOf" srcId="{9D9C73DE-0D14-4F05-BEFF-F7E2DAE9E14D}" destId="{A3FEF68C-023D-4776-8F4D-AF2B6AFCC15D}" srcOrd="0" destOrd="0" presId="urn:microsoft.com/office/officeart/2005/8/layout/chevron2"/>
    <dgm:cxn modelId="{CCBD9C3F-EEA6-4420-B532-27B443AAB38E}" type="presParOf" srcId="{9D9C73DE-0D14-4F05-BEFF-F7E2DAE9E14D}" destId="{6F8165AC-414C-4400-8A3F-8F2E03998733}" srcOrd="1" destOrd="0" presId="urn:microsoft.com/office/officeart/2005/8/layout/chevron2"/>
    <dgm:cxn modelId="{201B1A6C-CBE6-4B6F-8AC0-415B63BBEDF6}" type="presParOf" srcId="{92C28F3C-3AEC-4819-85C8-0BF746392150}" destId="{7DBBFAB8-0CF3-476B-8D00-EF3075263D96}" srcOrd="3" destOrd="0" presId="urn:microsoft.com/office/officeart/2005/8/layout/chevron2"/>
    <dgm:cxn modelId="{18E27C94-D800-44E7-A99B-03E50EC58AD3}" type="presParOf" srcId="{92C28F3C-3AEC-4819-85C8-0BF746392150}" destId="{294F886C-8263-44A3-B4B4-252D0538295A}" srcOrd="4" destOrd="0" presId="urn:microsoft.com/office/officeart/2005/8/layout/chevron2"/>
    <dgm:cxn modelId="{1E255B55-538A-4441-B125-925E7D67DDEA}" type="presParOf" srcId="{294F886C-8263-44A3-B4B4-252D0538295A}" destId="{216D4A9F-29F1-45E3-B8ED-2F213CEC710E}" srcOrd="0" destOrd="0" presId="urn:microsoft.com/office/officeart/2005/8/layout/chevron2"/>
    <dgm:cxn modelId="{DD65486D-D3D1-4C50-BA1C-E2ECE213DB92}" type="presParOf" srcId="{294F886C-8263-44A3-B4B4-252D0538295A}" destId="{6E77F71F-93AE-47DB-8C09-4D8A72EF92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DC53B683-DD54-4C92-9FA7-94B0AA6C8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0DA27AA6-C1F8-4620-9234-30A35DC52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a typeface="+mn-ea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>
                <a:solidFill>
                  <a:schemeClr val="bg2"/>
                </a:solidFill>
                <a:ea typeface="+mn-ea"/>
              </a:rPr>
              <a:t>Biotechnology: A Laboratory Skills Course  |   explorer.bio-rad.com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38F92E7F-2053-476D-88A5-44457B5D6675}" type="slidenum">
              <a:rPr lang="en-US" sz="1200">
                <a:solidFill>
                  <a:schemeClr val="bg2"/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sz="120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MS PGothic" pitchFamily="3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191000" y="990600"/>
            <a:ext cx="4800600" cy="1143000"/>
          </a:xfrm>
        </p:spPr>
        <p:txBody>
          <a:bodyPr/>
          <a:lstStyle/>
          <a:p>
            <a:pPr eaLnBrk="1" hangingPunct="1"/>
            <a:r>
              <a:rPr lang="en-US" smtClean="0"/>
              <a:t>DNA Structure and Analysis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Chapter 4: Background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3941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3448050"/>
            <a:ext cx="233203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-1" r="55240"/>
          <a:stretch/>
        </p:blipFill>
        <p:spPr bwMode="auto">
          <a:xfrm>
            <a:off x="3429000" y="2947307"/>
            <a:ext cx="2650671" cy="2918997"/>
          </a:xfrm>
          <a:prstGeom prst="snip2DiagRect">
            <a:avLst>
              <a:gd name="adj1" fmla="val 0"/>
              <a:gd name="adj2" fmla="val 9674"/>
            </a:avLst>
          </a:prstGeom>
          <a:noFill/>
          <a:ln>
            <a:noFill/>
          </a:ln>
          <a:effectLst/>
          <a:extLst/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Restriction Enzymes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2362200"/>
          </a:xfrm>
        </p:spPr>
        <p:txBody>
          <a:bodyPr/>
          <a:lstStyle/>
          <a:p>
            <a:pPr eaLnBrk="1" hangingPunct="1"/>
            <a:r>
              <a:rPr lang="en-US" smtClean="0"/>
              <a:t>Cut source DNA and plasmid DNA with the same enzyme or enzymes</a:t>
            </a:r>
          </a:p>
          <a:p>
            <a:pPr eaLnBrk="1" hangingPunct="1"/>
            <a:r>
              <a:rPr lang="en-US" smtClean="0"/>
              <a:t>Mix the fragments</a:t>
            </a:r>
          </a:p>
          <a:p>
            <a:pPr eaLnBrk="1" hangingPunct="1"/>
            <a:r>
              <a:rPr lang="en-US" smtClean="0"/>
              <a:t>Add DNA ligase to reform sugar phosphate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30174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Electrophoresis</a:t>
            </a:r>
          </a:p>
        </p:txBody>
      </p:sp>
      <p:pic>
        <p:nvPicPr>
          <p:cNvPr id="25602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9175" y="1676400"/>
            <a:ext cx="3857625" cy="3886200"/>
          </a:xfrm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417671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124200"/>
            <a:ext cx="25685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Electrophoresis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95400"/>
            <a:ext cx="417671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124200"/>
            <a:ext cx="25685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676400"/>
            <a:ext cx="38560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Running an Agarose Gel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Play video: Agarose Gel Electrophoresis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the Gel Box Works</a:t>
            </a:r>
          </a:p>
        </p:txBody>
      </p:sp>
      <p:sp>
        <p:nvSpPr>
          <p:cNvPr id="6660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530725"/>
          </a:xfrm>
        </p:spPr>
        <p:txBody>
          <a:bodyPr/>
          <a:lstStyle/>
          <a:p>
            <a:pPr eaLnBrk="1" hangingPunct="1"/>
            <a:r>
              <a:rPr lang="en-US" smtClean="0"/>
              <a:t>When gel box is running, water is separated into hydrogen and oxygen gas</a:t>
            </a:r>
          </a:p>
          <a:p>
            <a:pPr eaLnBrk="1" hangingPunct="1"/>
            <a:r>
              <a:rPr lang="en-US" smtClean="0"/>
              <a:t>Buffers ensure that the pH remains constant</a:t>
            </a:r>
          </a:p>
        </p:txBody>
      </p:sp>
      <p:graphicFrame>
        <p:nvGraphicFramePr>
          <p:cNvPr id="66604" name="Object 44"/>
          <p:cNvGraphicFramePr>
            <a:graphicFrameLocks noChangeAspect="1"/>
          </p:cNvGraphicFramePr>
          <p:nvPr/>
        </p:nvGraphicFramePr>
        <p:xfrm>
          <a:off x="3200400" y="1600200"/>
          <a:ext cx="5943600" cy="3579813"/>
        </p:xfrm>
        <a:graphic>
          <a:graphicData uri="http://schemas.openxmlformats.org/presentationml/2006/ole">
            <p:oleObj spid="_x0000_s66604" name="CS ChemDraw Drawing" r:id="rId3" imgW="4670723" imgH="2813038" progId="">
              <p:embed/>
            </p:oleObj>
          </a:graphicData>
        </a:graphic>
      </p:graphicFrame>
      <p:graphicFrame>
        <p:nvGraphicFramePr>
          <p:cNvPr id="6" name="Object 45"/>
          <p:cNvGraphicFramePr>
            <a:graphicFrameLocks noChangeAspect="1"/>
          </p:cNvGraphicFramePr>
          <p:nvPr/>
        </p:nvGraphicFramePr>
        <p:xfrm>
          <a:off x="4724400" y="5486400"/>
          <a:ext cx="1066800" cy="542925"/>
        </p:xfrm>
        <a:graphic>
          <a:graphicData uri="http://schemas.openxmlformats.org/presentationml/2006/ole">
            <p:oleObj spid="_x0000_s66605" name="CS ChemDraw Drawing" r:id="rId4" imgW="1313280" imgH="666874" progId="">
              <p:embed/>
            </p:oleObj>
          </a:graphicData>
        </a:graphic>
      </p:graphicFrame>
      <p:graphicFrame>
        <p:nvGraphicFramePr>
          <p:cNvPr id="7" name="Object 46"/>
          <p:cNvGraphicFramePr>
            <a:graphicFrameLocks noChangeAspect="1"/>
          </p:cNvGraphicFramePr>
          <p:nvPr/>
        </p:nvGraphicFramePr>
        <p:xfrm>
          <a:off x="6019800" y="5486400"/>
          <a:ext cx="684213" cy="501650"/>
        </p:xfrm>
        <a:graphic>
          <a:graphicData uri="http://schemas.openxmlformats.org/presentationml/2006/ole">
            <p:oleObj spid="_x0000_s66606" name="CS ChemDraw Drawing" r:id="rId5" imgW="809031" imgH="59261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4166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0417 -0.0032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274888"/>
            <a:ext cx="2617787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Imaging and Size Estimation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30725"/>
          </a:xfrm>
        </p:spPr>
        <p:txBody>
          <a:bodyPr/>
          <a:lstStyle/>
          <a:p>
            <a:pPr eaLnBrk="1" hangingPunct="1"/>
            <a:r>
              <a:rPr lang="en-US" smtClean="0"/>
              <a:t>FAST Blast</a:t>
            </a:r>
            <a:r>
              <a:rPr lang="en-US" smtClean="0">
                <a:cs typeface="Arial" charset="0"/>
              </a:rPr>
              <a:t>™</a:t>
            </a:r>
            <a:r>
              <a:rPr lang="en-US" smtClean="0"/>
              <a:t> DNA Stain</a:t>
            </a:r>
          </a:p>
          <a:p>
            <a:pPr eaLnBrk="1" hangingPunct="1"/>
            <a:r>
              <a:rPr lang="en-US" smtClean="0"/>
              <a:t>SYBR</a:t>
            </a:r>
            <a:r>
              <a:rPr lang="en-US" baseline="30000" smtClean="0">
                <a:cs typeface="Arial" charset="0"/>
              </a:rPr>
              <a:t>®</a:t>
            </a:r>
            <a:r>
              <a:rPr lang="en-US" smtClean="0"/>
              <a:t> Safe</a:t>
            </a:r>
          </a:p>
          <a:p>
            <a:pPr lvl="1" eaLnBrk="1" hangingPunct="1"/>
            <a:r>
              <a:rPr lang="en-US" smtClean="0"/>
              <a:t>Inverted image</a:t>
            </a:r>
          </a:p>
        </p:txBody>
      </p:sp>
      <p:pic>
        <p:nvPicPr>
          <p:cNvPr id="67588" name="Content Placeholder 7" descr="Bio-Rad Image F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87865">
            <a:off x="5160963" y="1216025"/>
            <a:ext cx="4287837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Documentation Systems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22433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Size Estimation</a:t>
            </a:r>
          </a:p>
        </p:txBody>
      </p:sp>
      <p:graphicFrame>
        <p:nvGraphicFramePr>
          <p:cNvPr id="68622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4114800" y="1577975"/>
          <a:ext cx="4638675" cy="4422775"/>
        </p:xfrm>
        <a:graphic>
          <a:graphicData uri="http://schemas.openxmlformats.org/presentationml/2006/ole">
            <p:oleObj spid="_x0000_s68622" name="Chart" r:id="rId3" imgW="5986440" imgH="5670000" progId="Excel.Sheet.8">
              <p:embed/>
            </p:oleObj>
          </a:graphicData>
        </a:graphic>
      </p:graphicFrame>
      <p:sp>
        <p:nvSpPr>
          <p:cNvPr id="68624" name="Rectangle 4"/>
          <p:cNvSpPr txBox="1">
            <a:spLocks noChangeArrowheads="1"/>
          </p:cNvSpPr>
          <p:nvPr/>
        </p:nvSpPr>
        <p:spPr bwMode="auto">
          <a:xfrm>
            <a:off x="762000" y="16764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r>
              <a:rPr lang="en-US" sz="2000" u="sng"/>
              <a:t>Size (bp)	Distance (mm)</a:t>
            </a:r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endParaRPr lang="en-US" sz="2400" b="1"/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r>
              <a:rPr lang="en-US" sz="2400" b="1"/>
              <a:t>23,000	11.0</a:t>
            </a:r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r>
              <a:rPr lang="en-US" sz="2400" b="1"/>
              <a:t> </a:t>
            </a:r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r>
              <a:rPr lang="en-US" sz="2400" b="1"/>
              <a:t>9,400	13.0</a:t>
            </a:r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endParaRPr lang="en-US" sz="2400" b="1"/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r>
              <a:rPr lang="en-US" sz="2400" b="1"/>
              <a:t>6,500	15.0</a:t>
            </a:r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endParaRPr lang="en-US" sz="2400" b="1"/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r>
              <a:rPr lang="en-US" sz="2400" b="1"/>
              <a:t>4,400	18.0</a:t>
            </a:r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endParaRPr lang="en-US" sz="2400" b="1"/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r>
              <a:rPr lang="en-US" sz="2400" b="1"/>
              <a:t>2,300	23.0</a:t>
            </a:r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endParaRPr lang="en-US" sz="2400" b="1"/>
          </a:p>
          <a:p>
            <a:pPr marL="342900" indent="-342900">
              <a:lnSpc>
                <a:spcPct val="85000"/>
              </a:lnSpc>
              <a:buClr>
                <a:srgbClr val="009900"/>
              </a:buClr>
              <a:tabLst>
                <a:tab pos="1084263" algn="l"/>
              </a:tabLst>
            </a:pPr>
            <a:r>
              <a:rPr lang="en-US" sz="2400" b="1"/>
              <a:t>2,000	24.0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4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09800"/>
            <a:ext cx="48053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 Biology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/>
            <a:r>
              <a:rPr lang="en-US" smtClean="0"/>
              <a:t>Three main disciplines of biotechnology</a:t>
            </a:r>
          </a:p>
          <a:p>
            <a:pPr lvl="1" eaLnBrk="1" hangingPunct="1"/>
            <a:r>
              <a:rPr lang="en-US" smtClean="0"/>
              <a:t>Biochemistry</a:t>
            </a:r>
          </a:p>
          <a:p>
            <a:pPr lvl="2" eaLnBrk="1" hangingPunct="1"/>
            <a:r>
              <a:rPr lang="en-US" smtClean="0"/>
              <a:t>Main focus on proteins and their function</a:t>
            </a:r>
          </a:p>
          <a:p>
            <a:pPr lvl="1" eaLnBrk="1" hangingPunct="1"/>
            <a:r>
              <a:rPr lang="en-US" smtClean="0"/>
              <a:t>Genetics</a:t>
            </a:r>
          </a:p>
          <a:p>
            <a:pPr lvl="2" eaLnBrk="1" hangingPunct="1"/>
            <a:r>
              <a:rPr lang="en-US" smtClean="0"/>
              <a:t>Main focus on genes and their function</a:t>
            </a:r>
          </a:p>
          <a:p>
            <a:pPr lvl="1" eaLnBrk="1" hangingPunct="1"/>
            <a:r>
              <a:rPr lang="en-US" smtClean="0"/>
              <a:t>Molecular Biology</a:t>
            </a:r>
          </a:p>
          <a:p>
            <a:pPr lvl="2" eaLnBrk="1" hangingPunct="1"/>
            <a:r>
              <a:rPr lang="en-US" smtClean="0"/>
              <a:t>Main focus on genes and the proteins they make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28003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Dogma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5638800" cy="4114800"/>
          </a:xfrm>
        </p:spPr>
        <p:txBody>
          <a:bodyPr/>
          <a:lstStyle/>
          <a:p>
            <a:pPr eaLnBrk="1" hangingPunct="1"/>
            <a:r>
              <a:rPr lang="en-US" smtClean="0"/>
              <a:t>DNA</a:t>
            </a:r>
            <a:r>
              <a:rPr lang="en-US" smtClean="0">
                <a:sym typeface="Wingdings" pitchFamily="2" charset="2"/>
              </a:rPr>
              <a:t>RNAProteinTrait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The main flow of protein synthesis in a cell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Exceptions to Central Dogma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Reverse Transcription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RNA is reverse transcribed by an enzyme reverse transcriptase (from retroviruses) to DNA</a:t>
            </a:r>
          </a:p>
          <a:p>
            <a:pPr lvl="3" eaLnBrk="1" hangingPunct="1"/>
            <a:r>
              <a:rPr lang="en-US" smtClean="0">
                <a:sym typeface="Wingdings" pitchFamily="2" charset="2"/>
              </a:rPr>
              <a:t>The new DNA is referred to as cDNA or complementary DNA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DNA is replicated from a DNA template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RNA can be replicated from a template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0" y="4229100"/>
            <a:ext cx="4933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35718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Structure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0" y="1465263"/>
            <a:ext cx="6096000" cy="4530725"/>
          </a:xfrm>
        </p:spPr>
        <p:txBody>
          <a:bodyPr/>
          <a:lstStyle/>
          <a:p>
            <a:pPr eaLnBrk="1" hangingPunct="1"/>
            <a:r>
              <a:rPr lang="en-US" smtClean="0"/>
              <a:t>Deoxyribonucleic Acid</a:t>
            </a:r>
          </a:p>
          <a:p>
            <a:pPr lvl="1" eaLnBrk="1" hangingPunct="1"/>
            <a:r>
              <a:rPr lang="en-US" smtClean="0"/>
              <a:t>Made of deoxyribose sugar</a:t>
            </a:r>
          </a:p>
          <a:p>
            <a:pPr lvl="1" eaLnBrk="1" hangingPunct="1"/>
            <a:r>
              <a:rPr lang="en-US" smtClean="0"/>
              <a:t>Phosphate group linked to the 5</a:t>
            </a:r>
            <a:r>
              <a:rPr lang="en-US" smtClean="0">
                <a:cs typeface="Arial" charset="0"/>
              </a:rPr>
              <a:t> prime (5')</a:t>
            </a:r>
            <a:r>
              <a:rPr lang="en-US" smtClean="0"/>
              <a:t> carbon</a:t>
            </a:r>
          </a:p>
          <a:p>
            <a:pPr lvl="1" eaLnBrk="1" hangingPunct="1"/>
            <a:r>
              <a:rPr lang="en-US" smtClean="0"/>
              <a:t>Nitrogenous base linked to the 1</a:t>
            </a:r>
            <a:r>
              <a:rPr lang="en-US" smtClean="0">
                <a:cs typeface="Arial" charset="0"/>
              </a:rPr>
              <a:t> prime (1')</a:t>
            </a:r>
            <a:r>
              <a:rPr lang="en-US" smtClean="0"/>
              <a:t> carbon</a:t>
            </a:r>
          </a:p>
          <a:p>
            <a:pPr eaLnBrk="1" hangingPunct="1"/>
            <a:r>
              <a:rPr lang="en-US" smtClean="0"/>
              <a:t>Ribonucleic acid is similar, but has a hydroxyl group on the 2</a:t>
            </a:r>
            <a:r>
              <a:rPr lang="en-US" smtClean="0">
                <a:cs typeface="Arial" charset="0"/>
              </a:rPr>
              <a:t> prime (2')</a:t>
            </a:r>
            <a:r>
              <a:rPr lang="en-US" smtClean="0"/>
              <a:t> carbon</a:t>
            </a:r>
          </a:p>
        </p:txBody>
      </p:sp>
      <p:sp>
        <p:nvSpPr>
          <p:cNvPr id="5" name="TextBox 4"/>
          <p:cNvSpPr>
            <a:spLocks noChangeArrowheads="1"/>
          </p:cNvSpPr>
          <p:nvPr/>
        </p:nvSpPr>
        <p:spPr bwMode="auto">
          <a:xfrm>
            <a:off x="7086600" y="3730625"/>
            <a:ext cx="533400" cy="307975"/>
          </a:xfrm>
          <a:custGeom>
            <a:avLst/>
            <a:gdLst>
              <a:gd name="T0" fmla="*/ 81643 w 533400"/>
              <a:gd name="T1" fmla="*/ 0 h 307521"/>
              <a:gd name="T2" fmla="*/ 427263 w 533400"/>
              <a:gd name="T3" fmla="*/ 16376 h 307521"/>
              <a:gd name="T4" fmla="*/ 473529 w 533400"/>
              <a:gd name="T5" fmla="*/ 106449 h 307521"/>
              <a:gd name="T6" fmla="*/ 533400 w 533400"/>
              <a:gd name="T7" fmla="*/ 308430 h 307521"/>
              <a:gd name="T8" fmla="*/ 0 w 533400"/>
              <a:gd name="T9" fmla="*/ 308430 h 307521"/>
              <a:gd name="T10" fmla="*/ 81643 w 533400"/>
              <a:gd name="T11" fmla="*/ 0 h 3075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400"/>
              <a:gd name="T19" fmla="*/ 0 h 307521"/>
              <a:gd name="T20" fmla="*/ 533400 w 533400"/>
              <a:gd name="T21" fmla="*/ 307521 h 3075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400" h="307521">
                <a:moveTo>
                  <a:pt x="81643" y="0"/>
                </a:moveTo>
                <a:lnTo>
                  <a:pt x="427263" y="16328"/>
                </a:lnTo>
                <a:cubicBezTo>
                  <a:pt x="426356" y="70757"/>
                  <a:pt x="474436" y="51706"/>
                  <a:pt x="473529" y="106135"/>
                </a:cubicBezTo>
                <a:lnTo>
                  <a:pt x="533400" y="307521"/>
                </a:lnTo>
                <a:lnTo>
                  <a:pt x="0" y="307521"/>
                </a:lnTo>
                <a:lnTo>
                  <a:pt x="8164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OH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555 L 0.04166 -0.1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93888"/>
            <a:ext cx="62484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Structure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3048000" cy="4114800"/>
          </a:xfrm>
        </p:spPr>
        <p:txBody>
          <a:bodyPr/>
          <a:lstStyle/>
          <a:p>
            <a:pPr eaLnBrk="1" hangingPunct="1"/>
            <a:r>
              <a:rPr lang="en-US" smtClean="0"/>
              <a:t>5</a:t>
            </a:r>
            <a:r>
              <a:rPr lang="en-US" smtClean="0">
                <a:cs typeface="Arial" charset="0"/>
              </a:rPr>
              <a:t>'</a:t>
            </a:r>
            <a:r>
              <a:rPr lang="en-US" smtClean="0"/>
              <a:t> to 3</a:t>
            </a:r>
            <a:r>
              <a:rPr lang="en-US" smtClean="0">
                <a:cs typeface="Arial" charset="0"/>
              </a:rPr>
              <a:t>'</a:t>
            </a:r>
            <a:r>
              <a:rPr lang="en-US" smtClean="0"/>
              <a:t> direction</a:t>
            </a:r>
          </a:p>
          <a:p>
            <a:pPr eaLnBrk="1" hangingPunct="1"/>
            <a:r>
              <a:rPr lang="en-US" smtClean="0"/>
              <a:t>Antiparallel</a:t>
            </a:r>
          </a:p>
          <a:p>
            <a:pPr eaLnBrk="1" hangingPunct="1"/>
            <a:r>
              <a:rPr lang="en-US" smtClean="0"/>
              <a:t>Purine to pyrimidine</a:t>
            </a:r>
          </a:p>
          <a:p>
            <a:pPr lvl="1" eaLnBrk="1" hangingPunct="1"/>
            <a:r>
              <a:rPr lang="en-US" smtClean="0"/>
              <a:t>AT</a:t>
            </a:r>
          </a:p>
          <a:p>
            <a:pPr lvl="1" eaLnBrk="1" hangingPunct="1"/>
            <a:r>
              <a:rPr lang="en-US" smtClean="0"/>
              <a:t>CG</a:t>
            </a:r>
          </a:p>
          <a:p>
            <a:pPr eaLnBrk="1" hangingPunct="1"/>
            <a:r>
              <a:rPr lang="en-US" smtClean="0"/>
              <a:t>Number of hydrogen bonds</a:t>
            </a:r>
          </a:p>
          <a:p>
            <a:pPr lvl="1" eaLnBrk="1" hangingPunct="1"/>
            <a:r>
              <a:rPr lang="en-US" smtClean="0"/>
              <a:t>AT  = 2</a:t>
            </a:r>
          </a:p>
          <a:p>
            <a:pPr lvl="1" eaLnBrk="1" hangingPunct="1"/>
            <a:r>
              <a:rPr lang="en-US" smtClean="0"/>
              <a:t>CG = 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Nucleotides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27908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025" y="4419600"/>
            <a:ext cx="29527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90" t="276" r="443" b="4700"/>
          <a:stretch/>
        </p:blipFill>
        <p:spPr bwMode="auto">
          <a:xfrm>
            <a:off x="4876800" y="1676401"/>
            <a:ext cx="3722914" cy="3744686"/>
          </a:xfrm>
          <a:prstGeom prst="snip2DiagRect">
            <a:avLst>
              <a:gd name="adj1" fmla="val 0"/>
              <a:gd name="adj2" fmla="val 28729"/>
            </a:avLst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6407 0.1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Restriction Enzymes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00600" cy="4530725"/>
          </a:xfrm>
        </p:spPr>
        <p:txBody>
          <a:bodyPr/>
          <a:lstStyle/>
          <a:p>
            <a:pPr eaLnBrk="1" hangingPunct="1"/>
            <a:r>
              <a:rPr lang="en-US" smtClean="0"/>
              <a:t>Formed in bacteria to resist infection by viral DNA</a:t>
            </a:r>
          </a:p>
          <a:p>
            <a:pPr eaLnBrk="1" hangingPunct="1"/>
            <a:r>
              <a:rPr lang="en-US" smtClean="0"/>
              <a:t>Recognize a particular nucleotide pattern</a:t>
            </a:r>
          </a:p>
          <a:p>
            <a:pPr eaLnBrk="1" hangingPunct="1"/>
            <a:r>
              <a:rPr lang="en-US" smtClean="0"/>
              <a:t>Cut in either a blunt or staggered pattern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b="54054"/>
          <a:stretch>
            <a:fillRect/>
          </a:stretch>
        </p:blipFill>
        <p:spPr bwMode="auto">
          <a:xfrm>
            <a:off x="4953000" y="1219200"/>
            <a:ext cx="3933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58095" t="66284"/>
          <a:stretch>
            <a:fillRect/>
          </a:stretch>
        </p:blipFill>
        <p:spPr bwMode="auto">
          <a:xfrm>
            <a:off x="6908800" y="2819400"/>
            <a:ext cx="19780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18919" r="46408" b="54054"/>
          <a:stretch>
            <a:fillRect/>
          </a:stretch>
        </p:blipFill>
        <p:spPr bwMode="auto">
          <a:xfrm>
            <a:off x="4454525" y="2776538"/>
            <a:ext cx="24399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9158E-6 L -0.06216 0.219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109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21832E-6 L 0.01961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 l="52116" t="65942" b="5280"/>
          <a:stretch>
            <a:fillRect/>
          </a:stretch>
        </p:blipFill>
        <p:spPr bwMode="auto">
          <a:xfrm>
            <a:off x="6264275" y="3284538"/>
            <a:ext cx="26320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84538"/>
            <a:ext cx="255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Restriction Enzymes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00600" cy="4530725"/>
          </a:xfrm>
        </p:spPr>
        <p:txBody>
          <a:bodyPr/>
          <a:lstStyle/>
          <a:p>
            <a:pPr eaLnBrk="1" hangingPunct="1"/>
            <a:r>
              <a:rPr lang="en-US" smtClean="0"/>
              <a:t>Formed in bacteria to resist infection by viral DNA</a:t>
            </a:r>
          </a:p>
          <a:p>
            <a:pPr eaLnBrk="1" hangingPunct="1"/>
            <a:r>
              <a:rPr lang="en-US" smtClean="0"/>
              <a:t>Recognize a particular nucleotide pattern</a:t>
            </a:r>
          </a:p>
          <a:p>
            <a:pPr eaLnBrk="1" hangingPunct="1"/>
            <a:r>
              <a:rPr lang="en-US" smtClean="0"/>
              <a:t>Cut in either a blunt or staggered pattern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 l="11041" t="3654" r="13489" b="53824"/>
          <a:stretch>
            <a:fillRect/>
          </a:stretch>
        </p:blipFill>
        <p:spPr bwMode="auto">
          <a:xfrm>
            <a:off x="5040313" y="1295400"/>
            <a:ext cx="38369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13125 0.18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9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4601 0.138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Naming Restriction Enzymes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EcoRI</a:t>
            </a:r>
          </a:p>
          <a:p>
            <a:pPr lvl="1" eaLnBrk="1" hangingPunct="1"/>
            <a:r>
              <a:rPr lang="en-US" smtClean="0"/>
              <a:t>E = </a:t>
            </a:r>
            <a:r>
              <a:rPr lang="en-US" i="1" smtClean="0"/>
              <a:t>Escherischia</a:t>
            </a:r>
            <a:r>
              <a:rPr lang="en-US" smtClean="0"/>
              <a:t> genus</a:t>
            </a:r>
          </a:p>
          <a:p>
            <a:pPr lvl="1" eaLnBrk="1" hangingPunct="1"/>
            <a:r>
              <a:rPr lang="en-US" smtClean="0"/>
              <a:t>co = </a:t>
            </a:r>
            <a:r>
              <a:rPr lang="en-US" i="1" smtClean="0"/>
              <a:t>coli</a:t>
            </a:r>
            <a:r>
              <a:rPr lang="en-US" smtClean="0"/>
              <a:t> species</a:t>
            </a:r>
          </a:p>
          <a:p>
            <a:pPr lvl="1" eaLnBrk="1" hangingPunct="1"/>
            <a:r>
              <a:rPr lang="en-US" smtClean="0"/>
              <a:t>R = strain RY13</a:t>
            </a:r>
          </a:p>
          <a:p>
            <a:pPr lvl="1" eaLnBrk="1" hangingPunct="1"/>
            <a:r>
              <a:rPr lang="en-US" smtClean="0"/>
              <a:t>I = first isolated</a:t>
            </a:r>
          </a:p>
          <a:p>
            <a:pPr eaLnBrk="1" hangingPunct="1"/>
            <a:r>
              <a:rPr lang="en-US" smtClean="0"/>
              <a:t>PstI</a:t>
            </a:r>
          </a:p>
          <a:p>
            <a:pPr lvl="1" eaLnBrk="1" hangingPunct="1"/>
            <a:r>
              <a:rPr lang="en-US" smtClean="0"/>
              <a:t>P = </a:t>
            </a:r>
            <a:r>
              <a:rPr lang="en-US" i="1" smtClean="0"/>
              <a:t>Providencia</a:t>
            </a:r>
          </a:p>
          <a:p>
            <a:pPr lvl="1" eaLnBrk="1" hangingPunct="1"/>
            <a:r>
              <a:rPr lang="en-US" smtClean="0"/>
              <a:t>St = </a:t>
            </a:r>
            <a:r>
              <a:rPr lang="en-US" i="1" smtClean="0"/>
              <a:t>stuartii</a:t>
            </a:r>
          </a:p>
          <a:p>
            <a:pPr lvl="1" eaLnBrk="1" hangingPunct="1"/>
            <a:r>
              <a:rPr lang="en-US" smtClean="0"/>
              <a:t>I = first isolated</a:t>
            </a:r>
          </a:p>
        </p:txBody>
      </p:sp>
      <p:pic>
        <p:nvPicPr>
          <p:cNvPr id="5" name="Picture 7" descr="bacteriophage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800600" y="1905000"/>
            <a:ext cx="3352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11-1754_BioEdTextbookPPT_FINAL tmp</Template>
  <TotalTime>362</TotalTime>
  <Words>335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MS PGothic</vt:lpstr>
      <vt:lpstr>Wingdings</vt:lpstr>
      <vt:lpstr>Blank Presentation</vt:lpstr>
      <vt:lpstr>Blank Presentation</vt:lpstr>
      <vt:lpstr>CS ChemDraw Drawing</vt:lpstr>
      <vt:lpstr>Chart</vt:lpstr>
      <vt:lpstr>DNA Structure and Analysis</vt:lpstr>
      <vt:lpstr>Molecular Biology</vt:lpstr>
      <vt:lpstr>Central Dogma</vt:lpstr>
      <vt:lpstr>DNA Structure</vt:lpstr>
      <vt:lpstr>DNA Structure</vt:lpstr>
      <vt:lpstr>Adding Nucleotides </vt:lpstr>
      <vt:lpstr>Restriction Enzymes</vt:lpstr>
      <vt:lpstr>Restriction Enzymes</vt:lpstr>
      <vt:lpstr>Naming Restriction Enzymes</vt:lpstr>
      <vt:lpstr>Using Restriction Enzymes</vt:lpstr>
      <vt:lpstr>Electrophoresis</vt:lpstr>
      <vt:lpstr>Electrophoresis</vt:lpstr>
      <vt:lpstr>Running an Agarose Gel</vt:lpstr>
      <vt:lpstr>How the Gel Box Works</vt:lpstr>
      <vt:lpstr>Gel Imaging and Size Estimation</vt:lpstr>
      <vt:lpstr>Gel Documentation Systems</vt:lpstr>
      <vt:lpstr>Size Estimation</vt:lpstr>
      <vt:lpstr>Chapter 4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Brown</dc:creator>
  <cp:lastModifiedBy>AUTHORIZED USER</cp:lastModifiedBy>
  <cp:revision>33</cp:revision>
  <dcterms:created xsi:type="dcterms:W3CDTF">2012-07-07T21:32:49Z</dcterms:created>
  <dcterms:modified xsi:type="dcterms:W3CDTF">2012-10-30T23:07:22Z</dcterms:modified>
</cp:coreProperties>
</file>