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6"/>
  </p:notesMasterIdLst>
  <p:handoutMasterIdLst>
    <p:handoutMasterId r:id="rId37"/>
  </p:handoutMasterIdLst>
  <p:sldIdLst>
    <p:sldId id="256" r:id="rId2"/>
    <p:sldId id="257" r:id="rId3"/>
    <p:sldId id="258" r:id="rId4"/>
    <p:sldId id="277" r:id="rId5"/>
    <p:sldId id="259" r:id="rId6"/>
    <p:sldId id="260" r:id="rId7"/>
    <p:sldId id="261" r:id="rId8"/>
    <p:sldId id="278" r:id="rId9"/>
    <p:sldId id="279" r:id="rId10"/>
    <p:sldId id="280" r:id="rId11"/>
    <p:sldId id="281" r:id="rId12"/>
    <p:sldId id="283" r:id="rId13"/>
    <p:sldId id="284" r:id="rId14"/>
    <p:sldId id="285" r:id="rId15"/>
    <p:sldId id="286" r:id="rId16"/>
    <p:sldId id="287" r:id="rId17"/>
    <p:sldId id="288" r:id="rId18"/>
    <p:sldId id="282" r:id="rId19"/>
    <p:sldId id="262" r:id="rId20"/>
    <p:sldId id="289" r:id="rId21"/>
    <p:sldId id="263" r:id="rId22"/>
    <p:sldId id="264" r:id="rId23"/>
    <p:sldId id="265" r:id="rId24"/>
    <p:sldId id="290" r:id="rId25"/>
    <p:sldId id="291" r:id="rId26"/>
    <p:sldId id="266" r:id="rId27"/>
    <p:sldId id="276" r:id="rId28"/>
    <p:sldId id="292" r:id="rId29"/>
    <p:sldId id="273" r:id="rId30"/>
    <p:sldId id="268" r:id="rId31"/>
    <p:sldId id="293" r:id="rId32"/>
    <p:sldId id="269" r:id="rId33"/>
    <p:sldId id="271" r:id="rId34"/>
    <p:sldId id="275" r:id="rId3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CC"/>
    <a:srgbClr val="6666FF"/>
    <a:srgbClr val="FF3300"/>
    <a:srgbClr val="770972"/>
    <a:srgbClr val="620080"/>
    <a:srgbClr val="0099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4" d="100"/>
          <a:sy n="84" d="100"/>
        </p:scale>
        <p:origin x="-1232" y="-2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6CB1E-488B-4FA3-B8B8-E97996C0628E}" type="doc">
      <dgm:prSet loTypeId="urn:microsoft.com/office/officeart/2005/8/layout/chevron2" loCatId="list" qsTypeId="urn:microsoft.com/office/officeart/2005/8/quickstyle/3d2" qsCatId="3D" csTypeId="urn:microsoft.com/office/officeart/2005/8/colors/accent2_1" csCatId="accent2" phldr="1"/>
      <dgm:spPr/>
      <dgm:t>
        <a:bodyPr/>
        <a:lstStyle/>
        <a:p>
          <a:endParaRPr lang="en-US"/>
        </a:p>
      </dgm:t>
    </dgm:pt>
    <dgm:pt modelId="{D3626F93-9060-48C0-B5E9-FA2FD46C5647}">
      <dgm:prSet phldrT="[Text]"/>
      <dgm:spPr/>
      <dgm:t>
        <a:bodyPr/>
        <a:lstStyle/>
        <a:p>
          <a:r>
            <a:rPr lang="en-US" dirty="0" smtClean="0"/>
            <a:t>Background</a:t>
          </a:r>
          <a:endParaRPr lang="en-US" dirty="0"/>
        </a:p>
      </dgm:t>
    </dgm:pt>
    <dgm:pt modelId="{7C5E3469-5D2F-454F-9E76-E083573C8AD9}" type="parTrans" cxnId="{23B1373D-AC4D-4F9D-85B2-E2ED4F77E608}">
      <dgm:prSet/>
      <dgm:spPr/>
      <dgm:t>
        <a:bodyPr/>
        <a:lstStyle/>
        <a:p>
          <a:endParaRPr lang="en-US"/>
        </a:p>
      </dgm:t>
    </dgm:pt>
    <dgm:pt modelId="{5C5B3165-C46E-45CE-80E9-AA47C27501B1}" type="sibTrans" cxnId="{23B1373D-AC4D-4F9D-85B2-E2ED4F77E608}">
      <dgm:prSet/>
      <dgm:spPr/>
      <dgm:t>
        <a:bodyPr/>
        <a:lstStyle/>
        <a:p>
          <a:endParaRPr lang="en-US"/>
        </a:p>
      </dgm:t>
    </dgm:pt>
    <dgm:pt modelId="{AB1DF31F-F2DE-4112-A97D-386FFEC2695E}">
      <dgm:prSet phldrT="[Text]"/>
      <dgm:spPr/>
      <dgm:t>
        <a:bodyPr/>
        <a:lstStyle/>
        <a:p>
          <a:r>
            <a:rPr lang="en-US" smtClean="0"/>
            <a:t>What Is </a:t>
          </a:r>
          <a:r>
            <a:rPr lang="en-US" dirty="0" smtClean="0"/>
            <a:t>Biotechnology</a:t>
          </a:r>
          <a:endParaRPr lang="en-US" dirty="0"/>
        </a:p>
      </dgm:t>
    </dgm:pt>
    <dgm:pt modelId="{B64F1B65-0119-4A82-9E13-9F957780EB3E}" type="parTrans" cxnId="{74FB8CE3-B749-4F57-946A-5C9D7BAEEBD7}">
      <dgm:prSet/>
      <dgm:spPr/>
      <dgm:t>
        <a:bodyPr/>
        <a:lstStyle/>
        <a:p>
          <a:endParaRPr lang="en-US"/>
        </a:p>
      </dgm:t>
    </dgm:pt>
    <dgm:pt modelId="{9C571080-276E-4D20-8C03-1B11FF573B2E}" type="sibTrans" cxnId="{74FB8CE3-B749-4F57-946A-5C9D7BAEEBD7}">
      <dgm:prSet/>
      <dgm:spPr/>
      <dgm:t>
        <a:bodyPr/>
        <a:lstStyle/>
        <a:p>
          <a:endParaRPr lang="en-US"/>
        </a:p>
      </dgm:t>
    </dgm:pt>
    <dgm:pt modelId="{928066AF-404C-4919-9E67-5727EC3AC755}">
      <dgm:prSet phldrT="[Text]"/>
      <dgm:spPr/>
      <dgm:t>
        <a:bodyPr/>
        <a:lstStyle/>
        <a:p>
          <a:r>
            <a:rPr lang="en-US" dirty="0" smtClean="0"/>
            <a:t>Historical Uses</a:t>
          </a:r>
          <a:endParaRPr lang="en-US" dirty="0"/>
        </a:p>
      </dgm:t>
    </dgm:pt>
    <dgm:pt modelId="{3617768C-114C-4220-94B3-F4E38EF82C83}" type="parTrans" cxnId="{62CD3E56-DBBB-4321-A4B5-9E521274D00A}">
      <dgm:prSet/>
      <dgm:spPr/>
      <dgm:t>
        <a:bodyPr/>
        <a:lstStyle/>
        <a:p>
          <a:endParaRPr lang="en-US"/>
        </a:p>
      </dgm:t>
    </dgm:pt>
    <dgm:pt modelId="{CAA53B73-A34D-411E-B3D4-65BEBD8129C6}" type="sibTrans" cxnId="{62CD3E56-DBBB-4321-A4B5-9E521274D00A}">
      <dgm:prSet/>
      <dgm:spPr/>
      <dgm:t>
        <a:bodyPr/>
        <a:lstStyle/>
        <a:p>
          <a:endParaRPr lang="en-US"/>
        </a:p>
      </dgm:t>
    </dgm:pt>
    <dgm:pt modelId="{EDAA1CAF-CC1A-4692-A463-1268F9381433}">
      <dgm:prSet phldrT="[Text]"/>
      <dgm:spPr/>
      <dgm:t>
        <a:bodyPr/>
        <a:lstStyle/>
        <a:p>
          <a:r>
            <a:rPr lang="en-US" dirty="0" smtClean="0"/>
            <a:t>Uses of Biotechnology</a:t>
          </a:r>
          <a:endParaRPr lang="en-US" dirty="0"/>
        </a:p>
      </dgm:t>
    </dgm:pt>
    <dgm:pt modelId="{EF5ADC5C-E8E2-4855-B5BA-EAD1D24A0D1F}" type="parTrans" cxnId="{23F05527-8795-4B4D-96FD-E4B2D5F5B4EC}">
      <dgm:prSet/>
      <dgm:spPr/>
      <dgm:t>
        <a:bodyPr/>
        <a:lstStyle/>
        <a:p>
          <a:endParaRPr lang="en-US"/>
        </a:p>
      </dgm:t>
    </dgm:pt>
    <dgm:pt modelId="{F6F9BE29-8240-4FAB-9CEC-64382A8D8820}" type="sibTrans" cxnId="{23F05527-8795-4B4D-96FD-E4B2D5F5B4EC}">
      <dgm:prSet/>
      <dgm:spPr/>
      <dgm:t>
        <a:bodyPr/>
        <a:lstStyle/>
        <a:p>
          <a:endParaRPr lang="en-US"/>
        </a:p>
      </dgm:t>
    </dgm:pt>
    <dgm:pt modelId="{41D0F11C-7099-4B99-ADF7-0DC439028BEF}">
      <dgm:prSet phldrT="[Text]"/>
      <dgm:spPr/>
      <dgm:t>
        <a:bodyPr/>
        <a:lstStyle/>
        <a:p>
          <a:r>
            <a:rPr lang="en-US" dirty="0" smtClean="0"/>
            <a:t>Health and </a:t>
          </a:r>
          <a:r>
            <a:rPr lang="en-US" dirty="0" err="1" smtClean="0"/>
            <a:t>Pharma</a:t>
          </a:r>
          <a:endParaRPr lang="en-US" dirty="0"/>
        </a:p>
      </dgm:t>
    </dgm:pt>
    <dgm:pt modelId="{BF4C0BA0-6C10-4830-8476-694712B66718}" type="parTrans" cxnId="{BB9D93A1-6881-4224-9F0F-626C7BB27BA9}">
      <dgm:prSet/>
      <dgm:spPr/>
      <dgm:t>
        <a:bodyPr/>
        <a:lstStyle/>
        <a:p>
          <a:endParaRPr lang="en-US"/>
        </a:p>
      </dgm:t>
    </dgm:pt>
    <dgm:pt modelId="{95B870F4-D2D1-4CC3-A643-7677E6DC7D65}" type="sibTrans" cxnId="{BB9D93A1-6881-4224-9F0F-626C7BB27BA9}">
      <dgm:prSet/>
      <dgm:spPr/>
      <dgm:t>
        <a:bodyPr/>
        <a:lstStyle/>
        <a:p>
          <a:endParaRPr lang="en-US"/>
        </a:p>
      </dgm:t>
    </dgm:pt>
    <dgm:pt modelId="{F2E88CA2-8929-41D7-94E0-AF068ED22840}">
      <dgm:prSet phldrT="[Text]"/>
      <dgm:spPr/>
      <dgm:t>
        <a:bodyPr/>
        <a:lstStyle/>
        <a:p>
          <a:r>
            <a:rPr lang="en-US" dirty="0" smtClean="0"/>
            <a:t>Agriculture</a:t>
          </a:r>
          <a:endParaRPr lang="en-US" dirty="0"/>
        </a:p>
      </dgm:t>
    </dgm:pt>
    <dgm:pt modelId="{38049C32-B3AD-45E2-A27D-7A520E3B963A}" type="parTrans" cxnId="{808ACEE5-EA4F-4192-9203-F7A40A9514E9}">
      <dgm:prSet/>
      <dgm:spPr/>
      <dgm:t>
        <a:bodyPr/>
        <a:lstStyle/>
        <a:p>
          <a:endParaRPr lang="en-US"/>
        </a:p>
      </dgm:t>
    </dgm:pt>
    <dgm:pt modelId="{2D02023D-9278-496E-B5A9-35E763B4F054}" type="sibTrans" cxnId="{808ACEE5-EA4F-4192-9203-F7A40A9514E9}">
      <dgm:prSet/>
      <dgm:spPr/>
      <dgm:t>
        <a:bodyPr/>
        <a:lstStyle/>
        <a:p>
          <a:endParaRPr lang="en-US"/>
        </a:p>
      </dgm:t>
    </dgm:pt>
    <dgm:pt modelId="{FB1449B8-7646-43DD-A91E-CD224118B32E}">
      <dgm:prSet phldrT="[Text]"/>
      <dgm:spPr/>
      <dgm:t>
        <a:bodyPr/>
        <a:lstStyle/>
        <a:p>
          <a:r>
            <a:rPr lang="en-US" dirty="0" smtClean="0"/>
            <a:t>Careers</a:t>
          </a:r>
          <a:endParaRPr lang="en-US" dirty="0"/>
        </a:p>
      </dgm:t>
    </dgm:pt>
    <dgm:pt modelId="{545113A3-D982-41BA-8543-8202B112AD9E}" type="parTrans" cxnId="{5C8B8533-445B-4C2E-B589-51A5C1402A64}">
      <dgm:prSet/>
      <dgm:spPr/>
      <dgm:t>
        <a:bodyPr/>
        <a:lstStyle/>
        <a:p>
          <a:endParaRPr lang="en-US"/>
        </a:p>
      </dgm:t>
    </dgm:pt>
    <dgm:pt modelId="{79DC890F-BB95-44B5-A042-D63C1E516460}" type="sibTrans" cxnId="{5C8B8533-445B-4C2E-B589-51A5C1402A64}">
      <dgm:prSet/>
      <dgm:spPr/>
      <dgm:t>
        <a:bodyPr/>
        <a:lstStyle/>
        <a:p>
          <a:endParaRPr lang="en-US"/>
        </a:p>
      </dgm:t>
    </dgm:pt>
    <dgm:pt modelId="{68BD3013-D868-4E1D-889B-CB67093204AD}">
      <dgm:prSet phldrT="[Text]"/>
      <dgm:spPr/>
      <dgm:t>
        <a:bodyPr/>
        <a:lstStyle/>
        <a:p>
          <a:r>
            <a:rPr lang="en-US" dirty="0" smtClean="0"/>
            <a:t>Laboratory </a:t>
          </a:r>
          <a:r>
            <a:rPr lang="en-US" dirty="0" smtClean="0"/>
            <a:t>Technicians</a:t>
          </a:r>
          <a:endParaRPr lang="en-US" dirty="0"/>
        </a:p>
      </dgm:t>
    </dgm:pt>
    <dgm:pt modelId="{5F179E6F-E523-45BB-958F-A9A4C9ECD951}" type="parTrans" cxnId="{AB196CAA-19A0-4F2C-9783-F45994986662}">
      <dgm:prSet/>
      <dgm:spPr/>
      <dgm:t>
        <a:bodyPr/>
        <a:lstStyle/>
        <a:p>
          <a:endParaRPr lang="en-US"/>
        </a:p>
      </dgm:t>
    </dgm:pt>
    <dgm:pt modelId="{5B60FC96-E8CD-4D71-9E66-10772DEFB59C}" type="sibTrans" cxnId="{AB196CAA-19A0-4F2C-9783-F45994986662}">
      <dgm:prSet/>
      <dgm:spPr/>
      <dgm:t>
        <a:bodyPr/>
        <a:lstStyle/>
        <a:p>
          <a:endParaRPr lang="en-US"/>
        </a:p>
      </dgm:t>
    </dgm:pt>
    <dgm:pt modelId="{8FFCC5D2-AFA6-4F5B-B3B2-24FBE09A59C9}">
      <dgm:prSet phldrT="[Text]"/>
      <dgm:spPr/>
      <dgm:t>
        <a:bodyPr/>
        <a:lstStyle/>
        <a:p>
          <a:r>
            <a:rPr lang="en-US" dirty="0" smtClean="0"/>
            <a:t>Scientists</a:t>
          </a:r>
          <a:endParaRPr lang="en-US" dirty="0"/>
        </a:p>
      </dgm:t>
    </dgm:pt>
    <dgm:pt modelId="{43E41AF4-6F0E-42D4-A698-2A4BF3FB424C}" type="parTrans" cxnId="{F8922878-8EAB-4ACF-BCED-390F63C64905}">
      <dgm:prSet/>
      <dgm:spPr/>
      <dgm:t>
        <a:bodyPr/>
        <a:lstStyle/>
        <a:p>
          <a:endParaRPr lang="en-US"/>
        </a:p>
      </dgm:t>
    </dgm:pt>
    <dgm:pt modelId="{2ACAB4BB-A1D4-4A80-838F-1BBACA374CC5}" type="sibTrans" cxnId="{F8922878-8EAB-4ACF-BCED-390F63C64905}">
      <dgm:prSet/>
      <dgm:spPr/>
      <dgm:t>
        <a:bodyPr/>
        <a:lstStyle/>
        <a:p>
          <a:endParaRPr lang="en-US"/>
        </a:p>
      </dgm:t>
    </dgm:pt>
    <dgm:pt modelId="{BE43AFE3-BFA7-4944-A725-9FF9BCBCBF66}">
      <dgm:prSet phldrT="[Text]"/>
      <dgm:spPr/>
      <dgm:t>
        <a:bodyPr/>
        <a:lstStyle/>
        <a:p>
          <a:r>
            <a:rPr lang="en-US" dirty="0" smtClean="0"/>
            <a:t>Systems Approach</a:t>
          </a:r>
          <a:endParaRPr lang="en-US" dirty="0"/>
        </a:p>
      </dgm:t>
    </dgm:pt>
    <dgm:pt modelId="{5033AA9C-875D-4EAB-8872-9E6ACE0E281E}" type="parTrans" cxnId="{CFFA191B-CF8B-4CC6-A5A1-36A5075C2083}">
      <dgm:prSet/>
      <dgm:spPr/>
      <dgm:t>
        <a:bodyPr/>
        <a:lstStyle/>
        <a:p>
          <a:endParaRPr lang="en-US"/>
        </a:p>
      </dgm:t>
    </dgm:pt>
    <dgm:pt modelId="{D123967C-7DE8-4F5E-A31F-1E94D2C6A52C}" type="sibTrans" cxnId="{CFFA191B-CF8B-4CC6-A5A1-36A5075C2083}">
      <dgm:prSet/>
      <dgm:spPr/>
      <dgm:t>
        <a:bodyPr/>
        <a:lstStyle/>
        <a:p>
          <a:endParaRPr lang="en-US"/>
        </a:p>
      </dgm:t>
    </dgm:pt>
    <dgm:pt modelId="{6F495DE5-7585-483B-BD16-A2411BC8D087}">
      <dgm:prSet phldrT="[Text]"/>
      <dgm:spPr/>
      <dgm:t>
        <a:bodyPr/>
        <a:lstStyle/>
        <a:p>
          <a:r>
            <a:rPr lang="en-US" dirty="0" smtClean="0"/>
            <a:t>Food</a:t>
          </a:r>
          <a:endParaRPr lang="en-US" dirty="0"/>
        </a:p>
      </dgm:t>
    </dgm:pt>
    <dgm:pt modelId="{0D2EA828-7B31-4988-A91C-8A9607863E1D}" type="parTrans" cxnId="{163C0C62-4192-4E95-97C3-97B005D3FB93}">
      <dgm:prSet/>
      <dgm:spPr/>
      <dgm:t>
        <a:bodyPr/>
        <a:lstStyle/>
        <a:p>
          <a:endParaRPr lang="en-US"/>
        </a:p>
      </dgm:t>
    </dgm:pt>
    <dgm:pt modelId="{5B4BCB9F-5D3E-4F28-B9EF-E40058753F67}" type="sibTrans" cxnId="{163C0C62-4192-4E95-97C3-97B005D3FB93}">
      <dgm:prSet/>
      <dgm:spPr/>
      <dgm:t>
        <a:bodyPr/>
        <a:lstStyle/>
        <a:p>
          <a:endParaRPr lang="en-US"/>
        </a:p>
      </dgm:t>
    </dgm:pt>
    <dgm:pt modelId="{6057C488-80D3-4884-96BF-6B7F8E1D6A34}">
      <dgm:prSet phldrT="[Text]"/>
      <dgm:spPr/>
      <dgm:t>
        <a:bodyPr/>
        <a:lstStyle/>
        <a:p>
          <a:r>
            <a:rPr lang="en-US" dirty="0" smtClean="0"/>
            <a:t>Forensics, etc.</a:t>
          </a:r>
          <a:endParaRPr lang="en-US" dirty="0"/>
        </a:p>
      </dgm:t>
    </dgm:pt>
    <dgm:pt modelId="{39FE5EC3-782E-42F1-BDDD-9C63CBF99A30}" type="parTrans" cxnId="{9C490BD3-42C0-4973-99ED-A739C649A397}">
      <dgm:prSet/>
      <dgm:spPr/>
      <dgm:t>
        <a:bodyPr/>
        <a:lstStyle/>
        <a:p>
          <a:endParaRPr lang="en-US"/>
        </a:p>
      </dgm:t>
    </dgm:pt>
    <dgm:pt modelId="{E2EF87C1-CE3D-4CE7-9DC8-F8E388209366}" type="sibTrans" cxnId="{9C490BD3-42C0-4973-99ED-A739C649A397}">
      <dgm:prSet/>
      <dgm:spPr/>
      <dgm:t>
        <a:bodyPr/>
        <a:lstStyle/>
        <a:p>
          <a:endParaRPr lang="en-US"/>
        </a:p>
      </dgm:t>
    </dgm:pt>
    <dgm:pt modelId="{525997E5-D77A-49E8-91D6-29AE759B2E39}">
      <dgm:prSet phldrT="[Text]"/>
      <dgm:spPr/>
      <dgm:t>
        <a:bodyPr/>
        <a:lstStyle/>
        <a:p>
          <a:r>
            <a:rPr lang="en-US" dirty="0" smtClean="0"/>
            <a:t>Biotech Industry</a:t>
          </a:r>
          <a:endParaRPr lang="en-US" dirty="0"/>
        </a:p>
      </dgm:t>
    </dgm:pt>
    <dgm:pt modelId="{C913A12B-2A75-4DB4-B2F5-7C965BF442CB}" type="parTrans" cxnId="{C7791C77-2FB4-4DDA-8338-CECE7287A8FD}">
      <dgm:prSet/>
      <dgm:spPr/>
      <dgm:t>
        <a:bodyPr/>
        <a:lstStyle/>
        <a:p>
          <a:endParaRPr lang="en-US"/>
        </a:p>
      </dgm:t>
    </dgm:pt>
    <dgm:pt modelId="{97BC6D24-5F36-4DDF-9EB3-F8BAD0FBF45B}" type="sibTrans" cxnId="{C7791C77-2FB4-4DDA-8338-CECE7287A8FD}">
      <dgm:prSet/>
      <dgm:spPr/>
      <dgm:t>
        <a:bodyPr/>
        <a:lstStyle/>
        <a:p>
          <a:endParaRPr lang="en-US"/>
        </a:p>
      </dgm:t>
    </dgm:pt>
    <dgm:pt modelId="{5C4197D6-1EBC-466C-B8C5-8F86EF8C9AF8}">
      <dgm:prSet phldrT="[Text]"/>
      <dgm:spPr/>
      <dgm:t>
        <a:bodyPr/>
        <a:lstStyle/>
        <a:p>
          <a:r>
            <a:rPr lang="en-US" dirty="0" smtClean="0"/>
            <a:t>Research Associates</a:t>
          </a:r>
          <a:endParaRPr lang="en-US" dirty="0"/>
        </a:p>
      </dgm:t>
    </dgm:pt>
    <dgm:pt modelId="{F59C5441-B882-43DD-96F2-7EA4964F3A1A}" type="parTrans" cxnId="{76F31619-5638-4693-A3FB-B561E96B9FC0}">
      <dgm:prSet/>
      <dgm:spPr/>
      <dgm:t>
        <a:bodyPr/>
        <a:lstStyle/>
        <a:p>
          <a:endParaRPr lang="en-US"/>
        </a:p>
      </dgm:t>
    </dgm:pt>
    <dgm:pt modelId="{5CC623E1-3AF7-4236-BF01-2ED2AB19E27F}" type="sibTrans" cxnId="{76F31619-5638-4693-A3FB-B561E96B9FC0}">
      <dgm:prSet/>
      <dgm:spPr/>
      <dgm:t>
        <a:bodyPr/>
        <a:lstStyle/>
        <a:p>
          <a:endParaRPr lang="en-US"/>
        </a:p>
      </dgm:t>
    </dgm:pt>
    <dgm:pt modelId="{48FCAEB4-A823-42C0-8904-DC96F51705A1}">
      <dgm:prSet phldrT="[Text]"/>
      <dgm:spPr/>
      <dgm:t>
        <a:bodyPr/>
        <a:lstStyle/>
        <a:p>
          <a:r>
            <a:rPr lang="en-US" dirty="0" smtClean="0"/>
            <a:t>Non-Laboratory Careers</a:t>
          </a:r>
          <a:endParaRPr lang="en-US" dirty="0"/>
        </a:p>
      </dgm:t>
    </dgm:pt>
    <dgm:pt modelId="{1FC82D48-FE3F-4262-A2DF-0811E5F51EFB}" type="parTrans" cxnId="{6906691B-61B7-4FAB-8BC1-60F29A17778E}">
      <dgm:prSet/>
      <dgm:spPr/>
      <dgm:t>
        <a:bodyPr/>
        <a:lstStyle/>
        <a:p>
          <a:endParaRPr lang="en-US"/>
        </a:p>
      </dgm:t>
    </dgm:pt>
    <dgm:pt modelId="{6B1C37D3-9854-4F90-B45F-1643970B86A5}" type="sibTrans" cxnId="{6906691B-61B7-4FAB-8BC1-60F29A17778E}">
      <dgm:prSet/>
      <dgm:spPr/>
      <dgm:t>
        <a:bodyPr/>
        <a:lstStyle/>
        <a:p>
          <a:endParaRPr lang="en-US"/>
        </a:p>
      </dgm:t>
    </dgm:pt>
    <dgm:pt modelId="{D6732BF0-6A86-4F7A-831B-9530C93106E5}">
      <dgm:prSet phldrT="[Text]"/>
      <dgm:spPr/>
      <dgm:t>
        <a:bodyPr/>
        <a:lstStyle/>
        <a:p>
          <a:r>
            <a:rPr lang="en-US" dirty="0" smtClean="0"/>
            <a:t>Biotechnology vs. </a:t>
          </a:r>
          <a:r>
            <a:rPr lang="en-US" dirty="0" err="1" smtClean="0"/>
            <a:t>Pharma</a:t>
          </a:r>
          <a:endParaRPr lang="en-US" dirty="0"/>
        </a:p>
      </dgm:t>
    </dgm:pt>
    <dgm:pt modelId="{9AE5467E-0B5E-438A-A5CE-FA309477CAFE}" type="parTrans" cxnId="{5E69A8D5-BE48-4905-8C8B-65582E344EC1}">
      <dgm:prSet/>
      <dgm:spPr/>
      <dgm:t>
        <a:bodyPr/>
        <a:lstStyle/>
        <a:p>
          <a:endParaRPr lang="en-US"/>
        </a:p>
      </dgm:t>
    </dgm:pt>
    <dgm:pt modelId="{19E81FE1-F25D-493B-B2AD-8322BE329A94}" type="sibTrans" cxnId="{5E69A8D5-BE48-4905-8C8B-65582E344EC1}">
      <dgm:prSet/>
      <dgm:spPr/>
      <dgm:t>
        <a:bodyPr/>
        <a:lstStyle/>
        <a:p>
          <a:endParaRPr lang="en-US"/>
        </a:p>
      </dgm:t>
    </dgm:pt>
    <dgm:pt modelId="{BBC025C4-E98B-45EE-95CE-9A8509B41C36}">
      <dgm:prSet phldrT="[Text]"/>
      <dgm:spPr/>
      <dgm:t>
        <a:bodyPr/>
        <a:lstStyle/>
        <a:p>
          <a:r>
            <a:rPr lang="en-US" dirty="0" smtClean="0"/>
            <a:t>Sharing Information</a:t>
          </a:r>
          <a:endParaRPr lang="en-US" dirty="0"/>
        </a:p>
      </dgm:t>
    </dgm:pt>
    <dgm:pt modelId="{6316F080-4EA6-46EB-ABAC-05DF284474C5}" type="parTrans" cxnId="{D6D53382-9BB5-4CAB-9D03-FB7D2EBAEDDB}">
      <dgm:prSet/>
      <dgm:spPr/>
      <dgm:t>
        <a:bodyPr/>
        <a:lstStyle/>
        <a:p>
          <a:endParaRPr lang="en-US"/>
        </a:p>
      </dgm:t>
    </dgm:pt>
    <dgm:pt modelId="{15B123A6-40F7-4C64-93A2-B466C69A7550}" type="sibTrans" cxnId="{D6D53382-9BB5-4CAB-9D03-FB7D2EBAEDDB}">
      <dgm:prSet/>
      <dgm:spPr/>
      <dgm:t>
        <a:bodyPr/>
        <a:lstStyle/>
        <a:p>
          <a:endParaRPr lang="en-US"/>
        </a:p>
      </dgm:t>
    </dgm:pt>
    <dgm:pt modelId="{DFA01D58-5810-4522-A8A4-B5215B853D05}">
      <dgm:prSet phldrT="[Text]"/>
      <dgm:spPr/>
      <dgm:t>
        <a:bodyPr/>
        <a:lstStyle/>
        <a:p>
          <a:r>
            <a:rPr lang="en-US" dirty="0" smtClean="0"/>
            <a:t>Regulations</a:t>
          </a:r>
          <a:endParaRPr lang="en-US" dirty="0"/>
        </a:p>
      </dgm:t>
    </dgm:pt>
    <dgm:pt modelId="{FA54277C-73CB-48F0-B3E5-080D4806B17C}" type="parTrans" cxnId="{D5CD460A-C5F7-45B7-8F61-8FDAE1EAFEBB}">
      <dgm:prSet/>
      <dgm:spPr/>
      <dgm:t>
        <a:bodyPr/>
        <a:lstStyle/>
        <a:p>
          <a:endParaRPr lang="en-US"/>
        </a:p>
      </dgm:t>
    </dgm:pt>
    <dgm:pt modelId="{F6A00FB3-EC89-4ECD-A314-2FAD079B676E}" type="sibTrans" cxnId="{D5CD460A-C5F7-45B7-8F61-8FDAE1EAFEBB}">
      <dgm:prSet/>
      <dgm:spPr/>
      <dgm:t>
        <a:bodyPr/>
        <a:lstStyle/>
        <a:p>
          <a:endParaRPr lang="en-US"/>
        </a:p>
      </dgm:t>
    </dgm:pt>
    <dgm:pt modelId="{92C28F3C-3AEC-4819-85C8-0BF746392150}" type="pres">
      <dgm:prSet presAssocID="{8A06CB1E-488B-4FA3-B8B8-E97996C0628E}" presName="linearFlow" presStyleCnt="0">
        <dgm:presLayoutVars>
          <dgm:dir/>
          <dgm:animLvl val="lvl"/>
          <dgm:resizeHandles val="exact"/>
        </dgm:presLayoutVars>
      </dgm:prSet>
      <dgm:spPr/>
      <dgm:t>
        <a:bodyPr/>
        <a:lstStyle/>
        <a:p>
          <a:endParaRPr lang="en-US"/>
        </a:p>
      </dgm:t>
    </dgm:pt>
    <dgm:pt modelId="{50C169A9-CC48-4D7C-B2C2-88A050F9B302}" type="pres">
      <dgm:prSet presAssocID="{D3626F93-9060-48C0-B5E9-FA2FD46C5647}" presName="composite" presStyleCnt="0"/>
      <dgm:spPr/>
      <dgm:t>
        <a:bodyPr/>
        <a:lstStyle/>
        <a:p>
          <a:endParaRPr lang="en-US"/>
        </a:p>
      </dgm:t>
    </dgm:pt>
    <dgm:pt modelId="{69ACCC56-6703-4D67-A32C-24943F6BF11E}" type="pres">
      <dgm:prSet presAssocID="{D3626F93-9060-48C0-B5E9-FA2FD46C5647}" presName="parentText" presStyleLbl="alignNode1" presStyleIdx="0" presStyleCnt="4">
        <dgm:presLayoutVars>
          <dgm:chMax val="1"/>
          <dgm:bulletEnabled val="1"/>
        </dgm:presLayoutVars>
      </dgm:prSet>
      <dgm:spPr/>
      <dgm:t>
        <a:bodyPr/>
        <a:lstStyle/>
        <a:p>
          <a:endParaRPr lang="en-US"/>
        </a:p>
      </dgm:t>
    </dgm:pt>
    <dgm:pt modelId="{741E3DEC-7427-4912-9365-F78A5F617627}" type="pres">
      <dgm:prSet presAssocID="{D3626F93-9060-48C0-B5E9-FA2FD46C5647}" presName="descendantText" presStyleLbl="alignAcc1" presStyleIdx="0" presStyleCnt="4">
        <dgm:presLayoutVars>
          <dgm:bulletEnabled val="1"/>
        </dgm:presLayoutVars>
      </dgm:prSet>
      <dgm:spPr/>
      <dgm:t>
        <a:bodyPr/>
        <a:lstStyle/>
        <a:p>
          <a:endParaRPr lang="en-US"/>
        </a:p>
      </dgm:t>
    </dgm:pt>
    <dgm:pt modelId="{5F63B414-3434-4D2F-BA5D-C7541B63F020}" type="pres">
      <dgm:prSet presAssocID="{5C5B3165-C46E-45CE-80E9-AA47C27501B1}" presName="sp" presStyleCnt="0"/>
      <dgm:spPr/>
      <dgm:t>
        <a:bodyPr/>
        <a:lstStyle/>
        <a:p>
          <a:endParaRPr lang="en-US"/>
        </a:p>
      </dgm:t>
    </dgm:pt>
    <dgm:pt modelId="{9D9C73DE-0D14-4F05-BEFF-F7E2DAE9E14D}" type="pres">
      <dgm:prSet presAssocID="{EDAA1CAF-CC1A-4692-A463-1268F9381433}" presName="composite" presStyleCnt="0"/>
      <dgm:spPr/>
      <dgm:t>
        <a:bodyPr/>
        <a:lstStyle/>
        <a:p>
          <a:endParaRPr lang="en-US"/>
        </a:p>
      </dgm:t>
    </dgm:pt>
    <dgm:pt modelId="{A3FEF68C-023D-4776-8F4D-AF2B6AFCC15D}" type="pres">
      <dgm:prSet presAssocID="{EDAA1CAF-CC1A-4692-A463-1268F9381433}" presName="parentText" presStyleLbl="alignNode1" presStyleIdx="1" presStyleCnt="4">
        <dgm:presLayoutVars>
          <dgm:chMax val="1"/>
          <dgm:bulletEnabled val="1"/>
        </dgm:presLayoutVars>
      </dgm:prSet>
      <dgm:spPr/>
      <dgm:t>
        <a:bodyPr/>
        <a:lstStyle/>
        <a:p>
          <a:endParaRPr lang="en-US"/>
        </a:p>
      </dgm:t>
    </dgm:pt>
    <dgm:pt modelId="{6F8165AC-414C-4400-8A3F-8F2E03998733}" type="pres">
      <dgm:prSet presAssocID="{EDAA1CAF-CC1A-4692-A463-1268F9381433}" presName="descendantText" presStyleLbl="alignAcc1" presStyleIdx="1" presStyleCnt="4">
        <dgm:presLayoutVars>
          <dgm:bulletEnabled val="1"/>
        </dgm:presLayoutVars>
      </dgm:prSet>
      <dgm:spPr/>
      <dgm:t>
        <a:bodyPr/>
        <a:lstStyle/>
        <a:p>
          <a:endParaRPr lang="en-US"/>
        </a:p>
      </dgm:t>
    </dgm:pt>
    <dgm:pt modelId="{7DBBFAB8-0CF3-476B-8D00-EF3075263D96}" type="pres">
      <dgm:prSet presAssocID="{F6F9BE29-8240-4FAB-9CEC-64382A8D8820}" presName="sp" presStyleCnt="0"/>
      <dgm:spPr/>
      <dgm:t>
        <a:bodyPr/>
        <a:lstStyle/>
        <a:p>
          <a:endParaRPr lang="en-US"/>
        </a:p>
      </dgm:t>
    </dgm:pt>
    <dgm:pt modelId="{3A54BF61-D698-432C-9E8B-D39458AD265C}" type="pres">
      <dgm:prSet presAssocID="{525997E5-D77A-49E8-91D6-29AE759B2E39}" presName="composite" presStyleCnt="0"/>
      <dgm:spPr/>
    </dgm:pt>
    <dgm:pt modelId="{743D10AB-8432-4A52-967F-80C2CAC87D66}" type="pres">
      <dgm:prSet presAssocID="{525997E5-D77A-49E8-91D6-29AE759B2E39}" presName="parentText" presStyleLbl="alignNode1" presStyleIdx="2" presStyleCnt="4">
        <dgm:presLayoutVars>
          <dgm:chMax val="1"/>
          <dgm:bulletEnabled val="1"/>
        </dgm:presLayoutVars>
      </dgm:prSet>
      <dgm:spPr/>
      <dgm:t>
        <a:bodyPr/>
        <a:lstStyle/>
        <a:p>
          <a:endParaRPr lang="en-US"/>
        </a:p>
      </dgm:t>
    </dgm:pt>
    <dgm:pt modelId="{2059F318-19B3-4383-B869-2D411A0D445F}" type="pres">
      <dgm:prSet presAssocID="{525997E5-D77A-49E8-91D6-29AE759B2E39}" presName="descendantText" presStyleLbl="alignAcc1" presStyleIdx="2" presStyleCnt="4">
        <dgm:presLayoutVars>
          <dgm:bulletEnabled val="1"/>
        </dgm:presLayoutVars>
      </dgm:prSet>
      <dgm:spPr/>
      <dgm:t>
        <a:bodyPr/>
        <a:lstStyle/>
        <a:p>
          <a:endParaRPr lang="en-US"/>
        </a:p>
      </dgm:t>
    </dgm:pt>
    <dgm:pt modelId="{DBB8A5D7-588E-4EDE-9200-114B214EDAEE}" type="pres">
      <dgm:prSet presAssocID="{97BC6D24-5F36-4DDF-9EB3-F8BAD0FBF45B}" presName="sp" presStyleCnt="0"/>
      <dgm:spPr/>
    </dgm:pt>
    <dgm:pt modelId="{294F886C-8263-44A3-B4B4-252D0538295A}" type="pres">
      <dgm:prSet presAssocID="{FB1449B8-7646-43DD-A91E-CD224118B32E}" presName="composite" presStyleCnt="0"/>
      <dgm:spPr/>
      <dgm:t>
        <a:bodyPr/>
        <a:lstStyle/>
        <a:p>
          <a:endParaRPr lang="en-US"/>
        </a:p>
      </dgm:t>
    </dgm:pt>
    <dgm:pt modelId="{216D4A9F-29F1-45E3-B8ED-2F213CEC710E}" type="pres">
      <dgm:prSet presAssocID="{FB1449B8-7646-43DD-A91E-CD224118B32E}" presName="parentText" presStyleLbl="alignNode1" presStyleIdx="3" presStyleCnt="4">
        <dgm:presLayoutVars>
          <dgm:chMax val="1"/>
          <dgm:bulletEnabled val="1"/>
        </dgm:presLayoutVars>
      </dgm:prSet>
      <dgm:spPr/>
      <dgm:t>
        <a:bodyPr/>
        <a:lstStyle/>
        <a:p>
          <a:endParaRPr lang="en-US"/>
        </a:p>
      </dgm:t>
    </dgm:pt>
    <dgm:pt modelId="{6E77F71F-93AE-47DB-8C09-4D8A72EF9233}" type="pres">
      <dgm:prSet presAssocID="{FB1449B8-7646-43DD-A91E-CD224118B32E}" presName="descendantText" presStyleLbl="alignAcc1" presStyleIdx="3" presStyleCnt="4">
        <dgm:presLayoutVars>
          <dgm:bulletEnabled val="1"/>
        </dgm:presLayoutVars>
      </dgm:prSet>
      <dgm:spPr/>
      <dgm:t>
        <a:bodyPr/>
        <a:lstStyle/>
        <a:p>
          <a:endParaRPr lang="en-US"/>
        </a:p>
      </dgm:t>
    </dgm:pt>
  </dgm:ptLst>
  <dgm:cxnLst>
    <dgm:cxn modelId="{F634A117-346B-42EF-95AC-A4B937B6DF70}" type="presOf" srcId="{BBC025C4-E98B-45EE-95CE-9A8509B41C36}" destId="{2059F318-19B3-4383-B869-2D411A0D445F}" srcOrd="0" destOrd="1" presId="urn:microsoft.com/office/officeart/2005/8/layout/chevron2"/>
    <dgm:cxn modelId="{AB196CAA-19A0-4F2C-9783-F45994986662}" srcId="{FB1449B8-7646-43DD-A91E-CD224118B32E}" destId="{68BD3013-D868-4E1D-889B-CB67093204AD}" srcOrd="0" destOrd="0" parTransId="{5F179E6F-E523-45BB-958F-A9A4C9ECD951}" sibTransId="{5B60FC96-E8CD-4D71-9E66-10772DEFB59C}"/>
    <dgm:cxn modelId="{CFFA191B-CF8B-4CC6-A5A1-36A5075C2083}" srcId="{D3626F93-9060-48C0-B5E9-FA2FD46C5647}" destId="{BE43AFE3-BFA7-4944-A725-9FF9BCBCBF66}" srcOrd="2" destOrd="0" parTransId="{5033AA9C-875D-4EAB-8872-9E6ACE0E281E}" sibTransId="{D123967C-7DE8-4F5E-A31F-1E94D2C6A52C}"/>
    <dgm:cxn modelId="{76F31619-5638-4693-A3FB-B561E96B9FC0}" srcId="{FB1449B8-7646-43DD-A91E-CD224118B32E}" destId="{5C4197D6-1EBC-466C-B8C5-8F86EF8C9AF8}" srcOrd="1" destOrd="0" parTransId="{F59C5441-B882-43DD-96F2-7EA4964F3A1A}" sibTransId="{5CC623E1-3AF7-4236-BF01-2ED2AB19E27F}"/>
    <dgm:cxn modelId="{1A944D4A-4799-4F95-95D7-F8113E0B3E73}" type="presOf" srcId="{DFA01D58-5810-4522-A8A4-B5215B853D05}" destId="{2059F318-19B3-4383-B869-2D411A0D445F}" srcOrd="0" destOrd="2" presId="urn:microsoft.com/office/officeart/2005/8/layout/chevron2"/>
    <dgm:cxn modelId="{54DA3E9B-EAD0-433B-A03D-A716245A7DB5}" type="presOf" srcId="{6057C488-80D3-4884-96BF-6B7F8E1D6A34}" destId="{6F8165AC-414C-4400-8A3F-8F2E03998733}" srcOrd="0" destOrd="3" presId="urn:microsoft.com/office/officeart/2005/8/layout/chevron2"/>
    <dgm:cxn modelId="{A66ADE42-B38E-4B2D-921B-3E41FAD91C1B}" type="presOf" srcId="{AB1DF31F-F2DE-4112-A97D-386FFEC2695E}" destId="{741E3DEC-7427-4912-9365-F78A5F617627}" srcOrd="0" destOrd="0" presId="urn:microsoft.com/office/officeart/2005/8/layout/chevron2"/>
    <dgm:cxn modelId="{D0B3D5E4-FD71-48BD-8781-FAB4F7BE5ECE}" type="presOf" srcId="{FB1449B8-7646-43DD-A91E-CD224118B32E}" destId="{216D4A9F-29F1-45E3-B8ED-2F213CEC710E}" srcOrd="0" destOrd="0" presId="urn:microsoft.com/office/officeart/2005/8/layout/chevron2"/>
    <dgm:cxn modelId="{5E69A8D5-BE48-4905-8C8B-65582E344EC1}" srcId="{525997E5-D77A-49E8-91D6-29AE759B2E39}" destId="{D6732BF0-6A86-4F7A-831B-9530C93106E5}" srcOrd="0" destOrd="0" parTransId="{9AE5467E-0B5E-438A-A5CE-FA309477CAFE}" sibTransId="{19E81FE1-F25D-493B-B2AD-8322BE329A94}"/>
    <dgm:cxn modelId="{9C490BD3-42C0-4973-99ED-A739C649A397}" srcId="{EDAA1CAF-CC1A-4692-A463-1268F9381433}" destId="{6057C488-80D3-4884-96BF-6B7F8E1D6A34}" srcOrd="3" destOrd="0" parTransId="{39FE5EC3-782E-42F1-BDDD-9C63CBF99A30}" sibTransId="{E2EF87C1-CE3D-4CE7-9DC8-F8E388209366}"/>
    <dgm:cxn modelId="{ADBA4E13-A3AD-42F6-AC9E-E29D42E81E28}" type="presOf" srcId="{EDAA1CAF-CC1A-4692-A463-1268F9381433}" destId="{A3FEF68C-023D-4776-8F4D-AF2B6AFCC15D}" srcOrd="0" destOrd="0" presId="urn:microsoft.com/office/officeart/2005/8/layout/chevron2"/>
    <dgm:cxn modelId="{00E5520C-904C-4CAD-B461-2C332778EA99}" type="presOf" srcId="{928066AF-404C-4919-9E67-5727EC3AC755}" destId="{741E3DEC-7427-4912-9365-F78A5F617627}" srcOrd="0" destOrd="1" presId="urn:microsoft.com/office/officeart/2005/8/layout/chevron2"/>
    <dgm:cxn modelId="{D6D53382-9BB5-4CAB-9D03-FB7D2EBAEDDB}" srcId="{525997E5-D77A-49E8-91D6-29AE759B2E39}" destId="{BBC025C4-E98B-45EE-95CE-9A8509B41C36}" srcOrd="1" destOrd="0" parTransId="{6316F080-4EA6-46EB-ABAC-05DF284474C5}" sibTransId="{15B123A6-40F7-4C64-93A2-B466C69A7550}"/>
    <dgm:cxn modelId="{F8922878-8EAB-4ACF-BCED-390F63C64905}" srcId="{FB1449B8-7646-43DD-A91E-CD224118B32E}" destId="{8FFCC5D2-AFA6-4F5B-B3B2-24FBE09A59C9}" srcOrd="2" destOrd="0" parTransId="{43E41AF4-6F0E-42D4-A698-2A4BF3FB424C}" sibTransId="{2ACAB4BB-A1D4-4A80-838F-1BBACA374CC5}"/>
    <dgm:cxn modelId="{B1C46F1E-39C8-47B9-A752-86CF7DEC1799}" type="presOf" srcId="{8FFCC5D2-AFA6-4F5B-B3B2-24FBE09A59C9}" destId="{6E77F71F-93AE-47DB-8C09-4D8A72EF9233}" srcOrd="0" destOrd="2" presId="urn:microsoft.com/office/officeart/2005/8/layout/chevron2"/>
    <dgm:cxn modelId="{808ACEE5-EA4F-4192-9203-F7A40A9514E9}" srcId="{EDAA1CAF-CC1A-4692-A463-1268F9381433}" destId="{F2E88CA2-8929-41D7-94E0-AF068ED22840}" srcOrd="1" destOrd="0" parTransId="{38049C32-B3AD-45E2-A27D-7A520E3B963A}" sibTransId="{2D02023D-9278-496E-B5A9-35E763B4F054}"/>
    <dgm:cxn modelId="{62CD3E56-DBBB-4321-A4B5-9E521274D00A}" srcId="{D3626F93-9060-48C0-B5E9-FA2FD46C5647}" destId="{928066AF-404C-4919-9E67-5727EC3AC755}" srcOrd="1" destOrd="0" parTransId="{3617768C-114C-4220-94B3-F4E38EF82C83}" sibTransId="{CAA53B73-A34D-411E-B3D4-65BEBD8129C6}"/>
    <dgm:cxn modelId="{163C0C62-4192-4E95-97C3-97B005D3FB93}" srcId="{EDAA1CAF-CC1A-4692-A463-1268F9381433}" destId="{6F495DE5-7585-483B-BD16-A2411BC8D087}" srcOrd="2" destOrd="0" parTransId="{0D2EA828-7B31-4988-A91C-8A9607863E1D}" sibTransId="{5B4BCB9F-5D3E-4F28-B9EF-E40058753F67}"/>
    <dgm:cxn modelId="{6906691B-61B7-4FAB-8BC1-60F29A17778E}" srcId="{FB1449B8-7646-43DD-A91E-CD224118B32E}" destId="{48FCAEB4-A823-42C0-8904-DC96F51705A1}" srcOrd="3" destOrd="0" parTransId="{1FC82D48-FE3F-4262-A2DF-0811E5F51EFB}" sibTransId="{6B1C37D3-9854-4F90-B45F-1643970B86A5}"/>
    <dgm:cxn modelId="{A99FB82C-62F1-4D16-A5E3-FD30615F5CEA}" type="presOf" srcId="{D3626F93-9060-48C0-B5E9-FA2FD46C5647}" destId="{69ACCC56-6703-4D67-A32C-24943F6BF11E}" srcOrd="0" destOrd="0" presId="urn:microsoft.com/office/officeart/2005/8/layout/chevron2"/>
    <dgm:cxn modelId="{23F05527-8795-4B4D-96FD-E4B2D5F5B4EC}" srcId="{8A06CB1E-488B-4FA3-B8B8-E97996C0628E}" destId="{EDAA1CAF-CC1A-4692-A463-1268F9381433}" srcOrd="1" destOrd="0" parTransId="{EF5ADC5C-E8E2-4855-B5BA-EAD1D24A0D1F}" sibTransId="{F6F9BE29-8240-4FAB-9CEC-64382A8D8820}"/>
    <dgm:cxn modelId="{72525EBB-165C-4405-A3CC-0EDFE5D0D358}" type="presOf" srcId="{41D0F11C-7099-4B99-ADF7-0DC439028BEF}" destId="{6F8165AC-414C-4400-8A3F-8F2E03998733}" srcOrd="0" destOrd="0" presId="urn:microsoft.com/office/officeart/2005/8/layout/chevron2"/>
    <dgm:cxn modelId="{C9194479-611A-455E-8F7F-9A49D1544D04}" type="presOf" srcId="{D6732BF0-6A86-4F7A-831B-9530C93106E5}" destId="{2059F318-19B3-4383-B869-2D411A0D445F}" srcOrd="0" destOrd="0" presId="urn:microsoft.com/office/officeart/2005/8/layout/chevron2"/>
    <dgm:cxn modelId="{5C8B8533-445B-4C2E-B589-51A5C1402A64}" srcId="{8A06CB1E-488B-4FA3-B8B8-E97996C0628E}" destId="{FB1449B8-7646-43DD-A91E-CD224118B32E}" srcOrd="3" destOrd="0" parTransId="{545113A3-D982-41BA-8543-8202B112AD9E}" sibTransId="{79DC890F-BB95-44B5-A042-D63C1E516460}"/>
    <dgm:cxn modelId="{23B1373D-AC4D-4F9D-85B2-E2ED4F77E608}" srcId="{8A06CB1E-488B-4FA3-B8B8-E97996C0628E}" destId="{D3626F93-9060-48C0-B5E9-FA2FD46C5647}" srcOrd="0" destOrd="0" parTransId="{7C5E3469-5D2F-454F-9E76-E083573C8AD9}" sibTransId="{5C5B3165-C46E-45CE-80E9-AA47C27501B1}"/>
    <dgm:cxn modelId="{223BED53-782E-439C-982F-DC18F063B76F}" type="presOf" srcId="{525997E5-D77A-49E8-91D6-29AE759B2E39}" destId="{743D10AB-8432-4A52-967F-80C2CAC87D66}" srcOrd="0" destOrd="0" presId="urn:microsoft.com/office/officeart/2005/8/layout/chevron2"/>
    <dgm:cxn modelId="{BB9D93A1-6881-4224-9F0F-626C7BB27BA9}" srcId="{EDAA1CAF-CC1A-4692-A463-1268F9381433}" destId="{41D0F11C-7099-4B99-ADF7-0DC439028BEF}" srcOrd="0" destOrd="0" parTransId="{BF4C0BA0-6C10-4830-8476-694712B66718}" sibTransId="{95B870F4-D2D1-4CC3-A643-7677E6DC7D65}"/>
    <dgm:cxn modelId="{789CF659-63DF-42CA-B574-4D20B826F9D5}" type="presOf" srcId="{6F495DE5-7585-483B-BD16-A2411BC8D087}" destId="{6F8165AC-414C-4400-8A3F-8F2E03998733}" srcOrd="0" destOrd="2" presId="urn:microsoft.com/office/officeart/2005/8/layout/chevron2"/>
    <dgm:cxn modelId="{C7791C77-2FB4-4DDA-8338-CECE7287A8FD}" srcId="{8A06CB1E-488B-4FA3-B8B8-E97996C0628E}" destId="{525997E5-D77A-49E8-91D6-29AE759B2E39}" srcOrd="2" destOrd="0" parTransId="{C913A12B-2A75-4DB4-B2F5-7C965BF442CB}" sibTransId="{97BC6D24-5F36-4DDF-9EB3-F8BAD0FBF45B}"/>
    <dgm:cxn modelId="{9D98DFC6-E018-4479-A9F9-4A279A2A69F2}" type="presOf" srcId="{F2E88CA2-8929-41D7-94E0-AF068ED22840}" destId="{6F8165AC-414C-4400-8A3F-8F2E03998733}" srcOrd="0" destOrd="1" presId="urn:microsoft.com/office/officeart/2005/8/layout/chevron2"/>
    <dgm:cxn modelId="{98B772AF-7E2D-480C-9802-CE891F6D805A}" type="presOf" srcId="{68BD3013-D868-4E1D-889B-CB67093204AD}" destId="{6E77F71F-93AE-47DB-8C09-4D8A72EF9233}" srcOrd="0" destOrd="0" presId="urn:microsoft.com/office/officeart/2005/8/layout/chevron2"/>
    <dgm:cxn modelId="{576FFA51-A57F-48F0-8F68-585D8740FAAF}" type="presOf" srcId="{5C4197D6-1EBC-466C-B8C5-8F86EF8C9AF8}" destId="{6E77F71F-93AE-47DB-8C09-4D8A72EF9233}" srcOrd="0" destOrd="1" presId="urn:microsoft.com/office/officeart/2005/8/layout/chevron2"/>
    <dgm:cxn modelId="{74FB8CE3-B749-4F57-946A-5C9D7BAEEBD7}" srcId="{D3626F93-9060-48C0-B5E9-FA2FD46C5647}" destId="{AB1DF31F-F2DE-4112-A97D-386FFEC2695E}" srcOrd="0" destOrd="0" parTransId="{B64F1B65-0119-4A82-9E13-9F957780EB3E}" sibTransId="{9C571080-276E-4D20-8C03-1B11FF573B2E}"/>
    <dgm:cxn modelId="{9C6752AF-03A7-40A3-90AA-25E4C9F3C4C8}" type="presOf" srcId="{BE43AFE3-BFA7-4944-A725-9FF9BCBCBF66}" destId="{741E3DEC-7427-4912-9365-F78A5F617627}" srcOrd="0" destOrd="2" presId="urn:microsoft.com/office/officeart/2005/8/layout/chevron2"/>
    <dgm:cxn modelId="{72BF1656-FA60-49F0-898C-8D15C9717469}" type="presOf" srcId="{48FCAEB4-A823-42C0-8904-DC96F51705A1}" destId="{6E77F71F-93AE-47DB-8C09-4D8A72EF9233}" srcOrd="0" destOrd="3" presId="urn:microsoft.com/office/officeart/2005/8/layout/chevron2"/>
    <dgm:cxn modelId="{23624FBB-62FB-40D9-860B-F72FD64D8FCC}" type="presOf" srcId="{8A06CB1E-488B-4FA3-B8B8-E97996C0628E}" destId="{92C28F3C-3AEC-4819-85C8-0BF746392150}" srcOrd="0" destOrd="0" presId="urn:microsoft.com/office/officeart/2005/8/layout/chevron2"/>
    <dgm:cxn modelId="{D5CD460A-C5F7-45B7-8F61-8FDAE1EAFEBB}" srcId="{525997E5-D77A-49E8-91D6-29AE759B2E39}" destId="{DFA01D58-5810-4522-A8A4-B5215B853D05}" srcOrd="2" destOrd="0" parTransId="{FA54277C-73CB-48F0-B3E5-080D4806B17C}" sibTransId="{F6A00FB3-EC89-4ECD-A314-2FAD079B676E}"/>
    <dgm:cxn modelId="{89AF8417-071C-4244-A4E0-8AC69E0CFEA8}" type="presParOf" srcId="{92C28F3C-3AEC-4819-85C8-0BF746392150}" destId="{50C169A9-CC48-4D7C-B2C2-88A050F9B302}" srcOrd="0" destOrd="0" presId="urn:microsoft.com/office/officeart/2005/8/layout/chevron2"/>
    <dgm:cxn modelId="{7AA51662-0D45-43A6-B41E-E66E158F934C}" type="presParOf" srcId="{50C169A9-CC48-4D7C-B2C2-88A050F9B302}" destId="{69ACCC56-6703-4D67-A32C-24943F6BF11E}" srcOrd="0" destOrd="0" presId="urn:microsoft.com/office/officeart/2005/8/layout/chevron2"/>
    <dgm:cxn modelId="{E97B41C7-8E9B-45B1-8BDD-C46665D717EC}" type="presParOf" srcId="{50C169A9-CC48-4D7C-B2C2-88A050F9B302}" destId="{741E3DEC-7427-4912-9365-F78A5F617627}" srcOrd="1" destOrd="0" presId="urn:microsoft.com/office/officeart/2005/8/layout/chevron2"/>
    <dgm:cxn modelId="{D16928D2-03C4-44E1-AB42-C2E915A42B48}" type="presParOf" srcId="{92C28F3C-3AEC-4819-85C8-0BF746392150}" destId="{5F63B414-3434-4D2F-BA5D-C7541B63F020}" srcOrd="1" destOrd="0" presId="urn:microsoft.com/office/officeart/2005/8/layout/chevron2"/>
    <dgm:cxn modelId="{8631F81D-4E66-44AF-A585-5BCAC6835CBC}" type="presParOf" srcId="{92C28F3C-3AEC-4819-85C8-0BF746392150}" destId="{9D9C73DE-0D14-4F05-BEFF-F7E2DAE9E14D}" srcOrd="2" destOrd="0" presId="urn:microsoft.com/office/officeart/2005/8/layout/chevron2"/>
    <dgm:cxn modelId="{D6418FAD-B5B9-4718-B0DF-A13BC57C66B3}" type="presParOf" srcId="{9D9C73DE-0D14-4F05-BEFF-F7E2DAE9E14D}" destId="{A3FEF68C-023D-4776-8F4D-AF2B6AFCC15D}" srcOrd="0" destOrd="0" presId="urn:microsoft.com/office/officeart/2005/8/layout/chevron2"/>
    <dgm:cxn modelId="{CCBD9C3F-EEA6-4420-B532-27B443AAB38E}" type="presParOf" srcId="{9D9C73DE-0D14-4F05-BEFF-F7E2DAE9E14D}" destId="{6F8165AC-414C-4400-8A3F-8F2E03998733}" srcOrd="1" destOrd="0" presId="urn:microsoft.com/office/officeart/2005/8/layout/chevron2"/>
    <dgm:cxn modelId="{201B1A6C-CBE6-4B6F-8AC0-415B63BBEDF6}" type="presParOf" srcId="{92C28F3C-3AEC-4819-85C8-0BF746392150}" destId="{7DBBFAB8-0CF3-476B-8D00-EF3075263D96}" srcOrd="3" destOrd="0" presId="urn:microsoft.com/office/officeart/2005/8/layout/chevron2"/>
    <dgm:cxn modelId="{310B6CCA-FD60-4B61-AF9F-E0A98DFD32E3}" type="presParOf" srcId="{92C28F3C-3AEC-4819-85C8-0BF746392150}" destId="{3A54BF61-D698-432C-9E8B-D39458AD265C}" srcOrd="4" destOrd="0" presId="urn:microsoft.com/office/officeart/2005/8/layout/chevron2"/>
    <dgm:cxn modelId="{ABA08273-54AA-4332-8BB7-685B63702679}" type="presParOf" srcId="{3A54BF61-D698-432C-9E8B-D39458AD265C}" destId="{743D10AB-8432-4A52-967F-80C2CAC87D66}" srcOrd="0" destOrd="0" presId="urn:microsoft.com/office/officeart/2005/8/layout/chevron2"/>
    <dgm:cxn modelId="{DFE305B3-BF05-4F7F-B79A-6DD38CB14181}" type="presParOf" srcId="{3A54BF61-D698-432C-9E8B-D39458AD265C}" destId="{2059F318-19B3-4383-B869-2D411A0D445F}" srcOrd="1" destOrd="0" presId="urn:microsoft.com/office/officeart/2005/8/layout/chevron2"/>
    <dgm:cxn modelId="{CF947CD7-F72E-4F60-8612-1B7A150AAB79}" type="presParOf" srcId="{92C28F3C-3AEC-4819-85C8-0BF746392150}" destId="{DBB8A5D7-588E-4EDE-9200-114B214EDAEE}" srcOrd="5" destOrd="0" presId="urn:microsoft.com/office/officeart/2005/8/layout/chevron2"/>
    <dgm:cxn modelId="{18E27C94-D800-44E7-A99B-03E50EC58AD3}" type="presParOf" srcId="{92C28F3C-3AEC-4819-85C8-0BF746392150}" destId="{294F886C-8263-44A3-B4B4-252D0538295A}" srcOrd="6" destOrd="0" presId="urn:microsoft.com/office/officeart/2005/8/layout/chevron2"/>
    <dgm:cxn modelId="{1E255B55-538A-4441-B125-925E7D67DDEA}" type="presParOf" srcId="{294F886C-8263-44A3-B4B4-252D0538295A}" destId="{216D4A9F-29F1-45E3-B8ED-2F213CEC710E}" srcOrd="0" destOrd="0" presId="urn:microsoft.com/office/officeart/2005/8/layout/chevron2"/>
    <dgm:cxn modelId="{DD65486D-D3D1-4C50-BA1C-E2ECE213DB92}" type="presParOf" srcId="{294F886C-8263-44A3-B4B4-252D0538295A}" destId="{6E77F71F-93AE-47DB-8C09-4D8A72EF92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CCC56-6703-4D67-A32C-24943F6BF11E}">
      <dsp:nvSpPr>
        <dsp:cNvPr id="0" name=""/>
        <dsp:cNvSpPr/>
      </dsp:nvSpPr>
      <dsp:spPr>
        <a:xfrm rot="5400000">
          <a:off x="-185966" y="189497"/>
          <a:ext cx="1239777" cy="86784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Background</a:t>
          </a:r>
          <a:endParaRPr lang="en-US" sz="1000" kern="1200" dirty="0"/>
        </a:p>
      </dsp:txBody>
      <dsp:txXfrm rot="-5400000">
        <a:off x="1" y="437452"/>
        <a:ext cx="867844" cy="371933"/>
      </dsp:txXfrm>
    </dsp:sp>
    <dsp:sp modelId="{741E3DEC-7427-4912-9365-F78A5F617627}">
      <dsp:nvSpPr>
        <dsp:cNvPr id="0" name=""/>
        <dsp:cNvSpPr/>
      </dsp:nvSpPr>
      <dsp:spPr>
        <a:xfrm rot="5400000">
          <a:off x="4145794" y="-3274419"/>
          <a:ext cx="805855" cy="7361755"/>
        </a:xfrm>
        <a:prstGeom prst="round2Same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smtClean="0"/>
            <a:t>What Is </a:t>
          </a:r>
          <a:r>
            <a:rPr lang="en-US" sz="1100" kern="1200" dirty="0" smtClean="0"/>
            <a:t>Biotechnology</a:t>
          </a:r>
          <a:endParaRPr lang="en-US" sz="1100" kern="1200" dirty="0"/>
        </a:p>
        <a:p>
          <a:pPr marL="57150" lvl="1" indent="-57150" algn="l" defTabSz="488950">
            <a:lnSpc>
              <a:spcPct val="90000"/>
            </a:lnSpc>
            <a:spcBef>
              <a:spcPct val="0"/>
            </a:spcBef>
            <a:spcAft>
              <a:spcPct val="15000"/>
            </a:spcAft>
            <a:buChar char="••"/>
          </a:pPr>
          <a:r>
            <a:rPr lang="en-US" sz="1100" kern="1200" dirty="0" smtClean="0"/>
            <a:t>Historical Uses</a:t>
          </a:r>
          <a:endParaRPr lang="en-US" sz="1100" kern="1200" dirty="0"/>
        </a:p>
        <a:p>
          <a:pPr marL="57150" lvl="1" indent="-57150" algn="l" defTabSz="488950">
            <a:lnSpc>
              <a:spcPct val="90000"/>
            </a:lnSpc>
            <a:spcBef>
              <a:spcPct val="0"/>
            </a:spcBef>
            <a:spcAft>
              <a:spcPct val="15000"/>
            </a:spcAft>
            <a:buChar char="••"/>
          </a:pPr>
          <a:r>
            <a:rPr lang="en-US" sz="1100" kern="1200" dirty="0" smtClean="0"/>
            <a:t>Systems Approach</a:t>
          </a:r>
          <a:endParaRPr lang="en-US" sz="1100" kern="1200" dirty="0"/>
        </a:p>
      </dsp:txBody>
      <dsp:txXfrm rot="-5400000">
        <a:off x="867845" y="42869"/>
        <a:ext cx="7322416" cy="727177"/>
      </dsp:txXfrm>
    </dsp:sp>
    <dsp:sp modelId="{A3FEF68C-023D-4776-8F4D-AF2B6AFCC15D}">
      <dsp:nvSpPr>
        <dsp:cNvPr id="0" name=""/>
        <dsp:cNvSpPr/>
      </dsp:nvSpPr>
      <dsp:spPr>
        <a:xfrm rot="5400000">
          <a:off x="-185966" y="1282538"/>
          <a:ext cx="1239777" cy="86784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Uses of Biotechnology</a:t>
          </a:r>
          <a:endParaRPr lang="en-US" sz="1000" kern="1200" dirty="0"/>
        </a:p>
      </dsp:txBody>
      <dsp:txXfrm rot="-5400000">
        <a:off x="1" y="1530493"/>
        <a:ext cx="867844" cy="371933"/>
      </dsp:txXfrm>
    </dsp:sp>
    <dsp:sp modelId="{6F8165AC-414C-4400-8A3F-8F2E03998733}">
      <dsp:nvSpPr>
        <dsp:cNvPr id="0" name=""/>
        <dsp:cNvSpPr/>
      </dsp:nvSpPr>
      <dsp:spPr>
        <a:xfrm rot="5400000">
          <a:off x="4145794" y="-2181378"/>
          <a:ext cx="805855" cy="7361755"/>
        </a:xfrm>
        <a:prstGeom prst="round2Same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Health and </a:t>
          </a:r>
          <a:r>
            <a:rPr lang="en-US" sz="1100" kern="1200" dirty="0" err="1" smtClean="0"/>
            <a:t>Pharma</a:t>
          </a:r>
          <a:endParaRPr lang="en-US" sz="1100" kern="1200" dirty="0"/>
        </a:p>
        <a:p>
          <a:pPr marL="57150" lvl="1" indent="-57150" algn="l" defTabSz="488950">
            <a:lnSpc>
              <a:spcPct val="90000"/>
            </a:lnSpc>
            <a:spcBef>
              <a:spcPct val="0"/>
            </a:spcBef>
            <a:spcAft>
              <a:spcPct val="15000"/>
            </a:spcAft>
            <a:buChar char="••"/>
          </a:pPr>
          <a:r>
            <a:rPr lang="en-US" sz="1100" kern="1200" dirty="0" smtClean="0"/>
            <a:t>Agriculture</a:t>
          </a:r>
          <a:endParaRPr lang="en-US" sz="1100" kern="1200" dirty="0"/>
        </a:p>
        <a:p>
          <a:pPr marL="57150" lvl="1" indent="-57150" algn="l" defTabSz="488950">
            <a:lnSpc>
              <a:spcPct val="90000"/>
            </a:lnSpc>
            <a:spcBef>
              <a:spcPct val="0"/>
            </a:spcBef>
            <a:spcAft>
              <a:spcPct val="15000"/>
            </a:spcAft>
            <a:buChar char="••"/>
          </a:pPr>
          <a:r>
            <a:rPr lang="en-US" sz="1100" kern="1200" dirty="0" smtClean="0"/>
            <a:t>Food</a:t>
          </a:r>
          <a:endParaRPr lang="en-US" sz="1100" kern="1200" dirty="0"/>
        </a:p>
        <a:p>
          <a:pPr marL="57150" lvl="1" indent="-57150" algn="l" defTabSz="488950">
            <a:lnSpc>
              <a:spcPct val="90000"/>
            </a:lnSpc>
            <a:spcBef>
              <a:spcPct val="0"/>
            </a:spcBef>
            <a:spcAft>
              <a:spcPct val="15000"/>
            </a:spcAft>
            <a:buChar char="••"/>
          </a:pPr>
          <a:r>
            <a:rPr lang="en-US" sz="1100" kern="1200" dirty="0" smtClean="0"/>
            <a:t>Forensics, etc.</a:t>
          </a:r>
          <a:endParaRPr lang="en-US" sz="1100" kern="1200" dirty="0"/>
        </a:p>
      </dsp:txBody>
      <dsp:txXfrm rot="-5400000">
        <a:off x="867845" y="1135910"/>
        <a:ext cx="7322416" cy="727177"/>
      </dsp:txXfrm>
    </dsp:sp>
    <dsp:sp modelId="{743D10AB-8432-4A52-967F-80C2CAC87D66}">
      <dsp:nvSpPr>
        <dsp:cNvPr id="0" name=""/>
        <dsp:cNvSpPr/>
      </dsp:nvSpPr>
      <dsp:spPr>
        <a:xfrm rot="5400000">
          <a:off x="-185966" y="2375579"/>
          <a:ext cx="1239777" cy="86784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Biotech Industry</a:t>
          </a:r>
          <a:endParaRPr lang="en-US" sz="1000" kern="1200" dirty="0"/>
        </a:p>
      </dsp:txBody>
      <dsp:txXfrm rot="-5400000">
        <a:off x="1" y="2623534"/>
        <a:ext cx="867844" cy="371933"/>
      </dsp:txXfrm>
    </dsp:sp>
    <dsp:sp modelId="{2059F318-19B3-4383-B869-2D411A0D445F}">
      <dsp:nvSpPr>
        <dsp:cNvPr id="0" name=""/>
        <dsp:cNvSpPr/>
      </dsp:nvSpPr>
      <dsp:spPr>
        <a:xfrm rot="5400000">
          <a:off x="4145794" y="-1088336"/>
          <a:ext cx="805855" cy="7361755"/>
        </a:xfrm>
        <a:prstGeom prst="round2Same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Biotechnology vs. </a:t>
          </a:r>
          <a:r>
            <a:rPr lang="en-US" sz="1100" kern="1200" dirty="0" err="1" smtClean="0"/>
            <a:t>Pharma</a:t>
          </a:r>
          <a:endParaRPr lang="en-US" sz="1100" kern="1200" dirty="0"/>
        </a:p>
        <a:p>
          <a:pPr marL="57150" lvl="1" indent="-57150" algn="l" defTabSz="488950">
            <a:lnSpc>
              <a:spcPct val="90000"/>
            </a:lnSpc>
            <a:spcBef>
              <a:spcPct val="0"/>
            </a:spcBef>
            <a:spcAft>
              <a:spcPct val="15000"/>
            </a:spcAft>
            <a:buChar char="••"/>
          </a:pPr>
          <a:r>
            <a:rPr lang="en-US" sz="1100" kern="1200" dirty="0" smtClean="0"/>
            <a:t>Sharing Information</a:t>
          </a:r>
          <a:endParaRPr lang="en-US" sz="1100" kern="1200" dirty="0"/>
        </a:p>
        <a:p>
          <a:pPr marL="57150" lvl="1" indent="-57150" algn="l" defTabSz="488950">
            <a:lnSpc>
              <a:spcPct val="90000"/>
            </a:lnSpc>
            <a:spcBef>
              <a:spcPct val="0"/>
            </a:spcBef>
            <a:spcAft>
              <a:spcPct val="15000"/>
            </a:spcAft>
            <a:buChar char="••"/>
          </a:pPr>
          <a:r>
            <a:rPr lang="en-US" sz="1100" kern="1200" dirty="0" smtClean="0"/>
            <a:t>Regulations</a:t>
          </a:r>
          <a:endParaRPr lang="en-US" sz="1100" kern="1200" dirty="0"/>
        </a:p>
      </dsp:txBody>
      <dsp:txXfrm rot="-5400000">
        <a:off x="867845" y="2228952"/>
        <a:ext cx="7322416" cy="727177"/>
      </dsp:txXfrm>
    </dsp:sp>
    <dsp:sp modelId="{216D4A9F-29F1-45E3-B8ED-2F213CEC710E}">
      <dsp:nvSpPr>
        <dsp:cNvPr id="0" name=""/>
        <dsp:cNvSpPr/>
      </dsp:nvSpPr>
      <dsp:spPr>
        <a:xfrm rot="5400000">
          <a:off x="-185966" y="3468621"/>
          <a:ext cx="1239777" cy="867844"/>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Careers</a:t>
          </a:r>
          <a:endParaRPr lang="en-US" sz="1000" kern="1200" dirty="0"/>
        </a:p>
      </dsp:txBody>
      <dsp:txXfrm rot="-5400000">
        <a:off x="1" y="3716576"/>
        <a:ext cx="867844" cy="371933"/>
      </dsp:txXfrm>
    </dsp:sp>
    <dsp:sp modelId="{6E77F71F-93AE-47DB-8C09-4D8A72EF9233}">
      <dsp:nvSpPr>
        <dsp:cNvPr id="0" name=""/>
        <dsp:cNvSpPr/>
      </dsp:nvSpPr>
      <dsp:spPr>
        <a:xfrm rot="5400000">
          <a:off x="4145794" y="4704"/>
          <a:ext cx="805855" cy="7361755"/>
        </a:xfrm>
        <a:prstGeom prst="round2Same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Laboratory </a:t>
          </a:r>
          <a:r>
            <a:rPr lang="en-US" sz="1100" kern="1200" dirty="0" smtClean="0"/>
            <a:t>Technicians</a:t>
          </a:r>
          <a:endParaRPr lang="en-US" sz="1100" kern="1200" dirty="0"/>
        </a:p>
        <a:p>
          <a:pPr marL="57150" lvl="1" indent="-57150" algn="l" defTabSz="488950">
            <a:lnSpc>
              <a:spcPct val="90000"/>
            </a:lnSpc>
            <a:spcBef>
              <a:spcPct val="0"/>
            </a:spcBef>
            <a:spcAft>
              <a:spcPct val="15000"/>
            </a:spcAft>
            <a:buChar char="••"/>
          </a:pPr>
          <a:r>
            <a:rPr lang="en-US" sz="1100" kern="1200" dirty="0" smtClean="0"/>
            <a:t>Research Associates</a:t>
          </a:r>
          <a:endParaRPr lang="en-US" sz="1100" kern="1200" dirty="0"/>
        </a:p>
        <a:p>
          <a:pPr marL="57150" lvl="1" indent="-57150" algn="l" defTabSz="488950">
            <a:lnSpc>
              <a:spcPct val="90000"/>
            </a:lnSpc>
            <a:spcBef>
              <a:spcPct val="0"/>
            </a:spcBef>
            <a:spcAft>
              <a:spcPct val="15000"/>
            </a:spcAft>
            <a:buChar char="••"/>
          </a:pPr>
          <a:r>
            <a:rPr lang="en-US" sz="1100" kern="1200" dirty="0" smtClean="0"/>
            <a:t>Scientists</a:t>
          </a:r>
          <a:endParaRPr lang="en-US" sz="1100" kern="1200" dirty="0"/>
        </a:p>
        <a:p>
          <a:pPr marL="57150" lvl="1" indent="-57150" algn="l" defTabSz="488950">
            <a:lnSpc>
              <a:spcPct val="90000"/>
            </a:lnSpc>
            <a:spcBef>
              <a:spcPct val="0"/>
            </a:spcBef>
            <a:spcAft>
              <a:spcPct val="15000"/>
            </a:spcAft>
            <a:buChar char="••"/>
          </a:pPr>
          <a:r>
            <a:rPr lang="en-US" sz="1100" kern="1200" dirty="0" smtClean="0"/>
            <a:t>Non-Laboratory Careers</a:t>
          </a:r>
          <a:endParaRPr lang="en-US" sz="1100" kern="1200" dirty="0"/>
        </a:p>
      </dsp:txBody>
      <dsp:txXfrm rot="-5400000">
        <a:off x="867845" y="3321993"/>
        <a:ext cx="7322416" cy="72717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ea typeface="+mn-ea"/>
                <a:cs typeface="+mn-cs"/>
              </a:defRPr>
            </a:lvl1pPr>
          </a:lstStyle>
          <a:p>
            <a:pPr>
              <a:defRPr/>
            </a:pPr>
            <a:endParaRPr lang="en-US"/>
          </a:p>
        </p:txBody>
      </p:sp>
      <p:sp>
        <p:nvSpPr>
          <p:cNvPr id="56323" name="Rectangle 3"/>
          <p:cNvSpPr>
            <a:spLocks noGrp="1" noChangeArrowheads="1"/>
          </p:cNvSpPr>
          <p:nvPr>
            <p:ph type="dt" sz="quarter" idx="1"/>
          </p:nvPr>
        </p:nvSpPr>
        <p:spPr bwMode="auto">
          <a:xfrm>
            <a:off x="3884613"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ea typeface="+mn-ea"/>
                <a:cs typeface="+mn-cs"/>
              </a:defRPr>
            </a:lvl1pPr>
          </a:lstStyle>
          <a:p>
            <a:pPr>
              <a:defRPr/>
            </a:pPr>
            <a:endParaRPr lang="en-US"/>
          </a:p>
        </p:txBody>
      </p:sp>
      <p:sp>
        <p:nvSpPr>
          <p:cNvPr id="56324" name="Rectangle 4"/>
          <p:cNvSpPr>
            <a:spLocks noGrp="1" noChangeArrowheads="1"/>
          </p:cNvSpPr>
          <p:nvPr>
            <p:ph type="ftr" sz="quarter" idx="2"/>
          </p:nvPr>
        </p:nvSpPr>
        <p:spPr bwMode="auto">
          <a:xfrm>
            <a:off x="0"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a typeface="+mn-ea"/>
                <a:cs typeface="+mn-cs"/>
              </a:defRPr>
            </a:lvl1pPr>
          </a:lstStyle>
          <a:p>
            <a:pPr>
              <a:defRPr/>
            </a:pPr>
            <a:endParaRPr lang="en-US"/>
          </a:p>
        </p:txBody>
      </p:sp>
      <p:sp>
        <p:nvSpPr>
          <p:cNvPr id="56325" name="Rectangle 5"/>
          <p:cNvSpPr>
            <a:spLocks noGrp="1" noChangeArrowheads="1"/>
          </p:cNvSpPr>
          <p:nvPr>
            <p:ph type="sldNum" sz="quarter" idx="3"/>
          </p:nvPr>
        </p:nvSpPr>
        <p:spPr bwMode="auto">
          <a:xfrm>
            <a:off x="3884613"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a typeface="+mn-ea"/>
                <a:cs typeface="+mn-cs"/>
              </a:defRPr>
            </a:lvl1pPr>
          </a:lstStyle>
          <a:p>
            <a:pPr>
              <a:defRPr/>
            </a:pPr>
            <a:fld id="{F1B2D772-12AC-4869-8443-34AD47DA8421}" type="slidenum">
              <a:rPr lang="en-US"/>
              <a:pPr>
                <a:defRPr/>
              </a:pPr>
              <a:t>‹#›</a:t>
            </a:fld>
            <a:endParaRPr lang="en-US"/>
          </a:p>
        </p:txBody>
      </p:sp>
    </p:spTree>
    <p:extLst>
      <p:ext uri="{BB962C8B-B14F-4D97-AF65-F5344CB8AC3E}">
        <p14:creationId xmlns:p14="http://schemas.microsoft.com/office/powerpoint/2010/main" val="426256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ea typeface="+mn-ea"/>
                <a:cs typeface="+mn-cs"/>
              </a:defRPr>
            </a:lvl1pPr>
          </a:lstStyle>
          <a:p>
            <a:pPr>
              <a:defRPr/>
            </a:pPr>
            <a:endParaRPr lang="en-US"/>
          </a:p>
        </p:txBody>
      </p:sp>
      <p:sp>
        <p:nvSpPr>
          <p:cNvPr id="24579" name="Rectangle 3"/>
          <p:cNvSpPr>
            <a:spLocks noGrp="1" noChangeArrowheads="1"/>
          </p:cNvSpPr>
          <p:nvPr>
            <p:ph type="dt" idx="1"/>
          </p:nvPr>
        </p:nvSpPr>
        <p:spPr bwMode="auto">
          <a:xfrm>
            <a:off x="3884613" y="0"/>
            <a:ext cx="297180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16425"/>
            <a:ext cx="5486400" cy="41830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ea typeface="+mn-ea"/>
                <a:cs typeface="+mn-cs"/>
              </a:defRPr>
            </a:lvl1pPr>
          </a:lstStyle>
          <a:p>
            <a:pPr>
              <a:defRPr/>
            </a:pPr>
            <a:endParaRPr lang="en-US"/>
          </a:p>
        </p:txBody>
      </p:sp>
      <p:sp>
        <p:nvSpPr>
          <p:cNvPr id="24583" name="Rectangle 7"/>
          <p:cNvSpPr>
            <a:spLocks noGrp="1" noChangeArrowheads="1"/>
          </p:cNvSpPr>
          <p:nvPr>
            <p:ph type="sldNum" sz="quarter" idx="5"/>
          </p:nvPr>
        </p:nvSpPr>
        <p:spPr bwMode="auto">
          <a:xfrm>
            <a:off x="3884613" y="8829675"/>
            <a:ext cx="297180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a typeface="+mn-ea"/>
                <a:cs typeface="+mn-cs"/>
              </a:defRPr>
            </a:lvl1pPr>
          </a:lstStyle>
          <a:p>
            <a:pPr>
              <a:defRPr/>
            </a:pPr>
            <a:fld id="{60CDE14A-E4AF-40BC-8056-F72F812A5A70}" type="slidenum">
              <a:rPr lang="en-US"/>
              <a:pPr>
                <a:defRPr/>
              </a:pPr>
              <a:t>‹#›</a:t>
            </a:fld>
            <a:endParaRPr lang="en-US"/>
          </a:p>
        </p:txBody>
      </p:sp>
    </p:spTree>
    <p:extLst>
      <p:ext uri="{BB962C8B-B14F-4D97-AF65-F5344CB8AC3E}">
        <p14:creationId xmlns:p14="http://schemas.microsoft.com/office/powerpoint/2010/main" val="4115220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43000" y="1295400"/>
            <a:ext cx="7772400" cy="1143000"/>
          </a:xfrm>
        </p:spPr>
        <p:txBody>
          <a:bodyPr/>
          <a:lstStyle>
            <a:lvl1pPr algn="r">
              <a:defRPr sz="36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143000" y="2133600"/>
            <a:ext cx="7772400" cy="457200"/>
          </a:xfrm>
        </p:spPr>
        <p:txBody>
          <a:bodyPr/>
          <a:lstStyle>
            <a:lvl1pPr marL="0" indent="0" algn="r">
              <a:buFont typeface="Wingdings" charset="2"/>
              <a:buNone/>
              <a:defRPr sz="2000" b="1">
                <a:solidFill>
                  <a:srgbClr val="079500"/>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048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371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04800"/>
            <a:ext cx="6934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371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838200" y="6400800"/>
            <a:ext cx="4016375" cy="457200"/>
          </a:xfrm>
          <a:prstGeom prst="rect">
            <a:avLst/>
          </a:prstGeom>
          <a:noFill/>
          <a:ln>
            <a:noFill/>
          </a:ln>
          <a:extLst/>
        </p:spPr>
        <p:txBody>
          <a:bodyPr>
            <a:spAutoFit/>
          </a:bodyPr>
          <a:lstStyle/>
          <a:p>
            <a:pPr eaLnBrk="0" hangingPunct="0">
              <a:spcBef>
                <a:spcPct val="50000"/>
              </a:spcBef>
              <a:defRPr/>
            </a:pPr>
            <a:endParaRPr lang="en-US">
              <a:ea typeface="+mn-ea"/>
              <a:cs typeface="+mn-cs"/>
            </a:endParaRPr>
          </a:p>
        </p:txBody>
      </p:sp>
      <p:sp>
        <p:nvSpPr>
          <p:cNvPr id="1033" name="Rectangle 9"/>
          <p:cNvSpPr>
            <a:spLocks noChangeArrowheads="1"/>
          </p:cNvSpPr>
          <p:nvPr/>
        </p:nvSpPr>
        <p:spPr bwMode="auto">
          <a:xfrm>
            <a:off x="762000" y="6400800"/>
            <a:ext cx="5486400" cy="274638"/>
          </a:xfrm>
          <a:prstGeom prst="rect">
            <a:avLst/>
          </a:prstGeom>
          <a:noFill/>
          <a:ln>
            <a:noFill/>
          </a:ln>
          <a:extLst/>
        </p:spPr>
        <p:txBody>
          <a:bodyPr>
            <a:spAutoFit/>
          </a:bodyPr>
          <a:lstStyle/>
          <a:p>
            <a:pPr eaLnBrk="0" hangingPunct="0">
              <a:defRPr/>
            </a:pPr>
            <a:r>
              <a:rPr lang="en-US" sz="1200">
                <a:solidFill>
                  <a:schemeClr val="bg2"/>
                </a:solidFill>
                <a:ea typeface="+mn-ea"/>
                <a:cs typeface="+mn-cs"/>
              </a:rPr>
              <a:t>Biotechnology: A Laboratory Skills Course  |   explorer.bio-rad.com</a:t>
            </a:r>
          </a:p>
        </p:txBody>
      </p:sp>
      <p:sp>
        <p:nvSpPr>
          <p:cNvPr id="1034" name="Rectangle 10"/>
          <p:cNvSpPr>
            <a:spLocks noChangeArrowheads="1"/>
          </p:cNvSpPr>
          <p:nvPr/>
        </p:nvSpPr>
        <p:spPr bwMode="auto">
          <a:xfrm>
            <a:off x="8001000" y="457200"/>
            <a:ext cx="762000" cy="457200"/>
          </a:xfrm>
          <a:prstGeom prst="rect">
            <a:avLst/>
          </a:prstGeom>
          <a:noFill/>
          <a:ln>
            <a:noFill/>
          </a:ln>
          <a:extLst/>
        </p:spPr>
        <p:txBody>
          <a:bodyPr>
            <a:spAutoFit/>
          </a:bodyPr>
          <a:lstStyle/>
          <a:p>
            <a:pPr eaLnBrk="0" hangingPunct="0">
              <a:defRPr/>
            </a:pPr>
            <a:endParaRPr lang="en-US">
              <a:ea typeface="+mn-ea"/>
              <a:cs typeface="+mn-cs"/>
            </a:endParaRPr>
          </a:p>
        </p:txBody>
      </p:sp>
      <p:sp>
        <p:nvSpPr>
          <p:cNvPr id="1035" name="Rectangle 11"/>
          <p:cNvSpPr>
            <a:spLocks noChangeArrowheads="1"/>
          </p:cNvSpPr>
          <p:nvPr/>
        </p:nvSpPr>
        <p:spPr bwMode="auto">
          <a:xfrm>
            <a:off x="8077200" y="533400"/>
            <a:ext cx="762000" cy="457200"/>
          </a:xfrm>
          <a:prstGeom prst="rect">
            <a:avLst/>
          </a:prstGeom>
          <a:noFill/>
          <a:ln>
            <a:noFill/>
          </a:ln>
          <a:extLst/>
        </p:spPr>
        <p:txBody>
          <a:bodyPr>
            <a:spAutoFit/>
          </a:bodyPr>
          <a:lstStyle/>
          <a:p>
            <a:pPr eaLnBrk="0" hangingPunct="0">
              <a:defRPr/>
            </a:pPr>
            <a:endParaRPr lang="en-US">
              <a:ea typeface="+mn-ea"/>
              <a:cs typeface="+mn-cs"/>
            </a:endParaRPr>
          </a:p>
        </p:txBody>
      </p:sp>
      <p:sp>
        <p:nvSpPr>
          <p:cNvPr id="1038" name="Rectangle 14"/>
          <p:cNvSpPr>
            <a:spLocks noChangeArrowheads="1"/>
          </p:cNvSpPr>
          <p:nvPr/>
        </p:nvSpPr>
        <p:spPr bwMode="auto">
          <a:xfrm>
            <a:off x="228600" y="6407150"/>
            <a:ext cx="369888" cy="274638"/>
          </a:xfrm>
          <a:prstGeom prst="rect">
            <a:avLst/>
          </a:prstGeom>
          <a:noFill/>
          <a:ln>
            <a:noFill/>
          </a:ln>
          <a:extLst/>
        </p:spPr>
        <p:txBody>
          <a:bodyPr wrap="none">
            <a:spAutoFit/>
          </a:bodyPr>
          <a:lstStyle/>
          <a:p>
            <a:pPr eaLnBrk="0" hangingPunct="0">
              <a:defRPr/>
            </a:pPr>
            <a:fld id="{6F6715D4-2F3B-4623-ADAC-12243F5FC14D}" type="slidenum">
              <a:rPr lang="en-US" sz="1200">
                <a:solidFill>
                  <a:schemeClr val="bg2"/>
                </a:solidFill>
                <a:ea typeface="+mn-ea"/>
                <a:cs typeface="+mn-cs"/>
              </a:rPr>
              <a:pPr eaLnBrk="0" hangingPunct="0">
                <a:defRPr/>
              </a:pPr>
              <a:t>‹#›</a:t>
            </a:fld>
            <a:endParaRPr lang="en-US" sz="1200">
              <a:ea typeface="+mn-ea"/>
              <a:cs typeface="+mn-cs"/>
            </a:endParaRPr>
          </a:p>
        </p:txBody>
      </p:sp>
    </p:spTree>
  </p:cSld>
  <p:clrMap bg1="lt1" tx1="dk1" bg2="lt2" tx2="dk2" accent1="accent1" accent2="accent2" accent3="accent3" accent4="accent4" accent5="accent5" accent6="accent6" hlink="hlink" folHlink="folHlink"/>
  <p:sldLayoutIdLst>
    <p:sldLayoutId id="2147483679"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dt="0"/>
  <p:txStyles>
    <p:titleStyle>
      <a:lvl1pPr algn="l" rtl="0" eaLnBrk="0" fontAlgn="base" hangingPunct="0">
        <a:spcBef>
          <a:spcPct val="0"/>
        </a:spcBef>
        <a:spcAft>
          <a:spcPct val="0"/>
        </a:spcAft>
        <a:defRPr sz="2800">
          <a:solidFill>
            <a:schemeClr val="bg2"/>
          </a:solidFill>
          <a:latin typeface="+mj-lt"/>
          <a:ea typeface="+mj-ea"/>
          <a:cs typeface="ＭＳ Ｐゴシック"/>
        </a:defRPr>
      </a:lvl1pPr>
      <a:lvl2pPr algn="l" rtl="0" eaLnBrk="0" fontAlgn="base" hangingPunct="0">
        <a:spcBef>
          <a:spcPct val="0"/>
        </a:spcBef>
        <a:spcAft>
          <a:spcPct val="0"/>
        </a:spcAft>
        <a:defRPr sz="2800">
          <a:solidFill>
            <a:schemeClr val="bg2"/>
          </a:solidFill>
          <a:latin typeface="Arial" charset="0"/>
          <a:ea typeface="ＭＳ Ｐゴシック" charset="-128"/>
          <a:cs typeface="ＭＳ Ｐゴシック"/>
        </a:defRPr>
      </a:lvl2pPr>
      <a:lvl3pPr algn="l" rtl="0" eaLnBrk="0" fontAlgn="base" hangingPunct="0">
        <a:spcBef>
          <a:spcPct val="0"/>
        </a:spcBef>
        <a:spcAft>
          <a:spcPct val="0"/>
        </a:spcAft>
        <a:defRPr sz="2800">
          <a:solidFill>
            <a:schemeClr val="bg2"/>
          </a:solidFill>
          <a:latin typeface="Arial" charset="0"/>
          <a:ea typeface="ＭＳ Ｐゴシック" charset="-128"/>
          <a:cs typeface="ＭＳ Ｐゴシック"/>
        </a:defRPr>
      </a:lvl3pPr>
      <a:lvl4pPr algn="l" rtl="0" eaLnBrk="0" fontAlgn="base" hangingPunct="0">
        <a:spcBef>
          <a:spcPct val="0"/>
        </a:spcBef>
        <a:spcAft>
          <a:spcPct val="0"/>
        </a:spcAft>
        <a:defRPr sz="2800">
          <a:solidFill>
            <a:schemeClr val="bg2"/>
          </a:solidFill>
          <a:latin typeface="Arial" charset="0"/>
          <a:ea typeface="ＭＳ Ｐゴシック" charset="-128"/>
          <a:cs typeface="ＭＳ Ｐゴシック"/>
        </a:defRPr>
      </a:lvl4pPr>
      <a:lvl5pPr algn="l" rtl="0" eaLnBrk="0" fontAlgn="base" hangingPunct="0">
        <a:spcBef>
          <a:spcPct val="0"/>
        </a:spcBef>
        <a:spcAft>
          <a:spcPct val="0"/>
        </a:spcAft>
        <a:defRPr sz="2800">
          <a:solidFill>
            <a:schemeClr val="bg2"/>
          </a:solidFill>
          <a:latin typeface="Arial" charset="0"/>
          <a:ea typeface="ＭＳ Ｐゴシック" charset="-128"/>
          <a:cs typeface="ＭＳ Ｐゴシック"/>
        </a:defRPr>
      </a:lvl5pPr>
      <a:lvl6pPr marL="457200" algn="l" rtl="0" eaLnBrk="1" fontAlgn="base" hangingPunct="1">
        <a:spcBef>
          <a:spcPct val="0"/>
        </a:spcBef>
        <a:spcAft>
          <a:spcPct val="0"/>
        </a:spcAft>
        <a:defRPr sz="2800">
          <a:solidFill>
            <a:schemeClr val="bg2"/>
          </a:solidFill>
          <a:latin typeface="Arial" charset="0"/>
          <a:ea typeface="ＭＳ Ｐゴシック" charset="-128"/>
        </a:defRPr>
      </a:lvl6pPr>
      <a:lvl7pPr marL="914400" algn="l" rtl="0" eaLnBrk="1" fontAlgn="base" hangingPunct="1">
        <a:spcBef>
          <a:spcPct val="0"/>
        </a:spcBef>
        <a:spcAft>
          <a:spcPct val="0"/>
        </a:spcAft>
        <a:defRPr sz="2800">
          <a:solidFill>
            <a:schemeClr val="bg2"/>
          </a:solidFill>
          <a:latin typeface="Arial" charset="0"/>
          <a:ea typeface="ＭＳ Ｐゴシック" charset="-128"/>
        </a:defRPr>
      </a:lvl7pPr>
      <a:lvl8pPr marL="1371600" algn="l" rtl="0" eaLnBrk="1" fontAlgn="base" hangingPunct="1">
        <a:spcBef>
          <a:spcPct val="0"/>
        </a:spcBef>
        <a:spcAft>
          <a:spcPct val="0"/>
        </a:spcAft>
        <a:defRPr sz="2800">
          <a:solidFill>
            <a:schemeClr val="bg2"/>
          </a:solidFill>
          <a:latin typeface="Arial" charset="0"/>
          <a:ea typeface="ＭＳ Ｐゴシック" charset="-128"/>
        </a:defRPr>
      </a:lvl8pPr>
      <a:lvl9pPr marL="1828800" algn="l" rtl="0" eaLnBrk="1" fontAlgn="base" hangingPunct="1">
        <a:spcBef>
          <a:spcPct val="0"/>
        </a:spcBef>
        <a:spcAft>
          <a:spcPct val="0"/>
        </a:spcAft>
        <a:defRPr sz="2800">
          <a:solidFill>
            <a:schemeClr val="bg2"/>
          </a:solidFill>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000">
          <a:solidFill>
            <a:srgbClr val="079500"/>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16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219200" y="990600"/>
            <a:ext cx="7772400" cy="1143000"/>
          </a:xfrm>
        </p:spPr>
        <p:txBody>
          <a:bodyPr/>
          <a:lstStyle/>
          <a:p>
            <a:pPr eaLnBrk="1" hangingPunct="1"/>
            <a:r>
              <a:rPr lang="en-US" smtClean="0"/>
              <a:t>The Biotechnology </a:t>
            </a:r>
            <a:br>
              <a:rPr lang="en-US" smtClean="0"/>
            </a:br>
            <a:r>
              <a:rPr lang="en-US" smtClean="0"/>
              <a:t>Industry</a:t>
            </a:r>
          </a:p>
        </p:txBody>
      </p:sp>
      <p:sp>
        <p:nvSpPr>
          <p:cNvPr id="15362" name="Subtitle 2"/>
          <p:cNvSpPr>
            <a:spLocks noGrp="1"/>
          </p:cNvSpPr>
          <p:nvPr>
            <p:ph type="subTitle" idx="1"/>
          </p:nvPr>
        </p:nvSpPr>
        <p:spPr/>
        <p:txBody>
          <a:bodyPr/>
          <a:lstStyle/>
          <a:p>
            <a:pPr eaLnBrk="1" hangingPunct="1">
              <a:buFont typeface="Wingdings" pitchFamily="2" charset="2"/>
              <a:buNone/>
            </a:pPr>
            <a:r>
              <a:rPr lang="en-US" smtClean="0"/>
              <a:t>Chapter 1: Background</a:t>
            </a:r>
          </a:p>
        </p:txBody>
      </p:sp>
      <p:pic>
        <p:nvPicPr>
          <p:cNvPr id="15363" name="Picture 2"/>
          <p:cNvPicPr>
            <a:picLocks noChangeAspect="1" noChangeArrowheads="1"/>
          </p:cNvPicPr>
          <p:nvPr/>
        </p:nvPicPr>
        <p:blipFill>
          <a:blip r:embed="rId2"/>
          <a:srcRect/>
          <a:stretch>
            <a:fillRect/>
          </a:stretch>
        </p:blipFill>
        <p:spPr bwMode="auto">
          <a:xfrm>
            <a:off x="403225" y="19050"/>
            <a:ext cx="3482975" cy="27051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Uses of Biotechnology</a:t>
            </a:r>
          </a:p>
        </p:txBody>
      </p:sp>
      <p:sp>
        <p:nvSpPr>
          <p:cNvPr id="24578" name="Content Placeholder 4"/>
          <p:cNvSpPr>
            <a:spLocks noGrp="1"/>
          </p:cNvSpPr>
          <p:nvPr>
            <p:ph idx="1"/>
          </p:nvPr>
        </p:nvSpPr>
        <p:spPr/>
        <p:txBody>
          <a:bodyPr/>
          <a:lstStyle/>
          <a:p>
            <a:pPr eaLnBrk="1" hangingPunct="1"/>
            <a:r>
              <a:rPr lang="en-US" smtClean="0"/>
              <a:t>Agriculture</a:t>
            </a:r>
          </a:p>
          <a:p>
            <a:pPr lvl="1" eaLnBrk="1" hangingPunct="1"/>
            <a:r>
              <a:rPr lang="en-US" smtClean="0"/>
              <a:t>Genetically modified crops</a:t>
            </a:r>
          </a:p>
          <a:p>
            <a:pPr lvl="2" eaLnBrk="1" hangingPunct="1"/>
            <a:r>
              <a:rPr lang="en-US" smtClean="0"/>
              <a:t>Pest-resistance: Bt corn</a:t>
            </a:r>
          </a:p>
          <a:p>
            <a:pPr lvl="2" eaLnBrk="1" hangingPunct="1"/>
            <a:r>
              <a:rPr lang="en-US" smtClean="0"/>
              <a:t>Herbicide-resistance: Roundup Ready cotton</a:t>
            </a:r>
          </a:p>
          <a:p>
            <a:pPr lvl="2" eaLnBrk="1" hangingPunct="1"/>
            <a:r>
              <a:rPr lang="en-US" smtClean="0"/>
              <a:t>Production of human proteins: SemBioSys conducted phase I and II clinical trials on safflower that produces recombinant insulin.  This would reduce costs for insulin production</a:t>
            </a:r>
          </a:p>
          <a:p>
            <a:pPr lvl="1" eaLnBrk="1" hangingPunct="1"/>
            <a:r>
              <a:rPr lang="en-US" smtClean="0"/>
              <a:t>Genetically modified animals</a:t>
            </a:r>
          </a:p>
          <a:p>
            <a:pPr lvl="2" eaLnBrk="1" hangingPunct="1"/>
            <a:r>
              <a:rPr lang="en-US" smtClean="0"/>
              <a:t>Increased milk production: rBST or recombinant bovine somatotropin (cow growth hormone)</a:t>
            </a:r>
          </a:p>
          <a:p>
            <a:pPr lvl="2" eaLnBrk="1" hangingPunct="1"/>
            <a:r>
              <a:rPr lang="en-US" smtClean="0"/>
              <a:t>Pharming: use of farm animals to produce therapeutic drugs</a:t>
            </a:r>
          </a:p>
          <a:p>
            <a:pPr lvl="3" eaLnBrk="1" hangingPunct="1"/>
            <a:r>
              <a:rPr lang="en-US" smtClean="0"/>
              <a:t>Animals are being explored as potential sources for organ transplant</a:t>
            </a:r>
          </a:p>
          <a:p>
            <a:pPr lvl="2" eaLnBrk="1" hangingPunct="1"/>
            <a:endParaRPr lang="en-US" smtClean="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Uses of Biotechnology</a:t>
            </a:r>
          </a:p>
        </p:txBody>
      </p:sp>
      <p:sp>
        <p:nvSpPr>
          <p:cNvPr id="25602" name="Content Placeholder 4"/>
          <p:cNvSpPr>
            <a:spLocks noGrp="1"/>
          </p:cNvSpPr>
          <p:nvPr>
            <p:ph idx="1"/>
          </p:nvPr>
        </p:nvSpPr>
        <p:spPr>
          <a:xfrm>
            <a:off x="762000" y="1371600"/>
            <a:ext cx="4648200" cy="4114800"/>
          </a:xfrm>
        </p:spPr>
        <p:txBody>
          <a:bodyPr/>
          <a:lstStyle/>
          <a:p>
            <a:pPr eaLnBrk="1" hangingPunct="1"/>
            <a:r>
              <a:rPr lang="en-US" sz="1800" smtClean="0"/>
              <a:t>Food</a:t>
            </a:r>
          </a:p>
          <a:p>
            <a:pPr lvl="1" eaLnBrk="1" hangingPunct="1"/>
            <a:r>
              <a:rPr lang="en-US" sz="1600" smtClean="0"/>
              <a:t>Biotechnology is used to improve the quality and nutritional content of basic food staples.  This is a direct link to agricultural biotechnology</a:t>
            </a:r>
          </a:p>
          <a:p>
            <a:pPr lvl="2" eaLnBrk="1" hangingPunct="1"/>
            <a:r>
              <a:rPr lang="en-US" sz="1400" smtClean="0"/>
              <a:t>Golden rice: genetically engineered to express beta-carotene, which helps to prevent vitamin A deficiency which leads to blindness</a:t>
            </a:r>
          </a:p>
          <a:p>
            <a:pPr lvl="2" eaLnBrk="1" hangingPunct="1"/>
            <a:r>
              <a:rPr lang="en-US" sz="1400" smtClean="0"/>
              <a:t>Increased growth rates: AquAdvantage salmon grow at much faster rate for meat production</a:t>
            </a:r>
          </a:p>
          <a:p>
            <a:pPr lvl="2" eaLnBrk="1" hangingPunct="1"/>
            <a:r>
              <a:rPr lang="en-US" sz="1400" smtClean="0"/>
              <a:t>Increased nutritional value: pigs have been developed that express higher levels of omega-3 fatty acids</a:t>
            </a:r>
          </a:p>
          <a:p>
            <a:pPr lvl="3" eaLnBrk="1" hangingPunct="1"/>
            <a:r>
              <a:rPr lang="en-US" sz="1200" smtClean="0"/>
              <a:t>As of 2010, genetically modified animals have not been approved for sale as food</a:t>
            </a:r>
          </a:p>
          <a:p>
            <a:pPr lvl="2" eaLnBrk="1" hangingPunct="1"/>
            <a:endParaRPr lang="en-US" sz="1400" smtClean="0"/>
          </a:p>
        </p:txBody>
      </p:sp>
      <p:pic>
        <p:nvPicPr>
          <p:cNvPr id="25603" name="Picture 2"/>
          <p:cNvPicPr>
            <a:picLocks noChangeAspect="1" noChangeArrowheads="1"/>
          </p:cNvPicPr>
          <p:nvPr/>
        </p:nvPicPr>
        <p:blipFill>
          <a:blip r:embed="rId2"/>
          <a:srcRect/>
          <a:stretch>
            <a:fillRect/>
          </a:stretch>
        </p:blipFill>
        <p:spPr bwMode="auto">
          <a:xfrm>
            <a:off x="5486400" y="1371600"/>
            <a:ext cx="3276600" cy="1633538"/>
          </a:xfrm>
          <a:prstGeom prst="rect">
            <a:avLst/>
          </a:prstGeom>
          <a:noFill/>
          <a:ln w="9525">
            <a:noFill/>
            <a:miter lim="800000"/>
            <a:headEnd/>
            <a:tailEnd/>
          </a:ln>
        </p:spPr>
      </p:pic>
      <p:sp>
        <p:nvSpPr>
          <p:cNvPr id="25604" name="TextBox 2"/>
          <p:cNvSpPr txBox="1">
            <a:spLocks noChangeArrowheads="1"/>
          </p:cNvSpPr>
          <p:nvPr/>
        </p:nvSpPr>
        <p:spPr bwMode="auto">
          <a:xfrm>
            <a:off x="5638800" y="3200400"/>
            <a:ext cx="3124200" cy="596900"/>
          </a:xfrm>
          <a:prstGeom prst="rect">
            <a:avLst/>
          </a:prstGeom>
          <a:noFill/>
          <a:ln w="9525">
            <a:noFill/>
            <a:miter lim="800000"/>
            <a:headEnd/>
            <a:tailEnd/>
          </a:ln>
        </p:spPr>
        <p:txBody>
          <a:bodyPr>
            <a:spAutoFit/>
          </a:bodyPr>
          <a:lstStyle/>
          <a:p>
            <a:pPr eaLnBrk="0" hangingPunct="0"/>
            <a:r>
              <a:rPr lang="en-US" sz="1100"/>
              <a:t>AquAdvantage salmon as compared to a non-transgenic Atlantic salmon.  Photo courtesy of AquaBounty Technologies.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Uses of Biotechnology</a:t>
            </a:r>
          </a:p>
        </p:txBody>
      </p:sp>
      <p:pic>
        <p:nvPicPr>
          <p:cNvPr id="26626" name="Picture 2"/>
          <p:cNvPicPr>
            <a:picLocks noChangeAspect="1" noChangeArrowheads="1"/>
          </p:cNvPicPr>
          <p:nvPr/>
        </p:nvPicPr>
        <p:blipFill>
          <a:blip r:embed="rId2"/>
          <a:srcRect/>
          <a:stretch>
            <a:fillRect/>
          </a:stretch>
        </p:blipFill>
        <p:spPr bwMode="auto">
          <a:xfrm>
            <a:off x="6781800" y="1306513"/>
            <a:ext cx="2228850" cy="3200400"/>
          </a:xfrm>
          <a:prstGeom prst="rect">
            <a:avLst/>
          </a:prstGeom>
          <a:noFill/>
          <a:ln w="9525">
            <a:noFill/>
            <a:miter lim="800000"/>
            <a:headEnd/>
            <a:tailEnd/>
          </a:ln>
        </p:spPr>
      </p:pic>
      <p:sp>
        <p:nvSpPr>
          <p:cNvPr id="26627" name="Content Placeholder 4"/>
          <p:cNvSpPr>
            <a:spLocks noGrp="1"/>
          </p:cNvSpPr>
          <p:nvPr>
            <p:ph idx="1"/>
          </p:nvPr>
        </p:nvSpPr>
        <p:spPr>
          <a:xfrm>
            <a:off x="762000" y="1371600"/>
            <a:ext cx="6248400" cy="4114800"/>
          </a:xfrm>
        </p:spPr>
        <p:txBody>
          <a:bodyPr/>
          <a:lstStyle/>
          <a:p>
            <a:pPr eaLnBrk="1" hangingPunct="1"/>
            <a:r>
              <a:rPr lang="en-US" smtClean="0"/>
              <a:t>Industrial manufacturing</a:t>
            </a:r>
          </a:p>
          <a:p>
            <a:pPr lvl="1" eaLnBrk="1" hangingPunct="1"/>
            <a:r>
              <a:rPr lang="en-US" smtClean="0"/>
              <a:t>Textile industry</a:t>
            </a:r>
          </a:p>
          <a:p>
            <a:pPr lvl="2" eaLnBrk="1" hangingPunct="1"/>
            <a:r>
              <a:rPr lang="en-US" smtClean="0"/>
              <a:t>Biotechnology has helped to improve efficiency, increase yields, and reduce environmental impacts from manufacturing industries</a:t>
            </a:r>
            <a:endParaRPr lang="en-US" sz="1000" smtClean="0"/>
          </a:p>
          <a:p>
            <a:pPr lvl="3" eaLnBrk="1" hangingPunct="1"/>
            <a:r>
              <a:rPr lang="en-US" smtClean="0"/>
              <a:t>Laundry detergent has enzymes derived from cold water microorganisms that work at cold temperatures</a:t>
            </a:r>
          </a:p>
          <a:p>
            <a:pPr lvl="3" eaLnBrk="1" hangingPunct="1"/>
            <a:r>
              <a:rPr lang="en-US" smtClean="0"/>
              <a:t>Stone washing of jeans is now done with enzymes and greatly decreases the time and effort required to stone wash jeans</a:t>
            </a:r>
          </a:p>
          <a:p>
            <a:pPr lvl="1" eaLnBrk="1" hangingPunct="1"/>
            <a:r>
              <a:rPr lang="en-US" smtClean="0"/>
              <a:t>Plastics</a:t>
            </a:r>
          </a:p>
          <a:p>
            <a:pPr lvl="2" eaLnBrk="1" hangingPunct="1"/>
            <a:r>
              <a:rPr lang="en-US" smtClean="0"/>
              <a:t>Plant-based plastics take fewer resources to produce and are biodegradable</a:t>
            </a:r>
          </a:p>
        </p:txBody>
      </p:sp>
      <p:sp>
        <p:nvSpPr>
          <p:cNvPr id="26628" name="TextBox 2"/>
          <p:cNvSpPr txBox="1">
            <a:spLocks noChangeArrowheads="1"/>
          </p:cNvSpPr>
          <p:nvPr/>
        </p:nvSpPr>
        <p:spPr bwMode="auto">
          <a:xfrm>
            <a:off x="6724650" y="4506913"/>
            <a:ext cx="2286000" cy="261937"/>
          </a:xfrm>
          <a:prstGeom prst="rect">
            <a:avLst/>
          </a:prstGeom>
          <a:noFill/>
          <a:ln w="9525">
            <a:noFill/>
            <a:miter lim="800000"/>
            <a:headEnd/>
            <a:tailEnd/>
          </a:ln>
        </p:spPr>
        <p:txBody>
          <a:bodyPr>
            <a:spAutoFit/>
          </a:bodyPr>
          <a:lstStyle/>
          <a:p>
            <a:pPr eaLnBrk="0" hangingPunct="0"/>
            <a:r>
              <a:rPr lang="en-US" sz="1100"/>
              <a:t>Tide Coldwater laundry detergent</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Uses of Biotechnology</a:t>
            </a:r>
          </a:p>
        </p:txBody>
      </p:sp>
      <p:sp>
        <p:nvSpPr>
          <p:cNvPr id="27650" name="Content Placeholder 4"/>
          <p:cNvSpPr>
            <a:spLocks noGrp="1"/>
          </p:cNvSpPr>
          <p:nvPr>
            <p:ph idx="1"/>
          </p:nvPr>
        </p:nvSpPr>
        <p:spPr>
          <a:xfrm>
            <a:off x="762000" y="1371600"/>
            <a:ext cx="6324600" cy="4114800"/>
          </a:xfrm>
        </p:spPr>
        <p:txBody>
          <a:bodyPr/>
          <a:lstStyle/>
          <a:p>
            <a:pPr eaLnBrk="1" hangingPunct="1"/>
            <a:r>
              <a:rPr lang="en-US" smtClean="0"/>
              <a:t>Biofuels</a:t>
            </a:r>
          </a:p>
          <a:p>
            <a:pPr lvl="1" eaLnBrk="1" hangingPunct="1"/>
            <a:r>
              <a:rPr lang="en-US" smtClean="0"/>
              <a:t>Used to develop alternative energy sources  </a:t>
            </a:r>
          </a:p>
          <a:p>
            <a:pPr lvl="2" eaLnBrk="1" hangingPunct="1"/>
            <a:r>
              <a:rPr lang="en-US" smtClean="0"/>
              <a:t>Conversion of left over plant stover (stalks and parts of plants left over after harvest) to ethanol</a:t>
            </a:r>
          </a:p>
          <a:p>
            <a:pPr lvl="2" eaLnBrk="1" hangingPunct="1"/>
            <a:r>
              <a:rPr lang="en-US" smtClean="0"/>
              <a:t>U.S. Energy Independence and Security Act provides billions of dollars to biofuel development</a:t>
            </a:r>
          </a:p>
          <a:p>
            <a:pPr eaLnBrk="1" hangingPunct="1"/>
            <a:r>
              <a:rPr lang="en-US" smtClean="0"/>
              <a:t>Mining</a:t>
            </a:r>
          </a:p>
          <a:p>
            <a:pPr lvl="1" eaLnBrk="1" hangingPunct="1"/>
            <a:r>
              <a:rPr lang="en-US" smtClean="0"/>
              <a:t>Use of microorganisms to leach minerals out of mine waste piles (tailings).  This bioprocessing can reduce pollution and increase yield from a pre-existing source</a:t>
            </a:r>
          </a:p>
          <a:p>
            <a:pPr lvl="2" eaLnBrk="1" hangingPunct="1"/>
            <a:endParaRPr lang="en-US" smtClean="0"/>
          </a:p>
          <a:p>
            <a:pPr lvl="1" eaLnBrk="1" hangingPunct="1"/>
            <a:endParaRPr lang="en-US" smtClean="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Uses of Biotechnology</a:t>
            </a:r>
          </a:p>
        </p:txBody>
      </p:sp>
      <p:sp>
        <p:nvSpPr>
          <p:cNvPr id="28674" name="Content Placeholder 4"/>
          <p:cNvSpPr>
            <a:spLocks noGrp="1"/>
          </p:cNvSpPr>
          <p:nvPr>
            <p:ph idx="1"/>
          </p:nvPr>
        </p:nvSpPr>
        <p:spPr>
          <a:xfrm>
            <a:off x="762000" y="1371600"/>
            <a:ext cx="6324600" cy="4114800"/>
          </a:xfrm>
        </p:spPr>
        <p:txBody>
          <a:bodyPr/>
          <a:lstStyle/>
          <a:p>
            <a:pPr eaLnBrk="1" hangingPunct="1"/>
            <a:r>
              <a:rPr lang="en-US" smtClean="0"/>
              <a:t>Pollution monitoring and waste management</a:t>
            </a:r>
          </a:p>
          <a:p>
            <a:pPr lvl="1" eaLnBrk="1" hangingPunct="1"/>
            <a:r>
              <a:rPr lang="en-US" smtClean="0"/>
              <a:t>Biosensors</a:t>
            </a:r>
          </a:p>
          <a:p>
            <a:pPr lvl="2" eaLnBrk="1" hangingPunct="1"/>
            <a:r>
              <a:rPr lang="en-US" smtClean="0"/>
              <a:t>Biotechnological instruments that convert the action of a biological molecule or organism into an electrical signal.  These can use many different mechanisms such as antibodies, enzymes, and PCR</a:t>
            </a:r>
          </a:p>
          <a:p>
            <a:pPr lvl="1" eaLnBrk="1" hangingPunct="1"/>
            <a:r>
              <a:rPr lang="en-US" smtClean="0"/>
              <a:t>Bioremediation</a:t>
            </a:r>
          </a:p>
          <a:p>
            <a:pPr lvl="2" eaLnBrk="1" hangingPunct="1"/>
            <a:r>
              <a:rPr lang="en-US" smtClean="0"/>
              <a:t>Use of microorganisms to convert hazardous waste into a less hazardous form</a:t>
            </a:r>
          </a:p>
          <a:p>
            <a:pPr lvl="3" eaLnBrk="1" hangingPunct="1"/>
            <a:r>
              <a:rPr lang="en-US" smtClean="0"/>
              <a:t>Oil-eating bacteria were used to help clean up the BP oil spill in the Gulf of Mexico</a:t>
            </a:r>
          </a:p>
          <a:p>
            <a:pPr lvl="3" eaLnBrk="1" hangingPunct="1"/>
            <a:endParaRPr lang="en-US" smtClean="0"/>
          </a:p>
          <a:p>
            <a:pPr lvl="2" eaLnBrk="1" hangingPunct="1"/>
            <a:endParaRPr lang="en-US" smtClean="0"/>
          </a:p>
          <a:p>
            <a:pPr lvl="1" eaLnBrk="1" hangingPunct="1"/>
            <a:endParaRPr lang="en-US" smtClean="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Uses of Biotechnology</a:t>
            </a:r>
          </a:p>
        </p:txBody>
      </p:sp>
      <p:sp>
        <p:nvSpPr>
          <p:cNvPr id="29698" name="Content Placeholder 4"/>
          <p:cNvSpPr>
            <a:spLocks noGrp="1"/>
          </p:cNvSpPr>
          <p:nvPr>
            <p:ph idx="1"/>
          </p:nvPr>
        </p:nvSpPr>
        <p:spPr>
          <a:xfrm>
            <a:off x="762000" y="1371600"/>
            <a:ext cx="4114800" cy="4114800"/>
          </a:xfrm>
        </p:spPr>
        <p:txBody>
          <a:bodyPr/>
          <a:lstStyle/>
          <a:p>
            <a:pPr eaLnBrk="1" hangingPunct="1"/>
            <a:r>
              <a:rPr lang="en-US" smtClean="0"/>
              <a:t>Conservation</a:t>
            </a:r>
          </a:p>
          <a:p>
            <a:pPr lvl="1" eaLnBrk="1" hangingPunct="1"/>
            <a:r>
              <a:rPr lang="en-US" smtClean="0"/>
              <a:t>Wildlife protection</a:t>
            </a:r>
          </a:p>
          <a:p>
            <a:pPr lvl="2" eaLnBrk="1" hangingPunct="1"/>
            <a:r>
              <a:rPr lang="en-US" smtClean="0"/>
              <a:t>DNA profiling is used map endangered species and is used to track the origins of contraband ivory and identify elephant populations that are being poached</a:t>
            </a:r>
          </a:p>
          <a:p>
            <a:pPr lvl="1" eaLnBrk="1" hangingPunct="1"/>
            <a:r>
              <a:rPr lang="en-US" smtClean="0"/>
              <a:t>Consortium for the Barcode of Life (CBOL)</a:t>
            </a:r>
          </a:p>
          <a:p>
            <a:pPr lvl="2" eaLnBrk="1" hangingPunct="1"/>
            <a:r>
              <a:rPr lang="en-US" smtClean="0"/>
              <a:t>Catalog every living organism by generating a genetic barcode</a:t>
            </a:r>
          </a:p>
          <a:p>
            <a:pPr eaLnBrk="1" hangingPunct="1"/>
            <a:endParaRPr lang="en-US" smtClean="0"/>
          </a:p>
          <a:p>
            <a:pPr lvl="3" eaLnBrk="1" hangingPunct="1"/>
            <a:endParaRPr lang="en-US" smtClean="0"/>
          </a:p>
          <a:p>
            <a:pPr lvl="2" eaLnBrk="1" hangingPunct="1"/>
            <a:endParaRPr lang="en-US" smtClean="0"/>
          </a:p>
          <a:p>
            <a:pPr lvl="1" eaLnBrk="1" hangingPunct="1"/>
            <a:endParaRPr lang="en-US" smtClean="0"/>
          </a:p>
        </p:txBody>
      </p:sp>
      <p:pic>
        <p:nvPicPr>
          <p:cNvPr id="29699" name="Picture 2"/>
          <p:cNvPicPr>
            <a:picLocks noChangeAspect="1" noChangeArrowheads="1"/>
          </p:cNvPicPr>
          <p:nvPr/>
        </p:nvPicPr>
        <p:blipFill>
          <a:blip r:embed="rId2"/>
          <a:srcRect/>
          <a:stretch>
            <a:fillRect/>
          </a:stretch>
        </p:blipFill>
        <p:spPr bwMode="auto">
          <a:xfrm>
            <a:off x="5486400" y="1447800"/>
            <a:ext cx="3505200" cy="4033838"/>
          </a:xfrm>
          <a:prstGeom prst="rect">
            <a:avLst/>
          </a:prstGeom>
          <a:noFill/>
          <a:ln w="9525">
            <a:noFill/>
            <a:miter lim="800000"/>
            <a:headEnd/>
            <a:tailEnd/>
          </a:ln>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Uses of Biotechnology</a:t>
            </a:r>
          </a:p>
        </p:txBody>
      </p:sp>
      <p:sp>
        <p:nvSpPr>
          <p:cNvPr id="30722" name="Content Placeholder 4"/>
          <p:cNvSpPr>
            <a:spLocks noGrp="1"/>
          </p:cNvSpPr>
          <p:nvPr>
            <p:ph idx="1"/>
          </p:nvPr>
        </p:nvSpPr>
        <p:spPr>
          <a:xfrm>
            <a:off x="762000" y="1371600"/>
            <a:ext cx="4419600" cy="4114800"/>
          </a:xfrm>
        </p:spPr>
        <p:txBody>
          <a:bodyPr/>
          <a:lstStyle/>
          <a:p>
            <a:pPr eaLnBrk="1" hangingPunct="1"/>
            <a:r>
              <a:rPr lang="en-US" smtClean="0"/>
              <a:t>Biodefense</a:t>
            </a:r>
          </a:p>
          <a:p>
            <a:pPr lvl="1" eaLnBrk="1" hangingPunct="1"/>
            <a:r>
              <a:rPr lang="en-US" smtClean="0"/>
              <a:t>Protection from attack using biological weapons.</a:t>
            </a:r>
          </a:p>
          <a:p>
            <a:pPr lvl="2" eaLnBrk="1" hangingPunct="1"/>
            <a:r>
              <a:rPr lang="en-US" smtClean="0"/>
              <a:t>Biosensors</a:t>
            </a:r>
          </a:p>
          <a:p>
            <a:pPr lvl="2" eaLnBrk="1" hangingPunct="1"/>
            <a:r>
              <a:rPr lang="en-US" smtClean="0"/>
              <a:t>Vaccine production</a:t>
            </a:r>
          </a:p>
          <a:p>
            <a:pPr lvl="2" eaLnBrk="1" hangingPunct="1"/>
            <a:r>
              <a:rPr lang="en-US" smtClean="0"/>
              <a:t>Remediation to attack</a:t>
            </a:r>
          </a:p>
          <a:p>
            <a:pPr lvl="2" eaLnBrk="1" hangingPunct="1"/>
            <a:r>
              <a:rPr lang="en-US" smtClean="0"/>
              <a:t>Epidemiology for tracing back to source</a:t>
            </a:r>
          </a:p>
          <a:p>
            <a:pPr eaLnBrk="1" hangingPunct="1"/>
            <a:r>
              <a:rPr lang="en-US" smtClean="0"/>
              <a:t>Forensics</a:t>
            </a:r>
          </a:p>
          <a:p>
            <a:pPr lvl="1" eaLnBrk="1" hangingPunct="1"/>
            <a:r>
              <a:rPr lang="en-US" smtClean="0"/>
              <a:t>Criminal evidence</a:t>
            </a:r>
          </a:p>
          <a:p>
            <a:pPr lvl="2" eaLnBrk="1" hangingPunct="1"/>
            <a:r>
              <a:rPr lang="en-US" smtClean="0"/>
              <a:t>The Innocence Project</a:t>
            </a:r>
          </a:p>
          <a:p>
            <a:pPr eaLnBrk="1" hangingPunct="1"/>
            <a:endParaRPr lang="en-US" smtClean="0"/>
          </a:p>
          <a:p>
            <a:pPr lvl="3" eaLnBrk="1" hangingPunct="1"/>
            <a:endParaRPr lang="en-US" smtClean="0"/>
          </a:p>
          <a:p>
            <a:pPr lvl="2" eaLnBrk="1" hangingPunct="1"/>
            <a:endParaRPr lang="en-US" smtClean="0"/>
          </a:p>
          <a:p>
            <a:pPr lvl="1" eaLnBrk="1" hangingPunct="1"/>
            <a:endParaRPr lang="en-US" smtClean="0"/>
          </a:p>
        </p:txBody>
      </p:sp>
      <p:pic>
        <p:nvPicPr>
          <p:cNvPr id="30723" name="Picture 2"/>
          <p:cNvPicPr>
            <a:picLocks noChangeAspect="1" noChangeArrowheads="1"/>
          </p:cNvPicPr>
          <p:nvPr/>
        </p:nvPicPr>
        <p:blipFill>
          <a:blip r:embed="rId2"/>
          <a:srcRect/>
          <a:stretch>
            <a:fillRect/>
          </a:stretch>
        </p:blipFill>
        <p:spPr bwMode="auto">
          <a:xfrm>
            <a:off x="5105400" y="1828800"/>
            <a:ext cx="3851275" cy="2152650"/>
          </a:xfrm>
          <a:prstGeom prst="rect">
            <a:avLst/>
          </a:prstGeom>
          <a:noFill/>
          <a:ln w="9525">
            <a:noFill/>
            <a:miter lim="800000"/>
            <a:headEnd/>
            <a:tailEnd/>
          </a:ln>
        </p:spPr>
      </p:pic>
      <p:sp>
        <p:nvSpPr>
          <p:cNvPr id="30724" name="TextBox 2"/>
          <p:cNvSpPr txBox="1">
            <a:spLocks noChangeArrowheads="1"/>
          </p:cNvSpPr>
          <p:nvPr/>
        </p:nvSpPr>
        <p:spPr bwMode="auto">
          <a:xfrm>
            <a:off x="5334000" y="4191000"/>
            <a:ext cx="3429000" cy="457200"/>
          </a:xfrm>
          <a:prstGeom prst="rect">
            <a:avLst/>
          </a:prstGeom>
          <a:noFill/>
          <a:ln w="9525">
            <a:noFill/>
            <a:miter lim="800000"/>
            <a:headEnd/>
            <a:tailEnd/>
          </a:ln>
        </p:spPr>
        <p:txBody>
          <a:bodyPr>
            <a:spAutoFit/>
          </a:bodyPr>
          <a:lstStyle/>
          <a:p>
            <a:pPr eaLnBrk="0" hangingPunct="0"/>
            <a:r>
              <a:rPr lang="en-US" sz="1200"/>
              <a:t>Front row are inmates exonerated by DNA evidence. Photo courtesy of Greg Hampikian</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Uses of Biotechnology</a:t>
            </a:r>
          </a:p>
        </p:txBody>
      </p:sp>
      <p:sp>
        <p:nvSpPr>
          <p:cNvPr id="31746" name="Content Placeholder 4"/>
          <p:cNvSpPr>
            <a:spLocks noGrp="1"/>
          </p:cNvSpPr>
          <p:nvPr>
            <p:ph idx="1"/>
          </p:nvPr>
        </p:nvSpPr>
        <p:spPr>
          <a:xfrm>
            <a:off x="762000" y="1371600"/>
            <a:ext cx="6096000" cy="4114800"/>
          </a:xfrm>
        </p:spPr>
        <p:txBody>
          <a:bodyPr/>
          <a:lstStyle/>
          <a:p>
            <a:pPr eaLnBrk="1" hangingPunct="1"/>
            <a:r>
              <a:rPr lang="en-US" smtClean="0"/>
              <a:t>Human origins</a:t>
            </a:r>
          </a:p>
          <a:p>
            <a:pPr lvl="1" eaLnBrk="1" hangingPunct="1"/>
            <a:r>
              <a:rPr lang="en-US" smtClean="0"/>
              <a:t>Genetic analysis is used to map the movement and origins of human populations on the earth</a:t>
            </a:r>
          </a:p>
          <a:p>
            <a:pPr lvl="2" eaLnBrk="1" hangingPunct="1"/>
            <a:r>
              <a:rPr lang="en-US" smtClean="0"/>
              <a:t>The National Geographic Society has funded the Genographic Project to create detailed map of human migration</a:t>
            </a:r>
          </a:p>
          <a:p>
            <a:pPr eaLnBrk="1" hangingPunct="1"/>
            <a:endParaRPr lang="en-US" smtClean="0"/>
          </a:p>
          <a:p>
            <a:pPr lvl="3" eaLnBrk="1" hangingPunct="1"/>
            <a:endParaRPr lang="en-US" smtClean="0"/>
          </a:p>
          <a:p>
            <a:pPr lvl="2" eaLnBrk="1" hangingPunct="1"/>
            <a:endParaRPr lang="en-US" smtClean="0"/>
          </a:p>
          <a:p>
            <a:pPr lvl="1" eaLnBrk="1" hangingPunct="1"/>
            <a:endParaRPr lang="en-US" smtClean="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Biotechnology Industry and Research</a:t>
            </a:r>
          </a:p>
        </p:txBody>
      </p:sp>
      <p:sp>
        <p:nvSpPr>
          <p:cNvPr id="32770" name="Content Placeholder 2"/>
          <p:cNvSpPr>
            <a:spLocks noGrp="1"/>
          </p:cNvSpPr>
          <p:nvPr>
            <p:ph idx="1"/>
          </p:nvPr>
        </p:nvSpPr>
        <p:spPr/>
        <p:txBody>
          <a:bodyPr/>
          <a:lstStyle/>
          <a:p>
            <a:pPr eaLnBrk="1" hangingPunct="1"/>
            <a:r>
              <a:rPr lang="en-US" smtClean="0"/>
              <a:t>Began in the 1970s</a:t>
            </a:r>
          </a:p>
          <a:p>
            <a:pPr lvl="1" eaLnBrk="1" hangingPunct="1"/>
            <a:r>
              <a:rPr lang="en-US" smtClean="0"/>
              <a:t>Categorized as either pharmaceutical companies (big pharma) or biotechnology companies</a:t>
            </a:r>
          </a:p>
          <a:p>
            <a:pPr lvl="2" eaLnBrk="1" hangingPunct="1"/>
            <a:r>
              <a:rPr lang="en-US" smtClean="0"/>
              <a:t>Biotechnology</a:t>
            </a:r>
          </a:p>
          <a:p>
            <a:pPr lvl="3" eaLnBrk="1" hangingPunct="1"/>
            <a:r>
              <a:rPr lang="en-US" smtClean="0"/>
              <a:t>Genentech was founded in 1976 and the first drug produced was Humulin, a recombinant human insulin</a:t>
            </a:r>
          </a:p>
          <a:p>
            <a:pPr lvl="2" eaLnBrk="1" hangingPunct="1"/>
            <a:r>
              <a:rPr lang="en-US" smtClean="0"/>
              <a:t>Pharmaceutical</a:t>
            </a:r>
          </a:p>
          <a:p>
            <a:pPr lvl="3" eaLnBrk="1" hangingPunct="1"/>
            <a:r>
              <a:rPr lang="en-US" smtClean="0"/>
              <a:t>Pfizer produces many drugs and products and has annual revenues around $50 billion dollars</a:t>
            </a:r>
          </a:p>
          <a:p>
            <a:pPr lvl="3" eaLnBrk="1" hangingPunct="1"/>
            <a:endParaRPr lang="en-US" smtClean="0"/>
          </a:p>
          <a:p>
            <a:pPr lvl="1"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Biotechnology Industry and Research</a:t>
            </a:r>
          </a:p>
        </p:txBody>
      </p:sp>
      <p:pic>
        <p:nvPicPr>
          <p:cNvPr id="33794" name="Picture 2"/>
          <p:cNvPicPr>
            <a:picLocks noChangeAspect="1" noChangeArrowheads="1"/>
          </p:cNvPicPr>
          <p:nvPr/>
        </p:nvPicPr>
        <p:blipFill>
          <a:blip r:embed="rId2"/>
          <a:srcRect/>
          <a:stretch>
            <a:fillRect/>
          </a:stretch>
        </p:blipFill>
        <p:spPr bwMode="auto">
          <a:xfrm>
            <a:off x="2209800" y="1835150"/>
            <a:ext cx="4876800" cy="4357688"/>
          </a:xfrm>
          <a:prstGeom prst="rect">
            <a:avLst/>
          </a:prstGeom>
          <a:noFill/>
          <a:ln w="9525">
            <a:noFill/>
            <a:miter lim="800000"/>
            <a:headEnd/>
            <a:tailEnd/>
          </a:ln>
        </p:spPr>
      </p:pic>
      <p:sp>
        <p:nvSpPr>
          <p:cNvPr id="33795" name="Content Placeholder 2"/>
          <p:cNvSpPr>
            <a:spLocks/>
          </p:cNvSpPr>
          <p:nvPr/>
        </p:nvSpPr>
        <p:spPr bwMode="auto">
          <a:xfrm>
            <a:off x="838200" y="1371600"/>
            <a:ext cx="7772400" cy="4114800"/>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Char char="§"/>
            </a:pPr>
            <a:r>
              <a:rPr lang="en-US" sz="2400"/>
              <a:t>Differences between biotech and big pharma</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mtClean="0"/>
              <a:t>What Is Biotechnology?</a:t>
            </a:r>
          </a:p>
        </p:txBody>
      </p:sp>
      <p:sp>
        <p:nvSpPr>
          <p:cNvPr id="16386" name="Rectangle 3"/>
          <p:cNvSpPr>
            <a:spLocks noGrp="1" noChangeArrowheads="1"/>
          </p:cNvSpPr>
          <p:nvPr>
            <p:ph idx="1"/>
          </p:nvPr>
        </p:nvSpPr>
        <p:spPr>
          <a:xfrm>
            <a:off x="457200" y="1600200"/>
            <a:ext cx="4495800" cy="4530725"/>
          </a:xfrm>
        </p:spPr>
        <p:txBody>
          <a:bodyPr/>
          <a:lstStyle/>
          <a:p>
            <a:pPr eaLnBrk="1" hangingPunct="1"/>
            <a:r>
              <a:rPr lang="en-US" smtClean="0"/>
              <a:t>Biotechnology = technology based on biology in the broadest definition</a:t>
            </a:r>
          </a:p>
          <a:p>
            <a:pPr lvl="1" eaLnBrk="1" hangingPunct="1"/>
            <a:r>
              <a:rPr lang="en-US" smtClean="0"/>
              <a:t>Any technological application that uses biological systems, living organisms, or derivatives thereof, to make or modify products or processes for specific uses.</a:t>
            </a:r>
          </a:p>
          <a:p>
            <a:pPr lvl="2" eaLnBrk="1" hangingPunct="1"/>
            <a:r>
              <a:rPr lang="en-US" smtClean="0"/>
              <a:t>United Nations Convention on Biological Diversity (1992, 2003)</a:t>
            </a:r>
          </a:p>
        </p:txBody>
      </p:sp>
      <p:pic>
        <p:nvPicPr>
          <p:cNvPr id="16387" name="Picture 3"/>
          <p:cNvPicPr>
            <a:picLocks noChangeAspect="1" noChangeArrowheads="1"/>
          </p:cNvPicPr>
          <p:nvPr/>
        </p:nvPicPr>
        <p:blipFill>
          <a:blip r:embed="rId2"/>
          <a:srcRect/>
          <a:stretch>
            <a:fillRect/>
          </a:stretch>
        </p:blipFill>
        <p:spPr bwMode="auto">
          <a:xfrm>
            <a:off x="5143500" y="1473200"/>
            <a:ext cx="3695700" cy="3389313"/>
          </a:xfrm>
          <a:prstGeom prst="rect">
            <a:avLst/>
          </a:prstGeom>
          <a:noFill/>
          <a:ln w="9525">
            <a:noFill/>
            <a:miter lim="800000"/>
            <a:headEnd/>
            <a:tailEnd/>
          </a:ln>
        </p:spPr>
      </p:pic>
      <p:sp>
        <p:nvSpPr>
          <p:cNvPr id="16388" name="TextBox 1"/>
          <p:cNvSpPr txBox="1">
            <a:spLocks noChangeArrowheads="1"/>
          </p:cNvSpPr>
          <p:nvPr/>
        </p:nvSpPr>
        <p:spPr bwMode="auto">
          <a:xfrm>
            <a:off x="5429250" y="4876800"/>
            <a:ext cx="3124200" cy="457200"/>
          </a:xfrm>
          <a:prstGeom prst="rect">
            <a:avLst/>
          </a:prstGeom>
          <a:noFill/>
          <a:ln w="9525">
            <a:noFill/>
            <a:miter lim="800000"/>
            <a:headEnd/>
            <a:tailEnd/>
          </a:ln>
        </p:spPr>
        <p:txBody>
          <a:bodyPr>
            <a:spAutoFit/>
          </a:bodyPr>
          <a:lstStyle/>
          <a:p>
            <a:pPr eaLnBrk="0" hangingPunct="0"/>
            <a:r>
              <a:rPr lang="en-US" sz="1200"/>
              <a:t>Orange boxes are biological sciences and gray boxes are other scientific disciplines.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Biotechnology Industry and Research </a:t>
            </a:r>
          </a:p>
        </p:txBody>
      </p:sp>
      <p:pic>
        <p:nvPicPr>
          <p:cNvPr id="34818" name="Picture 2"/>
          <p:cNvPicPr>
            <a:picLocks noChangeAspect="1" noChangeArrowheads="1"/>
          </p:cNvPicPr>
          <p:nvPr/>
        </p:nvPicPr>
        <p:blipFill>
          <a:blip r:embed="rId2"/>
          <a:srcRect/>
          <a:stretch>
            <a:fillRect/>
          </a:stretch>
        </p:blipFill>
        <p:spPr bwMode="auto">
          <a:xfrm>
            <a:off x="1309688" y="1981200"/>
            <a:ext cx="6524625" cy="3352800"/>
          </a:xfrm>
          <a:prstGeom prst="rect">
            <a:avLst/>
          </a:prstGeom>
          <a:noFill/>
          <a:ln w="9525">
            <a:noFill/>
            <a:miter lim="800000"/>
            <a:headEnd/>
            <a:tailEnd/>
          </a:ln>
        </p:spPr>
      </p:pic>
      <p:sp>
        <p:nvSpPr>
          <p:cNvPr id="34819" name="Content Placeholder 2"/>
          <p:cNvSpPr>
            <a:spLocks/>
          </p:cNvSpPr>
          <p:nvPr/>
        </p:nvSpPr>
        <p:spPr bwMode="auto">
          <a:xfrm>
            <a:off x="762000" y="1371600"/>
            <a:ext cx="7772400" cy="4114800"/>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Char char="§"/>
            </a:pPr>
            <a:r>
              <a:rPr lang="en-US" sz="2400"/>
              <a:t>How different organizations fun biotech research</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Sharing of Scientific Information</a:t>
            </a:r>
          </a:p>
        </p:txBody>
      </p:sp>
      <p:sp>
        <p:nvSpPr>
          <p:cNvPr id="35842" name="Content Placeholder 2"/>
          <p:cNvSpPr>
            <a:spLocks noGrp="1"/>
          </p:cNvSpPr>
          <p:nvPr>
            <p:ph idx="1"/>
          </p:nvPr>
        </p:nvSpPr>
        <p:spPr>
          <a:xfrm>
            <a:off x="304800" y="1524000"/>
            <a:ext cx="7772400" cy="4530725"/>
          </a:xfrm>
        </p:spPr>
        <p:txBody>
          <a:bodyPr/>
          <a:lstStyle/>
          <a:p>
            <a:pPr eaLnBrk="1" hangingPunct="1"/>
            <a:r>
              <a:rPr lang="en-US" sz="2000" smtClean="0"/>
              <a:t>Peer-reviewed publications</a:t>
            </a:r>
          </a:p>
          <a:p>
            <a:pPr lvl="1" eaLnBrk="1" hangingPunct="1"/>
            <a:r>
              <a:rPr lang="en-US" sz="1800" smtClean="0"/>
              <a:t>Most traditional method used by scientists to share their work</a:t>
            </a:r>
          </a:p>
          <a:p>
            <a:pPr lvl="2" eaLnBrk="1" hangingPunct="1"/>
            <a:r>
              <a:rPr lang="en-US" sz="1600" smtClean="0"/>
              <a:t>Reviewed by other scientists in the same field to determine if the research is of sufficient quality for publication</a:t>
            </a:r>
          </a:p>
          <a:p>
            <a:pPr lvl="1" eaLnBrk="1" hangingPunct="1"/>
            <a:r>
              <a:rPr lang="en-US" sz="1800" smtClean="0"/>
              <a:t>Conferences, meetings, seminars, and posters</a:t>
            </a:r>
          </a:p>
          <a:p>
            <a:pPr lvl="2" eaLnBrk="1" hangingPunct="1"/>
            <a:r>
              <a:rPr lang="en-US" sz="1600" smtClean="0"/>
              <a:t>Less formal ways to share information </a:t>
            </a:r>
          </a:p>
          <a:p>
            <a:pPr lvl="2" eaLnBrk="1" hangingPunct="1"/>
            <a:r>
              <a:rPr lang="en-US" sz="1600" smtClean="0"/>
              <a:t>Often posters are where junior scientists get to stand by their posters to explain their findings</a:t>
            </a:r>
          </a:p>
          <a:p>
            <a:pPr eaLnBrk="1" hangingPunct="1"/>
            <a:r>
              <a:rPr lang="en-US" sz="2000" smtClean="0"/>
              <a:t>Patents</a:t>
            </a:r>
          </a:p>
          <a:p>
            <a:pPr lvl="1" eaLnBrk="1" hangingPunct="1"/>
            <a:r>
              <a:rPr lang="en-US" sz="1800" smtClean="0"/>
              <a:t>Allows inventors a set time period (often 20 years) to make back the money they invested in developing invention</a:t>
            </a:r>
          </a:p>
          <a:p>
            <a:pPr lvl="2" eaLnBrk="1" hangingPunct="1"/>
            <a:r>
              <a:rPr lang="en-US" sz="1600" smtClean="0"/>
              <a:t>In exchange, the invention must be disclosed to the scientific community</a:t>
            </a:r>
          </a:p>
          <a:p>
            <a:pPr lvl="2" eaLnBrk="1" hangingPunct="1"/>
            <a:r>
              <a:rPr lang="en-US" sz="1600" smtClean="0"/>
              <a:t>If others wish to use the process they have to negotiate with the patent holder for permission to use or license the invention</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z="2400" smtClean="0"/>
              <a:t>Governmental Regulation of Biotechnology</a:t>
            </a:r>
          </a:p>
        </p:txBody>
      </p:sp>
      <p:sp>
        <p:nvSpPr>
          <p:cNvPr id="36866" name="Content Placeholder 2"/>
          <p:cNvSpPr>
            <a:spLocks noGrp="1"/>
          </p:cNvSpPr>
          <p:nvPr>
            <p:ph idx="1"/>
          </p:nvPr>
        </p:nvSpPr>
        <p:spPr/>
        <p:txBody>
          <a:bodyPr/>
          <a:lstStyle/>
          <a:p>
            <a:pPr eaLnBrk="1" hangingPunct="1"/>
            <a:r>
              <a:rPr lang="en-US" smtClean="0"/>
              <a:t>Main U.S. agencies involved:</a:t>
            </a:r>
          </a:p>
          <a:p>
            <a:pPr lvl="1" eaLnBrk="1" hangingPunct="1"/>
            <a:r>
              <a:rPr lang="en-US" smtClean="0"/>
              <a:t>FDA or Food and Drug Administration</a:t>
            </a:r>
          </a:p>
          <a:p>
            <a:pPr lvl="2" eaLnBrk="1" hangingPunct="1"/>
            <a:r>
              <a:rPr lang="en-US" smtClean="0"/>
              <a:t>Responsible for ensuring that food and beverages are safe for human consumption</a:t>
            </a:r>
          </a:p>
          <a:p>
            <a:pPr lvl="1" eaLnBrk="1" hangingPunct="1"/>
            <a:r>
              <a:rPr lang="en-US" smtClean="0"/>
              <a:t>EPA or Environmental Protection Agency</a:t>
            </a:r>
          </a:p>
          <a:p>
            <a:pPr lvl="2" eaLnBrk="1" hangingPunct="1"/>
            <a:r>
              <a:rPr lang="en-US" smtClean="0"/>
              <a:t>Responsible to protect human health and the environment</a:t>
            </a:r>
          </a:p>
          <a:p>
            <a:pPr lvl="1" eaLnBrk="1" hangingPunct="1"/>
            <a:r>
              <a:rPr lang="en-US" smtClean="0"/>
              <a:t>OSHA or Occupational Safety and Health Administration</a:t>
            </a:r>
          </a:p>
          <a:p>
            <a:pPr lvl="2" eaLnBrk="1" hangingPunct="1"/>
            <a:r>
              <a:rPr lang="en-US" smtClean="0"/>
              <a:t>Responsible for regulating the safety of workers in the workplace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Industry Practices</a:t>
            </a:r>
          </a:p>
        </p:txBody>
      </p:sp>
      <p:sp>
        <p:nvSpPr>
          <p:cNvPr id="37890" name="Content Placeholder 2"/>
          <p:cNvSpPr>
            <a:spLocks noGrp="1"/>
          </p:cNvSpPr>
          <p:nvPr>
            <p:ph idx="1"/>
          </p:nvPr>
        </p:nvSpPr>
        <p:spPr>
          <a:xfrm>
            <a:off x="457200" y="1600200"/>
            <a:ext cx="7391400" cy="2362200"/>
          </a:xfrm>
        </p:spPr>
        <p:txBody>
          <a:bodyPr/>
          <a:lstStyle/>
          <a:p>
            <a:pPr eaLnBrk="1" hangingPunct="1"/>
            <a:r>
              <a:rPr lang="en-US" smtClean="0"/>
              <a:t>Companies often adhere to a set of industry rules and standards</a:t>
            </a:r>
          </a:p>
          <a:p>
            <a:pPr lvl="1" eaLnBrk="1" hangingPunct="1"/>
            <a:r>
              <a:rPr lang="en-US" smtClean="0"/>
              <a:t>Organisation for Economic Co-operation and Development (OECD) or International Organization for Standardization (ISO)</a:t>
            </a:r>
          </a:p>
          <a:p>
            <a:pPr lvl="2" eaLnBrk="1" hangingPunct="1"/>
            <a:r>
              <a:rPr lang="en-US" smtClean="0"/>
              <a:t>Ensures products are researched, developed, and manufactured correctly and consistently</a:t>
            </a:r>
          </a:p>
          <a:p>
            <a:pPr lvl="2" eaLnBrk="1" hangingPunct="1"/>
            <a:r>
              <a:rPr lang="en-US" smtClean="0"/>
              <a:t>Certifies that business processes, practices, and products adhere to a specific set of standards called a quality system or quality management system</a:t>
            </a:r>
          </a:p>
          <a:p>
            <a:pPr lvl="2" eaLnBrk="1" hangingPunct="1"/>
            <a:r>
              <a:rPr lang="en-US" smtClean="0"/>
              <a:t>Companies choose to which standards they will adhere to</a:t>
            </a:r>
          </a:p>
          <a:p>
            <a:pPr lvl="2" eaLnBrk="1" hangingPunct="1"/>
            <a:r>
              <a:rPr lang="en-US" smtClean="0"/>
              <a:t>Requires records be maintained such as laboratory notebooks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Industry Practices</a:t>
            </a:r>
          </a:p>
        </p:txBody>
      </p:sp>
      <p:sp>
        <p:nvSpPr>
          <p:cNvPr id="38914" name="Content Placeholder 2"/>
          <p:cNvSpPr>
            <a:spLocks noGrp="1"/>
          </p:cNvSpPr>
          <p:nvPr>
            <p:ph idx="1"/>
          </p:nvPr>
        </p:nvSpPr>
        <p:spPr>
          <a:xfrm>
            <a:off x="457200" y="1600200"/>
            <a:ext cx="7391400" cy="4267200"/>
          </a:xfrm>
        </p:spPr>
        <p:txBody>
          <a:bodyPr/>
          <a:lstStyle/>
          <a:p>
            <a:pPr eaLnBrk="1" hangingPunct="1"/>
            <a:r>
              <a:rPr lang="en-US" sz="2000" smtClean="0"/>
              <a:t>Standard operating procedures (SOP)</a:t>
            </a:r>
          </a:p>
          <a:p>
            <a:pPr lvl="1" eaLnBrk="1" hangingPunct="1"/>
            <a:r>
              <a:rPr lang="en-US" sz="1800" smtClean="0"/>
              <a:t>A single way to perform a common task or process</a:t>
            </a:r>
          </a:p>
          <a:p>
            <a:pPr lvl="2" eaLnBrk="1" hangingPunct="1"/>
            <a:r>
              <a:rPr lang="en-US" sz="1600" smtClean="0"/>
              <a:t>For example, the task may be a lab procedure or method used to calibrate lab equipment.  They are often referred to as SOPs</a:t>
            </a:r>
          </a:p>
          <a:p>
            <a:pPr lvl="2" eaLnBrk="1" hangingPunct="1"/>
            <a:endParaRPr lang="en-US" sz="1600" smtClean="0"/>
          </a:p>
          <a:p>
            <a:pPr eaLnBrk="1" hangingPunct="1"/>
            <a:r>
              <a:rPr lang="en-US" sz="2000" smtClean="0"/>
              <a:t>Good laboratory practice (GLP)</a:t>
            </a:r>
          </a:p>
          <a:p>
            <a:pPr lvl="1" eaLnBrk="1" hangingPunct="1"/>
            <a:r>
              <a:rPr lang="en-US" sz="1800" smtClean="0"/>
              <a:t>Governmental organizations may require the preclinical trials and products be produced under certain standards</a:t>
            </a:r>
          </a:p>
          <a:p>
            <a:pPr lvl="2" eaLnBrk="1" hangingPunct="1"/>
            <a:r>
              <a:rPr lang="en-US" sz="1600" smtClean="0"/>
              <a:t>GLP is a quality system used for non-clinical health and environmental safety studies  </a:t>
            </a:r>
          </a:p>
          <a:p>
            <a:pPr lvl="2" eaLnBrk="1" hangingPunct="1"/>
            <a:r>
              <a:rPr lang="en-US" sz="1600" smtClean="0"/>
              <a:t>Basic principles of GLP are the basis for sound lab work and require a quality assurance (QA) program be in place</a:t>
            </a:r>
          </a:p>
          <a:p>
            <a:pPr lvl="2" eaLnBrk="1" hangingPunct="1"/>
            <a:r>
              <a:rPr lang="en-US" sz="1600" smtClean="0"/>
              <a:t>Used to develop test data on the properties and safety of chemicals, biological molecules, or organisms so they can be relied upon with confidence among countries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Industry Practices</a:t>
            </a:r>
          </a:p>
        </p:txBody>
      </p:sp>
      <p:sp>
        <p:nvSpPr>
          <p:cNvPr id="39938" name="Content Placeholder 2"/>
          <p:cNvSpPr>
            <a:spLocks noGrp="1"/>
          </p:cNvSpPr>
          <p:nvPr>
            <p:ph idx="1"/>
          </p:nvPr>
        </p:nvSpPr>
        <p:spPr>
          <a:xfrm>
            <a:off x="457200" y="1600200"/>
            <a:ext cx="7391400" cy="4267200"/>
          </a:xfrm>
        </p:spPr>
        <p:txBody>
          <a:bodyPr/>
          <a:lstStyle/>
          <a:p>
            <a:pPr eaLnBrk="1" hangingPunct="1"/>
            <a:r>
              <a:rPr lang="en-US" sz="2000" smtClean="0"/>
              <a:t>GLP Requirements</a:t>
            </a:r>
          </a:p>
          <a:p>
            <a:pPr lvl="1" eaLnBrk="1" hangingPunct="1"/>
            <a:r>
              <a:rPr lang="en-US" sz="1600" smtClean="0"/>
              <a:t>The responsibilities of all individuals involved in the study, from management to laboratory workers, need to be stated and the qualifications and training required for personnel to conduct the study need to be recorded</a:t>
            </a:r>
          </a:p>
          <a:p>
            <a:pPr lvl="1" eaLnBrk="1" hangingPunct="1"/>
            <a:r>
              <a:rPr lang="en-US" sz="1600" smtClean="0"/>
              <a:t>SOPs are required to state how samples, materials, and controls will be received, labeled, and stored; how apparatus will be maintained and calibrated; and how computer systems will be validated and backed up</a:t>
            </a:r>
          </a:p>
          <a:p>
            <a:pPr lvl="1" eaLnBrk="1" hangingPunct="1"/>
            <a:r>
              <a:rPr lang="en-US" sz="1600" smtClean="0"/>
              <a:t>A detailed plan needs to be written prior to the start of the study outlining the purpose of the study, detailed test methods and how the results will be reported. Laboratory notebooks are an integral part of how results are reported</a:t>
            </a:r>
          </a:p>
          <a:p>
            <a:pPr lvl="1" eaLnBrk="1" hangingPunct="1"/>
            <a:r>
              <a:rPr lang="en-US" sz="1600" smtClean="0"/>
              <a:t>The results and data generated by the study need to be properly stored and archived in case follow-up experiments are required</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Industry Practices</a:t>
            </a:r>
          </a:p>
        </p:txBody>
      </p:sp>
      <p:sp>
        <p:nvSpPr>
          <p:cNvPr id="40962" name="Content Placeholder 2"/>
          <p:cNvSpPr>
            <a:spLocks noGrp="1"/>
          </p:cNvSpPr>
          <p:nvPr>
            <p:ph idx="1"/>
          </p:nvPr>
        </p:nvSpPr>
        <p:spPr>
          <a:xfrm>
            <a:off x="762000" y="1371600"/>
            <a:ext cx="6858000" cy="4114800"/>
          </a:xfrm>
        </p:spPr>
        <p:txBody>
          <a:bodyPr/>
          <a:lstStyle/>
          <a:p>
            <a:pPr eaLnBrk="1" hangingPunct="1"/>
            <a:r>
              <a:rPr lang="en-US" smtClean="0"/>
              <a:t>Good manufacturing practices (GMP)</a:t>
            </a:r>
          </a:p>
          <a:p>
            <a:pPr lvl="1" eaLnBrk="1" hangingPunct="1"/>
            <a:r>
              <a:rPr lang="en-US" smtClean="0"/>
              <a:t>Is similar to GLP, but is a set of principles for ensuring the quality and safety of manufactured products used in health care, such as therapeutic drugs and diagnostic and medical devices</a:t>
            </a:r>
          </a:p>
          <a:p>
            <a:pPr eaLnBrk="1" hangingPunct="1"/>
            <a:r>
              <a:rPr lang="en-US" smtClean="0"/>
              <a:t>GLP and GMP should be followed only when the health or environmental effects of the product are important.  It is costly and results in a more expensive product</a:t>
            </a:r>
          </a:p>
          <a:p>
            <a:pPr eaLnBrk="1" hangingPunct="1"/>
            <a:r>
              <a:rPr lang="en-US" smtClean="0"/>
              <a:t>Often biotech companies follow the ISO9001 standards.  They are close to the GLP standards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Careers in Biotechnology</a:t>
            </a:r>
          </a:p>
        </p:txBody>
      </p:sp>
      <p:pic>
        <p:nvPicPr>
          <p:cNvPr id="41986" name="Picture 2"/>
          <p:cNvPicPr>
            <a:picLocks noChangeAspect="1" noChangeArrowheads="1"/>
          </p:cNvPicPr>
          <p:nvPr/>
        </p:nvPicPr>
        <p:blipFill>
          <a:blip r:embed="rId2"/>
          <a:srcRect/>
          <a:stretch>
            <a:fillRect/>
          </a:stretch>
        </p:blipFill>
        <p:spPr bwMode="auto">
          <a:xfrm>
            <a:off x="1905000" y="1981200"/>
            <a:ext cx="5410200" cy="4157663"/>
          </a:xfrm>
          <a:prstGeom prst="rect">
            <a:avLst/>
          </a:prstGeom>
          <a:noFill/>
          <a:ln w="9525">
            <a:noFill/>
            <a:miter lim="800000"/>
            <a:headEnd/>
            <a:tailEnd/>
          </a:ln>
        </p:spPr>
      </p:pic>
      <p:sp>
        <p:nvSpPr>
          <p:cNvPr id="41987" name="Content Placeholder 2"/>
          <p:cNvSpPr>
            <a:spLocks/>
          </p:cNvSpPr>
          <p:nvPr/>
        </p:nvSpPr>
        <p:spPr bwMode="auto">
          <a:xfrm>
            <a:off x="762000" y="1371600"/>
            <a:ext cx="7772400" cy="4114800"/>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Char char="§"/>
            </a:pPr>
            <a:r>
              <a:rPr lang="en-US" sz="2400"/>
              <a:t>Employment base of the bioscience industry in 2008</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Careers in Biotechnology</a:t>
            </a:r>
          </a:p>
        </p:txBody>
      </p:sp>
      <p:pic>
        <p:nvPicPr>
          <p:cNvPr id="43010" name="Picture 2"/>
          <p:cNvPicPr>
            <a:picLocks noChangeAspect="1" noChangeArrowheads="1"/>
          </p:cNvPicPr>
          <p:nvPr/>
        </p:nvPicPr>
        <p:blipFill>
          <a:blip r:embed="rId2"/>
          <a:srcRect/>
          <a:stretch>
            <a:fillRect/>
          </a:stretch>
        </p:blipFill>
        <p:spPr bwMode="auto">
          <a:xfrm>
            <a:off x="2133600" y="1871663"/>
            <a:ext cx="4724400" cy="4303712"/>
          </a:xfrm>
          <a:prstGeom prst="rect">
            <a:avLst/>
          </a:prstGeom>
          <a:noFill/>
          <a:ln w="9525">
            <a:noFill/>
            <a:miter lim="800000"/>
            <a:headEnd/>
            <a:tailEnd/>
          </a:ln>
        </p:spPr>
      </p:pic>
      <p:sp>
        <p:nvSpPr>
          <p:cNvPr id="43011" name="Content Placeholder 2"/>
          <p:cNvSpPr>
            <a:spLocks/>
          </p:cNvSpPr>
          <p:nvPr/>
        </p:nvSpPr>
        <p:spPr bwMode="auto">
          <a:xfrm>
            <a:off x="762000" y="1371600"/>
            <a:ext cx="7772400" cy="4114800"/>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Char char="§"/>
            </a:pPr>
            <a:r>
              <a:rPr lang="en-US" sz="2400"/>
              <a:t>The effect of education on earnings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Careers in Biotechnology</a:t>
            </a:r>
          </a:p>
        </p:txBody>
      </p:sp>
      <p:sp>
        <p:nvSpPr>
          <p:cNvPr id="44034" name="Content Placeholder 2"/>
          <p:cNvSpPr>
            <a:spLocks noGrp="1"/>
          </p:cNvSpPr>
          <p:nvPr>
            <p:ph idx="1"/>
          </p:nvPr>
        </p:nvSpPr>
        <p:spPr/>
        <p:txBody>
          <a:bodyPr/>
          <a:lstStyle/>
          <a:p>
            <a:pPr eaLnBrk="1" hangingPunct="1"/>
            <a:r>
              <a:rPr lang="en-US" smtClean="0"/>
              <a:t>Laboratory technician</a:t>
            </a:r>
          </a:p>
          <a:p>
            <a:pPr lvl="1" eaLnBrk="1" hangingPunct="1"/>
            <a:r>
              <a:rPr lang="en-US" smtClean="0"/>
              <a:t>Associate’s or bachelor’s degree</a:t>
            </a:r>
          </a:p>
          <a:p>
            <a:pPr lvl="2" eaLnBrk="1" hangingPunct="1"/>
            <a:r>
              <a:rPr lang="en-US" smtClean="0"/>
              <a:t>Works under the supervision of a scientist and is responsible for carrying out the hands-on work involved in laboratory work</a:t>
            </a:r>
          </a:p>
          <a:p>
            <a:pPr lvl="3" eaLnBrk="1" hangingPunct="1"/>
            <a:r>
              <a:rPr lang="en-US" smtClean="0"/>
              <a:t>Setting up assays</a:t>
            </a:r>
          </a:p>
          <a:p>
            <a:pPr lvl="3" eaLnBrk="1" hangingPunct="1"/>
            <a:r>
              <a:rPr lang="en-US" smtClean="0"/>
              <a:t>Using instruments</a:t>
            </a:r>
          </a:p>
          <a:p>
            <a:pPr lvl="3" eaLnBrk="1" hangingPunct="1"/>
            <a:r>
              <a:rPr lang="en-US" smtClean="0"/>
              <a:t>Recording data</a:t>
            </a:r>
          </a:p>
          <a:p>
            <a:pPr eaLnBrk="1" hangingPunct="1"/>
            <a:r>
              <a:rPr lang="en-US" smtClean="0"/>
              <a:t>Research associate</a:t>
            </a:r>
          </a:p>
          <a:p>
            <a:pPr lvl="1" eaLnBrk="1" hangingPunct="1"/>
            <a:r>
              <a:rPr lang="en-US" smtClean="0"/>
              <a:t>Bachelor’s or master’s degree</a:t>
            </a:r>
          </a:p>
          <a:p>
            <a:pPr lvl="2" eaLnBrk="1" hangingPunct="1"/>
            <a:r>
              <a:rPr lang="en-US" smtClean="0"/>
              <a:t>Similar to a technician, however research associates have more responsibility and have a larger role in experimental design and data analysis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Historical Uses of Biotechnology</a:t>
            </a:r>
          </a:p>
        </p:txBody>
      </p:sp>
      <p:sp>
        <p:nvSpPr>
          <p:cNvPr id="17410" name="Content Placeholder 2"/>
          <p:cNvSpPr>
            <a:spLocks noGrp="1"/>
          </p:cNvSpPr>
          <p:nvPr>
            <p:ph idx="1"/>
          </p:nvPr>
        </p:nvSpPr>
        <p:spPr>
          <a:xfrm>
            <a:off x="762000" y="1371600"/>
            <a:ext cx="4876800" cy="4114800"/>
          </a:xfrm>
        </p:spPr>
        <p:txBody>
          <a:bodyPr/>
          <a:lstStyle/>
          <a:p>
            <a:pPr eaLnBrk="1" hangingPunct="1"/>
            <a:r>
              <a:rPr lang="en-US" sz="1800" smtClean="0"/>
              <a:t>4,000-2,000 BC: Egyptians use yeast to ferment beer and leaven bread</a:t>
            </a:r>
          </a:p>
          <a:p>
            <a:pPr eaLnBrk="1" hangingPunct="1"/>
            <a:r>
              <a:rPr lang="en-US" sz="1800" smtClean="0"/>
              <a:t>500 BC: Chinese use moldy soybeans to treat boils, the first use of antibiotics</a:t>
            </a:r>
          </a:p>
          <a:p>
            <a:pPr eaLnBrk="1" hangingPunct="1"/>
            <a:r>
              <a:rPr lang="en-US" sz="1800" smtClean="0"/>
              <a:t>1914: Bacteria are used to treat sewage for the first time in England</a:t>
            </a:r>
          </a:p>
          <a:p>
            <a:pPr eaLnBrk="1" hangingPunct="1"/>
            <a:r>
              <a:rPr lang="en-US" sz="1800" smtClean="0"/>
              <a:t>1962: Green fluorescent protein (GFP) is isolated by Osamu Shimomura, who won the Nobel Prize in 2008</a:t>
            </a:r>
          </a:p>
          <a:p>
            <a:pPr eaLnBrk="1" hangingPunct="1"/>
            <a:r>
              <a:rPr lang="en-US" sz="1800" smtClean="0"/>
              <a:t>1980: U.S. Supreme Court approves the principle of patenting an organism, allowing Exxon to patent an oil eating bacteria</a:t>
            </a:r>
          </a:p>
        </p:txBody>
      </p:sp>
      <p:pic>
        <p:nvPicPr>
          <p:cNvPr id="17411" name="Picture 2"/>
          <p:cNvPicPr>
            <a:picLocks noChangeAspect="1" noChangeArrowheads="1"/>
          </p:cNvPicPr>
          <p:nvPr/>
        </p:nvPicPr>
        <p:blipFill>
          <a:blip r:embed="rId2"/>
          <a:srcRect/>
          <a:stretch>
            <a:fillRect/>
          </a:stretch>
        </p:blipFill>
        <p:spPr bwMode="auto">
          <a:xfrm>
            <a:off x="5867400" y="1295400"/>
            <a:ext cx="2514600" cy="2967038"/>
          </a:xfrm>
          <a:prstGeom prst="rect">
            <a:avLst/>
          </a:prstGeom>
          <a:noFill/>
          <a:ln w="9525">
            <a:noFill/>
            <a:miter lim="800000"/>
            <a:headEnd/>
            <a:tailEnd/>
          </a:ln>
        </p:spPr>
      </p:pic>
      <p:sp>
        <p:nvSpPr>
          <p:cNvPr id="17412" name="TextBox 3"/>
          <p:cNvSpPr txBox="1">
            <a:spLocks noChangeArrowheads="1"/>
          </p:cNvSpPr>
          <p:nvPr/>
        </p:nvSpPr>
        <p:spPr bwMode="auto">
          <a:xfrm>
            <a:off x="6019800" y="4343400"/>
            <a:ext cx="2209800" cy="276225"/>
          </a:xfrm>
          <a:prstGeom prst="rect">
            <a:avLst/>
          </a:prstGeom>
          <a:noFill/>
          <a:ln w="9525">
            <a:noFill/>
            <a:miter lim="800000"/>
            <a:headEnd/>
            <a:tailEnd/>
          </a:ln>
        </p:spPr>
        <p:txBody>
          <a:bodyPr>
            <a:spAutoFit/>
          </a:bodyPr>
          <a:lstStyle/>
          <a:p>
            <a:pPr eaLnBrk="0" hangingPunct="0"/>
            <a:r>
              <a:rPr lang="en-US" sz="1200"/>
              <a:t>Ancient bakery in Pompeii</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Careers in Biotechnology</a:t>
            </a:r>
          </a:p>
        </p:txBody>
      </p:sp>
      <p:sp>
        <p:nvSpPr>
          <p:cNvPr id="45058" name="Content Placeholder 2"/>
          <p:cNvSpPr>
            <a:spLocks noGrp="1"/>
          </p:cNvSpPr>
          <p:nvPr>
            <p:ph idx="1"/>
          </p:nvPr>
        </p:nvSpPr>
        <p:spPr>
          <a:xfrm>
            <a:off x="457200" y="1600200"/>
            <a:ext cx="6781800" cy="4530725"/>
          </a:xfrm>
        </p:spPr>
        <p:txBody>
          <a:bodyPr/>
          <a:lstStyle/>
          <a:p>
            <a:pPr eaLnBrk="1" hangingPunct="1"/>
            <a:r>
              <a:rPr lang="en-US" smtClean="0"/>
              <a:t>Research and development scientist</a:t>
            </a:r>
          </a:p>
          <a:p>
            <a:pPr lvl="1" eaLnBrk="1" hangingPunct="1"/>
            <a:r>
              <a:rPr lang="en-US" smtClean="0"/>
              <a:t>Generally a doctoral degree (Ph.D.) is required, but often a master’s degree with experience can be sufficient</a:t>
            </a:r>
          </a:p>
          <a:p>
            <a:pPr lvl="2" eaLnBrk="1" hangingPunct="1"/>
            <a:r>
              <a:rPr lang="en-US" smtClean="0"/>
              <a:t>Study how biological processes work</a:t>
            </a:r>
          </a:p>
          <a:p>
            <a:pPr lvl="2" eaLnBrk="1" hangingPunct="1"/>
            <a:r>
              <a:rPr lang="en-US" smtClean="0"/>
              <a:t>Develop methods to investigate biological processes</a:t>
            </a:r>
          </a:p>
          <a:p>
            <a:pPr lvl="2" eaLnBrk="1" hangingPunct="1"/>
            <a:r>
              <a:rPr lang="en-US" smtClean="0"/>
              <a:t>Use knowledge to develop products and processes for industry</a:t>
            </a:r>
          </a:p>
          <a:p>
            <a:pPr lvl="2" eaLnBrk="1" hangingPunct="1"/>
            <a:r>
              <a:rPr lang="en-US" smtClean="0"/>
              <a:t>Design experiments, analyze data, and draw conclusions</a:t>
            </a:r>
          </a:p>
          <a:p>
            <a:pPr lvl="2" eaLnBrk="1" hangingPunct="1"/>
            <a:r>
              <a:rPr lang="en-US" smtClean="0"/>
              <a:t>Train and supervise technicians and research associates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Careers in Biotechnology</a:t>
            </a:r>
          </a:p>
        </p:txBody>
      </p:sp>
      <p:sp>
        <p:nvSpPr>
          <p:cNvPr id="46082" name="Content Placeholder 2"/>
          <p:cNvSpPr>
            <a:spLocks noGrp="1"/>
          </p:cNvSpPr>
          <p:nvPr>
            <p:ph idx="1"/>
          </p:nvPr>
        </p:nvSpPr>
        <p:spPr>
          <a:xfrm>
            <a:off x="457200" y="1600200"/>
            <a:ext cx="6781800" cy="4530725"/>
          </a:xfrm>
        </p:spPr>
        <p:txBody>
          <a:bodyPr/>
          <a:lstStyle/>
          <a:p>
            <a:pPr eaLnBrk="1" hangingPunct="1"/>
            <a:r>
              <a:rPr lang="en-US" smtClean="0"/>
              <a:t>Clinical scientist</a:t>
            </a:r>
          </a:p>
          <a:p>
            <a:pPr lvl="1" eaLnBrk="1" hangingPunct="1"/>
            <a:r>
              <a:rPr lang="en-US" smtClean="0"/>
              <a:t>Bachelor’s degree, graduate degree, or a specialized certification</a:t>
            </a:r>
          </a:p>
          <a:p>
            <a:pPr lvl="2" eaLnBrk="1" hangingPunct="1"/>
            <a:r>
              <a:rPr lang="en-US" smtClean="0"/>
              <a:t>Perform all levels of work from analyzing blood samples to overseeing clinical trials for a pharmaceutical company</a:t>
            </a:r>
          </a:p>
          <a:p>
            <a:pPr lvl="2" eaLnBrk="1" hangingPunct="1"/>
            <a:r>
              <a:rPr lang="en-US" smtClean="0"/>
              <a:t>Responsible for proper handling of medical samples ensuring the proper testing of the samples</a:t>
            </a:r>
          </a:p>
          <a:p>
            <a:pPr lvl="2" eaLnBrk="1" hangingPunct="1"/>
            <a:r>
              <a:rPr lang="en-US" smtClean="0"/>
              <a:t>Train and supervise clinical technologists and technicians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Careers in Biotechnology</a:t>
            </a:r>
          </a:p>
        </p:txBody>
      </p:sp>
      <p:sp>
        <p:nvSpPr>
          <p:cNvPr id="47106" name="Content Placeholder 2"/>
          <p:cNvSpPr>
            <a:spLocks noGrp="1"/>
          </p:cNvSpPr>
          <p:nvPr>
            <p:ph idx="1"/>
          </p:nvPr>
        </p:nvSpPr>
        <p:spPr>
          <a:xfrm>
            <a:off x="457200" y="1600200"/>
            <a:ext cx="7543800" cy="4530725"/>
          </a:xfrm>
        </p:spPr>
        <p:txBody>
          <a:bodyPr/>
          <a:lstStyle/>
          <a:p>
            <a:pPr eaLnBrk="1" hangingPunct="1"/>
            <a:r>
              <a:rPr lang="en-US" smtClean="0"/>
              <a:t>Engineer</a:t>
            </a:r>
          </a:p>
          <a:p>
            <a:pPr lvl="1" eaLnBrk="1" hangingPunct="1"/>
            <a:r>
              <a:rPr lang="en-US" smtClean="0"/>
              <a:t>Bachelor’s degree required, but often graduate degrees are desired</a:t>
            </a:r>
          </a:p>
          <a:p>
            <a:pPr lvl="2" eaLnBrk="1" hangingPunct="1"/>
            <a:r>
              <a:rPr lang="en-US" smtClean="0"/>
              <a:t>Biological engineers are often called biomedical or bioengineers</a:t>
            </a:r>
          </a:p>
          <a:p>
            <a:pPr lvl="2" eaLnBrk="1" hangingPunct="1"/>
            <a:r>
              <a:rPr lang="en-US" smtClean="0"/>
              <a:t>Use science and math to solve biological problems</a:t>
            </a:r>
          </a:p>
          <a:p>
            <a:pPr lvl="2" eaLnBrk="1" hangingPunct="1"/>
            <a:r>
              <a:rPr lang="en-US" smtClean="0"/>
              <a:t>Have formal training in life science and engineering</a:t>
            </a:r>
          </a:p>
          <a:p>
            <a:pPr lvl="2" eaLnBrk="1" hangingPunct="1"/>
            <a:r>
              <a:rPr lang="en-US" smtClean="0"/>
              <a:t>Biotechnology industry employs biological, agricultural, chemical, mechanical, electrical and computer engineers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Careers in Biotechnology</a:t>
            </a:r>
          </a:p>
        </p:txBody>
      </p:sp>
      <p:sp>
        <p:nvSpPr>
          <p:cNvPr id="48130" name="Content Placeholder 2"/>
          <p:cNvSpPr>
            <a:spLocks noGrp="1"/>
          </p:cNvSpPr>
          <p:nvPr>
            <p:ph idx="1"/>
          </p:nvPr>
        </p:nvSpPr>
        <p:spPr>
          <a:xfrm>
            <a:off x="457200" y="1219200"/>
            <a:ext cx="7391400" cy="4530725"/>
          </a:xfrm>
        </p:spPr>
        <p:txBody>
          <a:bodyPr/>
          <a:lstStyle/>
          <a:p>
            <a:pPr eaLnBrk="1" hangingPunct="1"/>
            <a:r>
              <a:rPr lang="en-US" smtClean="0"/>
              <a:t>Non-laboratory careers</a:t>
            </a:r>
          </a:p>
          <a:p>
            <a:pPr lvl="1" eaLnBrk="1" hangingPunct="1"/>
            <a:r>
              <a:rPr lang="en-US" smtClean="0"/>
              <a:t>The majority of jobs in biotechnology are not in a lab</a:t>
            </a:r>
          </a:p>
          <a:p>
            <a:pPr lvl="1" eaLnBrk="1" hangingPunct="1"/>
            <a:r>
              <a:rPr lang="en-US" smtClean="0"/>
              <a:t>Bachelor’s, master’s, MBA, Ph.D. could all be appropriate for these positions</a:t>
            </a:r>
          </a:p>
          <a:p>
            <a:pPr lvl="2" eaLnBrk="1" hangingPunct="1"/>
            <a:r>
              <a:rPr lang="en-US" smtClean="0"/>
              <a:t>Administrators			Logistics experts</a:t>
            </a:r>
          </a:p>
          <a:p>
            <a:pPr lvl="2" eaLnBrk="1" hangingPunct="1"/>
            <a:r>
              <a:rPr lang="en-US" smtClean="0"/>
              <a:t>Technical writers		Quality assurance</a:t>
            </a:r>
          </a:p>
          <a:p>
            <a:pPr lvl="2" eaLnBrk="1" hangingPunct="1"/>
            <a:r>
              <a:rPr lang="en-US" smtClean="0"/>
              <a:t>Graphic designers		Buyers</a:t>
            </a:r>
          </a:p>
          <a:p>
            <a:pPr lvl="2" eaLnBrk="1" hangingPunct="1"/>
            <a:r>
              <a:rPr lang="en-US" smtClean="0"/>
              <a:t>Sales representatives		Accountants</a:t>
            </a:r>
          </a:p>
          <a:p>
            <a:pPr lvl="2" eaLnBrk="1" hangingPunct="1"/>
            <a:r>
              <a:rPr lang="en-US" smtClean="0"/>
              <a:t>Marketing specialists		Biostatisticians</a:t>
            </a:r>
          </a:p>
          <a:p>
            <a:pPr lvl="2" eaLnBrk="1" hangingPunct="1"/>
            <a:r>
              <a:rPr lang="en-US" smtClean="0"/>
              <a:t>Public relations specialists	Project managers</a:t>
            </a:r>
          </a:p>
          <a:p>
            <a:pPr lvl="2" eaLnBrk="1" hangingPunct="1"/>
            <a:r>
              <a:rPr lang="en-US" smtClean="0"/>
              <a:t>Lawyers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Chapter 1 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02309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Historical Uses of Biotechnology</a:t>
            </a:r>
          </a:p>
        </p:txBody>
      </p:sp>
      <p:sp>
        <p:nvSpPr>
          <p:cNvPr id="18434" name="Content Placeholder 2"/>
          <p:cNvSpPr>
            <a:spLocks noGrp="1"/>
          </p:cNvSpPr>
          <p:nvPr>
            <p:ph idx="1"/>
          </p:nvPr>
        </p:nvSpPr>
        <p:spPr>
          <a:xfrm>
            <a:off x="762000" y="1371600"/>
            <a:ext cx="7467600" cy="4114800"/>
          </a:xfrm>
        </p:spPr>
        <p:txBody>
          <a:bodyPr/>
          <a:lstStyle/>
          <a:p>
            <a:pPr eaLnBrk="1" hangingPunct="1"/>
            <a:r>
              <a:rPr lang="en-US" sz="2000" smtClean="0"/>
              <a:t>1983: Kary Mullis invents the polymerase chain reaction (PCR)</a:t>
            </a:r>
          </a:p>
          <a:p>
            <a:pPr eaLnBrk="1" hangingPunct="1"/>
            <a:r>
              <a:rPr lang="en-US" sz="2000" smtClean="0"/>
              <a:t>1986: first field trials for genetically modified crop (herbicide- resistant tobacco in the U.S. and France)</a:t>
            </a:r>
          </a:p>
          <a:p>
            <a:pPr eaLnBrk="1" hangingPunct="1"/>
            <a:r>
              <a:rPr lang="en-US" sz="2000" smtClean="0"/>
              <a:t>1990: CHY-MAX, an enzyme used in cheese making is the first product of recombinant DNA technology to be used in the U.S. food industry</a:t>
            </a:r>
          </a:p>
          <a:p>
            <a:pPr eaLnBrk="1" hangingPunct="1"/>
            <a:r>
              <a:rPr lang="en-US" sz="2000" smtClean="0"/>
              <a:t>1997: Ian Wilmut creates Dolly the sheep, the first animal cloned from an adult cell</a:t>
            </a:r>
          </a:p>
          <a:p>
            <a:pPr eaLnBrk="1" hangingPunct="1"/>
            <a:r>
              <a:rPr lang="en-US" sz="2000" smtClean="0"/>
              <a:t>2002: first draft of the human genome is released</a:t>
            </a:r>
          </a:p>
          <a:p>
            <a:pPr eaLnBrk="1" hangingPunct="1"/>
            <a:r>
              <a:rPr lang="en-US" sz="2000" smtClean="0"/>
              <a:t>2010: first synthetic cell created by Craig Venter</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Systems Biology and “-omics”</a:t>
            </a:r>
          </a:p>
        </p:txBody>
      </p:sp>
      <p:sp>
        <p:nvSpPr>
          <p:cNvPr id="19458" name="Content Placeholder 2"/>
          <p:cNvSpPr>
            <a:spLocks noGrp="1"/>
          </p:cNvSpPr>
          <p:nvPr>
            <p:ph idx="1"/>
          </p:nvPr>
        </p:nvSpPr>
        <p:spPr>
          <a:xfrm>
            <a:off x="685800" y="1524000"/>
            <a:ext cx="7239000" cy="4530725"/>
          </a:xfrm>
        </p:spPr>
        <p:txBody>
          <a:bodyPr/>
          <a:lstStyle/>
          <a:p>
            <a:pPr eaLnBrk="1" hangingPunct="1"/>
            <a:r>
              <a:rPr lang="en-US" smtClean="0"/>
              <a:t>Systems biology = an approach that shifts from looking at a single gene or protein to exploring how whole cells, organisms, or ecosystems function on the molecular level</a:t>
            </a:r>
          </a:p>
          <a:p>
            <a:pPr lvl="1" eaLnBrk="1" hangingPunct="1"/>
            <a:r>
              <a:rPr lang="en-US" smtClean="0"/>
              <a:t>Omics are disciplines using the systems biology approach</a:t>
            </a:r>
          </a:p>
          <a:p>
            <a:pPr lvl="2" eaLnBrk="1" hangingPunct="1"/>
            <a:r>
              <a:rPr lang="en-US" smtClean="0"/>
              <a:t>Genomics investigates the whole genome</a:t>
            </a:r>
          </a:p>
          <a:p>
            <a:pPr lvl="2" eaLnBrk="1" hangingPunct="1"/>
            <a:r>
              <a:rPr lang="en-US" smtClean="0"/>
              <a:t>Proteomics studies the proteome, or the entire protein complement of a cell or organism</a:t>
            </a:r>
          </a:p>
          <a:p>
            <a:pPr lvl="2" eaLnBrk="1" hangingPunct="1"/>
            <a:r>
              <a:rPr lang="en-US" smtClean="0"/>
              <a:t>Transcriptomics studies the transcriptome or the part of the genome that is transcribed</a:t>
            </a:r>
          </a:p>
          <a:p>
            <a:pPr lvl="2" eaLnBrk="1" hangingPunct="1"/>
            <a:r>
              <a:rPr lang="en-US" smtClean="0"/>
              <a:t>Metabolomics investigates the metabolome or all of the metabolites in a cell or organism</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Bioinformatics</a:t>
            </a:r>
          </a:p>
        </p:txBody>
      </p:sp>
      <p:sp>
        <p:nvSpPr>
          <p:cNvPr id="20482" name="Content Placeholder 2"/>
          <p:cNvSpPr>
            <a:spLocks noGrp="1"/>
          </p:cNvSpPr>
          <p:nvPr>
            <p:ph idx="1"/>
          </p:nvPr>
        </p:nvSpPr>
        <p:spPr/>
        <p:txBody>
          <a:bodyPr/>
          <a:lstStyle/>
          <a:p>
            <a:pPr eaLnBrk="1" hangingPunct="1"/>
            <a:r>
              <a:rPr lang="en-US" smtClean="0"/>
              <a:t>Bioinformatics is the use of information technology for biological applications.  This can include:</a:t>
            </a:r>
          </a:p>
          <a:p>
            <a:pPr lvl="1" eaLnBrk="1" hangingPunct="1"/>
            <a:r>
              <a:rPr lang="en-US" smtClean="0"/>
              <a:t>Storing data</a:t>
            </a:r>
          </a:p>
          <a:p>
            <a:pPr lvl="1" eaLnBrk="1" hangingPunct="1"/>
            <a:r>
              <a:rPr lang="en-US" smtClean="0"/>
              <a:t>Sorting and searching data sets</a:t>
            </a:r>
          </a:p>
          <a:p>
            <a:pPr lvl="1" eaLnBrk="1" hangingPunct="1"/>
            <a:r>
              <a:rPr lang="en-US" smtClean="0"/>
              <a:t>Analyzing and comparing data</a:t>
            </a:r>
          </a:p>
          <a:p>
            <a:pPr lvl="1" eaLnBrk="1" hangingPunct="1"/>
            <a:r>
              <a:rPr lang="en-US" smtClean="0"/>
              <a:t>Predicting structures</a:t>
            </a:r>
          </a:p>
          <a:p>
            <a:pPr lvl="1" eaLnBrk="1" hangingPunct="1"/>
            <a:r>
              <a:rPr lang="en-US" smtClean="0"/>
              <a:t>Modeling the interaction of molecules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Uses of Biotechnology</a:t>
            </a:r>
          </a:p>
        </p:txBody>
      </p:sp>
      <p:sp>
        <p:nvSpPr>
          <p:cNvPr id="21506" name="Content Placeholder 2"/>
          <p:cNvSpPr>
            <a:spLocks noGrp="1"/>
          </p:cNvSpPr>
          <p:nvPr>
            <p:ph idx="1"/>
          </p:nvPr>
        </p:nvSpPr>
        <p:spPr/>
        <p:txBody>
          <a:bodyPr/>
          <a:lstStyle/>
          <a:p>
            <a:pPr eaLnBrk="1" hangingPunct="1"/>
            <a:r>
              <a:rPr lang="en-US" smtClean="0"/>
              <a:t>Health Care/Pharmaceutical</a:t>
            </a:r>
          </a:p>
          <a:p>
            <a:pPr lvl="1" eaLnBrk="1" hangingPunct="1"/>
            <a:r>
              <a:rPr lang="en-US" smtClean="0"/>
              <a:t>Drug discovery</a:t>
            </a:r>
          </a:p>
          <a:p>
            <a:pPr lvl="2" eaLnBrk="1" hangingPunct="1"/>
            <a:r>
              <a:rPr lang="en-US" smtClean="0"/>
              <a:t>Utilizes high throughput tools and techniques</a:t>
            </a:r>
          </a:p>
          <a:p>
            <a:pPr lvl="3" eaLnBrk="1" hangingPunct="1"/>
            <a:r>
              <a:rPr lang="en-US" smtClean="0"/>
              <a:t>Microarrays are used to screen thousands of drug candidates by binding them on a microscope slide and incubating them with the target protein</a:t>
            </a:r>
          </a:p>
          <a:p>
            <a:pPr lvl="1" eaLnBrk="1" hangingPunct="1"/>
            <a:r>
              <a:rPr lang="en-US" smtClean="0"/>
              <a:t>Drug development</a:t>
            </a:r>
          </a:p>
          <a:p>
            <a:pPr lvl="2" eaLnBrk="1" hangingPunct="1"/>
            <a:r>
              <a:rPr lang="en-US" smtClean="0"/>
              <a:t>Chemical engineering, cell cultures, and animal models are used to test whether the drug works as expected</a:t>
            </a:r>
          </a:p>
          <a:p>
            <a:pPr lvl="3" eaLnBrk="1" hangingPunct="1"/>
            <a:r>
              <a:rPr lang="en-US" smtClean="0"/>
              <a:t>Transgenic animals are often used that have been engineered to express the specific gene or genes and these can be inhibited or deleted if desired</a:t>
            </a:r>
          </a:p>
          <a:p>
            <a:pPr lvl="3" eaLnBrk="1" hangingPunct="1"/>
            <a:r>
              <a:rPr lang="en-US" smtClean="0"/>
              <a:t>Nanotechnology is also used to help deliver drugs to their targets.  These are devices and particles that are nanometers in size</a:t>
            </a:r>
          </a:p>
          <a:p>
            <a:pPr lvl="1" eaLnBrk="1" hangingPunct="1"/>
            <a:endParaRPr lang="en-US" smtClean="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Uses of Biotechnology</a:t>
            </a:r>
          </a:p>
        </p:txBody>
      </p:sp>
      <p:sp>
        <p:nvSpPr>
          <p:cNvPr id="22530" name="Content Placeholder 2"/>
          <p:cNvSpPr>
            <a:spLocks noGrp="1"/>
          </p:cNvSpPr>
          <p:nvPr>
            <p:ph idx="1"/>
          </p:nvPr>
        </p:nvSpPr>
        <p:spPr/>
        <p:txBody>
          <a:bodyPr/>
          <a:lstStyle/>
          <a:p>
            <a:pPr eaLnBrk="1" hangingPunct="1"/>
            <a:r>
              <a:rPr lang="en-US" smtClean="0"/>
              <a:t>Health Care/Pharmaceutical</a:t>
            </a:r>
          </a:p>
          <a:p>
            <a:pPr lvl="1" eaLnBrk="1" hangingPunct="1"/>
            <a:r>
              <a:rPr lang="en-US" smtClean="0"/>
              <a:t>Clinical trials</a:t>
            </a:r>
          </a:p>
          <a:p>
            <a:pPr lvl="2" eaLnBrk="1" hangingPunct="1"/>
            <a:r>
              <a:rPr lang="en-US" smtClean="0"/>
              <a:t>Controlled tests to see if the drugs work in humans</a:t>
            </a:r>
          </a:p>
          <a:p>
            <a:pPr lvl="3" eaLnBrk="1" hangingPunct="1"/>
            <a:r>
              <a:rPr lang="en-US" smtClean="0"/>
              <a:t>Phase I: a small group of healthy individuals, usually less than 100, are given the drug to test for safety and dosage levels.  This is often used to see how long it will remain active in the bloodstream</a:t>
            </a:r>
          </a:p>
          <a:p>
            <a:pPr lvl="3" eaLnBrk="1" hangingPunct="1"/>
            <a:r>
              <a:rPr lang="en-US" smtClean="0"/>
              <a:t>Phase II: the trial is expanded to between 100 and 300 participants to investigate whether the drug helps people suffering from the disease</a:t>
            </a:r>
          </a:p>
          <a:p>
            <a:pPr lvl="3" eaLnBrk="1" hangingPunct="1"/>
            <a:r>
              <a:rPr lang="en-US" smtClean="0"/>
              <a:t>Phase III: is a large trial that expands to serve 1,000 to 5,000 patients.  The patients are monitored for effectiveness and side effects</a:t>
            </a:r>
          </a:p>
          <a:p>
            <a:pPr lvl="4" eaLnBrk="1" hangingPunct="1"/>
            <a:r>
              <a:rPr lang="en-US" smtClean="0"/>
              <a:t>In 2009 there were 587 phase III human trials being conducted in the U.S.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Uses of Biotechnology</a:t>
            </a:r>
          </a:p>
        </p:txBody>
      </p:sp>
      <p:pic>
        <p:nvPicPr>
          <p:cNvPr id="23554" name="Picture 2"/>
          <p:cNvPicPr>
            <a:picLocks noChangeAspect="1" noChangeArrowheads="1"/>
          </p:cNvPicPr>
          <p:nvPr/>
        </p:nvPicPr>
        <p:blipFill>
          <a:blip r:embed="rId2"/>
          <a:srcRect/>
          <a:stretch>
            <a:fillRect/>
          </a:stretch>
        </p:blipFill>
        <p:spPr bwMode="auto">
          <a:xfrm>
            <a:off x="5867400" y="1143000"/>
            <a:ext cx="3165475" cy="1752600"/>
          </a:xfrm>
          <a:prstGeom prst="rect">
            <a:avLst/>
          </a:prstGeom>
          <a:noFill/>
          <a:ln w="9525">
            <a:noFill/>
            <a:miter lim="800000"/>
            <a:headEnd/>
            <a:tailEnd/>
          </a:ln>
        </p:spPr>
      </p:pic>
      <p:sp>
        <p:nvSpPr>
          <p:cNvPr id="23555" name="Content Placeholder 2"/>
          <p:cNvSpPr>
            <a:spLocks noGrp="1"/>
          </p:cNvSpPr>
          <p:nvPr>
            <p:ph idx="1"/>
          </p:nvPr>
        </p:nvSpPr>
        <p:spPr>
          <a:xfrm>
            <a:off x="762000" y="1371600"/>
            <a:ext cx="5334000" cy="4114800"/>
          </a:xfrm>
        </p:spPr>
        <p:txBody>
          <a:bodyPr/>
          <a:lstStyle/>
          <a:p>
            <a:pPr eaLnBrk="1" hangingPunct="1"/>
            <a:r>
              <a:rPr lang="en-US" sz="2000" smtClean="0"/>
              <a:t>Health Care/Pharmaceutical</a:t>
            </a:r>
          </a:p>
          <a:p>
            <a:pPr lvl="1" eaLnBrk="1" hangingPunct="1"/>
            <a:r>
              <a:rPr lang="en-US" sz="1800" smtClean="0"/>
              <a:t>Personalized medicine</a:t>
            </a:r>
          </a:p>
          <a:p>
            <a:pPr lvl="2" eaLnBrk="1" hangingPunct="1"/>
            <a:r>
              <a:rPr lang="en-US" sz="1600" smtClean="0"/>
              <a:t>Also referred to as phamacogenomics.  The adjustment of treatment of a patient by determining which drugs or treatments that would best suit the patient’s genotype or expressed differences</a:t>
            </a:r>
          </a:p>
          <a:p>
            <a:pPr lvl="3" eaLnBrk="1" hangingPunct="1"/>
            <a:r>
              <a:rPr lang="en-US" sz="1400" smtClean="0"/>
              <a:t>Herceptin is a drug that is prescribed for patients that have breast cancers that are HER2 positive.  HER2 is a specific protein that is overexpressed</a:t>
            </a:r>
          </a:p>
          <a:p>
            <a:pPr lvl="1" eaLnBrk="1" hangingPunct="1"/>
            <a:r>
              <a:rPr lang="en-US" sz="1800" smtClean="0"/>
              <a:t>Clinical diagnostics</a:t>
            </a:r>
          </a:p>
          <a:p>
            <a:pPr lvl="2" eaLnBrk="1" hangingPunct="1"/>
            <a:r>
              <a:rPr lang="en-US" sz="1600" smtClean="0"/>
              <a:t>The development of tests for the diagnosis of disease.  Some of these tests are done at the molecular level, such as with antibodies.</a:t>
            </a:r>
          </a:p>
          <a:p>
            <a:pPr lvl="3" eaLnBrk="1" hangingPunct="1"/>
            <a:r>
              <a:rPr lang="en-US" sz="1400" smtClean="0"/>
              <a:t>HIV testing, Lyme disease, SARS </a:t>
            </a:r>
          </a:p>
          <a:p>
            <a:pPr lvl="3" eaLnBrk="1" hangingPunct="1"/>
            <a:endParaRPr lang="en-US" sz="1400" smtClean="0"/>
          </a:p>
        </p:txBody>
      </p:sp>
      <p:sp>
        <p:nvSpPr>
          <p:cNvPr id="23556" name="TextBox 3"/>
          <p:cNvSpPr txBox="1">
            <a:spLocks noChangeArrowheads="1"/>
          </p:cNvSpPr>
          <p:nvPr/>
        </p:nvSpPr>
        <p:spPr bwMode="auto">
          <a:xfrm>
            <a:off x="6858000" y="2971800"/>
            <a:ext cx="1905000" cy="581025"/>
          </a:xfrm>
          <a:prstGeom prst="rect">
            <a:avLst/>
          </a:prstGeom>
          <a:noFill/>
          <a:ln w="9525">
            <a:noFill/>
            <a:miter lim="800000"/>
            <a:headEnd/>
            <a:tailEnd/>
          </a:ln>
        </p:spPr>
        <p:txBody>
          <a:bodyPr>
            <a:spAutoFit/>
          </a:bodyPr>
          <a:lstStyle/>
          <a:p>
            <a:pPr eaLnBrk="0" hangingPunct="0"/>
            <a:r>
              <a:rPr lang="en-US" sz="1600"/>
              <a:t>Bio-Rad’s Genie II HIV1/HIV2</a:t>
            </a:r>
            <a:r>
              <a:rPr lang="en-US" sz="1600">
                <a:sym typeface="Symbol" pitchFamily="18" charset="2"/>
              </a:rPr>
              <a:t></a:t>
            </a:r>
            <a:r>
              <a:rPr lang="en-US" sz="1600"/>
              <a:t> assay</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11-1754_BioEdTextbookPPT_FINAL tmp</Template>
  <TotalTime>598</TotalTime>
  <Words>2314</Words>
  <Application>Microsoft Macintosh PowerPoint</Application>
  <PresentationFormat>On-screen Show (4:3)</PresentationFormat>
  <Paragraphs>253</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Blank Presentation</vt:lpstr>
      <vt:lpstr>The Biotechnology  Industry</vt:lpstr>
      <vt:lpstr>What Is Biotechnology?</vt:lpstr>
      <vt:lpstr>Historical Uses of Biotechnology</vt:lpstr>
      <vt:lpstr>Historical Uses of Biotechnology</vt:lpstr>
      <vt:lpstr>Systems Biology and “-omics”</vt:lpstr>
      <vt:lpstr>Bioinformatics</vt:lpstr>
      <vt:lpstr>Uses of Biotechnology</vt:lpstr>
      <vt:lpstr>Uses of Biotechnology</vt:lpstr>
      <vt:lpstr>Uses of Biotechnology</vt:lpstr>
      <vt:lpstr>Uses of Biotechnology</vt:lpstr>
      <vt:lpstr>Uses of Biotechnology</vt:lpstr>
      <vt:lpstr>Uses of Biotechnology</vt:lpstr>
      <vt:lpstr>Uses of Biotechnology</vt:lpstr>
      <vt:lpstr>Uses of Biotechnology</vt:lpstr>
      <vt:lpstr>Uses of Biotechnology</vt:lpstr>
      <vt:lpstr>Uses of Biotechnology</vt:lpstr>
      <vt:lpstr>Uses of Biotechnology</vt:lpstr>
      <vt:lpstr>Biotechnology Industry and Research</vt:lpstr>
      <vt:lpstr>Biotechnology Industry and Research</vt:lpstr>
      <vt:lpstr>Biotechnology Industry and Research </vt:lpstr>
      <vt:lpstr>Sharing of Scientific Information</vt:lpstr>
      <vt:lpstr>Governmental Regulation of Biotechnology</vt:lpstr>
      <vt:lpstr>Industry Practices</vt:lpstr>
      <vt:lpstr>Industry Practices</vt:lpstr>
      <vt:lpstr>Industry Practices</vt:lpstr>
      <vt:lpstr>Industry Practices</vt:lpstr>
      <vt:lpstr>Careers in Biotechnology</vt:lpstr>
      <vt:lpstr>Careers in Biotechnology</vt:lpstr>
      <vt:lpstr>Careers in Biotechnology</vt:lpstr>
      <vt:lpstr>Careers in Biotechnology</vt:lpstr>
      <vt:lpstr>Careers in Biotechnology</vt:lpstr>
      <vt:lpstr>Careers in Biotechnology</vt:lpstr>
      <vt:lpstr>Careers in Biotechnology</vt:lpstr>
      <vt:lpstr>Chapter 1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 Brown</dc:creator>
  <cp:lastModifiedBy>Kirk Brown</cp:lastModifiedBy>
  <cp:revision>58</cp:revision>
  <dcterms:created xsi:type="dcterms:W3CDTF">2012-07-07T18:20:28Z</dcterms:created>
  <dcterms:modified xsi:type="dcterms:W3CDTF">2012-10-31T15:32:36Z</dcterms:modified>
</cp:coreProperties>
</file>