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Lst>
  <p:notesMasterIdLst>
    <p:notesMasterId r:id="rId54"/>
  </p:notesMasterIdLst>
  <p:sldIdLst>
    <p:sldId id="372" r:id="rId2"/>
    <p:sldId id="323" r:id="rId3"/>
    <p:sldId id="324" r:id="rId4"/>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73" r:id="rId20"/>
    <p:sldId id="340" r:id="rId21"/>
    <p:sldId id="341" r:id="rId22"/>
    <p:sldId id="342" r:id="rId23"/>
    <p:sldId id="343" r:id="rId24"/>
    <p:sldId id="344" r:id="rId25"/>
    <p:sldId id="345" r:id="rId26"/>
    <p:sldId id="346" r:id="rId27"/>
    <p:sldId id="347" r:id="rId28"/>
    <p:sldId id="348" r:id="rId29"/>
    <p:sldId id="349" r:id="rId30"/>
    <p:sldId id="350" r:id="rId31"/>
    <p:sldId id="352" r:id="rId32"/>
    <p:sldId id="353" r:id="rId33"/>
    <p:sldId id="351" r:id="rId34"/>
    <p:sldId id="354" r:id="rId35"/>
    <p:sldId id="355" r:id="rId36"/>
    <p:sldId id="356" r:id="rId37"/>
    <p:sldId id="374" r:id="rId38"/>
    <p:sldId id="357" r:id="rId39"/>
    <p:sldId id="358" r:id="rId40"/>
    <p:sldId id="359" r:id="rId41"/>
    <p:sldId id="360" r:id="rId42"/>
    <p:sldId id="361" r:id="rId43"/>
    <p:sldId id="362" r:id="rId44"/>
    <p:sldId id="363" r:id="rId45"/>
    <p:sldId id="364" r:id="rId46"/>
    <p:sldId id="365" r:id="rId47"/>
    <p:sldId id="366" r:id="rId48"/>
    <p:sldId id="367" r:id="rId49"/>
    <p:sldId id="368" r:id="rId50"/>
    <p:sldId id="369" r:id="rId51"/>
    <p:sldId id="370" r:id="rId52"/>
    <p:sldId id="371" r:id="rId5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7"/>
    <a:srgbClr val="90ECFE"/>
    <a:srgbClr val="48B5DB"/>
    <a:srgbClr val="002536"/>
    <a:srgbClr val="C58A4E"/>
    <a:srgbClr val="44C9F2"/>
    <a:srgbClr val="1DB9FF"/>
    <a:srgbClr val="0094D6"/>
    <a:srgbClr val="008AC8"/>
    <a:srgbClr val="007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86501" autoAdjust="0"/>
  </p:normalViewPr>
  <p:slideViewPr>
    <p:cSldViewPr>
      <p:cViewPr>
        <p:scale>
          <a:sx n="66" d="100"/>
          <a:sy n="66" d="100"/>
        </p:scale>
        <p:origin x="-155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DFB95050-E3A9-4E27-9553-0C85D1628038}" type="slidenum">
              <a:rPr lang="en-US"/>
              <a:pPr>
                <a:defRPr/>
              </a:pPr>
              <a:t>‹#›</a:t>
            </a:fld>
            <a:endParaRPr lang="en-US" dirty="0"/>
          </a:p>
        </p:txBody>
      </p:sp>
    </p:spTree>
    <p:extLst>
      <p:ext uri="{BB962C8B-B14F-4D97-AF65-F5344CB8AC3E}">
        <p14:creationId xmlns:p14="http://schemas.microsoft.com/office/powerpoint/2010/main" val="295900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27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E4D1CB9-C4A8-4718-A8B8-1F4ECEB8E09C}" type="slidenum">
              <a:rPr lang="en-US" altLang="en-US">
                <a:cs typeface="Arial" panose="020B0604020202020204" pitchFamily="34" charset="0"/>
              </a:rPr>
              <a:pPr>
                <a:spcBef>
                  <a:spcPct val="0"/>
                </a:spcBef>
              </a:pPr>
              <a:t>2</a:t>
            </a:fld>
            <a:endParaRPr lang="en-US" altLang="en-US" dirty="0">
              <a:cs typeface="Arial" panose="020B0604020202020204" pitchFamily="34" charset="0"/>
            </a:endParaRPr>
          </a:p>
        </p:txBody>
      </p:sp>
    </p:spTree>
    <p:extLst>
      <p:ext uri="{BB962C8B-B14F-4D97-AF65-F5344CB8AC3E}">
        <p14:creationId xmlns:p14="http://schemas.microsoft.com/office/powerpoint/2010/main" val="4095934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8.4 </a:t>
            </a:r>
            <a:r>
              <a:rPr lang="en-US" dirty="0"/>
              <a:t>The four nucleotides that make up DNA. </a:t>
            </a:r>
          </a:p>
          <a:p>
            <a:r>
              <a:rPr lang="en-US" dirty="0"/>
              <a:t>Each of the four DNA nucleotides has three phosphate groups, a deoxyribose sugar (orange), and a nitrogen-containing base (blue) after which it is named. Biochemist Phoebus Levene identified the structure of these bases and how they are connected in nucleotides in the early 1900s. </a:t>
            </a:r>
          </a:p>
          <a:p>
            <a:r>
              <a:rPr lang="en-US" dirty="0"/>
              <a:t>Adenine and guanine bases are purines; thymine and cytosine, pyrimidines. Numbering the carbons in the sugars allows us to keep track of the orientation of nucleotide chains (compare Figure 8.6).</a:t>
            </a:r>
          </a:p>
        </p:txBody>
      </p:sp>
      <p:sp>
        <p:nvSpPr>
          <p:cNvPr id="4" name="Slide Number Placeholder 3"/>
          <p:cNvSpPr>
            <a:spLocks noGrp="1"/>
          </p:cNvSpPr>
          <p:nvPr>
            <p:ph type="sldNum" sz="quarter" idx="10"/>
          </p:nvPr>
        </p:nvSpPr>
        <p:spPr/>
        <p:txBody>
          <a:bodyPr/>
          <a:lstStyle/>
          <a:p>
            <a:fld id="{FECCF63D-17A3-477C-B25B-9651AE9FDEBF}" type="slidenum">
              <a:rPr lang="en-US" altLang="en-US" smtClean="0"/>
              <a:pPr/>
              <a:t>11</a:t>
            </a:fld>
            <a:endParaRPr lang="en-US" altLang="en-US" dirty="0"/>
          </a:p>
        </p:txBody>
      </p:sp>
    </p:spTree>
    <p:extLst>
      <p:ext uri="{BB962C8B-B14F-4D97-AF65-F5344CB8AC3E}">
        <p14:creationId xmlns:p14="http://schemas.microsoft.com/office/powerpoint/2010/main" val="3422168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12</a:t>
            </a:fld>
            <a:endParaRPr lang="en-US" dirty="0"/>
          </a:p>
        </p:txBody>
      </p:sp>
    </p:spTree>
    <p:extLst>
      <p:ext uri="{BB962C8B-B14F-4D97-AF65-F5344CB8AC3E}">
        <p14:creationId xmlns:p14="http://schemas.microsoft.com/office/powerpoint/2010/main" val="592495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13</a:t>
            </a:fld>
            <a:endParaRPr lang="en-US" dirty="0"/>
          </a:p>
        </p:txBody>
      </p:sp>
    </p:spTree>
    <p:extLst>
      <p:ext uri="{BB962C8B-B14F-4D97-AF65-F5344CB8AC3E}">
        <p14:creationId xmlns:p14="http://schemas.microsoft.com/office/powerpoint/2010/main" val="2159090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49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DC67188-1A6C-41DE-9036-2EF9D277521F}" type="slidenum">
              <a:rPr lang="en-US" altLang="en-US">
                <a:cs typeface="Arial" panose="020B0604020202020204" pitchFamily="34" charset="0"/>
              </a:rPr>
              <a:pPr>
                <a:spcBef>
                  <a:spcPct val="0"/>
                </a:spcBef>
              </a:pPr>
              <a:t>14</a:t>
            </a:fld>
            <a:endParaRPr lang="en-US" altLang="en-US" dirty="0">
              <a:cs typeface="Arial" panose="020B0604020202020204" pitchFamily="34" charset="0"/>
            </a:endParaRPr>
          </a:p>
        </p:txBody>
      </p:sp>
    </p:spTree>
    <p:extLst>
      <p:ext uri="{BB962C8B-B14F-4D97-AF65-F5344CB8AC3E}">
        <p14:creationId xmlns:p14="http://schemas.microsoft.com/office/powerpoint/2010/main" val="1055029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60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5B45EB5-F1CF-4D68-AC11-49F03A22FD75}" type="slidenum">
              <a:rPr lang="en-US" altLang="en-US">
                <a:cs typeface="Arial" panose="020B0604020202020204" pitchFamily="34" charset="0"/>
              </a:rPr>
              <a:pPr>
                <a:spcBef>
                  <a:spcPct val="0"/>
                </a:spcBef>
              </a:pPr>
              <a:t>15</a:t>
            </a:fld>
            <a:endParaRPr lang="en-US" altLang="en-US" dirty="0">
              <a:cs typeface="Arial" panose="020B0604020202020204" pitchFamily="34" charset="0"/>
            </a:endParaRPr>
          </a:p>
        </p:txBody>
      </p:sp>
    </p:spTree>
    <p:extLst>
      <p:ext uri="{BB962C8B-B14F-4D97-AF65-F5344CB8AC3E}">
        <p14:creationId xmlns:p14="http://schemas.microsoft.com/office/powerpoint/2010/main" val="3993680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8.6 </a:t>
            </a:r>
            <a:r>
              <a:rPr lang="en-US" dirty="0"/>
              <a:t>Structure of DNA, as illustrated by a composite of different models (right). </a:t>
            </a:r>
          </a:p>
          <a:p>
            <a:r>
              <a:rPr lang="en-US" dirty="0"/>
              <a:t>Numbering the carbons in the nucleotide sugars (see Figure 8.4) allows us to keep track of the orientation of each DNA strand. This orientation is important in DNA replication.</a:t>
            </a:r>
          </a:p>
          <a:p>
            <a:r>
              <a:rPr lang="en-US" dirty="0"/>
              <a:t>1 </a:t>
            </a:r>
            <a:r>
              <a:rPr lang="en-US" dirty="0" smtClean="0"/>
              <a:t> The </a:t>
            </a:r>
            <a:r>
              <a:rPr lang="en-US" dirty="0"/>
              <a:t>3</a:t>
            </a:r>
            <a:r>
              <a:rPr lang="en-US" dirty="0" smtClean="0"/>
              <a:t>′ carbon </a:t>
            </a:r>
            <a:r>
              <a:rPr lang="en-US" dirty="0"/>
              <a:t>of each sugar is joined by the phosphate group to the 5′ carbon of the next sugar. These links form the sugar–phosphate backbone of each strand.</a:t>
            </a:r>
          </a:p>
          <a:p>
            <a:r>
              <a:rPr lang="en-US" dirty="0" smtClean="0"/>
              <a:t>2  </a:t>
            </a:r>
            <a:r>
              <a:rPr lang="en-US" dirty="0"/>
              <a:t>Hydrogen bonds link internally positioned nucleotide bases.</a:t>
            </a:r>
          </a:p>
        </p:txBody>
      </p:sp>
      <p:sp>
        <p:nvSpPr>
          <p:cNvPr id="4" name="Slide Number Placeholder 3"/>
          <p:cNvSpPr>
            <a:spLocks noGrp="1"/>
          </p:cNvSpPr>
          <p:nvPr>
            <p:ph type="sldNum" sz="quarter" idx="10"/>
          </p:nvPr>
        </p:nvSpPr>
        <p:spPr/>
        <p:txBody>
          <a:bodyPr/>
          <a:lstStyle/>
          <a:p>
            <a:fld id="{FECCF63D-17A3-477C-B25B-9651AE9FDEBF}" type="slidenum">
              <a:rPr lang="en-US" altLang="en-US" smtClean="0"/>
              <a:pPr/>
              <a:t>16</a:t>
            </a:fld>
            <a:endParaRPr lang="en-US" altLang="en-US" dirty="0"/>
          </a:p>
        </p:txBody>
      </p:sp>
    </p:spTree>
    <p:extLst>
      <p:ext uri="{BB962C8B-B14F-4D97-AF65-F5344CB8AC3E}">
        <p14:creationId xmlns:p14="http://schemas.microsoft.com/office/powerpoint/2010/main" val="1339677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17</a:t>
            </a:fld>
            <a:endParaRPr lang="en-US" dirty="0"/>
          </a:p>
        </p:txBody>
      </p:sp>
    </p:spTree>
    <p:extLst>
      <p:ext uri="{BB962C8B-B14F-4D97-AF65-F5344CB8AC3E}">
        <p14:creationId xmlns:p14="http://schemas.microsoft.com/office/powerpoint/2010/main" val="3821670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18</a:t>
            </a:fld>
            <a:endParaRPr lang="en-US" dirty="0"/>
          </a:p>
        </p:txBody>
      </p:sp>
    </p:spTree>
    <p:extLst>
      <p:ext uri="{BB962C8B-B14F-4D97-AF65-F5344CB8AC3E}">
        <p14:creationId xmlns:p14="http://schemas.microsoft.com/office/powerpoint/2010/main" val="4119523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19</a:t>
            </a:fld>
            <a:endParaRPr lang="en-US" dirty="0"/>
          </a:p>
        </p:txBody>
      </p:sp>
    </p:spTree>
    <p:extLst>
      <p:ext uri="{BB962C8B-B14F-4D97-AF65-F5344CB8AC3E}">
        <p14:creationId xmlns:p14="http://schemas.microsoft.com/office/powerpoint/2010/main" val="3821670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20</a:t>
            </a:fld>
            <a:endParaRPr lang="en-US" dirty="0"/>
          </a:p>
        </p:txBody>
      </p:sp>
    </p:spTree>
    <p:extLst>
      <p:ext uri="{BB962C8B-B14F-4D97-AF65-F5344CB8AC3E}">
        <p14:creationId xmlns:p14="http://schemas.microsoft.com/office/powerpoint/2010/main" val="3455767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8.1 </a:t>
            </a:r>
            <a:r>
              <a:rPr lang="en-US" altLang="en-US" dirty="0">
                <a:latin typeface="Arial" panose="020B0604020202020204" pitchFamily="34" charset="0"/>
                <a:ea typeface="ＭＳ Ｐゴシック" panose="020B0600070205080204" pitchFamily="34" charset="-128"/>
              </a:rPr>
              <a:t>DNA, the substance, extracted from human cells.</a:t>
            </a:r>
          </a:p>
        </p:txBody>
      </p:sp>
      <p:sp>
        <p:nvSpPr>
          <p:cNvPr id="737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8CCD17E-2267-4E16-B495-7B57D3C4783C}" type="slidenum">
              <a:rPr lang="en-US" altLang="en-US">
                <a:cs typeface="Arial" panose="020B0604020202020204" pitchFamily="34" charset="0"/>
              </a:rPr>
              <a:pPr>
                <a:spcBef>
                  <a:spcPct val="0"/>
                </a:spcBef>
              </a:pPr>
              <a:t>3</a:t>
            </a:fld>
            <a:endParaRPr lang="en-US" altLang="en-US" dirty="0">
              <a:cs typeface="Arial" panose="020B0604020202020204" pitchFamily="34" charset="0"/>
            </a:endParaRPr>
          </a:p>
        </p:txBody>
      </p:sp>
    </p:spTree>
    <p:extLst>
      <p:ext uri="{BB962C8B-B14F-4D97-AF65-F5344CB8AC3E}">
        <p14:creationId xmlns:p14="http://schemas.microsoft.com/office/powerpoint/2010/main" val="3979567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21</a:t>
            </a:fld>
            <a:endParaRPr lang="en-US" dirty="0"/>
          </a:p>
        </p:txBody>
      </p:sp>
    </p:spTree>
    <p:extLst>
      <p:ext uri="{BB962C8B-B14F-4D97-AF65-F5344CB8AC3E}">
        <p14:creationId xmlns:p14="http://schemas.microsoft.com/office/powerpoint/2010/main" val="1154731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22</a:t>
            </a:fld>
            <a:endParaRPr lang="en-US" dirty="0"/>
          </a:p>
        </p:txBody>
      </p:sp>
    </p:spTree>
    <p:extLst>
      <p:ext uri="{BB962C8B-B14F-4D97-AF65-F5344CB8AC3E}">
        <p14:creationId xmlns:p14="http://schemas.microsoft.com/office/powerpoint/2010/main" val="611456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23</a:t>
            </a:fld>
            <a:endParaRPr lang="en-US" dirty="0"/>
          </a:p>
        </p:txBody>
      </p:sp>
    </p:spTree>
    <p:extLst>
      <p:ext uri="{BB962C8B-B14F-4D97-AF65-F5344CB8AC3E}">
        <p14:creationId xmlns:p14="http://schemas.microsoft.com/office/powerpoint/2010/main" val="4286124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24</a:t>
            </a:fld>
            <a:endParaRPr lang="en-US" dirty="0"/>
          </a:p>
        </p:txBody>
      </p:sp>
    </p:spTree>
    <p:extLst>
      <p:ext uri="{BB962C8B-B14F-4D97-AF65-F5344CB8AC3E}">
        <p14:creationId xmlns:p14="http://schemas.microsoft.com/office/powerpoint/2010/main" val="1723775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25</a:t>
            </a:fld>
            <a:endParaRPr lang="en-US" dirty="0"/>
          </a:p>
        </p:txBody>
      </p:sp>
    </p:spTree>
    <p:extLst>
      <p:ext uri="{BB962C8B-B14F-4D97-AF65-F5344CB8AC3E}">
        <p14:creationId xmlns:p14="http://schemas.microsoft.com/office/powerpoint/2010/main" val="1180753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26</a:t>
            </a:fld>
            <a:endParaRPr lang="en-US" dirty="0"/>
          </a:p>
        </p:txBody>
      </p:sp>
    </p:spTree>
    <p:extLst>
      <p:ext uri="{BB962C8B-B14F-4D97-AF65-F5344CB8AC3E}">
        <p14:creationId xmlns:p14="http://schemas.microsoft.com/office/powerpoint/2010/main" val="4155433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27</a:t>
            </a:fld>
            <a:endParaRPr lang="en-US" dirty="0"/>
          </a:p>
        </p:txBody>
      </p:sp>
    </p:spTree>
    <p:extLst>
      <p:ext uri="{BB962C8B-B14F-4D97-AF65-F5344CB8AC3E}">
        <p14:creationId xmlns:p14="http://schemas.microsoft.com/office/powerpoint/2010/main" val="2520729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28</a:t>
            </a:fld>
            <a:endParaRPr lang="en-US" dirty="0"/>
          </a:p>
        </p:txBody>
      </p:sp>
    </p:spTree>
    <p:extLst>
      <p:ext uri="{BB962C8B-B14F-4D97-AF65-F5344CB8AC3E}">
        <p14:creationId xmlns:p14="http://schemas.microsoft.com/office/powerpoint/2010/main" val="423970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29</a:t>
            </a:fld>
            <a:endParaRPr lang="en-US" dirty="0"/>
          </a:p>
        </p:txBody>
      </p:sp>
    </p:spTree>
    <p:extLst>
      <p:ext uri="{BB962C8B-B14F-4D97-AF65-F5344CB8AC3E}">
        <p14:creationId xmlns:p14="http://schemas.microsoft.com/office/powerpoint/2010/main" val="1361349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30</a:t>
            </a:fld>
            <a:endParaRPr lang="en-US" dirty="0"/>
          </a:p>
        </p:txBody>
      </p:sp>
    </p:spTree>
    <p:extLst>
      <p:ext uri="{BB962C8B-B14F-4D97-AF65-F5344CB8AC3E}">
        <p14:creationId xmlns:p14="http://schemas.microsoft.com/office/powerpoint/2010/main" val="405751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47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ABF7D56-568E-477B-8620-2BCF1C589407}" type="slidenum">
              <a:rPr lang="en-US" altLang="en-US">
                <a:cs typeface="Arial" panose="020B0604020202020204" pitchFamily="34" charset="0"/>
              </a:rPr>
              <a:pPr>
                <a:spcBef>
                  <a:spcPct val="0"/>
                </a:spcBef>
              </a:pPr>
              <a:t>4</a:t>
            </a:fld>
            <a:endParaRPr lang="en-US" altLang="en-US" dirty="0">
              <a:cs typeface="Arial" panose="020B0604020202020204" pitchFamily="34" charset="0"/>
            </a:endParaRPr>
          </a:p>
        </p:txBody>
      </p:sp>
    </p:spTree>
    <p:extLst>
      <p:ext uri="{BB962C8B-B14F-4D97-AF65-F5344CB8AC3E}">
        <p14:creationId xmlns:p14="http://schemas.microsoft.com/office/powerpoint/2010/main" val="1899631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31</a:t>
            </a:fld>
            <a:endParaRPr lang="en-US" dirty="0"/>
          </a:p>
        </p:txBody>
      </p:sp>
    </p:spTree>
    <p:extLst>
      <p:ext uri="{BB962C8B-B14F-4D97-AF65-F5344CB8AC3E}">
        <p14:creationId xmlns:p14="http://schemas.microsoft.com/office/powerpoint/2010/main" val="2605340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32</a:t>
            </a:fld>
            <a:endParaRPr lang="en-US" dirty="0"/>
          </a:p>
        </p:txBody>
      </p:sp>
    </p:spTree>
    <p:extLst>
      <p:ext uri="{BB962C8B-B14F-4D97-AF65-F5344CB8AC3E}">
        <p14:creationId xmlns:p14="http://schemas.microsoft.com/office/powerpoint/2010/main" val="2457660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33</a:t>
            </a:fld>
            <a:endParaRPr lang="en-US" dirty="0"/>
          </a:p>
        </p:txBody>
      </p:sp>
    </p:spTree>
    <p:extLst>
      <p:ext uri="{BB962C8B-B14F-4D97-AF65-F5344CB8AC3E}">
        <p14:creationId xmlns:p14="http://schemas.microsoft.com/office/powerpoint/2010/main" val="386857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8.9 </a:t>
            </a:r>
            <a:r>
              <a:rPr lang="en-US" dirty="0"/>
              <a:t>DNA replication. Green arrows show the direction of synthesis for each strand. The Y-shaped structure of a DNA molecule undergoing replication is called a replication fork. </a:t>
            </a:r>
          </a:p>
          <a:p>
            <a:r>
              <a:rPr lang="en-US" dirty="0"/>
              <a:t>As replication begins, enzymes begin to 1 unwind and 2 separate the two strands of DNA.</a:t>
            </a:r>
          </a:p>
          <a:p>
            <a:r>
              <a:rPr lang="en-US" dirty="0"/>
              <a:t>3 </a:t>
            </a:r>
            <a:r>
              <a:rPr lang="en-US" dirty="0" smtClean="0"/>
              <a:t> Primers </a:t>
            </a:r>
            <a:r>
              <a:rPr lang="en-US" dirty="0"/>
              <a:t>base-pair with the exposed single DNA strands.</a:t>
            </a:r>
          </a:p>
          <a:p>
            <a:r>
              <a:rPr lang="en-US" dirty="0" smtClean="0"/>
              <a:t>4  </a:t>
            </a:r>
            <a:r>
              <a:rPr lang="en-US" dirty="0"/>
              <a:t>Starting at primers, DNA polymerases (green boxes) assemble new strands of DNA from nucleotides, using the parent strands as templates. </a:t>
            </a:r>
          </a:p>
          <a:p>
            <a:r>
              <a:rPr lang="en-US" dirty="0" smtClean="0"/>
              <a:t>5  DNA </a:t>
            </a:r>
            <a:r>
              <a:rPr lang="en-US" dirty="0"/>
              <a:t>ligase seals any gaps that remain between bases of the “new” DNA. </a:t>
            </a:r>
          </a:p>
          <a:p>
            <a:r>
              <a:rPr lang="en-US" dirty="0" smtClean="0"/>
              <a:t>6</a:t>
            </a:r>
            <a:r>
              <a:rPr lang="en-US" baseline="0" dirty="0" smtClean="0"/>
              <a:t>  </a:t>
            </a:r>
            <a:r>
              <a:rPr lang="en-US" dirty="0" smtClean="0"/>
              <a:t>Each </a:t>
            </a:r>
            <a:r>
              <a:rPr lang="en-US" dirty="0"/>
              <a:t>parental DNA strand (blue) serves as a template for assembly of a new strand of DNA (magenta). The new DNA strand winds up with its template, so two double-stranded DNA molecules result. One strand of each is parental (conserved), and the other is new, so DNA replication is said to be semiconservative.</a:t>
            </a:r>
          </a:p>
        </p:txBody>
      </p:sp>
      <p:sp>
        <p:nvSpPr>
          <p:cNvPr id="4" name="Slide Number Placeholder 3"/>
          <p:cNvSpPr>
            <a:spLocks noGrp="1"/>
          </p:cNvSpPr>
          <p:nvPr>
            <p:ph type="sldNum" sz="quarter" idx="10"/>
          </p:nvPr>
        </p:nvSpPr>
        <p:spPr/>
        <p:txBody>
          <a:bodyPr/>
          <a:lstStyle/>
          <a:p>
            <a:fld id="{FECCF63D-17A3-477C-B25B-9651AE9FDEBF}" type="slidenum">
              <a:rPr lang="en-US" altLang="en-US" smtClean="0"/>
              <a:pPr/>
              <a:t>34</a:t>
            </a:fld>
            <a:endParaRPr lang="en-US" altLang="en-US" dirty="0"/>
          </a:p>
        </p:txBody>
      </p:sp>
    </p:spTree>
    <p:extLst>
      <p:ext uri="{BB962C8B-B14F-4D97-AF65-F5344CB8AC3E}">
        <p14:creationId xmlns:p14="http://schemas.microsoft.com/office/powerpoint/2010/main" val="1136365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35</a:t>
            </a:fld>
            <a:endParaRPr lang="en-US" dirty="0"/>
          </a:p>
        </p:txBody>
      </p:sp>
    </p:spTree>
    <p:extLst>
      <p:ext uri="{BB962C8B-B14F-4D97-AF65-F5344CB8AC3E}">
        <p14:creationId xmlns:p14="http://schemas.microsoft.com/office/powerpoint/2010/main" val="33369179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36</a:t>
            </a:fld>
            <a:endParaRPr lang="en-US" dirty="0"/>
          </a:p>
        </p:txBody>
      </p:sp>
    </p:spTree>
    <p:extLst>
      <p:ext uri="{BB962C8B-B14F-4D97-AF65-F5344CB8AC3E}">
        <p14:creationId xmlns:p14="http://schemas.microsoft.com/office/powerpoint/2010/main" val="11147014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37</a:t>
            </a:fld>
            <a:endParaRPr lang="en-US" dirty="0"/>
          </a:p>
        </p:txBody>
      </p:sp>
    </p:spTree>
    <p:extLst>
      <p:ext uri="{BB962C8B-B14F-4D97-AF65-F5344CB8AC3E}">
        <p14:creationId xmlns:p14="http://schemas.microsoft.com/office/powerpoint/2010/main" val="3336917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8.10 </a:t>
            </a:r>
            <a:r>
              <a:rPr lang="en-US" dirty="0"/>
              <a:t>Discontinuous synthesis of DNA. </a:t>
            </a:r>
          </a:p>
          <a:p>
            <a:r>
              <a:rPr lang="en-US" dirty="0"/>
              <a:t>This close-up of a replication fork shows that only one of the two new DNA strands is assembled in a single piece.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 </a:t>
            </a:r>
            <a:r>
              <a:rPr lang="en-US" dirty="0" smtClean="0"/>
              <a:t> During </a:t>
            </a:r>
            <a:r>
              <a:rPr lang="en-US" dirty="0"/>
              <a:t>DNA synthesis, only one of the two new strands can be assembled in a single piece. The other strand forms in short segments, which are called Okazaki fragments after the two (married) scientists who discovered </a:t>
            </a:r>
            <a:r>
              <a:rPr lang="en-US" dirty="0" smtClean="0"/>
              <a:t>them.</a:t>
            </a:r>
            <a:r>
              <a:rPr lang="en-US" baseline="0" dirty="0" smtClean="0"/>
              <a:t> </a:t>
            </a:r>
            <a:r>
              <a:rPr lang="en-US" dirty="0" smtClean="0"/>
              <a:t>DNA ligase joins Okazaki fragments where they meet.</a:t>
            </a:r>
          </a:p>
          <a:p>
            <a:r>
              <a:rPr lang="en-US" dirty="0" smtClean="0"/>
              <a:t>B  DNA </a:t>
            </a:r>
            <a:r>
              <a:rPr lang="en-US" dirty="0"/>
              <a:t>synthesis proceeds only in the 5</a:t>
            </a:r>
            <a:r>
              <a:rPr lang="en-US" dirty="0" smtClean="0"/>
              <a:t>′ to </a:t>
            </a:r>
            <a:r>
              <a:rPr lang="en-US" dirty="0"/>
              <a:t>3</a:t>
            </a:r>
            <a:r>
              <a:rPr lang="en-US" dirty="0" smtClean="0"/>
              <a:t>′ direction </a:t>
            </a:r>
            <a:r>
              <a:rPr lang="en-US" dirty="0"/>
              <a:t>because DNA polymerase catalyzes only one reaction: the formation of a bond between the hydroxyl group on the 3</a:t>
            </a:r>
            <a:r>
              <a:rPr lang="en-US" dirty="0" smtClean="0"/>
              <a:t>′ carbon </a:t>
            </a:r>
            <a:r>
              <a:rPr lang="en-US" dirty="0"/>
              <a:t>at the end of a DNA strand and the phosphate group on a nucleotide’s 5</a:t>
            </a:r>
            <a:r>
              <a:rPr lang="en-US" dirty="0" smtClean="0"/>
              <a:t>′ carbon.</a:t>
            </a:r>
            <a:endParaRPr lang="en-US" dirty="0"/>
          </a:p>
        </p:txBody>
      </p:sp>
      <p:sp>
        <p:nvSpPr>
          <p:cNvPr id="4" name="Slide Number Placeholder 3"/>
          <p:cNvSpPr>
            <a:spLocks noGrp="1"/>
          </p:cNvSpPr>
          <p:nvPr>
            <p:ph type="sldNum" sz="quarter" idx="10"/>
          </p:nvPr>
        </p:nvSpPr>
        <p:spPr/>
        <p:txBody>
          <a:bodyPr/>
          <a:lstStyle/>
          <a:p>
            <a:fld id="{FECCF63D-17A3-477C-B25B-9651AE9FDEBF}" type="slidenum">
              <a:rPr lang="en-US" altLang="en-US" smtClean="0"/>
              <a:pPr/>
              <a:t>38</a:t>
            </a:fld>
            <a:endParaRPr lang="en-US" altLang="en-US" dirty="0"/>
          </a:p>
        </p:txBody>
      </p:sp>
    </p:spTree>
    <p:extLst>
      <p:ext uri="{BB962C8B-B14F-4D97-AF65-F5344CB8AC3E}">
        <p14:creationId xmlns:p14="http://schemas.microsoft.com/office/powerpoint/2010/main" val="399238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39</a:t>
            </a:fld>
            <a:endParaRPr lang="en-US" dirty="0"/>
          </a:p>
        </p:txBody>
      </p:sp>
    </p:spTree>
    <p:extLst>
      <p:ext uri="{BB962C8B-B14F-4D97-AF65-F5344CB8AC3E}">
        <p14:creationId xmlns:p14="http://schemas.microsoft.com/office/powerpoint/2010/main" val="10801318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40</a:t>
            </a:fld>
            <a:endParaRPr lang="en-US" dirty="0"/>
          </a:p>
        </p:txBody>
      </p:sp>
    </p:spTree>
    <p:extLst>
      <p:ext uri="{BB962C8B-B14F-4D97-AF65-F5344CB8AC3E}">
        <p14:creationId xmlns:p14="http://schemas.microsoft.com/office/powerpoint/2010/main" val="2742874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8.2 </a:t>
            </a:r>
            <a:r>
              <a:rPr lang="en-US" altLang="en-US" dirty="0">
                <a:latin typeface="Arial" panose="020B0604020202020204" pitchFamily="34" charset="0"/>
                <a:ea typeface="ＭＳ Ｐゴシック" panose="020B0600070205080204" pitchFamily="34" charset="-128"/>
              </a:rPr>
              <a:t>Fred Griffith’s experiments. </a:t>
            </a:r>
          </a:p>
          <a:p>
            <a:r>
              <a:rPr lang="en-US" altLang="en-US" dirty="0">
                <a:latin typeface="Arial" panose="020B0604020202020204" pitchFamily="34" charset="0"/>
                <a:ea typeface="ＭＳ Ｐゴシック" panose="020B0600070205080204" pitchFamily="34" charset="-128"/>
              </a:rPr>
              <a:t>Griffith discovered that hereditary information passes between two strains of bacteria (R and S). </a:t>
            </a:r>
          </a:p>
        </p:txBody>
      </p:sp>
      <p:sp>
        <p:nvSpPr>
          <p:cNvPr id="757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502018F-E279-41BA-8A03-AACB0DD593EA}" type="slidenum">
              <a:rPr lang="en-US" altLang="en-US">
                <a:cs typeface="Arial" panose="020B0604020202020204" pitchFamily="34" charset="0"/>
              </a:rPr>
              <a:pPr>
                <a:spcBef>
                  <a:spcPct val="0"/>
                </a:spcBef>
              </a:pPr>
              <a:t>5</a:t>
            </a:fld>
            <a:endParaRPr lang="en-US" altLang="en-US" dirty="0">
              <a:cs typeface="Arial" panose="020B0604020202020204" pitchFamily="34" charset="0"/>
            </a:endParaRPr>
          </a:p>
        </p:txBody>
      </p:sp>
    </p:spTree>
    <p:extLst>
      <p:ext uri="{BB962C8B-B14F-4D97-AF65-F5344CB8AC3E}">
        <p14:creationId xmlns:p14="http://schemas.microsoft.com/office/powerpoint/2010/main" val="11562226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41</a:t>
            </a:fld>
            <a:endParaRPr lang="en-US" dirty="0"/>
          </a:p>
        </p:txBody>
      </p:sp>
    </p:spTree>
    <p:extLst>
      <p:ext uri="{BB962C8B-B14F-4D97-AF65-F5344CB8AC3E}">
        <p14:creationId xmlns:p14="http://schemas.microsoft.com/office/powerpoint/2010/main" val="14443290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8.11 </a:t>
            </a:r>
            <a:r>
              <a:rPr lang="en-US" dirty="0"/>
              <a:t>How a replication error becomes a mutation.</a:t>
            </a:r>
          </a:p>
          <a:p>
            <a:r>
              <a:rPr lang="en-US" dirty="0"/>
              <a:t>A </a:t>
            </a:r>
            <a:r>
              <a:rPr lang="en-US" dirty="0" smtClean="0"/>
              <a:t> Repair </a:t>
            </a:r>
            <a:r>
              <a:rPr lang="en-US" dirty="0"/>
              <a:t>enzymes can recognize a mismatched base (magenta), but sometimes fail to correct it before DNA replication.</a:t>
            </a:r>
          </a:p>
          <a:p>
            <a:r>
              <a:rPr lang="en-US" dirty="0" smtClean="0"/>
              <a:t>B  </a:t>
            </a:r>
            <a:r>
              <a:rPr lang="en-US" dirty="0"/>
              <a:t>After replication, both strands base-pair properly. Repair enzymes can no longer recognize the error, which has now become a mutation that will be passed on to the cell’s descendants. </a:t>
            </a:r>
          </a:p>
        </p:txBody>
      </p:sp>
      <p:sp>
        <p:nvSpPr>
          <p:cNvPr id="4" name="Slide Number Placeholder 3"/>
          <p:cNvSpPr>
            <a:spLocks noGrp="1"/>
          </p:cNvSpPr>
          <p:nvPr>
            <p:ph type="sldNum" sz="quarter" idx="10"/>
          </p:nvPr>
        </p:nvSpPr>
        <p:spPr/>
        <p:txBody>
          <a:bodyPr/>
          <a:lstStyle/>
          <a:p>
            <a:fld id="{FECCF63D-17A3-477C-B25B-9651AE9FDEBF}" type="slidenum">
              <a:rPr lang="en-US" altLang="en-US" smtClean="0"/>
              <a:pPr/>
              <a:t>42</a:t>
            </a:fld>
            <a:endParaRPr lang="en-US" altLang="en-US" dirty="0"/>
          </a:p>
        </p:txBody>
      </p:sp>
    </p:spTree>
    <p:extLst>
      <p:ext uri="{BB962C8B-B14F-4D97-AF65-F5344CB8AC3E}">
        <p14:creationId xmlns:p14="http://schemas.microsoft.com/office/powerpoint/2010/main" val="2880196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43</a:t>
            </a:fld>
            <a:endParaRPr lang="en-US" dirty="0"/>
          </a:p>
        </p:txBody>
      </p:sp>
    </p:spTree>
    <p:extLst>
      <p:ext uri="{BB962C8B-B14F-4D97-AF65-F5344CB8AC3E}">
        <p14:creationId xmlns:p14="http://schemas.microsoft.com/office/powerpoint/2010/main" val="14547101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8.12 </a:t>
            </a:r>
            <a:r>
              <a:rPr lang="en-US" altLang="en-US" b="0" dirty="0">
                <a:latin typeface="Arial" panose="020B0604020202020204" pitchFamily="34" charset="0"/>
                <a:ea typeface="ＭＳ Ｐゴシック" panose="020B0600070205080204" pitchFamily="34" charset="-128"/>
              </a:rPr>
              <a:t>Exposure to ionizing radiation causes mutations.</a:t>
            </a:r>
          </a:p>
          <a:p>
            <a:r>
              <a:rPr lang="en-US" altLang="en-US" b="0" dirty="0">
                <a:latin typeface="Arial" panose="020B0604020202020204" pitchFamily="34" charset="0"/>
                <a:ea typeface="ＭＳ Ｐゴシック" panose="020B0600070205080204" pitchFamily="34" charset="-128"/>
              </a:rPr>
              <a:t>A </a:t>
            </a:r>
            <a:r>
              <a:rPr lang="en-US" altLang="en-US" b="0" dirty="0" smtClean="0">
                <a:latin typeface="Arial" panose="020B0604020202020204" pitchFamily="34" charset="0"/>
                <a:ea typeface="ＭＳ Ｐゴシック" panose="020B0600070205080204" pitchFamily="34" charset="-128"/>
              </a:rPr>
              <a:t> Major </a:t>
            </a:r>
            <a:r>
              <a:rPr lang="en-US" altLang="en-US" b="0" dirty="0">
                <a:latin typeface="Arial" panose="020B0604020202020204" pitchFamily="34" charset="0"/>
                <a:ea typeface="ＭＳ Ｐゴシック" panose="020B0600070205080204" pitchFamily="34" charset="-128"/>
              </a:rPr>
              <a:t>breaks (red arrows) in chromosomes of a human white blood cell after it was exposed to ionizing radiation. Pieces of broken chromosomes often become lost during DNA replication.</a:t>
            </a:r>
          </a:p>
          <a:p>
            <a:r>
              <a:rPr lang="en-US" altLang="en-US" b="0" dirty="0">
                <a:latin typeface="Arial" panose="020B0604020202020204" pitchFamily="34" charset="0"/>
                <a:ea typeface="ＭＳ Ｐゴシック" panose="020B0600070205080204" pitchFamily="34" charset="-128"/>
              </a:rPr>
              <a:t>B </a:t>
            </a:r>
            <a:r>
              <a:rPr lang="en-US" altLang="en-US" b="0" dirty="0" smtClean="0">
                <a:latin typeface="Arial" panose="020B0604020202020204" pitchFamily="34" charset="0"/>
                <a:ea typeface="ＭＳ Ｐゴシック" panose="020B0600070205080204" pitchFamily="34" charset="-128"/>
              </a:rPr>
              <a:t> These </a:t>
            </a:r>
            <a:r>
              <a:rPr lang="en-US" altLang="en-US" b="0" i="1" dirty="0">
                <a:latin typeface="Arial" panose="020B0604020202020204" pitchFamily="34" charset="0"/>
                <a:ea typeface="ＭＳ Ｐゴシック" panose="020B0600070205080204" pitchFamily="34" charset="-128"/>
              </a:rPr>
              <a:t>Ranunculus</a:t>
            </a:r>
            <a:r>
              <a:rPr lang="en-US" altLang="en-US" b="0" dirty="0">
                <a:latin typeface="Arial" panose="020B0604020202020204" pitchFamily="34" charset="0"/>
                <a:ea typeface="ＭＳ Ｐゴシック" panose="020B0600070205080204" pitchFamily="34" charset="-128"/>
              </a:rPr>
              <a:t> flowers were grown from plants harvested around Chernobyl, Ukraine, where in 1986 an accident at a nuclear power plant released a massive amount of radiation. All except one are </a:t>
            </a:r>
            <a:r>
              <a:rPr lang="en-US" altLang="en-US" b="0" dirty="0" smtClean="0">
                <a:latin typeface="Arial" panose="020B0604020202020204" pitchFamily="34" charset="0"/>
                <a:ea typeface="ＭＳ Ｐゴシック" panose="020B0600070205080204" pitchFamily="34" charset="-128"/>
              </a:rPr>
              <a:t>abnormal—</a:t>
            </a:r>
            <a:r>
              <a:rPr lang="en-US" altLang="en-US" b="0" dirty="0">
                <a:latin typeface="Arial" panose="020B0604020202020204" pitchFamily="34" charset="0"/>
                <a:ea typeface="ＭＳ Ｐゴシック" panose="020B0600070205080204" pitchFamily="34" charset="-128"/>
              </a:rPr>
              <a:t>an effect of mutations caused by radiation exposure.</a:t>
            </a:r>
          </a:p>
        </p:txBody>
      </p:sp>
      <p:sp>
        <p:nvSpPr>
          <p:cNvPr id="942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11E2F75-0805-435A-B582-5BA09E00D212}" type="slidenum">
              <a:rPr lang="en-US" altLang="en-US">
                <a:cs typeface="Arial" panose="020B0604020202020204" pitchFamily="34" charset="0"/>
              </a:rPr>
              <a:pPr>
                <a:spcBef>
                  <a:spcPct val="0"/>
                </a:spcBef>
              </a:pPr>
              <a:t>44</a:t>
            </a:fld>
            <a:endParaRPr lang="en-US" altLang="en-US" dirty="0">
              <a:cs typeface="Arial" panose="020B0604020202020204" pitchFamily="34" charset="0"/>
            </a:endParaRPr>
          </a:p>
        </p:txBody>
      </p:sp>
    </p:spTree>
    <p:extLst>
      <p:ext uri="{BB962C8B-B14F-4D97-AF65-F5344CB8AC3E}">
        <p14:creationId xmlns:p14="http://schemas.microsoft.com/office/powerpoint/2010/main" val="7757211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45</a:t>
            </a:fld>
            <a:endParaRPr lang="en-US" dirty="0"/>
          </a:p>
        </p:txBody>
      </p:sp>
    </p:spTree>
    <p:extLst>
      <p:ext uri="{BB962C8B-B14F-4D97-AF65-F5344CB8AC3E}">
        <p14:creationId xmlns:p14="http://schemas.microsoft.com/office/powerpoint/2010/main" val="30493247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46</a:t>
            </a:fld>
            <a:endParaRPr lang="en-US" dirty="0"/>
          </a:p>
        </p:txBody>
      </p:sp>
    </p:spTree>
    <p:extLst>
      <p:ext uri="{BB962C8B-B14F-4D97-AF65-F5344CB8AC3E}">
        <p14:creationId xmlns:p14="http://schemas.microsoft.com/office/powerpoint/2010/main" val="42681235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47</a:t>
            </a:fld>
            <a:endParaRPr lang="en-US" dirty="0"/>
          </a:p>
        </p:txBody>
      </p:sp>
    </p:spTree>
    <p:extLst>
      <p:ext uri="{BB962C8B-B14F-4D97-AF65-F5344CB8AC3E}">
        <p14:creationId xmlns:p14="http://schemas.microsoft.com/office/powerpoint/2010/main" val="21303914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48</a:t>
            </a:fld>
            <a:endParaRPr lang="en-US" dirty="0"/>
          </a:p>
        </p:txBody>
      </p:sp>
    </p:spTree>
    <p:extLst>
      <p:ext uri="{BB962C8B-B14F-4D97-AF65-F5344CB8AC3E}">
        <p14:creationId xmlns:p14="http://schemas.microsoft.com/office/powerpoint/2010/main" val="41245672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8.14 </a:t>
            </a:r>
            <a:r>
              <a:rPr lang="en-US" altLang="en-US" b="0" dirty="0">
                <a:latin typeface="Arial" panose="020B0604020202020204" pitchFamily="34" charset="0"/>
                <a:ea typeface="ＭＳ Ｐゴシック" panose="020B0600070205080204" pitchFamily="34" charset="-128"/>
              </a:rPr>
              <a:t>Champion dairy cow Liz (right) and her clone, Liz II (left). Liz II, who was produced by SCNT, had already begun to win championships by the time she was one year old.</a:t>
            </a:r>
          </a:p>
        </p:txBody>
      </p:sp>
      <p:sp>
        <p:nvSpPr>
          <p:cNvPr id="972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5B72385-7252-460C-9CF2-AAE177B2E447}" type="slidenum">
              <a:rPr lang="en-US" altLang="en-US">
                <a:cs typeface="Arial" panose="020B0604020202020204" pitchFamily="34" charset="0"/>
              </a:rPr>
              <a:pPr>
                <a:spcBef>
                  <a:spcPct val="0"/>
                </a:spcBef>
              </a:pPr>
              <a:t>49</a:t>
            </a:fld>
            <a:endParaRPr lang="en-US" altLang="en-US" dirty="0">
              <a:cs typeface="Arial" panose="020B0604020202020204" pitchFamily="34" charset="0"/>
            </a:endParaRPr>
          </a:p>
        </p:txBody>
      </p:sp>
    </p:spTree>
    <p:extLst>
      <p:ext uri="{BB962C8B-B14F-4D97-AF65-F5344CB8AC3E}">
        <p14:creationId xmlns:p14="http://schemas.microsoft.com/office/powerpoint/2010/main" val="9293858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50</a:t>
            </a:fld>
            <a:endParaRPr lang="en-US" dirty="0"/>
          </a:p>
        </p:txBody>
      </p:sp>
    </p:spTree>
    <p:extLst>
      <p:ext uri="{BB962C8B-B14F-4D97-AF65-F5344CB8AC3E}">
        <p14:creationId xmlns:p14="http://schemas.microsoft.com/office/powerpoint/2010/main" val="2722137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680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DF40924-073F-4C83-971D-5920B75F701F}" type="slidenum">
              <a:rPr lang="en-US" altLang="en-US">
                <a:cs typeface="Arial" panose="020B0604020202020204" pitchFamily="34" charset="0"/>
              </a:rPr>
              <a:pPr>
                <a:spcBef>
                  <a:spcPct val="0"/>
                </a:spcBef>
              </a:pPr>
              <a:t>6</a:t>
            </a:fld>
            <a:endParaRPr lang="en-US" altLang="en-US" dirty="0">
              <a:cs typeface="Arial" panose="020B0604020202020204" pitchFamily="34" charset="0"/>
            </a:endParaRPr>
          </a:p>
        </p:txBody>
      </p:sp>
    </p:spTree>
    <p:extLst>
      <p:ext uri="{BB962C8B-B14F-4D97-AF65-F5344CB8AC3E}">
        <p14:creationId xmlns:p14="http://schemas.microsoft.com/office/powerpoint/2010/main" val="30532759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Figure 8.15 </a:t>
            </a:r>
            <a:r>
              <a:rPr lang="en-US" altLang="en-US" dirty="0">
                <a:latin typeface="Arial" panose="020B0604020202020204" pitchFamily="34" charset="0"/>
                <a:ea typeface="ＭＳ Ｐゴシック" panose="020B0600070205080204" pitchFamily="34" charset="-128"/>
              </a:rPr>
              <a:t>James Symington and his dog Trakr assisting in the search for victims at Ground Zero, September 2001.</a:t>
            </a:r>
          </a:p>
        </p:txBody>
      </p:sp>
      <p:sp>
        <p:nvSpPr>
          <p:cNvPr id="983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769372B-89F1-4C05-B9A2-2E51B6E4266F}" type="slidenum">
              <a:rPr lang="en-US" altLang="en-US">
                <a:cs typeface="Arial" panose="020B0604020202020204" pitchFamily="34" charset="0"/>
              </a:rPr>
              <a:pPr>
                <a:spcBef>
                  <a:spcPct val="0"/>
                </a:spcBef>
              </a:pPr>
              <a:t>51</a:t>
            </a:fld>
            <a:endParaRPr lang="en-US" altLang="en-US" dirty="0">
              <a:cs typeface="Arial" panose="020B0604020202020204" pitchFamily="34" charset="0"/>
            </a:endParaRPr>
          </a:p>
        </p:txBody>
      </p:sp>
    </p:spTree>
    <p:extLst>
      <p:ext uri="{BB962C8B-B14F-4D97-AF65-F5344CB8AC3E}">
        <p14:creationId xmlns:p14="http://schemas.microsoft.com/office/powerpoint/2010/main" val="1373909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52</a:t>
            </a:fld>
            <a:endParaRPr lang="en-US" dirty="0"/>
          </a:p>
        </p:txBody>
      </p:sp>
    </p:spTree>
    <p:extLst>
      <p:ext uri="{BB962C8B-B14F-4D97-AF65-F5344CB8AC3E}">
        <p14:creationId xmlns:p14="http://schemas.microsoft.com/office/powerpoint/2010/main" val="77144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88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9AB5535-A35E-4B8E-A5BD-72C8353B9236}" type="slidenum">
              <a:rPr lang="en-US" altLang="en-US">
                <a:cs typeface="Arial" panose="020B0604020202020204" pitchFamily="34" charset="0"/>
              </a:rPr>
              <a:pPr>
                <a:spcBef>
                  <a:spcPct val="0"/>
                </a:spcBef>
              </a:pPr>
              <a:t>7</a:t>
            </a:fld>
            <a:endParaRPr lang="en-US" altLang="en-US" dirty="0">
              <a:cs typeface="Arial" panose="020B0604020202020204" pitchFamily="34" charset="0"/>
            </a:endParaRPr>
          </a:p>
        </p:txBody>
      </p:sp>
    </p:spTree>
    <p:extLst>
      <p:ext uri="{BB962C8B-B14F-4D97-AF65-F5344CB8AC3E}">
        <p14:creationId xmlns:p14="http://schemas.microsoft.com/office/powerpoint/2010/main" val="246530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090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6ACFC58-A48F-43A6-8857-800605A91AC9}" type="slidenum">
              <a:rPr lang="en-US" altLang="en-US">
                <a:cs typeface="Arial" panose="020B0604020202020204" pitchFamily="34" charset="0"/>
              </a:rPr>
              <a:pPr>
                <a:spcBef>
                  <a:spcPct val="0"/>
                </a:spcBef>
              </a:pPr>
              <a:t>8</a:t>
            </a:fld>
            <a:endParaRPr lang="en-US" altLang="en-US" dirty="0">
              <a:cs typeface="Arial" panose="020B0604020202020204" pitchFamily="34" charset="0"/>
            </a:endParaRPr>
          </a:p>
        </p:txBody>
      </p:sp>
    </p:spTree>
    <p:extLst>
      <p:ext uri="{BB962C8B-B14F-4D97-AF65-F5344CB8AC3E}">
        <p14:creationId xmlns:p14="http://schemas.microsoft.com/office/powerpoint/2010/main" val="1030265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78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44B6797-3378-4151-B1A0-E0D0F68C7DD0}" type="slidenum">
              <a:rPr lang="en-US" altLang="en-US">
                <a:cs typeface="Arial" panose="020B0604020202020204" pitchFamily="34" charset="0"/>
              </a:rPr>
              <a:pPr>
                <a:spcBef>
                  <a:spcPct val="0"/>
                </a:spcBef>
              </a:pPr>
              <a:t>9</a:t>
            </a:fld>
            <a:endParaRPr lang="en-US" altLang="en-US" dirty="0">
              <a:cs typeface="Arial" panose="020B0604020202020204" pitchFamily="34" charset="0"/>
            </a:endParaRPr>
          </a:p>
        </p:txBody>
      </p:sp>
    </p:spTree>
    <p:extLst>
      <p:ext uri="{BB962C8B-B14F-4D97-AF65-F5344CB8AC3E}">
        <p14:creationId xmlns:p14="http://schemas.microsoft.com/office/powerpoint/2010/main" val="1996392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10</a:t>
            </a:fld>
            <a:endParaRPr lang="en-US" dirty="0"/>
          </a:p>
        </p:txBody>
      </p:sp>
    </p:spTree>
    <p:extLst>
      <p:ext uri="{BB962C8B-B14F-4D97-AF65-F5344CB8AC3E}">
        <p14:creationId xmlns:p14="http://schemas.microsoft.com/office/powerpoint/2010/main" val="3955957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3" name="Rectangle 12"/>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194F9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smtClean="0"/>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194F97"/>
          </a:solidFill>
          <a:ln>
            <a:noFill/>
          </a:ln>
          <a:extLst/>
        </p:spPr>
      </p:pic>
    </p:spTree>
    <p:extLst>
      <p:ext uri="{BB962C8B-B14F-4D97-AF65-F5344CB8AC3E}">
        <p14:creationId xmlns:p14="http://schemas.microsoft.com/office/powerpoint/2010/main" val="2492171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194F97"/>
              </a:buClr>
              <a:buSzPct val="100000"/>
              <a:defRPr/>
            </a:lvl1pPr>
            <a:lvl2pPr>
              <a:buClr>
                <a:srgbClr val="194F97"/>
              </a:buClr>
              <a:defRPr/>
            </a:lvl2pPr>
            <a:lvl3pPr marL="1143000" indent="-228600">
              <a:buClr>
                <a:srgbClr val="194F97"/>
              </a:buClr>
              <a:buFont typeface="Wingdings" pitchFamily="2" charset="2"/>
              <a:buChar char="§"/>
              <a:defRPr/>
            </a:lvl3pPr>
            <a:lvl4pPr marL="1600200" indent="-228600">
              <a:buClr>
                <a:srgbClr val="194F97"/>
              </a:buClr>
              <a:buFont typeface="Courier New" pitchFamily="49" charset="0"/>
              <a:buChar char="o"/>
              <a:defRPr/>
            </a:lvl4pPr>
            <a:lvl5pPr>
              <a:buClr>
                <a:srgbClr val="194F97"/>
              </a:buCl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8053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userDrawn="1"/>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userDrawn="1"/>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101855297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userDrawn="1"/>
        </p:nvSpPr>
        <p:spPr bwMode="auto">
          <a:xfrm>
            <a:off x="1388395" y="6394712"/>
            <a:ext cx="7714039" cy="504445"/>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22159"/>
            <a:ext cx="1316182" cy="435841"/>
          </a:xfrm>
          <a:prstGeom prst="rect">
            <a:avLst/>
          </a:prstGeom>
          <a:solidFill>
            <a:srgbClr val="194F97"/>
          </a:solidFill>
          <a:ln>
            <a:noFill/>
          </a:ln>
          <a:extLst/>
        </p:spPr>
      </p:pic>
    </p:spTree>
    <p:extLst>
      <p:ext uri="{BB962C8B-B14F-4D97-AF65-F5344CB8AC3E}">
        <p14:creationId xmlns:p14="http://schemas.microsoft.com/office/powerpoint/2010/main" val="2825959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white">
          <a:xfrm>
            <a:off x="0" y="0"/>
            <a:ext cx="9144000" cy="113355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344060955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94F9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194F9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194F9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194F9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194F9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dirty="0" smtClean="0"/>
              <a:t>Biology Concepts &amp; Applications</a:t>
            </a:r>
            <a:endParaRPr lang="en-US" dirty="0"/>
          </a:p>
        </p:txBody>
      </p:sp>
      <p:sp>
        <p:nvSpPr>
          <p:cNvPr id="5" name="Text Placeholder 4"/>
          <p:cNvSpPr>
            <a:spLocks noGrp="1"/>
          </p:cNvSpPr>
          <p:nvPr>
            <p:ph type="body" sz="quarter" idx="13"/>
          </p:nvPr>
        </p:nvSpPr>
        <p:spPr>
          <a:xfrm>
            <a:off x="76200" y="816430"/>
            <a:ext cx="8229600" cy="478970"/>
          </a:xfrm>
        </p:spPr>
        <p:txBody>
          <a:bodyPr/>
          <a:lstStyle/>
          <a:p>
            <a:r>
              <a:rPr lang="en-US" dirty="0" smtClean="0"/>
              <a:t>10 Edition</a:t>
            </a:r>
            <a:endParaRPr lang="en-US" dirty="0"/>
          </a:p>
        </p:txBody>
      </p:sp>
      <p:pic>
        <p:nvPicPr>
          <p:cNvPr id="1026" name="Picture 2" descr="Book cover reads title, edition number, and name of the author as follows: &quot;Biology: Concepts and Applications,&quot; “Tenth Edition,&quot; and &quot;Cecie Starr,&quot; &quot;Christine A. Evers,&quot; &quot;Lisa Starr.&quot; An image on the cover shows giant octopus with long tentacles in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2"/>
            <a:ext cx="3894714" cy="4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4"/>
          </p:nvPr>
        </p:nvSpPr>
        <p:spPr>
          <a:xfrm>
            <a:off x="4876800" y="2895600"/>
            <a:ext cx="3657600" cy="2129865"/>
          </a:xfrm>
        </p:spPr>
        <p:txBody>
          <a:bodyPr/>
          <a:lstStyle/>
          <a:p>
            <a:pPr algn="ctr"/>
            <a:r>
              <a:rPr lang="en-US" sz="4000" b="1" dirty="0"/>
              <a:t>Chapter </a:t>
            </a:r>
            <a:r>
              <a:rPr lang="en-US" sz="4000" b="1" dirty="0" smtClean="0"/>
              <a:t>8</a:t>
            </a:r>
          </a:p>
          <a:p>
            <a:pPr algn="ctr"/>
            <a:r>
              <a:rPr lang="en-US" sz="4000" dirty="0"/>
              <a:t>DNA Structure and Function</a:t>
            </a:r>
          </a:p>
        </p:txBody>
      </p:sp>
      <p:sp>
        <p:nvSpPr>
          <p:cNvPr id="7" name="Text Placeholder 6"/>
          <p:cNvSpPr>
            <a:spLocks noGrp="1"/>
          </p:cNvSpPr>
          <p:nvPr>
            <p:ph type="body" sz="quarter" idx="15"/>
          </p:nvPr>
        </p:nvSpPr>
        <p:spPr>
          <a:xfrm>
            <a:off x="1676400" y="6264725"/>
            <a:ext cx="7127628" cy="578846"/>
          </a:xfrm>
        </p:spPr>
        <p:txBody>
          <a:bodyPr/>
          <a:lstStyle/>
          <a:p>
            <a:pPr algn="ctr"/>
            <a:r>
              <a:rPr lang="en-US" sz="1200" dirty="0">
                <a:solidFill>
                  <a:schemeClr val="bg1"/>
                </a:solidFill>
              </a:rPr>
              <a:t>Copyright </a:t>
            </a:r>
            <a:r>
              <a:rPr lang="en-US" sz="1200" dirty="0">
                <a:solidFill>
                  <a:schemeClr val="bg1"/>
                </a:solidFill>
                <a:ea typeface="ＭＳ Ｐゴシック" pitchFamily="34" charset="-128"/>
              </a:rPr>
              <a:t>© 2018 </a:t>
            </a:r>
            <a:r>
              <a:rPr lang="en-US" sz="1200" dirty="0" err="1">
                <a:solidFill>
                  <a:schemeClr val="bg1"/>
                </a:solidFill>
                <a:ea typeface="ＭＳ Ｐゴシック" pitchFamily="34" charset="-128"/>
              </a:rPr>
              <a:t>Cengage</a:t>
            </a:r>
            <a:r>
              <a:rPr lang="en-US" sz="1200" dirty="0">
                <a:solidFill>
                  <a:schemeClr val="bg1"/>
                </a:solidFill>
                <a:ea typeface="ＭＳ Ｐゴシック" pitchFamily="34" charset="-128"/>
              </a:rPr>
              <a:t>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506650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8.2 Discovery of DNA’s Structure</a:t>
            </a:r>
            <a:endParaRPr lang="en-US" dirty="0"/>
          </a:p>
        </p:txBody>
      </p:sp>
      <p:sp>
        <p:nvSpPr>
          <p:cNvPr id="23555" name="Content Placeholder 2"/>
          <p:cNvSpPr>
            <a:spLocks noGrp="1"/>
          </p:cNvSpPr>
          <p:nvPr>
            <p:ph idx="1"/>
          </p:nvPr>
        </p:nvSpPr>
        <p:spPr/>
        <p:txBody>
          <a:bodyPr/>
          <a:lstStyle/>
          <a:p>
            <a:r>
              <a:rPr lang="en-US" altLang="en-US" dirty="0" smtClean="0"/>
              <a:t>Building blocks of DNA</a:t>
            </a:r>
          </a:p>
          <a:p>
            <a:pPr lvl="1"/>
            <a:r>
              <a:rPr lang="en-US" altLang="en-US" dirty="0" smtClean="0"/>
              <a:t>DNA is a polymer of nucleotides, each with a five-carbon sugar, three phosphate groups, and one of four nitrogen-containing bases</a:t>
            </a:r>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Nucleotides of DNA</a:t>
            </a:r>
            <a:endParaRPr lang="en-US" dirty="0"/>
          </a:p>
        </p:txBody>
      </p:sp>
      <p:pic>
        <p:nvPicPr>
          <p:cNvPr id="6" name="Picture 5" descr="An illustration shows four illustrations, one below the other. The first illustration titled, “deoxyadenosine triphosphate” shows 3 small circles labelled as, “P” connected to a pentagonal structure through a label “CH2.” The five corners of the pentagonal structure is marked from 1’ to 4’. 5’ is marked near the 3 circles labelled as, “P.” The second and third corners are labelled 2’ and 3’ respectively. Above the pentagonal structure are 2 pentagonal structures merged together. The elements labelled here are C, N, CH and NH2. Few other labels, “adenine (A)”, “Base” and “sugar” are marked. The second illustration titled, “deoxyguanosine triphosphate” shows three small circles labelled as, “P” connected to a pentagonal structure through a label “CH2.” The five corners of the pentagonal structure is marked from 1’ to 4’. 5’ is marked near the 3 circles of P. The second and third corners are labelled 2’ and 3’ respectively. Above the pentagonal structure are two pentagonal structures merged together. The elements labelled here are C, O, N, NH and NH2. The label “Guanine (G)” is marked in the illustration. The third illustration titled, “deoxythymidine triphosphate” shows three small circles labelled as, “P” connected to a pentagonal structure through a label “CH2.” The five corners of the pentagonal structure is marked from 1’ to 4’. 5’ is marked near the three circles of P. The second and third corners are labelled 2’ and 3’ respectively. Above the pentagonal structure is another pentagonal structure with the elements HC, N, C, O, CH3 and NH. The label named as, “thymine (T)” is marked at the top of the illustration. The fourth illustration titled, “deoxycytidine Triphosphate” shows three small circles labelled as, “P” connected to a pentagonal structure through a label “CH2.” The five corners of the pentagonal structure is marked from 1’ to 4’. 5’ is marked near the 3 circles labelled P. The second and third corners are labelled 2’ and 3’ respectively. Above the pentagonal structure is another pentagonal structure with the elements C, N, O, CH and NH2. The label “cytosine (C)” is marked at the top of this illustr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676400"/>
            <a:ext cx="8666196" cy="4443984"/>
          </a:xfrm>
          <a:prstGeom prst="rect">
            <a:avLst/>
          </a:prstGeom>
        </p:spPr>
      </p:pic>
    </p:spTree>
    <p:extLst>
      <p:ext uri="{BB962C8B-B14F-4D97-AF65-F5344CB8AC3E}">
        <p14:creationId xmlns:p14="http://schemas.microsoft.com/office/powerpoint/2010/main" val="364245959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Building Blocks of DNA (1 of 4)</a:t>
            </a:r>
            <a:endParaRPr lang="en-US" dirty="0"/>
          </a:p>
        </p:txBody>
      </p:sp>
      <p:sp>
        <p:nvSpPr>
          <p:cNvPr id="24579" name="Content Placeholder 2"/>
          <p:cNvSpPr>
            <a:spLocks noGrp="1"/>
          </p:cNvSpPr>
          <p:nvPr>
            <p:ph idx="1"/>
          </p:nvPr>
        </p:nvSpPr>
        <p:spPr/>
        <p:txBody>
          <a:bodyPr/>
          <a:lstStyle/>
          <a:p>
            <a:r>
              <a:rPr lang="en-US" altLang="en-US" dirty="0" smtClean="0"/>
              <a:t>1950: Erwin Chargaff made two important discoveries about DNA</a:t>
            </a:r>
          </a:p>
          <a:p>
            <a:pPr lvl="1"/>
            <a:r>
              <a:rPr lang="en-US" altLang="en-US" dirty="0" smtClean="0"/>
              <a:t>Chargaff ’s first rule: the amounts of thymine and adenine are identical, as are the amounts of cytosine and guanine (A = T and G = C)</a:t>
            </a:r>
          </a:p>
          <a:p>
            <a:pPr lvl="1"/>
            <a:r>
              <a:rPr lang="en-US" altLang="en-US" dirty="0" smtClean="0"/>
              <a:t>Chargaff ’s second rule: DNA of different species differs in its proportions of adenine and guanine</a:t>
            </a: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Building Blocks of DNA (2 of 4)</a:t>
            </a:r>
            <a:endParaRPr lang="en-US" dirty="0"/>
          </a:p>
        </p:txBody>
      </p:sp>
      <p:sp>
        <p:nvSpPr>
          <p:cNvPr id="25603" name="Content Placeholder 2"/>
          <p:cNvSpPr>
            <a:spLocks noGrp="1"/>
          </p:cNvSpPr>
          <p:nvPr>
            <p:ph idx="1"/>
          </p:nvPr>
        </p:nvSpPr>
        <p:spPr/>
        <p:txBody>
          <a:bodyPr/>
          <a:lstStyle/>
          <a:p>
            <a:r>
              <a:rPr lang="en-US" altLang="en-US" dirty="0" smtClean="0"/>
              <a:t>1950s: James Watson and Francis Crick suspect that DNA is a helix</a:t>
            </a:r>
          </a:p>
          <a:p>
            <a:pPr lvl="1"/>
            <a:r>
              <a:rPr lang="en-US" altLang="en-US" dirty="0" smtClean="0"/>
              <a:t>Made models from scraps of metal connected by suitably angled “bonds” of wire</a:t>
            </a:r>
          </a:p>
          <a:p>
            <a:r>
              <a:rPr lang="en-US" altLang="en-US" dirty="0" smtClean="0"/>
              <a:t>Rosalind Franklin made the first clear X-ray diffraction image of DNA as it occurs in cells</a:t>
            </a:r>
          </a:p>
          <a:p>
            <a:pPr lvl="1"/>
            <a:r>
              <a:rPr lang="en-US" altLang="en-US" dirty="0" smtClean="0"/>
              <a:t>She calculated that DNA is very long and identified a repeating pattern</a:t>
            </a:r>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Building Blocks of DNA (3 of 4)</a:t>
            </a:r>
            <a:endParaRPr lang="en-US" dirty="0"/>
          </a:p>
        </p:txBody>
      </p:sp>
      <p:sp>
        <p:nvSpPr>
          <p:cNvPr id="28675" name="Content Placeholder 2"/>
          <p:cNvSpPr>
            <a:spLocks noGrp="1"/>
          </p:cNvSpPr>
          <p:nvPr>
            <p:ph idx="1"/>
          </p:nvPr>
        </p:nvSpPr>
        <p:spPr/>
        <p:txBody>
          <a:bodyPr/>
          <a:lstStyle/>
          <a:p>
            <a:r>
              <a:rPr lang="en-US" altLang="en-US" dirty="0" smtClean="0"/>
              <a:t>Structure of DNA helix</a:t>
            </a:r>
          </a:p>
          <a:p>
            <a:pPr lvl="1"/>
            <a:r>
              <a:rPr lang="en-US" altLang="en-US" dirty="0" smtClean="0"/>
              <a:t>Two sugar–phosphate chains running in opposite directions, and paired bases inside</a:t>
            </a:r>
          </a:p>
          <a:p>
            <a:pPr lvl="1"/>
            <a:r>
              <a:rPr lang="en-US" altLang="en-US" dirty="0" smtClean="0"/>
              <a:t>Bonds between the sugar of one nucleotide and the phosphate of the next form the backbone of each chain (or strand)</a:t>
            </a: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Building Blocks of DNA (4 of 4)</a:t>
            </a:r>
            <a:endParaRPr lang="en-US" dirty="0"/>
          </a:p>
        </p:txBody>
      </p:sp>
      <p:sp>
        <p:nvSpPr>
          <p:cNvPr id="29699" name="Content Placeholder 2"/>
          <p:cNvSpPr>
            <a:spLocks noGrp="1"/>
          </p:cNvSpPr>
          <p:nvPr>
            <p:ph idx="1"/>
          </p:nvPr>
        </p:nvSpPr>
        <p:spPr/>
        <p:txBody>
          <a:bodyPr/>
          <a:lstStyle/>
          <a:p>
            <a:r>
              <a:rPr lang="en-US" altLang="en-US" dirty="0" smtClean="0"/>
              <a:t>Structure of DNA helix (cont’d.)</a:t>
            </a:r>
          </a:p>
          <a:p>
            <a:pPr lvl="1"/>
            <a:r>
              <a:rPr lang="en-US" altLang="en-US" dirty="0" smtClean="0"/>
              <a:t>Hydrogen bonds between the internally positioned bases hold the two strands together</a:t>
            </a:r>
          </a:p>
          <a:p>
            <a:pPr lvl="1"/>
            <a:r>
              <a:rPr lang="en-US" altLang="en-US" dirty="0" smtClean="0"/>
              <a:t>Only two kinds of base pairings form (supports Chargaff ’s first rule)</a:t>
            </a:r>
          </a:p>
          <a:p>
            <a:pPr lvl="2"/>
            <a:r>
              <a:rPr lang="en-US" altLang="en-US" dirty="0" smtClean="0"/>
              <a:t>A to T</a:t>
            </a:r>
          </a:p>
          <a:p>
            <a:pPr lvl="2"/>
            <a:r>
              <a:rPr lang="en-US" altLang="en-US" dirty="0" smtClean="0"/>
              <a:t>G to C</a:t>
            </a: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152400"/>
            <a:ext cx="8032638" cy="675837"/>
          </a:xfrm>
        </p:spPr>
        <p:txBody>
          <a:bodyPr/>
          <a:lstStyle/>
          <a:p>
            <a:r>
              <a:rPr lang="en-US" dirty="0" smtClean="0"/>
              <a:t>Structure of DNA</a:t>
            </a:r>
            <a:endParaRPr lang="en-US" dirty="0"/>
          </a:p>
        </p:txBody>
      </p:sp>
      <p:pic>
        <p:nvPicPr>
          <p:cNvPr id="1026" name="Picture 2" descr="An illustration shows a blue and pink strip woven spirally with a lot of horizontal lines in between them. This resembles the steps in a ladder except that in this illustration these horizontal lines look split in between. The top of the structures consists of multi colored balls on the strips and the horizontal lines. As it comes down, polygonal structures are seen on the blue and pink strips. As it moves further down, sharp wavy lines with the labels 3’ and 5’ are shown. Several small yellow colored balls with the label “P” are shown on these wavy lines in addition to a number of polygons attached to the wavy lines. Polygonal structures with labels “G”, “C”, “A” and “T” are shown in the place of the horizontal lines. All these structures are connected to the parallel ones through lines and dotted lines. The labels mentioned in this illustration are “2-nanometer diameter”, “3.4-nanometer length of each full twist of the double helix”, “0.34 nanometer between each base pair”, “The two sugar–phosphate backbones run in parallel but opposite directions. Think of one strand as upside down compared with the other”, “Hydrogen bonds link internally positioned nucleotide bases.” Two labels “Sugar” and “Phosphate” are given for the orange polygonal structure and yellow balls labelled as, “P” and at the bottom corner, it is labeled as, “The 3’ carbon of each sugar is joined by the phosphate group to the 5’ carbon of the next sugar. These links from the sugar phosphate backbone of each stra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00" y="990600"/>
            <a:ext cx="2032000"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60437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dirty="0" smtClean="0"/>
              <a:t>DNA Sequence (1 of 3)</a:t>
            </a:r>
            <a:endParaRPr lang="en-US" dirty="0"/>
          </a:p>
        </p:txBody>
      </p:sp>
      <p:sp>
        <p:nvSpPr>
          <p:cNvPr id="30723" name="Content Placeholder 2"/>
          <p:cNvSpPr>
            <a:spLocks noGrp="1"/>
          </p:cNvSpPr>
          <p:nvPr>
            <p:ph idx="1"/>
          </p:nvPr>
        </p:nvSpPr>
        <p:spPr/>
        <p:txBody>
          <a:bodyPr/>
          <a:lstStyle/>
          <a:p>
            <a:r>
              <a:rPr lang="en-US" altLang="en-US" dirty="0" smtClean="0"/>
              <a:t>The two strands of DNA match</a:t>
            </a:r>
          </a:p>
          <a:p>
            <a:pPr lvl="1"/>
            <a:r>
              <a:rPr lang="en-US" altLang="en-US" dirty="0" smtClean="0"/>
              <a:t>The strands are complementary: the base of each nucleotide on one strand pairs with a suitable partner base on the other</a:t>
            </a:r>
          </a:p>
          <a:p>
            <a:pPr lvl="1"/>
            <a:r>
              <a:rPr lang="en-US" altLang="en-US" dirty="0" smtClean="0"/>
              <a:t>The base-pairing patterns–A to T and G to C–is the same in all molecules of DNA</a:t>
            </a: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DNA Sequence (2 of 3)</a:t>
            </a:r>
            <a:endParaRPr lang="en-US" dirty="0"/>
          </a:p>
        </p:txBody>
      </p:sp>
      <p:sp>
        <p:nvSpPr>
          <p:cNvPr id="32771" name="Content Placeholder 2"/>
          <p:cNvSpPr>
            <a:spLocks noGrp="1"/>
          </p:cNvSpPr>
          <p:nvPr>
            <p:ph idx="1"/>
          </p:nvPr>
        </p:nvSpPr>
        <p:spPr/>
        <p:txBody>
          <a:bodyPr/>
          <a:lstStyle/>
          <a:p>
            <a:r>
              <a:rPr lang="en-US" altLang="en-US" dirty="0" smtClean="0"/>
              <a:t>How can just two kinds of base pairings give rise to the incredible diversity of traits we see among living things?</a:t>
            </a:r>
          </a:p>
          <a:p>
            <a:pPr lvl="1"/>
            <a:r>
              <a:rPr lang="en-US" altLang="en-US" dirty="0" smtClean="0"/>
              <a:t>The order of nucleotides in a strand of DNA (DNA sequence) varies tremendously among species (explains Chargaff ’s second rule)</a:t>
            </a:r>
          </a:p>
          <a:p>
            <a:r>
              <a:rPr lang="en-US" altLang="en-US" dirty="0" smtClean="0"/>
              <a:t>Variations in its nucleotide sequence are the foundation of life’s diversity; defines species and distinguishes individuals</a:t>
            </a: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dirty="0" smtClean="0"/>
              <a:t>DNA Sequence (3 of 3)</a:t>
            </a:r>
            <a:endParaRPr lang="en-US" dirty="0"/>
          </a:p>
        </p:txBody>
      </p:sp>
      <p:pic>
        <p:nvPicPr>
          <p:cNvPr id="2" name="Picture 1" descr="An illustration shows a DNA sequence with several strands on the bottom and top of a linear strand. The top and bottom strands together are marked and labeled as, “one base pai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879" y="1959952"/>
            <a:ext cx="7462242" cy="1392848"/>
          </a:xfrm>
          <a:prstGeom prst="rect">
            <a:avLst/>
          </a:prstGeom>
        </p:spPr>
      </p:pic>
    </p:spTree>
    <p:extLst>
      <p:ext uri="{BB962C8B-B14F-4D97-AF65-F5344CB8AC3E}">
        <p14:creationId xmlns:p14="http://schemas.microsoft.com/office/powerpoint/2010/main" val="298400409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8.1 The Discovery of DNA’s Function</a:t>
            </a:r>
            <a:endParaRPr lang="en-US" dirty="0"/>
          </a:p>
        </p:txBody>
      </p:sp>
      <p:sp>
        <p:nvSpPr>
          <p:cNvPr id="15363" name="Content Placeholder 2"/>
          <p:cNvSpPr>
            <a:spLocks noGrp="1"/>
          </p:cNvSpPr>
          <p:nvPr>
            <p:ph idx="1"/>
          </p:nvPr>
        </p:nvSpPr>
        <p:spPr/>
        <p:txBody>
          <a:bodyPr/>
          <a:lstStyle/>
          <a:p>
            <a:r>
              <a:rPr lang="en-US" altLang="en-US" dirty="0" smtClean="0"/>
              <a:t>The substance we now call DNA was first described in 1869 by Johannes </a:t>
            </a:r>
            <a:r>
              <a:rPr lang="en-US" altLang="en-US" dirty="0" err="1" smtClean="0"/>
              <a:t>Miescher</a:t>
            </a:r>
            <a:endParaRPr lang="en-US" altLang="en-US" dirty="0" smtClean="0"/>
          </a:p>
          <a:p>
            <a:r>
              <a:rPr lang="en-US" altLang="en-US" dirty="0" err="1" smtClean="0"/>
              <a:t>Miescher</a:t>
            </a:r>
            <a:r>
              <a:rPr lang="en-US" altLang="en-US" dirty="0" smtClean="0"/>
              <a:t> determined that DNA is not a protein, and that it is rich in nitrogen and phosphorus</a:t>
            </a:r>
          </a:p>
          <a:p>
            <a:pPr lvl="1"/>
            <a:r>
              <a:rPr lang="en-US" altLang="en-US" dirty="0" smtClean="0"/>
              <a:t>He never learned of its function</a:t>
            </a: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8.3 Eukaryotic Chromosomes</a:t>
            </a:r>
            <a:endParaRPr lang="en-US" dirty="0"/>
          </a:p>
        </p:txBody>
      </p:sp>
      <p:sp>
        <p:nvSpPr>
          <p:cNvPr id="34819" name="Content Placeholder 2"/>
          <p:cNvSpPr>
            <a:spLocks noGrp="1"/>
          </p:cNvSpPr>
          <p:nvPr>
            <p:ph idx="1"/>
          </p:nvPr>
        </p:nvSpPr>
        <p:spPr/>
        <p:txBody>
          <a:bodyPr/>
          <a:lstStyle/>
          <a:p>
            <a:r>
              <a:rPr lang="en-US" altLang="en-US" dirty="0" smtClean="0"/>
              <a:t>DNA in a single human cell is about 2 meters (6.5 feet) long</a:t>
            </a:r>
          </a:p>
          <a:p>
            <a:r>
              <a:rPr lang="en-US" altLang="en-US" dirty="0" smtClean="0"/>
              <a:t>How can that much DNA pack into a nucleus that is less than 10 micrometers in diameter?</a:t>
            </a:r>
          </a:p>
          <a:p>
            <a:pPr lvl="1"/>
            <a:r>
              <a:rPr lang="en-US" altLang="en-US" dirty="0" smtClean="0"/>
              <a:t>Proteins associate with the DNA and help keep it organized</a:t>
            </a:r>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Chromosome Structure (1 of 2)</a:t>
            </a:r>
            <a:endParaRPr lang="en-US" dirty="0"/>
          </a:p>
        </p:txBody>
      </p:sp>
      <p:sp>
        <p:nvSpPr>
          <p:cNvPr id="35843" name="Content Placeholder 2"/>
          <p:cNvSpPr>
            <a:spLocks noGrp="1"/>
          </p:cNvSpPr>
          <p:nvPr>
            <p:ph idx="1"/>
          </p:nvPr>
        </p:nvSpPr>
        <p:spPr/>
        <p:txBody>
          <a:bodyPr/>
          <a:lstStyle/>
          <a:p>
            <a:r>
              <a:rPr lang="en-US" altLang="en-US" dirty="0" smtClean="0"/>
              <a:t>Chromosome: structure that consists of DNA and associated proteins</a:t>
            </a:r>
          </a:p>
          <a:p>
            <a:pPr lvl="1"/>
            <a:r>
              <a:rPr lang="en-US" altLang="en-US" dirty="0" smtClean="0"/>
              <a:t>Carries part or all of a cell’s genetic information</a:t>
            </a:r>
          </a:p>
          <a:p>
            <a:r>
              <a:rPr lang="en-US" altLang="en-US" dirty="0" smtClean="0"/>
              <a:t>Histone: type of protein that structurally organizes eukaryotic chromosomes</a:t>
            </a:r>
          </a:p>
          <a:p>
            <a:r>
              <a:rPr lang="en-US" altLang="en-US" dirty="0" smtClean="0"/>
              <a:t>Nucleosome: a length of DNA wound twice around a spool of histone proteins</a:t>
            </a:r>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Chromosome Structure (2 of 2)</a:t>
            </a:r>
            <a:endParaRPr lang="en-US" dirty="0"/>
          </a:p>
        </p:txBody>
      </p:sp>
      <p:sp>
        <p:nvSpPr>
          <p:cNvPr id="36867" name="Content Placeholder 2"/>
          <p:cNvSpPr>
            <a:spLocks noGrp="1"/>
          </p:cNvSpPr>
          <p:nvPr>
            <p:ph idx="1"/>
          </p:nvPr>
        </p:nvSpPr>
        <p:spPr/>
        <p:txBody>
          <a:bodyPr/>
          <a:lstStyle/>
          <a:p>
            <a:r>
              <a:rPr lang="en-US" altLang="en-US" dirty="0" smtClean="0"/>
              <a:t>During most of a cell’s life, each chromosome consists of one DNA molecule</a:t>
            </a:r>
          </a:p>
          <a:p>
            <a:r>
              <a:rPr lang="en-US" altLang="en-US" dirty="0" smtClean="0"/>
              <a:t>When the cell prepares to divide, it duplicates its chromosomes by DNA replication</a:t>
            </a:r>
          </a:p>
          <a:p>
            <a:pPr lvl="1"/>
            <a:r>
              <a:rPr lang="en-US" altLang="en-US" dirty="0" smtClean="0"/>
              <a:t>After replication, each chromosome consists of two DNA molecules (sister chromatids) that attach at a centromere region</a:t>
            </a: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altLang="en-US" dirty="0" smtClean="0"/>
              <a:t>Chromosomes</a:t>
            </a:r>
            <a:endParaRPr lang="en-US" dirty="0"/>
          </a:p>
        </p:txBody>
      </p:sp>
      <p:pic>
        <p:nvPicPr>
          <p:cNvPr id="2" name="Picture 1" descr="An illustration shows a single chromosome (unduplicated) undergoes replication to produce a duplicated chromosome with the center part labeled as “centromere” and its end parts are labeled as “sister chromati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391" y="2437505"/>
            <a:ext cx="8273218" cy="1982990"/>
          </a:xfrm>
          <a:prstGeom prst="rect">
            <a:avLst/>
          </a:prstGeom>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Chromosome Number (1 of 3)</a:t>
            </a:r>
            <a:endParaRPr lang="en-US" dirty="0"/>
          </a:p>
        </p:txBody>
      </p:sp>
      <p:sp>
        <p:nvSpPr>
          <p:cNvPr id="38915" name="Content Placeholder 2"/>
          <p:cNvSpPr>
            <a:spLocks noGrp="1"/>
          </p:cNvSpPr>
          <p:nvPr>
            <p:ph idx="1"/>
          </p:nvPr>
        </p:nvSpPr>
        <p:spPr/>
        <p:txBody>
          <a:bodyPr/>
          <a:lstStyle/>
          <a:p>
            <a:r>
              <a:rPr lang="en-US" altLang="en-US" dirty="0" smtClean="0"/>
              <a:t>Each species has a characteristic chromosome number (number of chromosomes in its cells)</a:t>
            </a:r>
          </a:p>
          <a:p>
            <a:r>
              <a:rPr lang="en-US" altLang="en-US" dirty="0" smtClean="0"/>
              <a:t>Human body cells have two sets of 23 chromosomes—two of each type</a:t>
            </a:r>
          </a:p>
          <a:p>
            <a:pPr lvl="1"/>
            <a:r>
              <a:rPr lang="en-US" altLang="en-US" dirty="0" smtClean="0"/>
              <a:t>Having two sets of chromosomes means these cells are diploid</a:t>
            </a:r>
          </a:p>
          <a:p>
            <a:r>
              <a:rPr lang="en-US" altLang="en-US" dirty="0" smtClean="0"/>
              <a:t>Karyotype: an image of an individual’s diploid set of chromosomes</a:t>
            </a: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Chromosome Number (2 of 3)</a:t>
            </a:r>
            <a:endParaRPr lang="en-US" dirty="0"/>
          </a:p>
        </p:txBody>
      </p:sp>
      <p:sp>
        <p:nvSpPr>
          <p:cNvPr id="40963" name="Content Placeholder 2"/>
          <p:cNvSpPr>
            <a:spLocks noGrp="1"/>
          </p:cNvSpPr>
          <p:nvPr>
            <p:ph idx="1"/>
          </p:nvPr>
        </p:nvSpPr>
        <p:spPr/>
        <p:txBody>
          <a:bodyPr/>
          <a:lstStyle/>
          <a:p>
            <a:r>
              <a:rPr lang="en-US" altLang="en-US" dirty="0" smtClean="0"/>
              <a:t>Autosome: a chromosome that is the same in males and females</a:t>
            </a:r>
          </a:p>
          <a:p>
            <a:pPr lvl="1"/>
            <a:r>
              <a:rPr lang="en-US" altLang="en-US" dirty="0" smtClean="0"/>
              <a:t>Two autosomes of a pair have the same length, shape, and centromere location</a:t>
            </a:r>
          </a:p>
          <a:p>
            <a:pPr lvl="1"/>
            <a:r>
              <a:rPr lang="en-US" altLang="en-US" dirty="0" smtClean="0"/>
              <a:t>They hold information about the same trait</a:t>
            </a:r>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Chromosome Number (3 of 3)</a:t>
            </a:r>
            <a:endParaRPr lang="en-US" dirty="0"/>
          </a:p>
        </p:txBody>
      </p:sp>
      <p:sp>
        <p:nvSpPr>
          <p:cNvPr id="41987" name="Content Placeholder 2"/>
          <p:cNvSpPr>
            <a:spLocks noGrp="1"/>
          </p:cNvSpPr>
          <p:nvPr>
            <p:ph idx="1"/>
          </p:nvPr>
        </p:nvSpPr>
        <p:spPr/>
        <p:txBody>
          <a:bodyPr/>
          <a:lstStyle/>
          <a:p>
            <a:r>
              <a:rPr lang="en-US" altLang="en-US" dirty="0" smtClean="0"/>
              <a:t>Members of a pair of </a:t>
            </a:r>
            <a:r>
              <a:rPr lang="en-US" altLang="en-US" i="1" dirty="0" smtClean="0"/>
              <a:t>sex chromosomes</a:t>
            </a:r>
            <a:r>
              <a:rPr lang="en-US" altLang="en-US" dirty="0" smtClean="0"/>
              <a:t> differ between females and males</a:t>
            </a:r>
          </a:p>
          <a:p>
            <a:pPr lvl="1"/>
            <a:r>
              <a:rPr lang="en-US" altLang="en-US" dirty="0" smtClean="0"/>
              <a:t>The body cells of typical human females have two X chromosomes (XX)</a:t>
            </a:r>
          </a:p>
          <a:p>
            <a:pPr lvl="1"/>
            <a:r>
              <a:rPr lang="en-US" altLang="en-US" dirty="0" smtClean="0"/>
              <a:t>The body cells of typical human males have one X and one Y chromosome (XY)</a:t>
            </a:r>
          </a:p>
          <a:p>
            <a:r>
              <a:rPr lang="en-US" altLang="en-US" dirty="0" smtClean="0"/>
              <a:t>Environmental factors (not sex chromosomes) determine sex in some invertebrates and reptiles</a:t>
            </a: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8.4 How Does a Cell Copy Its DNA?</a:t>
            </a:r>
            <a:endParaRPr lang="en-US" dirty="0"/>
          </a:p>
        </p:txBody>
      </p:sp>
      <p:sp>
        <p:nvSpPr>
          <p:cNvPr id="44035" name="Content Placeholder 2"/>
          <p:cNvSpPr>
            <a:spLocks noGrp="1"/>
          </p:cNvSpPr>
          <p:nvPr>
            <p:ph idx="1"/>
          </p:nvPr>
        </p:nvSpPr>
        <p:spPr/>
        <p:txBody>
          <a:bodyPr/>
          <a:lstStyle/>
          <a:p>
            <a:r>
              <a:rPr lang="en-US" altLang="en-US" dirty="0" smtClean="0"/>
              <a:t>In preparation for division, a cell copies its chromosomes so that it contains two sets</a:t>
            </a:r>
          </a:p>
          <a:p>
            <a:pPr lvl="1"/>
            <a:r>
              <a:rPr lang="en-US" altLang="en-US" dirty="0" smtClean="0"/>
              <a:t>The process by which a cell copies its DNA is called DNA replication</a:t>
            </a:r>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Semiconservative Replication (1 of 5)</a:t>
            </a:r>
            <a:endParaRPr lang="en-US" dirty="0"/>
          </a:p>
        </p:txBody>
      </p:sp>
      <p:sp>
        <p:nvSpPr>
          <p:cNvPr id="45059" name="Content Placeholder 2"/>
          <p:cNvSpPr>
            <a:spLocks noGrp="1"/>
          </p:cNvSpPr>
          <p:nvPr>
            <p:ph idx="1"/>
          </p:nvPr>
        </p:nvSpPr>
        <p:spPr/>
        <p:txBody>
          <a:bodyPr/>
          <a:lstStyle/>
          <a:p>
            <a:r>
              <a:rPr lang="en-US" altLang="en-US" dirty="0" smtClean="0"/>
              <a:t>Before DNA replication, a chromosome consists of one molecule of DNA (one double helix)</a:t>
            </a:r>
          </a:p>
          <a:p>
            <a:r>
              <a:rPr lang="en-US" altLang="en-US" dirty="0" smtClean="0"/>
              <a:t>As replication begins, enzymes break the hydrogen bonds that hold the double helix together</a:t>
            </a:r>
          </a:p>
          <a:p>
            <a:pPr lvl="1"/>
            <a:r>
              <a:rPr lang="en-US" altLang="en-US" dirty="0" smtClean="0"/>
              <a:t>The two DNA strands unwind and separate</a:t>
            </a:r>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Semiconservative Replication (2 of 5)</a:t>
            </a:r>
            <a:endParaRPr lang="en-US" dirty="0"/>
          </a:p>
        </p:txBody>
      </p:sp>
      <p:sp>
        <p:nvSpPr>
          <p:cNvPr id="46083" name="Content Placeholder 2"/>
          <p:cNvSpPr>
            <a:spLocks noGrp="1"/>
          </p:cNvSpPr>
          <p:nvPr>
            <p:ph idx="1"/>
          </p:nvPr>
        </p:nvSpPr>
        <p:spPr/>
        <p:txBody>
          <a:bodyPr/>
          <a:lstStyle/>
          <a:p>
            <a:r>
              <a:rPr lang="en-US" altLang="en-US" dirty="0" smtClean="0"/>
              <a:t>Another enzyme constructs primers: short, single strands of nucleotides</a:t>
            </a:r>
          </a:p>
          <a:p>
            <a:pPr lvl="1"/>
            <a:r>
              <a:rPr lang="en-US" altLang="en-US" dirty="0" smtClean="0"/>
              <a:t>Primers serve as attachment points for DNA polymerase, the enzyme that assembles new strands of DNA</a:t>
            </a:r>
          </a:p>
          <a:p>
            <a:pPr lvl="1"/>
            <a:r>
              <a:rPr lang="en-US" altLang="en-US" dirty="0" smtClean="0"/>
              <a:t>A primer base pairs with a complementary strand of DNA</a:t>
            </a: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smtClean="0"/>
              <a:t>DNA</a:t>
            </a:r>
            <a:endParaRPr lang="en-US" altLang="en-US" dirty="0"/>
          </a:p>
        </p:txBody>
      </p:sp>
      <p:pic>
        <p:nvPicPr>
          <p:cNvPr id="2" name="Picture 1" descr="An illustration shows a thick and white dense fibrous structur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297" y="1371600"/>
            <a:ext cx="7165406" cy="4573820"/>
          </a:xfrm>
          <a:prstGeom prst="rect">
            <a:avLst/>
          </a:prstGeom>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Semiconservative Replication (3 of 5)</a:t>
            </a:r>
            <a:endParaRPr lang="en-US" dirty="0"/>
          </a:p>
        </p:txBody>
      </p:sp>
      <p:sp>
        <p:nvSpPr>
          <p:cNvPr id="48131" name="Content Placeholder 2"/>
          <p:cNvSpPr>
            <a:spLocks noGrp="1"/>
          </p:cNvSpPr>
          <p:nvPr>
            <p:ph idx="1"/>
          </p:nvPr>
        </p:nvSpPr>
        <p:spPr/>
        <p:txBody>
          <a:bodyPr/>
          <a:lstStyle/>
          <a:p>
            <a:r>
              <a:rPr lang="en-US" altLang="en-US" dirty="0" smtClean="0"/>
              <a:t>The establishment of base pairing between two strands of DNA is called nucleic acid hybridization</a:t>
            </a:r>
          </a:p>
          <a:p>
            <a:pPr lvl="1"/>
            <a:r>
              <a:rPr lang="en-US" altLang="en-US" dirty="0" smtClean="0"/>
              <a:t>Hybridization is spontaneous, driven by hydrogen bonding between bases of complementary strands</a:t>
            </a:r>
          </a:p>
          <a:p>
            <a:r>
              <a:rPr lang="en-US" altLang="en-US" dirty="0" smtClean="0"/>
              <a:t>DNA polymerases attach to the hybridized primers and begin DNA synthesis</a:t>
            </a:r>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Semiconservative Replication (4 of 5)</a:t>
            </a:r>
            <a:endParaRPr lang="en-US" dirty="0"/>
          </a:p>
        </p:txBody>
      </p:sp>
      <p:sp>
        <p:nvSpPr>
          <p:cNvPr id="49155" name="Content Placeholder 2"/>
          <p:cNvSpPr>
            <a:spLocks noGrp="1"/>
          </p:cNvSpPr>
          <p:nvPr>
            <p:ph idx="1"/>
          </p:nvPr>
        </p:nvSpPr>
        <p:spPr/>
        <p:txBody>
          <a:bodyPr/>
          <a:lstStyle/>
          <a:p>
            <a:r>
              <a:rPr lang="en-US" altLang="en-US" dirty="0" smtClean="0"/>
              <a:t>Each nucleotide provides energy for its own attachment to the end of a growing strand of DNA</a:t>
            </a:r>
          </a:p>
          <a:p>
            <a:pPr lvl="1"/>
            <a:r>
              <a:rPr lang="en-US" altLang="en-US" dirty="0" smtClean="0"/>
              <a:t>Two of the three phosphate groups are removed when a nucleotide is added to a DNA strand</a:t>
            </a:r>
          </a:p>
          <a:p>
            <a:r>
              <a:rPr lang="en-US" altLang="en-US" dirty="0" smtClean="0"/>
              <a:t>The enzyme DNA ligase seals any gaps, so the new DNA strands are continuous</a:t>
            </a: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Semiconservative Replication (5 of 5)</a:t>
            </a:r>
            <a:endParaRPr lang="en-US" dirty="0"/>
          </a:p>
        </p:txBody>
      </p:sp>
      <p:sp>
        <p:nvSpPr>
          <p:cNvPr id="50179" name="Content Placeholder 2"/>
          <p:cNvSpPr>
            <a:spLocks noGrp="1"/>
          </p:cNvSpPr>
          <p:nvPr>
            <p:ph idx="1"/>
          </p:nvPr>
        </p:nvSpPr>
        <p:spPr/>
        <p:txBody>
          <a:bodyPr/>
          <a:lstStyle/>
          <a:p>
            <a:r>
              <a:rPr lang="en-US" altLang="en-US" dirty="0" smtClean="0"/>
              <a:t>Both of the two strands of the parent molecule are copied at the same time</a:t>
            </a:r>
          </a:p>
          <a:p>
            <a:r>
              <a:rPr lang="en-US" altLang="en-US" dirty="0" smtClean="0"/>
              <a:t>As each new DNA strand lengthens, it winds up with its template strand into a double helix</a:t>
            </a:r>
          </a:p>
          <a:p>
            <a:r>
              <a:rPr lang="en-US" altLang="en-US" dirty="0" smtClean="0"/>
              <a:t>Semiconservative replication produces two copies of a DNA molecule: one strand of each copy is new, and the other is parental</a:t>
            </a:r>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ltLang="en-US" dirty="0" smtClean="0"/>
              <a:t>Hybridization Between Primer and DNA</a:t>
            </a:r>
            <a:endParaRPr lang="en-US" dirty="0"/>
          </a:p>
        </p:txBody>
      </p:sp>
      <p:pic>
        <p:nvPicPr>
          <p:cNvPr id="2" name="Picture 1" descr="An illustration shows a line labelled as, “DNA” with M-shaped and oval shaped projections from its left. This, when added to a red line is labelled as, “primer” with oval and M shaped projections to its right results in the attachment of these two structures togethe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1292" y="2057400"/>
            <a:ext cx="5221416" cy="4016474"/>
          </a:xfrm>
          <a:prstGeom prst="rect">
            <a:avLst/>
          </a:prstGeom>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0"/>
            <a:ext cx="8032638" cy="1004011"/>
          </a:xfrm>
        </p:spPr>
        <p:txBody>
          <a:bodyPr/>
          <a:lstStyle/>
          <a:p>
            <a:r>
              <a:rPr lang="en-US" dirty="0" smtClean="0"/>
              <a:t>DNA Replication</a:t>
            </a:r>
            <a:endParaRPr lang="en-US" dirty="0"/>
          </a:p>
        </p:txBody>
      </p:sp>
      <p:pic>
        <p:nvPicPr>
          <p:cNvPr id="2050" name="Picture 2" descr="An illustration shows two blue strips with connecting lines resembling the steps of a ladder, coiling around each other. After some distance they appear held by a clamp labelled as, “1. Enzyme that unwind a double helix.” From this point, the two blue strips run parallel to each other for some distance and begin to move away from each other. At this point of separation is a grey triangle labelled as, “2. Enzyme that separates the two DNA strands.” As these two blue strips run parallel to each other after moving away, a small pink line with projections on its side gets attached to one side of the blue strip labeled as, “primer.” After some distance, the same pink line with projections is held to the blue strip by a green clamp like structure labelled as, “DNA polymerase.” Two small blocks labelled as, “nucleotide” is shown below this. A grey circular disc labelled as, “DNA ligase” gets attached here to the combine blue and pink strips and after some time, the blue and pink strips with the projections form a spiral helix. The same phenomenon is shown for the other blue strip that moved away in the initial stage itself. The final stage where the helix is formed is shown as step 6.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914400"/>
            <a:ext cx="1873250" cy="494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9176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Directional Synthesis (1 of 4)</a:t>
            </a:r>
            <a:endParaRPr lang="en-US" dirty="0"/>
          </a:p>
        </p:txBody>
      </p:sp>
      <p:sp>
        <p:nvSpPr>
          <p:cNvPr id="51203" name="Content Placeholder 2"/>
          <p:cNvSpPr>
            <a:spLocks noGrp="1"/>
          </p:cNvSpPr>
          <p:nvPr>
            <p:ph idx="1"/>
          </p:nvPr>
        </p:nvSpPr>
        <p:spPr/>
        <p:txBody>
          <a:bodyPr/>
          <a:lstStyle/>
          <a:p>
            <a:r>
              <a:rPr lang="en-US" altLang="en-US" dirty="0" smtClean="0"/>
              <a:t>Each strand of DNA has two ends</a:t>
            </a:r>
          </a:p>
          <a:p>
            <a:pPr lvl="1"/>
            <a:r>
              <a:rPr lang="en-US" altLang="en-US" dirty="0" smtClean="0"/>
              <a:t>The last carbon atom on one end of the strand is the 5′ carbon of a sugar</a:t>
            </a:r>
          </a:p>
          <a:p>
            <a:pPr lvl="1"/>
            <a:r>
              <a:rPr lang="en-US" altLang="en-US" dirty="0" smtClean="0"/>
              <a:t>The last carbon atom on the other end is the 3′ carbon of a sugar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Directional Synthesis (2 of 4)</a:t>
            </a:r>
            <a:endParaRPr lang="en-US" dirty="0"/>
          </a:p>
        </p:txBody>
      </p:sp>
      <p:sp>
        <p:nvSpPr>
          <p:cNvPr id="53251" name="Content Placeholder 2"/>
          <p:cNvSpPr>
            <a:spLocks noGrp="1"/>
          </p:cNvSpPr>
          <p:nvPr>
            <p:ph idx="1"/>
          </p:nvPr>
        </p:nvSpPr>
        <p:spPr/>
        <p:txBody>
          <a:bodyPr/>
          <a:lstStyle/>
          <a:p>
            <a:r>
              <a:rPr lang="en-US" altLang="en-US" dirty="0" smtClean="0"/>
              <a:t>DNA polymerase can attach a nucleotide only to a 3′ end</a:t>
            </a:r>
          </a:p>
          <a:p>
            <a:pPr lvl="1"/>
            <a:r>
              <a:rPr lang="en-US" altLang="en-US" dirty="0" smtClean="0"/>
              <a:t>DNA synthesis proceeds only in the 5′ to 3′ direction</a:t>
            </a:r>
          </a:p>
          <a:p>
            <a:r>
              <a:rPr lang="en-US" altLang="en-US" dirty="0" smtClean="0"/>
              <a:t>One new strand of DNA is constructed in a single piece during replication</a:t>
            </a:r>
          </a:p>
          <a:p>
            <a:pPr lvl="1"/>
            <a:r>
              <a:rPr lang="en-US" altLang="en-US" dirty="0" smtClean="0"/>
              <a:t>Synthesis of the other strand occurs in segments that must be joined by DNA ligase</a:t>
            </a:r>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Directional Synthesis (3 of 4)</a:t>
            </a:r>
            <a:endParaRPr lang="en-US" dirty="0"/>
          </a:p>
        </p:txBody>
      </p:sp>
      <p:pic>
        <p:nvPicPr>
          <p:cNvPr id="2" name="Picture 1" descr="An illustration shows two horizontally parallel blue lines with projections towards each other. The one at the top has markings 3’ at both ends while the one below has markings 5’ at both its ends. The projections from both the lines have labels T, G, A and C at a sequ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788" y="1905000"/>
            <a:ext cx="8008424" cy="1347696"/>
          </a:xfrm>
          <a:prstGeom prst="rect">
            <a:avLst/>
          </a:prstGeom>
        </p:spPr>
      </p:pic>
    </p:spTree>
    <p:extLst>
      <p:ext uri="{BB962C8B-B14F-4D97-AF65-F5344CB8AC3E}">
        <p14:creationId xmlns:p14="http://schemas.microsoft.com/office/powerpoint/2010/main" val="384430374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76200"/>
            <a:ext cx="8032638" cy="1004011"/>
          </a:xfrm>
        </p:spPr>
        <p:txBody>
          <a:bodyPr/>
          <a:lstStyle/>
          <a:p>
            <a:r>
              <a:rPr lang="en-US" dirty="0" smtClean="0"/>
              <a:t>Discontinuous Synthesis (4 of 4)</a:t>
            </a:r>
            <a:endParaRPr lang="en-US" dirty="0"/>
          </a:p>
        </p:txBody>
      </p:sp>
      <p:pic>
        <p:nvPicPr>
          <p:cNvPr id="3074" name="Picture 2" descr="An illustration shows a parallel blue and pink lines with projections towards each other. At the point where they move away from each other is labelled as, “unwinding.” On the blue strip side, a small bit of a magenta strip with markings 5’ at the top and 3’ at the bottom attaches itself to the blue strip. After a few distance, a slightly longer magenta strip with projections and 3’ and 5’ markings gets attached to the blue strip. The strips are shown with pointers facing down. As it proceeds further, the blue strip is shown with wavy lines with markings 3’ and 5’ on it. Small yellow balls are seen on these line Orange polygonal structures are shown at the lower bend of these wavy lines. Similar pattern is shown on the magenta strip also. The magenta strip ends with a label “3’ OH.” The blue and magenta strips are connected to each other through the polygonal structures with labels T, A, G and C. While the blue strip continues, the connection between the blue and magenta strips snaps after the label “OH” is shown on the magenta strip. At this juncture is a description that reads, “B DNA synthesis proceeds only in the 5′ to 3′ direction because DNA polymerase catalyzes only one reaction: the formation of a bond between the hydroxyl group on the 3′ carbon at the end of a DNA strand and the phosphate group on a nucleotide’s 5′ carbon.” The fragments that are shown below this also end with label “OH.” On the other side, a long blue strip with projections is seen attaching itself to the magenta strip. The blue strip is seen with pointer facing up. Here, the magenta strip has 3’ marked at the bottom while the blue has 5’ marked at the bottom and 3’ marked at the top. The description given for this blue strip and the slightly longer magenta strip on the opposite side reads, “During DNA synthesis, only one of the two new strands can be assembled in a single piece. The other strand forms in short segments, which are called Okazaki fragments after the two (married) scientists who discovered them. DNA ligase joins Okazaki fragments where they me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2050" y="995363"/>
            <a:ext cx="1738313" cy="486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861304"/>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8.5 Mutations and Their Causes</a:t>
            </a:r>
            <a:endParaRPr lang="en-US" dirty="0"/>
          </a:p>
        </p:txBody>
      </p:sp>
      <p:sp>
        <p:nvSpPr>
          <p:cNvPr id="55299" name="Content Placeholder 2"/>
          <p:cNvSpPr>
            <a:spLocks noGrp="1"/>
          </p:cNvSpPr>
          <p:nvPr>
            <p:ph idx="1"/>
          </p:nvPr>
        </p:nvSpPr>
        <p:spPr/>
        <p:txBody>
          <a:bodyPr/>
          <a:lstStyle/>
          <a:p>
            <a:r>
              <a:rPr lang="en-US" altLang="en-US" dirty="0" smtClean="0"/>
              <a:t>Mistakes can and do occur during DNA replication</a:t>
            </a:r>
          </a:p>
          <a:p>
            <a:pPr lvl="1"/>
            <a:r>
              <a:rPr lang="en-US" altLang="en-US" dirty="0" smtClean="0"/>
              <a:t>Examples</a:t>
            </a:r>
          </a:p>
          <a:p>
            <a:pPr lvl="2"/>
            <a:r>
              <a:rPr lang="en-US" altLang="en-US" dirty="0" smtClean="0"/>
              <a:t>The wrong base is added to a growing DNA strand</a:t>
            </a:r>
          </a:p>
          <a:p>
            <a:pPr lvl="2"/>
            <a:r>
              <a:rPr lang="en-US" altLang="en-US" dirty="0" smtClean="0"/>
              <a:t>A nucleotide gets lost, or an extra one slips in</a:t>
            </a: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Early Clues</a:t>
            </a:r>
            <a:endParaRPr lang="en-US" dirty="0"/>
          </a:p>
        </p:txBody>
      </p:sp>
      <p:sp>
        <p:nvSpPr>
          <p:cNvPr id="17411" name="Content Placeholder 2"/>
          <p:cNvSpPr>
            <a:spLocks noGrp="1"/>
          </p:cNvSpPr>
          <p:nvPr>
            <p:ph idx="1"/>
          </p:nvPr>
        </p:nvSpPr>
        <p:spPr/>
        <p:txBody>
          <a:bodyPr/>
          <a:lstStyle/>
          <a:p>
            <a:r>
              <a:rPr lang="en-US" altLang="en-US" dirty="0" smtClean="0"/>
              <a:t>Sixty years after </a:t>
            </a:r>
            <a:r>
              <a:rPr lang="en-US" altLang="en-US" dirty="0" err="1" smtClean="0"/>
              <a:t>Miescher’s</a:t>
            </a:r>
            <a:r>
              <a:rPr lang="en-US" altLang="en-US" dirty="0" smtClean="0"/>
              <a:t> work, Frederick Griffith unexpectedly uncovered a clue about DNA’s function</a:t>
            </a:r>
          </a:p>
          <a:p>
            <a:pPr lvl="1"/>
            <a:r>
              <a:rPr lang="en-US" altLang="en-US" dirty="0" smtClean="0"/>
              <a:t>Heat destroyed the ability of lethal S bacteria to cause pneumonia, but it did not destroy their hereditary material</a:t>
            </a:r>
          </a:p>
          <a:p>
            <a:pPr lvl="1"/>
            <a:r>
              <a:rPr lang="en-US" altLang="en-US" dirty="0" smtClean="0"/>
              <a:t>The hereditary material could be transferred from dead S cells to live R cells</a:t>
            </a:r>
            <a:endParaRPr lang="en-US"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Proofreading</a:t>
            </a:r>
            <a:endParaRPr lang="en-US" dirty="0"/>
          </a:p>
        </p:txBody>
      </p:sp>
      <p:sp>
        <p:nvSpPr>
          <p:cNvPr id="56323" name="Content Placeholder 2"/>
          <p:cNvSpPr>
            <a:spLocks noGrp="1"/>
          </p:cNvSpPr>
          <p:nvPr>
            <p:ph idx="1"/>
          </p:nvPr>
        </p:nvSpPr>
        <p:spPr/>
        <p:txBody>
          <a:bodyPr/>
          <a:lstStyle/>
          <a:p>
            <a:r>
              <a:rPr lang="en-US" altLang="en-US" dirty="0" smtClean="0"/>
              <a:t>Most replication errors occur because DNA polymerases work very fast</a:t>
            </a:r>
          </a:p>
          <a:p>
            <a:r>
              <a:rPr lang="en-US" altLang="en-US" dirty="0" smtClean="0"/>
              <a:t>Luckily, most DNA polymerases also proofread their work</a:t>
            </a:r>
          </a:p>
          <a:p>
            <a:pPr lvl="1"/>
            <a:r>
              <a:rPr lang="en-US" altLang="en-US" dirty="0" smtClean="0"/>
              <a:t>They can correct a mismatch by reversing the synthesis reaction to remove the </a:t>
            </a:r>
            <a:r>
              <a:rPr lang="en-US" altLang="en-US" dirty="0" err="1" smtClean="0"/>
              <a:t>mispaired</a:t>
            </a:r>
            <a:r>
              <a:rPr lang="en-US" altLang="en-US" dirty="0" smtClean="0"/>
              <a:t> nucleotide</a:t>
            </a:r>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Mutations</a:t>
            </a:r>
            <a:endParaRPr lang="en-US" dirty="0"/>
          </a:p>
        </p:txBody>
      </p:sp>
      <p:sp>
        <p:nvSpPr>
          <p:cNvPr id="57347" name="Content Placeholder 2"/>
          <p:cNvSpPr>
            <a:spLocks noGrp="1"/>
          </p:cNvSpPr>
          <p:nvPr>
            <p:ph idx="1"/>
          </p:nvPr>
        </p:nvSpPr>
        <p:spPr/>
        <p:txBody>
          <a:bodyPr/>
          <a:lstStyle/>
          <a:p>
            <a:r>
              <a:rPr lang="en-US" altLang="en-US" dirty="0" smtClean="0"/>
              <a:t>Replication errors may occur after a cell’s DNA gets broken or damaged</a:t>
            </a:r>
          </a:p>
          <a:p>
            <a:pPr lvl="1"/>
            <a:r>
              <a:rPr lang="en-US" altLang="en-US" dirty="0" smtClean="0"/>
              <a:t>DNA polymerases do not copy damaged DNA very well</a:t>
            </a:r>
          </a:p>
          <a:p>
            <a:r>
              <a:rPr lang="en-US" altLang="en-US" dirty="0" smtClean="0"/>
              <a:t>When proofreading and repair mechanisms fail, an error becomes a mutation</a:t>
            </a:r>
          </a:p>
          <a:p>
            <a:pPr lvl="1"/>
            <a:r>
              <a:rPr lang="en-US" altLang="en-US" dirty="0" smtClean="0"/>
              <a:t>A permanent change in the DNA sequence of a cell’s chromosome</a:t>
            </a:r>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 Error to Mutation</a:t>
            </a:r>
            <a:endParaRPr lang="en-US" dirty="0"/>
          </a:p>
        </p:txBody>
      </p:sp>
      <p:pic>
        <p:nvPicPr>
          <p:cNvPr id="5" name="Picture 4" descr="A figure shows two sets of illustrations A and B of a replication. Section A shows two sets of parallel lines with projections towards each other. The labels on these projections are the same for both the sets except for one entry indicated in different color. The process in between the two is labelled as, “Base entry.” The description given below reads, “Repair enzymes can recognize a mismatched base (magenta), but sometimes fail to correct it before DNA replication.” Section B also shows two sets of parallel lines with projections towards each other. The labels on these projections are the same for both the sets except 2 entries that are opposite to each other and indicated in different color. This happens on undergoing a process labelled as, “DNA replication.” The description given below reads, “B After replication, both strands base-pair properly. Repair enzymes can no longer recognize the error, which has now become a mutation that will be passed on to the cell’s descendan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700" y="1358557"/>
            <a:ext cx="4038600" cy="4813643"/>
          </a:xfrm>
          <a:prstGeom prst="rect">
            <a:avLst/>
          </a:prstGeom>
        </p:spPr>
      </p:pic>
    </p:spTree>
    <p:extLst>
      <p:ext uri="{BB962C8B-B14F-4D97-AF65-F5344CB8AC3E}">
        <p14:creationId xmlns:p14="http://schemas.microsoft.com/office/powerpoint/2010/main" val="2953821459"/>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Agents of DNA Damage</a:t>
            </a:r>
            <a:endParaRPr lang="en-US" dirty="0"/>
          </a:p>
        </p:txBody>
      </p:sp>
      <p:sp>
        <p:nvSpPr>
          <p:cNvPr id="60419" name="Content Placeholder 2"/>
          <p:cNvSpPr>
            <a:spLocks noGrp="1"/>
          </p:cNvSpPr>
          <p:nvPr>
            <p:ph idx="1"/>
          </p:nvPr>
        </p:nvSpPr>
        <p:spPr/>
        <p:txBody>
          <a:bodyPr/>
          <a:lstStyle/>
          <a:p>
            <a:r>
              <a:rPr lang="en-US" altLang="en-US" dirty="0" smtClean="0"/>
              <a:t>Ionizing radiation from X-rays, most UV light, and gamma rays may cause DNA damage</a:t>
            </a:r>
          </a:p>
          <a:p>
            <a:pPr lvl="1"/>
            <a:r>
              <a:rPr lang="en-US" altLang="en-US" dirty="0" smtClean="0"/>
              <a:t>Breaks DNA</a:t>
            </a:r>
          </a:p>
          <a:p>
            <a:pPr lvl="1"/>
            <a:r>
              <a:rPr lang="en-US" altLang="en-US" dirty="0" smtClean="0"/>
              <a:t>Causes covalent bonds to form between bases on opposite strands</a:t>
            </a:r>
          </a:p>
          <a:p>
            <a:pPr lvl="1"/>
            <a:r>
              <a:rPr lang="en-US" altLang="en-US" dirty="0" smtClean="0"/>
              <a:t>Fatally alters nucleotide bases</a:t>
            </a:r>
          </a:p>
          <a:p>
            <a:pPr lvl="1"/>
            <a:r>
              <a:rPr lang="en-US" altLang="en-US" dirty="0" smtClean="0"/>
              <a:t>Causes adjacent nucleotide dimers to form</a:t>
            </a:r>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smtClean="0"/>
              <a:t>Ionizing Radiation Causes Mutations</a:t>
            </a:r>
            <a:endParaRPr lang="en-US" dirty="0"/>
          </a:p>
        </p:txBody>
      </p:sp>
      <p:pic>
        <p:nvPicPr>
          <p:cNvPr id="2" name="Picture 1" descr="A figure shows two illustration A and B. Section A shows many chromosomes scattered. Some of these are marked with a red arrow appear slightly cut or broken. The corresponding illustration reads, “A Major breaks (red arrows) in chromosomes of a human white blood cell after it was exposed to ionizing radiation. Pieces of broken chromosomes often become lost during DNA replication.” The second is the photo that shows yellow flowers. The yellow flowers with 5 petals is labelled as, “normal flower” while the others seem to have more than 5 petals and many layers. The corresponding description reads, “B. These Ranunculus flowers were grown from plants harvested around Chernobyl, Ukraine, where in 1986 an accident at a nuclear power plant released a massive amount of radiation. All except one are abnormal—an effect of mutations caused by radiation expos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391" y="2133600"/>
            <a:ext cx="7953218" cy="3162754"/>
          </a:xfrm>
          <a:prstGeom prst="rect">
            <a:avLst/>
          </a:prstGeom>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Mutations and Their Impacts </a:t>
            </a:r>
            <a:endParaRPr lang="en-US" dirty="0"/>
          </a:p>
        </p:txBody>
      </p:sp>
      <p:sp>
        <p:nvSpPr>
          <p:cNvPr id="59395" name="Content Placeholder 2"/>
          <p:cNvSpPr>
            <a:spLocks noGrp="1"/>
          </p:cNvSpPr>
          <p:nvPr>
            <p:ph idx="1"/>
          </p:nvPr>
        </p:nvSpPr>
        <p:spPr/>
        <p:txBody>
          <a:bodyPr/>
          <a:lstStyle/>
          <a:p>
            <a:r>
              <a:rPr lang="en-US" altLang="en-US" dirty="0" smtClean="0"/>
              <a:t>Mutations can form in any type of cell</a:t>
            </a:r>
          </a:p>
          <a:p>
            <a:pPr lvl="1"/>
            <a:r>
              <a:rPr lang="en-US" altLang="en-US" dirty="0" smtClean="0"/>
              <a:t>Those that occur during egg or sperm formation can be passed to offspring</a:t>
            </a:r>
          </a:p>
          <a:p>
            <a:r>
              <a:rPr lang="en-US" altLang="en-US" dirty="0" smtClean="0"/>
              <a:t>Mutations that alter DNA’s instructions may have a harmful or lethal outcome</a:t>
            </a:r>
          </a:p>
          <a:p>
            <a:pPr lvl="1"/>
            <a:r>
              <a:rPr lang="en-US" altLang="en-US" dirty="0" smtClean="0"/>
              <a:t>Most cancers begin with a mutation</a:t>
            </a:r>
          </a:p>
          <a:p>
            <a:r>
              <a:rPr lang="en-US" altLang="en-US" dirty="0" smtClean="0"/>
              <a:t>Not all mutations are dangerous</a:t>
            </a:r>
          </a:p>
          <a:p>
            <a:pPr lvl="1"/>
            <a:r>
              <a:rPr lang="en-US" altLang="en-US" dirty="0" smtClean="0"/>
              <a:t>Some give rise to variation in traits; basis for evolution</a:t>
            </a:r>
            <a:endParaRPr lang="en-US"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8.6 Cloning Adult Animals</a:t>
            </a:r>
            <a:endParaRPr lang="en-US" dirty="0"/>
          </a:p>
        </p:txBody>
      </p:sp>
      <p:sp>
        <p:nvSpPr>
          <p:cNvPr id="63491" name="Content Placeholder 2"/>
          <p:cNvSpPr>
            <a:spLocks noGrp="1"/>
          </p:cNvSpPr>
          <p:nvPr>
            <p:ph idx="1"/>
          </p:nvPr>
        </p:nvSpPr>
        <p:spPr/>
        <p:txBody>
          <a:bodyPr/>
          <a:lstStyle/>
          <a:p>
            <a:r>
              <a:rPr lang="en-US" altLang="en-US" dirty="0" smtClean="0"/>
              <a:t>Cloning: making an identical copy of something</a:t>
            </a:r>
          </a:p>
          <a:p>
            <a:r>
              <a:rPr lang="en-US" altLang="en-US" dirty="0" smtClean="0"/>
              <a:t>Reproductive cloning: technology that produces genetically identical individuals</a:t>
            </a:r>
          </a:p>
          <a:p>
            <a:pPr lvl="1"/>
            <a:r>
              <a:rPr lang="en-US" altLang="en-US" dirty="0" smtClean="0"/>
              <a:t>Example: artificial embryo splitting</a:t>
            </a:r>
            <a:endParaRPr lang="en-US"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Cloning Techniques</a:t>
            </a:r>
            <a:endParaRPr lang="en-US" dirty="0"/>
          </a:p>
        </p:txBody>
      </p:sp>
      <p:sp>
        <p:nvSpPr>
          <p:cNvPr id="65539" name="Content Placeholder 2"/>
          <p:cNvSpPr>
            <a:spLocks noGrp="1"/>
          </p:cNvSpPr>
          <p:nvPr>
            <p:ph idx="1"/>
          </p:nvPr>
        </p:nvSpPr>
        <p:spPr/>
        <p:txBody>
          <a:bodyPr/>
          <a:lstStyle/>
          <a:p>
            <a:r>
              <a:rPr lang="en-US" altLang="en-US" dirty="0" smtClean="0"/>
              <a:t>Somatic cell nuclear transfer (SCNT) can </a:t>
            </a:r>
            <a:r>
              <a:rPr lang="en-US" altLang="en-US" dirty="0" err="1" smtClean="0"/>
              <a:t>undifferentiate</a:t>
            </a:r>
            <a:r>
              <a:rPr lang="en-US" altLang="en-US" dirty="0" smtClean="0"/>
              <a:t> a somatic cell by turning its unused DNA back on</a:t>
            </a:r>
          </a:p>
          <a:p>
            <a:pPr lvl="1"/>
            <a:r>
              <a:rPr lang="en-US" altLang="en-US" dirty="0" smtClean="0"/>
              <a:t>An unfertilized egg’s nucleus is replaced with the nucleus of a donor’s somatic cell</a:t>
            </a:r>
          </a:p>
          <a:p>
            <a:pPr lvl="1"/>
            <a:r>
              <a:rPr lang="en-US" altLang="en-US" dirty="0" smtClean="0"/>
              <a:t>The egg’s cytoplasm reprograms the transplanted DNA to direct the development of an embryo, which is then implanted into a surrogate mother</a:t>
            </a:r>
            <a:endParaRPr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Why Clone?</a:t>
            </a:r>
            <a:endParaRPr lang="en-US" dirty="0"/>
          </a:p>
        </p:txBody>
      </p:sp>
      <p:sp>
        <p:nvSpPr>
          <p:cNvPr id="64515" name="Content Placeholder 2"/>
          <p:cNvSpPr>
            <a:spLocks noGrp="1"/>
          </p:cNvSpPr>
          <p:nvPr>
            <p:ph idx="1"/>
          </p:nvPr>
        </p:nvSpPr>
        <p:spPr/>
        <p:txBody>
          <a:bodyPr/>
          <a:lstStyle/>
          <a:p>
            <a:r>
              <a:rPr lang="en-US" altLang="en-US" dirty="0" smtClean="0"/>
              <a:t>Animal breeders sometimes want an exact copy of a specific individual</a:t>
            </a:r>
          </a:p>
          <a:p>
            <a:pPr lvl="1"/>
            <a:r>
              <a:rPr lang="en-US" altLang="en-US" dirty="0" smtClean="0"/>
              <a:t>Use a cloning method where a somatic cell is taken from an adult organism (contains master blueprint for new individual)</a:t>
            </a:r>
          </a:p>
          <a:p>
            <a:pPr lvl="1"/>
            <a:r>
              <a:rPr lang="en-US" altLang="en-US" dirty="0" smtClean="0"/>
              <a:t>An adult somatic cell will not start dividing to produce an embryo because the cell has already differentiated (obtained specialized characteristics)</a:t>
            </a:r>
            <a:endParaRPr lang="en-US"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Cloning Champions</a:t>
            </a:r>
            <a:endParaRPr lang="en-US" dirty="0"/>
          </a:p>
        </p:txBody>
      </p:sp>
      <p:pic>
        <p:nvPicPr>
          <p:cNvPr id="2" name="Picture 1" descr="A photo shows a close up view of two identical cows standing next to each oth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6217" y="1335329"/>
            <a:ext cx="6551567" cy="4684471"/>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ltLang="en-US" dirty="0" smtClean="0"/>
              <a:t>Griffith’s Experiments</a:t>
            </a:r>
            <a:endParaRPr lang="en-US" altLang="en-US" dirty="0"/>
          </a:p>
        </p:txBody>
      </p:sp>
      <p:pic>
        <p:nvPicPr>
          <p:cNvPr id="2" name="Picture 1" descr="A figure shows four illustrations A, B, C and D are given one below the other along with their descriptions. Section A shows a mouse with 3 rows of 3 small green horizontal lines in its abdominal area.  A label R is shown directed into the mouse.  The corresponding description reads, “Griffith’s first experiment showed that R cells were harmless. When injected into mice, the bacteria multiplied, but the mice remained healthy.” Section B shows a mouse lying on its back with 3 rows of 3 small red horizontal lines in its abdominal area.  A label “S” is shown directed into the mouse.  The corresponding description reads, “The second experiment showed that an injection of S cells caused mice to develop fatal pneumonia. Their blood contained live S cells.” Section C shows a mouse with no horizontal lines on it.  A zig-zag label is shown directed into it.  The corresponding description reads, “For a third experiment, Griffith killed S cells with heat before injecting them into mice. The mice remained healthy, indicating that the heat-killed S cells were harmless.” Section D shows a mouse lying on its back with 3 rows of 3 small red horizontal lines in its abdominal area.  Two labels R and Zig-zag symbol are shown directed into the mouse.  The corresponding description reads, “In his fourth experiment, Griffith injected a mixture of heat-killed S cells and live R cells. To his surprise, the mice became fatally ill, and their blood contained live S cel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0503" y="1371600"/>
            <a:ext cx="2982994" cy="4572215"/>
          </a:xfrm>
          <a:prstGeom prst="rect">
            <a:avLst/>
          </a:prstGeom>
        </p:spPr>
      </p:pic>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Application: A Hero Dog’s Golden Clones</a:t>
            </a:r>
            <a:endParaRPr lang="en-US" dirty="0"/>
          </a:p>
        </p:txBody>
      </p:sp>
      <p:sp>
        <p:nvSpPr>
          <p:cNvPr id="68611" name="Content Placeholder 2"/>
          <p:cNvSpPr>
            <a:spLocks noGrp="1"/>
          </p:cNvSpPr>
          <p:nvPr>
            <p:ph idx="1"/>
          </p:nvPr>
        </p:nvSpPr>
        <p:spPr/>
        <p:txBody>
          <a:bodyPr/>
          <a:lstStyle/>
          <a:p>
            <a:r>
              <a:rPr lang="en-US" altLang="en-US" dirty="0" err="1" smtClean="0"/>
              <a:t>Trakr</a:t>
            </a:r>
            <a:r>
              <a:rPr lang="en-US" altLang="en-US" dirty="0" smtClean="0"/>
              <a:t>, who died in 2009, was a hero dog who helped rescuers at the World Trade Center on 9/11</a:t>
            </a:r>
          </a:p>
          <a:p>
            <a:pPr lvl="1"/>
            <a:r>
              <a:rPr lang="en-US" altLang="en-US" dirty="0" smtClean="0"/>
              <a:t>Through the Golden Clone Giveaway </a:t>
            </a:r>
            <a:r>
              <a:rPr lang="en-US" altLang="en-US" dirty="0" err="1" smtClean="0"/>
              <a:t>Trakr’s</a:t>
            </a:r>
            <a:r>
              <a:rPr lang="en-US" altLang="en-US" dirty="0" smtClean="0"/>
              <a:t> DNA was used to make clones</a:t>
            </a:r>
          </a:p>
          <a:p>
            <a:r>
              <a:rPr lang="en-US" altLang="en-US" dirty="0" smtClean="0"/>
              <a:t>Cloning animals raises ethical questions about cloning humans</a:t>
            </a:r>
          </a:p>
          <a:p>
            <a:pPr lvl="1"/>
            <a:r>
              <a:rPr lang="en-US" altLang="en-US" dirty="0" smtClean="0"/>
              <a:t>Is it acceptable to clone a lost child for a grieving parent?</a:t>
            </a:r>
            <a:endParaRPr lang="en-US"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err="1" smtClean="0"/>
              <a:t>Trakr</a:t>
            </a:r>
            <a:r>
              <a:rPr lang="en-US" altLang="en-US" dirty="0" smtClean="0"/>
              <a:t> and James Symington</a:t>
            </a:r>
            <a:endParaRPr lang="en-US" dirty="0"/>
          </a:p>
        </p:txBody>
      </p:sp>
      <p:pic>
        <p:nvPicPr>
          <p:cNvPr id="2" name="Picture 1" descr="A photo shows a man holding a police dog at a calamity sit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2959" y="1524000"/>
            <a:ext cx="6718082" cy="4610172"/>
          </a:xfrm>
          <a:prstGeom prst="rect">
            <a:avLst/>
          </a:prstGeom>
        </p:spPr>
      </p:pic>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lstStyle/>
          <a:p>
            <a:pPr lvl="0"/>
            <a:r>
              <a:rPr lang="en-US" dirty="0" smtClean="0"/>
              <a:t>What are some reasons why DNA might be double stranded instead of single stranded?</a:t>
            </a:r>
          </a:p>
          <a:p>
            <a:pPr lvl="0"/>
            <a:r>
              <a:rPr lang="en-US" dirty="0" smtClean="0"/>
              <a:t>Why should the term </a:t>
            </a:r>
            <a:r>
              <a:rPr lang="en-US" i="1" dirty="0" smtClean="0"/>
              <a:t>DNA relative </a:t>
            </a:r>
            <a:r>
              <a:rPr lang="en-US" dirty="0" smtClean="0"/>
              <a:t>replace the more popular term </a:t>
            </a:r>
            <a:r>
              <a:rPr lang="en-US" i="1" dirty="0" smtClean="0"/>
              <a:t>blood relative </a:t>
            </a:r>
            <a:r>
              <a:rPr lang="en-US" dirty="0" smtClean="0"/>
              <a:t>when referring to human kinship?</a:t>
            </a:r>
          </a:p>
          <a:p>
            <a:r>
              <a:rPr lang="en-US" dirty="0" smtClean="0"/>
              <a:t>What are some advantages of semiconservative replication?</a:t>
            </a:r>
            <a:endParaRPr lang="en-US" dirty="0"/>
          </a:p>
        </p:txBody>
      </p:sp>
    </p:spTree>
    <p:extLst>
      <p:ext uri="{BB962C8B-B14F-4D97-AF65-F5344CB8AC3E}">
        <p14:creationId xmlns:p14="http://schemas.microsoft.com/office/powerpoint/2010/main" val="919755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 Surprising Result</a:t>
            </a:r>
            <a:endParaRPr lang="en-US" dirty="0"/>
          </a:p>
        </p:txBody>
      </p:sp>
      <p:sp>
        <p:nvSpPr>
          <p:cNvPr id="19459" name="Content Placeholder 2"/>
          <p:cNvSpPr>
            <a:spLocks noGrp="1"/>
          </p:cNvSpPr>
          <p:nvPr>
            <p:ph idx="1"/>
          </p:nvPr>
        </p:nvSpPr>
        <p:spPr/>
        <p:txBody>
          <a:bodyPr/>
          <a:lstStyle/>
          <a:p>
            <a:r>
              <a:rPr lang="en-US" altLang="en-US" dirty="0" smtClean="0"/>
              <a:t>In 1940, Oswald Avery and </a:t>
            </a:r>
            <a:r>
              <a:rPr lang="en-US" altLang="en-US" dirty="0" err="1" smtClean="0"/>
              <a:t>Maclyn</a:t>
            </a:r>
            <a:r>
              <a:rPr lang="en-US" altLang="en-US" dirty="0" smtClean="0"/>
              <a:t> McCarty identified that the “transforming principle” was a nucleic acid</a:t>
            </a:r>
          </a:p>
          <a:p>
            <a:pPr lvl="1"/>
            <a:r>
              <a:rPr lang="en-US" altLang="en-US" dirty="0" smtClean="0"/>
              <a:t>Lipid- and protein-destroying enzymes did not block the S cell’s transformation of R cells</a:t>
            </a:r>
          </a:p>
          <a:p>
            <a:pPr lvl="1"/>
            <a:r>
              <a:rPr lang="en-US" altLang="en-US" dirty="0" smtClean="0"/>
              <a:t>DNA-degrading enzymes, but not RNA-degrading enzymes, prevented transformation</a:t>
            </a:r>
          </a:p>
          <a:p>
            <a:pPr lvl="1"/>
            <a:r>
              <a:rPr lang="en-US" altLang="en-US" dirty="0" smtClean="0"/>
              <a:t>They concluded that DNA must be the transforming principle</a:t>
            </a: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Final Pieces of Evidence (1 of 2)</a:t>
            </a:r>
            <a:endParaRPr lang="en-US" dirty="0"/>
          </a:p>
        </p:txBody>
      </p:sp>
      <p:sp>
        <p:nvSpPr>
          <p:cNvPr id="21507" name="Content Placeholder 2"/>
          <p:cNvSpPr>
            <a:spLocks noGrp="1"/>
          </p:cNvSpPr>
          <p:nvPr>
            <p:ph idx="1"/>
          </p:nvPr>
        </p:nvSpPr>
        <p:spPr/>
        <p:txBody>
          <a:bodyPr/>
          <a:lstStyle/>
          <a:p>
            <a:r>
              <a:rPr lang="en-US" altLang="en-US" dirty="0" smtClean="0"/>
              <a:t>In the late 1940s, Alfred Hershey and Martha Chase established that DNA transmits a full complement of hereditary information</a:t>
            </a:r>
          </a:p>
          <a:p>
            <a:pPr lvl="1"/>
            <a:r>
              <a:rPr lang="en-US" altLang="en-US" dirty="0" smtClean="0"/>
              <a:t>They established that bacteriophages (viruses that infect bacteria) injects DNA, not protein, into bacteria</a:t>
            </a: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Final Pieces of Evidence (2 of 2)</a:t>
            </a:r>
            <a:endParaRPr lang="en-US" dirty="0"/>
          </a:p>
        </p:txBody>
      </p:sp>
      <p:sp>
        <p:nvSpPr>
          <p:cNvPr id="22531" name="Content Placeholder 2"/>
          <p:cNvSpPr>
            <a:spLocks noGrp="1"/>
          </p:cNvSpPr>
          <p:nvPr>
            <p:ph idx="1"/>
          </p:nvPr>
        </p:nvSpPr>
        <p:spPr/>
        <p:txBody>
          <a:bodyPr/>
          <a:lstStyle/>
          <a:p>
            <a:r>
              <a:rPr lang="en-US" altLang="en-US" dirty="0" smtClean="0"/>
              <a:t>In 1948, André </a:t>
            </a:r>
            <a:r>
              <a:rPr lang="en-US" altLang="en-US" dirty="0" err="1" smtClean="0"/>
              <a:t>Boivin</a:t>
            </a:r>
            <a:r>
              <a:rPr lang="en-US" altLang="en-US" dirty="0" smtClean="0"/>
              <a:t> and Roger </a:t>
            </a:r>
            <a:r>
              <a:rPr lang="en-US" altLang="en-US" dirty="0" err="1" smtClean="0"/>
              <a:t>Vendrely</a:t>
            </a:r>
            <a:r>
              <a:rPr lang="en-US" altLang="en-US" dirty="0" smtClean="0"/>
              <a:t> established that body cells of any individual of a species contain precisely the same amount of DNA</a:t>
            </a:r>
          </a:p>
          <a:p>
            <a:r>
              <a:rPr lang="en-US" altLang="en-US" dirty="0" smtClean="0"/>
              <a:t>Daniel </a:t>
            </a:r>
            <a:r>
              <a:rPr lang="en-US" altLang="en-US" dirty="0" err="1" smtClean="0"/>
              <a:t>Mazia’s</a:t>
            </a:r>
            <a:r>
              <a:rPr lang="en-US" altLang="en-US" dirty="0" smtClean="0"/>
              <a:t> laboratory discovered that DNA content does not change over time</a:t>
            </a:r>
          </a:p>
          <a:p>
            <a:pPr lvl="1"/>
            <a:r>
              <a:rPr lang="en-US" altLang="en-US" dirty="0" smtClean="0"/>
              <a:t>Established that DNA is not involved in metabolism</a:t>
            </a: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Essential Properties of Hereditary Material</a:t>
            </a:r>
            <a:endParaRPr lang="en-US" dirty="0"/>
          </a:p>
        </p:txBody>
      </p:sp>
      <p:sp>
        <p:nvSpPr>
          <p:cNvPr id="20483" name="Content Placeholder 2"/>
          <p:cNvSpPr>
            <a:spLocks noGrp="1"/>
          </p:cNvSpPr>
          <p:nvPr>
            <p:ph idx="1"/>
          </p:nvPr>
        </p:nvSpPr>
        <p:spPr/>
        <p:txBody>
          <a:bodyPr/>
          <a:lstStyle/>
          <a:p>
            <a:r>
              <a:rPr lang="en-US" altLang="en-US" sz="2800" dirty="0" smtClean="0"/>
              <a:t>Evidence showed DNA met all the essential properties of hereditary material</a:t>
            </a:r>
          </a:p>
          <a:p>
            <a:pPr lvl="1"/>
            <a:r>
              <a:rPr lang="en-US" altLang="en-US" sz="2400" dirty="0" smtClean="0"/>
              <a:t>A full complement of hereditary information must be transmitted along with the molecule</a:t>
            </a:r>
          </a:p>
          <a:p>
            <a:pPr lvl="1"/>
            <a:r>
              <a:rPr lang="en-US" altLang="en-US" sz="2400" dirty="0" smtClean="0"/>
              <a:t>An equal amount of hereditary material must be found in each cell of a given species</a:t>
            </a:r>
          </a:p>
          <a:p>
            <a:pPr lvl="1"/>
            <a:r>
              <a:rPr lang="en-US" altLang="en-US" sz="2400" dirty="0" smtClean="0"/>
              <a:t>The hereditary material must not change</a:t>
            </a:r>
          </a:p>
          <a:p>
            <a:pPr lvl="1"/>
            <a:r>
              <a:rPr lang="en-US" altLang="en-US" sz="2400" dirty="0" smtClean="0"/>
              <a:t>The hereditary material must be capable of encoding the enormous amount of information required to build a new individual</a:t>
            </a:r>
            <a:endParaRPr lang="en-US" altLang="en-US" sz="2400" dirty="0"/>
          </a:p>
        </p:txBody>
      </p:sp>
    </p:spTree>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5167</TotalTime>
  <Words>2783</Words>
  <Application>Microsoft Office PowerPoint</Application>
  <PresentationFormat>On-screen Show (4:3)</PresentationFormat>
  <Paragraphs>261</Paragraphs>
  <Slides>52</Slides>
  <Notes>51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Sample</vt:lpstr>
      <vt:lpstr>Biology Concepts &amp; Applications</vt:lpstr>
      <vt:lpstr>8.1 The Discovery of DNA’s Function</vt:lpstr>
      <vt:lpstr>DNA</vt:lpstr>
      <vt:lpstr>Early Clues</vt:lpstr>
      <vt:lpstr>Griffith’s Experiments</vt:lpstr>
      <vt:lpstr>A Surprising Result</vt:lpstr>
      <vt:lpstr>Final Pieces of Evidence (1 of 2)</vt:lpstr>
      <vt:lpstr>Final Pieces of Evidence (2 of 2)</vt:lpstr>
      <vt:lpstr>Essential Properties of Hereditary Material</vt:lpstr>
      <vt:lpstr>8.2 Discovery of DNA’s Structure</vt:lpstr>
      <vt:lpstr>Nucleotides of DNA</vt:lpstr>
      <vt:lpstr>Building Blocks of DNA (1 of 4)</vt:lpstr>
      <vt:lpstr>Building Blocks of DNA (2 of 4)</vt:lpstr>
      <vt:lpstr>Building Blocks of DNA (3 of 4)</vt:lpstr>
      <vt:lpstr>Building Blocks of DNA (4 of 4)</vt:lpstr>
      <vt:lpstr>Structure of DNA</vt:lpstr>
      <vt:lpstr>DNA Sequence (1 of 3)</vt:lpstr>
      <vt:lpstr>DNA Sequence (2 of 3)</vt:lpstr>
      <vt:lpstr>DNA Sequence (3 of 3)</vt:lpstr>
      <vt:lpstr>8.3 Eukaryotic Chromosomes</vt:lpstr>
      <vt:lpstr>Chromosome Structure (1 of 2)</vt:lpstr>
      <vt:lpstr>Chromosome Structure (2 of 2)</vt:lpstr>
      <vt:lpstr>Chromosomes</vt:lpstr>
      <vt:lpstr>Chromosome Number (1 of 3)</vt:lpstr>
      <vt:lpstr>Chromosome Number (2 of 3)</vt:lpstr>
      <vt:lpstr>Chromosome Number (3 of 3)</vt:lpstr>
      <vt:lpstr>8.4 How Does a Cell Copy Its DNA?</vt:lpstr>
      <vt:lpstr>Semiconservative Replication (1 of 5)</vt:lpstr>
      <vt:lpstr>Semiconservative Replication (2 of 5)</vt:lpstr>
      <vt:lpstr>Semiconservative Replication (3 of 5)</vt:lpstr>
      <vt:lpstr>Semiconservative Replication (4 of 5)</vt:lpstr>
      <vt:lpstr>Semiconservative Replication (5 of 5)</vt:lpstr>
      <vt:lpstr>Hybridization Between Primer and DNA</vt:lpstr>
      <vt:lpstr>DNA Replication</vt:lpstr>
      <vt:lpstr>Directional Synthesis (1 of 4)</vt:lpstr>
      <vt:lpstr>Directional Synthesis (2 of 4)</vt:lpstr>
      <vt:lpstr>Directional Synthesis (3 of 4)</vt:lpstr>
      <vt:lpstr>Discontinuous Synthesis (4 of 4)</vt:lpstr>
      <vt:lpstr>8.5 Mutations and Their Causes</vt:lpstr>
      <vt:lpstr>Proofreading</vt:lpstr>
      <vt:lpstr>Mutations</vt:lpstr>
      <vt:lpstr>Replication Error to Mutation</vt:lpstr>
      <vt:lpstr>Agents of DNA Damage</vt:lpstr>
      <vt:lpstr>Ionizing Radiation Causes Mutations</vt:lpstr>
      <vt:lpstr>Mutations and Their Impacts </vt:lpstr>
      <vt:lpstr>8.6 Cloning Adult Animals</vt:lpstr>
      <vt:lpstr>Cloning Techniques</vt:lpstr>
      <vt:lpstr>Why Clone?</vt:lpstr>
      <vt:lpstr>Cloning Champions</vt:lpstr>
      <vt:lpstr>Application: A Hero Dog’s Golden Clones</vt:lpstr>
      <vt:lpstr>Trakr and James Symington</vt:lpstr>
      <vt:lpstr>Discuss</vt:lpstr>
    </vt:vector>
  </TitlesOfParts>
  <Company>Jacqueline Bennett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DNA Structure and Function</dc:title>
  <dc:creator>Starr</dc:creator>
  <cp:lastModifiedBy>CD</cp:lastModifiedBy>
  <cp:revision>288</cp:revision>
  <dcterms:modified xsi:type="dcterms:W3CDTF">2017-02-14T08:32:10Z</dcterms:modified>
</cp:coreProperties>
</file>