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48"/>
  </p:notesMasterIdLst>
  <p:sldIdLst>
    <p:sldId id="30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4" r:id="rId17"/>
    <p:sldId id="272" r:id="rId18"/>
    <p:sldId id="305"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6" r:id="rId32"/>
    <p:sldId id="286" r:id="rId33"/>
    <p:sldId id="287" r:id="rId34"/>
    <p:sldId id="288" r:id="rId35"/>
    <p:sldId id="289" r:id="rId36"/>
    <p:sldId id="290" r:id="rId37"/>
    <p:sldId id="291" r:id="rId38"/>
    <p:sldId id="292" r:id="rId39"/>
    <p:sldId id="293" r:id="rId40"/>
    <p:sldId id="303" r:id="rId41"/>
    <p:sldId id="295" r:id="rId42"/>
    <p:sldId id="296" r:id="rId43"/>
    <p:sldId id="297" r:id="rId44"/>
    <p:sldId id="298" r:id="rId45"/>
    <p:sldId id="299" r:id="rId46"/>
    <p:sldId id="300" r:id="rId47"/>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387"/>
    <a:srgbClr val="336600"/>
    <a:srgbClr val="333300"/>
    <a:srgbClr val="007A00"/>
    <a:srgbClr val="7B5A2D"/>
    <a:srgbClr val="C19253"/>
    <a:srgbClr val="77562B"/>
    <a:srgbClr val="46331A"/>
    <a:srgbClr val="2C2010"/>
    <a:srgbClr val="00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3688" autoAdjust="0"/>
  </p:normalViewPr>
  <p:slideViewPr>
    <p:cSldViewPr>
      <p:cViewPr varScale="1">
        <p:scale>
          <a:sx n="127" d="100"/>
          <a:sy n="127" d="100"/>
        </p:scale>
        <p:origin x="330" y="90"/>
      </p:cViewPr>
      <p:guideLst>
        <p:guide orient="horz" pos="2160"/>
        <p:guide orient="horz" pos="960"/>
        <p:guide orient="horz" pos="384"/>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7588" name="Slide Number Placeholder 3"/>
          <p:cNvSpPr>
            <a:spLocks noGrp="1"/>
          </p:cNvSpPr>
          <p:nvPr>
            <p:ph type="sldNum" sz="quarter" idx="5"/>
          </p:nvPr>
        </p:nvSpPr>
        <p:spPr>
          <a:noFill/>
        </p:spPr>
        <p:txBody>
          <a:bodyPr/>
          <a:lstStyle/>
          <a:p>
            <a:fld id="{67998B0C-D3F8-504D-8C44-821EFB7A35BA}" type="slidenum">
              <a:rPr lang="en-US"/>
              <a:pPr/>
              <a:t>2</a:t>
            </a:fld>
            <a:endParaRPr lang="en-US" dirty="0"/>
          </a:p>
        </p:txBody>
      </p:sp>
    </p:spTree>
    <p:extLst>
      <p:ext uri="{BB962C8B-B14F-4D97-AF65-F5344CB8AC3E}">
        <p14:creationId xmlns:p14="http://schemas.microsoft.com/office/powerpoint/2010/main" val="382031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b="0" noProof="1">
                <a:solidFill>
                  <a:srgbClr val="221E1F"/>
                </a:solidFill>
                <a:ea typeface="ＭＳ Ｐゴシック" charset="-128"/>
              </a:rPr>
              <a:t>Figure 5</a:t>
            </a:r>
            <a:r>
              <a:rPr lang="en-US" b="0" noProof="1">
                <a:solidFill>
                  <a:srgbClr val="221E1F"/>
                </a:solidFill>
                <a:ea typeface="ＭＳ Ｐゴシック" charset="-128"/>
              </a:rPr>
              <a:t>.</a:t>
            </a:r>
            <a:r>
              <a:rPr b="0" noProof="1">
                <a:solidFill>
                  <a:srgbClr val="221E1F"/>
                </a:solidFill>
                <a:ea typeface="ＭＳ Ｐゴシック" charset="-128"/>
              </a:rPr>
              <a:t>4</a:t>
            </a:r>
            <a:r>
              <a:rPr b="0" i="1" noProof="1">
                <a:solidFill>
                  <a:srgbClr val="221E1F"/>
                </a:solidFill>
                <a:ea typeface="ＭＳ Ｐゴシック" charset="-128"/>
              </a:rPr>
              <a:t> </a:t>
            </a:r>
            <a:r>
              <a:rPr i="0" noProof="1">
                <a:solidFill>
                  <a:srgbClr val="221E1F"/>
                </a:solidFill>
                <a:ea typeface="ＭＳ Ｐゴシック" charset="-128"/>
              </a:rPr>
              <a:t>Predator-prey relationship</a:t>
            </a:r>
            <a:r>
              <a:rPr lang="en-US" i="0" noProof="1">
                <a:solidFill>
                  <a:srgbClr val="221E1F"/>
                </a:solidFill>
                <a:ea typeface="ＭＳ Ｐゴシック" charset="-128"/>
              </a:rPr>
              <a:t>:</a:t>
            </a:r>
            <a:r>
              <a:rPr lang="en-US" i="0" baseline="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This brown bear (the predator) in the U.S. state of Alaska has captured and will feed on this salmon (the prey).</a:t>
            </a:r>
            <a:endParaRPr noProof="1">
              <a:solidFill>
                <a:srgbClr val="221E1F"/>
              </a:solidFill>
              <a:latin typeface="Frutiger LT Std 45 Light" charset="0"/>
              <a:ea typeface="ＭＳ Ｐゴシック" charset="-128"/>
            </a:endParaRPr>
          </a:p>
          <a:p>
            <a:endParaRPr lang="en-US" dirty="0">
              <a:ea typeface="ＭＳ Ｐゴシック" charset="-128"/>
            </a:endParaRPr>
          </a:p>
        </p:txBody>
      </p:sp>
    </p:spTree>
    <p:extLst>
      <p:ext uri="{BB962C8B-B14F-4D97-AF65-F5344CB8AC3E}">
        <p14:creationId xmlns:p14="http://schemas.microsoft.com/office/powerpoint/2010/main" val="5793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ea typeface="ＭＳ Ｐゴシック" pitchFamily="1" charset="-128"/>
                <a:cs typeface="ＭＳ Ｐゴシック" charset="-128"/>
              </a:rPr>
              <a:t>Figure 5.6 These prey species have developed specialized ways to avoid their predators: (a, b) camouflage, (c, d, e) chemical warfare, (d, e, f) warning coloration, (f) mimicry, (g) deceptive looks, and (h) deceptive behavior.</a:t>
            </a:r>
            <a:endParaRPr lang="el-GR" i="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44843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5.A </a:t>
            </a:r>
            <a:r>
              <a:rPr lang="en-US" sz="1200" b="0" i="0" u="none" strike="noStrike" kern="1200" baseline="0" dirty="0">
                <a:solidFill>
                  <a:schemeClr val="tx1"/>
                </a:solidFill>
                <a:latin typeface="Arial"/>
                <a:ea typeface="ＭＳ Ｐゴシック" pitchFamily="1" charset="-128"/>
                <a:cs typeface="ＭＳ Ｐゴシック" charset="-128"/>
              </a:rPr>
              <a:t>The purple sea urchin inhabits the coastal waters of the U.S. state of California and feeds on kelp.</a:t>
            </a:r>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13</a:t>
            </a:fld>
            <a:endParaRPr lang="en-US" dirty="0"/>
          </a:p>
        </p:txBody>
      </p:sp>
    </p:spTree>
    <p:extLst>
      <p:ext uri="{BB962C8B-B14F-4D97-AF65-F5344CB8AC3E}">
        <p14:creationId xmlns:p14="http://schemas.microsoft.com/office/powerpoint/2010/main" val="389121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9BDD9109-D3F1-004C-8F53-22607080144D}" type="slidenum">
              <a:rPr lang="en-US"/>
              <a:pPr/>
              <a:t>14</a:t>
            </a:fld>
            <a:endParaRPr lang="en-US" dirty="0"/>
          </a:p>
        </p:txBody>
      </p:sp>
    </p:spTree>
    <p:extLst>
      <p:ext uri="{BB962C8B-B14F-4D97-AF65-F5344CB8AC3E}">
        <p14:creationId xmlns:p14="http://schemas.microsoft.com/office/powerpoint/2010/main" val="78984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17577F02-6D3D-3E44-BE5B-B00078308AA3}" type="slidenum">
              <a:rPr lang="en-US"/>
              <a:pPr/>
              <a:t>15</a:t>
            </a:fld>
            <a:endParaRPr lang="en-US" dirty="0"/>
          </a:p>
        </p:txBody>
      </p:sp>
    </p:spTree>
    <p:extLst>
      <p:ext uri="{BB962C8B-B14F-4D97-AF65-F5344CB8AC3E}">
        <p14:creationId xmlns:p14="http://schemas.microsoft.com/office/powerpoint/2010/main" val="426469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b="0" dirty="0">
                <a:ea typeface="ＭＳ Ｐゴシック" charset="-128"/>
              </a:rPr>
              <a:t>Figure 5.7 </a:t>
            </a:r>
            <a:r>
              <a:rPr lang="en-US" sz="1200" kern="1200" baseline="0" dirty="0">
                <a:solidFill>
                  <a:schemeClr val="tx1"/>
                </a:solidFill>
                <a:ea typeface="ＭＳ Ｐゴシック" pitchFamily="1" charset="-128"/>
                <a:cs typeface="ＭＳ Ｐゴシック" charset="-128"/>
              </a:rPr>
              <a:t>Parasitism: This blood-sucking, parasitic sea lamprey has attached itself to an adult lake trout from the Great Lakes (USA, Canada).</a:t>
            </a:r>
            <a:endParaRPr lang="en-US" b="1" dirty="0">
              <a:ea typeface="ＭＳ Ｐゴシック" charset="-128"/>
            </a:endParaRPr>
          </a:p>
        </p:txBody>
      </p:sp>
      <p:sp>
        <p:nvSpPr>
          <p:cNvPr id="80900" name="Slide Number Placeholder 3"/>
          <p:cNvSpPr>
            <a:spLocks noGrp="1"/>
          </p:cNvSpPr>
          <p:nvPr>
            <p:ph type="sldNum" sz="quarter" idx="5"/>
          </p:nvPr>
        </p:nvSpPr>
        <p:spPr>
          <a:noFill/>
        </p:spPr>
        <p:txBody>
          <a:bodyPr/>
          <a:lstStyle/>
          <a:p>
            <a:fld id="{0EFBA49D-458B-5B4E-B2EC-C8C6A248330F}" type="slidenum">
              <a:rPr lang="en-US"/>
              <a:pPr/>
              <a:t>16</a:t>
            </a:fld>
            <a:endParaRPr lang="en-US" dirty="0"/>
          </a:p>
        </p:txBody>
      </p:sp>
    </p:spTree>
    <p:extLst>
      <p:ext uri="{BB962C8B-B14F-4D97-AF65-F5344CB8AC3E}">
        <p14:creationId xmlns:p14="http://schemas.microsoft.com/office/powerpoint/2010/main" val="90545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372F7207-6173-2846-B29C-1D11418B3800}" type="slidenum">
              <a:rPr lang="en-US"/>
              <a:pPr/>
              <a:t>17</a:t>
            </a:fld>
            <a:endParaRPr lang="en-US" dirty="0"/>
          </a:p>
        </p:txBody>
      </p:sp>
    </p:spTree>
    <p:extLst>
      <p:ext uri="{BB962C8B-B14F-4D97-AF65-F5344CB8AC3E}">
        <p14:creationId xmlns:p14="http://schemas.microsoft.com/office/powerpoint/2010/main" val="6917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b="0" noProof="1">
                <a:solidFill>
                  <a:srgbClr val="221E1F"/>
                </a:solidFill>
                <a:ea typeface="ＭＳ Ｐゴシック" charset="-128"/>
              </a:rPr>
              <a:t>Figure 5</a:t>
            </a:r>
            <a:r>
              <a:rPr lang="en-US" b="0" noProof="1">
                <a:solidFill>
                  <a:srgbClr val="221E1F"/>
                </a:solidFill>
                <a:ea typeface="ＭＳ Ｐゴシック" charset="-128"/>
              </a:rPr>
              <a:t>.8</a:t>
            </a:r>
            <a:r>
              <a:rPr noProof="1">
                <a:solidFill>
                  <a:srgbClr val="221E1F"/>
                </a:solidFill>
                <a:ea typeface="ＭＳ Ｐゴシック" charset="-128"/>
              </a:rPr>
              <a:t> </a:t>
            </a:r>
            <a:r>
              <a:rPr i="0" noProof="1">
                <a:solidFill>
                  <a:srgbClr val="221E1F"/>
                </a:solidFill>
                <a:ea typeface="ＭＳ Ｐゴシック" charset="-128"/>
              </a:rPr>
              <a:t>Mutualism: </a:t>
            </a:r>
            <a:r>
              <a:rPr lang="en-US" sz="1200" kern="1200" baseline="0" dirty="0">
                <a:solidFill>
                  <a:schemeClr val="tx1"/>
                </a:solidFill>
                <a:ea typeface="ＭＳ Ｐゴシック" pitchFamily="1" charset="-128"/>
                <a:cs typeface="ＭＳ Ｐゴシック" charset="-128"/>
              </a:rPr>
              <a:t>Oxpeckers feed on parasitic ticks that infest animals such as this impala and warn of approaching predators.</a:t>
            </a:r>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CBD5BBCF-7CEE-434C-BB89-3A9D87ED627E}" type="slidenum">
              <a:rPr lang="en-US"/>
              <a:pPr/>
              <a:t>18</a:t>
            </a:fld>
            <a:endParaRPr lang="en-US" dirty="0"/>
          </a:p>
        </p:txBody>
      </p:sp>
    </p:spTree>
    <p:extLst>
      <p:ext uri="{BB962C8B-B14F-4D97-AF65-F5344CB8AC3E}">
        <p14:creationId xmlns:p14="http://schemas.microsoft.com/office/powerpoint/2010/main" val="343100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9D11A190-E7EB-534D-9A6C-0559637F6F77}" type="slidenum">
              <a:rPr lang="en-US"/>
              <a:pPr/>
              <a:t>19</a:t>
            </a:fld>
            <a:endParaRPr lang="en-US" dirty="0"/>
          </a:p>
        </p:txBody>
      </p:sp>
    </p:spTree>
    <p:extLst>
      <p:ext uri="{BB962C8B-B14F-4D97-AF65-F5344CB8AC3E}">
        <p14:creationId xmlns:p14="http://schemas.microsoft.com/office/powerpoint/2010/main" val="386895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b="0" noProof="1">
                <a:solidFill>
                  <a:srgbClr val="221E1F"/>
                </a:solidFill>
                <a:ea typeface="ＭＳ Ｐゴシック" charset="-128"/>
              </a:rPr>
              <a:t>Figure 5</a:t>
            </a:r>
            <a:r>
              <a:rPr lang="en-US" b="0" noProof="1">
                <a:solidFill>
                  <a:srgbClr val="221E1F"/>
                </a:solidFill>
                <a:ea typeface="ＭＳ Ｐゴシック" charset="-128"/>
              </a:rPr>
              <a:t>.9 </a:t>
            </a:r>
            <a:r>
              <a:rPr lang="en-US" sz="1200" b="0" i="0" u="none" strike="noStrike" kern="1200" baseline="0" dirty="0">
                <a:solidFill>
                  <a:schemeClr val="tx1"/>
                </a:solidFill>
                <a:latin typeface="Arial"/>
                <a:ea typeface="ＭＳ Ｐゴシック" pitchFamily="1" charset="-128"/>
                <a:cs typeface="ＭＳ Ｐゴシック" charset="-128"/>
              </a:rPr>
              <a:t>Commensalism:</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This pitcher plant is attached to a branch of a tree without penetrating or harming the tree. This carnivorous plant feeds on insects that become trapped inside it.</a:t>
            </a:r>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98D28EC2-0535-F74D-870B-60F20565B5BC}" type="slidenum">
              <a:rPr lang="en-US"/>
              <a:pPr/>
              <a:t>20</a:t>
            </a:fld>
            <a:endParaRPr lang="en-US" dirty="0"/>
          </a:p>
        </p:txBody>
      </p:sp>
    </p:spTree>
    <p:extLst>
      <p:ext uri="{BB962C8B-B14F-4D97-AF65-F5344CB8AC3E}">
        <p14:creationId xmlns:p14="http://schemas.microsoft.com/office/powerpoint/2010/main" val="97281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Arial" charset="0"/>
              </a:rPr>
              <a:t>Figure 5.1 An endangered southern sea otter in Monterey Bay, California (USA) uses a stone to crack the shells of clams that it feeds on (left). It lives in a bed of seaweed called giant kelp (right).</a:t>
            </a:r>
            <a:br>
              <a:rPr lang="en-US" sz="1200" b="0" kern="1200" dirty="0">
                <a:solidFill>
                  <a:schemeClr val="tx1"/>
                </a:solidFill>
                <a:effectLst/>
                <a:latin typeface="Arial" charset="0"/>
                <a:ea typeface="ＭＳ Ｐゴシック" charset="0"/>
                <a:cs typeface="Arial" charset="0"/>
              </a:rPr>
            </a:br>
            <a:endParaRPr lang="en-US" dirty="0"/>
          </a:p>
          <a:p>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3</a:t>
            </a:fld>
            <a:endParaRPr lang="en-US" dirty="0"/>
          </a:p>
        </p:txBody>
      </p:sp>
    </p:spTree>
    <p:extLst>
      <p:ext uri="{BB962C8B-B14F-4D97-AF65-F5344CB8AC3E}">
        <p14:creationId xmlns:p14="http://schemas.microsoft.com/office/powerpoint/2010/main" val="357041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2C94F2EE-E921-CA4A-8CAA-476EB86837C5}" type="slidenum">
              <a:rPr lang="en-US"/>
              <a:pPr/>
              <a:t>21</a:t>
            </a:fld>
            <a:endParaRPr lang="en-US" dirty="0"/>
          </a:p>
        </p:txBody>
      </p:sp>
    </p:spTree>
    <p:extLst>
      <p:ext uri="{BB962C8B-B14F-4D97-AF65-F5344CB8AC3E}">
        <p14:creationId xmlns:p14="http://schemas.microsoft.com/office/powerpoint/2010/main" val="854215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DEB2B-1E7C-B148-B2D4-000868FF9D96}" type="slidenum">
              <a:rPr lang="en-US"/>
              <a:pPr/>
              <a:t>22</a:t>
            </a:fld>
            <a:endParaRPr lang="en-US" dirty="0"/>
          </a:p>
        </p:txBody>
      </p:sp>
      <p:sp>
        <p:nvSpPr>
          <p:cNvPr id="1228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a:xfrm>
            <a:off x="912813" y="4343400"/>
            <a:ext cx="5032375" cy="4113213"/>
          </a:xfrm>
        </p:spPr>
        <p:txBody>
          <a:bodyPr lIns="91426" tIns="45714" rIns="91426" bIns="45714"/>
          <a:lstStyle/>
          <a:p>
            <a:r>
              <a:rPr lang="en-US" sz="1200" b="0" kern="1200" dirty="0">
                <a:solidFill>
                  <a:schemeClr val="tx1"/>
                </a:solidFill>
                <a:effectLst/>
                <a:latin typeface="Arial" charset="0"/>
                <a:ea typeface="ＭＳ Ｐゴシック" charset="0"/>
                <a:cs typeface="Arial" charset="0"/>
              </a:rPr>
              <a:t>Figure 5.10 </a:t>
            </a:r>
            <a:r>
              <a:rPr lang="en-US" sz="1200" b="0" i="0" kern="1200" dirty="0">
                <a:solidFill>
                  <a:schemeClr val="tx1"/>
                </a:solidFill>
                <a:effectLst/>
                <a:latin typeface="Arial" charset="0"/>
                <a:ea typeface="ＭＳ Ｐゴシック" charset="0"/>
                <a:cs typeface="Arial" charset="0"/>
              </a:rPr>
              <a:t>Primary ecological succession:</a:t>
            </a:r>
            <a:r>
              <a:rPr lang="en-US" sz="1200" b="0" i="1" kern="1200" dirty="0">
                <a:solidFill>
                  <a:schemeClr val="tx1"/>
                </a:solidFill>
                <a:effectLst/>
                <a:latin typeface="Arial" charset="0"/>
                <a:ea typeface="ＭＳ Ｐゴシック" charset="0"/>
                <a:cs typeface="Arial" charset="0"/>
              </a:rPr>
              <a:t> </a:t>
            </a:r>
            <a:r>
              <a:rPr lang="en-US" sz="1200" b="0" kern="1200" dirty="0">
                <a:solidFill>
                  <a:schemeClr val="tx1"/>
                </a:solidFill>
                <a:effectLst/>
                <a:latin typeface="Arial" charset="0"/>
                <a:ea typeface="ＭＳ Ｐゴシック" charset="0"/>
                <a:cs typeface="Arial" charset="0"/>
              </a:rPr>
              <a:t>Over almost a thousand years, these plant communities developed, starting on bare rock exposed by a retreating glacier on Isle Royal, Michigan (USA) in western Lake Superior. The details of this process vary from one site to another. </a:t>
            </a:r>
            <a:endParaRPr lang="en-US" dirty="0"/>
          </a:p>
        </p:txBody>
      </p:sp>
    </p:spTree>
    <p:extLst>
      <p:ext uri="{BB962C8B-B14F-4D97-AF65-F5344CB8AC3E}">
        <p14:creationId xmlns:p14="http://schemas.microsoft.com/office/powerpoint/2010/main" val="107135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5.11 Primary ecological</a:t>
            </a:r>
            <a:r>
              <a:rPr lang="en-US" baseline="0" dirty="0"/>
              <a:t> succession in a lake basin in which sediments and plants have been gouged out by a glacier. When the glacier melts, the lake basin begins accumulating sediments and plant and animal life. Over hundreds to thousands of years, the lake can fill with sediments and become a terrestrial habitat.</a:t>
            </a:r>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23</a:t>
            </a:fld>
            <a:endParaRPr lang="en-US" dirty="0"/>
          </a:p>
        </p:txBody>
      </p:sp>
    </p:spTree>
    <p:extLst>
      <p:ext uri="{BB962C8B-B14F-4D97-AF65-F5344CB8AC3E}">
        <p14:creationId xmlns:p14="http://schemas.microsoft.com/office/powerpoint/2010/main" val="1537798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44296898-6A3E-3748-9547-73E53032F7BC}" type="slidenum">
              <a:rPr lang="en-US"/>
              <a:pPr/>
              <a:t>24</a:t>
            </a:fld>
            <a:endParaRPr lang="en-US" dirty="0"/>
          </a:p>
        </p:txBody>
      </p:sp>
    </p:spTree>
    <p:extLst>
      <p:ext uri="{BB962C8B-B14F-4D97-AF65-F5344CB8AC3E}">
        <p14:creationId xmlns:p14="http://schemas.microsoft.com/office/powerpoint/2010/main" val="206710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31B6B-8197-A647-B88D-A6DE53BA38F0}" type="slidenum">
              <a:rPr lang="en-US"/>
              <a:pPr/>
              <a:t>25</a:t>
            </a:fld>
            <a:endParaRPr lang="en-US" dirty="0"/>
          </a:p>
        </p:txBody>
      </p:sp>
      <p:sp>
        <p:nvSpPr>
          <p:cNvPr id="12493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a:xfrm>
            <a:off x="912813" y="4343400"/>
            <a:ext cx="5032375" cy="4113213"/>
          </a:xfrm>
        </p:spPr>
        <p:txBody>
          <a:bodyPr lIns="91426" tIns="45714" rIns="91426" bIns="45714"/>
          <a:lstStyle/>
          <a:p>
            <a:r>
              <a:rPr lang="en-US" sz="1200" b="0" kern="1200" dirty="0">
                <a:solidFill>
                  <a:schemeClr val="tx1"/>
                </a:solidFill>
                <a:effectLst/>
                <a:latin typeface="Arial" charset="0"/>
                <a:ea typeface="ＭＳ Ｐゴシック" charset="0"/>
                <a:cs typeface="Arial" charset="0"/>
              </a:rPr>
              <a:t>Figure 5.12 </a:t>
            </a:r>
            <a:r>
              <a:rPr lang="en-US" sz="1200" b="0" i="0" u="none" strike="noStrike" kern="1200" baseline="0" dirty="0">
                <a:solidFill>
                  <a:schemeClr val="tx1"/>
                </a:solidFill>
                <a:latin typeface="Arial"/>
                <a:ea typeface="ＭＳ Ｐゴシック" pitchFamily="1" charset="-128"/>
                <a:cs typeface="ＭＳ Ｐゴシック" charset="-128"/>
              </a:rPr>
              <a:t>Secondary ecological succession: Natural restoration of disturbed land on an abandoned farm field in the U.S. state of North Carolina. It took 150 to 200 years after the farmland was abandoned for the area to become covered with a mature oak and hickory forest.</a:t>
            </a:r>
            <a:r>
              <a:rPr lang="en-US" sz="1200" b="0" kern="1200" dirty="0">
                <a:solidFill>
                  <a:schemeClr val="tx1"/>
                </a:solidFill>
                <a:effectLst/>
                <a:latin typeface="Arial" charset="0"/>
                <a:ea typeface="ＭＳ Ｐゴシック" charset="0"/>
                <a:cs typeface="Arial" charset="0"/>
              </a:rPr>
              <a:t>. </a:t>
            </a:r>
            <a:endParaRPr lang="en-US" dirty="0"/>
          </a:p>
        </p:txBody>
      </p:sp>
    </p:spTree>
    <p:extLst>
      <p:ext uri="{BB962C8B-B14F-4D97-AF65-F5344CB8AC3E}">
        <p14:creationId xmlns:p14="http://schemas.microsoft.com/office/powerpoint/2010/main" val="414986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44296898-6A3E-3748-9547-73E53032F7BC}" type="slidenum">
              <a:rPr lang="en-US"/>
              <a:pPr/>
              <a:t>26</a:t>
            </a:fld>
            <a:endParaRPr lang="en-US" dirty="0"/>
          </a:p>
        </p:txBody>
      </p:sp>
    </p:spTree>
    <p:extLst>
      <p:ext uri="{BB962C8B-B14F-4D97-AF65-F5344CB8AC3E}">
        <p14:creationId xmlns:p14="http://schemas.microsoft.com/office/powerpoint/2010/main" val="186000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318144E1-3C7C-CA47-84A6-B5CC9CCA2CE3}" type="slidenum">
              <a:rPr lang="en-US"/>
              <a:pPr/>
              <a:t>27</a:t>
            </a:fld>
            <a:endParaRPr lang="en-US" dirty="0"/>
          </a:p>
        </p:txBody>
      </p:sp>
    </p:spTree>
    <p:extLst>
      <p:ext uri="{BB962C8B-B14F-4D97-AF65-F5344CB8AC3E}">
        <p14:creationId xmlns:p14="http://schemas.microsoft.com/office/powerpoint/2010/main" val="46265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3475794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5B1DE7CF-2C69-F149-9FED-BDB46C8DD0B9}" type="slidenum">
              <a:rPr lang="en-US"/>
              <a:pPr/>
              <a:t>29</a:t>
            </a:fld>
            <a:endParaRPr lang="en-US" dirty="0"/>
          </a:p>
        </p:txBody>
      </p:sp>
    </p:spTree>
    <p:extLst>
      <p:ext uri="{BB962C8B-B14F-4D97-AF65-F5344CB8AC3E}">
        <p14:creationId xmlns:p14="http://schemas.microsoft.com/office/powerpoint/2010/main" val="2242791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0" noProof="1">
                <a:solidFill>
                  <a:srgbClr val="221E1F"/>
                </a:solidFill>
                <a:ea typeface="ＭＳ Ｐゴシック" charset="-128"/>
              </a:rPr>
              <a:t>Figure 5</a:t>
            </a:r>
            <a:r>
              <a:rPr lang="en-US" b="0" noProof="1">
                <a:solidFill>
                  <a:srgbClr val="221E1F"/>
                </a:solidFill>
                <a:ea typeface="ＭＳ Ｐゴシック" charset="-128"/>
              </a:rPr>
              <a:t>.14</a:t>
            </a:r>
            <a:r>
              <a:rPr b="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Three general habitat dispersion patterns for individuals in a population.</a:t>
            </a:r>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C8ACD7D6-E622-894F-82EF-8E377F479B56}" type="slidenum">
              <a:rPr lang="en-US"/>
              <a:pPr/>
              <a:t>30</a:t>
            </a:fld>
            <a:endParaRPr lang="en-US" dirty="0"/>
          </a:p>
        </p:txBody>
      </p:sp>
    </p:spTree>
    <p:extLst>
      <p:ext uri="{BB962C8B-B14F-4D97-AF65-F5344CB8AC3E}">
        <p14:creationId xmlns:p14="http://schemas.microsoft.com/office/powerpoint/2010/main" val="377839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31F59932-6D19-B24F-9DA3-7D375C8B5DD1}" type="slidenum">
              <a:rPr lang="en-US"/>
              <a:pPr/>
              <a:t>4</a:t>
            </a:fld>
            <a:endParaRPr lang="en-US" dirty="0"/>
          </a:p>
        </p:txBody>
      </p:sp>
    </p:spTree>
    <p:extLst>
      <p:ext uri="{BB962C8B-B14F-4D97-AF65-F5344CB8AC3E}">
        <p14:creationId xmlns:p14="http://schemas.microsoft.com/office/powerpoint/2010/main" val="14168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24B8ED4E-44ED-4149-8CE5-4E8043ABEC1D}" type="slidenum">
              <a:rPr lang="en-US"/>
              <a:pPr/>
              <a:t>32</a:t>
            </a:fld>
            <a:endParaRPr lang="en-US" dirty="0"/>
          </a:p>
        </p:txBody>
      </p:sp>
    </p:spTree>
    <p:extLst>
      <p:ext uri="{BB962C8B-B14F-4D97-AF65-F5344CB8AC3E}">
        <p14:creationId xmlns:p14="http://schemas.microsoft.com/office/powerpoint/2010/main" val="3241603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33</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0" kern="1200" dirty="0">
                <a:solidFill>
                  <a:schemeClr val="tx1"/>
                </a:solidFill>
                <a:effectLst/>
                <a:latin typeface="Arial" charset="0"/>
                <a:ea typeface="ＭＳ Ｐゴシック" charset="0"/>
                <a:cs typeface="Arial" charset="0"/>
              </a:rPr>
              <a:t>Figure 5.15 Range of tolerance for a population of trout to changes in water temperature. </a:t>
            </a:r>
            <a:endParaRPr lang="en-US" dirty="0"/>
          </a:p>
        </p:txBody>
      </p:sp>
    </p:spTree>
    <p:extLst>
      <p:ext uri="{BB962C8B-B14F-4D97-AF65-F5344CB8AC3E}">
        <p14:creationId xmlns:p14="http://schemas.microsoft.com/office/powerpoint/2010/main" val="1827819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34</a:t>
            </a:fld>
            <a:endParaRPr lang="en-US" dirty="0"/>
          </a:p>
        </p:txBody>
      </p:sp>
    </p:spTree>
    <p:extLst>
      <p:ext uri="{BB962C8B-B14F-4D97-AF65-F5344CB8AC3E}">
        <p14:creationId xmlns:p14="http://schemas.microsoft.com/office/powerpoint/2010/main" val="4147858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35</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b="0" kern="1200" dirty="0">
                <a:solidFill>
                  <a:schemeClr val="tx1"/>
                </a:solidFill>
                <a:effectLst/>
                <a:latin typeface="Arial" charset="0"/>
                <a:ea typeface="ＭＳ Ｐゴシック" charset="0"/>
                <a:cs typeface="Arial" charset="0"/>
              </a:rPr>
              <a:t>Figure 5.16 </a:t>
            </a:r>
            <a:r>
              <a:rPr lang="en-US" sz="1200" b="0" i="0" u="none" strike="noStrike" kern="1200" baseline="0" dirty="0">
                <a:solidFill>
                  <a:schemeClr val="tx1"/>
                </a:solidFill>
                <a:latin typeface="Arial"/>
                <a:ea typeface="ＭＳ Ｐゴシック" pitchFamily="1" charset="-128"/>
                <a:cs typeface="ＭＳ Ｐゴシック" charset="-128"/>
              </a:rPr>
              <a:t>Populations of species can undergo exponential growth represented by a J-shaped curve (left) when resource supplies are plentiful. As resource supplies become limited, a population undergoes logistic growth, represented by an S-shaped curve (right), when the size of the population approaches the carrying capacity of its habitat.</a:t>
            </a:r>
            <a:endParaRPr lang="en-US" dirty="0"/>
          </a:p>
        </p:txBody>
      </p:sp>
    </p:spTree>
    <p:extLst>
      <p:ext uri="{BB962C8B-B14F-4D97-AF65-F5344CB8AC3E}">
        <p14:creationId xmlns:p14="http://schemas.microsoft.com/office/powerpoint/2010/main" val="52002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B447AD84-3FE6-8240-B474-EA224D5AEF86}" type="slidenum">
              <a:rPr lang="en-US"/>
              <a:pPr/>
              <a:t>36</a:t>
            </a:fld>
            <a:endParaRPr lang="en-US" dirty="0"/>
          </a:p>
        </p:txBody>
      </p:sp>
    </p:spTree>
    <p:extLst>
      <p:ext uri="{BB962C8B-B14F-4D97-AF65-F5344CB8AC3E}">
        <p14:creationId xmlns:p14="http://schemas.microsoft.com/office/powerpoint/2010/main" val="1318032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5.17 </a:t>
            </a:r>
            <a:r>
              <a:rPr lang="en-US" sz="1200" b="0" i="0" u="none" strike="noStrike" kern="1200" baseline="0" dirty="0">
                <a:solidFill>
                  <a:schemeClr val="tx1"/>
                </a:solidFill>
                <a:latin typeface="Arial"/>
                <a:ea typeface="ＭＳ Ｐゴシック" pitchFamily="1" charset="-128"/>
                <a:cs typeface="ＭＳ Ｐゴシック" charset="-128"/>
              </a:rPr>
              <a:t>Exponential growth, overshoot, and population crash of a population of reindeer introduced onto the small Bering Sea island of St. Paul in 1910. Data Analysis: By what percentage did the population of reindeer grow between 1923 and 1940?</a:t>
            </a:r>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37</a:t>
            </a:fld>
            <a:endParaRPr lang="en-US" dirty="0"/>
          </a:p>
        </p:txBody>
      </p:sp>
    </p:spTree>
    <p:extLst>
      <p:ext uri="{BB962C8B-B14F-4D97-AF65-F5344CB8AC3E}">
        <p14:creationId xmlns:p14="http://schemas.microsoft.com/office/powerpoint/2010/main" val="2639286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38</a:t>
            </a:fld>
            <a:endParaRPr lang="en-US" dirty="0"/>
          </a:p>
        </p:txBody>
      </p:sp>
    </p:spTree>
    <p:extLst>
      <p:ext uri="{BB962C8B-B14F-4D97-AF65-F5344CB8AC3E}">
        <p14:creationId xmlns:p14="http://schemas.microsoft.com/office/powerpoint/2010/main" val="1981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39</a:t>
            </a:fld>
            <a:endParaRPr lang="en-US" dirty="0"/>
          </a:p>
        </p:txBody>
      </p:sp>
    </p:spTree>
    <p:extLst>
      <p:ext uri="{BB962C8B-B14F-4D97-AF65-F5344CB8AC3E}">
        <p14:creationId xmlns:p14="http://schemas.microsoft.com/office/powerpoint/2010/main" val="2977409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93B1B82E-7A45-1F4A-81AE-4BE902B0FCBE}" type="slidenum">
              <a:rPr lang="en-US"/>
              <a:pPr/>
              <a:t>41</a:t>
            </a:fld>
            <a:endParaRPr lang="en-US" dirty="0"/>
          </a:p>
        </p:txBody>
      </p:sp>
    </p:spTree>
    <p:extLst>
      <p:ext uri="{BB962C8B-B14F-4D97-AF65-F5344CB8AC3E}">
        <p14:creationId xmlns:p14="http://schemas.microsoft.com/office/powerpoint/2010/main" val="3569236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r>
              <a:rPr b="0" noProof="1">
                <a:solidFill>
                  <a:srgbClr val="221E1F"/>
                </a:solidFill>
                <a:ea typeface="ＭＳ Ｐゴシック" charset="-128"/>
              </a:rPr>
              <a:t>Figure 5</a:t>
            </a:r>
            <a:r>
              <a:rPr lang="en-US" b="0" noProof="1">
                <a:solidFill>
                  <a:srgbClr val="221E1F"/>
                </a:solidFill>
                <a:ea typeface="ＭＳ Ｐゴシック" charset="-128"/>
              </a:rPr>
              <a:t>.18</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White-tailed deer populations in the United States have been growing.</a:t>
            </a:r>
            <a:endParaRPr noProof="1">
              <a:solidFill>
                <a:srgbClr val="221E1F"/>
              </a:solidFill>
              <a:ea typeface="ＭＳ Ｐゴシック" charset="-128"/>
            </a:endParaRPr>
          </a:p>
          <a:p>
            <a:endParaRPr lang="en-US" dirty="0">
              <a:ea typeface="ＭＳ Ｐゴシック" charset="-128"/>
            </a:endParaRPr>
          </a:p>
        </p:txBody>
      </p:sp>
    </p:spTree>
    <p:extLst>
      <p:ext uri="{BB962C8B-B14F-4D97-AF65-F5344CB8AC3E}">
        <p14:creationId xmlns:p14="http://schemas.microsoft.com/office/powerpoint/2010/main" val="143587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F17813E8-2EFB-414E-9F8E-042332CB5521}" type="slidenum">
              <a:rPr lang="en-US"/>
              <a:pPr/>
              <a:t>5</a:t>
            </a:fld>
            <a:endParaRPr lang="en-US" dirty="0"/>
          </a:p>
        </p:txBody>
      </p:sp>
    </p:spTree>
    <p:extLst>
      <p:ext uri="{BB962C8B-B14F-4D97-AF65-F5344CB8AC3E}">
        <p14:creationId xmlns:p14="http://schemas.microsoft.com/office/powerpoint/2010/main" val="2486762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43</a:t>
            </a:fld>
            <a:endParaRPr lang="en-US" dirty="0"/>
          </a:p>
        </p:txBody>
      </p:sp>
    </p:spTree>
    <p:extLst>
      <p:ext uri="{BB962C8B-B14F-4D97-AF65-F5344CB8AC3E}">
        <p14:creationId xmlns:p14="http://schemas.microsoft.com/office/powerpoint/2010/main" val="1409400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44</a:t>
            </a:fld>
            <a:endParaRPr lang="en-US" dirty="0"/>
          </a:p>
        </p:txBody>
      </p:sp>
    </p:spTree>
    <p:extLst>
      <p:ext uri="{BB962C8B-B14F-4D97-AF65-F5344CB8AC3E}">
        <p14:creationId xmlns:p14="http://schemas.microsoft.com/office/powerpoint/2010/main" val="1733607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7CC4E-95B3-024E-B13A-E4FF7BB477FE}" type="slidenum">
              <a:rPr lang="en-US"/>
              <a:pPr/>
              <a:t>45</a:t>
            </a:fld>
            <a:endParaRPr lang="en-US"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sz="1200" kern="1200" dirty="0">
                <a:solidFill>
                  <a:schemeClr val="tx1"/>
                </a:solidFill>
                <a:effectLst/>
                <a:latin typeface="Arial" charset="0"/>
                <a:ea typeface="ＭＳ Ｐゴシック" charset="0"/>
                <a:cs typeface="Arial" charset="0"/>
              </a:rPr>
              <a:t>Figure 5.19</a:t>
            </a:r>
            <a:r>
              <a:rPr lang="en-US" sz="1200" b="1" kern="1200" baseline="0" dirty="0">
                <a:solidFill>
                  <a:schemeClr val="tx1"/>
                </a:solidFill>
                <a:effectLst/>
                <a:latin typeface="Arial" charset="0"/>
                <a:ea typeface="ＭＳ Ｐゴシック" charset="0"/>
                <a:cs typeface="Arial" charset="0"/>
              </a:rPr>
              <a:t> </a:t>
            </a:r>
            <a:r>
              <a:rPr lang="en-US" sz="1200" b="0" i="0" u="none" strike="noStrike" kern="1200" baseline="0" dirty="0">
                <a:solidFill>
                  <a:schemeClr val="tx1"/>
                </a:solidFill>
                <a:latin typeface="Arial"/>
                <a:ea typeface="ＭＳ Ｐゴシック" pitchFamily="1" charset="-128"/>
                <a:cs typeface="ＭＳ Ｐゴシック" charset="-128"/>
              </a:rPr>
              <a:t>Survivorship curves for populations of different species, obtained by showing the percentages of the members of a population surviving at different ages.</a:t>
            </a:r>
            <a:endParaRPr lang="en-US" dirty="0"/>
          </a:p>
        </p:txBody>
      </p:sp>
    </p:spTree>
    <p:extLst>
      <p:ext uri="{BB962C8B-B14F-4D97-AF65-F5344CB8AC3E}">
        <p14:creationId xmlns:p14="http://schemas.microsoft.com/office/powerpoint/2010/main" val="3687565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4B8130F6-90C3-484B-97C4-6EAE9B1EBFDA}" type="slidenum">
              <a:rPr lang="en-US"/>
              <a:pPr/>
              <a:t>46</a:t>
            </a:fld>
            <a:endParaRPr lang="en-US" dirty="0"/>
          </a:p>
        </p:txBody>
      </p:sp>
    </p:spTree>
    <p:extLst>
      <p:ext uri="{BB962C8B-B14F-4D97-AF65-F5344CB8AC3E}">
        <p14:creationId xmlns:p14="http://schemas.microsoft.com/office/powerpoint/2010/main" val="55118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20E15-55B5-F14F-84F8-3F87E7C55E7C}" type="slidenum">
              <a:rPr lang="en-US" smtClean="0"/>
              <a:pPr/>
              <a:t>6</a:t>
            </a:fld>
            <a:endParaRPr lang="en-US" dirty="0"/>
          </a:p>
        </p:txBody>
      </p:sp>
    </p:spTree>
    <p:extLst>
      <p:ext uri="{BB962C8B-B14F-4D97-AF65-F5344CB8AC3E}">
        <p14:creationId xmlns:p14="http://schemas.microsoft.com/office/powerpoint/2010/main" val="165146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B56AC-58DB-F140-8832-CFCCA27BAF63}" type="slidenum">
              <a:rPr lang="en-US"/>
              <a:pPr/>
              <a:t>7</a:t>
            </a:fld>
            <a:endParaRPr lang="en-US" dirty="0"/>
          </a:p>
        </p:txBody>
      </p:sp>
      <p:sp>
        <p:nvSpPr>
          <p:cNvPr id="12902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1426" tIns="45714" rIns="91426" bIns="4571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Arial" charset="0"/>
              </a:rPr>
              <a:t>Figure 5.2 </a:t>
            </a:r>
            <a:r>
              <a:rPr lang="en-US" sz="1200" b="0" i="0" kern="1200" dirty="0">
                <a:solidFill>
                  <a:schemeClr val="tx1"/>
                </a:solidFill>
                <a:effectLst/>
                <a:latin typeface="Arial" charset="0"/>
                <a:ea typeface="ＭＳ Ｐゴシック" charset="0"/>
                <a:cs typeface="Arial" charset="0"/>
              </a:rPr>
              <a:t>Sharing the wealth: </a:t>
            </a:r>
            <a:r>
              <a:rPr lang="en-US" sz="1200" b="0" kern="1200" dirty="0">
                <a:solidFill>
                  <a:schemeClr val="tx1"/>
                </a:solidFill>
                <a:effectLst/>
                <a:latin typeface="Arial" charset="0"/>
                <a:ea typeface="ＭＳ Ｐゴシック" charset="0"/>
                <a:cs typeface="Arial" charset="0"/>
              </a:rPr>
              <a:t>Resource partitioning among five species of insect-eating warblers in the spruce forests of the U.S. state of Maine. Each species spends at least half its feeding time in its associated yellow-highlighted areas of these spruce trees.</a:t>
            </a:r>
            <a:br>
              <a:rPr lang="en-US" sz="1200" b="0" kern="1200" dirty="0">
                <a:solidFill>
                  <a:schemeClr val="tx1"/>
                </a:solidFill>
                <a:effectLst/>
                <a:latin typeface="Arial" charset="0"/>
                <a:ea typeface="ＭＳ Ｐゴシック" charset="0"/>
                <a:cs typeface="Arial" charset="0"/>
              </a:rPr>
            </a:br>
            <a:endParaRPr lang="en-US" dirty="0"/>
          </a:p>
          <a:p>
            <a:endParaRPr lang="el-GR" dirty="0">
              <a:solidFill>
                <a:srgbClr val="000000"/>
              </a:solidFill>
            </a:endParaRPr>
          </a:p>
        </p:txBody>
      </p:sp>
    </p:spTree>
    <p:extLst>
      <p:ext uri="{BB962C8B-B14F-4D97-AF65-F5344CB8AC3E}">
        <p14:creationId xmlns:p14="http://schemas.microsoft.com/office/powerpoint/2010/main" val="429312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4C74-B773-0D4F-8241-C1AF2940B341}" type="slidenum">
              <a:rPr lang="en-US"/>
              <a:pPr/>
              <a:t>8</a:t>
            </a:fld>
            <a:endParaRPr lang="en-US" dirty="0"/>
          </a:p>
        </p:txBody>
      </p:sp>
      <p:sp>
        <p:nvSpPr>
          <p:cNvPr id="839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r>
              <a:rPr lang="en-US" sz="1200" b="0" kern="1200" dirty="0">
                <a:solidFill>
                  <a:schemeClr val="tx1"/>
                </a:solidFill>
                <a:effectLst/>
                <a:latin typeface="Arial" charset="0"/>
                <a:ea typeface="ＭＳ Ｐゴシック" charset="0"/>
                <a:cs typeface="Arial" charset="0"/>
              </a:rPr>
              <a:t>Figure 5.3 </a:t>
            </a:r>
            <a:r>
              <a:rPr lang="en-US" sz="1200" b="0" i="0" kern="1200" dirty="0">
                <a:solidFill>
                  <a:schemeClr val="tx1"/>
                </a:solidFill>
                <a:effectLst/>
                <a:latin typeface="Arial" charset="0"/>
                <a:ea typeface="ＭＳ Ｐゴシック" charset="0"/>
                <a:cs typeface="Arial" charset="0"/>
              </a:rPr>
              <a:t>Specialist species of honeycreepers:</a:t>
            </a:r>
            <a:r>
              <a:rPr lang="en-US" sz="1200" b="0" i="1" kern="1200" dirty="0">
                <a:solidFill>
                  <a:schemeClr val="tx1"/>
                </a:solidFill>
                <a:effectLst/>
                <a:latin typeface="Arial" charset="0"/>
                <a:ea typeface="ＭＳ Ｐゴシック" charset="0"/>
                <a:cs typeface="Arial" charset="0"/>
              </a:rPr>
              <a:t> </a:t>
            </a:r>
            <a:r>
              <a:rPr lang="en-US" sz="1200" b="0" kern="1200" dirty="0">
                <a:solidFill>
                  <a:schemeClr val="tx1"/>
                </a:solidFill>
                <a:effectLst/>
                <a:latin typeface="Arial" charset="0"/>
                <a:ea typeface="ＭＳ Ｐゴシック" charset="0"/>
                <a:cs typeface="Arial" charset="0"/>
              </a:rPr>
              <a:t>Through natural selection, different species of honeycreepers have shared resources by evolving specialized beaks to take advantage of certain types of food such as insects, seeds, fruits, and nectar from certain flowers. </a:t>
            </a:r>
            <a:r>
              <a:rPr lang="en-US" sz="1200" b="0" i="0" kern="1200" dirty="0">
                <a:solidFill>
                  <a:schemeClr val="tx1"/>
                </a:solidFill>
                <a:effectLst/>
                <a:latin typeface="Arial" charset="0"/>
                <a:ea typeface="ＭＳ Ｐゴシック" charset="0"/>
                <a:cs typeface="Arial" charset="0"/>
              </a:rPr>
              <a:t>Question:</a:t>
            </a:r>
            <a:r>
              <a:rPr lang="en-US" sz="1200" b="1" i="1" kern="1200" dirty="0">
                <a:solidFill>
                  <a:schemeClr val="tx1"/>
                </a:solidFill>
                <a:effectLst/>
                <a:latin typeface="Arial" charset="0"/>
                <a:ea typeface="ＭＳ Ｐゴシック" charset="0"/>
                <a:cs typeface="Arial" charset="0"/>
              </a:rPr>
              <a:t> </a:t>
            </a:r>
            <a:r>
              <a:rPr lang="en-US" sz="1200" b="0" kern="1200" dirty="0">
                <a:solidFill>
                  <a:schemeClr val="tx1"/>
                </a:solidFill>
                <a:effectLst/>
                <a:latin typeface="Arial" charset="0"/>
                <a:ea typeface="ＭＳ Ｐゴシック" charset="0"/>
                <a:cs typeface="Arial" charset="0"/>
              </a:rPr>
              <a:t>Look at each bird’s beak and take a guess at what sort of food that bird might eat. </a:t>
            </a:r>
            <a:endParaRPr lang="en-US" dirty="0"/>
          </a:p>
        </p:txBody>
      </p:sp>
    </p:spTree>
    <p:extLst>
      <p:ext uri="{BB962C8B-B14F-4D97-AF65-F5344CB8AC3E}">
        <p14:creationId xmlns:p14="http://schemas.microsoft.com/office/powerpoint/2010/main" val="317486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A7EA650E-5715-0C40-B677-450F8A6CA22B}" type="slidenum">
              <a:rPr lang="en-US"/>
              <a:pPr/>
              <a:t>9</a:t>
            </a:fld>
            <a:endParaRPr lang="en-US" dirty="0"/>
          </a:p>
        </p:txBody>
      </p:sp>
    </p:spTree>
    <p:extLst>
      <p:ext uri="{BB962C8B-B14F-4D97-AF65-F5344CB8AC3E}">
        <p14:creationId xmlns:p14="http://schemas.microsoft.com/office/powerpoint/2010/main" val="409734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10</a:t>
            </a:fld>
            <a:endParaRPr lang="en-US" dirty="0"/>
          </a:p>
        </p:txBody>
      </p:sp>
    </p:spTree>
    <p:extLst>
      <p:ext uri="{BB962C8B-B14F-4D97-AF65-F5344CB8AC3E}">
        <p14:creationId xmlns:p14="http://schemas.microsoft.com/office/powerpoint/2010/main" val="35744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1714164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93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299337795"/>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565987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188385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95800" y="1683188"/>
            <a:ext cx="4267200" cy="4315978"/>
          </a:xfrm>
        </p:spPr>
        <p:txBody>
          <a:bodyPr/>
          <a:lstStyle/>
          <a:p>
            <a:pPr algn="ctr"/>
            <a:r>
              <a:rPr lang="en-US" sz="4000" b="1" dirty="0"/>
              <a:t>Chapter 7</a:t>
            </a:r>
          </a:p>
          <a:p>
            <a:pPr algn="ctr"/>
            <a:r>
              <a:rPr lang="en-US" sz="4000" dirty="0"/>
              <a:t>Species Interactions, Ecological Succession, and Population Control</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F0C49140-BF28-4FCB-8564-0B4D63FE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8271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Predation (2 of 2)</a:t>
            </a:r>
          </a:p>
        </p:txBody>
      </p:sp>
      <p:sp>
        <p:nvSpPr>
          <p:cNvPr id="3" name="Content Placeholder 2"/>
          <p:cNvSpPr>
            <a:spLocks noGrp="1"/>
          </p:cNvSpPr>
          <p:nvPr>
            <p:ph idx="1"/>
          </p:nvPr>
        </p:nvSpPr>
        <p:spPr/>
        <p:txBody>
          <a:bodyPr/>
          <a:lstStyle/>
          <a:p>
            <a:r>
              <a:rPr lang="en-US" dirty="0"/>
              <a:t>Prey species have evolved ways to avoid predators</a:t>
            </a:r>
          </a:p>
          <a:p>
            <a:pPr lvl="1"/>
            <a:r>
              <a:rPr lang="en-US" dirty="0"/>
              <a:t>Camouflage</a:t>
            </a:r>
          </a:p>
          <a:p>
            <a:pPr lvl="1"/>
            <a:r>
              <a:rPr lang="en-US" dirty="0"/>
              <a:t>Chemical warfare</a:t>
            </a:r>
          </a:p>
          <a:p>
            <a:pPr lvl="1"/>
            <a:r>
              <a:rPr lang="en-US" dirty="0"/>
              <a:t>Warning coloration</a:t>
            </a:r>
          </a:p>
          <a:p>
            <a:pPr lvl="1"/>
            <a:r>
              <a:rPr lang="en-US" dirty="0"/>
              <a:t>Mimicry</a:t>
            </a:r>
          </a:p>
          <a:p>
            <a:pPr lvl="1"/>
            <a:r>
              <a:rPr lang="en-US" dirty="0"/>
              <a:t>Behavioral strategies</a:t>
            </a:r>
          </a:p>
        </p:txBody>
      </p:sp>
    </p:spTree>
    <p:extLst>
      <p:ext uri="{BB962C8B-B14F-4D97-AF65-F5344CB8AC3E}">
        <p14:creationId xmlns:p14="http://schemas.microsoft.com/office/powerpoint/2010/main" val="275391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9169" y="152400"/>
            <a:ext cx="8032638" cy="709174"/>
          </a:xfrm>
        </p:spPr>
        <p:txBody>
          <a:bodyPr/>
          <a:lstStyle/>
          <a:p>
            <a:r>
              <a:rPr lang="en-US" dirty="0"/>
              <a:t>Predator–Prey Relationships (1 of 2)</a:t>
            </a:r>
          </a:p>
        </p:txBody>
      </p:sp>
      <p:pic>
        <p:nvPicPr>
          <p:cNvPr id="3" name="Picture 2" descr="Photo shows a brown bear holding a fish in its mouth as its prey from the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371600"/>
            <a:ext cx="5791200" cy="4616174"/>
          </a:xfrm>
          <a:prstGeom prst="rect">
            <a:avLst/>
          </a:prstGeom>
        </p:spPr>
      </p:pic>
    </p:spTree>
    <p:extLst>
      <p:ext uri="{BB962C8B-B14F-4D97-AF65-F5344CB8AC3E}">
        <p14:creationId xmlns:p14="http://schemas.microsoft.com/office/powerpoint/2010/main" val="202863839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62363"/>
            <a:ext cx="8032638" cy="675837"/>
          </a:xfrm>
        </p:spPr>
        <p:txBody>
          <a:bodyPr/>
          <a:lstStyle/>
          <a:p>
            <a:r>
              <a:rPr lang="en-US" dirty="0"/>
              <a:t>Predator–Prey Relationships (2 of 2)</a:t>
            </a:r>
          </a:p>
        </p:txBody>
      </p:sp>
      <p:pic>
        <p:nvPicPr>
          <p:cNvPr id="2" name="Picture 1" descr="Figure shows 8 photos from a to h. The photo a shows a span worm, b shows wandering leaf insect, c shows bombardier beetle, d shows fowl-tasting monarch butterfly, e shows poison dart frog, f shows Viceroy butterfly mimics monarch butterfly, g shows lo moth, and h shows snake caterpill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295400"/>
            <a:ext cx="2362200" cy="4605410"/>
          </a:xfrm>
          <a:prstGeom prst="rect">
            <a:avLst/>
          </a:prstGeom>
        </p:spPr>
      </p:pic>
    </p:spTree>
    <p:extLst>
      <p:ext uri="{BB962C8B-B14F-4D97-AF65-F5344CB8AC3E}">
        <p14:creationId xmlns:p14="http://schemas.microsoft.com/office/powerpoint/2010/main" val="8755396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Science Focus 7.1: Threats to Kelp Forests</a:t>
            </a:r>
          </a:p>
        </p:txBody>
      </p:sp>
      <p:sp>
        <p:nvSpPr>
          <p:cNvPr id="2" name="Content Placeholder 1"/>
          <p:cNvSpPr>
            <a:spLocks noGrp="1"/>
          </p:cNvSpPr>
          <p:nvPr>
            <p:ph idx="1"/>
          </p:nvPr>
        </p:nvSpPr>
        <p:spPr/>
        <p:txBody>
          <a:bodyPr/>
          <a:lstStyle/>
          <a:p>
            <a:r>
              <a:rPr lang="en-US" dirty="0"/>
              <a:t>Giant kelp anchored to ocean floor and grow toward surface</a:t>
            </a:r>
          </a:p>
          <a:p>
            <a:pPr lvl="1"/>
            <a:r>
              <a:rPr lang="en-US" dirty="0"/>
              <a:t>Fast growing</a:t>
            </a:r>
          </a:p>
          <a:p>
            <a:pPr lvl="1"/>
            <a:r>
              <a:rPr lang="en-US" dirty="0"/>
              <a:t>Resistant to storm and wave damage</a:t>
            </a:r>
          </a:p>
          <a:p>
            <a:pPr lvl="1"/>
            <a:r>
              <a:rPr lang="en-US" dirty="0"/>
              <a:t>Support many marine plants and animals</a:t>
            </a:r>
          </a:p>
          <a:p>
            <a:r>
              <a:rPr lang="en-US" dirty="0"/>
              <a:t>Sea urchins prey on kelp plants</a:t>
            </a:r>
          </a:p>
          <a:p>
            <a:pPr lvl="1"/>
            <a:r>
              <a:rPr lang="en-US" dirty="0"/>
              <a:t>Southern sea otter helps control sea urchin population</a:t>
            </a:r>
          </a:p>
          <a:p>
            <a:pPr lvl="1"/>
            <a:r>
              <a:rPr lang="en-US" dirty="0"/>
              <a:t>Ecosystem threatened by pollutants and climate change</a:t>
            </a:r>
          </a:p>
        </p:txBody>
      </p:sp>
    </p:spTree>
    <p:extLst>
      <p:ext uri="{BB962C8B-B14F-4D97-AF65-F5344CB8AC3E}">
        <p14:creationId xmlns:p14="http://schemas.microsoft.com/office/powerpoint/2010/main" val="178183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Coevolution</a:t>
            </a:r>
          </a:p>
        </p:txBody>
      </p:sp>
      <p:sp>
        <p:nvSpPr>
          <p:cNvPr id="3" name="Content Placeholder 2"/>
          <p:cNvSpPr>
            <a:spLocks noGrp="1"/>
          </p:cNvSpPr>
          <p:nvPr>
            <p:ph idx="1"/>
          </p:nvPr>
        </p:nvSpPr>
        <p:spPr/>
        <p:txBody>
          <a:bodyPr/>
          <a:lstStyle/>
          <a:p>
            <a:r>
              <a:rPr lang="en-US" dirty="0"/>
              <a:t>Predation plays a role in natural selection</a:t>
            </a:r>
          </a:p>
          <a:p>
            <a:pPr lvl="1"/>
            <a:r>
              <a:rPr lang="en-US" dirty="0"/>
              <a:t>Animals with better defenses against predation tend to leave more offspring</a:t>
            </a:r>
          </a:p>
          <a:p>
            <a:r>
              <a:rPr lang="en-US" dirty="0"/>
              <a:t>Coevolution</a:t>
            </a:r>
          </a:p>
          <a:p>
            <a:pPr lvl="1"/>
            <a:r>
              <a:rPr lang="en-US" dirty="0"/>
              <a:t>Changes in the gene pool of one species can cause changes in the gene pool of the other</a:t>
            </a:r>
          </a:p>
          <a:p>
            <a:pPr lvl="1"/>
            <a:r>
              <a:rPr lang="en-US" dirty="0"/>
              <a:t>Example: bats and moths</a:t>
            </a:r>
          </a:p>
          <a:p>
            <a:pPr lvl="2"/>
            <a:r>
              <a:rPr lang="en-US" dirty="0"/>
              <a:t>Echolocation of bats and sensitive hearing of moths</a:t>
            </a:r>
          </a:p>
        </p:txBody>
      </p:sp>
    </p:spTree>
    <p:extLst>
      <p:ext uri="{BB962C8B-B14F-4D97-AF65-F5344CB8AC3E}">
        <p14:creationId xmlns:p14="http://schemas.microsoft.com/office/powerpoint/2010/main" val="233481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Parasitism, Mutualism, and Commensalism </a:t>
            </a:r>
            <a:br>
              <a:rPr lang="en-US" dirty="0"/>
            </a:br>
            <a:r>
              <a:rPr lang="en-US" dirty="0"/>
              <a:t>(1 of 3)</a:t>
            </a:r>
          </a:p>
        </p:txBody>
      </p:sp>
      <p:sp>
        <p:nvSpPr>
          <p:cNvPr id="2" name="Content Placeholder 1"/>
          <p:cNvSpPr>
            <a:spLocks noGrp="1"/>
          </p:cNvSpPr>
          <p:nvPr>
            <p:ph idx="1"/>
          </p:nvPr>
        </p:nvSpPr>
        <p:spPr/>
        <p:txBody>
          <a:bodyPr/>
          <a:lstStyle/>
          <a:p>
            <a:r>
              <a:rPr lang="en-US" dirty="0"/>
              <a:t>Parasitism </a:t>
            </a:r>
          </a:p>
          <a:p>
            <a:pPr lvl="1"/>
            <a:r>
              <a:rPr lang="en-US" dirty="0"/>
              <a:t>One species (parasite) lives on another organism</a:t>
            </a:r>
          </a:p>
          <a:p>
            <a:pPr lvl="1"/>
            <a:r>
              <a:rPr lang="en-US" dirty="0"/>
              <a:t>Parasites harm but rarely kill the host</a:t>
            </a:r>
          </a:p>
          <a:p>
            <a:pPr lvl="1"/>
            <a:r>
              <a:rPr lang="en-US" dirty="0"/>
              <a:t>Examples: tapeworms, sea lampreys, fleas, and ticks</a:t>
            </a:r>
          </a:p>
          <a:p>
            <a:pPr marL="0" indent="0">
              <a:buNone/>
            </a:pPr>
            <a:endParaRPr lang="en-US" dirty="0"/>
          </a:p>
        </p:txBody>
      </p:sp>
    </p:spTree>
    <p:extLst>
      <p:ext uri="{BB962C8B-B14F-4D97-AF65-F5344CB8AC3E}">
        <p14:creationId xmlns:p14="http://schemas.microsoft.com/office/powerpoint/2010/main" val="340197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Parasitism</a:t>
            </a:r>
          </a:p>
        </p:txBody>
      </p:sp>
      <p:pic>
        <p:nvPicPr>
          <p:cNvPr id="3" name="Picture 2" descr="Photo shows a blood sucking parasitic sea lamprey (looking like a snake) which has attached itself to an adult lake trout (a fish) in a l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447800"/>
            <a:ext cx="7696200" cy="4293429"/>
          </a:xfrm>
          <a:prstGeom prst="rect">
            <a:avLst/>
          </a:prstGeom>
        </p:spPr>
      </p:pic>
    </p:spTree>
    <p:extLst>
      <p:ext uri="{BB962C8B-B14F-4D97-AF65-F5344CB8AC3E}">
        <p14:creationId xmlns:p14="http://schemas.microsoft.com/office/powerpoint/2010/main" val="20475125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Parasitism, Mutualism, and Commensalism</a:t>
            </a:r>
            <a:br>
              <a:rPr lang="en-US" dirty="0"/>
            </a:br>
            <a:r>
              <a:rPr lang="en-US" dirty="0"/>
              <a:t> (2 of 3)</a:t>
            </a:r>
          </a:p>
        </p:txBody>
      </p:sp>
      <p:sp>
        <p:nvSpPr>
          <p:cNvPr id="3" name="Content Placeholder 2"/>
          <p:cNvSpPr>
            <a:spLocks noGrp="1"/>
          </p:cNvSpPr>
          <p:nvPr>
            <p:ph idx="1"/>
          </p:nvPr>
        </p:nvSpPr>
        <p:spPr/>
        <p:txBody>
          <a:bodyPr/>
          <a:lstStyle/>
          <a:p>
            <a:r>
              <a:rPr lang="en-US" dirty="0"/>
              <a:t>Mutualism </a:t>
            </a:r>
          </a:p>
          <a:p>
            <a:pPr lvl="1"/>
            <a:r>
              <a:rPr lang="en-US" dirty="0"/>
              <a:t>Interaction that benefits both species</a:t>
            </a:r>
          </a:p>
          <a:p>
            <a:pPr lvl="1"/>
            <a:r>
              <a:rPr lang="en-US" dirty="0"/>
              <a:t>Nutrition and protective relationship</a:t>
            </a:r>
          </a:p>
          <a:p>
            <a:pPr lvl="1"/>
            <a:r>
              <a:rPr lang="en-US" dirty="0"/>
              <a:t>Not cooperation—mutual exploitation</a:t>
            </a:r>
          </a:p>
          <a:p>
            <a:pPr lvl="1"/>
            <a:r>
              <a:rPr lang="en-US" dirty="0"/>
              <a:t>Example: clownfish live within sea anemones</a:t>
            </a:r>
          </a:p>
          <a:p>
            <a:pPr lvl="2"/>
            <a:r>
              <a:rPr lang="en-US" dirty="0"/>
              <a:t>Gain protection and feed on waste matter left by anemones’ meals</a:t>
            </a:r>
          </a:p>
          <a:p>
            <a:pPr lvl="2"/>
            <a:r>
              <a:rPr lang="en-US" dirty="0"/>
              <a:t>Clownfish protect anemones from some predators and parasites</a:t>
            </a:r>
          </a:p>
        </p:txBody>
      </p:sp>
    </p:spTree>
    <p:extLst>
      <p:ext uri="{BB962C8B-B14F-4D97-AF65-F5344CB8AC3E}">
        <p14:creationId xmlns:p14="http://schemas.microsoft.com/office/powerpoint/2010/main" val="250991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69" y="76200"/>
            <a:ext cx="8032638" cy="1004011"/>
          </a:xfrm>
        </p:spPr>
        <p:txBody>
          <a:bodyPr/>
          <a:lstStyle/>
          <a:p>
            <a:r>
              <a:rPr lang="en-US" dirty="0"/>
              <a:t>Mutualism</a:t>
            </a:r>
          </a:p>
        </p:txBody>
      </p:sp>
      <p:pic>
        <p:nvPicPr>
          <p:cNvPr id="3" name="Picture 2" descr="Photo shows Oxpeckers sitting on either sides of the face beside the ears of the Impa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1315419"/>
            <a:ext cx="3581400" cy="4704381"/>
          </a:xfrm>
          <a:prstGeom prst="rect">
            <a:avLst/>
          </a:prstGeom>
        </p:spPr>
      </p:pic>
    </p:spTree>
    <p:extLst>
      <p:ext uri="{BB962C8B-B14F-4D97-AF65-F5344CB8AC3E}">
        <p14:creationId xmlns:p14="http://schemas.microsoft.com/office/powerpoint/2010/main" val="305839885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Parasitism, Mutualism, and Commensalism </a:t>
            </a:r>
            <a:br>
              <a:rPr lang="en-US" dirty="0"/>
            </a:br>
            <a:r>
              <a:rPr lang="en-US" dirty="0"/>
              <a:t>(3 of 3)</a:t>
            </a:r>
          </a:p>
        </p:txBody>
      </p:sp>
      <p:sp>
        <p:nvSpPr>
          <p:cNvPr id="3" name="Content Placeholder 2"/>
          <p:cNvSpPr>
            <a:spLocks noGrp="1"/>
          </p:cNvSpPr>
          <p:nvPr>
            <p:ph idx="1"/>
          </p:nvPr>
        </p:nvSpPr>
        <p:spPr/>
        <p:txBody>
          <a:bodyPr/>
          <a:lstStyle/>
          <a:p>
            <a:r>
              <a:rPr lang="en-US" dirty="0"/>
              <a:t>Commensalism </a:t>
            </a:r>
          </a:p>
          <a:p>
            <a:pPr lvl="1"/>
            <a:r>
              <a:rPr lang="en-US" dirty="0"/>
              <a:t>Benefits one species and has little effect on the other</a:t>
            </a:r>
          </a:p>
          <a:p>
            <a:pPr lvl="1"/>
            <a:r>
              <a:rPr lang="en-US" dirty="0"/>
              <a:t>Examples:</a:t>
            </a:r>
          </a:p>
          <a:p>
            <a:pPr lvl="2"/>
            <a:r>
              <a:rPr lang="en-US" dirty="0"/>
              <a:t>Epiphytes (air plants) attach themselves to trees</a:t>
            </a:r>
          </a:p>
          <a:p>
            <a:pPr lvl="2"/>
            <a:r>
              <a:rPr lang="en-US" dirty="0"/>
              <a:t>Birds nest in trees</a:t>
            </a:r>
          </a:p>
        </p:txBody>
      </p:sp>
    </p:spTree>
    <p:extLst>
      <p:ext uri="{BB962C8B-B14F-4D97-AF65-F5344CB8AC3E}">
        <p14:creationId xmlns:p14="http://schemas.microsoft.com/office/powerpoint/2010/main" val="127061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Core Case Study: The Southern Sea Otter—A Species in Recovery</a:t>
            </a:r>
          </a:p>
        </p:txBody>
      </p:sp>
      <p:sp>
        <p:nvSpPr>
          <p:cNvPr id="2" name="Content Placeholder 1"/>
          <p:cNvSpPr>
            <a:spLocks noGrp="1"/>
          </p:cNvSpPr>
          <p:nvPr>
            <p:ph idx="1"/>
          </p:nvPr>
        </p:nvSpPr>
        <p:spPr/>
        <p:txBody>
          <a:bodyPr/>
          <a:lstStyle/>
          <a:p>
            <a:r>
              <a:rPr lang="en-US" dirty="0"/>
              <a:t>Live in giant kelp forests on Pacific coast</a:t>
            </a:r>
          </a:p>
          <a:p>
            <a:r>
              <a:rPr lang="en-US" dirty="0"/>
              <a:t>Hunted almost to extinction by early 1900s </a:t>
            </a:r>
          </a:p>
          <a:p>
            <a:pPr lvl="1"/>
            <a:r>
              <a:rPr lang="en-US" dirty="0"/>
              <a:t>Partial recovery since listed as endangered in 1977</a:t>
            </a:r>
          </a:p>
          <a:p>
            <a:r>
              <a:rPr lang="en-US" dirty="0"/>
              <a:t>Reasons to care about sea otters</a:t>
            </a:r>
          </a:p>
          <a:p>
            <a:pPr lvl="1"/>
            <a:r>
              <a:rPr lang="en-US" dirty="0"/>
              <a:t>Keystone species</a:t>
            </a:r>
          </a:p>
          <a:p>
            <a:pPr lvl="1"/>
            <a:r>
              <a:rPr lang="en-US" dirty="0"/>
              <a:t>Ethics</a:t>
            </a:r>
          </a:p>
          <a:p>
            <a:pPr lvl="1"/>
            <a:r>
              <a:rPr lang="en-US" dirty="0"/>
              <a:t>Tourism dollars</a:t>
            </a:r>
          </a:p>
        </p:txBody>
      </p:sp>
    </p:spTree>
    <p:extLst>
      <p:ext uri="{BB962C8B-B14F-4D97-AF65-F5344CB8AC3E}">
        <p14:creationId xmlns:p14="http://schemas.microsoft.com/office/powerpoint/2010/main" val="2578689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681" y="304800"/>
            <a:ext cx="8032638" cy="609601"/>
          </a:xfrm>
        </p:spPr>
        <p:txBody>
          <a:bodyPr>
            <a:normAutofit fontScale="90000"/>
          </a:bodyPr>
          <a:lstStyle/>
          <a:p>
            <a:r>
              <a:rPr lang="en-US" dirty="0"/>
              <a:t>Commensalism</a:t>
            </a:r>
          </a:p>
        </p:txBody>
      </p:sp>
      <p:pic>
        <p:nvPicPr>
          <p:cNvPr id="5" name="Picture 4" descr="Photo shows two pitcher plants attached to one of the branches of a t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1143000"/>
            <a:ext cx="3581400" cy="4709879"/>
          </a:xfrm>
          <a:prstGeom prst="rect">
            <a:avLst/>
          </a:prstGeom>
        </p:spPr>
      </p:pic>
    </p:spTree>
    <p:extLst>
      <p:ext uri="{BB962C8B-B14F-4D97-AF65-F5344CB8AC3E}">
        <p14:creationId xmlns:p14="http://schemas.microsoft.com/office/powerpoint/2010/main" val="1107642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7.2 How Do Communities and Ecosystems Respond to Changing Environmental Conditions? (1 of 3) </a:t>
            </a:r>
          </a:p>
        </p:txBody>
      </p:sp>
      <p:sp>
        <p:nvSpPr>
          <p:cNvPr id="3" name="Content Placeholder 2"/>
          <p:cNvSpPr>
            <a:spLocks noGrp="1"/>
          </p:cNvSpPr>
          <p:nvPr>
            <p:ph idx="1"/>
          </p:nvPr>
        </p:nvSpPr>
        <p:spPr/>
        <p:txBody>
          <a:bodyPr/>
          <a:lstStyle/>
          <a:p>
            <a:r>
              <a:rPr lang="en-US" dirty="0"/>
              <a:t>Ecological succession</a:t>
            </a:r>
          </a:p>
          <a:p>
            <a:pPr lvl="1"/>
            <a:r>
              <a:rPr lang="en-US" dirty="0"/>
              <a:t>Normally gradual change in structure and species composition in a given system</a:t>
            </a:r>
          </a:p>
          <a:p>
            <a:r>
              <a:rPr lang="en-US" dirty="0"/>
              <a:t>Primary ecological succession</a:t>
            </a:r>
          </a:p>
          <a:p>
            <a:pPr lvl="1"/>
            <a:r>
              <a:rPr lang="en-US" dirty="0"/>
              <a:t>Involves gradual establishment of communities in lifeless areas</a:t>
            </a:r>
          </a:p>
          <a:p>
            <a:pPr lvl="1"/>
            <a:r>
              <a:rPr lang="en-US" dirty="0"/>
              <a:t>Need to build up fertile soil or aquatic sediments to support plant community</a:t>
            </a:r>
          </a:p>
          <a:p>
            <a:pPr lvl="1"/>
            <a:r>
              <a:rPr lang="en-US" dirty="0"/>
              <a:t>Pioneer species such as lichens or mosses</a:t>
            </a:r>
          </a:p>
        </p:txBody>
      </p:sp>
    </p:spTree>
    <p:extLst>
      <p:ext uri="{BB962C8B-B14F-4D97-AF65-F5344CB8AC3E}">
        <p14:creationId xmlns:p14="http://schemas.microsoft.com/office/powerpoint/2010/main" val="305395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5.2 How Do Communities and Ecosystems Respond to Changing Environmental Conditions? (2 of 3) </a:t>
            </a:r>
          </a:p>
        </p:txBody>
      </p:sp>
      <p:pic>
        <p:nvPicPr>
          <p:cNvPr id="3" name="Picture 2" descr="Illustration shows five portions of greenery grown in boxes over a time along x-axis. The first portion shows the photo of Exposed rocks and Lichens and mosses. The second portion shows small herbs and shrubs. The third portion shows the heath mat. The fourth portion shows the jack pine, black spruce, and aspen. The fifth portion shows balsam fir, paper birch, and white spruce forest commun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291" y="1860435"/>
            <a:ext cx="5541818" cy="4083165"/>
          </a:xfrm>
          <a:prstGeom prst="rect">
            <a:avLst/>
          </a:prstGeom>
        </p:spPr>
      </p:pic>
    </p:spTree>
    <p:extLst>
      <p:ext uri="{BB962C8B-B14F-4D97-AF65-F5344CB8AC3E}">
        <p14:creationId xmlns:p14="http://schemas.microsoft.com/office/powerpoint/2010/main" val="105232251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5.2 How Do Communities and Ecosystems Respond to Changing Environmental Conditions? (3 of 3) </a:t>
            </a:r>
          </a:p>
        </p:txBody>
      </p:sp>
      <p:pic>
        <p:nvPicPr>
          <p:cNvPr id="3" name="Picture 2" descr="Illustration shows three steps connected by flow lines. The first step shows a lake and greenery or vegetation around it. The depth of the lake is shown like a cup shape below the ground level and labeled. The flow line connects the first step to the second step which shows the lake which has become smaller and the vegetation area has increased with slightly shorter plants and shrubs along with the sediments built up in the lake. A callout pointing to the vegetation reads “Plant growth increases.” The text beside the flow line reads “Nutrients flow into the lake. Soil, leaves, and decaying matter sink to bottom.” The flowline from the second step connects the third step which shows the lake which is completely filled up with vegetation along with the existing greenery including tall trees and the callout pointing to the vegetation in the previous lake area reads “Grasses and shrub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131" y="1794164"/>
            <a:ext cx="2285005" cy="4225636"/>
          </a:xfrm>
          <a:prstGeom prst="rect">
            <a:avLst/>
          </a:prstGeom>
        </p:spPr>
      </p:pic>
    </p:spTree>
    <p:extLst>
      <p:ext uri="{BB962C8B-B14F-4D97-AF65-F5344CB8AC3E}">
        <p14:creationId xmlns:p14="http://schemas.microsoft.com/office/powerpoint/2010/main" val="15049826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Ecological Succession Creates and Changes Ecosystems (1 of 2)</a:t>
            </a:r>
          </a:p>
        </p:txBody>
      </p:sp>
      <p:sp>
        <p:nvSpPr>
          <p:cNvPr id="4" name="Content Placeholder 3"/>
          <p:cNvSpPr>
            <a:spLocks noGrp="1"/>
          </p:cNvSpPr>
          <p:nvPr>
            <p:ph idx="1"/>
          </p:nvPr>
        </p:nvSpPr>
        <p:spPr/>
        <p:txBody>
          <a:bodyPr/>
          <a:lstStyle/>
          <a:p>
            <a:r>
              <a:rPr lang="en-US" dirty="0"/>
              <a:t>Secondary ecological succession</a:t>
            </a:r>
          </a:p>
          <a:p>
            <a:pPr lvl="1"/>
            <a:r>
              <a:rPr lang="en-US" dirty="0"/>
              <a:t>Series of terrestrial communities or ecosystems develop in places with soil or sediment</a:t>
            </a:r>
          </a:p>
          <a:p>
            <a:pPr lvl="1"/>
            <a:r>
              <a:rPr lang="en-US" dirty="0"/>
              <a:t>Examples: abandoned farmland, burned or cut forests, and flooded land</a:t>
            </a:r>
          </a:p>
          <a:p>
            <a:r>
              <a:rPr lang="en-US" dirty="0"/>
              <a:t>Factors affecting rate</a:t>
            </a:r>
          </a:p>
          <a:p>
            <a:pPr lvl="1"/>
            <a:r>
              <a:rPr lang="en-US" dirty="0"/>
              <a:t>Facilitation of area by one species for another</a:t>
            </a:r>
          </a:p>
          <a:p>
            <a:pPr lvl="1"/>
            <a:r>
              <a:rPr lang="en-US" dirty="0"/>
              <a:t>Inhibition hinders growth</a:t>
            </a:r>
          </a:p>
        </p:txBody>
      </p:sp>
    </p:spTree>
    <p:extLst>
      <p:ext uri="{BB962C8B-B14F-4D97-AF65-F5344CB8AC3E}">
        <p14:creationId xmlns:p14="http://schemas.microsoft.com/office/powerpoint/2010/main" val="89766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rmAutofit fontScale="90000"/>
          </a:bodyPr>
          <a:lstStyle/>
          <a:p>
            <a:r>
              <a:rPr lang="en-US" dirty="0"/>
              <a:t>Ecological Succession Creates and Changes Ecosystems (2 of 2)</a:t>
            </a:r>
          </a:p>
        </p:txBody>
      </p:sp>
      <p:pic>
        <p:nvPicPr>
          <p:cNvPr id="3" name="Picture 2" descr="Illustration shows five portions of greenery grown in boxes over a time along x-axis. The first portion shows the photo of Annual weeds. The second portion shows the photo of Perennial weeds and grasses. The third portion shows the photo of shrubs and small pine seedlings. The fourth portion shows the photo of young pine forest with developing understory of oak and hickory trees. The fifth portion shows the photo of mature oak and hickory for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887" y="1548794"/>
            <a:ext cx="6407726" cy="4471006"/>
          </a:xfrm>
          <a:prstGeom prst="rect">
            <a:avLst/>
          </a:prstGeom>
        </p:spPr>
      </p:pic>
    </p:spTree>
    <p:extLst>
      <p:ext uri="{BB962C8B-B14F-4D97-AF65-F5344CB8AC3E}">
        <p14:creationId xmlns:p14="http://schemas.microsoft.com/office/powerpoint/2010/main" val="368503900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 Balance of Nature?</a:t>
            </a:r>
          </a:p>
        </p:txBody>
      </p:sp>
      <p:sp>
        <p:nvSpPr>
          <p:cNvPr id="3" name="Content Placeholder 2"/>
          <p:cNvSpPr>
            <a:spLocks noGrp="1"/>
          </p:cNvSpPr>
          <p:nvPr>
            <p:ph idx="1"/>
          </p:nvPr>
        </p:nvSpPr>
        <p:spPr/>
        <p:txBody>
          <a:bodyPr/>
          <a:lstStyle/>
          <a:p>
            <a:r>
              <a:rPr lang="en-US" dirty="0"/>
              <a:t>Traditional view </a:t>
            </a:r>
          </a:p>
          <a:p>
            <a:pPr lvl="1"/>
            <a:r>
              <a:rPr lang="en-US" dirty="0"/>
              <a:t>Ecological succession proceeds to stable climax communities</a:t>
            </a:r>
          </a:p>
          <a:p>
            <a:pPr lvl="1"/>
            <a:r>
              <a:rPr lang="en-US" dirty="0"/>
              <a:t>Equilibrium called balance of nature</a:t>
            </a:r>
          </a:p>
          <a:p>
            <a:r>
              <a:rPr lang="en-US" dirty="0"/>
              <a:t>Current view </a:t>
            </a:r>
          </a:p>
          <a:p>
            <a:pPr lvl="1"/>
            <a:r>
              <a:rPr lang="en-US" dirty="0"/>
              <a:t>Succession leads to a more complex, diverse, and resilient ecosystem</a:t>
            </a:r>
          </a:p>
          <a:p>
            <a:pPr lvl="2"/>
            <a:r>
              <a:rPr lang="en-US" dirty="0"/>
              <a:t>Can withstand changes if not too large or too sudden</a:t>
            </a:r>
          </a:p>
        </p:txBody>
      </p:sp>
    </p:spTree>
    <p:extLst>
      <p:ext uri="{BB962C8B-B14F-4D97-AF65-F5344CB8AC3E}">
        <p14:creationId xmlns:p14="http://schemas.microsoft.com/office/powerpoint/2010/main" val="25553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Living Systems Are Sustained through Constant Change</a:t>
            </a:r>
          </a:p>
        </p:txBody>
      </p:sp>
      <p:sp>
        <p:nvSpPr>
          <p:cNvPr id="3" name="Content Placeholder 2"/>
          <p:cNvSpPr>
            <a:spLocks noGrp="1"/>
          </p:cNvSpPr>
          <p:nvPr>
            <p:ph idx="1"/>
          </p:nvPr>
        </p:nvSpPr>
        <p:spPr/>
        <p:txBody>
          <a:bodyPr/>
          <a:lstStyle/>
          <a:p>
            <a:r>
              <a:rPr lang="en-US" dirty="0"/>
              <a:t>Inertia</a:t>
            </a:r>
          </a:p>
          <a:p>
            <a:pPr lvl="1"/>
            <a:r>
              <a:rPr lang="en-US" dirty="0"/>
              <a:t>Ability of a living system to survive moderate disturbances </a:t>
            </a:r>
          </a:p>
          <a:p>
            <a:r>
              <a:rPr lang="en-US" dirty="0"/>
              <a:t>Resilience </a:t>
            </a:r>
          </a:p>
          <a:p>
            <a:pPr lvl="1"/>
            <a:r>
              <a:rPr lang="en-US" dirty="0"/>
              <a:t>Ability of a living system to be restored through secondary succession after a moderate disturbance</a:t>
            </a:r>
          </a:p>
        </p:txBody>
      </p:sp>
    </p:spTree>
    <p:extLst>
      <p:ext uri="{BB962C8B-B14F-4D97-AF65-F5344CB8AC3E}">
        <p14:creationId xmlns:p14="http://schemas.microsoft.com/office/powerpoint/2010/main" val="1102279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7.3 What Limits the Growth of Populations?</a:t>
            </a:r>
            <a:br>
              <a:rPr lang="en-US" sz="3200" dirty="0"/>
            </a:br>
            <a:r>
              <a:rPr lang="en-US" sz="3200" dirty="0"/>
              <a:t>(1 of 3)</a:t>
            </a:r>
          </a:p>
        </p:txBody>
      </p:sp>
      <p:sp>
        <p:nvSpPr>
          <p:cNvPr id="3" name="Content Placeholder 2"/>
          <p:cNvSpPr>
            <a:spLocks noGrp="1"/>
          </p:cNvSpPr>
          <p:nvPr>
            <p:ph idx="1"/>
          </p:nvPr>
        </p:nvSpPr>
        <p:spPr/>
        <p:txBody>
          <a:bodyPr/>
          <a:lstStyle/>
          <a:p>
            <a:r>
              <a:rPr lang="en-US" dirty="0"/>
              <a:t>Population</a:t>
            </a:r>
          </a:p>
          <a:p>
            <a:pPr lvl="1"/>
            <a:r>
              <a:rPr lang="en-US" dirty="0"/>
              <a:t>Group of interbreeding individuals of the same species</a:t>
            </a:r>
          </a:p>
          <a:p>
            <a:r>
              <a:rPr lang="en-US" dirty="0"/>
              <a:t>Population size</a:t>
            </a:r>
          </a:p>
          <a:p>
            <a:pPr lvl="1"/>
            <a:r>
              <a:rPr lang="en-US" dirty="0"/>
              <a:t>May increase, decrease, or remain the same in response to changing environmental conditions</a:t>
            </a:r>
          </a:p>
          <a:p>
            <a:pPr lvl="1"/>
            <a:r>
              <a:rPr lang="en-US" dirty="0"/>
              <a:t>Scientists use sampling techniques to estimate</a:t>
            </a:r>
          </a:p>
        </p:txBody>
      </p:sp>
    </p:spTree>
    <p:extLst>
      <p:ext uri="{BB962C8B-B14F-4D97-AF65-F5344CB8AC3E}">
        <p14:creationId xmlns:p14="http://schemas.microsoft.com/office/powerpoint/2010/main" val="670097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Limits the Growth of Populations?</a:t>
            </a:r>
            <a:br>
              <a:rPr lang="en-US" dirty="0"/>
            </a:br>
            <a:r>
              <a:rPr lang="en-US" dirty="0"/>
              <a:t> (2 of 3)</a:t>
            </a:r>
          </a:p>
        </p:txBody>
      </p:sp>
      <p:sp>
        <p:nvSpPr>
          <p:cNvPr id="3" name="Content Placeholder 2"/>
          <p:cNvSpPr>
            <a:spLocks noGrp="1"/>
          </p:cNvSpPr>
          <p:nvPr>
            <p:ph idx="1"/>
          </p:nvPr>
        </p:nvSpPr>
        <p:spPr/>
        <p:txBody>
          <a:bodyPr/>
          <a:lstStyle/>
          <a:p>
            <a:r>
              <a:rPr lang="en-US" dirty="0"/>
              <a:t>Population distribution </a:t>
            </a:r>
          </a:p>
          <a:p>
            <a:pPr lvl="1"/>
            <a:r>
              <a:rPr lang="en-US" dirty="0"/>
              <a:t>Most populations live together in clumps or groups</a:t>
            </a:r>
          </a:p>
          <a:p>
            <a:pPr lvl="2"/>
            <a:r>
              <a:rPr lang="en-US" dirty="0"/>
              <a:t>Organisms cluster for resources</a:t>
            </a:r>
          </a:p>
          <a:p>
            <a:pPr lvl="2"/>
            <a:r>
              <a:rPr lang="en-US" dirty="0"/>
              <a:t>Protection from predators</a:t>
            </a:r>
          </a:p>
          <a:p>
            <a:r>
              <a:rPr lang="en-US" dirty="0"/>
              <a:t>Variables that govern changes in population size</a:t>
            </a:r>
          </a:p>
          <a:p>
            <a:pPr lvl="1"/>
            <a:r>
              <a:rPr lang="en-US" dirty="0"/>
              <a:t>Births, deaths, immigration, and emigration</a:t>
            </a:r>
          </a:p>
          <a:p>
            <a:r>
              <a:rPr lang="en-US" dirty="0"/>
              <a:t>Age Structure</a:t>
            </a:r>
          </a:p>
          <a:p>
            <a:pPr lvl="1"/>
            <a:r>
              <a:rPr lang="en-US" dirty="0"/>
              <a:t>Distribution of individuals among various age groups</a:t>
            </a:r>
          </a:p>
          <a:p>
            <a:pPr lvl="2"/>
            <a:r>
              <a:rPr lang="en-US" dirty="0"/>
              <a:t>Pre-reproductive, reproductive, and post-reproductive stages</a:t>
            </a:r>
          </a:p>
        </p:txBody>
      </p:sp>
    </p:spTree>
    <p:extLst>
      <p:ext uri="{BB962C8B-B14F-4D97-AF65-F5344CB8AC3E}">
        <p14:creationId xmlns:p14="http://schemas.microsoft.com/office/powerpoint/2010/main" val="127123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1004011"/>
          </a:xfrm>
        </p:spPr>
        <p:txBody>
          <a:bodyPr/>
          <a:lstStyle/>
          <a:p>
            <a:r>
              <a:rPr lang="en-US" dirty="0"/>
              <a:t>Southern Sea Otter</a:t>
            </a:r>
          </a:p>
        </p:txBody>
      </p:sp>
      <p:pic>
        <p:nvPicPr>
          <p:cNvPr id="3" name="Picture 2" descr="Photo shows an endangered southern sea otter in Monterey Bay, California(USA). It is a position lying down on the waters on its back with shells on its body. Another photo which overlaps this photo shows seaweed called giant kelp in waters along with the fishes and water spec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524000"/>
            <a:ext cx="6068291" cy="4020589"/>
          </a:xfrm>
          <a:prstGeom prst="rect">
            <a:avLst/>
          </a:prstGeom>
        </p:spPr>
      </p:pic>
    </p:spTree>
    <p:extLst>
      <p:ext uri="{BB962C8B-B14F-4D97-AF65-F5344CB8AC3E}">
        <p14:creationId xmlns:p14="http://schemas.microsoft.com/office/powerpoint/2010/main" val="149319886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Limits the Growth of Populations?</a:t>
            </a:r>
            <a:br>
              <a:rPr lang="en-US" dirty="0"/>
            </a:br>
            <a:r>
              <a:rPr lang="en-US" dirty="0"/>
              <a:t> (3 of 3)</a:t>
            </a:r>
          </a:p>
        </p:txBody>
      </p:sp>
      <p:pic>
        <p:nvPicPr>
          <p:cNvPr id="2" name="Picture 1" descr="Figure a shows the photo of clumped (elephants). &#10;Figure b shows the photo of Uniform (creosote bush).&#10;Figure c shows the photo of Random (dandel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1905000"/>
            <a:ext cx="8440525" cy="2971800"/>
          </a:xfrm>
          <a:prstGeom prst="rect">
            <a:avLst/>
          </a:prstGeom>
        </p:spPr>
      </p:pic>
    </p:spTree>
    <p:extLst>
      <p:ext uri="{BB962C8B-B14F-4D97-AF65-F5344CB8AC3E}">
        <p14:creationId xmlns:p14="http://schemas.microsoft.com/office/powerpoint/2010/main" val="423711540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Sampling Populations</a:t>
            </a:r>
          </a:p>
        </p:txBody>
      </p:sp>
      <p:sp>
        <p:nvSpPr>
          <p:cNvPr id="3" name="Content Placeholder 2"/>
          <p:cNvSpPr>
            <a:spLocks noGrp="1"/>
          </p:cNvSpPr>
          <p:nvPr>
            <p:ph idx="1"/>
          </p:nvPr>
        </p:nvSpPr>
        <p:spPr/>
        <p:txBody>
          <a:bodyPr/>
          <a:lstStyle/>
          <a:p>
            <a:r>
              <a:rPr lang="en-US" dirty="0"/>
              <a:t>Characterization of populations can be qualitative or quantitative</a:t>
            </a:r>
          </a:p>
          <a:p>
            <a:r>
              <a:rPr lang="en-US" dirty="0"/>
              <a:t>Quadrat sampling can be used to determine abundance, density, and distribution of species</a:t>
            </a:r>
          </a:p>
          <a:p>
            <a:r>
              <a:rPr lang="en-US" dirty="0"/>
              <a:t>Mark and recapture sampling is used to estimate the size of a population in a defined area</a:t>
            </a:r>
          </a:p>
        </p:txBody>
      </p:sp>
    </p:spTree>
    <p:extLst>
      <p:ext uri="{BB962C8B-B14F-4D97-AF65-F5344CB8AC3E}">
        <p14:creationId xmlns:p14="http://schemas.microsoft.com/office/powerpoint/2010/main" val="52094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Several Factors Can Limit Population Size</a:t>
            </a:r>
            <a:br>
              <a:rPr lang="en-US" dirty="0"/>
            </a:br>
            <a:r>
              <a:rPr lang="en-US" dirty="0"/>
              <a:t>(1 of 2)</a:t>
            </a:r>
          </a:p>
        </p:txBody>
      </p:sp>
      <p:sp>
        <p:nvSpPr>
          <p:cNvPr id="3" name="Content Placeholder 2"/>
          <p:cNvSpPr>
            <a:spLocks noGrp="1"/>
          </p:cNvSpPr>
          <p:nvPr>
            <p:ph idx="1"/>
          </p:nvPr>
        </p:nvSpPr>
        <p:spPr/>
        <p:txBody>
          <a:bodyPr/>
          <a:lstStyle/>
          <a:p>
            <a:r>
              <a:rPr lang="en-US" dirty="0"/>
              <a:t>Each population has a range of tolerance</a:t>
            </a:r>
          </a:p>
          <a:p>
            <a:pPr lvl="1"/>
            <a:r>
              <a:rPr lang="en-US" dirty="0"/>
              <a:t>Variation in physical and chemical environment under which it can survive</a:t>
            </a:r>
          </a:p>
          <a:p>
            <a:r>
              <a:rPr lang="en-US" dirty="0"/>
              <a:t>Limiting factors</a:t>
            </a:r>
          </a:p>
          <a:p>
            <a:pPr lvl="1"/>
            <a:r>
              <a:rPr lang="en-US" dirty="0"/>
              <a:t>Precipitation (on land)</a:t>
            </a:r>
          </a:p>
          <a:p>
            <a:pPr lvl="1"/>
            <a:r>
              <a:rPr lang="en-US" dirty="0"/>
              <a:t>Water temperature, depth, clarity, and other factors (in aquatic environments)</a:t>
            </a:r>
          </a:p>
          <a:p>
            <a:pPr lvl="1"/>
            <a:r>
              <a:rPr lang="en-US" dirty="0"/>
              <a:t>Population density</a:t>
            </a:r>
          </a:p>
          <a:p>
            <a:pPr lvl="2"/>
            <a:r>
              <a:rPr lang="en-US" dirty="0"/>
              <a:t>Density-dependent factors</a:t>
            </a:r>
          </a:p>
        </p:txBody>
      </p:sp>
    </p:spTree>
    <p:extLst>
      <p:ext uri="{BB962C8B-B14F-4D97-AF65-F5344CB8AC3E}">
        <p14:creationId xmlns:p14="http://schemas.microsoft.com/office/powerpoint/2010/main" val="280613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228600"/>
            <a:ext cx="8032638" cy="1004011"/>
          </a:xfrm>
        </p:spPr>
        <p:txBody>
          <a:bodyPr>
            <a:normAutofit fontScale="90000"/>
          </a:bodyPr>
          <a:lstStyle/>
          <a:p>
            <a:r>
              <a:rPr lang="en-US" dirty="0"/>
              <a:t>Several Factors Can Limit Population Size</a:t>
            </a:r>
            <a:br>
              <a:rPr lang="en-US" dirty="0"/>
            </a:br>
            <a:r>
              <a:rPr lang="en-US" dirty="0"/>
              <a:t>(2 of 2)</a:t>
            </a:r>
          </a:p>
        </p:txBody>
      </p:sp>
      <p:pic>
        <p:nvPicPr>
          <p:cNvPr id="2" name="Picture 1" descr="Illustration shows a graph, which shows the population size along y-axis and temperature from low to high along the y-axis. The graph shows the optimum range, which is a vast area at the centre which shows numerous fishes concentrated in the region and labeled as Abundance of organisms. Next is the zone of physiological stress that consists of fewer fishes shown in that region and labeled as few organisms. Next to it is the zone of intolerance, which shows no organisms. At the beginning of zone of few organisms on the left side is marked as lower limit of tolerance. At the end of the zone of few organisms on the right side is marked as higher limit of tolerance. A sinusoidal curve starting from the starting pointing of x and y axis reaches the peak at a certain height and then falls ag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 y="1447800"/>
            <a:ext cx="7772400" cy="4504567"/>
          </a:xfrm>
          <a:prstGeom prst="rect">
            <a:avLst/>
          </a:prstGeom>
        </p:spPr>
      </p:pic>
    </p:spTree>
    <p:extLst>
      <p:ext uri="{BB962C8B-B14F-4D97-AF65-F5344CB8AC3E}">
        <p14:creationId xmlns:p14="http://schemas.microsoft.com/office/powerpoint/2010/main" val="183779671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Population Can Grow Indefinitely: </a:t>
            </a:r>
            <a:br>
              <a:rPr lang="en-US" dirty="0"/>
            </a:br>
            <a:r>
              <a:rPr lang="en-US" dirty="0"/>
              <a:t>J-Curves and S-Curves (1 of 4)</a:t>
            </a:r>
          </a:p>
        </p:txBody>
      </p:sp>
      <p:sp>
        <p:nvSpPr>
          <p:cNvPr id="3" name="Content Placeholder 2"/>
          <p:cNvSpPr>
            <a:spLocks noGrp="1"/>
          </p:cNvSpPr>
          <p:nvPr>
            <p:ph idx="1"/>
          </p:nvPr>
        </p:nvSpPr>
        <p:spPr/>
        <p:txBody>
          <a:bodyPr/>
          <a:lstStyle/>
          <a:p>
            <a:r>
              <a:rPr lang="en-US" dirty="0"/>
              <a:t>Some species can reproduce exponentially</a:t>
            </a:r>
          </a:p>
          <a:p>
            <a:pPr lvl="1"/>
            <a:r>
              <a:rPr lang="en-US" dirty="0"/>
              <a:t>Reproduce at an early age</a:t>
            </a:r>
          </a:p>
          <a:p>
            <a:pPr lvl="1"/>
            <a:r>
              <a:rPr lang="en-US" dirty="0"/>
              <a:t>Have many offspring each time they reproduce</a:t>
            </a:r>
          </a:p>
          <a:p>
            <a:pPr lvl="1"/>
            <a:r>
              <a:rPr lang="en-US" dirty="0"/>
              <a:t>Short intervals in between reproductive cycles</a:t>
            </a:r>
          </a:p>
          <a:p>
            <a:pPr lvl="1"/>
            <a:r>
              <a:rPr lang="en-US" dirty="0"/>
              <a:t>Produces J-shaped curve of growth</a:t>
            </a:r>
          </a:p>
          <a:p>
            <a:pPr lvl="1"/>
            <a:r>
              <a:rPr lang="en-US" dirty="0"/>
              <a:t>Examples: bacteria and many insect species</a:t>
            </a:r>
          </a:p>
        </p:txBody>
      </p:sp>
    </p:spTree>
    <p:extLst>
      <p:ext uri="{BB962C8B-B14F-4D97-AF65-F5344CB8AC3E}">
        <p14:creationId xmlns:p14="http://schemas.microsoft.com/office/powerpoint/2010/main" val="354988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215189"/>
            <a:ext cx="8032638" cy="1004011"/>
          </a:xfrm>
        </p:spPr>
        <p:txBody>
          <a:bodyPr>
            <a:normAutofit fontScale="90000"/>
          </a:bodyPr>
          <a:lstStyle/>
          <a:p>
            <a:r>
              <a:rPr lang="en-US" dirty="0"/>
              <a:t>No Population Can Grow Indefinitely: </a:t>
            </a:r>
            <a:br>
              <a:rPr lang="en-US" dirty="0"/>
            </a:br>
            <a:r>
              <a:rPr lang="en-US" dirty="0"/>
              <a:t>J-Curves and S-Curves (2 of 4)</a:t>
            </a:r>
          </a:p>
        </p:txBody>
      </p:sp>
      <p:pic>
        <p:nvPicPr>
          <p:cNvPr id="2" name="Picture 1" descr="Illustration shows two graphs one on the left side and the other on the right side. The curve on the left side shows time along the x-axis and population size along the y-axis and the curve is a J-shaped curve. The graph on the right side shows Time along the x-axis and Population size along the y-axis, which shows an S-shaped curve, which reaches a certain height, after which, it forms wave-like structures which are labeled as limiting factors. The height at which the S-curve extends as a wave is marked by a horizontal line and labeled as carrying capacity. The middle portion of the S-curve is labeled as exponential grow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51" y="1676400"/>
            <a:ext cx="8499299" cy="3581400"/>
          </a:xfrm>
          <a:prstGeom prst="rect">
            <a:avLst/>
          </a:prstGeom>
        </p:spPr>
      </p:pic>
    </p:spTree>
    <p:extLst>
      <p:ext uri="{BB962C8B-B14F-4D97-AF65-F5344CB8AC3E}">
        <p14:creationId xmlns:p14="http://schemas.microsoft.com/office/powerpoint/2010/main" val="182151946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Population Can Grow Indefinitely: </a:t>
            </a:r>
            <a:br>
              <a:rPr lang="en-US" dirty="0"/>
            </a:br>
            <a:r>
              <a:rPr lang="en-US" dirty="0"/>
              <a:t>J-Curves and S-Curves (3 of 4)</a:t>
            </a:r>
          </a:p>
        </p:txBody>
      </p:sp>
      <p:sp>
        <p:nvSpPr>
          <p:cNvPr id="3" name="Content Placeholder 2"/>
          <p:cNvSpPr>
            <a:spLocks noGrp="1"/>
          </p:cNvSpPr>
          <p:nvPr>
            <p:ph idx="1"/>
          </p:nvPr>
        </p:nvSpPr>
        <p:spPr/>
        <p:txBody>
          <a:bodyPr/>
          <a:lstStyle/>
          <a:p>
            <a:r>
              <a:rPr lang="en-US" dirty="0"/>
              <a:t>Population growth in nature always limited</a:t>
            </a:r>
          </a:p>
          <a:p>
            <a:r>
              <a:rPr lang="en-US" dirty="0"/>
              <a:t>Environmental resistance</a:t>
            </a:r>
          </a:p>
          <a:p>
            <a:pPr lvl="1"/>
            <a:r>
              <a:rPr lang="en-US" dirty="0"/>
              <a:t>Sum of all factors that limit population growth</a:t>
            </a:r>
          </a:p>
          <a:p>
            <a:r>
              <a:rPr lang="en-US" dirty="0"/>
              <a:t>Carrying capacity</a:t>
            </a:r>
          </a:p>
          <a:p>
            <a:pPr lvl="1"/>
            <a:r>
              <a:rPr lang="en-US" dirty="0"/>
              <a:t>Maximum population of a given species that a particular habitat can sustain indefinitely</a:t>
            </a:r>
          </a:p>
          <a:p>
            <a:pPr lvl="1"/>
            <a:r>
              <a:rPr lang="en-US" dirty="0"/>
              <a:t>Overshoot results in population crash</a:t>
            </a:r>
          </a:p>
        </p:txBody>
      </p:sp>
    </p:spTree>
    <p:extLst>
      <p:ext uri="{BB962C8B-B14F-4D97-AF65-F5344CB8AC3E}">
        <p14:creationId xmlns:p14="http://schemas.microsoft.com/office/powerpoint/2010/main" val="236058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38989"/>
            <a:ext cx="8032638" cy="1004011"/>
          </a:xfrm>
        </p:spPr>
        <p:txBody>
          <a:bodyPr>
            <a:normAutofit/>
          </a:bodyPr>
          <a:lstStyle/>
          <a:p>
            <a:r>
              <a:rPr lang="en-US" sz="2800" dirty="0"/>
              <a:t>No Population Can Grow Indefinitely: </a:t>
            </a:r>
            <a:br>
              <a:rPr lang="en-US" sz="2800" dirty="0"/>
            </a:br>
            <a:r>
              <a:rPr lang="en-US" sz="2800" dirty="0"/>
              <a:t>J-Curves and S-Curves (4 of 4)</a:t>
            </a:r>
          </a:p>
        </p:txBody>
      </p:sp>
      <p:pic>
        <p:nvPicPr>
          <p:cNvPr id="3" name="Picture 2" descr="Illustration shows a graph with year starting from 0 to 1950 with an interval of 10 years along the x-axis and number of reindeer starting from 0 and ending at 2000 along the y-axis with an interval of 500. The curve starts from 1910 along the x-axis and 0 along the y-axis and reaches the peak at a point close to 1940 along the x-axis and 2000 along the y-axis and then falls back to the point of 1950 along x-axis and 0 along the y-axis. There are curves and bends in the curve. Between 500 to 1000, the Exponential growth is labeled, very near to the peak or nearer to 2000, the population overshoots carrying capacity is labeled, and on the falling side of the peak and nearer to 1500, the population crashes are labeled. A horizontal line very close and parallel to x-axis is labeled as carrying capa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513800"/>
            <a:ext cx="6527304" cy="4353600"/>
          </a:xfrm>
          <a:prstGeom prst="rect">
            <a:avLst/>
          </a:prstGeom>
        </p:spPr>
      </p:pic>
    </p:spTree>
    <p:extLst>
      <p:ext uri="{BB962C8B-B14F-4D97-AF65-F5344CB8AC3E}">
        <p14:creationId xmlns:p14="http://schemas.microsoft.com/office/powerpoint/2010/main" val="6603980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Reproductive Patterns (1 of 3)</a:t>
            </a:r>
          </a:p>
        </p:txBody>
      </p:sp>
      <p:sp>
        <p:nvSpPr>
          <p:cNvPr id="2" name="Content Placeholder 1"/>
          <p:cNvSpPr>
            <a:spLocks noGrp="1"/>
          </p:cNvSpPr>
          <p:nvPr>
            <p:ph idx="1"/>
          </p:nvPr>
        </p:nvSpPr>
        <p:spPr/>
        <p:txBody>
          <a:bodyPr/>
          <a:lstStyle/>
          <a:p>
            <a:r>
              <a:rPr lang="en-US" i="1" dirty="0"/>
              <a:t>r</a:t>
            </a:r>
            <a:r>
              <a:rPr lang="en-US" dirty="0"/>
              <a:t>-Selected species</a:t>
            </a:r>
          </a:p>
          <a:p>
            <a:pPr lvl="1"/>
            <a:r>
              <a:rPr lang="en-US" dirty="0"/>
              <a:t>Species with capacity for a high rate of population growth</a:t>
            </a:r>
          </a:p>
          <a:p>
            <a:pPr lvl="1"/>
            <a:r>
              <a:rPr lang="en-US" dirty="0"/>
              <a:t>Examples: algae, bacteria, frogs, most insects, and many fish</a:t>
            </a:r>
          </a:p>
          <a:p>
            <a:pPr lvl="1"/>
            <a:r>
              <a:rPr lang="en-US" dirty="0"/>
              <a:t>May go through irregular and unstable cycles in population sizes</a:t>
            </a:r>
          </a:p>
        </p:txBody>
      </p:sp>
    </p:spTree>
    <p:extLst>
      <p:ext uri="{BB962C8B-B14F-4D97-AF65-F5344CB8AC3E}">
        <p14:creationId xmlns:p14="http://schemas.microsoft.com/office/powerpoint/2010/main" val="69657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Reproductive Patterns (2 of 3)</a:t>
            </a:r>
          </a:p>
        </p:txBody>
      </p:sp>
      <p:sp>
        <p:nvSpPr>
          <p:cNvPr id="2" name="Content Placeholder 1"/>
          <p:cNvSpPr>
            <a:spLocks noGrp="1"/>
          </p:cNvSpPr>
          <p:nvPr>
            <p:ph idx="1"/>
          </p:nvPr>
        </p:nvSpPr>
        <p:spPr/>
        <p:txBody>
          <a:bodyPr/>
          <a:lstStyle/>
          <a:p>
            <a:r>
              <a:rPr lang="en-US" i="1" dirty="0"/>
              <a:t>K</a:t>
            </a:r>
            <a:r>
              <a:rPr lang="en-US" dirty="0"/>
              <a:t>-Selected species</a:t>
            </a:r>
          </a:p>
          <a:p>
            <a:pPr lvl="1"/>
            <a:r>
              <a:rPr lang="en-US" dirty="0"/>
              <a:t>Species that reproduce later in life</a:t>
            </a:r>
          </a:p>
          <a:p>
            <a:pPr lvl="1"/>
            <a:r>
              <a:rPr lang="en-US" dirty="0"/>
              <a:t>Have few offspring</a:t>
            </a:r>
          </a:p>
          <a:p>
            <a:pPr lvl="1"/>
            <a:r>
              <a:rPr lang="en-US" dirty="0"/>
              <a:t>Have long life spans</a:t>
            </a:r>
          </a:p>
          <a:p>
            <a:pPr lvl="1"/>
            <a:r>
              <a:rPr lang="en-US" dirty="0"/>
              <a:t>Examples: large mammals, whales, humans, birds of prey, and long-lived plants</a:t>
            </a:r>
          </a:p>
          <a:p>
            <a:pPr lvl="1"/>
            <a:r>
              <a:rPr lang="en-US" dirty="0"/>
              <a:t>Can be vulnerable to extinction</a:t>
            </a:r>
          </a:p>
        </p:txBody>
      </p:sp>
    </p:spTree>
    <p:extLst>
      <p:ext uri="{BB962C8B-B14F-4D97-AF65-F5344CB8AC3E}">
        <p14:creationId xmlns:p14="http://schemas.microsoft.com/office/powerpoint/2010/main" val="313528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7.1 How Do Species Interact?</a:t>
            </a:r>
          </a:p>
        </p:txBody>
      </p:sp>
      <p:sp>
        <p:nvSpPr>
          <p:cNvPr id="2" name="Content Placeholder 1"/>
          <p:cNvSpPr>
            <a:spLocks noGrp="1"/>
          </p:cNvSpPr>
          <p:nvPr>
            <p:ph idx="1"/>
          </p:nvPr>
        </p:nvSpPr>
        <p:spPr/>
        <p:txBody>
          <a:bodyPr/>
          <a:lstStyle/>
          <a:p>
            <a:r>
              <a:rPr lang="en-US" dirty="0"/>
              <a:t>Five types of species interactions affect resource use and species population sizes in an ecosystem</a:t>
            </a:r>
          </a:p>
          <a:p>
            <a:pPr lvl="1"/>
            <a:r>
              <a:rPr lang="en-US" dirty="0"/>
              <a:t>Competition</a:t>
            </a:r>
          </a:p>
          <a:p>
            <a:pPr lvl="1"/>
            <a:r>
              <a:rPr lang="en-US" dirty="0"/>
              <a:t>Predation</a:t>
            </a:r>
          </a:p>
          <a:p>
            <a:pPr lvl="1"/>
            <a:r>
              <a:rPr lang="en-US" dirty="0"/>
              <a:t>Parasitism</a:t>
            </a:r>
          </a:p>
          <a:p>
            <a:pPr lvl="1"/>
            <a:r>
              <a:rPr lang="en-US" dirty="0"/>
              <a:t>Mutualism</a:t>
            </a:r>
          </a:p>
          <a:p>
            <a:pPr lvl="1"/>
            <a:r>
              <a:rPr lang="en-US" dirty="0"/>
              <a:t>Commensalism</a:t>
            </a:r>
          </a:p>
        </p:txBody>
      </p:sp>
    </p:spTree>
    <p:extLst>
      <p:ext uri="{BB962C8B-B14F-4D97-AF65-F5344CB8AC3E}">
        <p14:creationId xmlns:p14="http://schemas.microsoft.com/office/powerpoint/2010/main" val="1237900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Reproductive Patterns (3 of 3)</a:t>
            </a:r>
          </a:p>
        </p:txBody>
      </p:sp>
      <p:graphicFrame>
        <p:nvGraphicFramePr>
          <p:cNvPr id="7" name="Table 6"/>
          <p:cNvGraphicFramePr>
            <a:graphicFrameLocks noGrp="1"/>
          </p:cNvGraphicFramePr>
          <p:nvPr>
            <p:extLst>
              <p:ext uri="{D42A27DB-BD31-4B8C-83A1-F6EECF244321}">
                <p14:modId xmlns:p14="http://schemas.microsoft.com/office/powerpoint/2010/main" val="3097460149"/>
              </p:ext>
            </p:extLst>
          </p:nvPr>
        </p:nvGraphicFramePr>
        <p:xfrm>
          <a:off x="977900" y="1498600"/>
          <a:ext cx="7162800" cy="38100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20000"/>
                    </a:ext>
                  </a:extLst>
                </a:gridCol>
              </a:tblGrid>
              <a:tr h="381000">
                <a:tc>
                  <a:txBody>
                    <a:bodyPr/>
                    <a:lstStyle/>
                    <a:p>
                      <a:r>
                        <a:rPr lang="en-US" sz="1600" b="1" dirty="0">
                          <a:latin typeface="Arial" panose="020B0604020202020204" pitchFamily="34" charset="0"/>
                          <a:cs typeface="Arial" panose="020B0604020202020204" pitchFamily="34" charset="0"/>
                        </a:rPr>
                        <a:t>TABLE 5.1 </a:t>
                      </a:r>
                      <a:r>
                        <a:rPr lang="en-US" sz="1600" dirty="0">
                          <a:latin typeface="Arial" panose="020B0604020202020204" pitchFamily="34" charset="0"/>
                          <a:cs typeface="Arial" panose="020B0604020202020204" pitchFamily="34" charset="0"/>
                        </a:rPr>
                        <a:t>Typical traits of </a:t>
                      </a:r>
                      <a:r>
                        <a:rPr lang="en-US" sz="1600" i="1"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-selected and </a:t>
                      </a:r>
                      <a:r>
                        <a:rPr lang="en-US" sz="1600" i="1" dirty="0">
                          <a:latin typeface="Arial" panose="020B0604020202020204" pitchFamily="34" charset="0"/>
                          <a:cs typeface="Arial" panose="020B0604020202020204" pitchFamily="34" charset="0"/>
                        </a:rPr>
                        <a:t>K</a:t>
                      </a:r>
                      <a:r>
                        <a:rPr lang="en-US" sz="1600" dirty="0">
                          <a:latin typeface="Arial" panose="020B0604020202020204" pitchFamily="34" charset="0"/>
                          <a:cs typeface="Arial" panose="020B0604020202020204" pitchFamily="34" charset="0"/>
                        </a:rPr>
                        <a:t>-selected</a:t>
                      </a:r>
                      <a:r>
                        <a:rPr lang="en-US" sz="1600" baseline="0" dirty="0">
                          <a:latin typeface="Arial" panose="020B0604020202020204" pitchFamily="34" charset="0"/>
                          <a:cs typeface="Arial" panose="020B0604020202020204" pitchFamily="34" charset="0"/>
                        </a:rPr>
                        <a:t> species</a:t>
                      </a:r>
                      <a:endParaRPr lang="en-US" sz="1600" dirty="0">
                        <a:latin typeface="Arial" panose="020B0604020202020204" pitchFamily="34" charset="0"/>
                        <a:cs typeface="Arial" panose="020B0604020202020204" pitchFamily="34" charset="0"/>
                      </a:endParaRPr>
                    </a:p>
                  </a:txBody>
                  <a:tcPr marL="112734" marR="112734" marT="56367" marB="56367"/>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60690862"/>
              </p:ext>
            </p:extLst>
          </p:nvPr>
        </p:nvGraphicFramePr>
        <p:xfrm>
          <a:off x="990600" y="1905000"/>
          <a:ext cx="7137845" cy="4226560"/>
        </p:xfrm>
        <a:graphic>
          <a:graphicData uri="http://schemas.openxmlformats.org/drawingml/2006/table">
            <a:tbl>
              <a:tblPr firstRow="1" bandRow="1">
                <a:tableStyleId>{5940675A-B579-460E-94D1-54222C63F5DA}</a:tableStyleId>
              </a:tblPr>
              <a:tblGrid>
                <a:gridCol w="2626043">
                  <a:extLst>
                    <a:ext uri="{9D8B030D-6E8A-4147-A177-3AD203B41FA5}">
                      <a16:colId xmlns:a16="http://schemas.microsoft.com/office/drawing/2014/main" val="20000"/>
                    </a:ext>
                  </a:extLst>
                </a:gridCol>
                <a:gridCol w="1944497">
                  <a:extLst>
                    <a:ext uri="{9D8B030D-6E8A-4147-A177-3AD203B41FA5}">
                      <a16:colId xmlns:a16="http://schemas.microsoft.com/office/drawing/2014/main" val="20001"/>
                    </a:ext>
                  </a:extLst>
                </a:gridCol>
                <a:gridCol w="2567305">
                  <a:extLst>
                    <a:ext uri="{9D8B030D-6E8A-4147-A177-3AD203B41FA5}">
                      <a16:colId xmlns:a16="http://schemas.microsoft.com/office/drawing/2014/main" val="20002"/>
                    </a:ext>
                  </a:extLst>
                </a:gridCol>
              </a:tblGrid>
              <a:tr h="370840">
                <a:tc>
                  <a:txBody>
                    <a:bodyPr/>
                    <a:lstStyle/>
                    <a:p>
                      <a:pPr algn="l"/>
                      <a:endParaRPr lang="en-US" sz="1400" dirty="0">
                        <a:solidFill>
                          <a:schemeClr val="bg1"/>
                        </a:solidFill>
                        <a:latin typeface="Arial" panose="020B0604020202020204" pitchFamily="34" charset="0"/>
                        <a:cs typeface="Arial" panose="020B0604020202020204" pitchFamily="34" charset="0"/>
                      </a:endParaRPr>
                    </a:p>
                    <a:p>
                      <a:pPr algn="l"/>
                      <a:r>
                        <a:rPr lang="en-US" sz="1400" dirty="0">
                          <a:solidFill>
                            <a:schemeClr val="bg1"/>
                          </a:solidFill>
                          <a:latin typeface="Arial" panose="020B0604020202020204" pitchFamily="34" charset="0"/>
                          <a:cs typeface="Arial" panose="020B0604020202020204" pitchFamily="34" charset="0"/>
                        </a:rPr>
                        <a:t>Trait</a:t>
                      </a:r>
                    </a:p>
                  </a:txBody>
                  <a:tcPr>
                    <a:solidFill>
                      <a:srgbClr val="076387"/>
                    </a:solidFill>
                  </a:tcPr>
                </a:tc>
                <a:tc>
                  <a:txBody>
                    <a:bodyPr/>
                    <a:lstStyle/>
                    <a:p>
                      <a:pPr algn="l"/>
                      <a:r>
                        <a:rPr lang="en-US" sz="1400" i="1" dirty="0">
                          <a:solidFill>
                            <a:schemeClr val="bg1"/>
                          </a:solidFill>
                          <a:latin typeface="Arial" panose="020B0604020202020204" pitchFamily="34" charset="0"/>
                          <a:cs typeface="Arial" panose="020B0604020202020204" pitchFamily="34" charset="0"/>
                        </a:rPr>
                        <a:t>r</a:t>
                      </a:r>
                      <a:r>
                        <a:rPr lang="en-US" sz="1400" baseline="0" dirty="0">
                          <a:solidFill>
                            <a:schemeClr val="bg1"/>
                          </a:solidFill>
                          <a:latin typeface="Arial" panose="020B0604020202020204" pitchFamily="34" charset="0"/>
                          <a:cs typeface="Arial" panose="020B0604020202020204" pitchFamily="34" charset="0"/>
                        </a:rPr>
                        <a:t> – Selected</a:t>
                      </a:r>
                    </a:p>
                    <a:p>
                      <a:pPr algn="l"/>
                      <a:r>
                        <a:rPr lang="en-US" sz="1400" baseline="0" dirty="0">
                          <a:solidFill>
                            <a:schemeClr val="bg1"/>
                          </a:solidFill>
                          <a:latin typeface="Arial" panose="020B0604020202020204" pitchFamily="34" charset="0"/>
                          <a:cs typeface="Arial" panose="020B0604020202020204" pitchFamily="34" charset="0"/>
                        </a:rPr>
                        <a:t>Species</a:t>
                      </a:r>
                      <a:endParaRPr lang="en-US" sz="1400" dirty="0">
                        <a:solidFill>
                          <a:schemeClr val="bg1"/>
                        </a:solidFill>
                        <a:latin typeface="Arial" panose="020B0604020202020204" pitchFamily="34" charset="0"/>
                        <a:cs typeface="Arial" panose="020B0604020202020204" pitchFamily="34" charset="0"/>
                      </a:endParaRPr>
                    </a:p>
                  </a:txBody>
                  <a:tcPr>
                    <a:solidFill>
                      <a:srgbClr val="076387"/>
                    </a:solidFill>
                  </a:tcPr>
                </a:tc>
                <a:tc>
                  <a:txBody>
                    <a:bodyPr/>
                    <a:lstStyle/>
                    <a:p>
                      <a:pPr algn="l"/>
                      <a:r>
                        <a:rPr lang="en-US" sz="1400" i="1" dirty="0">
                          <a:solidFill>
                            <a:schemeClr val="bg1"/>
                          </a:solidFill>
                          <a:latin typeface="Arial" panose="020B0604020202020204" pitchFamily="34" charset="0"/>
                          <a:cs typeface="Arial" panose="020B0604020202020204" pitchFamily="34" charset="0"/>
                        </a:rPr>
                        <a:t>K</a:t>
                      </a:r>
                      <a:r>
                        <a:rPr lang="en-US" sz="1400" dirty="0">
                          <a:solidFill>
                            <a:schemeClr val="bg1"/>
                          </a:solidFill>
                          <a:latin typeface="Arial" panose="020B0604020202020204" pitchFamily="34" charset="0"/>
                          <a:cs typeface="Arial" panose="020B0604020202020204" pitchFamily="34" charset="0"/>
                        </a:rPr>
                        <a:t> – Selected</a:t>
                      </a:r>
                    </a:p>
                    <a:p>
                      <a:pPr algn="l"/>
                      <a:r>
                        <a:rPr lang="en-US" sz="1400" dirty="0">
                          <a:solidFill>
                            <a:schemeClr val="bg1"/>
                          </a:solidFill>
                          <a:latin typeface="Arial" panose="020B0604020202020204" pitchFamily="34" charset="0"/>
                          <a:cs typeface="Arial" panose="020B0604020202020204" pitchFamily="34" charset="0"/>
                        </a:rPr>
                        <a:t>Species</a:t>
                      </a:r>
                    </a:p>
                  </a:txBody>
                  <a:tcPr>
                    <a:solidFill>
                      <a:srgbClr val="076387"/>
                    </a:solidFill>
                  </a:tcPr>
                </a:tc>
                <a:extLst>
                  <a:ext uri="{0D108BD9-81ED-4DB2-BD59-A6C34878D82A}">
                    <a16:rowId xmlns:a16="http://schemas.microsoft.com/office/drawing/2014/main" val="10000"/>
                  </a:ext>
                </a:extLst>
              </a:tr>
              <a:tr h="370840">
                <a:tc>
                  <a:txBody>
                    <a:bodyPr/>
                    <a:lstStyle/>
                    <a:p>
                      <a:r>
                        <a:rPr lang="en-US" sz="1400" dirty="0">
                          <a:latin typeface="Arial" panose="020B0604020202020204" pitchFamily="34" charset="0"/>
                          <a:cs typeface="Arial" panose="020B0604020202020204" pitchFamily="34" charset="0"/>
                        </a:rPr>
                        <a:t>Reproductive potential</a:t>
                      </a:r>
                    </a:p>
                  </a:txBody>
                  <a:tcPr/>
                </a:tc>
                <a:tc>
                  <a:txBody>
                    <a:bodyPr/>
                    <a:lstStyle/>
                    <a:p>
                      <a:r>
                        <a:rPr lang="en-US" sz="1400" dirty="0">
                          <a:latin typeface="Arial" panose="020B0604020202020204" pitchFamily="34" charset="0"/>
                          <a:cs typeface="Arial" panose="020B0604020202020204" pitchFamily="34" charset="0"/>
                        </a:rPr>
                        <a:t>High</a:t>
                      </a:r>
                    </a:p>
                  </a:txBody>
                  <a:tcPr/>
                </a:tc>
                <a:tc>
                  <a:txBody>
                    <a:bodyPr/>
                    <a:lstStyle/>
                    <a:p>
                      <a:r>
                        <a:rPr lang="en-US" sz="1400" dirty="0">
                          <a:latin typeface="Arial" panose="020B0604020202020204" pitchFamily="34" charset="0"/>
                          <a:cs typeface="Arial" panose="020B0604020202020204" pitchFamily="34" charset="0"/>
                        </a:rPr>
                        <a:t>Low</a:t>
                      </a:r>
                    </a:p>
                  </a:txBody>
                  <a:tcPr/>
                </a:tc>
                <a:extLst>
                  <a:ext uri="{0D108BD9-81ED-4DB2-BD59-A6C34878D82A}">
                    <a16:rowId xmlns:a16="http://schemas.microsoft.com/office/drawing/2014/main" val="10001"/>
                  </a:ext>
                </a:extLst>
              </a:tr>
              <a:tr h="370840">
                <a:tc>
                  <a:txBody>
                    <a:bodyPr/>
                    <a:lstStyle/>
                    <a:p>
                      <a:r>
                        <a:rPr lang="en-US" sz="1400" dirty="0">
                          <a:latin typeface="Arial" panose="020B0604020202020204" pitchFamily="34" charset="0"/>
                          <a:cs typeface="Arial" panose="020B0604020202020204" pitchFamily="34" charset="0"/>
                        </a:rPr>
                        <a:t>Population growth rate</a:t>
                      </a:r>
                    </a:p>
                  </a:txBody>
                  <a:tcPr/>
                </a:tc>
                <a:tc>
                  <a:txBody>
                    <a:bodyPr/>
                    <a:lstStyle/>
                    <a:p>
                      <a:r>
                        <a:rPr lang="en-US" sz="1400" dirty="0">
                          <a:latin typeface="Arial" panose="020B0604020202020204" pitchFamily="34" charset="0"/>
                          <a:cs typeface="Arial" panose="020B0604020202020204" pitchFamily="34" charset="0"/>
                        </a:rPr>
                        <a:t>Fast</a:t>
                      </a:r>
                    </a:p>
                  </a:txBody>
                  <a:tcPr/>
                </a:tc>
                <a:tc>
                  <a:txBody>
                    <a:bodyPr/>
                    <a:lstStyle/>
                    <a:p>
                      <a:r>
                        <a:rPr lang="en-US" sz="1400" dirty="0">
                          <a:latin typeface="Arial" panose="020B0604020202020204" pitchFamily="34" charset="0"/>
                          <a:cs typeface="Arial" panose="020B0604020202020204" pitchFamily="34" charset="0"/>
                        </a:rPr>
                        <a:t>Slow</a:t>
                      </a:r>
                    </a:p>
                  </a:txBody>
                  <a:tcPr/>
                </a:tc>
                <a:extLst>
                  <a:ext uri="{0D108BD9-81ED-4DB2-BD59-A6C34878D82A}">
                    <a16:rowId xmlns:a16="http://schemas.microsoft.com/office/drawing/2014/main" val="10002"/>
                  </a:ext>
                </a:extLst>
              </a:tr>
              <a:tr h="370840">
                <a:tc>
                  <a:txBody>
                    <a:bodyPr/>
                    <a:lstStyle/>
                    <a:p>
                      <a:r>
                        <a:rPr lang="en-US" sz="1400" dirty="0">
                          <a:latin typeface="Arial" panose="020B0604020202020204" pitchFamily="34" charset="0"/>
                          <a:cs typeface="Arial" panose="020B0604020202020204" pitchFamily="34" charset="0"/>
                        </a:rPr>
                        <a:t>Time to reproductive maturity</a:t>
                      </a:r>
                    </a:p>
                  </a:txBody>
                  <a:tcPr/>
                </a:tc>
                <a:tc>
                  <a:txBody>
                    <a:bodyPr/>
                    <a:lstStyle/>
                    <a:p>
                      <a:r>
                        <a:rPr lang="en-US" sz="1400" dirty="0">
                          <a:latin typeface="Arial" panose="020B0604020202020204" pitchFamily="34" charset="0"/>
                          <a:cs typeface="Arial" panose="020B0604020202020204" pitchFamily="34" charset="0"/>
                        </a:rPr>
                        <a:t>Short</a:t>
                      </a:r>
                    </a:p>
                  </a:txBody>
                  <a:tcPr/>
                </a:tc>
                <a:tc>
                  <a:txBody>
                    <a:bodyPr/>
                    <a:lstStyle/>
                    <a:p>
                      <a:r>
                        <a:rPr lang="en-US" sz="1400" dirty="0">
                          <a:latin typeface="Arial" panose="020B0604020202020204" pitchFamily="34" charset="0"/>
                          <a:cs typeface="Arial" panose="020B0604020202020204" pitchFamily="34" charset="0"/>
                        </a:rPr>
                        <a:t>Long</a:t>
                      </a:r>
                    </a:p>
                  </a:txBody>
                  <a:tcPr/>
                </a:tc>
                <a:extLst>
                  <a:ext uri="{0D108BD9-81ED-4DB2-BD59-A6C34878D82A}">
                    <a16:rowId xmlns:a16="http://schemas.microsoft.com/office/drawing/2014/main" val="10003"/>
                  </a:ext>
                </a:extLst>
              </a:tr>
              <a:tr h="370840">
                <a:tc>
                  <a:txBody>
                    <a:bodyPr/>
                    <a:lstStyle/>
                    <a:p>
                      <a:r>
                        <a:rPr lang="en-US" sz="1400" dirty="0">
                          <a:latin typeface="Arial" panose="020B0604020202020204" pitchFamily="34" charset="0"/>
                          <a:cs typeface="Arial" panose="020B0604020202020204" pitchFamily="34" charset="0"/>
                        </a:rPr>
                        <a:t>Number of reproductive cycles</a:t>
                      </a:r>
                    </a:p>
                  </a:txBody>
                  <a:tcPr/>
                </a:tc>
                <a:tc>
                  <a:txBody>
                    <a:bodyPr/>
                    <a:lstStyle/>
                    <a:p>
                      <a:r>
                        <a:rPr lang="en-US" sz="1400" dirty="0">
                          <a:latin typeface="Arial" panose="020B0604020202020204" pitchFamily="34" charset="0"/>
                          <a:cs typeface="Arial" panose="020B0604020202020204" pitchFamily="34" charset="0"/>
                        </a:rPr>
                        <a:t>Many</a:t>
                      </a:r>
                    </a:p>
                  </a:txBody>
                  <a:tcPr/>
                </a:tc>
                <a:tc>
                  <a:txBody>
                    <a:bodyPr/>
                    <a:lstStyle/>
                    <a:p>
                      <a:r>
                        <a:rPr lang="en-US" sz="1400" dirty="0">
                          <a:latin typeface="Arial" panose="020B0604020202020204" pitchFamily="34" charset="0"/>
                          <a:cs typeface="Arial" panose="020B0604020202020204" pitchFamily="34" charset="0"/>
                        </a:rPr>
                        <a:t>Few</a:t>
                      </a:r>
                    </a:p>
                  </a:txBody>
                  <a:tcPr/>
                </a:tc>
                <a:extLst>
                  <a:ext uri="{0D108BD9-81ED-4DB2-BD59-A6C34878D82A}">
                    <a16:rowId xmlns:a16="http://schemas.microsoft.com/office/drawing/2014/main" val="10004"/>
                  </a:ext>
                </a:extLst>
              </a:tr>
              <a:tr h="370840">
                <a:tc>
                  <a:txBody>
                    <a:bodyPr/>
                    <a:lstStyle/>
                    <a:p>
                      <a:r>
                        <a:rPr lang="en-US" sz="1400" dirty="0">
                          <a:latin typeface="Arial" panose="020B0604020202020204" pitchFamily="34" charset="0"/>
                          <a:cs typeface="Arial" panose="020B0604020202020204" pitchFamily="34" charset="0"/>
                        </a:rPr>
                        <a:t>Number of offspring</a:t>
                      </a:r>
                    </a:p>
                  </a:txBody>
                  <a:tcPr/>
                </a:tc>
                <a:tc>
                  <a:txBody>
                    <a:bodyPr/>
                    <a:lstStyle/>
                    <a:p>
                      <a:r>
                        <a:rPr lang="en-US" sz="1400" dirty="0">
                          <a:latin typeface="Arial" panose="020B0604020202020204" pitchFamily="34" charset="0"/>
                          <a:cs typeface="Arial" panose="020B0604020202020204" pitchFamily="34" charset="0"/>
                        </a:rPr>
                        <a:t>Many</a:t>
                      </a:r>
                    </a:p>
                  </a:txBody>
                  <a:tcPr/>
                </a:tc>
                <a:tc>
                  <a:txBody>
                    <a:bodyPr/>
                    <a:lstStyle/>
                    <a:p>
                      <a:r>
                        <a:rPr lang="en-US" sz="1400" dirty="0">
                          <a:latin typeface="Arial" panose="020B0604020202020204" pitchFamily="34" charset="0"/>
                          <a:cs typeface="Arial" panose="020B0604020202020204" pitchFamily="34" charset="0"/>
                        </a:rPr>
                        <a:t>Few</a:t>
                      </a:r>
                    </a:p>
                  </a:txBody>
                  <a:tcPr/>
                </a:tc>
                <a:extLst>
                  <a:ext uri="{0D108BD9-81ED-4DB2-BD59-A6C34878D82A}">
                    <a16:rowId xmlns:a16="http://schemas.microsoft.com/office/drawing/2014/main" val="10005"/>
                  </a:ext>
                </a:extLst>
              </a:tr>
              <a:tr h="370840">
                <a:tc>
                  <a:txBody>
                    <a:bodyPr/>
                    <a:lstStyle/>
                    <a:p>
                      <a:r>
                        <a:rPr lang="en-US" sz="1400" dirty="0">
                          <a:latin typeface="Arial" panose="020B0604020202020204" pitchFamily="34" charset="0"/>
                          <a:cs typeface="Arial" panose="020B0604020202020204" pitchFamily="34" charset="0"/>
                        </a:rPr>
                        <a:t>Size of offspring</a:t>
                      </a:r>
                    </a:p>
                  </a:txBody>
                  <a:tcPr/>
                </a:tc>
                <a:tc>
                  <a:txBody>
                    <a:bodyPr/>
                    <a:lstStyle/>
                    <a:p>
                      <a:r>
                        <a:rPr lang="en-US" sz="1400" dirty="0">
                          <a:latin typeface="Arial" panose="020B0604020202020204" pitchFamily="34" charset="0"/>
                          <a:cs typeface="Arial" panose="020B0604020202020204" pitchFamily="34" charset="0"/>
                        </a:rPr>
                        <a:t>Small</a:t>
                      </a:r>
                    </a:p>
                  </a:txBody>
                  <a:tcPr/>
                </a:tc>
                <a:tc>
                  <a:txBody>
                    <a:bodyPr/>
                    <a:lstStyle/>
                    <a:p>
                      <a:r>
                        <a:rPr lang="en-US" sz="1400" dirty="0">
                          <a:latin typeface="Arial" panose="020B0604020202020204" pitchFamily="34" charset="0"/>
                          <a:cs typeface="Arial" panose="020B0604020202020204" pitchFamily="34" charset="0"/>
                        </a:rPr>
                        <a:t>Larger</a:t>
                      </a:r>
                    </a:p>
                  </a:txBody>
                  <a:tcPr/>
                </a:tc>
                <a:extLst>
                  <a:ext uri="{0D108BD9-81ED-4DB2-BD59-A6C34878D82A}">
                    <a16:rowId xmlns:a16="http://schemas.microsoft.com/office/drawing/2014/main" val="10006"/>
                  </a:ext>
                </a:extLst>
              </a:tr>
              <a:tr h="370840">
                <a:tc>
                  <a:txBody>
                    <a:bodyPr/>
                    <a:lstStyle/>
                    <a:p>
                      <a:r>
                        <a:rPr lang="en-US" sz="1400" dirty="0">
                          <a:latin typeface="Arial" panose="020B0604020202020204" pitchFamily="34" charset="0"/>
                          <a:cs typeface="Arial" panose="020B0604020202020204" pitchFamily="34" charset="0"/>
                        </a:rPr>
                        <a:t>Degree</a:t>
                      </a:r>
                      <a:r>
                        <a:rPr lang="en-US" sz="1400" baseline="0" dirty="0">
                          <a:latin typeface="Arial" panose="020B0604020202020204" pitchFamily="34" charset="0"/>
                          <a:cs typeface="Arial" panose="020B0604020202020204" pitchFamily="34" charset="0"/>
                        </a:rPr>
                        <a:t> of parental care</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Low </a:t>
                      </a:r>
                    </a:p>
                  </a:txBody>
                  <a:tcPr/>
                </a:tc>
                <a:tc>
                  <a:txBody>
                    <a:bodyPr/>
                    <a:lstStyle/>
                    <a:p>
                      <a:r>
                        <a:rPr lang="en-US" sz="1400" dirty="0">
                          <a:latin typeface="Arial" panose="020B0604020202020204" pitchFamily="34" charset="0"/>
                          <a:cs typeface="Arial" panose="020B0604020202020204" pitchFamily="34" charset="0"/>
                        </a:rPr>
                        <a:t>High</a:t>
                      </a:r>
                    </a:p>
                  </a:txBody>
                  <a:tcPr/>
                </a:tc>
                <a:extLst>
                  <a:ext uri="{0D108BD9-81ED-4DB2-BD59-A6C34878D82A}">
                    <a16:rowId xmlns:a16="http://schemas.microsoft.com/office/drawing/2014/main" val="10007"/>
                  </a:ext>
                </a:extLst>
              </a:tr>
              <a:tr h="370840">
                <a:tc>
                  <a:txBody>
                    <a:bodyPr/>
                    <a:lstStyle/>
                    <a:p>
                      <a:r>
                        <a:rPr lang="en-US" sz="1400" dirty="0">
                          <a:latin typeface="Arial" panose="020B0604020202020204" pitchFamily="34" charset="0"/>
                          <a:cs typeface="Arial" panose="020B0604020202020204" pitchFamily="34" charset="0"/>
                        </a:rPr>
                        <a:t>Life span</a:t>
                      </a:r>
                    </a:p>
                  </a:txBody>
                  <a:tcPr/>
                </a:tc>
                <a:tc>
                  <a:txBody>
                    <a:bodyPr/>
                    <a:lstStyle/>
                    <a:p>
                      <a:r>
                        <a:rPr lang="en-US" sz="1400" dirty="0">
                          <a:latin typeface="Arial" panose="020B0604020202020204" pitchFamily="34" charset="0"/>
                          <a:cs typeface="Arial" panose="020B0604020202020204" pitchFamily="34" charset="0"/>
                        </a:rPr>
                        <a:t>Short</a:t>
                      </a:r>
                    </a:p>
                  </a:txBody>
                  <a:tcPr/>
                </a:tc>
                <a:tc>
                  <a:txBody>
                    <a:bodyPr/>
                    <a:lstStyle/>
                    <a:p>
                      <a:r>
                        <a:rPr lang="en-US" sz="1400" dirty="0">
                          <a:latin typeface="Arial" panose="020B0604020202020204" pitchFamily="34" charset="0"/>
                          <a:cs typeface="Arial" panose="020B0604020202020204" pitchFamily="34" charset="0"/>
                        </a:rPr>
                        <a:t>Long</a:t>
                      </a:r>
                    </a:p>
                  </a:txBody>
                  <a:tcPr/>
                </a:tc>
                <a:extLst>
                  <a:ext uri="{0D108BD9-81ED-4DB2-BD59-A6C34878D82A}">
                    <a16:rowId xmlns:a16="http://schemas.microsoft.com/office/drawing/2014/main" val="10008"/>
                  </a:ext>
                </a:extLst>
              </a:tr>
              <a:tr h="370840">
                <a:tc>
                  <a:txBody>
                    <a:bodyPr/>
                    <a:lstStyle/>
                    <a:p>
                      <a:r>
                        <a:rPr lang="en-US" sz="1400" dirty="0">
                          <a:latin typeface="Arial" panose="020B0604020202020204" pitchFamily="34" charset="0"/>
                          <a:cs typeface="Arial" panose="020B0604020202020204" pitchFamily="34" charset="0"/>
                        </a:rPr>
                        <a:t>Population size</a:t>
                      </a:r>
                    </a:p>
                  </a:txBody>
                  <a:tcPr/>
                </a:tc>
                <a:tc>
                  <a:txBody>
                    <a:bodyPr/>
                    <a:lstStyle/>
                    <a:p>
                      <a:r>
                        <a:rPr lang="en-US" sz="1400" dirty="0">
                          <a:latin typeface="Arial" panose="020B0604020202020204" pitchFamily="34" charset="0"/>
                          <a:cs typeface="Arial" panose="020B0604020202020204" pitchFamily="34" charset="0"/>
                        </a:rPr>
                        <a:t>Variable with Crashes</a:t>
                      </a:r>
                    </a:p>
                  </a:txBody>
                  <a:tcPr/>
                </a:tc>
                <a:tc>
                  <a:txBody>
                    <a:bodyPr/>
                    <a:lstStyle/>
                    <a:p>
                      <a:r>
                        <a:rPr lang="en-US" sz="1400" dirty="0">
                          <a:latin typeface="Arial" panose="020B0604020202020204" pitchFamily="34" charset="0"/>
                          <a:cs typeface="Arial" panose="020B0604020202020204" pitchFamily="34" charset="0"/>
                        </a:rPr>
                        <a:t>Stable,</a:t>
                      </a:r>
                      <a:r>
                        <a:rPr lang="en-US" sz="1400" baseline="0" dirty="0">
                          <a:latin typeface="Arial" panose="020B0604020202020204" pitchFamily="34" charset="0"/>
                          <a:cs typeface="Arial" panose="020B0604020202020204" pitchFamily="34" charset="0"/>
                        </a:rPr>
                        <a:t> near carrying capacity</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r>
                        <a:rPr lang="en-US" sz="1400" dirty="0">
                          <a:latin typeface="Arial" panose="020B0604020202020204" pitchFamily="34" charset="0"/>
                          <a:cs typeface="Arial" panose="020B0604020202020204" pitchFamily="34" charset="0"/>
                        </a:rPr>
                        <a:t>Role in environment</a:t>
                      </a:r>
                    </a:p>
                  </a:txBody>
                  <a:tcPr/>
                </a:tc>
                <a:tc>
                  <a:txBody>
                    <a:bodyPr/>
                    <a:lstStyle/>
                    <a:p>
                      <a:r>
                        <a:rPr lang="en-US" sz="1400" dirty="0">
                          <a:latin typeface="Arial" panose="020B0604020202020204" pitchFamily="34" charset="0"/>
                          <a:cs typeface="Arial" panose="020B0604020202020204" pitchFamily="34" charset="0"/>
                        </a:rPr>
                        <a:t>Usually prey</a:t>
                      </a:r>
                    </a:p>
                  </a:txBody>
                  <a:tcPr/>
                </a:tc>
                <a:tc>
                  <a:txBody>
                    <a:bodyPr/>
                    <a:lstStyle/>
                    <a:p>
                      <a:r>
                        <a:rPr lang="en-US" sz="1400" dirty="0">
                          <a:latin typeface="Arial" panose="020B0604020202020204" pitchFamily="34" charset="0"/>
                          <a:cs typeface="Arial" panose="020B0604020202020204" pitchFamily="34" charset="0"/>
                        </a:rPr>
                        <a:t>Usually predators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2476100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Exploding White-Tailed Deer Population in the U.S. (1 of 2)</a:t>
            </a:r>
          </a:p>
        </p:txBody>
      </p:sp>
      <p:sp>
        <p:nvSpPr>
          <p:cNvPr id="3" name="Content Placeholder 2"/>
          <p:cNvSpPr>
            <a:spLocks noGrp="1"/>
          </p:cNvSpPr>
          <p:nvPr>
            <p:ph idx="1"/>
          </p:nvPr>
        </p:nvSpPr>
        <p:spPr/>
        <p:txBody>
          <a:bodyPr/>
          <a:lstStyle/>
          <a:p>
            <a:r>
              <a:rPr lang="en-US" dirty="0"/>
              <a:t>1900: deer habitat destruction and uncontrolled hunting</a:t>
            </a:r>
          </a:p>
          <a:p>
            <a:r>
              <a:rPr lang="en-US" dirty="0"/>
              <a:t>1920s–1930s: laws to protect deer</a:t>
            </a:r>
          </a:p>
          <a:p>
            <a:r>
              <a:rPr lang="en-US" dirty="0"/>
              <a:t>Current deer population explosion in suburban areas</a:t>
            </a:r>
          </a:p>
          <a:p>
            <a:pPr lvl="1"/>
            <a:r>
              <a:rPr lang="en-US" dirty="0"/>
              <a:t>Increased deer-vehicle collisions and Lyme disease</a:t>
            </a:r>
          </a:p>
          <a:p>
            <a:r>
              <a:rPr lang="en-US" dirty="0"/>
              <a:t>Various methods to control the deer population</a:t>
            </a:r>
          </a:p>
        </p:txBody>
      </p:sp>
    </p:spTree>
    <p:extLst>
      <p:ext uri="{BB962C8B-B14F-4D97-AF65-F5344CB8AC3E}">
        <p14:creationId xmlns:p14="http://schemas.microsoft.com/office/powerpoint/2010/main" val="2044560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Exploding White-Tailed Deer Population in the U.S. (2 of 2)</a:t>
            </a:r>
          </a:p>
        </p:txBody>
      </p:sp>
      <p:pic>
        <p:nvPicPr>
          <p:cNvPr id="2" name="Picture 1" descr="Photo shows a white tailed deer standing near a lake in the grass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24000"/>
            <a:ext cx="4437433" cy="4592470"/>
          </a:xfrm>
          <a:prstGeom prst="rect">
            <a:avLst/>
          </a:prstGeom>
        </p:spPr>
      </p:pic>
    </p:spTree>
    <p:extLst>
      <p:ext uri="{BB962C8B-B14F-4D97-AF65-F5344CB8AC3E}">
        <p14:creationId xmlns:p14="http://schemas.microsoft.com/office/powerpoint/2010/main" val="348182252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5.2: The Future of California’s Southern Sea Otters</a:t>
            </a:r>
          </a:p>
        </p:txBody>
      </p:sp>
      <p:sp>
        <p:nvSpPr>
          <p:cNvPr id="2" name="Content Placeholder 1"/>
          <p:cNvSpPr>
            <a:spLocks noGrp="1"/>
          </p:cNvSpPr>
          <p:nvPr>
            <p:ph idx="1"/>
          </p:nvPr>
        </p:nvSpPr>
        <p:spPr/>
        <p:txBody>
          <a:bodyPr/>
          <a:lstStyle/>
          <a:p>
            <a:r>
              <a:rPr lang="en-US" dirty="0"/>
              <a:t>Factors in declining sea otter population</a:t>
            </a:r>
          </a:p>
          <a:p>
            <a:pPr lvl="1"/>
            <a:r>
              <a:rPr lang="en-US" dirty="0"/>
              <a:t>Increased predation by orcas</a:t>
            </a:r>
          </a:p>
          <a:p>
            <a:pPr lvl="1"/>
            <a:r>
              <a:rPr lang="en-US" dirty="0"/>
              <a:t>Toxic algae and pollutants released into the ocean</a:t>
            </a:r>
          </a:p>
          <a:p>
            <a:pPr lvl="1"/>
            <a:r>
              <a:rPr lang="en-US" dirty="0"/>
              <a:t>Low reproductive rate</a:t>
            </a:r>
          </a:p>
          <a:p>
            <a:pPr lvl="1"/>
            <a:r>
              <a:rPr lang="en-US" dirty="0"/>
              <a:t>Rising mortality rate</a:t>
            </a:r>
          </a:p>
          <a:p>
            <a:r>
              <a:rPr lang="en-US" dirty="0"/>
              <a:t>Other threats: oil spills and fishing traps</a:t>
            </a:r>
          </a:p>
          <a:p>
            <a:r>
              <a:rPr lang="en-US" dirty="0"/>
              <a:t>Otter population rising in last several years</a:t>
            </a:r>
          </a:p>
        </p:txBody>
      </p:sp>
    </p:spTree>
    <p:extLst>
      <p:ext uri="{BB962C8B-B14F-4D97-AF65-F5344CB8AC3E}">
        <p14:creationId xmlns:p14="http://schemas.microsoft.com/office/powerpoint/2010/main" val="4262035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Species Vary in Their Life Spans (1 of 2)</a:t>
            </a:r>
          </a:p>
        </p:txBody>
      </p:sp>
      <p:sp>
        <p:nvSpPr>
          <p:cNvPr id="2" name="Content Placeholder 1"/>
          <p:cNvSpPr>
            <a:spLocks noGrp="1"/>
          </p:cNvSpPr>
          <p:nvPr>
            <p:ph idx="1"/>
          </p:nvPr>
        </p:nvSpPr>
        <p:spPr/>
        <p:txBody>
          <a:bodyPr/>
          <a:lstStyle/>
          <a:p>
            <a:r>
              <a:rPr lang="en-US" dirty="0"/>
              <a:t>Survivorship curve</a:t>
            </a:r>
          </a:p>
          <a:p>
            <a:pPr lvl="1"/>
            <a:r>
              <a:rPr lang="en-US" dirty="0"/>
              <a:t>Shows the percentages of members of population surviving at different ages</a:t>
            </a:r>
          </a:p>
          <a:p>
            <a:pPr lvl="2"/>
            <a:r>
              <a:rPr lang="en-US" dirty="0"/>
              <a:t>Late loss (</a:t>
            </a:r>
            <a:r>
              <a:rPr lang="en-US" i="1" dirty="0"/>
              <a:t>K</a:t>
            </a:r>
            <a:r>
              <a:rPr lang="en-US" dirty="0"/>
              <a:t>-selected species)</a:t>
            </a:r>
          </a:p>
          <a:p>
            <a:pPr lvl="2"/>
            <a:r>
              <a:rPr lang="en-US" dirty="0"/>
              <a:t>Early loss (</a:t>
            </a:r>
            <a:r>
              <a:rPr lang="en-US" i="1" dirty="0"/>
              <a:t>r</a:t>
            </a:r>
            <a:r>
              <a:rPr lang="en-US" dirty="0"/>
              <a:t>-selected species)</a:t>
            </a:r>
          </a:p>
          <a:p>
            <a:pPr lvl="2"/>
            <a:r>
              <a:rPr lang="en-US" dirty="0"/>
              <a:t>Constant loss (many songbirds)</a:t>
            </a:r>
          </a:p>
        </p:txBody>
      </p:sp>
    </p:spTree>
    <p:extLst>
      <p:ext uri="{BB962C8B-B14F-4D97-AF65-F5344CB8AC3E}">
        <p14:creationId xmlns:p14="http://schemas.microsoft.com/office/powerpoint/2010/main" val="4167612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57627"/>
            <a:ext cx="8032638" cy="632974"/>
          </a:xfrm>
        </p:spPr>
        <p:txBody>
          <a:bodyPr>
            <a:normAutofit fontScale="90000"/>
          </a:bodyPr>
          <a:lstStyle/>
          <a:p>
            <a:r>
              <a:rPr lang="en-US" dirty="0"/>
              <a:t>Species Vary in Their Life Spans (2 of 2)</a:t>
            </a:r>
          </a:p>
        </p:txBody>
      </p:sp>
      <p:pic>
        <p:nvPicPr>
          <p:cNvPr id="3" name="Picture 2" descr="Illustration shows a graph that shows Age along the x-axis and Percentage of survivors (log scale) starting from 0.1 to 100 with the markings for 1 and 10 marked in between. A slant line is drawn is drawn touching the point 100 along y-axis, touching the x-axis in the above half of the x-axis drawn. A curve is drawn covering the slant line below and above making a diamond shape with curved corners. A photo of an elephant is seen above the curve and late loss is labeled on the curve. A squirrel is seen in the region above the slant line, below the curve and the region is labeled as constant loss. The region below the slant line and above the curve below the slant line is labeled as early loss and the photo of flowers in a garden is found in that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264" y="1513609"/>
            <a:ext cx="6256510" cy="4364182"/>
          </a:xfrm>
          <a:prstGeom prst="rect">
            <a:avLst/>
          </a:prstGeom>
        </p:spPr>
      </p:pic>
    </p:spTree>
    <p:extLst>
      <p:ext uri="{BB962C8B-B14F-4D97-AF65-F5344CB8AC3E}">
        <p14:creationId xmlns:p14="http://schemas.microsoft.com/office/powerpoint/2010/main" val="296793579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Humans Are Not Exempt from Nature’s Population Controls</a:t>
            </a:r>
          </a:p>
        </p:txBody>
      </p:sp>
      <p:sp>
        <p:nvSpPr>
          <p:cNvPr id="3" name="Content Placeholder 2"/>
          <p:cNvSpPr>
            <a:spLocks noGrp="1"/>
          </p:cNvSpPr>
          <p:nvPr>
            <p:ph idx="1"/>
          </p:nvPr>
        </p:nvSpPr>
        <p:spPr/>
        <p:txBody>
          <a:bodyPr/>
          <a:lstStyle/>
          <a:p>
            <a:r>
              <a:rPr lang="en-US" dirty="0"/>
              <a:t>Ireland</a:t>
            </a:r>
          </a:p>
          <a:p>
            <a:pPr lvl="1"/>
            <a:r>
              <a:rPr lang="en-US" dirty="0"/>
              <a:t>Potato crop destroyed by fungus in 1845</a:t>
            </a:r>
          </a:p>
          <a:p>
            <a:pPr lvl="1"/>
            <a:r>
              <a:rPr lang="en-US" dirty="0"/>
              <a:t>Killed one million people</a:t>
            </a:r>
          </a:p>
          <a:p>
            <a:r>
              <a:rPr lang="en-US" dirty="0"/>
              <a:t>Bubonic plague </a:t>
            </a:r>
          </a:p>
          <a:p>
            <a:pPr lvl="1"/>
            <a:r>
              <a:rPr lang="en-US" dirty="0"/>
              <a:t>Killed 25 million during the 14</a:t>
            </a:r>
            <a:r>
              <a:rPr lang="en-US" baseline="30000" dirty="0"/>
              <a:t>th</a:t>
            </a:r>
            <a:r>
              <a:rPr lang="en-US" dirty="0"/>
              <a:t> century</a:t>
            </a:r>
          </a:p>
          <a:p>
            <a:r>
              <a:rPr lang="en-US" dirty="0"/>
              <a:t>Technological, social, and cultural changes have expanded earth’s carrying capacity for the human species today</a:t>
            </a:r>
          </a:p>
        </p:txBody>
      </p:sp>
    </p:spTree>
    <p:extLst>
      <p:ext uri="{BB962C8B-B14F-4D97-AF65-F5344CB8AC3E}">
        <p14:creationId xmlns:p14="http://schemas.microsoft.com/office/powerpoint/2010/main" val="214609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Competition for Resources (1 of 4)</a:t>
            </a:r>
          </a:p>
        </p:txBody>
      </p:sp>
      <p:sp>
        <p:nvSpPr>
          <p:cNvPr id="2" name="Content Placeholder 1"/>
          <p:cNvSpPr>
            <a:spLocks noGrp="1"/>
          </p:cNvSpPr>
          <p:nvPr>
            <p:ph idx="1"/>
          </p:nvPr>
        </p:nvSpPr>
        <p:spPr/>
        <p:txBody>
          <a:bodyPr/>
          <a:lstStyle/>
          <a:p>
            <a:r>
              <a:rPr lang="en-US" dirty="0"/>
              <a:t>Most common interaction is competition</a:t>
            </a:r>
          </a:p>
          <a:p>
            <a:r>
              <a:rPr lang="en-US" dirty="0"/>
              <a:t>Interspecific competition</a:t>
            </a:r>
          </a:p>
          <a:p>
            <a:pPr lvl="1"/>
            <a:r>
              <a:rPr lang="en-US" dirty="0"/>
              <a:t>Competition between different species to use the same limited resources</a:t>
            </a:r>
          </a:p>
        </p:txBody>
      </p:sp>
    </p:spTree>
    <p:extLst>
      <p:ext uri="{BB962C8B-B14F-4D97-AF65-F5344CB8AC3E}">
        <p14:creationId xmlns:p14="http://schemas.microsoft.com/office/powerpoint/2010/main" val="61259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Competition for Resources (2 of 4)</a:t>
            </a:r>
          </a:p>
        </p:txBody>
      </p:sp>
      <p:sp>
        <p:nvSpPr>
          <p:cNvPr id="9219" name="Content Placeholder 2"/>
          <p:cNvSpPr>
            <a:spLocks noGrp="1"/>
          </p:cNvSpPr>
          <p:nvPr>
            <p:ph idx="1"/>
          </p:nvPr>
        </p:nvSpPr>
        <p:spPr/>
        <p:txBody>
          <a:bodyPr/>
          <a:lstStyle/>
          <a:p>
            <a:r>
              <a:rPr lang="en-US" dirty="0"/>
              <a:t>Resource partitioning</a:t>
            </a:r>
          </a:p>
          <a:p>
            <a:pPr lvl="1"/>
            <a:r>
              <a:rPr lang="en-US" dirty="0"/>
              <a:t>Occurs when different species evolve specialized traits that allow them to share the same resources</a:t>
            </a:r>
          </a:p>
          <a:p>
            <a:pPr lvl="1"/>
            <a:r>
              <a:rPr lang="en-US" dirty="0"/>
              <a:t>Species may use only parts of resource</a:t>
            </a:r>
          </a:p>
          <a:p>
            <a:pPr lvl="2"/>
            <a:r>
              <a:rPr lang="en-US" dirty="0"/>
              <a:t>At different times</a:t>
            </a:r>
          </a:p>
          <a:p>
            <a:pPr lvl="2"/>
            <a:r>
              <a:rPr lang="en-US" dirty="0"/>
              <a:t>In different ways</a:t>
            </a:r>
          </a:p>
        </p:txBody>
      </p:sp>
    </p:spTree>
    <p:extLst>
      <p:ext uri="{BB962C8B-B14F-4D97-AF65-F5344CB8AC3E}">
        <p14:creationId xmlns:p14="http://schemas.microsoft.com/office/powerpoint/2010/main" val="298779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357627"/>
            <a:ext cx="8032638" cy="861574"/>
          </a:xfrm>
        </p:spPr>
        <p:txBody>
          <a:bodyPr/>
          <a:lstStyle/>
          <a:p>
            <a:r>
              <a:rPr lang="en-US" dirty="0"/>
              <a:t>Competition for Resources (3 of 4)</a:t>
            </a:r>
          </a:p>
        </p:txBody>
      </p:sp>
      <p:pic>
        <p:nvPicPr>
          <p:cNvPr id="2" name="Picture 1" descr="Illustration shows five species of insect-eating warblers and spruce trees. The first photo shows Blackburnian Warbler and a spruce tree below with the sin-curve like portion shaded in the tree. The second photo shows the black-throated green warbler and the corresponding spruce tree below shows the middle portion in the tree shaded. The third photo shows Cape May Warbler and the corresponding spruce tree below shows the upper portion of the tree shaded. The fourth photo shows the Bay-breasted Warbler and the corresponding spruce tree below shows a middle portion of the tree looking in the shape of a “V” shaded. The fifth photo shows the Yellow-rumped Warbler and the corresponding spruce tree below shows the base of the tree shaded. The birds and the corresponding spruce trees are connected by the arrow marks respective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81" y="1828800"/>
            <a:ext cx="7835646" cy="3463636"/>
          </a:xfrm>
          <a:prstGeom prst="rect">
            <a:avLst/>
          </a:prstGeom>
        </p:spPr>
      </p:pic>
    </p:spTree>
    <p:extLst>
      <p:ext uri="{BB962C8B-B14F-4D97-AF65-F5344CB8AC3E}">
        <p14:creationId xmlns:p14="http://schemas.microsoft.com/office/powerpoint/2010/main" val="6453480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709174"/>
          </a:xfrm>
        </p:spPr>
        <p:txBody>
          <a:bodyPr/>
          <a:lstStyle/>
          <a:p>
            <a:r>
              <a:rPr lang="en-US" dirty="0"/>
              <a:t>Competition for Resources (4 of 4)</a:t>
            </a:r>
          </a:p>
        </p:txBody>
      </p:sp>
      <p:pic>
        <p:nvPicPr>
          <p:cNvPr id="3" name="Picture 2" descr="Illustration shows unknown finch ancestor that shows a tree structure which branches into two portions. The left-side branching shows the photos of birds covering only their face and beaks which are fruit and seed eaters. The left-side branching shows Greater Koa-finch, Kona Grosbeak, Akia Polaau, and Maui Parrotbill at every level of branching from top to bottom respectively. The right-side branching shows Kuai Akialaoa, Amakihi, Crested Honeycreeper, and Apapane at every level of branching from top to bottom respective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544" y="1066800"/>
            <a:ext cx="4321106" cy="5039101"/>
          </a:xfrm>
          <a:prstGeom prst="rect">
            <a:avLst/>
          </a:prstGeom>
        </p:spPr>
      </p:pic>
    </p:spTree>
    <p:extLst>
      <p:ext uri="{BB962C8B-B14F-4D97-AF65-F5344CB8AC3E}">
        <p14:creationId xmlns:p14="http://schemas.microsoft.com/office/powerpoint/2010/main" val="33487234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Predation (1 of 2)</a:t>
            </a:r>
          </a:p>
        </p:txBody>
      </p:sp>
      <p:sp>
        <p:nvSpPr>
          <p:cNvPr id="3" name="Content Placeholder 2"/>
          <p:cNvSpPr>
            <a:spLocks noGrp="1"/>
          </p:cNvSpPr>
          <p:nvPr>
            <p:ph idx="1"/>
          </p:nvPr>
        </p:nvSpPr>
        <p:spPr/>
        <p:txBody>
          <a:bodyPr/>
          <a:lstStyle/>
          <a:p>
            <a:r>
              <a:rPr lang="en-US" dirty="0"/>
              <a:t>Predator feeds directly on all or part of a member of another species (prey)</a:t>
            </a:r>
          </a:p>
          <a:p>
            <a:pPr lvl="1"/>
            <a:r>
              <a:rPr lang="en-US" dirty="0"/>
              <a:t>Strong effect on population sizes and other factors in ecosystems</a:t>
            </a:r>
          </a:p>
          <a:p>
            <a:r>
              <a:rPr lang="en-US" dirty="0"/>
              <a:t>Methods of predation</a:t>
            </a:r>
          </a:p>
          <a:p>
            <a:pPr lvl="1"/>
            <a:r>
              <a:rPr lang="en-US" dirty="0"/>
              <a:t>Walk, swim, or fly</a:t>
            </a:r>
          </a:p>
          <a:p>
            <a:pPr lvl="1"/>
            <a:r>
              <a:rPr lang="en-US" dirty="0"/>
              <a:t>Camouflage</a:t>
            </a:r>
          </a:p>
          <a:p>
            <a:pPr lvl="1"/>
            <a:r>
              <a:rPr lang="en-US" dirty="0"/>
              <a:t>Chemical warfare</a:t>
            </a:r>
          </a:p>
        </p:txBody>
      </p:sp>
    </p:spTree>
    <p:extLst>
      <p:ext uri="{BB962C8B-B14F-4D97-AF65-F5344CB8AC3E}">
        <p14:creationId xmlns:p14="http://schemas.microsoft.com/office/powerpoint/2010/main" val="151800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5538</TotalTime>
  <Words>2192</Words>
  <Application>Microsoft Office PowerPoint</Application>
  <PresentationFormat>On-screen Show (4:3)</PresentationFormat>
  <Paragraphs>298</Paragraphs>
  <Slides>46</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Courier New</vt:lpstr>
      <vt:lpstr>Frutiger LT Std 45 Light</vt:lpstr>
      <vt:lpstr>Verdana</vt:lpstr>
      <vt:lpstr>Wingdings</vt:lpstr>
      <vt:lpstr>Sample</vt:lpstr>
      <vt:lpstr>Exploring Environmental Science for AP®</vt:lpstr>
      <vt:lpstr>Core Case Study: The Southern Sea Otter—A Species in Recovery</vt:lpstr>
      <vt:lpstr>Southern Sea Otter</vt:lpstr>
      <vt:lpstr>7.1 How Do Species Interact?</vt:lpstr>
      <vt:lpstr>Competition for Resources (1 of 4)</vt:lpstr>
      <vt:lpstr>Competition for Resources (2 of 4)</vt:lpstr>
      <vt:lpstr>Competition for Resources (3 of 4)</vt:lpstr>
      <vt:lpstr>Competition for Resources (4 of 4)</vt:lpstr>
      <vt:lpstr>Predation (1 of 2)</vt:lpstr>
      <vt:lpstr>Predation (2 of 2)</vt:lpstr>
      <vt:lpstr>Predator–Prey Relationships (1 of 2)</vt:lpstr>
      <vt:lpstr>Predator–Prey Relationships (2 of 2)</vt:lpstr>
      <vt:lpstr>Science Focus 7.1: Threats to Kelp Forests</vt:lpstr>
      <vt:lpstr>Coevolution</vt:lpstr>
      <vt:lpstr>Parasitism, Mutualism, and Commensalism  (1 of 3)</vt:lpstr>
      <vt:lpstr>Parasitism</vt:lpstr>
      <vt:lpstr>Parasitism, Mutualism, and Commensalism  (2 of 3)</vt:lpstr>
      <vt:lpstr>Mutualism</vt:lpstr>
      <vt:lpstr>Parasitism, Mutualism, and Commensalism  (3 of 3)</vt:lpstr>
      <vt:lpstr>Commensalism</vt:lpstr>
      <vt:lpstr>7.2 How Do Communities and Ecosystems Respond to Changing Environmental Conditions? (1 of 3) </vt:lpstr>
      <vt:lpstr>5.2 How Do Communities and Ecosystems Respond to Changing Environmental Conditions? (2 of 3) </vt:lpstr>
      <vt:lpstr>5.2 How Do Communities and Ecosystems Respond to Changing Environmental Conditions? (3 of 3) </vt:lpstr>
      <vt:lpstr>Ecological Succession Creates and Changes Ecosystems (1 of 2)</vt:lpstr>
      <vt:lpstr>Ecological Succession Creates and Changes Ecosystems (2 of 2)</vt:lpstr>
      <vt:lpstr>Is There a Balance of Nature?</vt:lpstr>
      <vt:lpstr>Living Systems Are Sustained through Constant Change</vt:lpstr>
      <vt:lpstr>7.3 What Limits the Growth of Populations? (1 of 3)</vt:lpstr>
      <vt:lpstr>What Limits the Growth of Populations?  (2 of 3)</vt:lpstr>
      <vt:lpstr>What Limits the Growth of Populations?  (3 of 3)</vt:lpstr>
      <vt:lpstr>Critical Concept: Sampling Populations</vt:lpstr>
      <vt:lpstr>Several Factors Can Limit Population Size (1 of 2)</vt:lpstr>
      <vt:lpstr>Several Factors Can Limit Population Size (2 of 2)</vt:lpstr>
      <vt:lpstr>No Population Can Grow Indefinitely:  J-Curves and S-Curves (1 of 4)</vt:lpstr>
      <vt:lpstr>No Population Can Grow Indefinitely:  J-Curves and S-Curves (2 of 4)</vt:lpstr>
      <vt:lpstr>No Population Can Grow Indefinitely:  J-Curves and S-Curves (3 of 4)</vt:lpstr>
      <vt:lpstr>No Population Can Grow Indefinitely:  J-Curves and S-Curves (4 of 4)</vt:lpstr>
      <vt:lpstr>Reproductive Patterns (1 of 3)</vt:lpstr>
      <vt:lpstr>Reproductive Patterns (2 of 3)</vt:lpstr>
      <vt:lpstr>Reproductive Patterns (3 of 3)</vt:lpstr>
      <vt:lpstr>Case Study: Exploding White-Tailed Deer Population in the U.S. (1 of 2)</vt:lpstr>
      <vt:lpstr>Case Study: Exploding White-Tailed Deer Population in the U.S. (2 of 2)</vt:lpstr>
      <vt:lpstr>Science Focus 5.2: The Future of California’s Southern Sea Otters</vt:lpstr>
      <vt:lpstr>Species Vary in Their Life Spans (1 of 2)</vt:lpstr>
      <vt:lpstr>Species Vary in Their Life Spans (2 of 2)</vt:lpstr>
      <vt:lpstr>Humans Are Not Exempt from Nature’s Population Controls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Species Interactions, Ecological Succession, and Population Control</dc:title>
  <dc:creator>Tyler</dc:creator>
  <cp:lastModifiedBy>Anderson, John W</cp:lastModifiedBy>
  <cp:revision>446</cp:revision>
  <dcterms:created xsi:type="dcterms:W3CDTF">2013-09-12T16:10:24Z</dcterms:created>
  <dcterms:modified xsi:type="dcterms:W3CDTF">2018-06-28T16:30:32Z</dcterms:modified>
</cp:coreProperties>
</file>