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42"/>
  </p:notesMasterIdLst>
  <p:sldIdLst>
    <p:sldId id="303" r:id="rId2"/>
    <p:sldId id="259" r:id="rId3"/>
    <p:sldId id="260" r:id="rId4"/>
    <p:sldId id="261" r:id="rId5"/>
    <p:sldId id="263" r:id="rId6"/>
    <p:sldId id="264" r:id="rId7"/>
    <p:sldId id="266" r:id="rId8"/>
    <p:sldId id="305" r:id="rId9"/>
    <p:sldId id="265"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06"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07" r:id="rId41"/>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5588" autoAdjust="0"/>
  </p:normalViewPr>
  <p:slideViewPr>
    <p:cSldViewPr>
      <p:cViewPr varScale="1">
        <p:scale>
          <a:sx n="130" d="100"/>
          <a:sy n="130" d="100"/>
        </p:scale>
        <p:origin x="1080" y="96"/>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F32E337D-038C-D642-8EA7-4114B1258C9C}" type="slidenum">
              <a:rPr lang="en-US"/>
              <a:pPr/>
              <a:t>2</a:t>
            </a:fld>
            <a:endParaRPr lang="en-US" dirty="0"/>
          </a:p>
        </p:txBody>
      </p:sp>
    </p:spTree>
    <p:extLst>
      <p:ext uri="{BB962C8B-B14F-4D97-AF65-F5344CB8AC3E}">
        <p14:creationId xmlns:p14="http://schemas.microsoft.com/office/powerpoint/2010/main" val="368816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A27EF019-ECD2-A646-9B77-DAD02ED85FE9}" type="slidenum">
              <a:rPr lang="en-US"/>
              <a:pPr/>
              <a:t>12</a:t>
            </a:fld>
            <a:endParaRPr lang="en-US" dirty="0"/>
          </a:p>
        </p:txBody>
      </p:sp>
    </p:spTree>
    <p:extLst>
      <p:ext uri="{BB962C8B-B14F-4D97-AF65-F5344CB8AC3E}">
        <p14:creationId xmlns:p14="http://schemas.microsoft.com/office/powerpoint/2010/main" val="324313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BE871B-7F1F-4F47-9162-7A0818EBB73F}" type="slidenum">
              <a:rPr lang="en-US"/>
              <a:pPr>
                <a:defRPr/>
              </a:pPr>
              <a:t>13</a:t>
            </a:fld>
            <a:endParaRPr lang="en-US" dirty="0"/>
          </a:p>
        </p:txBody>
      </p:sp>
      <p:sp>
        <p:nvSpPr>
          <p:cNvPr id="8806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4.9 </a:t>
            </a:r>
            <a:r>
              <a:rPr lang="en-US" dirty="0"/>
              <a:t>Specialist species such as the giant panda have a narrow niche (left curve) and generalist species such as the raccoon have a broad niche (right curve). </a:t>
            </a:r>
          </a:p>
        </p:txBody>
      </p:sp>
    </p:spTree>
    <p:extLst>
      <p:ext uri="{BB962C8B-B14F-4D97-AF65-F5344CB8AC3E}">
        <p14:creationId xmlns:p14="http://schemas.microsoft.com/office/powerpoint/2010/main" val="173642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14</a:t>
            </a:fld>
            <a:endParaRPr lang="en-US" dirty="0"/>
          </a:p>
        </p:txBody>
      </p:sp>
    </p:spTree>
    <p:extLst>
      <p:ext uri="{BB962C8B-B14F-4D97-AF65-F5344CB8AC3E}">
        <p14:creationId xmlns:p14="http://schemas.microsoft.com/office/powerpoint/2010/main" val="166324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F600DEFA-F0BC-9441-99A5-F40CC5A1C08E}" type="slidenum">
              <a:rPr lang="en-US"/>
              <a:pPr/>
              <a:t>15</a:t>
            </a:fld>
            <a:endParaRPr lang="en-US" dirty="0"/>
          </a:p>
        </p:txBody>
      </p:sp>
    </p:spTree>
    <p:extLst>
      <p:ext uri="{BB962C8B-B14F-4D97-AF65-F5344CB8AC3E}">
        <p14:creationId xmlns:p14="http://schemas.microsoft.com/office/powerpoint/2010/main" val="227766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b="0" noProof="1">
                <a:solidFill>
                  <a:srgbClr val="221E1F"/>
                </a:solidFill>
                <a:ea typeface="ＭＳ Ｐゴシック" charset="-128"/>
              </a:rPr>
              <a:t>Figure 4</a:t>
            </a:r>
            <a:r>
              <a:rPr lang="en-US" b="0" noProof="1">
                <a:solidFill>
                  <a:srgbClr val="221E1F"/>
                </a:solidFill>
                <a:ea typeface="ＭＳ Ｐゴシック" charset="-128"/>
              </a:rPr>
              <a:t>.12</a:t>
            </a:r>
            <a:r>
              <a:rPr lang="en-US" b="0" baseline="0" noProof="1">
                <a:solidFill>
                  <a:srgbClr val="221E1F"/>
                </a:solidFill>
                <a:ea typeface="ＭＳ Ｐゴシック" charset="-128"/>
              </a:rPr>
              <a:t> </a:t>
            </a:r>
            <a:r>
              <a:rPr i="0" noProof="1">
                <a:solidFill>
                  <a:srgbClr val="221E1F"/>
                </a:solidFill>
                <a:ea typeface="ＭＳ Ｐゴシック" charset="-128"/>
              </a:rPr>
              <a:t>Keystone species: </a:t>
            </a:r>
            <a:r>
              <a:rPr lang="en-US" sz="1200" kern="1200" baseline="0" dirty="0">
                <a:solidFill>
                  <a:schemeClr val="tx1"/>
                </a:solidFill>
                <a:ea typeface="ＭＳ Ｐゴシック" pitchFamily="1" charset="-128"/>
                <a:cs typeface="ＭＳ Ｐゴシック" charset="-128"/>
              </a:rPr>
              <a:t>The American alligator plays an important ecological role in its marsh and swamp habitats in the southeastern United States by helping support many other species.</a:t>
            </a:r>
            <a:endParaRPr noProof="1">
              <a:solidFill>
                <a:srgbClr val="221E1F"/>
              </a:solidFill>
              <a:ea typeface="ＭＳ Ｐゴシック" charset="-128"/>
            </a:endParaRPr>
          </a:p>
        </p:txBody>
      </p:sp>
      <p:sp>
        <p:nvSpPr>
          <p:cNvPr id="125956" name="Slide Number Placeholder 3"/>
          <p:cNvSpPr>
            <a:spLocks noGrp="1"/>
          </p:cNvSpPr>
          <p:nvPr>
            <p:ph type="sldNum" sz="quarter" idx="5"/>
          </p:nvPr>
        </p:nvSpPr>
        <p:spPr>
          <a:noFill/>
        </p:spPr>
        <p:txBody>
          <a:bodyPr/>
          <a:lstStyle/>
          <a:p>
            <a:fld id="{B8FA58C8-EAE3-B541-8695-A0838698913B}" type="slidenum">
              <a:rPr lang="en-US"/>
              <a:pPr/>
              <a:t>16</a:t>
            </a:fld>
            <a:endParaRPr lang="en-US" dirty="0"/>
          </a:p>
        </p:txBody>
      </p:sp>
    </p:spTree>
    <p:extLst>
      <p:ext uri="{BB962C8B-B14F-4D97-AF65-F5344CB8AC3E}">
        <p14:creationId xmlns:p14="http://schemas.microsoft.com/office/powerpoint/2010/main" val="109049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17</a:t>
            </a:fld>
            <a:endParaRPr lang="en-US" dirty="0"/>
          </a:p>
        </p:txBody>
      </p:sp>
    </p:spTree>
    <p:extLst>
      <p:ext uri="{BB962C8B-B14F-4D97-AF65-F5344CB8AC3E}">
        <p14:creationId xmlns:p14="http://schemas.microsoft.com/office/powerpoint/2010/main" val="302791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A27EF019-ECD2-A646-9B77-DAD02ED85FE9}" type="slidenum">
              <a:rPr lang="en-US"/>
              <a:pPr/>
              <a:t>18</a:t>
            </a:fld>
            <a:endParaRPr lang="en-US" dirty="0"/>
          </a:p>
        </p:txBody>
      </p:sp>
    </p:spTree>
    <p:extLst>
      <p:ext uri="{BB962C8B-B14F-4D97-AF65-F5344CB8AC3E}">
        <p14:creationId xmlns:p14="http://schemas.microsoft.com/office/powerpoint/2010/main" val="225796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D7E4E419-F8EA-A346-B309-BFC9F26F5E1A}" type="slidenum">
              <a:rPr lang="en-US"/>
              <a:pPr/>
              <a:t>19</a:t>
            </a:fld>
            <a:endParaRPr lang="en-US" dirty="0"/>
          </a:p>
        </p:txBody>
      </p:sp>
    </p:spTree>
    <p:extLst>
      <p:ext uri="{BB962C8B-B14F-4D97-AF65-F5344CB8AC3E}">
        <p14:creationId xmlns:p14="http://schemas.microsoft.com/office/powerpoint/2010/main" val="49347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noProof="1">
                <a:solidFill>
                  <a:srgbClr val="221E1F"/>
                </a:solidFill>
                <a:ea typeface="ＭＳ Ｐゴシック" charset="-128"/>
              </a:rPr>
              <a:t>Figure 4</a:t>
            </a:r>
            <a:r>
              <a:rPr lang="en-US" noProof="1">
                <a:solidFill>
                  <a:srgbClr val="221E1F"/>
                </a:solidFill>
                <a:ea typeface="ＭＳ Ｐゴシック" charset="-128"/>
              </a:rPr>
              <a:t>.13</a:t>
            </a:r>
            <a:r>
              <a:rPr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This fossil shows the mineralized remains of an early ancestor of the present-day horse. It roamed the earth more than 35 million years ago. Note that you can also see fish skeletons on this fossil.</a:t>
            </a:r>
            <a:endParaRPr noProof="1">
              <a:solidFill>
                <a:srgbClr val="221E1F"/>
              </a:solidFill>
              <a:ea typeface="ＭＳ Ｐゴシック" charset="-128"/>
            </a:endParaRPr>
          </a:p>
        </p:txBody>
      </p:sp>
      <p:sp>
        <p:nvSpPr>
          <p:cNvPr id="83972" name="Slide Number Placeholder 3"/>
          <p:cNvSpPr>
            <a:spLocks noGrp="1"/>
          </p:cNvSpPr>
          <p:nvPr>
            <p:ph type="sldNum" sz="quarter" idx="5"/>
          </p:nvPr>
        </p:nvSpPr>
        <p:spPr>
          <a:noFill/>
        </p:spPr>
        <p:txBody>
          <a:bodyPr/>
          <a:lstStyle/>
          <a:p>
            <a:fld id="{A0A327DD-0626-F949-8735-85DF3EBDF9D2}" type="slidenum">
              <a:rPr lang="en-US"/>
              <a:pPr/>
              <a:t>20</a:t>
            </a:fld>
            <a:endParaRPr lang="en-US" dirty="0"/>
          </a:p>
        </p:txBody>
      </p:sp>
    </p:spTree>
    <p:extLst>
      <p:ext uri="{BB962C8B-B14F-4D97-AF65-F5344CB8AC3E}">
        <p14:creationId xmlns:p14="http://schemas.microsoft.com/office/powerpoint/2010/main" val="93688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BEFEFCC8-22FE-DD4C-A40C-25B76B52B182}" type="slidenum">
              <a:rPr lang="en-US"/>
              <a:pPr/>
              <a:t>21</a:t>
            </a:fld>
            <a:endParaRPr lang="en-US" dirty="0"/>
          </a:p>
        </p:txBody>
      </p:sp>
    </p:spTree>
    <p:extLst>
      <p:ext uri="{BB962C8B-B14F-4D97-AF65-F5344CB8AC3E}">
        <p14:creationId xmlns:p14="http://schemas.microsoft.com/office/powerpoint/2010/main" val="346058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EFBCCA45-377D-7B48-8964-B410D116C7EA}" type="slidenum">
              <a:rPr lang="en-US"/>
              <a:pPr/>
              <a:t>3</a:t>
            </a:fld>
            <a:endParaRPr lang="en-US" dirty="0"/>
          </a:p>
        </p:txBody>
      </p:sp>
    </p:spTree>
    <p:extLst>
      <p:ext uri="{BB962C8B-B14F-4D97-AF65-F5344CB8AC3E}">
        <p14:creationId xmlns:p14="http://schemas.microsoft.com/office/powerpoint/2010/main" val="2429325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B86980D3-7A35-914F-90B2-EADBE3CD783E}" type="slidenum">
              <a:rPr lang="en-US"/>
              <a:pPr/>
              <a:t>22</a:t>
            </a:fld>
            <a:endParaRPr lang="en-US" dirty="0"/>
          </a:p>
        </p:txBody>
      </p:sp>
    </p:spTree>
    <p:extLst>
      <p:ext uri="{BB962C8B-B14F-4D97-AF65-F5344CB8AC3E}">
        <p14:creationId xmlns:p14="http://schemas.microsoft.com/office/powerpoint/2010/main" val="48348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B86980D3-7A35-914F-90B2-EADBE3CD783E}" type="slidenum">
              <a:rPr lang="en-US"/>
              <a:pPr/>
              <a:t>23</a:t>
            </a:fld>
            <a:endParaRPr lang="en-US" dirty="0"/>
          </a:p>
        </p:txBody>
      </p:sp>
    </p:spTree>
    <p:extLst>
      <p:ext uri="{BB962C8B-B14F-4D97-AF65-F5344CB8AC3E}">
        <p14:creationId xmlns:p14="http://schemas.microsoft.com/office/powerpoint/2010/main" val="3182982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FCA355-E01A-5B4B-8C6A-6D4059CF3D2C}" type="slidenum">
              <a:rPr lang="en-US"/>
              <a:pPr>
                <a:defRPr/>
              </a:pPr>
              <a:t>24</a:t>
            </a:fld>
            <a:endParaRPr lang="en-US" dirty="0"/>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r>
              <a:rPr lang="en-US" sz="1200" b="0" i="0" u="none" strike="noStrike" kern="1200" baseline="0" dirty="0">
                <a:solidFill>
                  <a:schemeClr val="tx1"/>
                </a:solidFill>
                <a:latin typeface="Arial"/>
                <a:ea typeface="ＭＳ Ｐゴシック" pitchFamily="1" charset="-128"/>
                <a:cs typeface="ＭＳ Ｐゴシック" charset="-128"/>
              </a:rPr>
              <a:t>Figure 4.14 Evolution by natural selection: (a) A population of bacteria is exposed to an antibiotic, which (b) kills all individuals except those possessing a trait that makes them resistant to the drug; (c) the resistant bacteria multiply and eventually (d) replace all or most of the nonresistant bacteria.</a:t>
            </a:r>
            <a:endParaRPr lang="en-US" dirty="0"/>
          </a:p>
        </p:txBody>
      </p:sp>
    </p:spTree>
    <p:extLst>
      <p:ext uri="{BB962C8B-B14F-4D97-AF65-F5344CB8AC3E}">
        <p14:creationId xmlns:p14="http://schemas.microsoft.com/office/powerpoint/2010/main" val="1024025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4.16 S</a:t>
            </a:r>
            <a:r>
              <a:rPr lang="en-US" sz="1200" b="0" i="0" u="none" strike="noStrike" kern="1200" baseline="0" dirty="0">
                <a:solidFill>
                  <a:schemeClr val="tx1"/>
                </a:solidFill>
                <a:latin typeface="Arial"/>
                <a:ea typeface="ＭＳ Ｐゴシック" pitchFamily="1" charset="-128"/>
                <a:cs typeface="ＭＳ Ｐゴシック" charset="-128"/>
              </a:rPr>
              <a:t>implified phylogenetic tree (or tree of life) diagram showing the hypothesized evolution of life on the earth into six major kingdoms of species.</a:t>
            </a:r>
            <a:endParaRPr lang="en-US" dirty="0"/>
          </a:p>
        </p:txBody>
      </p:sp>
      <p:sp>
        <p:nvSpPr>
          <p:cNvPr id="4" name="Slide Number Placeholder 3"/>
          <p:cNvSpPr>
            <a:spLocks noGrp="1"/>
          </p:cNvSpPr>
          <p:nvPr>
            <p:ph type="sldNum" sz="quarter" idx="10"/>
          </p:nvPr>
        </p:nvSpPr>
        <p:spPr/>
        <p:txBody>
          <a:bodyPr/>
          <a:lstStyle/>
          <a:p>
            <a:fld id="{A73CB648-6615-9648-AF6C-845737B87FAB}" type="slidenum">
              <a:rPr lang="en-US" smtClean="0"/>
              <a:pPr/>
              <a:t>26</a:t>
            </a:fld>
            <a:endParaRPr lang="en-US" dirty="0"/>
          </a:p>
        </p:txBody>
      </p:sp>
    </p:spTree>
    <p:extLst>
      <p:ext uri="{BB962C8B-B14F-4D97-AF65-F5344CB8AC3E}">
        <p14:creationId xmlns:p14="http://schemas.microsoft.com/office/powerpoint/2010/main" val="231491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4FEC0AA6-D39A-B948-8658-1042FCE217F4}" type="slidenum">
              <a:rPr lang="en-US"/>
              <a:pPr/>
              <a:t>27</a:t>
            </a:fld>
            <a:endParaRPr lang="en-US" dirty="0"/>
          </a:p>
        </p:txBody>
      </p:sp>
    </p:spTree>
    <p:extLst>
      <p:ext uri="{BB962C8B-B14F-4D97-AF65-F5344CB8AC3E}">
        <p14:creationId xmlns:p14="http://schemas.microsoft.com/office/powerpoint/2010/main" val="115978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968B25F9-0E2A-2348-9F55-8A97C96A45A1}" type="slidenum">
              <a:rPr lang="en-US"/>
              <a:pPr/>
              <a:t>28</a:t>
            </a:fld>
            <a:endParaRPr lang="en-US" dirty="0"/>
          </a:p>
        </p:txBody>
      </p:sp>
    </p:spTree>
    <p:extLst>
      <p:ext uri="{BB962C8B-B14F-4D97-AF65-F5344CB8AC3E}">
        <p14:creationId xmlns:p14="http://schemas.microsoft.com/office/powerpoint/2010/main" val="49687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29</a:t>
            </a:fld>
            <a:endParaRPr lang="en-US" dirty="0"/>
          </a:p>
        </p:txBody>
      </p:sp>
    </p:spTree>
    <p:extLst>
      <p:ext uri="{BB962C8B-B14F-4D97-AF65-F5344CB8AC3E}">
        <p14:creationId xmlns:p14="http://schemas.microsoft.com/office/powerpoint/2010/main" val="676977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B39647-3F39-4D44-A0C4-8FD721FCFA74}" type="slidenum">
              <a:rPr lang="en-US"/>
              <a:pPr>
                <a:defRPr/>
              </a:pPr>
              <a:t>30</a:t>
            </a:fld>
            <a:endParaRPr lang="en-US" dirty="0"/>
          </a:p>
        </p:txBody>
      </p:sp>
      <p:sp>
        <p:nvSpPr>
          <p:cNvPr id="839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4.17 </a:t>
            </a:r>
            <a:r>
              <a:rPr lang="en-US" i="0" dirty="0"/>
              <a:t>Geographic isolation </a:t>
            </a:r>
            <a:r>
              <a:rPr lang="en-US" dirty="0"/>
              <a:t>can lead to reproductive isolation, divergence of gene pools, and speciation. </a:t>
            </a:r>
          </a:p>
        </p:txBody>
      </p:sp>
    </p:spTree>
    <p:extLst>
      <p:ext uri="{BB962C8B-B14F-4D97-AF65-F5344CB8AC3E}">
        <p14:creationId xmlns:p14="http://schemas.microsoft.com/office/powerpoint/2010/main" val="99545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7C5BFBD9-1FD3-EE42-AFB9-188599755FD4}" type="slidenum">
              <a:rPr lang="en-US"/>
              <a:pPr/>
              <a:t>31</a:t>
            </a:fld>
            <a:endParaRPr lang="en-US" dirty="0"/>
          </a:p>
        </p:txBody>
      </p:sp>
    </p:spTree>
    <p:extLst>
      <p:ext uri="{BB962C8B-B14F-4D97-AF65-F5344CB8AC3E}">
        <p14:creationId xmlns:p14="http://schemas.microsoft.com/office/powerpoint/2010/main" val="60962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4.B O</a:t>
            </a:r>
            <a:r>
              <a:rPr lang="en-US" sz="1200" kern="1200" baseline="0" dirty="0">
                <a:solidFill>
                  <a:schemeClr val="tx1"/>
                </a:solidFill>
                <a:ea typeface="ＭＳ Ｐゴシック" pitchFamily="1" charset="-128"/>
                <a:cs typeface="ＭＳ Ｐゴシック" charset="-128"/>
              </a:rPr>
              <a:t>ver millions of years, the earth’s continents have moved very slowly on several gigantic tectonic plates. Question: How might an area of land splitting apart cause the extinction of a species?</a:t>
            </a:r>
          </a:p>
        </p:txBody>
      </p:sp>
      <p:sp>
        <p:nvSpPr>
          <p:cNvPr id="4" name="Slide Number Placeholder 3"/>
          <p:cNvSpPr>
            <a:spLocks noGrp="1"/>
          </p:cNvSpPr>
          <p:nvPr>
            <p:ph type="sldNum" sz="quarter" idx="10"/>
          </p:nvPr>
        </p:nvSpPr>
        <p:spPr/>
        <p:txBody>
          <a:bodyPr/>
          <a:lstStyle/>
          <a:p>
            <a:fld id="{A73CB648-6615-9648-AF6C-845737B87FAB}" type="slidenum">
              <a:rPr lang="en-US" smtClean="0"/>
              <a:pPr/>
              <a:t>32</a:t>
            </a:fld>
            <a:endParaRPr lang="en-US" dirty="0"/>
          </a:p>
        </p:txBody>
      </p:sp>
    </p:spTree>
    <p:extLst>
      <p:ext uri="{BB962C8B-B14F-4D97-AF65-F5344CB8AC3E}">
        <p14:creationId xmlns:p14="http://schemas.microsoft.com/office/powerpoint/2010/main" val="48778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4.2 Comparison</a:t>
            </a:r>
            <a:r>
              <a:rPr lang="en-US" baseline="0" dirty="0"/>
              <a:t> of key components of a prokaryotic cell (left) and eukaryotic cell (right).</a:t>
            </a:r>
            <a:endParaRPr lang="en-US" dirty="0"/>
          </a:p>
        </p:txBody>
      </p:sp>
      <p:sp>
        <p:nvSpPr>
          <p:cNvPr id="4" name="Slide Number Placeholder 3"/>
          <p:cNvSpPr>
            <a:spLocks noGrp="1"/>
          </p:cNvSpPr>
          <p:nvPr>
            <p:ph type="sldNum" sz="quarter" idx="10"/>
          </p:nvPr>
        </p:nvSpPr>
        <p:spPr/>
        <p:txBody>
          <a:bodyPr/>
          <a:lstStyle/>
          <a:p>
            <a:fld id="{A73CB648-6615-9648-AF6C-845737B87FAB}" type="slidenum">
              <a:rPr lang="en-US" smtClean="0"/>
              <a:pPr/>
              <a:t>4</a:t>
            </a:fld>
            <a:endParaRPr lang="en-US" dirty="0"/>
          </a:p>
        </p:txBody>
      </p:sp>
    </p:spTree>
    <p:extLst>
      <p:ext uri="{BB962C8B-B14F-4D97-AF65-F5344CB8AC3E}">
        <p14:creationId xmlns:p14="http://schemas.microsoft.com/office/powerpoint/2010/main" val="1822263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33</a:t>
            </a:fld>
            <a:endParaRPr lang="en-US" dirty="0"/>
          </a:p>
        </p:txBody>
      </p:sp>
    </p:spTree>
    <p:extLst>
      <p:ext uri="{BB962C8B-B14F-4D97-AF65-F5344CB8AC3E}">
        <p14:creationId xmlns:p14="http://schemas.microsoft.com/office/powerpoint/2010/main" val="130159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34</a:t>
            </a:fld>
            <a:endParaRPr lang="en-US" dirty="0"/>
          </a:p>
        </p:txBody>
      </p:sp>
    </p:spTree>
    <p:extLst>
      <p:ext uri="{BB962C8B-B14F-4D97-AF65-F5344CB8AC3E}">
        <p14:creationId xmlns:p14="http://schemas.microsoft.com/office/powerpoint/2010/main" val="882949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35</a:t>
            </a:fld>
            <a:endParaRPr lang="en-US" dirty="0"/>
          </a:p>
        </p:txBody>
      </p:sp>
    </p:spTree>
    <p:extLst>
      <p:ext uri="{BB962C8B-B14F-4D97-AF65-F5344CB8AC3E}">
        <p14:creationId xmlns:p14="http://schemas.microsoft.com/office/powerpoint/2010/main" val="716545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4.18 </a:t>
            </a:r>
            <a:r>
              <a:rPr lang="en-US" sz="1200" b="0" i="0" u="none" strike="noStrike" kern="1200" baseline="0" dirty="0">
                <a:solidFill>
                  <a:schemeClr val="tx1"/>
                </a:solidFill>
                <a:latin typeface="Arial"/>
                <a:ea typeface="ＭＳ Ｐゴシック" pitchFamily="1" charset="-128"/>
                <a:cs typeface="ＭＳ Ｐゴシック" charset="-128"/>
              </a:rPr>
              <a:t>Artificial selection involves the crossbreeding of species that are close to one another genetically. In this example, similar fruits are being crossbred to yield a pear with a certain color.</a:t>
            </a:r>
            <a:endParaRPr lang="en-US" dirty="0"/>
          </a:p>
        </p:txBody>
      </p:sp>
      <p:sp>
        <p:nvSpPr>
          <p:cNvPr id="4" name="Slide Number Placeholder 3"/>
          <p:cNvSpPr>
            <a:spLocks noGrp="1"/>
          </p:cNvSpPr>
          <p:nvPr>
            <p:ph type="sldNum" sz="quarter" idx="10"/>
          </p:nvPr>
        </p:nvSpPr>
        <p:spPr/>
        <p:txBody>
          <a:bodyPr/>
          <a:lstStyle/>
          <a:p>
            <a:fld id="{A73CB648-6615-9648-AF6C-845737B87FAB}" type="slidenum">
              <a:rPr lang="en-US" smtClean="0"/>
              <a:pPr/>
              <a:t>36</a:t>
            </a:fld>
            <a:endParaRPr lang="en-US" dirty="0"/>
          </a:p>
        </p:txBody>
      </p:sp>
    </p:spTree>
    <p:extLst>
      <p:ext uri="{BB962C8B-B14F-4D97-AF65-F5344CB8AC3E}">
        <p14:creationId xmlns:p14="http://schemas.microsoft.com/office/powerpoint/2010/main" val="331295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501DC628-9960-8A46-9F28-38854A5DC620}" type="slidenum">
              <a:rPr lang="en-US"/>
              <a:pPr/>
              <a:t>37</a:t>
            </a:fld>
            <a:endParaRPr lang="en-US" dirty="0"/>
          </a:p>
        </p:txBody>
      </p:sp>
    </p:spTree>
    <p:extLst>
      <p:ext uri="{BB962C8B-B14F-4D97-AF65-F5344CB8AC3E}">
        <p14:creationId xmlns:p14="http://schemas.microsoft.com/office/powerpoint/2010/main" val="3135373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38</a:t>
            </a:fld>
            <a:endParaRPr lang="en-US" dirty="0"/>
          </a:p>
        </p:txBody>
      </p:sp>
    </p:spTree>
    <p:extLst>
      <p:ext uri="{BB962C8B-B14F-4D97-AF65-F5344CB8AC3E}">
        <p14:creationId xmlns:p14="http://schemas.microsoft.com/office/powerpoint/2010/main" val="1295257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4.19 Scientific</a:t>
            </a:r>
            <a:r>
              <a:rPr lang="en-US" baseline="0" dirty="0"/>
              <a:t> evidence indicates that the earth has experienced five mass extinctions over the past 500 million years and that human activities have initiated a new sixth mass extinction.</a:t>
            </a:r>
            <a:endParaRPr lang="en-US" dirty="0"/>
          </a:p>
        </p:txBody>
      </p:sp>
      <p:sp>
        <p:nvSpPr>
          <p:cNvPr id="4" name="Slide Number Placeholder 3"/>
          <p:cNvSpPr>
            <a:spLocks noGrp="1"/>
          </p:cNvSpPr>
          <p:nvPr>
            <p:ph type="sldNum" sz="quarter" idx="10"/>
          </p:nvPr>
        </p:nvSpPr>
        <p:spPr/>
        <p:txBody>
          <a:bodyPr/>
          <a:lstStyle/>
          <a:p>
            <a:fld id="{A73CB648-6615-9648-AF6C-845737B87FAB}" type="slidenum">
              <a:rPr lang="en-US" smtClean="0"/>
              <a:pPr/>
              <a:t>39</a:t>
            </a:fld>
            <a:endParaRPr lang="en-US" dirty="0"/>
          </a:p>
        </p:txBody>
      </p:sp>
    </p:spTree>
    <p:extLst>
      <p:ext uri="{BB962C8B-B14F-4D97-AF65-F5344CB8AC3E}">
        <p14:creationId xmlns:p14="http://schemas.microsoft.com/office/powerpoint/2010/main" val="275255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a:t>
            </a:fld>
            <a:endParaRPr lang="en-US" dirty="0"/>
          </a:p>
        </p:txBody>
      </p:sp>
    </p:spTree>
    <p:extLst>
      <p:ext uri="{BB962C8B-B14F-4D97-AF65-F5344CB8AC3E}">
        <p14:creationId xmlns:p14="http://schemas.microsoft.com/office/powerpoint/2010/main" val="294554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a:t>
            </a:fld>
            <a:endParaRPr lang="en-US" dirty="0"/>
          </a:p>
        </p:txBody>
      </p:sp>
    </p:spTree>
    <p:extLst>
      <p:ext uri="{BB962C8B-B14F-4D97-AF65-F5344CB8AC3E}">
        <p14:creationId xmlns:p14="http://schemas.microsoft.com/office/powerpoint/2010/main" val="197878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6C1B7D-9FE1-064A-A4E1-F104B9974CB5}" type="slidenum">
              <a:rPr lang="en-US"/>
              <a:pPr>
                <a:defRPr/>
              </a:pPr>
              <a:t>7</a:t>
            </a:fld>
            <a:endParaRPr lang="en-US" dirty="0"/>
          </a:p>
        </p:txBody>
      </p:sp>
      <p:sp>
        <p:nvSpPr>
          <p:cNvPr id="6758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4.5 Natural capital: The </a:t>
            </a:r>
            <a:r>
              <a:rPr lang="en-US" dirty="0"/>
              <a:t>major components of the earth’s </a:t>
            </a:r>
            <a:r>
              <a:rPr lang="en-US" i="0" dirty="0"/>
              <a:t>biodiversity—one</a:t>
            </a:r>
            <a:r>
              <a:rPr lang="en-US" i="1" dirty="0"/>
              <a:t> </a:t>
            </a:r>
            <a:r>
              <a:rPr lang="en-US" dirty="0"/>
              <a:t>of the planet’s most important renewable resources and a key component of its natural capital</a:t>
            </a:r>
            <a:r>
              <a:rPr lang="en-US" baseline="0" dirty="0"/>
              <a:t> (see Figure 1.3).</a:t>
            </a:r>
            <a:endParaRPr lang="en-US" dirty="0"/>
          </a:p>
        </p:txBody>
      </p:sp>
    </p:spTree>
    <p:extLst>
      <p:ext uri="{BB962C8B-B14F-4D97-AF65-F5344CB8AC3E}">
        <p14:creationId xmlns:p14="http://schemas.microsoft.com/office/powerpoint/2010/main" val="198649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392932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ea typeface="ＭＳ Ｐゴシック" pitchFamily="1" charset="-128"/>
                <a:cs typeface="ＭＳ Ｐゴシック" charset="-128"/>
              </a:rPr>
              <a:t>Figure 4.7 Community structure: Generalized types, relative sizes, and stratification of plant species in communities or ecosystems in major terrestrial biomes.</a:t>
            </a:r>
            <a:endParaRPr noProof="1">
              <a:solidFill>
                <a:srgbClr val="221E1F"/>
              </a:solidFill>
              <a:ea typeface="ＭＳ Ｐゴシック" charset="-128"/>
            </a:endParaRPr>
          </a:p>
        </p:txBody>
      </p:sp>
      <p:sp>
        <p:nvSpPr>
          <p:cNvPr id="77828" name="Slide Number Placeholder 3"/>
          <p:cNvSpPr>
            <a:spLocks noGrp="1"/>
          </p:cNvSpPr>
          <p:nvPr>
            <p:ph type="sldNum" sz="quarter" idx="5"/>
          </p:nvPr>
        </p:nvSpPr>
        <p:spPr>
          <a:noFill/>
        </p:spPr>
        <p:txBody>
          <a:bodyPr/>
          <a:lstStyle/>
          <a:p>
            <a:fld id="{8385662D-729A-1545-90F4-0D4144C81BB1}" type="slidenum">
              <a:rPr lang="en-US"/>
              <a:pPr/>
              <a:t>10</a:t>
            </a:fld>
            <a:endParaRPr lang="en-US" dirty="0"/>
          </a:p>
        </p:txBody>
      </p:sp>
    </p:spTree>
    <p:extLst>
      <p:ext uri="{BB962C8B-B14F-4D97-AF65-F5344CB8AC3E}">
        <p14:creationId xmlns:p14="http://schemas.microsoft.com/office/powerpoint/2010/main" val="270686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b="0" noProof="1">
                <a:solidFill>
                  <a:srgbClr val="221E1F"/>
                </a:solidFill>
                <a:ea typeface="ＭＳ Ｐゴシック" charset="-128"/>
              </a:rPr>
              <a:t>Figure 4</a:t>
            </a:r>
            <a:r>
              <a:rPr lang="en-US" b="0" noProof="1">
                <a:solidFill>
                  <a:srgbClr val="221E1F"/>
                </a:solidFill>
                <a:ea typeface="ＭＳ Ｐゴシック" charset="-128"/>
              </a:rPr>
              <a:t>.8</a:t>
            </a:r>
            <a:r>
              <a:rPr b="0" noProof="1">
                <a:solidFill>
                  <a:srgbClr val="221E1F"/>
                </a:solidFill>
                <a:ea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The variety of biomes found across the midsection of the United States.</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441DB4EF-2CC1-B64D-B4CC-8C5559A93F87}" type="slidenum">
              <a:rPr lang="en-US"/>
              <a:pPr/>
              <a:t>11</a:t>
            </a:fld>
            <a:endParaRPr lang="en-US" dirty="0"/>
          </a:p>
        </p:txBody>
      </p:sp>
    </p:spTree>
    <p:extLst>
      <p:ext uri="{BB962C8B-B14F-4D97-AF65-F5344CB8AC3E}">
        <p14:creationId xmlns:p14="http://schemas.microsoft.com/office/powerpoint/2010/main" val="291547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41139259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Autofit/>
          </a:bodyPr>
          <a:lstStyle>
            <a:lvl1pPr algn="ctr">
              <a:defRPr sz="3600">
                <a:latin typeface="Arial" pitchFamily="34" charset="0"/>
                <a:ea typeface="Verdan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309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Autofit/>
          </a:bodyPr>
          <a:lstStyle>
            <a:lvl1pPr algn="ctr">
              <a:defRPr sz="3600" b="0">
                <a:solidFill>
                  <a:schemeClr val="tx1"/>
                </a:solidFill>
              </a:defRPr>
            </a:lvl1pPr>
          </a:lstStyle>
          <a:p>
            <a:r>
              <a:rPr lang="en-US" dirty="0"/>
              <a:t>Click to edit Master title style</a:t>
            </a:r>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691813496"/>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034599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85192695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a:t>1st </a:t>
            </a:r>
            <a:r>
              <a:rPr lang="en-US" dirty="0"/>
              <a:t>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4</a:t>
            </a:r>
          </a:p>
          <a:p>
            <a:pPr algn="ctr"/>
            <a:r>
              <a:rPr lang="en-US" sz="4000" dirty="0"/>
              <a:t>Biodiversity and Evolution</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F47BC328-6465-4D11-B679-96D8AEE7F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57016" cy="4489438"/>
          </a:xfrm>
          <a:prstGeom prst="rect">
            <a:avLst/>
          </a:prstGeom>
        </p:spPr>
      </p:pic>
    </p:spTree>
    <p:extLst>
      <p:ext uri="{BB962C8B-B14F-4D97-AF65-F5344CB8AC3E}">
        <p14:creationId xmlns:p14="http://schemas.microsoft.com/office/powerpoint/2010/main" val="379510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lstStyle/>
          <a:p>
            <a:r>
              <a:rPr lang="en-US" dirty="0"/>
              <a:t>What Is Biodiversity and Why Is It Important? (5 of 5)</a:t>
            </a:r>
          </a:p>
        </p:txBody>
      </p:sp>
      <p:pic>
        <p:nvPicPr>
          <p:cNvPr id="2" name="Picture 1" descr="An illustration shows the various types of plant species. The height is calibrated between 0 and 100 feet with an interval of 50 feet and is also calibrated between 0 to 30m with an interval of 10m. Along the x-axis, the tropical rain forest trees are shown up to a height of 100 feet. Next is the coniferous forest, which comprises of trees that are slightly lesser in height. Next is the trees of the deciduous forests which grow up to a height of nearly 20m. Next is the Thorn forest which comprises of shorter trees with thorns, which are shown up to a height of less than 10m. Thorn scrubs are very short scrubs, after which are the long grass prairie and short grass prairie are shown. Finally trees and plants of the deserts are shown which are labeled as Desert scru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006" y="1776832"/>
            <a:ext cx="7175042" cy="4090568"/>
          </a:xfrm>
          <a:prstGeom prst="rect">
            <a:avLst/>
          </a:prstGeom>
        </p:spPr>
      </p:pic>
    </p:spTree>
    <p:extLst>
      <p:ext uri="{BB962C8B-B14F-4D97-AF65-F5344CB8AC3E}">
        <p14:creationId xmlns:p14="http://schemas.microsoft.com/office/powerpoint/2010/main" val="10536896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Major Biomes</a:t>
            </a:r>
          </a:p>
        </p:txBody>
      </p:sp>
      <p:pic>
        <p:nvPicPr>
          <p:cNvPr id="3" name="Picture 2" descr="A map shows the midsection of the United states, where the middle region is labeled as Rocky Mountains and on left side next to the Rocky Mountains are the regions, namely, the Great American desert, Sierra Nevada, and the coastal mountain ranges and on the right side are the Great Plains, the Mississippi River Valley, and the Appalachian Mountains. A photo of the coastal chaparral and scrub is shown below the coastal mountain ranges region, labeled, and connected by a curved line to the map in that region. A photo of the coniferous forest is shown below the Sierra Nevada region, labeled, and connected by a curved line to the map in that region. A photo of the desert forest is shown below the Great American Desert region, labeled, and connected by a curved line to the map in that region. A photo of the coniferous forest is again shown below the Rocky mountain region, labeled, and connected by a curved line to the map in that region. A photo of the desert is shown below the great American desert, labeled, and connected by a curved line to the map in that region. A photo of the prairie grass land is again shown below the Great Plains, labeled, and connected by a curved line to the map in that region. A photo of the deciduous forest is again shown below the Appalachian mountain region, labeled, and connected by a curved line to the map in that region. San Francisco, Las Vegas, Denver, and Baltimore are labeled on the map along with the River St. Louis that flows in the River Mississippi valley region which is also label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4" y="1874671"/>
            <a:ext cx="7689273" cy="3965420"/>
          </a:xfrm>
          <a:prstGeom prst="rect">
            <a:avLst/>
          </a:prstGeom>
        </p:spPr>
      </p:pic>
    </p:spTree>
    <p:extLst>
      <p:ext uri="{BB962C8B-B14F-4D97-AF65-F5344CB8AC3E}">
        <p14:creationId xmlns:p14="http://schemas.microsoft.com/office/powerpoint/2010/main" val="962736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What Role Do Species Play in Ecosystems? (1 of 2)</a:t>
            </a:r>
          </a:p>
        </p:txBody>
      </p:sp>
      <p:sp>
        <p:nvSpPr>
          <p:cNvPr id="3" name="Content Placeholder 2"/>
          <p:cNvSpPr>
            <a:spLocks noGrp="1"/>
          </p:cNvSpPr>
          <p:nvPr>
            <p:ph idx="1"/>
          </p:nvPr>
        </p:nvSpPr>
        <p:spPr/>
        <p:txBody>
          <a:bodyPr/>
          <a:lstStyle/>
          <a:p>
            <a:r>
              <a:rPr lang="en-US" dirty="0"/>
              <a:t>Each species plays a specific ecological role called its niche</a:t>
            </a:r>
          </a:p>
          <a:p>
            <a:pPr lvl="1"/>
            <a:r>
              <a:rPr lang="en-US" dirty="0"/>
              <a:t>Includes everything that affects survival and reproduction</a:t>
            </a:r>
          </a:p>
          <a:p>
            <a:pPr lvl="2"/>
            <a:r>
              <a:rPr lang="en-US" dirty="0"/>
              <a:t>Water, space, sunlight, food, and temperatures</a:t>
            </a:r>
          </a:p>
          <a:p>
            <a:r>
              <a:rPr lang="en-US" dirty="0"/>
              <a:t>Generalist species</a:t>
            </a:r>
          </a:p>
          <a:p>
            <a:pPr lvl="1"/>
            <a:r>
              <a:rPr lang="en-US" dirty="0"/>
              <a:t>Broad niche—wide range of tolerance</a:t>
            </a:r>
          </a:p>
          <a:p>
            <a:r>
              <a:rPr lang="en-US" dirty="0"/>
              <a:t>Specialist species </a:t>
            </a:r>
          </a:p>
          <a:p>
            <a:pPr lvl="1"/>
            <a:r>
              <a:rPr lang="en-US" dirty="0"/>
              <a:t>Narrow niche—narrow range of tolerance</a:t>
            </a:r>
          </a:p>
        </p:txBody>
      </p:sp>
    </p:spTree>
    <p:extLst>
      <p:ext uri="{BB962C8B-B14F-4D97-AF65-F5344CB8AC3E}">
        <p14:creationId xmlns:p14="http://schemas.microsoft.com/office/powerpoint/2010/main" val="399796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lstStyle/>
          <a:p>
            <a:r>
              <a:rPr lang="en-US" dirty="0"/>
              <a:t>What Role Do Species Play in Ecosystems? (2 of 2)</a:t>
            </a:r>
          </a:p>
        </p:txBody>
      </p:sp>
      <p:pic>
        <p:nvPicPr>
          <p:cNvPr id="2" name="Picture 1" descr="A graphical representation shows a number of individuals along the y-axis and the Resource use along the x-axis. A photo of a giant panda is shown and a curve corresponding to it, which reaches the peak and falls again to the x-axis is shown and labeled as “Specialist species with a narrow niche.”  A photo of a raccoon is shown and a corresponding curve, which overlaps the curve with narrow niche is depicted. The curve reaches the peak and falls again to the x-axis and labeled as “Generalist species with a broad niche.” The distance between the peaks are labeled as Niche separation and the overlapping region of the curves is shaded and labeled as region of niche overlap. The breadth of the second curve is marked as Niche bread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278" y="1596843"/>
            <a:ext cx="4707164" cy="4422957"/>
          </a:xfrm>
          <a:prstGeom prst="rect">
            <a:avLst/>
          </a:prstGeom>
        </p:spPr>
      </p:pic>
    </p:spTree>
    <p:extLst>
      <p:ext uri="{BB962C8B-B14F-4D97-AF65-F5344CB8AC3E}">
        <p14:creationId xmlns:p14="http://schemas.microsoft.com/office/powerpoint/2010/main" val="307696252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There Are Four Major Ecosystem Roles for Species</a:t>
            </a:r>
            <a:endParaRPr lang="en-US" dirty="0"/>
          </a:p>
        </p:txBody>
      </p:sp>
      <p:sp>
        <p:nvSpPr>
          <p:cNvPr id="2" name="Content Placeholder 1"/>
          <p:cNvSpPr>
            <a:spLocks noGrp="1"/>
          </p:cNvSpPr>
          <p:nvPr>
            <p:ph idx="1"/>
          </p:nvPr>
        </p:nvSpPr>
        <p:spPr/>
        <p:txBody>
          <a:bodyPr/>
          <a:lstStyle/>
          <a:p>
            <a:r>
              <a:rPr lang="en-US"/>
              <a:t>Native species normally live and thrive in a particular ecosystem</a:t>
            </a:r>
          </a:p>
          <a:p>
            <a:r>
              <a:rPr lang="en-US"/>
              <a:t>Nonnative species migrate or are accidentally introduced into an ecosystem</a:t>
            </a:r>
          </a:p>
          <a:p>
            <a:r>
              <a:rPr lang="en-US"/>
              <a:t>Indicator species provide early warnings of environmental changes</a:t>
            </a:r>
          </a:p>
          <a:p>
            <a:r>
              <a:rPr lang="en-US"/>
              <a:t>Keystone species have a large effect on the types and abundance of other species</a:t>
            </a:r>
            <a:endParaRPr lang="en-US" dirty="0"/>
          </a:p>
        </p:txBody>
      </p:sp>
    </p:spTree>
    <p:extLst>
      <p:ext uri="{BB962C8B-B14F-4D97-AF65-F5344CB8AC3E}">
        <p14:creationId xmlns:p14="http://schemas.microsoft.com/office/powerpoint/2010/main" val="76657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 Keystone Species that almost Went Extinct</a:t>
            </a:r>
          </a:p>
        </p:txBody>
      </p:sp>
      <p:sp>
        <p:nvSpPr>
          <p:cNvPr id="3" name="Content Placeholder 2"/>
          <p:cNvSpPr>
            <a:spLocks noGrp="1"/>
          </p:cNvSpPr>
          <p:nvPr>
            <p:ph idx="1"/>
          </p:nvPr>
        </p:nvSpPr>
        <p:spPr/>
        <p:txBody>
          <a:bodyPr/>
          <a:lstStyle/>
          <a:p>
            <a:r>
              <a:rPr lang="en-US" dirty="0"/>
              <a:t>The American alligator</a:t>
            </a:r>
          </a:p>
          <a:p>
            <a:pPr lvl="1"/>
            <a:r>
              <a:rPr lang="en-US" dirty="0"/>
              <a:t>Keystone species in its subtropical wetland ecosystem</a:t>
            </a:r>
          </a:p>
          <a:p>
            <a:pPr lvl="1"/>
            <a:r>
              <a:rPr lang="en-US" dirty="0"/>
              <a:t>Digs gator holes that hold freshwater and serve as a refuge for aquatic life</a:t>
            </a:r>
          </a:p>
          <a:p>
            <a:pPr lvl="1"/>
            <a:r>
              <a:rPr lang="en-US" dirty="0"/>
              <a:t>1930s: hunted for sport, meat, and skin</a:t>
            </a:r>
          </a:p>
          <a:p>
            <a:pPr lvl="1"/>
            <a:r>
              <a:rPr lang="en-US" dirty="0"/>
              <a:t>1967: added to endangered species list</a:t>
            </a:r>
          </a:p>
          <a:p>
            <a:pPr lvl="1"/>
            <a:r>
              <a:rPr lang="en-US" dirty="0"/>
              <a:t>1977: impressive comeback</a:t>
            </a:r>
          </a:p>
          <a:p>
            <a:pPr lvl="2"/>
            <a:r>
              <a:rPr lang="en-US" dirty="0"/>
              <a:t>More than a million alligators today in Florida</a:t>
            </a:r>
          </a:p>
        </p:txBody>
      </p:sp>
    </p:spTree>
    <p:extLst>
      <p:ext uri="{BB962C8B-B14F-4D97-AF65-F5344CB8AC3E}">
        <p14:creationId xmlns:p14="http://schemas.microsoft.com/office/powerpoint/2010/main" val="112837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19169" y="76200"/>
            <a:ext cx="8032638" cy="1004011"/>
          </a:xfrm>
        </p:spPr>
        <p:txBody>
          <a:bodyPr/>
          <a:lstStyle/>
          <a:p>
            <a:r>
              <a:rPr lang="en-US" dirty="0"/>
              <a:t>The  American Alligator</a:t>
            </a:r>
          </a:p>
        </p:txBody>
      </p:sp>
      <p:pic>
        <p:nvPicPr>
          <p:cNvPr id="3" name="Picture 2" descr="A photo shows an American Alligator near a grassland around a marshy are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874" y="1593905"/>
            <a:ext cx="6708253" cy="4425895"/>
          </a:xfrm>
          <a:prstGeom prst="rect">
            <a:avLst/>
          </a:prstGeom>
        </p:spPr>
      </p:pic>
    </p:spTree>
    <p:extLst>
      <p:ext uri="{BB962C8B-B14F-4D97-AF65-F5344CB8AC3E}">
        <p14:creationId xmlns:p14="http://schemas.microsoft.com/office/powerpoint/2010/main" val="298231940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4.1: Causes of Amphibian Declines</a:t>
            </a:r>
          </a:p>
        </p:txBody>
      </p:sp>
      <p:sp>
        <p:nvSpPr>
          <p:cNvPr id="2" name="Content Placeholder 1"/>
          <p:cNvSpPr>
            <a:spLocks noGrp="1"/>
          </p:cNvSpPr>
          <p:nvPr>
            <p:ph idx="1"/>
          </p:nvPr>
        </p:nvSpPr>
        <p:spPr/>
        <p:txBody>
          <a:bodyPr/>
          <a:lstStyle/>
          <a:p>
            <a:r>
              <a:rPr lang="en-US" dirty="0"/>
              <a:t>Factors causing decline and disappearance of reptiles and amphibians</a:t>
            </a:r>
          </a:p>
          <a:p>
            <a:pPr lvl="1"/>
            <a:r>
              <a:rPr lang="en-US" dirty="0"/>
              <a:t>Parasites</a:t>
            </a:r>
          </a:p>
          <a:p>
            <a:pPr lvl="1"/>
            <a:r>
              <a:rPr lang="en-US" dirty="0"/>
              <a:t>Viral and fungal diseases</a:t>
            </a:r>
          </a:p>
          <a:p>
            <a:pPr lvl="1"/>
            <a:r>
              <a:rPr lang="en-US" dirty="0"/>
              <a:t>Habitat loss and fragmentation</a:t>
            </a:r>
          </a:p>
          <a:p>
            <a:pPr lvl="1"/>
            <a:r>
              <a:rPr lang="en-US" dirty="0"/>
              <a:t>Higher levels of UV radiation</a:t>
            </a:r>
          </a:p>
          <a:p>
            <a:pPr lvl="1"/>
            <a:r>
              <a:rPr lang="en-US" dirty="0"/>
              <a:t>Pollution</a:t>
            </a:r>
          </a:p>
          <a:p>
            <a:pPr lvl="1"/>
            <a:r>
              <a:rPr lang="en-US" dirty="0"/>
              <a:t>Climate change</a:t>
            </a:r>
          </a:p>
          <a:p>
            <a:pPr lvl="1"/>
            <a:r>
              <a:rPr lang="en-US" dirty="0"/>
              <a:t>Overhunting</a:t>
            </a:r>
          </a:p>
        </p:txBody>
      </p:sp>
    </p:spTree>
    <p:extLst>
      <p:ext uri="{BB962C8B-B14F-4D97-AF65-F5344CB8AC3E}">
        <p14:creationId xmlns:p14="http://schemas.microsoft.com/office/powerpoint/2010/main" val="70517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 How Does the Earth’s Life Change over Time?</a:t>
            </a:r>
          </a:p>
        </p:txBody>
      </p:sp>
      <p:sp>
        <p:nvSpPr>
          <p:cNvPr id="3" name="Content Placeholder 2"/>
          <p:cNvSpPr>
            <a:spLocks noGrp="1"/>
          </p:cNvSpPr>
          <p:nvPr>
            <p:ph idx="1"/>
          </p:nvPr>
        </p:nvSpPr>
        <p:spPr/>
        <p:txBody>
          <a:bodyPr/>
          <a:lstStyle/>
          <a:p>
            <a:r>
              <a:rPr lang="en-US" dirty="0"/>
              <a:t>Biological evolution</a:t>
            </a:r>
          </a:p>
          <a:p>
            <a:pPr lvl="1"/>
            <a:r>
              <a:rPr lang="en-US" dirty="0"/>
              <a:t>Earth’s life forms change genetically over time</a:t>
            </a:r>
          </a:p>
          <a:p>
            <a:pPr lvl="1"/>
            <a:r>
              <a:rPr lang="en-US" dirty="0"/>
              <a:t>Widely accepted scientific theory</a:t>
            </a:r>
          </a:p>
          <a:p>
            <a:r>
              <a:rPr lang="en-US" dirty="0"/>
              <a:t>Natural selection</a:t>
            </a:r>
          </a:p>
          <a:p>
            <a:pPr lvl="1"/>
            <a:r>
              <a:rPr lang="en-US" dirty="0"/>
              <a:t>Process by which species have evolved from earlier species</a:t>
            </a:r>
          </a:p>
        </p:txBody>
      </p:sp>
    </p:spTree>
    <p:extLst>
      <p:ext uri="{BB962C8B-B14F-4D97-AF65-F5344CB8AC3E}">
        <p14:creationId xmlns:p14="http://schemas.microsoft.com/office/powerpoint/2010/main" val="917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Explains How Organisms Change over Time (1 of 2)</a:t>
            </a:r>
          </a:p>
        </p:txBody>
      </p:sp>
      <p:sp>
        <p:nvSpPr>
          <p:cNvPr id="3" name="Content Placeholder 2"/>
          <p:cNvSpPr>
            <a:spLocks noGrp="1"/>
          </p:cNvSpPr>
          <p:nvPr>
            <p:ph idx="1"/>
          </p:nvPr>
        </p:nvSpPr>
        <p:spPr/>
        <p:txBody>
          <a:bodyPr/>
          <a:lstStyle/>
          <a:p>
            <a:r>
              <a:rPr lang="en-US" dirty="0"/>
              <a:t>Fossils</a:t>
            </a:r>
          </a:p>
          <a:p>
            <a:pPr lvl="1"/>
            <a:r>
              <a:rPr lang="en-US" dirty="0"/>
              <a:t>Physical evidence of past organisms</a:t>
            </a:r>
          </a:p>
          <a:p>
            <a:pPr lvl="1"/>
            <a:r>
              <a:rPr lang="en-US" dirty="0"/>
              <a:t>Preserved in rocks or ice</a:t>
            </a:r>
          </a:p>
          <a:p>
            <a:r>
              <a:rPr lang="en-US" dirty="0"/>
              <a:t>Fossil record</a:t>
            </a:r>
          </a:p>
          <a:p>
            <a:pPr lvl="1"/>
            <a:r>
              <a:rPr lang="en-US" dirty="0"/>
              <a:t>Entire body of fossil evidence</a:t>
            </a:r>
          </a:p>
          <a:p>
            <a:pPr lvl="1"/>
            <a:r>
              <a:rPr lang="en-US" dirty="0"/>
              <a:t>Uneven and incomplete</a:t>
            </a:r>
          </a:p>
          <a:p>
            <a:pPr lvl="2"/>
            <a:r>
              <a:rPr lang="en-US" dirty="0"/>
              <a:t>Estimate: fossils found so far represent only 1% of all species that have ever lived</a:t>
            </a:r>
          </a:p>
        </p:txBody>
      </p:sp>
    </p:spTree>
    <p:extLst>
      <p:ext uri="{BB962C8B-B14F-4D97-AF65-F5344CB8AC3E}">
        <p14:creationId xmlns:p14="http://schemas.microsoft.com/office/powerpoint/2010/main" val="136887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Case Study: Why Are Amphibians Vanishing?</a:t>
            </a:r>
          </a:p>
        </p:txBody>
      </p:sp>
      <p:sp>
        <p:nvSpPr>
          <p:cNvPr id="3" name="Content Placeholder 2"/>
          <p:cNvSpPr>
            <a:spLocks noGrp="1"/>
          </p:cNvSpPr>
          <p:nvPr>
            <p:ph idx="1"/>
          </p:nvPr>
        </p:nvSpPr>
        <p:spPr>
          <a:xfrm>
            <a:off x="228600" y="1295401"/>
            <a:ext cx="8763000" cy="3733800"/>
          </a:xfrm>
        </p:spPr>
        <p:txBody>
          <a:bodyPr/>
          <a:lstStyle/>
          <a:p>
            <a:r>
              <a:rPr lang="en-US" dirty="0"/>
              <a:t>Frogs are becoming extinct at 10,000 times their historical rates</a:t>
            </a:r>
          </a:p>
          <a:p>
            <a:r>
              <a:rPr lang="en-US" dirty="0"/>
              <a:t>Amphibians</a:t>
            </a:r>
          </a:p>
          <a:p>
            <a:pPr lvl="1"/>
            <a:r>
              <a:rPr lang="en-US" dirty="0"/>
              <a:t>Sensitive biological indicators</a:t>
            </a:r>
          </a:p>
          <a:p>
            <a:pPr lvl="1"/>
            <a:r>
              <a:rPr lang="en-US" dirty="0"/>
              <a:t>Play important ecological roles in their communities</a:t>
            </a:r>
          </a:p>
          <a:p>
            <a:pPr lvl="1"/>
            <a:r>
              <a:rPr lang="en-US" dirty="0"/>
              <a:t>Skin secretions source of many valuable pharmaceutical products</a:t>
            </a:r>
          </a:p>
        </p:txBody>
      </p:sp>
    </p:spTree>
    <p:extLst>
      <p:ext uri="{BB962C8B-B14F-4D97-AF65-F5344CB8AC3E}">
        <p14:creationId xmlns:p14="http://schemas.microsoft.com/office/powerpoint/2010/main" val="236064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a:t>Evolution Explains How Organisms Change over Time (2 of 2)</a:t>
            </a:r>
          </a:p>
        </p:txBody>
      </p:sp>
      <p:pic>
        <p:nvPicPr>
          <p:cNvPr id="3" name="Picture 2" descr="A photo shows a fossil that shows the skeletal remains of a horse along with the skeletal remains of fishes. The photo also shows a man’s hand measuring the skeletal remains of the horse with a measuring tap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373897"/>
            <a:ext cx="3810000" cy="4495872"/>
          </a:xfrm>
          <a:prstGeom prst="rect">
            <a:avLst/>
          </a:prstGeom>
        </p:spPr>
      </p:pic>
    </p:spTree>
    <p:extLst>
      <p:ext uri="{BB962C8B-B14F-4D97-AF65-F5344CB8AC3E}">
        <p14:creationId xmlns:p14="http://schemas.microsoft.com/office/powerpoint/2010/main" val="244831044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Depends on Genetic Variability and Natural Selection (1 of 6)</a:t>
            </a:r>
          </a:p>
        </p:txBody>
      </p:sp>
      <p:sp>
        <p:nvSpPr>
          <p:cNvPr id="3" name="Content Placeholder 2"/>
          <p:cNvSpPr>
            <a:spLocks noGrp="1"/>
          </p:cNvSpPr>
          <p:nvPr>
            <p:ph idx="1"/>
          </p:nvPr>
        </p:nvSpPr>
        <p:spPr/>
        <p:txBody>
          <a:bodyPr/>
          <a:lstStyle/>
          <a:p>
            <a:r>
              <a:rPr lang="en-US" dirty="0"/>
              <a:t>Darwin and Wallace independently proposed concept of natural selection in 1850s</a:t>
            </a:r>
          </a:p>
          <a:p>
            <a:r>
              <a:rPr lang="en-US" dirty="0"/>
              <a:t>Genetic variability occurs through mutations</a:t>
            </a:r>
          </a:p>
          <a:p>
            <a:pPr lvl="1"/>
            <a:r>
              <a:rPr lang="en-US" dirty="0"/>
              <a:t>Random changes in DNA</a:t>
            </a:r>
          </a:p>
          <a:p>
            <a:pPr lvl="1"/>
            <a:r>
              <a:rPr lang="en-US" dirty="0"/>
              <a:t>Some can result in heritable traits</a:t>
            </a:r>
          </a:p>
        </p:txBody>
      </p:sp>
    </p:spTree>
    <p:extLst>
      <p:ext uri="{BB962C8B-B14F-4D97-AF65-F5344CB8AC3E}">
        <p14:creationId xmlns:p14="http://schemas.microsoft.com/office/powerpoint/2010/main" val="327556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Depends on Genetic Variability and Natural Selection (2 of 6)</a:t>
            </a:r>
          </a:p>
        </p:txBody>
      </p:sp>
      <p:sp>
        <p:nvSpPr>
          <p:cNvPr id="3" name="Content Placeholder 2"/>
          <p:cNvSpPr>
            <a:spLocks noGrp="1"/>
          </p:cNvSpPr>
          <p:nvPr>
            <p:ph idx="1"/>
          </p:nvPr>
        </p:nvSpPr>
        <p:spPr/>
        <p:txBody>
          <a:bodyPr/>
          <a:lstStyle/>
          <a:p>
            <a:r>
              <a:rPr lang="en-US" dirty="0"/>
              <a:t>Natural selection</a:t>
            </a:r>
          </a:p>
          <a:p>
            <a:pPr lvl="1"/>
            <a:r>
              <a:rPr lang="en-US" dirty="0"/>
              <a:t>Environmental conditions favor increased survival and reproduction of certain individuals in a population</a:t>
            </a:r>
          </a:p>
          <a:p>
            <a:r>
              <a:rPr lang="en-US" dirty="0"/>
              <a:t>Adaptive trait</a:t>
            </a:r>
          </a:p>
          <a:p>
            <a:pPr lvl="1"/>
            <a:r>
              <a:rPr lang="en-US" dirty="0"/>
              <a:t>Improves the ability of an individual organism to survive and reproduce at a higher rate than other individuals in a population</a:t>
            </a:r>
          </a:p>
          <a:p>
            <a:pPr lvl="2"/>
            <a:r>
              <a:rPr lang="en-US" dirty="0"/>
              <a:t>Given prevailing environmental conditions</a:t>
            </a:r>
          </a:p>
        </p:txBody>
      </p:sp>
    </p:spTree>
    <p:extLst>
      <p:ext uri="{BB962C8B-B14F-4D97-AF65-F5344CB8AC3E}">
        <p14:creationId xmlns:p14="http://schemas.microsoft.com/office/powerpoint/2010/main" val="1374307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Depends on Genetic Variability and Natural Selection (3 of 6)</a:t>
            </a:r>
          </a:p>
        </p:txBody>
      </p:sp>
      <p:sp>
        <p:nvSpPr>
          <p:cNvPr id="3" name="Content Placeholder 2"/>
          <p:cNvSpPr>
            <a:spLocks noGrp="1"/>
          </p:cNvSpPr>
          <p:nvPr>
            <p:ph idx="1"/>
          </p:nvPr>
        </p:nvSpPr>
        <p:spPr/>
        <p:txBody>
          <a:bodyPr/>
          <a:lstStyle/>
          <a:p>
            <a:r>
              <a:rPr lang="en-US" dirty="0"/>
              <a:t>Genetic resistance</a:t>
            </a:r>
          </a:p>
          <a:p>
            <a:pPr lvl="1"/>
            <a:r>
              <a:rPr lang="en-US" dirty="0"/>
              <a:t>Example of natural selection at work</a:t>
            </a:r>
          </a:p>
          <a:p>
            <a:pPr lvl="1"/>
            <a:r>
              <a:rPr lang="en-US" dirty="0"/>
              <a:t>Occurs when organisms have genes that can tolerate a chemical designed to kill them</a:t>
            </a:r>
          </a:p>
          <a:p>
            <a:pPr lvl="1"/>
            <a:r>
              <a:rPr lang="en-US" dirty="0"/>
              <a:t>Resistant individuals survive and reproduce</a:t>
            </a:r>
          </a:p>
          <a:p>
            <a:r>
              <a:rPr lang="en-US" dirty="0"/>
              <a:t>Some disease-causing bacteria have developed resistance to antibacterial drugs (antibiotics)</a:t>
            </a:r>
          </a:p>
        </p:txBody>
      </p:sp>
    </p:spTree>
    <p:extLst>
      <p:ext uri="{BB962C8B-B14F-4D97-AF65-F5344CB8AC3E}">
        <p14:creationId xmlns:p14="http://schemas.microsoft.com/office/powerpoint/2010/main" val="67884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05781" cy="1004011"/>
          </a:xfrm>
        </p:spPr>
        <p:txBody>
          <a:bodyPr/>
          <a:lstStyle/>
          <a:p>
            <a:r>
              <a:rPr lang="en-US" dirty="0"/>
              <a:t>Evolution Depends on Genetic Variability and Natural Selection (4 of 6)</a:t>
            </a:r>
          </a:p>
        </p:txBody>
      </p:sp>
      <p:pic>
        <p:nvPicPr>
          <p:cNvPr id="2" name="Picture 1" descr="An illustration shows Evolution by natural selection that shows 4 steps a, b, c, and d.&#10;Step a shows bacterium which is exposed to antibiotic that shows normal bacterium in one shade and the resistant bacterium in another shade. The resistant bacterium is fewer in number compared to the normal bacterium in the first step. The normal and the resistant bacterium are labeled.&#10;Step b shows that all the bacteria have been killed and depicted like earthworms and the two of the normal ones and one of the resistant one is left behind.&#10;Step c shows that the resistant bacteria have multiplied and the normal ones are left as such.&#10;Step d shows that almost all the non-resistant bacteria have been replaced.&#10;All the four steps are connected by arrow mar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62" y="2334491"/>
            <a:ext cx="7646476" cy="2008909"/>
          </a:xfrm>
          <a:prstGeom prst="rect">
            <a:avLst/>
          </a:prstGeom>
        </p:spPr>
      </p:pic>
      <p:sp>
        <p:nvSpPr>
          <p:cNvPr id="13" name="Content Placeholder 1"/>
          <p:cNvSpPr txBox="1">
            <a:spLocks noChangeArrowheads="1"/>
          </p:cNvSpPr>
          <p:nvPr/>
        </p:nvSpPr>
        <p:spPr bwMode="auto">
          <a:xfrm>
            <a:off x="8077200" y="5943600"/>
            <a:ext cx="1047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200" b="1" dirty="0">
                <a:solidFill>
                  <a:srgbClr val="008040"/>
                </a:solidFill>
                <a:latin typeface="Arial"/>
              </a:rPr>
              <a:t>Stepped Art</a:t>
            </a:r>
          </a:p>
        </p:txBody>
      </p:sp>
    </p:spTree>
    <p:extLst>
      <p:ext uri="{BB962C8B-B14F-4D97-AF65-F5344CB8AC3E}">
        <p14:creationId xmlns:p14="http://schemas.microsoft.com/office/powerpoint/2010/main" val="21535826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Depends on Genetic Variability and Natural Selection (5 of 6)</a:t>
            </a:r>
          </a:p>
        </p:txBody>
      </p:sp>
      <p:sp>
        <p:nvSpPr>
          <p:cNvPr id="3" name="Content Placeholder 2"/>
          <p:cNvSpPr>
            <a:spLocks noGrp="1"/>
          </p:cNvSpPr>
          <p:nvPr>
            <p:ph idx="1"/>
          </p:nvPr>
        </p:nvSpPr>
        <p:spPr/>
        <p:txBody>
          <a:bodyPr/>
          <a:lstStyle/>
          <a:p>
            <a:r>
              <a:rPr lang="en-US" dirty="0"/>
              <a:t>Patterns of evolution can be traced and compared using an evolutionary </a:t>
            </a:r>
            <a:r>
              <a:rPr lang="en-US"/>
              <a:t>or phylogenetic </a:t>
            </a:r>
            <a:r>
              <a:rPr lang="en-US" dirty="0"/>
              <a:t>tree</a:t>
            </a:r>
          </a:p>
        </p:txBody>
      </p:sp>
    </p:spTree>
    <p:extLst>
      <p:ext uri="{BB962C8B-B14F-4D97-AF65-F5344CB8AC3E}">
        <p14:creationId xmlns:p14="http://schemas.microsoft.com/office/powerpoint/2010/main" val="237493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69" y="76200"/>
            <a:ext cx="8777231" cy="1004011"/>
          </a:xfrm>
        </p:spPr>
        <p:txBody>
          <a:bodyPr/>
          <a:lstStyle/>
          <a:p>
            <a:r>
              <a:rPr lang="en-US" dirty="0"/>
              <a:t>Evolution Depends on Genetic Variability and Natural Selection (6 of 6)</a:t>
            </a:r>
          </a:p>
        </p:txBody>
      </p:sp>
      <p:pic>
        <p:nvPicPr>
          <p:cNvPr id="3" name="Picture 2" descr="An illustration shows a tree of life diagram that has protocells at the base, which has two branches at the base, namely, the EUBacteria and the Archaebacteria. Above this layer, is the layer of protists which shows the photos of Amoeboids, Slime molds, flagellates, and Ciliates. A dotted line is shown between the above two layers and the text below the dotted line reads “Prokaryotes” and the text above the dotted line reads “Eukaryotes.” After this layer, the tree branches is further developed into three branches which comprises of the regions of fungi, plants, and animals. The fungi layer grows to a height by further branching, where the photos of Bread molds, imperfect fungi, Mushrooms and other club fungi, egg fungi, and sac fungi are shown at each branching. The plants region grows to a height by further branching, where the photos of Red algae, Brown algae, green algae, lower vascular plants, bryophytes, cone-bearing plants(gymnosperms), Monocots, and dicots are shown at each branching on either sides of the branch. The animals’ region grows to a height by further branching, where the photos of sponges, flatworms, Cnidarians, and round worms are shown at each level of branching, after which, the main branch of the animal branch further branches into two, out of which, the branch on the left side grows by further branching and photos of Mollusks, Annelid worms, and Anthropods are shown. The right side branching grows to height by further branching and photos of echinoderms, primitive chordates, and vertebrates at every step of branch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6157" y="1555137"/>
            <a:ext cx="3507144" cy="4540863"/>
          </a:xfrm>
          <a:prstGeom prst="rect">
            <a:avLst/>
          </a:prstGeom>
        </p:spPr>
      </p:pic>
    </p:spTree>
    <p:extLst>
      <p:ext uri="{BB962C8B-B14F-4D97-AF65-F5344CB8AC3E}">
        <p14:creationId xmlns:p14="http://schemas.microsoft.com/office/powerpoint/2010/main" val="328999701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to Adaptation through Natural Selection</a:t>
            </a:r>
          </a:p>
        </p:txBody>
      </p:sp>
      <p:sp>
        <p:nvSpPr>
          <p:cNvPr id="3" name="Content Placeholder 2"/>
          <p:cNvSpPr>
            <a:spLocks noGrp="1"/>
          </p:cNvSpPr>
          <p:nvPr>
            <p:ph idx="1"/>
          </p:nvPr>
        </p:nvSpPr>
        <p:spPr/>
        <p:txBody>
          <a:bodyPr/>
          <a:lstStyle/>
          <a:p>
            <a:r>
              <a:rPr lang="en-US" dirty="0"/>
              <a:t>Adaptive genetic traits must precede change in the environmental conditions</a:t>
            </a:r>
          </a:p>
          <a:p>
            <a:r>
              <a:rPr lang="en-US" dirty="0"/>
              <a:t>A population’s reproductive capacity</a:t>
            </a:r>
          </a:p>
          <a:p>
            <a:pPr lvl="1"/>
            <a:r>
              <a:rPr lang="en-US" dirty="0"/>
              <a:t>Species that reproduce rapidly and in large numbers are better able to adapt</a:t>
            </a:r>
          </a:p>
        </p:txBody>
      </p:sp>
    </p:spTree>
    <p:extLst>
      <p:ext uri="{BB962C8B-B14F-4D97-AF65-F5344CB8AC3E}">
        <p14:creationId xmlns:p14="http://schemas.microsoft.com/office/powerpoint/2010/main" val="95565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about Evolution through Natural Selection</a:t>
            </a:r>
          </a:p>
        </p:txBody>
      </p:sp>
      <p:sp>
        <p:nvSpPr>
          <p:cNvPr id="3" name="Content Placeholder 2"/>
          <p:cNvSpPr>
            <a:spLocks noGrp="1"/>
          </p:cNvSpPr>
          <p:nvPr>
            <p:ph idx="1"/>
          </p:nvPr>
        </p:nvSpPr>
        <p:spPr/>
        <p:txBody>
          <a:bodyPr/>
          <a:lstStyle/>
          <a:p>
            <a:r>
              <a:rPr lang="en-US" dirty="0"/>
              <a:t>Five common myths</a:t>
            </a:r>
          </a:p>
          <a:p>
            <a:pPr lvl="1"/>
            <a:r>
              <a:rPr lang="en-US" dirty="0"/>
              <a:t>Survival of the fittest means survival of the strongest</a:t>
            </a:r>
          </a:p>
          <a:p>
            <a:pPr lvl="1"/>
            <a:r>
              <a:rPr lang="en-US" dirty="0"/>
              <a:t>Evolution explains the origin of life</a:t>
            </a:r>
          </a:p>
          <a:p>
            <a:pPr lvl="1"/>
            <a:r>
              <a:rPr lang="en-US" dirty="0"/>
              <a:t>Humans evolved from apes or monkeys</a:t>
            </a:r>
          </a:p>
          <a:p>
            <a:pPr lvl="1"/>
            <a:r>
              <a:rPr lang="en-US" dirty="0"/>
              <a:t>Evolution is part of nature’s grand plan to produce perfectly adapted species</a:t>
            </a:r>
          </a:p>
          <a:p>
            <a:pPr lvl="1"/>
            <a:r>
              <a:rPr lang="en-US" dirty="0"/>
              <a:t>Evolution by natural selection is not important because it is just a theory</a:t>
            </a:r>
          </a:p>
        </p:txBody>
      </p:sp>
    </p:spTree>
    <p:extLst>
      <p:ext uri="{BB962C8B-B14F-4D97-AF65-F5344CB8AC3E}">
        <p14:creationId xmlns:p14="http://schemas.microsoft.com/office/powerpoint/2010/main" val="301871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4.5 What Factors Affect Biodiversity? </a:t>
            </a:r>
            <a:br>
              <a:rPr lang="en-US" dirty="0"/>
            </a:br>
            <a:r>
              <a:rPr lang="en-US" dirty="0"/>
              <a:t>(1 of 2)</a:t>
            </a:r>
          </a:p>
        </p:txBody>
      </p:sp>
      <p:sp>
        <p:nvSpPr>
          <p:cNvPr id="2" name="Content Placeholder 1"/>
          <p:cNvSpPr>
            <a:spLocks noGrp="1"/>
          </p:cNvSpPr>
          <p:nvPr>
            <p:ph idx="1"/>
          </p:nvPr>
        </p:nvSpPr>
        <p:spPr/>
        <p:txBody>
          <a:bodyPr/>
          <a:lstStyle/>
          <a:p>
            <a:r>
              <a:rPr lang="en-US"/>
              <a:t>New species arise in two phases</a:t>
            </a:r>
          </a:p>
          <a:p>
            <a:pPr lvl="1"/>
            <a:r>
              <a:rPr lang="en-US"/>
              <a:t>Geographic isolation</a:t>
            </a:r>
          </a:p>
          <a:p>
            <a:pPr lvl="2"/>
            <a:r>
              <a:rPr lang="en-US"/>
              <a:t>Occurs first</a:t>
            </a:r>
          </a:p>
          <a:p>
            <a:pPr lvl="2"/>
            <a:r>
              <a:rPr lang="en-US"/>
              <a:t>Populations migrate or are separated by some other cause</a:t>
            </a:r>
          </a:p>
          <a:p>
            <a:pPr lvl="1"/>
            <a:r>
              <a:rPr lang="en-US"/>
              <a:t>Reproductive isolation</a:t>
            </a:r>
          </a:p>
          <a:p>
            <a:pPr lvl="2"/>
            <a:r>
              <a:rPr lang="en-US"/>
              <a:t>Mutation and change by natural selection occurs in the geographically isolated groups</a:t>
            </a:r>
          </a:p>
          <a:p>
            <a:pPr lvl="2"/>
            <a:r>
              <a:rPr lang="en-US"/>
              <a:t>Eventually prevents breeding between the groups</a:t>
            </a:r>
            <a:endParaRPr lang="en-US" dirty="0"/>
          </a:p>
        </p:txBody>
      </p:sp>
    </p:spTree>
    <p:extLst>
      <p:ext uri="{BB962C8B-B14F-4D97-AF65-F5344CB8AC3E}">
        <p14:creationId xmlns:p14="http://schemas.microsoft.com/office/powerpoint/2010/main" val="28406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 What Are the Major Types of Life on the Earth? (1 of 3)</a:t>
            </a:r>
          </a:p>
        </p:txBody>
      </p:sp>
      <p:sp>
        <p:nvSpPr>
          <p:cNvPr id="3" name="Content Placeholder 2"/>
          <p:cNvSpPr>
            <a:spLocks noGrp="1"/>
          </p:cNvSpPr>
          <p:nvPr>
            <p:ph idx="1"/>
          </p:nvPr>
        </p:nvSpPr>
        <p:spPr/>
        <p:txBody>
          <a:bodyPr/>
          <a:lstStyle/>
          <a:p>
            <a:r>
              <a:rPr lang="en-US" dirty="0"/>
              <a:t>Classification based on cell structure</a:t>
            </a:r>
          </a:p>
          <a:p>
            <a:pPr lvl="1"/>
            <a:r>
              <a:rPr lang="en-US" dirty="0"/>
              <a:t>Prokaryotic (bacterial cells)</a:t>
            </a:r>
          </a:p>
          <a:p>
            <a:pPr lvl="2"/>
            <a:r>
              <a:rPr lang="en-US" dirty="0"/>
              <a:t>No distinct nucleus or internal parts enclosed by membranes</a:t>
            </a:r>
          </a:p>
          <a:p>
            <a:pPr lvl="1"/>
            <a:r>
              <a:rPr lang="en-US" dirty="0"/>
              <a:t>Eukaryotic</a:t>
            </a:r>
          </a:p>
          <a:p>
            <a:pPr lvl="2"/>
            <a:r>
              <a:rPr lang="en-US" dirty="0"/>
              <a:t>All nonbacterial organisms</a:t>
            </a:r>
          </a:p>
          <a:p>
            <a:pPr lvl="1"/>
            <a:r>
              <a:rPr lang="en-US" dirty="0"/>
              <a:t>Species </a:t>
            </a:r>
          </a:p>
          <a:p>
            <a:pPr lvl="2"/>
            <a:r>
              <a:rPr lang="en-US" dirty="0"/>
              <a:t>Group of living organisms with characteristics that distinguish it from other groups of organisms. Must be able to sexually reproduce with another similar individual and produce fertile offspring</a:t>
            </a:r>
          </a:p>
        </p:txBody>
      </p:sp>
    </p:spTree>
    <p:extLst>
      <p:ext uri="{BB962C8B-B14F-4D97-AF65-F5344CB8AC3E}">
        <p14:creationId xmlns:p14="http://schemas.microsoft.com/office/powerpoint/2010/main" val="2016133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599" cy="1004011"/>
          </a:xfrm>
        </p:spPr>
        <p:txBody>
          <a:bodyPr/>
          <a:lstStyle/>
          <a:p>
            <a:r>
              <a:rPr lang="en-US" dirty="0"/>
              <a:t>What Factors Affect Biodiversity? </a:t>
            </a:r>
            <a:br>
              <a:rPr lang="en-US" dirty="0"/>
            </a:br>
            <a:r>
              <a:rPr lang="en-US" dirty="0"/>
              <a:t>(2 of 2)</a:t>
            </a:r>
          </a:p>
        </p:txBody>
      </p:sp>
      <p:pic>
        <p:nvPicPr>
          <p:cNvPr id="4" name="Picture 3" descr="A map shows the area of north America with wolves photo. The northern portion is shaded in a color and labeled as northern population. The southern region is shaded in a different color and labeled as southern population. The text beside the map reads “Different environmental conditions lead to different selective pressures and evolution into two different species.” The photo of the arctic fox is shown beside the northern portion and the text beside the arctic fox reads “Adapted to cold through heavier fur, short ears, short legs, and short nose. White fur matches snow for camouflage.” The photo of the gray fox is shown in the southern portion and the text beside the gray fox reads “Adapted to heat through light weight fur and long ears, legs, and nose, which give off more heat.” A flow diagram is shown on the map, which starts with a text box that reads “Early fox population.” The Early population text box leads to another text box that reads “Spreads northward and southward and separates and the outflow is indicated by two arrow marks, one pointing to the northern region and the other pointing to the southern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4" y="2024562"/>
            <a:ext cx="7689273" cy="3157038"/>
          </a:xfrm>
          <a:prstGeom prst="rect">
            <a:avLst/>
          </a:prstGeom>
        </p:spPr>
      </p:pic>
    </p:spTree>
    <p:extLst>
      <p:ext uri="{BB962C8B-B14F-4D97-AF65-F5344CB8AC3E}">
        <p14:creationId xmlns:p14="http://schemas.microsoft.com/office/powerpoint/2010/main" val="380114237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Science Focus 4.2:</a:t>
            </a:r>
            <a:br>
              <a:rPr lang="en-US" sz="3200" dirty="0"/>
            </a:br>
            <a:r>
              <a:rPr lang="en-US" sz="3200" dirty="0"/>
              <a:t>Geological Processes Affect Biodiversity (1 of 2) </a:t>
            </a:r>
          </a:p>
        </p:txBody>
      </p:sp>
      <p:sp>
        <p:nvSpPr>
          <p:cNvPr id="3" name="Content Placeholder 2"/>
          <p:cNvSpPr>
            <a:spLocks noGrp="1"/>
          </p:cNvSpPr>
          <p:nvPr>
            <p:ph idx="1"/>
          </p:nvPr>
        </p:nvSpPr>
        <p:spPr/>
        <p:txBody>
          <a:bodyPr/>
          <a:lstStyle/>
          <a:p>
            <a:r>
              <a:rPr lang="en-US" dirty="0"/>
              <a:t>Tectonic plates affect evolution and the distribution of life on earth</a:t>
            </a:r>
          </a:p>
          <a:p>
            <a:pPr lvl="1"/>
            <a:r>
              <a:rPr lang="en-US" dirty="0"/>
              <a:t>Locations of continents and oceans have shifted through geologic time</a:t>
            </a:r>
          </a:p>
          <a:p>
            <a:pPr lvl="1"/>
            <a:r>
              <a:rPr lang="en-US" dirty="0"/>
              <a:t>Species move and adapt to new environments, allowing speciation</a:t>
            </a:r>
          </a:p>
          <a:p>
            <a:r>
              <a:rPr lang="en-US" dirty="0"/>
              <a:t>Earthquakes can separate and isolate populations</a:t>
            </a:r>
          </a:p>
          <a:p>
            <a:r>
              <a:rPr lang="en-US" dirty="0"/>
              <a:t>Volcanic eruptions can destroy habitats</a:t>
            </a:r>
          </a:p>
        </p:txBody>
      </p:sp>
    </p:spTree>
    <p:extLst>
      <p:ext uri="{BB962C8B-B14F-4D97-AF65-F5344CB8AC3E}">
        <p14:creationId xmlns:p14="http://schemas.microsoft.com/office/powerpoint/2010/main" val="122672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57626"/>
            <a:ext cx="8777231" cy="1004011"/>
          </a:xfrm>
        </p:spPr>
        <p:txBody>
          <a:bodyPr/>
          <a:lstStyle/>
          <a:p>
            <a:r>
              <a:rPr lang="en-US" dirty="0"/>
              <a:t>Science Focus 4.2:</a:t>
            </a:r>
            <a:br>
              <a:rPr lang="en-US" dirty="0"/>
            </a:br>
            <a:r>
              <a:rPr lang="en-US" dirty="0"/>
              <a:t>Geological Processes Affect Biodiversity  (2 of 2)</a:t>
            </a:r>
          </a:p>
        </p:txBody>
      </p:sp>
      <p:pic>
        <p:nvPicPr>
          <p:cNvPr id="2" name="Picture 1" descr="An illustration shows two globes, one with the map that shows the map around 225 million years ago,  which has the continent Pangaea alone. The other globe shows the present map with 6 continents namely, North America, Eurasia, Africa, South America, Australia and Antart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7" y="2362200"/>
            <a:ext cx="8175347" cy="2514600"/>
          </a:xfrm>
          <a:prstGeom prst="rect">
            <a:avLst/>
          </a:prstGeom>
        </p:spPr>
      </p:pic>
    </p:spTree>
    <p:extLst>
      <p:ext uri="{BB962C8B-B14F-4D97-AF65-F5344CB8AC3E}">
        <p14:creationId xmlns:p14="http://schemas.microsoft.com/office/powerpoint/2010/main" val="31124498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Artificial Selection, Genetic Engineering, and Synthetic Biology</a:t>
            </a:r>
          </a:p>
        </p:txBody>
      </p:sp>
      <p:sp>
        <p:nvSpPr>
          <p:cNvPr id="2" name="Content Placeholder 1"/>
          <p:cNvSpPr>
            <a:spLocks noGrp="1"/>
          </p:cNvSpPr>
          <p:nvPr>
            <p:ph idx="1"/>
          </p:nvPr>
        </p:nvSpPr>
        <p:spPr/>
        <p:txBody>
          <a:bodyPr/>
          <a:lstStyle/>
          <a:p>
            <a:r>
              <a:rPr lang="en-US"/>
              <a:t>Artificial selection</a:t>
            </a:r>
          </a:p>
          <a:p>
            <a:pPr lvl="1"/>
            <a:r>
              <a:rPr lang="en-US"/>
              <a:t>Selective breeding (or crossbreeding)</a:t>
            </a:r>
          </a:p>
          <a:p>
            <a:pPr lvl="1"/>
            <a:r>
              <a:rPr lang="en-US"/>
              <a:t>Occurs between genetically similar species</a:t>
            </a:r>
          </a:p>
          <a:p>
            <a:pPr lvl="1"/>
            <a:r>
              <a:rPr lang="en-US"/>
              <a:t>Not a form of speciation</a:t>
            </a:r>
          </a:p>
          <a:p>
            <a:pPr lvl="1"/>
            <a:r>
              <a:rPr lang="en-US"/>
              <a:t>Slow process</a:t>
            </a:r>
          </a:p>
          <a:p>
            <a:r>
              <a:rPr lang="en-US"/>
              <a:t>Genetic engineering</a:t>
            </a:r>
          </a:p>
          <a:p>
            <a:pPr lvl="1"/>
            <a:r>
              <a:rPr lang="en-US"/>
              <a:t>Way to speed process of artificial selection</a:t>
            </a:r>
          </a:p>
          <a:p>
            <a:pPr lvl="1"/>
            <a:r>
              <a:rPr lang="en-US"/>
              <a:t>Gene splicing</a:t>
            </a:r>
            <a:endParaRPr lang="en-US" dirty="0"/>
          </a:p>
        </p:txBody>
      </p:sp>
    </p:spTree>
    <p:extLst>
      <p:ext uri="{BB962C8B-B14F-4D97-AF65-F5344CB8AC3E}">
        <p14:creationId xmlns:p14="http://schemas.microsoft.com/office/powerpoint/2010/main" val="2226804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Steps in Genetic Engineering (1 of 3)</a:t>
            </a:r>
          </a:p>
        </p:txBody>
      </p:sp>
      <p:sp>
        <p:nvSpPr>
          <p:cNvPr id="2" name="Content Placeholder 1"/>
          <p:cNvSpPr>
            <a:spLocks noGrp="1"/>
          </p:cNvSpPr>
          <p:nvPr>
            <p:ph idx="1"/>
          </p:nvPr>
        </p:nvSpPr>
        <p:spPr/>
        <p:txBody>
          <a:bodyPr/>
          <a:lstStyle/>
          <a:p>
            <a:r>
              <a:rPr lang="en-US"/>
              <a:t>Identify a gene with a desired trait in DNA from donor organism</a:t>
            </a:r>
          </a:p>
          <a:p>
            <a:r>
              <a:rPr lang="en-US"/>
              <a:t>Extract a small DNA molecule (plasmid) from a bacterial cell</a:t>
            </a:r>
          </a:p>
          <a:p>
            <a:r>
              <a:rPr lang="en-US"/>
              <a:t>Insert the desired gene into the plasmid to form a recombinant DNA plasmid</a:t>
            </a:r>
          </a:p>
          <a:p>
            <a:r>
              <a:rPr lang="en-US"/>
              <a:t>Insert into the cell of another bacterium that divides and reproduces large numbers of cells with desired trait</a:t>
            </a:r>
            <a:endParaRPr lang="en-US" dirty="0"/>
          </a:p>
        </p:txBody>
      </p:sp>
    </p:spTree>
    <p:extLst>
      <p:ext uri="{BB962C8B-B14F-4D97-AF65-F5344CB8AC3E}">
        <p14:creationId xmlns:p14="http://schemas.microsoft.com/office/powerpoint/2010/main" val="1797239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Steps in Genetic Engineering (2 of 3)</a:t>
            </a:r>
          </a:p>
        </p:txBody>
      </p:sp>
      <p:sp>
        <p:nvSpPr>
          <p:cNvPr id="2" name="Content Placeholder 1"/>
          <p:cNvSpPr>
            <a:spLocks noGrp="1"/>
          </p:cNvSpPr>
          <p:nvPr>
            <p:ph idx="1"/>
          </p:nvPr>
        </p:nvSpPr>
        <p:spPr/>
        <p:txBody>
          <a:bodyPr/>
          <a:lstStyle/>
          <a:p>
            <a:r>
              <a:rPr lang="en-US" dirty="0"/>
              <a:t>Transfer the genetically modified bacterial cells to a plant or animal that is to be genetically modified</a:t>
            </a:r>
          </a:p>
          <a:p>
            <a:r>
              <a:rPr lang="en-US" dirty="0"/>
              <a:t>Result is a genetically modified organism (GMO)</a:t>
            </a:r>
          </a:p>
          <a:p>
            <a:endParaRPr lang="en-US" dirty="0"/>
          </a:p>
          <a:p>
            <a:r>
              <a:rPr lang="en-US" dirty="0"/>
              <a:t>Synthetic biology</a:t>
            </a:r>
          </a:p>
          <a:p>
            <a:pPr lvl="1"/>
            <a:r>
              <a:rPr lang="en-US" dirty="0"/>
              <a:t>Segments of DNA are used to design and create artificial cells, tissues, body parts, and organisms not found in nature</a:t>
            </a:r>
          </a:p>
        </p:txBody>
      </p:sp>
    </p:spTree>
    <p:extLst>
      <p:ext uri="{BB962C8B-B14F-4D97-AF65-F5344CB8AC3E}">
        <p14:creationId xmlns:p14="http://schemas.microsoft.com/office/powerpoint/2010/main" val="830109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12" y="76200"/>
            <a:ext cx="7750188" cy="968707"/>
          </a:xfrm>
        </p:spPr>
        <p:txBody>
          <a:bodyPr/>
          <a:lstStyle/>
          <a:p>
            <a:r>
              <a:rPr lang="en-US" dirty="0"/>
              <a:t>Steps in Genetic Engineering (3 of 3)</a:t>
            </a:r>
          </a:p>
        </p:txBody>
      </p:sp>
      <p:pic>
        <p:nvPicPr>
          <p:cNvPr id="3" name="Picture 2" descr="An illustration shows the cross breeding between pear and apple (desired trait color). The picture of a pear and an apple is shown, below which, is the species of fruits which are close to each other including pear and apple shown in a box and labeled as offspring. The resultant of this process gives a pear which is bigger in size and slightly color is changed, which is labeled as best result. Its cross-breeding again with the apple which results in the new off-spring which is shown in a box of resultant fruits of the above process. The desired result is shown below the fruits in the new offspring which is the pear, which is red in col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728" y="1495744"/>
            <a:ext cx="5145783" cy="4600256"/>
          </a:xfrm>
          <a:prstGeom prst="rect">
            <a:avLst/>
          </a:prstGeom>
        </p:spPr>
      </p:pic>
    </p:spTree>
    <p:extLst>
      <p:ext uri="{BB962C8B-B14F-4D97-AF65-F5344CB8AC3E}">
        <p14:creationId xmlns:p14="http://schemas.microsoft.com/office/powerpoint/2010/main" val="206408207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Extinction Eliminates Species (1 of 3)</a:t>
            </a:r>
          </a:p>
        </p:txBody>
      </p:sp>
      <p:sp>
        <p:nvSpPr>
          <p:cNvPr id="3" name="Content Placeholder 2"/>
          <p:cNvSpPr>
            <a:spLocks noGrp="1"/>
          </p:cNvSpPr>
          <p:nvPr>
            <p:ph idx="1"/>
          </p:nvPr>
        </p:nvSpPr>
        <p:spPr/>
        <p:txBody>
          <a:bodyPr/>
          <a:lstStyle/>
          <a:p>
            <a:r>
              <a:rPr lang="en-US" dirty="0"/>
              <a:t>Extinction</a:t>
            </a:r>
          </a:p>
          <a:p>
            <a:pPr lvl="1"/>
            <a:r>
              <a:rPr lang="en-US" dirty="0"/>
              <a:t>Process in which an entire species ceases to exist</a:t>
            </a:r>
          </a:p>
          <a:p>
            <a:r>
              <a:rPr lang="en-US" dirty="0"/>
              <a:t>Endemic species </a:t>
            </a:r>
          </a:p>
          <a:p>
            <a:pPr lvl="1"/>
            <a:r>
              <a:rPr lang="en-US" dirty="0"/>
              <a:t>Found only in one area</a:t>
            </a:r>
          </a:p>
          <a:p>
            <a:pPr lvl="1"/>
            <a:r>
              <a:rPr lang="en-US" dirty="0"/>
              <a:t>Particularly vulnerable to extinction</a:t>
            </a:r>
          </a:p>
          <a:p>
            <a:r>
              <a:rPr lang="en-US" dirty="0"/>
              <a:t>Background extinction</a:t>
            </a:r>
          </a:p>
          <a:p>
            <a:pPr lvl="1"/>
            <a:r>
              <a:rPr lang="en-US" dirty="0"/>
              <a:t>Typical low rate of extinction</a:t>
            </a:r>
          </a:p>
          <a:p>
            <a:pPr lvl="2"/>
            <a:r>
              <a:rPr lang="en-US" dirty="0"/>
              <a:t>0.0001% of all species per year</a:t>
            </a:r>
          </a:p>
        </p:txBody>
      </p:sp>
    </p:spTree>
    <p:extLst>
      <p:ext uri="{BB962C8B-B14F-4D97-AF65-F5344CB8AC3E}">
        <p14:creationId xmlns:p14="http://schemas.microsoft.com/office/powerpoint/2010/main" val="74384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Extinction Eliminates Species (2 of 3)</a:t>
            </a:r>
          </a:p>
        </p:txBody>
      </p:sp>
      <p:sp>
        <p:nvSpPr>
          <p:cNvPr id="3" name="Content Placeholder 2"/>
          <p:cNvSpPr>
            <a:spLocks noGrp="1"/>
          </p:cNvSpPr>
          <p:nvPr>
            <p:ph idx="1"/>
          </p:nvPr>
        </p:nvSpPr>
        <p:spPr/>
        <p:txBody>
          <a:bodyPr/>
          <a:lstStyle/>
          <a:p>
            <a:r>
              <a:rPr lang="en-US" dirty="0"/>
              <a:t>Mass extinction</a:t>
            </a:r>
          </a:p>
          <a:p>
            <a:pPr lvl="1"/>
            <a:r>
              <a:rPr lang="en-US" dirty="0"/>
              <a:t>Significant rise above background level</a:t>
            </a:r>
          </a:p>
          <a:p>
            <a:pPr lvl="1"/>
            <a:r>
              <a:rPr lang="en-US" dirty="0"/>
              <a:t>20–95% of species are eliminated</a:t>
            </a:r>
          </a:p>
          <a:p>
            <a:pPr lvl="1"/>
            <a:r>
              <a:rPr lang="en-US" dirty="0"/>
              <a:t>Causes unknown but could include:</a:t>
            </a:r>
          </a:p>
          <a:p>
            <a:pPr lvl="2"/>
            <a:r>
              <a:rPr lang="en-US" dirty="0"/>
              <a:t>Giant volcanic eruptions</a:t>
            </a:r>
          </a:p>
          <a:p>
            <a:pPr lvl="2"/>
            <a:r>
              <a:rPr lang="en-US" dirty="0"/>
              <a:t>Collisions with meteors or asteroids</a:t>
            </a:r>
          </a:p>
          <a:p>
            <a:pPr lvl="1"/>
            <a:r>
              <a:rPr lang="en-US" dirty="0"/>
              <a:t>Provides opportunity for evolution of new species</a:t>
            </a:r>
          </a:p>
        </p:txBody>
      </p:sp>
    </p:spTree>
    <p:extLst>
      <p:ext uri="{BB962C8B-B14F-4D97-AF65-F5344CB8AC3E}">
        <p14:creationId xmlns:p14="http://schemas.microsoft.com/office/powerpoint/2010/main" val="878382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828237"/>
          </a:xfrm>
        </p:spPr>
        <p:txBody>
          <a:bodyPr/>
          <a:lstStyle/>
          <a:p>
            <a:r>
              <a:rPr lang="en-US" dirty="0"/>
              <a:t>Extinction Eliminates Species (3 of 3)</a:t>
            </a:r>
          </a:p>
        </p:txBody>
      </p:sp>
      <p:pic>
        <p:nvPicPr>
          <p:cNvPr id="3" name="Picture 2" descr="A chart shows the mass extinction over the past 500 millions of years ago. The chart shows a scale of millions of years ago which is calibrated between 500 to today from bottom to top along with markings on the scale for 65, 180, 250, and 345 million years. The three Eras namely, the Paleozoic, Mesozoic, and the Cenozoic are shown beside the scale and the Paleozoic era falls between 250 and 500 on the scale, the Mesozoic era falls between 65 and 250 on the scale, and Cenozoic falls between today and 65 respectively. In between the scale and the era is the period, where the periods are labeled as Quaternary marked on today, Tertiary marked between today and 65, Cretaceous and Jurassic marked between 65 and 180, Triassic marked between 180 and 250, Permian and Carboniferous marked between 250 and 345, Devonian, Silurian, and Ordovician marked between 345 and 500, and Cambrian below 500. The living species is represented in funnel shape for each of the calibration on the scale from top to bottom and labeled as “Bar width represents relative number of living species.” The details of the species and families experiencing mass extinction are indicated by an arrow on the top side of the funnel at each level and labeled as Extinction. The first species experiencing extinction is marked at today and the text beside reads “Current extinction crisis caused by human activities. Many species are expected to become extinct within the next 50 to 100 years.” The second species experiencing extinction is marked at 65 and the text beside reads “Cretaceous: up to 80% of ruling reptiles (dinosaurs); many marine species including many foraminiferans and mollusks.” The third species experiencing extinction is marked at 180 and the text beside reads “Triassic: 35% of the animal families; including many reptiles and marine mollusks.” The fourth species experiencing extinction is marked at 250 and the text beside reads “Permian: 90% of the animal families, including over 95% of the marine species; many trees, amphibians, most bryozoans and brachiopods, all trilobites.” The fifth species experiencing extinction is marked at 345 and the text beside reads “Devonian: 30% of animal families including agnathan and placoderm fishes and many trilobites.” The sixth species experiencing extinction is marked at 500 and text beside reads “Ordovician: 50% of animal families, including many trilobi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87702"/>
            <a:ext cx="5785779" cy="4746612"/>
          </a:xfrm>
          <a:prstGeom prst="rect">
            <a:avLst/>
          </a:prstGeom>
        </p:spPr>
      </p:pic>
    </p:spTree>
    <p:extLst>
      <p:ext uri="{BB962C8B-B14F-4D97-AF65-F5344CB8AC3E}">
        <p14:creationId xmlns:p14="http://schemas.microsoft.com/office/powerpoint/2010/main" val="75619834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the Major Types of Life on the Earth? (2 of 3)</a:t>
            </a:r>
          </a:p>
        </p:txBody>
      </p:sp>
      <p:pic>
        <p:nvPicPr>
          <p:cNvPr id="2" name="Picture 1" descr="A figure shows a prokaryotic cell, where the DNA (information storage, no nucleus) and the Cell membrane (transport of raw materials and finished products) are labeled. A callout pointing to the plain surface on the cell reads “Protein construction and energy conversion occur without specialized internal structures.”&#10;A figure shows an Eukaryotic Cell, where the nucleus (information storage), energy conversion, cell membrane (transport of raw materials and finished products), protein construction, and packaging are label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660" y="1742728"/>
            <a:ext cx="7724681" cy="3372544"/>
          </a:xfrm>
          <a:prstGeom prst="rect">
            <a:avLst/>
          </a:prstGeom>
        </p:spPr>
      </p:pic>
    </p:spTree>
    <p:extLst>
      <p:ext uri="{BB962C8B-B14F-4D97-AF65-F5344CB8AC3E}">
        <p14:creationId xmlns:p14="http://schemas.microsoft.com/office/powerpoint/2010/main" val="2301032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Concepts: Adapt, Migrate, or </a:t>
            </a:r>
            <a:br>
              <a:rPr lang="en-US" dirty="0"/>
            </a:br>
            <a:r>
              <a:rPr lang="en-US" dirty="0"/>
              <a:t>Go Extinct</a:t>
            </a:r>
          </a:p>
        </p:txBody>
      </p:sp>
      <p:sp>
        <p:nvSpPr>
          <p:cNvPr id="3" name="Content Placeholder 2"/>
          <p:cNvSpPr>
            <a:spLocks noGrp="1"/>
          </p:cNvSpPr>
          <p:nvPr>
            <p:ph idx="1"/>
          </p:nvPr>
        </p:nvSpPr>
        <p:spPr/>
        <p:txBody>
          <a:bodyPr/>
          <a:lstStyle/>
          <a:p>
            <a:r>
              <a:rPr lang="en-US"/>
              <a:t>When </a:t>
            </a:r>
            <a:r>
              <a:rPr lang="en-US" dirty="0"/>
              <a:t>the environment changes rapidly, species have only three options</a:t>
            </a:r>
          </a:p>
          <a:p>
            <a:pPr lvl="1"/>
            <a:r>
              <a:rPr lang="en-US" dirty="0"/>
              <a:t>Polar bears reproduce slowly, but environmental conditions they depend on for survival are changing very quickly</a:t>
            </a:r>
          </a:p>
        </p:txBody>
      </p:sp>
    </p:spTree>
    <p:extLst>
      <p:ext uri="{BB962C8B-B14F-4D97-AF65-F5344CB8AC3E}">
        <p14:creationId xmlns:p14="http://schemas.microsoft.com/office/powerpoint/2010/main" val="48837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Earth’s Organisms Are Many and Varied</a:t>
            </a:r>
            <a:br>
              <a:rPr lang="en-US" dirty="0"/>
            </a:br>
            <a:r>
              <a:rPr lang="en-US" dirty="0"/>
              <a:t>(3 of 3) </a:t>
            </a:r>
            <a:br>
              <a:rPr lang="en-US" dirty="0"/>
            </a:br>
            <a:endParaRPr lang="en-US" dirty="0"/>
          </a:p>
        </p:txBody>
      </p:sp>
      <p:sp>
        <p:nvSpPr>
          <p:cNvPr id="2" name="Content Placeholder 1"/>
          <p:cNvSpPr>
            <a:spLocks noGrp="1"/>
          </p:cNvSpPr>
          <p:nvPr>
            <p:ph idx="1"/>
          </p:nvPr>
        </p:nvSpPr>
        <p:spPr/>
        <p:txBody>
          <a:bodyPr/>
          <a:lstStyle/>
          <a:p>
            <a:r>
              <a:rPr lang="en-US" dirty="0"/>
              <a:t>Estimated 7–10 million species exist</a:t>
            </a:r>
          </a:p>
          <a:p>
            <a:pPr lvl="1"/>
            <a:r>
              <a:rPr lang="en-US" dirty="0"/>
              <a:t>About 2 million species have been identified</a:t>
            </a:r>
          </a:p>
          <a:p>
            <a:pPr lvl="2"/>
            <a:r>
              <a:rPr lang="en-US" dirty="0"/>
              <a:t>About half of those are insects</a:t>
            </a:r>
          </a:p>
          <a:p>
            <a:r>
              <a:rPr lang="en-US" dirty="0"/>
              <a:t>Pollination is a vital ecosystem service performed by insects</a:t>
            </a:r>
          </a:p>
          <a:p>
            <a:r>
              <a:rPr lang="en-US" dirty="0"/>
              <a:t>Some insect species reproduce rapidly and can produce new genetic traits</a:t>
            </a:r>
          </a:p>
          <a:p>
            <a:pPr lvl="1"/>
            <a:r>
              <a:rPr lang="en-US" dirty="0"/>
              <a:t>Example: pesticide resistance</a:t>
            </a:r>
          </a:p>
        </p:txBody>
      </p:sp>
    </p:spTree>
    <p:extLst>
      <p:ext uri="{BB962C8B-B14F-4D97-AF65-F5344CB8AC3E}">
        <p14:creationId xmlns:p14="http://schemas.microsoft.com/office/powerpoint/2010/main" val="316637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4.2 What Is Biodiversity and Why Is It Important? (1 of 5)</a:t>
            </a:r>
          </a:p>
        </p:txBody>
      </p:sp>
      <p:sp>
        <p:nvSpPr>
          <p:cNvPr id="8195" name="Content Placeholder 2"/>
          <p:cNvSpPr>
            <a:spLocks noGrp="1"/>
          </p:cNvSpPr>
          <p:nvPr>
            <p:ph idx="1"/>
          </p:nvPr>
        </p:nvSpPr>
        <p:spPr/>
        <p:txBody>
          <a:bodyPr/>
          <a:lstStyle/>
          <a:p>
            <a:r>
              <a:rPr lang="en-US"/>
              <a:t>Biological diversity is the diversity of life on earth </a:t>
            </a:r>
          </a:p>
          <a:p>
            <a:r>
              <a:rPr lang="en-US"/>
              <a:t>Species diversity</a:t>
            </a:r>
          </a:p>
          <a:p>
            <a:pPr lvl="1"/>
            <a:r>
              <a:rPr lang="en-US"/>
              <a:t> Includes species richness and evenness</a:t>
            </a:r>
          </a:p>
          <a:p>
            <a:r>
              <a:rPr lang="en-US"/>
              <a:t>Genetic diversity</a:t>
            </a:r>
          </a:p>
          <a:p>
            <a:pPr lvl="1"/>
            <a:r>
              <a:rPr lang="en-US"/>
              <a:t>Variety of genes in a population or species</a:t>
            </a:r>
          </a:p>
          <a:p>
            <a:r>
              <a:rPr lang="en-US"/>
              <a:t>Ecosystem diversity</a:t>
            </a:r>
          </a:p>
          <a:p>
            <a:pPr lvl="1"/>
            <a:r>
              <a:rPr lang="en-US"/>
              <a:t>Biomes: regions with distinct climates and species</a:t>
            </a:r>
            <a:endParaRPr lang="en-US" dirty="0"/>
          </a:p>
        </p:txBody>
      </p:sp>
    </p:spTree>
    <p:extLst>
      <p:ext uri="{BB962C8B-B14F-4D97-AF65-F5344CB8AC3E}">
        <p14:creationId xmlns:p14="http://schemas.microsoft.com/office/powerpoint/2010/main" val="79572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Is Biodiversity and Why Is It Important? (4 of 5)</a:t>
            </a:r>
          </a:p>
        </p:txBody>
      </p:sp>
      <p:pic>
        <p:nvPicPr>
          <p:cNvPr id="3" name="Picture 2" descr="A photo shows a globe with a few photos on the sides. On the top side of the globe there are photos of sea, desert, and green forests. On the bottom side, a number of shells of snail species and colorful love birds are found on either sides. On the other side, an energy flow cycle and recycling is shown that starts with the major source of energy, namely, the sun. Solar energy falls on the plants which is indicated by an arrow mark and leads to a text box that reads “Producers (plants).” A flow line connects the producers text box with the consumers’ text box that reads “Consumers (plant eaters and animal eaters)” and the pictures beside the text box that shows zebra and a fox. The flow line from the consumers’ text box leads to the decomposers text box that reads “Decomposers (bacteria, fungi)” along with the picture of a bacteria. The flow line continues to another text box that reads “chemical nutrients (carbon dioxide, oxygen, nitrogen, and minerals)” and the picture beside it shows the pictures of the chemical nutrients. A flow line also points to the decomposers from the producers. Heat dissipated is indicated by a circular arrow with the text that reads “H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945" y="1661879"/>
            <a:ext cx="5050885" cy="4295545"/>
          </a:xfrm>
          <a:prstGeom prst="rect">
            <a:avLst/>
          </a:prstGeom>
        </p:spPr>
      </p:pic>
    </p:spTree>
    <p:extLst>
      <p:ext uri="{BB962C8B-B14F-4D97-AF65-F5344CB8AC3E}">
        <p14:creationId xmlns:p14="http://schemas.microsoft.com/office/powerpoint/2010/main" val="36582284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Biodiversity and Why Is It Important? (2 of 5)</a:t>
            </a:r>
          </a:p>
        </p:txBody>
      </p:sp>
      <p:sp>
        <p:nvSpPr>
          <p:cNvPr id="3" name="Content Placeholder 2"/>
          <p:cNvSpPr>
            <a:spLocks noGrp="1"/>
          </p:cNvSpPr>
          <p:nvPr>
            <p:ph idx="1"/>
          </p:nvPr>
        </p:nvSpPr>
        <p:spPr/>
        <p:txBody>
          <a:bodyPr/>
          <a:lstStyle/>
          <a:p>
            <a:r>
              <a:rPr lang="en-US" dirty="0"/>
              <a:t>Forests have core habitat and edge habitat</a:t>
            </a:r>
          </a:p>
          <a:p>
            <a:pPr lvl="1"/>
            <a:r>
              <a:rPr lang="en-US" dirty="0"/>
              <a:t>Edge effect: conditions different from forest interior such as temperature, light, humidity, etc.</a:t>
            </a:r>
          </a:p>
          <a:p>
            <a:pPr lvl="1"/>
            <a:r>
              <a:rPr lang="en-US" dirty="0"/>
              <a:t>As forests are fragmented, there is less core habitat and more edge habitat</a:t>
            </a:r>
          </a:p>
          <a:p>
            <a:pPr lvl="1"/>
            <a:r>
              <a:rPr lang="en-US" dirty="0" err="1"/>
              <a:t>Ecotone</a:t>
            </a:r>
            <a:r>
              <a:rPr lang="en-US" dirty="0"/>
              <a:t>: transitional area where two different ecosystems merge</a:t>
            </a:r>
          </a:p>
        </p:txBody>
      </p:sp>
    </p:spTree>
    <p:extLst>
      <p:ext uri="{BB962C8B-B14F-4D97-AF65-F5344CB8AC3E}">
        <p14:creationId xmlns:p14="http://schemas.microsoft.com/office/powerpoint/2010/main" val="28482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Biodiversity and Why Is It Important? </a:t>
            </a:r>
            <a:br>
              <a:rPr lang="en-US" dirty="0"/>
            </a:br>
            <a:r>
              <a:rPr lang="en-US" dirty="0"/>
              <a:t>(3 of 5)</a:t>
            </a:r>
          </a:p>
        </p:txBody>
      </p:sp>
      <p:sp>
        <p:nvSpPr>
          <p:cNvPr id="3" name="Content Placeholder 2"/>
          <p:cNvSpPr>
            <a:spLocks noGrp="1"/>
          </p:cNvSpPr>
          <p:nvPr>
            <p:ph idx="1"/>
          </p:nvPr>
        </p:nvSpPr>
        <p:spPr/>
        <p:txBody>
          <a:bodyPr/>
          <a:lstStyle/>
          <a:p>
            <a:r>
              <a:rPr lang="en-US" dirty="0"/>
              <a:t>Functional diversity</a:t>
            </a:r>
          </a:p>
          <a:p>
            <a:pPr lvl="1"/>
            <a:r>
              <a:rPr lang="en-US" dirty="0"/>
              <a:t>Variety of processes within ecosystems</a:t>
            </a:r>
          </a:p>
          <a:p>
            <a:pPr lvl="1"/>
            <a:r>
              <a:rPr lang="en-US" dirty="0"/>
              <a:t>Examples: energy flow and matter cycling</a:t>
            </a:r>
          </a:p>
          <a:p>
            <a:r>
              <a:rPr lang="en-US" dirty="0"/>
              <a:t>Advantages of biologically diverse ecosystems</a:t>
            </a:r>
          </a:p>
          <a:p>
            <a:pPr lvl="1"/>
            <a:r>
              <a:rPr lang="en-US" dirty="0"/>
              <a:t>Produce more plant biomass to support a greater number of consumer species</a:t>
            </a:r>
          </a:p>
          <a:p>
            <a:pPr lvl="1"/>
            <a:r>
              <a:rPr lang="en-US" dirty="0"/>
              <a:t>Contain species traits that enable them to adapt to changing environmental conditions</a:t>
            </a:r>
          </a:p>
        </p:txBody>
      </p:sp>
    </p:spTree>
    <p:extLst>
      <p:ext uri="{BB962C8B-B14F-4D97-AF65-F5344CB8AC3E}">
        <p14:creationId xmlns:p14="http://schemas.microsoft.com/office/powerpoint/2010/main" val="3395551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5498</TotalTime>
  <Words>1890</Words>
  <Application>Microsoft Office PowerPoint</Application>
  <PresentationFormat>On-screen Show (4:3)</PresentationFormat>
  <Paragraphs>237</Paragraphs>
  <Slides>40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Calibri</vt:lpstr>
      <vt:lpstr>Courier New</vt:lpstr>
      <vt:lpstr>Verdana</vt:lpstr>
      <vt:lpstr>Wingdings</vt:lpstr>
      <vt:lpstr>Sample</vt:lpstr>
      <vt:lpstr>Exploring Environmental Science for AP®</vt:lpstr>
      <vt:lpstr>Core Case Study: Why Are Amphibians Vanishing?</vt:lpstr>
      <vt:lpstr>4.1 What Are the Major Types of Life on the Earth? (1 of 3)</vt:lpstr>
      <vt:lpstr>What Are the Major Types of Life on the Earth? (2 of 3)</vt:lpstr>
      <vt:lpstr>Earth’s Organisms Are Many and Varied (3 of 3)  </vt:lpstr>
      <vt:lpstr>4.2 What Is Biodiversity and Why Is It Important? (1 of 5)</vt:lpstr>
      <vt:lpstr> What Is Biodiversity and Why Is It Important? (4 of 5)</vt:lpstr>
      <vt:lpstr>What Is Biodiversity and Why Is It Important? (2 of 5)</vt:lpstr>
      <vt:lpstr>What Is Biodiversity and Why Is It Important?  (3 of 5)</vt:lpstr>
      <vt:lpstr>What Is Biodiversity and Why Is It Important? (5 of 5)</vt:lpstr>
      <vt:lpstr>Major Biomes</vt:lpstr>
      <vt:lpstr>4.3 What Role Do Species Play in Ecosystems? (1 of 2)</vt:lpstr>
      <vt:lpstr>What Role Do Species Play in Ecosystems? (2 of 2)</vt:lpstr>
      <vt:lpstr>There Are Four Major Ecosystem Roles for Species</vt:lpstr>
      <vt:lpstr>Case Study: A Keystone Species that almost Went Extinct</vt:lpstr>
      <vt:lpstr>The  American Alligator</vt:lpstr>
      <vt:lpstr>Science Focus 4.1: Causes of Amphibian Declines</vt:lpstr>
      <vt:lpstr>4.4 How Does the Earth’s Life Change over Time?</vt:lpstr>
      <vt:lpstr>Evolution Explains How Organisms Change over Time (1 of 2)</vt:lpstr>
      <vt:lpstr>Evolution Explains How Organisms Change over Time (2 of 2)</vt:lpstr>
      <vt:lpstr>Evolution Depends on Genetic Variability and Natural Selection (1 of 6)</vt:lpstr>
      <vt:lpstr>Evolution Depends on Genetic Variability and Natural Selection (2 of 6)</vt:lpstr>
      <vt:lpstr>Evolution Depends on Genetic Variability and Natural Selection (3 of 6)</vt:lpstr>
      <vt:lpstr>Evolution Depends on Genetic Variability and Natural Selection (4 of 6)</vt:lpstr>
      <vt:lpstr>Evolution Depends on Genetic Variability and Natural Selection (5 of 6)</vt:lpstr>
      <vt:lpstr>Evolution Depends on Genetic Variability and Natural Selection (6 of 6)</vt:lpstr>
      <vt:lpstr>Limits to Adaptation through Natural Selection</vt:lpstr>
      <vt:lpstr>Myths about Evolution through Natural Selection</vt:lpstr>
      <vt:lpstr>4.5 What Factors Affect Biodiversity?  (1 of 2)</vt:lpstr>
      <vt:lpstr>What Factors Affect Biodiversity?  (2 of 2)</vt:lpstr>
      <vt:lpstr>Science Focus 4.2: Geological Processes Affect Biodiversity (1 of 2) </vt:lpstr>
      <vt:lpstr>Science Focus 4.2: Geological Processes Affect Biodiversity  (2 of 2)</vt:lpstr>
      <vt:lpstr>Artificial Selection, Genetic Engineering, and Synthetic Biology</vt:lpstr>
      <vt:lpstr>Steps in Genetic Engineering (1 of 3)</vt:lpstr>
      <vt:lpstr>Steps in Genetic Engineering (2 of 3)</vt:lpstr>
      <vt:lpstr>Steps in Genetic Engineering (3 of 3)</vt:lpstr>
      <vt:lpstr>Extinction Eliminates Species (1 of 3)</vt:lpstr>
      <vt:lpstr>Extinction Eliminates Species (2 of 3)</vt:lpstr>
      <vt:lpstr>Extinction Eliminates Species (3 of 3)</vt:lpstr>
      <vt:lpstr>Critical Concepts: Adapt, Migrate, or  Go Extinct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Biodiversity and Evolution</dc:title>
  <dc:creator>Tyler</dc:creator>
  <cp:lastModifiedBy>Anderson, John W</cp:lastModifiedBy>
  <cp:revision>414</cp:revision>
  <dcterms:created xsi:type="dcterms:W3CDTF">2013-09-12T16:10:24Z</dcterms:created>
  <dcterms:modified xsi:type="dcterms:W3CDTF">2018-06-27T21:13:42Z</dcterms:modified>
</cp:coreProperties>
</file>