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49"/>
  </p:notesMasterIdLst>
  <p:sldIdLst>
    <p:sldId id="369"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70"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89774" autoAdjust="0"/>
  </p:normalViewPr>
  <p:slideViewPr>
    <p:cSldViewPr>
      <p:cViewPr>
        <p:scale>
          <a:sx n="70" d="100"/>
          <a:sy n="70" d="100"/>
        </p:scale>
        <p:origin x="-1284" y="-66"/>
      </p:cViewPr>
      <p:guideLst>
        <p:guide orient="horz" pos="2160"/>
        <p:guide pos="2880"/>
      </p:guideLst>
    </p:cSldViewPr>
  </p:slideViewPr>
  <p:outlineViewPr>
    <p:cViewPr>
      <p:scale>
        <a:sx n="33" d="100"/>
        <a:sy n="33" d="100"/>
      </p:scale>
      <p:origin x="0" y="1938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a:t>
            </a:fld>
            <a:endParaRPr lang="en-US" dirty="0"/>
          </a:p>
        </p:txBody>
      </p:sp>
    </p:spTree>
    <p:extLst>
      <p:ext uri="{BB962C8B-B14F-4D97-AF65-F5344CB8AC3E}">
        <p14:creationId xmlns:p14="http://schemas.microsoft.com/office/powerpoint/2010/main" val="420784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40572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42.3 </a:t>
            </a:r>
            <a:r>
              <a:rPr lang="en-US" dirty="0" smtClean="0"/>
              <a:t>Some organisms in an arctic food web. Yellow arrows indicate path of energy flow (point from eaten to eater). </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12</a:t>
            </a:fld>
            <a:endParaRPr lang="en-US" altLang="en-US" dirty="0"/>
          </a:p>
        </p:txBody>
      </p:sp>
    </p:spTree>
    <p:extLst>
      <p:ext uri="{BB962C8B-B14F-4D97-AF65-F5344CB8AC3E}">
        <p14:creationId xmlns:p14="http://schemas.microsoft.com/office/powerpoint/2010/main" val="51770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144315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42.4 </a:t>
            </a:r>
            <a:r>
              <a:rPr lang="en-US" altLang="en-US" dirty="0" smtClean="0">
                <a:latin typeface="Arial" panose="020B0604020202020204" pitchFamily="34" charset="0"/>
                <a:ea typeface="ＭＳ Ｐゴシック" panose="020B0600070205080204" pitchFamily="34" charset="-128"/>
              </a:rPr>
              <a:t>Computer model for a land food web in East River Valley, Colorado. Balls signify species. Their colors identify trophic levels, with producers (coded red) at the bottom and top predators (yellow) at top. The connecting lines thicken as they go from an eaten species to the eater.</a:t>
            </a:r>
          </a:p>
          <a:p>
            <a:endParaRPr lang="en-US" altLang="en-US" b="1" dirty="0" smtClean="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3E23233-6D1F-44D4-9B31-1A304AD07028}" type="slidenum">
              <a:rPr lang="en-US" altLang="en-US">
                <a:cs typeface="Arial" panose="020B0604020202020204" pitchFamily="34" charset="0"/>
              </a:rPr>
              <a:pPr>
                <a:spcBef>
                  <a:spcPct val="0"/>
                </a:spcBef>
              </a:pPr>
              <a:t>14</a:t>
            </a:fld>
            <a:endParaRPr lang="en-US" altLang="en-US" dirty="0">
              <a:cs typeface="Arial" panose="020B0604020202020204" pitchFamily="34" charset="0"/>
            </a:endParaRPr>
          </a:p>
        </p:txBody>
      </p:sp>
    </p:spTree>
    <p:extLst>
      <p:ext uri="{BB962C8B-B14F-4D97-AF65-F5344CB8AC3E}">
        <p14:creationId xmlns:p14="http://schemas.microsoft.com/office/powerpoint/2010/main" val="307177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95473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42.5 </a:t>
            </a:r>
            <a:r>
              <a:rPr lang="en-US" dirty="0" smtClean="0"/>
              <a:t>Ecological pyramids for Silver Springs, an aquatic ecosystem.</a:t>
            </a:r>
          </a:p>
          <a:p>
            <a:r>
              <a:rPr lang="en-US" b="0" dirty="0" smtClean="0"/>
              <a:t>A</a:t>
            </a:r>
            <a:r>
              <a:rPr lang="en-US" dirty="0" smtClean="0"/>
              <a:t>  Biomass pyramid (grams per square meter).</a:t>
            </a:r>
          </a:p>
          <a:p>
            <a:r>
              <a:rPr lang="en-US" b="0" dirty="0" smtClean="0"/>
              <a:t>B</a:t>
            </a:r>
            <a:r>
              <a:rPr lang="en-US" dirty="0" smtClean="0"/>
              <a:t>  Energy pyramid (kilocalories per square meter per year).</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16</a:t>
            </a:fld>
            <a:endParaRPr lang="en-US" altLang="en-US" dirty="0"/>
          </a:p>
        </p:txBody>
      </p:sp>
    </p:spTree>
    <p:extLst>
      <p:ext uri="{BB962C8B-B14F-4D97-AF65-F5344CB8AC3E}">
        <p14:creationId xmlns:p14="http://schemas.microsoft.com/office/powerpoint/2010/main" val="138912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390151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42.6 </a:t>
            </a:r>
            <a:r>
              <a:rPr lang="en-US" altLang="en-US" dirty="0" smtClean="0">
                <a:latin typeface="Arial" panose="020B0604020202020204" pitchFamily="34" charset="0"/>
                <a:ea typeface="ＭＳ Ｐゴシック" panose="020B0600070205080204" pitchFamily="34" charset="-128"/>
              </a:rPr>
              <a:t>Generalized biogeochemical cycle. For any nutrient, the cumulative amount in all environmental reservoirs far exceeds the amount in living organisms.</a:t>
            </a:r>
            <a:endParaRPr lang="en-US" altLang="en-US" b="1" dirty="0" smtClean="0">
              <a:latin typeface="Arial" panose="020B0604020202020204" pitchFamily="34" charset="0"/>
              <a:ea typeface="ＭＳ Ｐゴシック" panose="020B0600070205080204" pitchFamily="34" charset="-128"/>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748847E-061C-43F0-83E3-162E9E13940F}" type="slidenum">
              <a:rPr lang="en-US" altLang="en-US">
                <a:cs typeface="Arial" panose="020B0604020202020204" pitchFamily="34" charset="0"/>
              </a:rPr>
              <a:pPr>
                <a:spcBef>
                  <a:spcPct val="0"/>
                </a:spcBef>
              </a:pPr>
              <a:t>18</a:t>
            </a:fld>
            <a:endParaRPr lang="en-US" altLang="en-US" dirty="0">
              <a:cs typeface="Arial" panose="020B0604020202020204" pitchFamily="34" charset="0"/>
            </a:endParaRPr>
          </a:p>
        </p:txBody>
      </p:sp>
    </p:spTree>
    <p:extLst>
      <p:ext uri="{BB962C8B-B14F-4D97-AF65-F5344CB8AC3E}">
        <p14:creationId xmlns:p14="http://schemas.microsoft.com/office/powerpoint/2010/main" val="164778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290927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214663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F83D31-6087-46AF-8601-F6F86BB4D876}" type="slidenum">
              <a:rPr lang="en-US" altLang="en-US">
                <a:cs typeface="Arial" panose="020B0604020202020204" pitchFamily="34" charset="0"/>
              </a:rPr>
              <a:pPr>
                <a:spcBef>
                  <a:spcPct val="0"/>
                </a:spcBef>
              </a:pPr>
              <a:t>3</a:t>
            </a:fld>
            <a:endParaRPr lang="en-US" altLang="en-US" dirty="0">
              <a:cs typeface="Arial" panose="020B0604020202020204" pitchFamily="34" charset="0"/>
            </a:endParaRPr>
          </a:p>
        </p:txBody>
      </p:sp>
    </p:spTree>
    <p:extLst>
      <p:ext uri="{BB962C8B-B14F-4D97-AF65-F5344CB8AC3E}">
        <p14:creationId xmlns:p14="http://schemas.microsoft.com/office/powerpoint/2010/main" val="3571157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42.7 </a:t>
            </a:r>
            <a:r>
              <a:rPr lang="en-US" dirty="0" smtClean="0"/>
              <a:t>The water cycle. Water moves from the ocean to the atmosphere, land, and back. Yellow arrows represent processes that move water.</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21</a:t>
            </a:fld>
            <a:endParaRPr lang="en-US" altLang="en-US" dirty="0"/>
          </a:p>
        </p:txBody>
      </p:sp>
    </p:spTree>
    <p:extLst>
      <p:ext uri="{BB962C8B-B14F-4D97-AF65-F5344CB8AC3E}">
        <p14:creationId xmlns:p14="http://schemas.microsoft.com/office/powerpoint/2010/main" val="323908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Table 42.1 </a:t>
            </a:r>
            <a:r>
              <a:rPr lang="en-US" altLang="en-US" dirty="0" smtClean="0">
                <a:latin typeface="Arial" panose="020B0604020202020204" pitchFamily="34" charset="0"/>
                <a:ea typeface="ＭＳ Ｐゴシック" panose="020B0600070205080204" pitchFamily="34" charset="-128"/>
              </a:rPr>
              <a:t>Environmental Water Reservoirs</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2955C4-13CE-49CD-8F6D-BBE3BA6C14A1}" type="slidenum">
              <a:rPr lang="en-US" altLang="en-US" sz="1200">
                <a:solidFill>
                  <a:prstClr val="black"/>
                </a:solidFill>
              </a:rPr>
              <a:pPr/>
              <a:t>22</a:t>
            </a:fld>
            <a:endParaRPr lang="en-US" altLang="en-US" sz="1200" dirty="0">
              <a:solidFill>
                <a:prstClr val="black"/>
              </a:solidFill>
            </a:endParaRPr>
          </a:p>
        </p:txBody>
      </p:sp>
    </p:spTree>
    <p:extLst>
      <p:ext uri="{BB962C8B-B14F-4D97-AF65-F5344CB8AC3E}">
        <p14:creationId xmlns:p14="http://schemas.microsoft.com/office/powerpoint/2010/main" val="2466872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264294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1922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15067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42.8 </a:t>
            </a:r>
            <a:r>
              <a:rPr lang="en-US" dirty="0" smtClean="0"/>
              <a:t>The carbon cycle.</a:t>
            </a:r>
          </a:p>
          <a:p>
            <a:r>
              <a:rPr lang="en-US" b="0" dirty="0" smtClean="0"/>
              <a:t>1</a:t>
            </a:r>
            <a:r>
              <a:rPr lang="en-US" dirty="0" smtClean="0"/>
              <a:t>  Carbon enters land food webs when plants take up carbon dioxide from the air for use in photosynthesis. </a:t>
            </a:r>
          </a:p>
          <a:p>
            <a:r>
              <a:rPr lang="en-US" b="0" dirty="0" smtClean="0"/>
              <a:t>2</a:t>
            </a:r>
            <a:r>
              <a:rPr lang="en-US" dirty="0" smtClean="0"/>
              <a:t>  Carbon returns to the atmosphere as carbon dioxide when plants and other land organisms carry out aerobic respiration.</a:t>
            </a:r>
          </a:p>
          <a:p>
            <a:r>
              <a:rPr lang="en-US" b="0" dirty="0" smtClean="0"/>
              <a:t>3</a:t>
            </a:r>
            <a:r>
              <a:rPr lang="en-US" dirty="0" smtClean="0"/>
              <a:t>  Carbon diffuses between the atmosphere and the ocean. Bicarbonate forms when carbon dioxide dissolves in seawater. </a:t>
            </a:r>
          </a:p>
          <a:p>
            <a:r>
              <a:rPr lang="en-US" b="0" dirty="0" smtClean="0"/>
              <a:t>4</a:t>
            </a:r>
            <a:r>
              <a:rPr lang="en-US" dirty="0" smtClean="0"/>
              <a:t>  Marine producers take up bicarbonate for use in photosynthesis, and marine organisms release carbon dioxide from aerobic respiration.</a:t>
            </a:r>
          </a:p>
          <a:p>
            <a:r>
              <a:rPr lang="en-US" b="0" dirty="0" smtClean="0"/>
              <a:t>5 </a:t>
            </a:r>
            <a:r>
              <a:rPr lang="en-US" dirty="0" smtClean="0"/>
              <a:t> Marine organisms incorporate carbon into their shells. After they die, these shells become part of the sediments. Over time, the sediments become carbon-rich rocks such as limestone and chalk in Earth’s crust. </a:t>
            </a:r>
          </a:p>
          <a:p>
            <a:r>
              <a:rPr lang="en-US" b="0" dirty="0" smtClean="0"/>
              <a:t>6 </a:t>
            </a:r>
            <a:r>
              <a:rPr lang="en-US" dirty="0" smtClean="0"/>
              <a:t> Burning of fossil fuels derived from ancient remains puts additional carbon dioxide into the atmosphere.</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26</a:t>
            </a:fld>
            <a:endParaRPr lang="en-US" altLang="en-US" dirty="0"/>
          </a:p>
        </p:txBody>
      </p:sp>
    </p:spTree>
    <p:extLst>
      <p:ext uri="{BB962C8B-B14F-4D97-AF65-F5344CB8AC3E}">
        <p14:creationId xmlns:p14="http://schemas.microsoft.com/office/powerpoint/2010/main" val="3736908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1386734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913962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42.9 </a:t>
            </a:r>
            <a:r>
              <a:rPr lang="en-US" dirty="0" smtClean="0"/>
              <a:t>Greenhouse effect.</a:t>
            </a:r>
          </a:p>
          <a:p>
            <a:r>
              <a:rPr lang="en-US" b="0" dirty="0" smtClean="0"/>
              <a:t>1</a:t>
            </a:r>
            <a:r>
              <a:rPr lang="en-US" dirty="0" smtClean="0"/>
              <a:t>  Earth’s atmosphere reflects some sunlight energy back into space.</a:t>
            </a:r>
          </a:p>
          <a:p>
            <a:r>
              <a:rPr lang="en-US" b="0" dirty="0" smtClean="0"/>
              <a:t>2 </a:t>
            </a:r>
            <a:r>
              <a:rPr lang="en-US" dirty="0" smtClean="0"/>
              <a:t> More light energy reaches and warms Earth’s surface.</a:t>
            </a:r>
          </a:p>
          <a:p>
            <a:r>
              <a:rPr lang="en-US" b="0" dirty="0" smtClean="0"/>
              <a:t>3</a:t>
            </a:r>
            <a:r>
              <a:rPr lang="en-US" dirty="0" smtClean="0"/>
              <a:t>  Earth’s warmed surface emits heat energy. Some of this energy escapes through the atmosphere into space. But some is absorbed and then emitted in all directions by greenhouse gases. The emitted heat warms Earth’s surface and lower atmosphere.</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29</a:t>
            </a:fld>
            <a:endParaRPr lang="en-US" altLang="en-US" dirty="0"/>
          </a:p>
        </p:txBody>
      </p:sp>
    </p:spTree>
    <p:extLst>
      <p:ext uri="{BB962C8B-B14F-4D97-AF65-F5344CB8AC3E}">
        <p14:creationId xmlns:p14="http://schemas.microsoft.com/office/powerpoint/2010/main" val="212515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2711425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42.1 </a:t>
            </a:r>
            <a:r>
              <a:rPr lang="en-US" dirty="0" smtClean="0"/>
              <a:t>One-way flow of energy (yellow arrows) and nutrient cycling (blue arrows) in the most common type of ecosystem. All light energy that enters the system eventually returns to the environment as heat energy that is not reused. By contrast, nutrients are continually recycled.</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4</a:t>
            </a:fld>
            <a:endParaRPr lang="en-US" altLang="en-US" dirty="0"/>
          </a:p>
        </p:txBody>
      </p:sp>
    </p:spTree>
    <p:extLst>
      <p:ext uri="{BB962C8B-B14F-4D97-AF65-F5344CB8AC3E}">
        <p14:creationId xmlns:p14="http://schemas.microsoft.com/office/powerpoint/2010/main" val="562733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1721508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4234762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1983517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1304361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1508145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42.10 </a:t>
            </a:r>
            <a:r>
              <a:rPr lang="en-US" dirty="0" smtClean="0"/>
              <a:t>Nitrogen cycle in a land ecosystem.</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36</a:t>
            </a:fld>
            <a:endParaRPr lang="en-US" altLang="en-US" dirty="0"/>
          </a:p>
        </p:txBody>
      </p:sp>
    </p:spTree>
    <p:extLst>
      <p:ext uri="{BB962C8B-B14F-4D97-AF65-F5344CB8AC3E}">
        <p14:creationId xmlns:p14="http://schemas.microsoft.com/office/powerpoint/2010/main" val="3349762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4099622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42.11 </a:t>
            </a:r>
            <a:r>
              <a:rPr lang="en-US" altLang="en-US" dirty="0" smtClean="0">
                <a:latin typeface="Arial" panose="020B0604020202020204" pitchFamily="34" charset="0"/>
                <a:ea typeface="ＭＳ Ｐゴシック" panose="020B0600070205080204" pitchFamily="34" charset="-128"/>
              </a:rPr>
              <a:t>Tractor applying industrially produced, nitrogen-rich fertilizer to a cornfield. Nitrogen is the nutrient that most commonly limits corn growth. The inset photo shows corn grown with adequate nitrogen (left) and in nitrogen-deficient soil (right).</a:t>
            </a: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DFA606-94D2-422C-89AC-81985EAE1768}" type="slidenum">
              <a:rPr lang="en-US" altLang="en-US">
                <a:cs typeface="Arial" panose="020B0604020202020204" pitchFamily="34" charset="0"/>
              </a:rPr>
              <a:pPr>
                <a:spcBef>
                  <a:spcPct val="0"/>
                </a:spcBef>
              </a:pPr>
              <a:t>38</a:t>
            </a:fld>
            <a:endParaRPr lang="en-US" altLang="en-US" dirty="0">
              <a:cs typeface="Arial" panose="020B0604020202020204" pitchFamily="34" charset="0"/>
            </a:endParaRPr>
          </a:p>
        </p:txBody>
      </p:sp>
    </p:spTree>
    <p:extLst>
      <p:ext uri="{BB962C8B-B14F-4D97-AF65-F5344CB8AC3E}">
        <p14:creationId xmlns:p14="http://schemas.microsoft.com/office/powerpoint/2010/main" val="3877606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1626197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70880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813027-EE3F-4512-A8AC-87C0E91D04E5}" type="slidenum">
              <a:rPr lang="en-US" altLang="en-US">
                <a:cs typeface="Arial" panose="020B0604020202020204" pitchFamily="34" charset="0"/>
              </a:rPr>
              <a:pPr>
                <a:spcBef>
                  <a:spcPct val="0"/>
                </a:spcBef>
              </a:pPr>
              <a:t>5</a:t>
            </a:fld>
            <a:endParaRPr lang="en-US" altLang="en-US" dirty="0">
              <a:cs typeface="Arial" panose="020B0604020202020204" pitchFamily="34" charset="0"/>
            </a:endParaRPr>
          </a:p>
        </p:txBody>
      </p:sp>
    </p:spTree>
    <p:extLst>
      <p:ext uri="{BB962C8B-B14F-4D97-AF65-F5344CB8AC3E}">
        <p14:creationId xmlns:p14="http://schemas.microsoft.com/office/powerpoint/2010/main" val="2231947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266960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2033677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42.12 </a:t>
            </a:r>
            <a:r>
              <a:rPr lang="en-US" dirty="0" smtClean="0"/>
              <a:t>The phosphorus cycle.</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43</a:t>
            </a:fld>
            <a:endParaRPr lang="en-US" altLang="en-US" dirty="0"/>
          </a:p>
        </p:txBody>
      </p:sp>
    </p:spTree>
    <p:extLst>
      <p:ext uri="{BB962C8B-B14F-4D97-AF65-F5344CB8AC3E}">
        <p14:creationId xmlns:p14="http://schemas.microsoft.com/office/powerpoint/2010/main" val="1089722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511190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4147887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42.13 </a:t>
            </a:r>
            <a:r>
              <a:rPr lang="en-US" altLang="en-US" dirty="0" smtClean="0">
                <a:latin typeface="Arial" panose="020B0604020202020204" pitchFamily="34" charset="0"/>
                <a:ea typeface="ＭＳ Ｐゴシック" panose="020B0600070205080204" pitchFamily="34" charset="-128"/>
              </a:rPr>
              <a:t>Loon with its fish prey. Along with nutrients, the loon takes in any toxic pollutants that accumulated in the fish’s body.</a:t>
            </a:r>
            <a:endParaRPr lang="en-US" altLang="en-US" b="1" dirty="0" smtClean="0">
              <a:latin typeface="Arial" panose="020B0604020202020204" pitchFamily="34" charset="0"/>
              <a:ea typeface="ＭＳ Ｐゴシック" panose="020B0600070205080204" pitchFamily="34" charset="-128"/>
            </a:endParaRPr>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9BE5436-FBE1-4C31-8E82-15A0EB491FDA}" type="slidenum">
              <a:rPr lang="en-US" altLang="en-US">
                <a:cs typeface="Arial" panose="020B0604020202020204" pitchFamily="34" charset="0"/>
              </a:rPr>
              <a:pPr>
                <a:spcBef>
                  <a:spcPct val="0"/>
                </a:spcBef>
              </a:pPr>
              <a:t>46</a:t>
            </a:fld>
            <a:endParaRPr lang="en-US" altLang="en-US" dirty="0">
              <a:cs typeface="Arial" panose="020B0604020202020204" pitchFamily="34" charset="0"/>
            </a:endParaRPr>
          </a:p>
        </p:txBody>
      </p:sp>
    </p:spTree>
    <p:extLst>
      <p:ext uri="{BB962C8B-B14F-4D97-AF65-F5344CB8AC3E}">
        <p14:creationId xmlns:p14="http://schemas.microsoft.com/office/powerpoint/2010/main" val="2660691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155915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a:t>
            </a:fld>
            <a:endParaRPr lang="en-US" dirty="0"/>
          </a:p>
        </p:txBody>
      </p:sp>
    </p:spTree>
    <p:extLst>
      <p:ext uri="{BB962C8B-B14F-4D97-AF65-F5344CB8AC3E}">
        <p14:creationId xmlns:p14="http://schemas.microsoft.com/office/powerpoint/2010/main" val="248062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292733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11569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50925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42.2 </a:t>
            </a:r>
            <a:r>
              <a:rPr lang="en-US" dirty="0" smtClean="0"/>
              <a:t>Food chain. An example of who eats whom in a tallgrass prairie ecosystem in Kansas. Yellow arrows indicate energy flow. Plants are the main producers. Sunlight energy they capture and store in their tissues supplies the energy that the ecosystem’s consumers require.</a:t>
            </a:r>
            <a:endParaRPr lang="en-US" dirty="0"/>
          </a:p>
        </p:txBody>
      </p:sp>
      <p:sp>
        <p:nvSpPr>
          <p:cNvPr id="4" name="Slide Number Placeholder 3"/>
          <p:cNvSpPr>
            <a:spLocks noGrp="1"/>
          </p:cNvSpPr>
          <p:nvPr>
            <p:ph type="sldNum" sz="quarter" idx="10"/>
          </p:nvPr>
        </p:nvSpPr>
        <p:spPr/>
        <p:txBody>
          <a:bodyPr/>
          <a:lstStyle/>
          <a:p>
            <a:fld id="{9A5EBAB1-4086-4C38-8232-BD07A33AB064}" type="slidenum">
              <a:rPr lang="en-US" altLang="en-US" smtClean="0"/>
              <a:pPr/>
              <a:t>10</a:t>
            </a:fld>
            <a:endParaRPr lang="en-US" altLang="en-US" dirty="0"/>
          </a:p>
        </p:txBody>
      </p:sp>
    </p:spTree>
    <p:extLst>
      <p:ext uri="{BB962C8B-B14F-4D97-AF65-F5344CB8AC3E}">
        <p14:creationId xmlns:p14="http://schemas.microsoft.com/office/powerpoint/2010/main" val="1058938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31920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435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6234140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20253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127685067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590800"/>
            <a:ext cx="3657600" cy="1825065"/>
          </a:xfrm>
        </p:spPr>
        <p:txBody>
          <a:bodyPr/>
          <a:lstStyle/>
          <a:p>
            <a:pPr algn="ctr"/>
            <a:r>
              <a:rPr lang="en-US" b="1" dirty="0"/>
              <a:t>Chapter </a:t>
            </a:r>
            <a:r>
              <a:rPr lang="en-US" b="1" dirty="0" smtClean="0"/>
              <a:t>42</a:t>
            </a:r>
          </a:p>
          <a:p>
            <a:pPr algn="ctr"/>
            <a:r>
              <a:rPr lang="en-US" dirty="0" smtClean="0"/>
              <a:t>Ecosystems</a:t>
            </a:r>
            <a:endParaRPr lang="en-US" dirty="0"/>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61606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Food Chain</a:t>
            </a:r>
            <a:endParaRPr lang="en-US" dirty="0"/>
          </a:p>
        </p:txBody>
      </p:sp>
      <p:pic>
        <p:nvPicPr>
          <p:cNvPr id="1026" name="Picture 2" descr="An illustration shows four photos and the steps in a typical food chain found on the Earth. The primary producer beside the photo of big bluestem grass is consumed by the grasshopper which is the consumer at second trophic level; which is again consumed by the consumer at third trophic level showing a sparrow; which in turn is the food for the member at the fourth trophic level that shows a hawk.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235" y="1511588"/>
            <a:ext cx="2223943" cy="44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45576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42.2 Depicting Trophic Structure</a:t>
            </a:r>
            <a:endParaRPr lang="en-US" dirty="0"/>
          </a:p>
        </p:txBody>
      </p:sp>
      <p:sp>
        <p:nvSpPr>
          <p:cNvPr id="22531" name="Content Placeholder 2"/>
          <p:cNvSpPr>
            <a:spLocks noGrp="1"/>
          </p:cNvSpPr>
          <p:nvPr>
            <p:ph idx="1"/>
          </p:nvPr>
        </p:nvSpPr>
        <p:spPr/>
        <p:txBody>
          <a:bodyPr/>
          <a:lstStyle/>
          <a:p>
            <a:r>
              <a:rPr lang="en-US" altLang="en-US" dirty="0" smtClean="0"/>
              <a:t>Food chains of an ecosystem cross-connect as a food web</a:t>
            </a:r>
          </a:p>
          <a:p>
            <a:pPr lvl="1"/>
            <a:r>
              <a:rPr lang="en-US" altLang="en-US" dirty="0" smtClean="0"/>
              <a:t>The food web diagram reflects environmental constraints and the inefficiency of energy transfers among trophic levels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An Arctic Food Web</a:t>
            </a:r>
            <a:endParaRPr lang="en-US" dirty="0"/>
          </a:p>
        </p:txBody>
      </p:sp>
      <p:pic>
        <p:nvPicPr>
          <p:cNvPr id="5" name="Picture 4" descr="An illustration shows several photos of the primary producers and consumers shows how exactly a food chain works. At the First trophic level, are low growing plants which are the main producers such as grasses, sedges, purple saxifrage, and arctic willow shown in photos; which are then consumed by herbivores at the second trophic level which are the primary consumers, viz. arctic hare, lemming and vole shown in photos; The carnivores at the higher trophic levels feed on herbivores and in some cases on other carnivores. They are snowy owl, gyrfalcon, ermine, human (Inuk), arctic wolf and arctic fox feed on herbivores and other carnivores too. The Parasitic consumers such as mosquito, flea feed on more than one trophic level and so do the Detritivores and Decomposers (nematodes, annelids, saprobic insects, protists, fungi, bacteri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904" y="1447800"/>
            <a:ext cx="4962192" cy="4434021"/>
          </a:xfrm>
          <a:prstGeom prst="rect">
            <a:avLst/>
          </a:prstGeom>
        </p:spPr>
      </p:pic>
    </p:spTree>
    <p:extLst>
      <p:ext uri="{BB962C8B-B14F-4D97-AF65-F5344CB8AC3E}">
        <p14:creationId xmlns:p14="http://schemas.microsoft.com/office/powerpoint/2010/main" val="384555631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Food Webs</a:t>
            </a:r>
            <a:endParaRPr lang="en-US" dirty="0"/>
          </a:p>
        </p:txBody>
      </p:sp>
      <p:sp>
        <p:nvSpPr>
          <p:cNvPr id="23555" name="Content Placeholder 2"/>
          <p:cNvSpPr>
            <a:spLocks noGrp="1"/>
          </p:cNvSpPr>
          <p:nvPr>
            <p:ph idx="1"/>
          </p:nvPr>
        </p:nvSpPr>
        <p:spPr/>
        <p:txBody>
          <a:bodyPr/>
          <a:lstStyle/>
          <a:p>
            <a:r>
              <a:rPr lang="en-US" altLang="en-US" dirty="0" smtClean="0"/>
              <a:t>Food webs include two types of interconnecting food chains</a:t>
            </a:r>
          </a:p>
          <a:p>
            <a:pPr lvl="1"/>
            <a:r>
              <a:rPr lang="en-US" altLang="en-US" dirty="0" smtClean="0"/>
              <a:t>Grazing food chain </a:t>
            </a:r>
          </a:p>
          <a:p>
            <a:pPr lvl="2"/>
            <a:r>
              <a:rPr lang="en-US" altLang="en-US" dirty="0" smtClean="0"/>
              <a:t>Energy transferred from producers to herbivores (grazers) </a:t>
            </a:r>
          </a:p>
          <a:p>
            <a:pPr lvl="1"/>
            <a:r>
              <a:rPr lang="en-US" altLang="en-US" dirty="0" smtClean="0"/>
              <a:t>Detrital food chain </a:t>
            </a:r>
          </a:p>
          <a:p>
            <a:pPr lvl="2"/>
            <a:r>
              <a:rPr lang="en-US" altLang="en-US" dirty="0" smtClean="0"/>
              <a:t>Energy transferred directly from producers to detritivores (worms or insects)</a:t>
            </a:r>
          </a:p>
          <a:p>
            <a:pPr lvl="2"/>
            <a:r>
              <a:rPr lang="en-US" altLang="en-US" dirty="0" smtClean="0"/>
              <a:t>Major food chain in land ecosystems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Land Food Web in Colorado</a:t>
            </a:r>
            <a:endParaRPr lang="en-US" dirty="0"/>
          </a:p>
        </p:txBody>
      </p:sp>
      <p:pic>
        <p:nvPicPr>
          <p:cNvPr id="2" name="Picture 1" descr="An illustration shows several pyramidal lines placed in all direction with balls at its ends. Balls are in red, yellow and orange colo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535" y="1447800"/>
            <a:ext cx="5943158" cy="4378208"/>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Ecological Pyramids </a:t>
            </a:r>
            <a:endParaRPr lang="en-US" dirty="0"/>
          </a:p>
        </p:txBody>
      </p:sp>
      <p:sp>
        <p:nvSpPr>
          <p:cNvPr id="24579" name="Content Placeholder 2"/>
          <p:cNvSpPr>
            <a:spLocks noGrp="1"/>
          </p:cNvSpPr>
          <p:nvPr>
            <p:ph idx="1"/>
          </p:nvPr>
        </p:nvSpPr>
        <p:spPr/>
        <p:txBody>
          <a:bodyPr/>
          <a:lstStyle/>
          <a:p>
            <a:r>
              <a:rPr lang="en-US" altLang="en-US" dirty="0" smtClean="0"/>
              <a:t>Ecological pyramids illustrate the inefficiency of transfers between trophic levels</a:t>
            </a:r>
          </a:p>
          <a:p>
            <a:pPr lvl="1"/>
            <a:r>
              <a:rPr lang="en-US" altLang="en-US" dirty="0" smtClean="0"/>
              <a:t>A biomass pyramid shows the amounts of organic material in bodies of organisms at each trophic level at a specific time</a:t>
            </a:r>
          </a:p>
          <a:p>
            <a:pPr lvl="1"/>
            <a:r>
              <a:rPr lang="en-US" altLang="en-US" dirty="0" smtClean="0"/>
              <a:t>An energy pyramid shows energy flow through each trophic level in a given interval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62789"/>
            <a:ext cx="8032638" cy="1004011"/>
          </a:xfrm>
        </p:spPr>
        <p:txBody>
          <a:bodyPr/>
          <a:lstStyle/>
          <a:p>
            <a:r>
              <a:rPr lang="en-US" dirty="0" smtClean="0"/>
              <a:t>Ecological Pyramids for Silver Springs</a:t>
            </a:r>
            <a:endParaRPr lang="en-US" dirty="0"/>
          </a:p>
        </p:txBody>
      </p:sp>
      <p:pic>
        <p:nvPicPr>
          <p:cNvPr id="5" name="Picture 4" descr="&quot;An illustration via two pyramids shows a comparison between the biomass and energy pyramid of the consumers and producers of both types of ecosystems. The first pyramid shows that the producers (algae and aquatic plants) produce around 809 gms/ m2 of Biomass. Of the Biomass produced, 37 units is consumed by the herbivores (plant-eating fishes, invertebrates, turtles); 11 units by carnivores (smaller fishes, invertebrates); and 1.5 units by top carnivores (gar and bass); while 5 units are consumed by detritivores (crayfish) and decomposers (bacteria). &#10;The second pyramid shows that out of the 20,810 kilocalories /sq. m/year, the herbivores consume around 3,368 units and carnivores take in 383 units, whereas the top carnivores consume only 21 units; whereas the detritivores and decomposers together are responsible for consuming about 5,060 units of energy.&#10;&quot;&#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909" y="1555980"/>
            <a:ext cx="5888182" cy="4323829"/>
          </a:xfrm>
          <a:prstGeom prst="rect">
            <a:avLst/>
          </a:prstGeom>
        </p:spPr>
      </p:pic>
    </p:spTree>
    <p:extLst>
      <p:ext uri="{BB962C8B-B14F-4D97-AF65-F5344CB8AC3E}">
        <p14:creationId xmlns:p14="http://schemas.microsoft.com/office/powerpoint/2010/main" val="45639135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42.3 Biogeochemical Cycles (1 of 2)</a:t>
            </a:r>
            <a:endParaRPr lang="en-US" dirty="0"/>
          </a:p>
        </p:txBody>
      </p:sp>
      <p:sp>
        <p:nvSpPr>
          <p:cNvPr id="27651" name="Content Placeholder 2"/>
          <p:cNvSpPr>
            <a:spLocks noGrp="1"/>
          </p:cNvSpPr>
          <p:nvPr>
            <p:ph idx="1"/>
          </p:nvPr>
        </p:nvSpPr>
        <p:spPr/>
        <p:txBody>
          <a:bodyPr/>
          <a:lstStyle/>
          <a:p>
            <a:r>
              <a:rPr lang="en-US" altLang="en-US" dirty="0" smtClean="0"/>
              <a:t>Elements essential to life move between a community and its environment in a biogeochemical cycle</a:t>
            </a:r>
          </a:p>
          <a:p>
            <a:pPr lvl="1"/>
            <a:r>
              <a:rPr lang="en-US" altLang="en-US" dirty="0" smtClean="0"/>
              <a:t>A nutrient moves between environmental reservoirs and in and out of food webs</a:t>
            </a:r>
          </a:p>
          <a:p>
            <a:pPr lvl="1"/>
            <a:r>
              <a:rPr lang="en-US" altLang="en-US" dirty="0" smtClean="0"/>
              <a:t>Chemical and geologic processes move elements to, from, and among environmental reservoirs (rocks, sediments, water, atmosphere)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Biogeochemical Cycles (2 of 2)</a:t>
            </a:r>
            <a:endParaRPr lang="en-US" dirty="0"/>
          </a:p>
        </p:txBody>
      </p:sp>
      <p:pic>
        <p:nvPicPr>
          <p:cNvPr id="2" name="Picture 1" descr="An illustration shows a water body near a grand canyon and engraved on the picture is a diagram consisting of living organisms labeled inside a circle at the left and on the right three circles labeled as, &quot;atmosphere, rocks and sediments, seawater and fresh water&quot; are present. Arrows pointing both in forward and backward directions are present in between these circles. These three circles are encircled by a circle labeled as, &quot;Nonliving environmental reservoirs.&quot; Arrows pointing both in forward and backward directions are seen in between left and right circl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32" y="1219200"/>
            <a:ext cx="6974336" cy="4632208"/>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42.4 The Water Cycle (1 of 3)</a:t>
            </a:r>
            <a:endParaRPr lang="en-US" dirty="0"/>
          </a:p>
        </p:txBody>
      </p:sp>
      <p:sp>
        <p:nvSpPr>
          <p:cNvPr id="29699" name="Content Placeholder 11"/>
          <p:cNvSpPr>
            <a:spLocks noGrp="1"/>
          </p:cNvSpPr>
          <p:nvPr>
            <p:ph idx="1"/>
          </p:nvPr>
        </p:nvSpPr>
        <p:spPr/>
        <p:txBody>
          <a:bodyPr/>
          <a:lstStyle/>
          <a:p>
            <a:r>
              <a:rPr lang="en-US" altLang="en-US" dirty="0" smtClean="0"/>
              <a:t>Ninety-seven percent of Earth’s water is in its oceans</a:t>
            </a:r>
          </a:p>
          <a:p>
            <a:r>
              <a:rPr lang="en-US" altLang="en-US" dirty="0" smtClean="0"/>
              <a:t>Sunlight energy drives the water cycle by causing evaporation</a:t>
            </a:r>
          </a:p>
          <a:p>
            <a:pPr lvl="1"/>
            <a:r>
              <a:rPr lang="en-US" altLang="en-US" dirty="0" smtClean="0"/>
              <a:t>Water vapor in the atmosphere condenses into clouds and returns to Earth’s surface as precipitation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42.1 The Nature of Ecosystems</a:t>
            </a:r>
            <a:endParaRPr lang="en-US" dirty="0"/>
          </a:p>
        </p:txBody>
      </p:sp>
      <p:sp>
        <p:nvSpPr>
          <p:cNvPr id="16387" name="Content Placeholder 2"/>
          <p:cNvSpPr>
            <a:spLocks noGrp="1"/>
          </p:cNvSpPr>
          <p:nvPr>
            <p:ph idx="1"/>
          </p:nvPr>
        </p:nvSpPr>
        <p:spPr/>
        <p:txBody>
          <a:bodyPr/>
          <a:lstStyle/>
          <a:p>
            <a:r>
              <a:rPr lang="en-US" altLang="en-US" dirty="0" smtClean="0"/>
              <a:t>Ecosystems</a:t>
            </a:r>
          </a:p>
          <a:p>
            <a:pPr lvl="1"/>
            <a:r>
              <a:rPr lang="en-US" altLang="en-US" dirty="0" smtClean="0"/>
              <a:t>A community of organisms together with the nonliving components of their environment</a:t>
            </a:r>
          </a:p>
          <a:p>
            <a:pPr lvl="1"/>
            <a:r>
              <a:rPr lang="en-US" altLang="en-US" dirty="0" smtClean="0"/>
              <a:t>Organisms and their environment interact through a one-way flow of energy and a cycling of nutrients</a:t>
            </a:r>
          </a:p>
          <a:p>
            <a:pPr lvl="1"/>
            <a:r>
              <a:rPr lang="en-US" altLang="en-US" dirty="0" smtClean="0"/>
              <a:t>Nutrients taken up by producers are returned to the environment by decomposers, then taken up again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Water Cycle (2 of 3)</a:t>
            </a:r>
            <a:endParaRPr lang="en-US" dirty="0"/>
          </a:p>
        </p:txBody>
      </p:sp>
      <p:sp>
        <p:nvSpPr>
          <p:cNvPr id="30723" name="Content Placeholder 2"/>
          <p:cNvSpPr>
            <a:spLocks noGrp="1"/>
          </p:cNvSpPr>
          <p:nvPr>
            <p:ph idx="1"/>
          </p:nvPr>
        </p:nvSpPr>
        <p:spPr/>
        <p:txBody>
          <a:bodyPr/>
          <a:lstStyle/>
          <a:p>
            <a:r>
              <a:rPr lang="en-US" altLang="en-US" dirty="0" smtClean="0"/>
              <a:t>How water moves</a:t>
            </a:r>
          </a:p>
          <a:p>
            <a:pPr lvl="1"/>
            <a:r>
              <a:rPr lang="en-US" altLang="en-US" dirty="0" smtClean="0"/>
              <a:t>Precipitation that falls on any specific area of land drains into its particular watershed</a:t>
            </a:r>
          </a:p>
          <a:p>
            <a:pPr lvl="1"/>
            <a:r>
              <a:rPr lang="en-US" altLang="en-US" dirty="0" smtClean="0"/>
              <a:t>Most precipitation seeps into the ground (groundwater)</a:t>
            </a:r>
          </a:p>
          <a:p>
            <a:pPr lvl="1"/>
            <a:r>
              <a:rPr lang="en-US" altLang="en-US" dirty="0" smtClean="0"/>
              <a:t>Water that drains through soil layers often collects in natural underground reservoirs (aquifers)</a:t>
            </a:r>
          </a:p>
          <a:p>
            <a:pPr lvl="1"/>
            <a:r>
              <a:rPr lang="en-US" altLang="en-US" dirty="0" smtClean="0"/>
              <a:t>The flow of groundwater and surface water (runoff) slowly returns water to oceans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The Water Cycle (3 of 3)</a:t>
            </a:r>
            <a:endParaRPr lang="en-US" dirty="0"/>
          </a:p>
        </p:txBody>
      </p:sp>
      <p:pic>
        <p:nvPicPr>
          <p:cNvPr id="5" name="Picture 4" descr="An illustration shows the typical water cycle found on the planet Earth. The water is evaporated from the oceans in the form of windborne water vapor and then it gets back to the Earth’s surface in the form of precipitation onto the land and gets back into the ocean by surface and groundwater flow. An arrow pointing upwards from land is labeled as, transpiration (evaporation from plants) is shown. Another arrow pointing downwards from sky is labeled as, precipitation into oce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24" y="1447800"/>
            <a:ext cx="6928952" cy="4479808"/>
          </a:xfrm>
          <a:prstGeom prst="rect">
            <a:avLst/>
          </a:prstGeom>
        </p:spPr>
      </p:pic>
    </p:spTree>
    <p:extLst>
      <p:ext uri="{BB962C8B-B14F-4D97-AF65-F5344CB8AC3E}">
        <p14:creationId xmlns:p14="http://schemas.microsoft.com/office/powerpoint/2010/main" val="252806068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30362" y="444751"/>
            <a:ext cx="8032638" cy="829761"/>
          </a:xfrm>
        </p:spPr>
        <p:txBody>
          <a:bodyPr>
            <a:normAutofit/>
          </a:bodyPr>
          <a:lstStyle/>
          <a:p>
            <a:r>
              <a:rPr lang="en-US" altLang="en-US" dirty="0" smtClean="0"/>
              <a:t> </a:t>
            </a:r>
            <a:r>
              <a:rPr lang="en-US" altLang="en-US" dirty="0"/>
              <a:t>Water Reservoirs</a:t>
            </a:r>
          </a:p>
        </p:txBody>
      </p:sp>
      <p:graphicFrame>
        <p:nvGraphicFramePr>
          <p:cNvPr id="5" name="Table 4"/>
          <p:cNvGraphicFramePr>
            <a:graphicFrameLocks noGrp="1"/>
          </p:cNvGraphicFramePr>
          <p:nvPr>
            <p:extLst>
              <p:ext uri="{D42A27DB-BD31-4B8C-83A1-F6EECF244321}">
                <p14:modId xmlns:p14="http://schemas.microsoft.com/office/powerpoint/2010/main" val="3801883671"/>
              </p:ext>
            </p:extLst>
          </p:nvPr>
        </p:nvGraphicFramePr>
        <p:xfrm>
          <a:off x="1295400" y="1752600"/>
          <a:ext cx="6705600" cy="3048000"/>
        </p:xfrm>
        <a:graphic>
          <a:graphicData uri="http://schemas.openxmlformats.org/drawingml/2006/table">
            <a:tbl>
              <a:tblPr firstRow="1" bandRow="1">
                <a:tableStyleId>{5940675A-B579-460E-94D1-54222C63F5DA}</a:tableStyleId>
              </a:tblPr>
              <a:tblGrid>
                <a:gridCol w="3581400"/>
                <a:gridCol w="3124200"/>
              </a:tblGrid>
              <a:tr h="488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TABLE 42.1</a:t>
                      </a:r>
                    </a:p>
                  </a:txBody>
                  <a:tcPr>
                    <a:solidFill>
                      <a:srgbClr val="194F97"/>
                    </a:solidFill>
                  </a:tcPr>
                </a:tc>
                <a:tc>
                  <a:txBody>
                    <a:bodyPr/>
                    <a:lstStyle/>
                    <a:p>
                      <a:pPr algn="l"/>
                      <a:endParaRPr lang="en-US" sz="1600" dirty="0">
                        <a:latin typeface="Arial" panose="020B0604020202020204" pitchFamily="34" charset="0"/>
                        <a:cs typeface="Arial" panose="020B0604020202020204" pitchFamily="34" charset="0"/>
                      </a:endParaRPr>
                    </a:p>
                  </a:txBody>
                  <a:tcPr>
                    <a:solidFill>
                      <a:srgbClr val="194F97"/>
                    </a:solidFill>
                  </a:tcPr>
                </a:tc>
              </a:tr>
              <a:tr h="488799">
                <a:tc>
                  <a:txBody>
                    <a:bodyPr/>
                    <a:lstStyle/>
                    <a:p>
                      <a:pPr algn="l"/>
                      <a:r>
                        <a:rPr lang="en-US" sz="1600" b="1" dirty="0" smtClean="0">
                          <a:solidFill>
                            <a:schemeClr val="bg1"/>
                          </a:solidFill>
                          <a:latin typeface="Arial" panose="020B0604020202020204" pitchFamily="34" charset="0"/>
                          <a:cs typeface="Arial" panose="020B0604020202020204" pitchFamily="34" charset="0"/>
                        </a:rPr>
                        <a:t>Environmental Water Reservoirs</a:t>
                      </a:r>
                      <a:endParaRPr lang="en-US" sz="1600" b="1" dirty="0">
                        <a:solidFill>
                          <a:schemeClr val="bg1"/>
                        </a:solidFill>
                        <a:latin typeface="Arial" panose="020B0604020202020204" pitchFamily="34" charset="0"/>
                        <a:cs typeface="Arial" panose="020B0604020202020204" pitchFamily="34" charset="0"/>
                      </a:endParaRPr>
                    </a:p>
                  </a:txBody>
                  <a:tcPr>
                    <a:solidFill>
                      <a:srgbClr val="194F97"/>
                    </a:solidFill>
                  </a:tcPr>
                </a:tc>
                <a:tc>
                  <a:txBody>
                    <a:bodyPr/>
                    <a:lstStyle/>
                    <a:p>
                      <a:pPr algn="l"/>
                      <a:endParaRPr lang="en-US" sz="1600" dirty="0">
                        <a:latin typeface="Arial" panose="020B0604020202020204" pitchFamily="34" charset="0"/>
                        <a:cs typeface="Arial" panose="020B0604020202020204" pitchFamily="34" charset="0"/>
                      </a:endParaRPr>
                    </a:p>
                  </a:txBody>
                  <a:tcPr>
                    <a:solidFill>
                      <a:srgbClr val="194F97"/>
                    </a:solidFill>
                  </a:tcPr>
                </a:tc>
              </a:tr>
              <a:tr h="394002">
                <a:tc>
                  <a:txBody>
                    <a:bodyPr/>
                    <a:lstStyle/>
                    <a:p>
                      <a:pPr algn="l"/>
                      <a:r>
                        <a:rPr lang="en-US" sz="1600" b="1" dirty="0" smtClean="0">
                          <a:solidFill>
                            <a:schemeClr val="tx1"/>
                          </a:solidFill>
                          <a:latin typeface="Arial" panose="020B0604020202020204" pitchFamily="34" charset="0"/>
                          <a:cs typeface="Arial" panose="020B0604020202020204" pitchFamily="34" charset="0"/>
                        </a:rPr>
                        <a:t>Reservoir</a:t>
                      </a:r>
                      <a:endParaRPr lang="en-US" sz="1600"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n-US" sz="1600" b="1" dirty="0" smtClean="0">
                          <a:latin typeface="Arial" panose="020B0604020202020204" pitchFamily="34" charset="0"/>
                          <a:cs typeface="Arial" panose="020B0604020202020204" pitchFamily="34" charset="0"/>
                        </a:rPr>
                        <a:t>Volume (10</a:t>
                      </a:r>
                      <a:r>
                        <a:rPr lang="en-US" sz="1600" b="1" baseline="30000" dirty="0" smtClean="0">
                          <a:latin typeface="Arial" panose="020B0604020202020204" pitchFamily="34" charset="0"/>
                          <a:cs typeface="Arial" panose="020B0604020202020204" pitchFamily="34" charset="0"/>
                        </a:rPr>
                        <a:t>3</a:t>
                      </a:r>
                      <a:r>
                        <a:rPr lang="en-US" sz="1600" b="1" dirty="0" smtClean="0">
                          <a:latin typeface="Arial" panose="020B0604020202020204" pitchFamily="34" charset="0"/>
                          <a:cs typeface="Arial" panose="020B0604020202020204" pitchFamily="34" charset="0"/>
                        </a:rPr>
                        <a:t> cubic</a:t>
                      </a:r>
                      <a:r>
                        <a:rPr lang="en-US" sz="1600" b="1" baseline="0" dirty="0" smtClean="0">
                          <a:latin typeface="Arial" panose="020B0604020202020204" pitchFamily="34" charset="0"/>
                          <a:cs typeface="Arial" panose="020B0604020202020204" pitchFamily="34" charset="0"/>
                        </a:rPr>
                        <a:t> kilometers)</a:t>
                      </a:r>
                      <a:endParaRPr lang="en-US" sz="1600" b="1" dirty="0">
                        <a:latin typeface="Arial" panose="020B0604020202020204" pitchFamily="34" charset="0"/>
                        <a:cs typeface="Arial" panose="020B0604020202020204" pitchFamily="34" charset="0"/>
                      </a:endParaRPr>
                    </a:p>
                  </a:txBody>
                  <a:tcPr/>
                </a:tc>
              </a:tr>
              <a:tr h="304800">
                <a:tc>
                  <a:txBody>
                    <a:bodyPr/>
                    <a:lstStyle/>
                    <a:p>
                      <a:pPr algn="l"/>
                      <a:r>
                        <a:rPr lang="en-US" sz="1600" dirty="0" smtClean="0">
                          <a:latin typeface="Arial" panose="020B0604020202020204" pitchFamily="34" charset="0"/>
                          <a:cs typeface="Arial" panose="020B0604020202020204" pitchFamily="34" charset="0"/>
                        </a:rPr>
                        <a:t>Ocean</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1,370,000</a:t>
                      </a:r>
                      <a:endParaRPr lang="en-US" sz="1600" dirty="0">
                        <a:latin typeface="Arial" panose="020B0604020202020204" pitchFamily="34" charset="0"/>
                        <a:cs typeface="Arial" panose="020B0604020202020204" pitchFamily="34" charset="0"/>
                      </a:endParaRPr>
                    </a:p>
                  </a:txBody>
                  <a:tcPr/>
                </a:tc>
              </a:tr>
              <a:tr h="304800">
                <a:tc>
                  <a:txBody>
                    <a:bodyPr/>
                    <a:lstStyle/>
                    <a:p>
                      <a:pPr algn="l"/>
                      <a:r>
                        <a:rPr lang="en-US" sz="1600" dirty="0" smtClean="0">
                          <a:latin typeface="Arial" panose="020B0604020202020204" pitchFamily="34" charset="0"/>
                          <a:cs typeface="Arial" panose="020B0604020202020204" pitchFamily="34" charset="0"/>
                        </a:rPr>
                        <a:t>Polar ice, glaciers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29,000</a:t>
                      </a:r>
                      <a:endParaRPr lang="en-US" sz="1600" dirty="0">
                        <a:latin typeface="Arial" panose="020B0604020202020204" pitchFamily="34" charset="0"/>
                        <a:cs typeface="Arial" panose="020B0604020202020204" pitchFamily="34" charset="0"/>
                      </a:endParaRPr>
                    </a:p>
                  </a:txBody>
                  <a:tcPr/>
                </a:tc>
              </a:tr>
              <a:tr h="320040">
                <a:tc>
                  <a:txBody>
                    <a:bodyPr/>
                    <a:lstStyle/>
                    <a:p>
                      <a:pPr algn="l"/>
                      <a:r>
                        <a:rPr lang="en-US" sz="1600" dirty="0" smtClean="0">
                          <a:latin typeface="Arial" panose="020B0604020202020204" pitchFamily="34" charset="0"/>
                          <a:cs typeface="Arial" panose="020B0604020202020204" pitchFamily="34" charset="0"/>
                        </a:rPr>
                        <a:t>Groundwater</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4,000</a:t>
                      </a:r>
                      <a:endParaRPr lang="en-US" sz="1600" dirty="0">
                        <a:latin typeface="Arial" panose="020B0604020202020204" pitchFamily="34" charset="0"/>
                        <a:cs typeface="Arial" panose="020B0604020202020204" pitchFamily="34" charset="0"/>
                      </a:endParaRPr>
                    </a:p>
                  </a:txBody>
                  <a:tcPr/>
                </a:tc>
              </a:tr>
              <a:tr h="289560">
                <a:tc>
                  <a:txBody>
                    <a:bodyPr/>
                    <a:lstStyle/>
                    <a:p>
                      <a:pPr algn="l"/>
                      <a:r>
                        <a:rPr lang="en-US" sz="1600" dirty="0" smtClean="0">
                          <a:latin typeface="Arial" panose="020B0604020202020204" pitchFamily="34" charset="0"/>
                          <a:cs typeface="Arial" panose="020B0604020202020204" pitchFamily="34" charset="0"/>
                        </a:rPr>
                        <a:t>Surface water (lakes, rivers)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230</a:t>
                      </a:r>
                      <a:endParaRPr lang="en-US" sz="1600" dirty="0">
                        <a:latin typeface="Arial" panose="020B0604020202020204" pitchFamily="34" charset="0"/>
                        <a:cs typeface="Arial" panose="020B0604020202020204" pitchFamily="34" charset="0"/>
                      </a:endParaRPr>
                    </a:p>
                  </a:txBody>
                  <a:tcPr/>
                </a:tc>
              </a:tr>
              <a:tr h="335280">
                <a:tc>
                  <a:txBody>
                    <a:bodyPr/>
                    <a:lstStyle/>
                    <a:p>
                      <a:pPr algn="l"/>
                      <a:r>
                        <a:rPr lang="en-US" sz="1600" dirty="0" smtClean="0">
                          <a:latin typeface="Arial" panose="020B0604020202020204" pitchFamily="34" charset="0"/>
                          <a:cs typeface="Arial" panose="020B0604020202020204" pitchFamily="34" charset="0"/>
                        </a:rPr>
                        <a:t>Atmosphere (water vapor)</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14</a:t>
                      </a:r>
                      <a:endParaRPr lang="en-US"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65186846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42.5 The Carbon Cycle</a:t>
            </a:r>
            <a:endParaRPr lang="en-US" dirty="0"/>
          </a:p>
        </p:txBody>
      </p:sp>
      <p:sp>
        <p:nvSpPr>
          <p:cNvPr id="32771" name="Content Placeholder 2"/>
          <p:cNvSpPr>
            <a:spLocks noGrp="1"/>
          </p:cNvSpPr>
          <p:nvPr>
            <p:ph idx="1"/>
          </p:nvPr>
        </p:nvSpPr>
        <p:spPr/>
        <p:txBody>
          <a:bodyPr/>
          <a:lstStyle/>
          <a:p>
            <a:r>
              <a:rPr lang="en-US" altLang="en-US" dirty="0" smtClean="0"/>
              <a:t>Movement flows between the oceans, the atmosphere, and living organisms </a:t>
            </a:r>
          </a:p>
          <a:p>
            <a:pPr lvl="1"/>
            <a:r>
              <a:rPr lang="en-US" altLang="en-US" dirty="0" smtClean="0"/>
              <a:t>An atmospheric cycle</a:t>
            </a:r>
          </a:p>
          <a:p>
            <a:pPr lvl="1"/>
            <a:r>
              <a:rPr lang="en-US" altLang="en-US" dirty="0" smtClean="0"/>
              <a:t>Most carbon is stored in rocks </a:t>
            </a:r>
          </a:p>
          <a:p>
            <a:pPr lvl="2"/>
            <a:r>
              <a:rPr lang="en-US" altLang="en-US" dirty="0" smtClean="0"/>
              <a:t>Enters food webs as gaseous carbon dioxide or bicarbonate dissolved in water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Carbon Reservoirs and Flow (1 of 2)</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Carbon enters land food webs when plants use CO</a:t>
            </a:r>
            <a:r>
              <a:rPr lang="en-US" baseline="-25000" dirty="0" smtClean="0"/>
              <a:t>2</a:t>
            </a:r>
            <a:r>
              <a:rPr lang="en-US" dirty="0" smtClean="0"/>
              <a:t> from the air in photosynthesis</a:t>
            </a:r>
          </a:p>
          <a:p>
            <a:pPr marL="514350" indent="-514350">
              <a:buFont typeface="+mj-lt"/>
              <a:buAutoNum type="arabicPeriod"/>
            </a:pPr>
            <a:r>
              <a:rPr lang="en-US" dirty="0" smtClean="0"/>
              <a:t>CO</a:t>
            </a:r>
            <a:r>
              <a:rPr lang="en-US" baseline="-25000" dirty="0" smtClean="0"/>
              <a:t>2</a:t>
            </a:r>
            <a:r>
              <a:rPr lang="en-US" dirty="0" smtClean="0"/>
              <a:t> released by aerobic respiration returns to the atmosphere</a:t>
            </a:r>
          </a:p>
          <a:p>
            <a:pPr marL="514350" indent="-514350">
              <a:buFont typeface="+mj-lt"/>
              <a:buAutoNum type="arabicPeriod"/>
            </a:pPr>
            <a:r>
              <a:rPr lang="en-US" dirty="0" smtClean="0"/>
              <a:t>Carbon diffuses between atmosphere and ocean</a:t>
            </a:r>
          </a:p>
          <a:p>
            <a:pPr lvl="1"/>
            <a:r>
              <a:rPr lang="en-US" dirty="0" smtClean="0"/>
              <a:t>HCO</a:t>
            </a:r>
            <a:r>
              <a:rPr lang="en-US" baseline="-25000" dirty="0" smtClean="0"/>
              <a:t>3 </a:t>
            </a:r>
            <a:r>
              <a:rPr lang="en-US" baseline="30000" dirty="0" smtClean="0"/>
              <a:t>–</a:t>
            </a:r>
            <a:r>
              <a:rPr lang="en-US" dirty="0" smtClean="0"/>
              <a:t> forms when CO</a:t>
            </a:r>
            <a:r>
              <a:rPr lang="en-US" baseline="-25000" dirty="0" smtClean="0"/>
              <a:t>2</a:t>
            </a:r>
            <a:r>
              <a:rPr lang="en-US" dirty="0" smtClean="0"/>
              <a:t> dissolves in seawater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Carbon Reservoirs and Flow (2 of 2)</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altLang="en-US" dirty="0" smtClean="0"/>
              <a:t>Marine producers take up </a:t>
            </a:r>
            <a:r>
              <a:rPr lang="en-US" dirty="0" smtClean="0"/>
              <a:t>HCO</a:t>
            </a:r>
            <a:r>
              <a:rPr lang="en-US" baseline="-25000" dirty="0" smtClean="0"/>
              <a:t>3</a:t>
            </a:r>
            <a:r>
              <a:rPr lang="en-US" baseline="30000" dirty="0" smtClean="0"/>
              <a:t>–</a:t>
            </a:r>
            <a:r>
              <a:rPr lang="en-US" dirty="0" smtClean="0"/>
              <a:t> </a:t>
            </a:r>
            <a:r>
              <a:rPr lang="en-US" altLang="en-US" dirty="0" smtClean="0"/>
              <a:t>for photosynthesis; marine organisms release CO</a:t>
            </a:r>
            <a:r>
              <a:rPr lang="en-US" altLang="en-US" baseline="-25000" dirty="0" smtClean="0"/>
              <a:t>2</a:t>
            </a:r>
            <a:r>
              <a:rPr lang="en-US" altLang="en-US" dirty="0" smtClean="0"/>
              <a:t> from aerobic respiration</a:t>
            </a:r>
          </a:p>
          <a:p>
            <a:pPr marL="514350" indent="-514350">
              <a:buFont typeface="+mj-lt"/>
              <a:buAutoNum type="arabicPeriod" startAt="4"/>
            </a:pPr>
            <a:r>
              <a:rPr lang="en-US" altLang="en-US" dirty="0" smtClean="0"/>
              <a:t>Many marine organisms incorporate carbon into shells, which become part of sediments</a:t>
            </a:r>
          </a:p>
          <a:p>
            <a:pPr marL="514350" indent="-514350">
              <a:buFont typeface="+mj-lt"/>
              <a:buAutoNum type="arabicPeriod" startAt="4"/>
            </a:pPr>
            <a:r>
              <a:rPr lang="en-US" altLang="en-US" dirty="0" smtClean="0"/>
              <a:t>Burning fossil fuels derived from ancient remains of plants puts additional CO</a:t>
            </a:r>
            <a:r>
              <a:rPr lang="en-US" altLang="en-US" baseline="-25000" dirty="0" smtClean="0"/>
              <a:t>2</a:t>
            </a:r>
            <a:r>
              <a:rPr lang="en-US" altLang="en-US" dirty="0" smtClean="0"/>
              <a:t> into the atmosphere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32638" cy="1004011"/>
          </a:xfrm>
        </p:spPr>
        <p:txBody>
          <a:bodyPr/>
          <a:lstStyle/>
          <a:p>
            <a:r>
              <a:rPr lang="en-US" dirty="0" smtClean="0"/>
              <a:t>The Carbon Cycle</a:t>
            </a:r>
            <a:endParaRPr lang="en-US" dirty="0"/>
          </a:p>
        </p:txBody>
      </p:sp>
      <p:pic>
        <p:nvPicPr>
          <p:cNvPr id="5" name="Picture 4" descr="An illustration consisting of various pictures shows how the atmospheric carbon dioxide is circulated to and fro on the Earth’s surface. The atmospheric CO2 through the process of photosynthesis is absorbed by plants and trees which gets back into atmosphere through the aerobic respiration of humans and animals. Through the diffusion between the oceans and atmosphere, the atmospheric CO2 is circulated to and fro from the oceans. After this, the dissolved carbon inside the oceans is consumed by the marine organisms, which transfer this carbon to the Earth’s crust through a process called sedimentation. Thereafter, through the dead bodies of organisms inside the Earth’s crust, the fossil fuels are used by the various industrial manufacturing units which then release the surplus CO2out to the atmosphere in the form of waste gases. All these processes are ongoing and occur repeatedly, thus this process is also called the carbon cycle. A photo shows a mountain and greenery with a small water body near the chimney exhausting gases. Three deer are found grazing in the greenery. An ocean is seen beside the greenery.&#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01" y="1524000"/>
            <a:ext cx="8253198" cy="4108704"/>
          </a:xfrm>
          <a:prstGeom prst="rect">
            <a:avLst/>
          </a:prstGeom>
        </p:spPr>
      </p:pic>
    </p:spTree>
    <p:extLst>
      <p:ext uri="{BB962C8B-B14F-4D97-AF65-F5344CB8AC3E}">
        <p14:creationId xmlns:p14="http://schemas.microsoft.com/office/powerpoint/2010/main" val="378584169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Greenhouse Effect (1 of 4)</a:t>
            </a:r>
            <a:endParaRPr lang="en-US" dirty="0"/>
          </a:p>
        </p:txBody>
      </p:sp>
      <p:sp>
        <p:nvSpPr>
          <p:cNvPr id="35843" name="Content Placeholder 2"/>
          <p:cNvSpPr>
            <a:spLocks noGrp="1"/>
          </p:cNvSpPr>
          <p:nvPr>
            <p:ph idx="1"/>
          </p:nvPr>
        </p:nvSpPr>
        <p:spPr/>
        <p:txBody>
          <a:bodyPr/>
          <a:lstStyle/>
          <a:p>
            <a:r>
              <a:rPr lang="en-US" altLang="en-US" dirty="0" smtClean="0"/>
              <a:t>Warming of Earth’s lower atmosphere and surface as a result of heat trapped by greenhouse gases</a:t>
            </a:r>
          </a:p>
          <a:p>
            <a:r>
              <a:rPr lang="en-US" altLang="en-US" dirty="0" smtClean="0"/>
              <a:t>Earth’s atmosphere reflects some sunlight energy back into space</a:t>
            </a:r>
          </a:p>
          <a:p>
            <a:r>
              <a:rPr lang="en-US" altLang="en-US" dirty="0" smtClean="0"/>
              <a:t>Some light energy reaches and warms Earth’s surface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Greenhouse Effect (2 of 4)</a:t>
            </a:r>
            <a:endParaRPr lang="en-US" dirty="0"/>
          </a:p>
        </p:txBody>
      </p:sp>
      <p:sp>
        <p:nvSpPr>
          <p:cNvPr id="36867" name="Content Placeholder 8"/>
          <p:cNvSpPr>
            <a:spLocks noGrp="1"/>
          </p:cNvSpPr>
          <p:nvPr>
            <p:ph idx="1"/>
          </p:nvPr>
        </p:nvSpPr>
        <p:spPr/>
        <p:txBody>
          <a:bodyPr/>
          <a:lstStyle/>
          <a:p>
            <a:r>
              <a:rPr lang="en-US" altLang="en-US" dirty="0" smtClean="0"/>
              <a:t>Earth’s warmed surface emits heat energy</a:t>
            </a:r>
          </a:p>
          <a:p>
            <a:pPr lvl="1"/>
            <a:r>
              <a:rPr lang="en-US" altLang="en-US" dirty="0" smtClean="0"/>
              <a:t>Some escapes into space</a:t>
            </a:r>
          </a:p>
          <a:p>
            <a:pPr lvl="1"/>
            <a:r>
              <a:rPr lang="en-US" altLang="en-US" dirty="0" smtClean="0"/>
              <a:t>Some is absorbed and emitted in all directions by greenhouse gases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Greenhouse Effect (3 of 4)</a:t>
            </a:r>
            <a:endParaRPr lang="en-US" dirty="0"/>
          </a:p>
        </p:txBody>
      </p:sp>
      <p:pic>
        <p:nvPicPr>
          <p:cNvPr id="5" name="Picture 4" descr="An illustration shows the process of greenhouse effect. An arrow from the light source points to the earth’s surface is labeled as, step 2 and the text for this step reads as, more light energy reaches and warms earth’s surface. An arrow getting reflected from earth’s surface is labeled as, step 1 and the text reads as, earth’s atmosphere reflects some sunlight energy back into space. The heat energy from earth represented by red arrows points outwards from earth and is labeled as, step 3 which reads as, earth’s warmed surface emits heat energy. Some of this energy escapes through atmosphere into space. But some is absorbed and then emitted in all directions by greenhouse gases. The emitted heat warms earth’s surface and lower atmosphe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02" y="1741312"/>
            <a:ext cx="7471596" cy="3668888"/>
          </a:xfrm>
          <a:prstGeom prst="rect">
            <a:avLst/>
          </a:prstGeom>
        </p:spPr>
      </p:pic>
    </p:spTree>
    <p:extLst>
      <p:ext uri="{BB962C8B-B14F-4D97-AF65-F5344CB8AC3E}">
        <p14:creationId xmlns:p14="http://schemas.microsoft.com/office/powerpoint/2010/main" val="36770296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Producers and Consumers</a:t>
            </a:r>
            <a:endParaRPr lang="en-US" dirty="0"/>
          </a:p>
        </p:txBody>
      </p:sp>
      <p:sp>
        <p:nvSpPr>
          <p:cNvPr id="17411" name="Content Placeholder 2"/>
          <p:cNvSpPr>
            <a:spLocks noGrp="1"/>
          </p:cNvSpPr>
          <p:nvPr>
            <p:ph idx="1"/>
          </p:nvPr>
        </p:nvSpPr>
        <p:spPr/>
        <p:txBody>
          <a:bodyPr/>
          <a:lstStyle/>
          <a:p>
            <a:r>
              <a:rPr lang="en-US" altLang="en-US" smtClean="0"/>
              <a:t>An ecosystem runs on energy captured by primary producers</a:t>
            </a:r>
          </a:p>
          <a:p>
            <a:pPr lvl="1"/>
            <a:r>
              <a:rPr lang="en-US" altLang="en-US" smtClean="0"/>
              <a:t>Primary producer (autotroph)</a:t>
            </a:r>
          </a:p>
          <a:p>
            <a:pPr lvl="2"/>
            <a:r>
              <a:rPr lang="en-US" altLang="en-US" smtClean="0"/>
              <a:t>An organism that obtains energy and nutrients from inorganic sources to build organic compounds</a:t>
            </a:r>
          </a:p>
          <a:p>
            <a:pPr lvl="1"/>
            <a:r>
              <a:rPr lang="en-US" altLang="en-US" smtClean="0"/>
              <a:t>Primary production </a:t>
            </a:r>
          </a:p>
          <a:p>
            <a:pPr lvl="2"/>
            <a:r>
              <a:rPr lang="en-US" altLang="en-US" smtClean="0"/>
              <a:t>Rate at which producers capture and store energy</a:t>
            </a:r>
          </a:p>
          <a:p>
            <a:pPr lvl="2"/>
            <a:r>
              <a:rPr lang="en-US" altLang="en-US" smtClean="0"/>
              <a:t>Varies by ecosystem, season, and nutrient availability</a:t>
            </a:r>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Greenhouse Effect (4 of 4)</a:t>
            </a:r>
            <a:endParaRPr lang="en-US" dirty="0"/>
          </a:p>
        </p:txBody>
      </p:sp>
      <p:sp>
        <p:nvSpPr>
          <p:cNvPr id="37891" name="Content Placeholder 6"/>
          <p:cNvSpPr>
            <a:spLocks noGrp="1"/>
          </p:cNvSpPr>
          <p:nvPr>
            <p:ph idx="1"/>
          </p:nvPr>
        </p:nvSpPr>
        <p:spPr/>
        <p:txBody>
          <a:bodyPr/>
          <a:lstStyle/>
          <a:p>
            <a:r>
              <a:rPr lang="en-US" altLang="en-US" dirty="0" smtClean="0"/>
              <a:t>Human-induced increase in atmospheric greenhouse gases correlates with global climate change</a:t>
            </a:r>
          </a:p>
          <a:p>
            <a:r>
              <a:rPr lang="en-US" altLang="en-US" dirty="0" smtClean="0"/>
              <a:t>Current atmospheric CO</a:t>
            </a:r>
            <a:r>
              <a:rPr lang="en-US" altLang="en-US" baseline="-25000" dirty="0" smtClean="0"/>
              <a:t>2</a:t>
            </a:r>
            <a:r>
              <a:rPr lang="en-US" altLang="en-US" dirty="0" smtClean="0"/>
              <a:t> is the highest in 420,000 years and is still climbing</a:t>
            </a:r>
          </a:p>
          <a:p>
            <a:r>
              <a:rPr lang="en-US" altLang="en-US" dirty="0" smtClean="0"/>
              <a:t>Global climate change </a:t>
            </a:r>
          </a:p>
          <a:p>
            <a:pPr lvl="1"/>
            <a:r>
              <a:rPr lang="en-US" altLang="en-US" dirty="0" smtClean="0"/>
              <a:t>A rise in temperature and shifts in other climate patterns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42.6 The Nitrogen Cycle</a:t>
            </a:r>
            <a:endParaRPr lang="en-US" dirty="0"/>
          </a:p>
        </p:txBody>
      </p:sp>
      <p:sp>
        <p:nvSpPr>
          <p:cNvPr id="38915" name="Content Placeholder 2"/>
          <p:cNvSpPr>
            <a:spLocks noGrp="1"/>
          </p:cNvSpPr>
          <p:nvPr>
            <p:ph idx="1"/>
          </p:nvPr>
        </p:nvSpPr>
        <p:spPr/>
        <p:txBody>
          <a:bodyPr/>
          <a:lstStyle/>
          <a:p>
            <a:r>
              <a:rPr lang="en-US" altLang="en-US" dirty="0" smtClean="0"/>
              <a:t>Nitrogen moves among the atmosphere, soil, and water, and into and out of food webs</a:t>
            </a:r>
          </a:p>
          <a:p>
            <a:pPr lvl="1"/>
            <a:r>
              <a:rPr lang="en-US" altLang="en-US" dirty="0" smtClean="0"/>
              <a:t>An atmospheric cycle</a:t>
            </a:r>
          </a:p>
          <a:p>
            <a:pPr lvl="1"/>
            <a:r>
              <a:rPr lang="en-US" altLang="en-US" dirty="0" smtClean="0"/>
              <a:t>Atmospheric nitrogen (N</a:t>
            </a:r>
            <a:r>
              <a:rPr lang="en-US" altLang="en-US" baseline="-25000" dirty="0" smtClean="0"/>
              <a:t>2</a:t>
            </a:r>
            <a:r>
              <a:rPr lang="en-US" altLang="en-US" dirty="0" smtClean="0"/>
              <a:t> or gaseous nitrogen) is Earth’s main nitrogen reservoir, but most organisms cannot use nitrogen in this form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Nitrogen Reservoirs and Flow (1 of 4)</a:t>
            </a:r>
            <a:endParaRPr lang="en-US" dirty="0"/>
          </a:p>
        </p:txBody>
      </p:sp>
      <p:sp>
        <p:nvSpPr>
          <p:cNvPr id="39939" name="Content Placeholder 2"/>
          <p:cNvSpPr>
            <a:spLocks noGrp="1"/>
          </p:cNvSpPr>
          <p:nvPr>
            <p:ph idx="1"/>
          </p:nvPr>
        </p:nvSpPr>
        <p:spPr/>
        <p:txBody>
          <a:bodyPr/>
          <a:lstStyle/>
          <a:p>
            <a:r>
              <a:rPr lang="en-US" altLang="en-US" dirty="0" smtClean="0"/>
              <a:t>Certain bacteria can make nitrogen available to other organisms/atmosphere</a:t>
            </a:r>
          </a:p>
          <a:p>
            <a:pPr lvl="1"/>
            <a:r>
              <a:rPr lang="en-US" altLang="en-US" dirty="0" smtClean="0"/>
              <a:t>Nitrogen fixation</a:t>
            </a:r>
          </a:p>
          <a:p>
            <a:pPr lvl="2"/>
            <a:r>
              <a:rPr lang="en-US" altLang="en-US" dirty="0" smtClean="0"/>
              <a:t>Use nitrogen gas (N</a:t>
            </a:r>
            <a:r>
              <a:rPr lang="en-US" altLang="en-US" baseline="-25000" dirty="0" smtClean="0"/>
              <a:t>2</a:t>
            </a:r>
            <a:r>
              <a:rPr lang="en-US" altLang="en-US" dirty="0" smtClean="0"/>
              <a:t>) to form ammonia (NH</a:t>
            </a:r>
            <a:r>
              <a:rPr lang="en-US" altLang="en-US" baseline="-25000" dirty="0" smtClean="0"/>
              <a:t>3</a:t>
            </a:r>
            <a:r>
              <a:rPr lang="en-US" altLang="en-US" dirty="0" smtClean="0"/>
              <a:t>)</a:t>
            </a:r>
          </a:p>
          <a:p>
            <a:pPr lvl="1"/>
            <a:r>
              <a:rPr lang="en-US" altLang="en-US" dirty="0" smtClean="0"/>
              <a:t>Nitrification</a:t>
            </a:r>
          </a:p>
          <a:p>
            <a:pPr lvl="2"/>
            <a:r>
              <a:rPr lang="en-US" altLang="en-US" dirty="0" smtClean="0"/>
              <a:t>Convert ammonium (NH</a:t>
            </a:r>
            <a:r>
              <a:rPr lang="en-US" altLang="en-US" baseline="-25000" dirty="0" smtClean="0"/>
              <a:t>4</a:t>
            </a:r>
            <a:r>
              <a:rPr lang="en-US" altLang="en-US" baseline="30000" dirty="0" smtClean="0"/>
              <a:t>+</a:t>
            </a:r>
            <a:r>
              <a:rPr lang="en-US" altLang="en-US" dirty="0" smtClean="0"/>
              <a:t>) to nitrates (NO</a:t>
            </a:r>
            <a:r>
              <a:rPr lang="en-US" altLang="en-US" baseline="-25000" dirty="0" smtClean="0"/>
              <a:t>3</a:t>
            </a:r>
            <a:r>
              <a:rPr lang="en-US" baseline="30000" dirty="0" smtClean="0"/>
              <a:t>–</a:t>
            </a:r>
            <a:r>
              <a:rPr lang="en-US" altLang="en-US" dirty="0" smtClean="0"/>
              <a:t>)</a:t>
            </a:r>
          </a:p>
          <a:p>
            <a:pPr lvl="1"/>
            <a:r>
              <a:rPr lang="en-US" altLang="en-US" dirty="0" err="1" smtClean="0"/>
              <a:t>Denitrification</a:t>
            </a:r>
            <a:endParaRPr lang="en-US" altLang="en-US" dirty="0" smtClean="0"/>
          </a:p>
          <a:p>
            <a:pPr lvl="2"/>
            <a:r>
              <a:rPr lang="en-US" altLang="en-US" dirty="0" smtClean="0"/>
              <a:t>Convert nitrates or nitrites (NO</a:t>
            </a:r>
            <a:r>
              <a:rPr lang="en-US" altLang="en-US" baseline="-25000" dirty="0" smtClean="0"/>
              <a:t>2</a:t>
            </a:r>
            <a:r>
              <a:rPr lang="en-US" baseline="30000" dirty="0" smtClean="0"/>
              <a:t>–</a:t>
            </a:r>
            <a:r>
              <a:rPr lang="en-US" altLang="en-US" dirty="0" smtClean="0"/>
              <a:t>) to nitrogen gas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Nitrogen Reservoirs and Flow (2 of 4)</a:t>
            </a:r>
            <a:endParaRPr lang="en-US" dirty="0"/>
          </a:p>
        </p:txBody>
      </p:sp>
      <p:sp>
        <p:nvSpPr>
          <p:cNvPr id="40963" name="Content Placeholder 2"/>
          <p:cNvSpPr>
            <a:spLocks noGrp="1"/>
          </p:cNvSpPr>
          <p:nvPr>
            <p:ph idx="1"/>
          </p:nvPr>
        </p:nvSpPr>
        <p:spPr/>
        <p:txBody>
          <a:bodyPr/>
          <a:lstStyle/>
          <a:p>
            <a:pPr marL="514350" indent="-514350">
              <a:buFont typeface="+mj-lt"/>
              <a:buAutoNum type="arabicPeriod"/>
            </a:pPr>
            <a:r>
              <a:rPr lang="en-US" altLang="en-US" dirty="0" smtClean="0"/>
              <a:t>Nitrogen-fixing cyanobacteria in soil and water or lichens break bonds in N</a:t>
            </a:r>
            <a:r>
              <a:rPr lang="en-US" altLang="en-US" baseline="-25000" dirty="0" smtClean="0"/>
              <a:t>2</a:t>
            </a:r>
            <a:r>
              <a:rPr lang="en-US" altLang="en-US" dirty="0" smtClean="0"/>
              <a:t> and form ammonia, which is ionized in water as ammonium (NH</a:t>
            </a:r>
            <a:r>
              <a:rPr lang="en-US" altLang="en-US" baseline="-25000" dirty="0" smtClean="0"/>
              <a:t>4</a:t>
            </a:r>
            <a:r>
              <a:rPr lang="en-US" altLang="en-US" baseline="30000" dirty="0" smtClean="0"/>
              <a:t>+</a:t>
            </a:r>
            <a:r>
              <a:rPr lang="en-US" altLang="en-US" dirty="0" smtClean="0"/>
              <a:t>) and taken up by plants</a:t>
            </a:r>
          </a:p>
          <a:p>
            <a:pPr marL="514350" indent="-514350">
              <a:buFont typeface="+mj-lt"/>
              <a:buAutoNum type="arabicPeriod"/>
            </a:pPr>
            <a:r>
              <a:rPr lang="en-US" altLang="en-US" dirty="0" smtClean="0"/>
              <a:t>Another group of nitrogen-fixing bacteria forms nodules on roots of peas and other legumes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Nitrogen Reservoirs and Flow (3 of 4)</a:t>
            </a:r>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Consumers get nitrogen by eating plants or one another; bacterial and fungal decomposers break down wastes and remains and return ammonium to the soil</a:t>
            </a:r>
          </a:p>
          <a:p>
            <a:pPr marL="514350" indent="-514350">
              <a:buFont typeface="+mj-lt"/>
              <a:buAutoNum type="arabicPeriod" startAt="3"/>
            </a:pPr>
            <a:r>
              <a:rPr lang="en-US" dirty="0" smtClean="0"/>
              <a:t>Nitrification converts ammonium to nitrates</a:t>
            </a:r>
          </a:p>
          <a:p>
            <a:pPr lvl="1"/>
            <a:r>
              <a:rPr lang="en-US" dirty="0" smtClean="0"/>
              <a:t>Ammonia-oxidizing bacteria and </a:t>
            </a:r>
            <a:r>
              <a:rPr lang="en-US" dirty="0" err="1" smtClean="0"/>
              <a:t>archaeans</a:t>
            </a:r>
            <a:r>
              <a:rPr lang="en-US" dirty="0" smtClean="0"/>
              <a:t> convert ammonium to nitrites (NO</a:t>
            </a:r>
            <a:r>
              <a:rPr lang="en-US" baseline="-25000" dirty="0" smtClean="0"/>
              <a:t>2</a:t>
            </a:r>
            <a:r>
              <a:rPr lang="en-US" baseline="30000" dirty="0" smtClean="0"/>
              <a:t>–</a:t>
            </a:r>
            <a:r>
              <a:rPr lang="en-US" dirty="0" smtClean="0"/>
              <a:t>) </a:t>
            </a:r>
          </a:p>
          <a:p>
            <a:pPr lvl="1"/>
            <a:r>
              <a:rPr lang="en-US" dirty="0" smtClean="0"/>
              <a:t>Bacteria convert nitrites to nitrates (NO</a:t>
            </a:r>
            <a:r>
              <a:rPr lang="en-US" baseline="-25000" dirty="0" smtClean="0"/>
              <a:t>3</a:t>
            </a:r>
            <a:r>
              <a:rPr lang="en-US" baseline="30000" dirty="0" smtClean="0"/>
              <a:t>–</a:t>
            </a:r>
            <a:r>
              <a:rPr lang="en-US" dirty="0" smtClean="0"/>
              <a:t>)</a:t>
            </a:r>
            <a:endParaRPr lang="en-US" alt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Nitrogen Reservoirs and Flow (4 of 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5"/>
            </a:pPr>
            <a:r>
              <a:rPr lang="en-US" dirty="0" smtClean="0"/>
              <a:t>Nitrates are taken up and used by producers </a:t>
            </a:r>
          </a:p>
          <a:p>
            <a:pPr marL="514350" indent="-514350">
              <a:buFont typeface="+mj-lt"/>
              <a:buAutoNum type="arabicPeriod" startAt="5"/>
            </a:pPr>
            <a:r>
              <a:rPr lang="en-US" dirty="0" smtClean="0"/>
              <a:t>Denitrifying bacteria use nitrate for energy and release nitrogen gas into the atmosphere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Nitrogen Cycle on Land</a:t>
            </a:r>
            <a:endParaRPr lang="en-US" dirty="0"/>
          </a:p>
        </p:txBody>
      </p:sp>
      <p:pic>
        <p:nvPicPr>
          <p:cNvPr id="5" name="Picture 4" descr="An illustration shows the nitrogen cycle in the ecosystem. In this, the nitrogen gas is consumed by the bacteria through the process called nitrogen fixation; this is now converted into soil ammonium and is taken in by the producers and the soil nitrates (NO3-). By the process of decomposition by bacteria and fungi, more amount of nitrogen reaches the soil through waste and remains of dead animals. The same nitrogen is again up taken by the producers through the soil nitrates (NO3-). Finally, the bacteria causes the denitrification process, and emit the nitrogen back into the atmosphere from where the entire nitrogen cycle gets repeated continuously. A photo shows a surface with plants, mushrooms and a har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551" y="1447800"/>
            <a:ext cx="8240898" cy="4212638"/>
          </a:xfrm>
          <a:prstGeom prst="rect">
            <a:avLst/>
          </a:prstGeom>
        </p:spPr>
      </p:pic>
    </p:spTree>
    <p:extLst>
      <p:ext uri="{BB962C8B-B14F-4D97-AF65-F5344CB8AC3E}">
        <p14:creationId xmlns:p14="http://schemas.microsoft.com/office/powerpoint/2010/main" val="110379441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Alterations to the Cycle</a:t>
            </a:r>
            <a:endParaRPr lang="en-US" dirty="0"/>
          </a:p>
        </p:txBody>
      </p:sp>
      <p:sp>
        <p:nvSpPr>
          <p:cNvPr id="44035" name="Content Placeholder 4"/>
          <p:cNvSpPr>
            <a:spLocks noGrp="1"/>
          </p:cNvSpPr>
          <p:nvPr>
            <p:ph idx="1"/>
          </p:nvPr>
        </p:nvSpPr>
        <p:spPr/>
        <p:txBody>
          <a:bodyPr/>
          <a:lstStyle/>
          <a:p>
            <a:r>
              <a:rPr lang="en-US" altLang="en-US" dirty="0" smtClean="0"/>
              <a:t>Manufactured ammonia fertilizers increase the concentration of H</a:t>
            </a:r>
            <a:r>
              <a:rPr lang="en-US" altLang="en-US" baseline="30000" dirty="0" smtClean="0"/>
              <a:t>+</a:t>
            </a:r>
            <a:r>
              <a:rPr lang="en-US" altLang="en-US" dirty="0" smtClean="0"/>
              <a:t> and N</a:t>
            </a:r>
          </a:p>
          <a:p>
            <a:pPr lvl="1"/>
            <a:r>
              <a:rPr lang="en-US" altLang="en-US" dirty="0" smtClean="0"/>
              <a:t>Essential nutrients leach away in soil water</a:t>
            </a:r>
          </a:p>
          <a:p>
            <a:pPr lvl="1"/>
            <a:r>
              <a:rPr lang="en-US" altLang="en-US" dirty="0" smtClean="0"/>
              <a:t>Nitrogen runoff pollutes aquatic habitats</a:t>
            </a:r>
          </a:p>
          <a:p>
            <a:r>
              <a:rPr lang="en-US" altLang="en-US" dirty="0" smtClean="0"/>
              <a:t>Burning fossil fuels releases nitrous oxide, a greenhouse gas contributing to acid rain</a:t>
            </a:r>
          </a:p>
          <a:p>
            <a:pPr lvl="1"/>
            <a:r>
              <a:rPr lang="en-US" altLang="en-US" dirty="0" smtClean="0"/>
              <a:t>Nitrogen in acid rain has the same effects as fertilizers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Nitrogen-Rich Fertilizer</a:t>
            </a:r>
            <a:endParaRPr lang="en-US" dirty="0"/>
          </a:p>
        </p:txBody>
      </p:sp>
      <p:pic>
        <p:nvPicPr>
          <p:cNvPr id="2" name="Picture 1" descr="A photo shows water being given to a cornfield through a tractor with a steel jar having a nozzle. In the inset, two corns are shown one larger in size than the other. The bigger one is said to have received adequate amounts of nitrogen and the smaller one was deficient of it.&#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752600"/>
            <a:ext cx="8584910" cy="3532197"/>
          </a:xfrm>
          <a:prstGeom prst="rect">
            <a:avLst/>
          </a:prstGeom>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42.7 The Phosphorus Cycle (1 of 6)</a:t>
            </a:r>
            <a:endParaRPr lang="en-US" dirty="0"/>
          </a:p>
        </p:txBody>
      </p:sp>
      <p:sp>
        <p:nvSpPr>
          <p:cNvPr id="46083" name="Content Placeholder 2"/>
          <p:cNvSpPr>
            <a:spLocks noGrp="1"/>
          </p:cNvSpPr>
          <p:nvPr>
            <p:ph idx="1"/>
          </p:nvPr>
        </p:nvSpPr>
        <p:spPr/>
        <p:txBody>
          <a:bodyPr/>
          <a:lstStyle/>
          <a:p>
            <a:r>
              <a:rPr lang="en-US" altLang="en-US" dirty="0" smtClean="0"/>
              <a:t>Atoms of phosphorus are highly reactive, so phosphorus does not occur naturally in its elemental form</a:t>
            </a:r>
          </a:p>
          <a:p>
            <a:r>
              <a:rPr lang="en-US" altLang="en-US" dirty="0" smtClean="0"/>
              <a:t>Phosphorus passes quickly through food webs as it moves from land to ocean sediments, then slowly back to land</a:t>
            </a:r>
          </a:p>
          <a:p>
            <a:pPr lvl="1"/>
            <a:r>
              <a:rPr lang="en-US" altLang="en-US" dirty="0" smtClean="0"/>
              <a:t>A sedimentary cycle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One-Way Flow of Energy</a:t>
            </a:r>
            <a:endParaRPr lang="en-US" dirty="0"/>
          </a:p>
        </p:txBody>
      </p:sp>
      <p:pic>
        <p:nvPicPr>
          <p:cNvPr id="5" name="Picture 4" descr="An illustration shows a flow diagram depicting the normal cycle of a typical ecosystem. The energy in the form of light from the Sun, first reaches the producers such as plants, photosynthetic protists and bacteria; it is then transferred to consumers via energy in chemical bonds by the process called materials cycling.The consumers are animal, fungi, heterotrophic protists, bacteria and archaea, who then pass this converted energy back into the atmosphere in the form of heat energy.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399" y="1295400"/>
            <a:ext cx="4099203" cy="4748280"/>
          </a:xfrm>
          <a:prstGeom prst="rect">
            <a:avLst/>
          </a:prstGeom>
        </p:spPr>
      </p:pic>
    </p:spTree>
    <p:extLst>
      <p:ext uri="{BB962C8B-B14F-4D97-AF65-F5344CB8AC3E}">
        <p14:creationId xmlns:p14="http://schemas.microsoft.com/office/powerpoint/2010/main" val="22808373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Phosphorus Cycle (2 of 6)</a:t>
            </a:r>
            <a:endParaRPr lang="en-US" dirty="0"/>
          </a:p>
        </p:txBody>
      </p:sp>
      <p:sp>
        <p:nvSpPr>
          <p:cNvPr id="48131" name="Content Placeholder 2"/>
          <p:cNvSpPr>
            <a:spLocks noGrp="1"/>
          </p:cNvSpPr>
          <p:nvPr>
            <p:ph idx="1"/>
          </p:nvPr>
        </p:nvSpPr>
        <p:spPr/>
        <p:txBody>
          <a:bodyPr/>
          <a:lstStyle/>
          <a:p>
            <a:pPr marL="514350" indent="-514350">
              <a:buFont typeface="+mj-lt"/>
              <a:buAutoNum type="arabicPeriod"/>
            </a:pPr>
            <a:r>
              <a:rPr lang="en-US" altLang="en-US" dirty="0" smtClean="0"/>
              <a:t>Weathering and erosion move phosphates from rocks into soil, lakes, and rivers </a:t>
            </a:r>
          </a:p>
          <a:p>
            <a:pPr marL="514350" indent="-514350">
              <a:buFont typeface="+mj-lt"/>
              <a:buAutoNum type="arabicPeriod"/>
            </a:pPr>
            <a:r>
              <a:rPr lang="en-US" altLang="en-US" dirty="0" smtClean="0"/>
              <a:t>Leaching and runoff carry dissolved phosphates to the ocean</a:t>
            </a:r>
          </a:p>
          <a:p>
            <a:pPr marL="514350" indent="-514350">
              <a:buFont typeface="+mj-lt"/>
              <a:buAutoNum type="arabicPeriod"/>
            </a:pPr>
            <a:r>
              <a:rPr lang="en-US" altLang="en-US" dirty="0" smtClean="0"/>
              <a:t>Phosphorus settles as deposits along continental margins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Phosphorus Cycle (3 of 6)</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altLang="en-US" dirty="0" smtClean="0"/>
              <a:t>Slow movements of Earth’s crust uplift deposits onto land, where weathering releases phosphates from rocks</a:t>
            </a:r>
          </a:p>
          <a:p>
            <a:pPr marL="514350" indent="-514350">
              <a:buFont typeface="+mj-lt"/>
              <a:buAutoNum type="arabicPeriod" startAt="4"/>
            </a:pPr>
            <a:r>
              <a:rPr lang="en-US" altLang="en-US" dirty="0" smtClean="0"/>
              <a:t>Land plants take up dissolved phosphate from soil water</a:t>
            </a:r>
            <a:endParaRPr lang="en-US" dirty="0"/>
          </a:p>
        </p:txBody>
      </p:sp>
    </p:spTree>
    <p:extLst>
      <p:ext uri="{BB962C8B-B14F-4D97-AF65-F5344CB8AC3E}">
        <p14:creationId xmlns:p14="http://schemas.microsoft.com/office/powerpoint/2010/main" val="2256276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Phosphorus Cycle (4 of 6)</a:t>
            </a:r>
            <a:endParaRPr lang="en-US" dirty="0"/>
          </a:p>
        </p:txBody>
      </p:sp>
      <p:sp>
        <p:nvSpPr>
          <p:cNvPr id="49155" name="Content Placeholder 3"/>
          <p:cNvSpPr>
            <a:spLocks noGrp="1"/>
          </p:cNvSpPr>
          <p:nvPr>
            <p:ph idx="1"/>
          </p:nvPr>
        </p:nvSpPr>
        <p:spPr/>
        <p:txBody>
          <a:bodyPr/>
          <a:lstStyle/>
          <a:p>
            <a:pPr marL="514350" indent="-514350">
              <a:buFont typeface="+mj-lt"/>
              <a:buAutoNum type="arabicPeriod" startAt="6"/>
            </a:pPr>
            <a:r>
              <a:rPr lang="en-US" altLang="en-US" dirty="0" smtClean="0"/>
              <a:t>Land animals get phosphates by eating plants or one another; phosphorus returns to soil in wastes and remains </a:t>
            </a:r>
          </a:p>
          <a:p>
            <a:pPr marL="514350" indent="-514350">
              <a:buFont typeface="+mj-lt"/>
              <a:buAutoNum type="arabicPeriod" startAt="6"/>
            </a:pPr>
            <a:r>
              <a:rPr lang="en-US" altLang="en-US" dirty="0" smtClean="0"/>
              <a:t>In seas, producers take up phosphate dissolved in seawater </a:t>
            </a:r>
          </a:p>
          <a:p>
            <a:pPr marL="514350" indent="-514350">
              <a:buFont typeface="+mj-lt"/>
              <a:buAutoNum type="arabicPeriod" startAt="6"/>
            </a:pPr>
            <a:r>
              <a:rPr lang="en-US" altLang="en-US" dirty="0" smtClean="0"/>
              <a:t>Wastes and remains replenish phosphates in seawater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Phosphorus Cycle (5 of 6)</a:t>
            </a:r>
            <a:endParaRPr lang="en-US" dirty="0"/>
          </a:p>
        </p:txBody>
      </p:sp>
      <p:pic>
        <p:nvPicPr>
          <p:cNvPr id="5" name="Picture 4" descr="An illustration shows a process called the phosphorus cycle. In the process, phosphorus enters the surface of the Earth through weathering and erosion and gets converted into Phosphates in soil, lakes and rivers. The phosphates at some point of time by the process of leaching and runoff get into the oceans, where some of it gets deep down as the marine sediments and some are consumed in the marine food web. The remaining phosphates in the soil and earth’s surface, are also up taken by the producers such as plants and trees. When these are consumed by the consumers such as animals and cattle, phosphates re-enter the soil by their excretion, death and decomposition and thus fill up the required amounts of phosphates in the soil, lakes and rivers. The process gets repeated and thus forms the phosphorus cycle. A photo shows a mountain and trees near the mountain. An animal is found eating the leaves of a tree. A water body is found near the surface and birds are found flying over the sea.&#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307" y="1314214"/>
            <a:ext cx="8255386" cy="4248386"/>
          </a:xfrm>
          <a:prstGeom prst="rect">
            <a:avLst/>
          </a:prstGeom>
        </p:spPr>
      </p:pic>
    </p:spTree>
    <p:extLst>
      <p:ext uri="{BB962C8B-B14F-4D97-AF65-F5344CB8AC3E}">
        <p14:creationId xmlns:p14="http://schemas.microsoft.com/office/powerpoint/2010/main" val="135094461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Phosphorus Cycle (6 of 6)</a:t>
            </a:r>
            <a:endParaRPr lang="en-US" dirty="0"/>
          </a:p>
        </p:txBody>
      </p:sp>
      <p:sp>
        <p:nvSpPr>
          <p:cNvPr id="50179" name="Content Placeholder 2"/>
          <p:cNvSpPr>
            <a:spLocks noGrp="1"/>
          </p:cNvSpPr>
          <p:nvPr>
            <p:ph idx="1"/>
          </p:nvPr>
        </p:nvSpPr>
        <p:spPr/>
        <p:txBody>
          <a:bodyPr/>
          <a:lstStyle/>
          <a:p>
            <a:r>
              <a:rPr lang="en-US" altLang="en-US" dirty="0" smtClean="0"/>
              <a:t>Phosphorus is often a limiting factor for plant growth</a:t>
            </a:r>
          </a:p>
          <a:p>
            <a:pPr lvl="1"/>
            <a:r>
              <a:rPr lang="en-US" altLang="en-US" dirty="0" smtClean="0"/>
              <a:t>Phosphate-rich droppings from seabird or bat colonies are used as fertilizer</a:t>
            </a:r>
          </a:p>
          <a:p>
            <a:pPr lvl="1"/>
            <a:r>
              <a:rPr lang="en-US" altLang="en-US" dirty="0" smtClean="0"/>
              <a:t>Phosphate-rich rock is also mined for this purpose</a:t>
            </a:r>
          </a:p>
          <a:p>
            <a:r>
              <a:rPr lang="en-US" altLang="en-US" dirty="0" smtClean="0"/>
              <a:t>Water pollution from high-phosphate fertilizers, detergents, or sewage can cause eutrophication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Application: Toxic Transfer (1 of 2)</a:t>
            </a:r>
            <a:endParaRPr lang="en-US" dirty="0"/>
          </a:p>
        </p:txBody>
      </p:sp>
      <p:sp>
        <p:nvSpPr>
          <p:cNvPr id="51203" name="Content Placeholder 2"/>
          <p:cNvSpPr>
            <a:spLocks noGrp="1"/>
          </p:cNvSpPr>
          <p:nvPr>
            <p:ph idx="1"/>
          </p:nvPr>
        </p:nvSpPr>
        <p:spPr/>
        <p:txBody>
          <a:bodyPr/>
          <a:lstStyle/>
          <a:p>
            <a:r>
              <a:rPr lang="en-US" altLang="en-US" dirty="0" smtClean="0"/>
              <a:t>Bioaccumulation: an organism’s tissues store a pollutant taken up from the environment, so that the concentration of pollutant in the body increases over time</a:t>
            </a:r>
          </a:p>
          <a:p>
            <a:pPr lvl="1"/>
            <a:r>
              <a:rPr lang="en-US" altLang="en-US" dirty="0" smtClean="0"/>
              <a:t>Nutrients are not the only things that move up food chains</a:t>
            </a:r>
          </a:p>
          <a:p>
            <a:pPr lvl="1"/>
            <a:r>
              <a:rPr lang="en-US" altLang="en-US" dirty="0" smtClean="0"/>
              <a:t>Pollutants enter food chains and pass from one trophic level to the next</a:t>
            </a:r>
          </a:p>
          <a:p>
            <a:pPr lvl="1"/>
            <a:r>
              <a:rPr lang="en-US" altLang="en-US" dirty="0" smtClean="0"/>
              <a:t>By the process of biological magnification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Toxic Transfers (2 of 2)</a:t>
            </a:r>
            <a:endParaRPr lang="en-US" dirty="0"/>
          </a:p>
        </p:txBody>
      </p:sp>
      <p:pic>
        <p:nvPicPr>
          <p:cNvPr id="6" name="Picture 5" descr="A photo shows a duck in a pond holding a fish in its mouth.&#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35" y="1371600"/>
            <a:ext cx="8291930" cy="4431792"/>
          </a:xfrm>
          <a:prstGeom prst="rect">
            <a:avLst/>
          </a:prstGeom>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a:t>
            </a:r>
            <a:endParaRPr lang="en-US" dirty="0"/>
          </a:p>
        </p:txBody>
      </p:sp>
      <p:sp>
        <p:nvSpPr>
          <p:cNvPr id="3" name="Content Placeholder 2"/>
          <p:cNvSpPr>
            <a:spLocks noGrp="1"/>
          </p:cNvSpPr>
          <p:nvPr>
            <p:ph idx="1"/>
          </p:nvPr>
        </p:nvSpPr>
        <p:spPr/>
        <p:txBody>
          <a:bodyPr/>
          <a:lstStyle/>
          <a:p>
            <a:pPr lvl="0"/>
            <a:r>
              <a:rPr lang="en-US" dirty="0" smtClean="0"/>
              <a:t>What is the one ingredient required by all ecosystems that cannot be recycled?</a:t>
            </a:r>
          </a:p>
          <a:p>
            <a:pPr lvl="0"/>
            <a:r>
              <a:rPr lang="en-US" dirty="0" smtClean="0"/>
              <a:t>Why is the term “food chain” rarely used when describing actual ecosystems?</a:t>
            </a:r>
          </a:p>
          <a:p>
            <a:pPr lvl="0"/>
            <a:r>
              <a:rPr lang="en-US" dirty="0" smtClean="0"/>
              <a:t>Is it environmentally wise to rely on large quantities of nitrogen-rich fertilizers for crop production? What are some alternatives? </a:t>
            </a:r>
            <a:endParaRPr lang="en-US" dirty="0"/>
          </a:p>
        </p:txBody>
      </p:sp>
    </p:spTree>
    <p:extLst>
      <p:ext uri="{BB962C8B-B14F-4D97-AF65-F5344CB8AC3E}">
        <p14:creationId xmlns:p14="http://schemas.microsoft.com/office/powerpoint/2010/main" val="367047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Producers and Consumers </a:t>
            </a:r>
            <a:endParaRPr lang="en-US" dirty="0"/>
          </a:p>
        </p:txBody>
      </p:sp>
      <p:sp>
        <p:nvSpPr>
          <p:cNvPr id="18435" name="Text Placeholder 2"/>
          <p:cNvSpPr>
            <a:spLocks noGrp="1"/>
          </p:cNvSpPr>
          <p:nvPr>
            <p:ph idx="1"/>
          </p:nvPr>
        </p:nvSpPr>
        <p:spPr/>
        <p:txBody>
          <a:bodyPr/>
          <a:lstStyle/>
          <a:p>
            <a:r>
              <a:rPr lang="en-US" altLang="en-US" dirty="0" smtClean="0"/>
              <a:t>Consumers are described by their diets</a:t>
            </a:r>
          </a:p>
          <a:p>
            <a:pPr lvl="1"/>
            <a:r>
              <a:rPr lang="en-US" altLang="en-US" dirty="0" smtClean="0"/>
              <a:t>Herbivores: plants</a:t>
            </a:r>
          </a:p>
          <a:p>
            <a:pPr lvl="1"/>
            <a:r>
              <a:rPr lang="en-US" altLang="en-US" dirty="0" smtClean="0"/>
              <a:t>Carnivores: animal flesh</a:t>
            </a:r>
          </a:p>
          <a:p>
            <a:pPr lvl="1"/>
            <a:r>
              <a:rPr lang="en-US" altLang="en-US" dirty="0" smtClean="0"/>
              <a:t>Parasites: tissues of a living host</a:t>
            </a:r>
          </a:p>
          <a:p>
            <a:pPr lvl="1"/>
            <a:r>
              <a:rPr lang="en-US" altLang="en-US" dirty="0" smtClean="0"/>
              <a:t>Omnivores: plants and animals</a:t>
            </a:r>
          </a:p>
          <a:p>
            <a:pPr lvl="1"/>
            <a:r>
              <a:rPr lang="en-US" altLang="en-US" dirty="0" smtClean="0"/>
              <a:t>Detritivores: detritus, small bits of decaying organic matter</a:t>
            </a:r>
          </a:p>
          <a:p>
            <a:pPr lvl="1"/>
            <a:r>
              <a:rPr lang="en-US" altLang="en-US" dirty="0" smtClean="0"/>
              <a:t>Decomposers: waste and remains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Flows, Nutrients Cycle (1 of 2)</a:t>
            </a:r>
            <a:endParaRPr lang="en-US" dirty="0"/>
          </a:p>
        </p:txBody>
      </p:sp>
      <p:sp>
        <p:nvSpPr>
          <p:cNvPr id="3" name="Content Placeholder 2"/>
          <p:cNvSpPr>
            <a:spLocks noGrp="1"/>
          </p:cNvSpPr>
          <p:nvPr>
            <p:ph idx="1"/>
          </p:nvPr>
        </p:nvSpPr>
        <p:spPr/>
        <p:txBody>
          <a:bodyPr/>
          <a:lstStyle/>
          <a:p>
            <a:r>
              <a:rPr lang="en-US" dirty="0" smtClean="0"/>
              <a:t>Energy captured by producers is converted to bond energy in organic molecules</a:t>
            </a:r>
          </a:p>
          <a:p>
            <a:pPr lvl="1"/>
            <a:r>
              <a:rPr lang="en-US" dirty="0" smtClean="0"/>
              <a:t>This energy is released by metabolic reactions that give off heat </a:t>
            </a:r>
          </a:p>
          <a:p>
            <a:pPr lvl="1"/>
            <a:r>
              <a:rPr lang="en-US" dirty="0" smtClean="0"/>
              <a:t>Energy flow through living organisms is a one-way process</a:t>
            </a:r>
            <a:endParaRPr lang="en-US" dirty="0"/>
          </a:p>
        </p:txBody>
      </p:sp>
    </p:spTree>
    <p:extLst>
      <p:ext uri="{BB962C8B-B14F-4D97-AF65-F5344CB8AC3E}">
        <p14:creationId xmlns:p14="http://schemas.microsoft.com/office/powerpoint/2010/main" val="232435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Flows, Nutrients Cycle (2 of 2)</a:t>
            </a:r>
            <a:endParaRPr lang="en-US" dirty="0"/>
          </a:p>
        </p:txBody>
      </p:sp>
      <p:sp>
        <p:nvSpPr>
          <p:cNvPr id="3" name="Content Placeholder 2"/>
          <p:cNvSpPr>
            <a:spLocks noGrp="1"/>
          </p:cNvSpPr>
          <p:nvPr>
            <p:ph idx="1"/>
          </p:nvPr>
        </p:nvSpPr>
        <p:spPr/>
        <p:txBody>
          <a:bodyPr/>
          <a:lstStyle/>
          <a:p>
            <a:r>
              <a:rPr lang="en-US" dirty="0" smtClean="0"/>
              <a:t>Nutrients cycle within an ecosystem</a:t>
            </a:r>
          </a:p>
          <a:p>
            <a:pPr lvl="1"/>
            <a:r>
              <a:rPr lang="en-US" dirty="0" smtClean="0"/>
              <a:t>Producers take up hydrogen, oxygen, and carbon from inorganic sources present in air and water</a:t>
            </a:r>
          </a:p>
          <a:p>
            <a:pPr lvl="1"/>
            <a:r>
              <a:rPr lang="en-US" dirty="0" smtClean="0"/>
              <a:t>They also take up dissolved nitrogen, phosphorus, and other necessary minerals</a:t>
            </a:r>
          </a:p>
          <a:p>
            <a:pPr lvl="1"/>
            <a:r>
              <a:rPr lang="en-US" dirty="0" smtClean="0"/>
              <a:t>Nutrients that producers use to build their bodies are used in turn to build the bodies of the consumers who eat them</a:t>
            </a:r>
            <a:endParaRPr lang="en-US" dirty="0"/>
          </a:p>
        </p:txBody>
      </p:sp>
    </p:spTree>
    <p:extLst>
      <p:ext uri="{BB962C8B-B14F-4D97-AF65-F5344CB8AC3E}">
        <p14:creationId xmlns:p14="http://schemas.microsoft.com/office/powerpoint/2010/main" val="224572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Trophic Structure (1 of 2)</a:t>
            </a:r>
            <a:endParaRPr lang="en-US" dirty="0"/>
          </a:p>
        </p:txBody>
      </p:sp>
      <p:sp>
        <p:nvSpPr>
          <p:cNvPr id="19459" name="Content Placeholder 2"/>
          <p:cNvSpPr>
            <a:spLocks noGrp="1"/>
          </p:cNvSpPr>
          <p:nvPr>
            <p:ph idx="1"/>
          </p:nvPr>
        </p:nvSpPr>
        <p:spPr/>
        <p:txBody>
          <a:bodyPr/>
          <a:lstStyle/>
          <a:p>
            <a:r>
              <a:rPr lang="en-US" altLang="en-US" dirty="0" smtClean="0"/>
              <a:t>Trophic level: position of an organism in a food chain</a:t>
            </a:r>
          </a:p>
          <a:p>
            <a:r>
              <a:rPr lang="en-US" altLang="en-US" dirty="0" smtClean="0"/>
              <a:t>Food chains </a:t>
            </a:r>
          </a:p>
          <a:p>
            <a:pPr lvl="1"/>
            <a:r>
              <a:rPr lang="en-US" altLang="en-US" dirty="0" smtClean="0"/>
              <a:t>Transfer of energy to higher trophic levels</a:t>
            </a:r>
          </a:p>
          <a:p>
            <a:pPr lvl="1"/>
            <a:r>
              <a:rPr lang="en-US" altLang="en-US" dirty="0" smtClean="0"/>
              <a:t>Describe how energy and materials are transferred from one organism to another</a:t>
            </a:r>
          </a:p>
          <a:p>
            <a:pPr lvl="1"/>
            <a:r>
              <a:rPr lang="en-US" altLang="en-US" dirty="0" smtClean="0"/>
              <a:t>Description of who eats whom in one path of energy in an ecosystem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Trophic Structure (2 of 2)</a:t>
            </a:r>
            <a:endParaRPr lang="en-US" dirty="0"/>
          </a:p>
        </p:txBody>
      </p:sp>
      <p:sp>
        <p:nvSpPr>
          <p:cNvPr id="20483" name="Content Placeholder 2"/>
          <p:cNvSpPr>
            <a:spLocks noGrp="1"/>
          </p:cNvSpPr>
          <p:nvPr>
            <p:ph idx="1"/>
          </p:nvPr>
        </p:nvSpPr>
        <p:spPr/>
        <p:txBody>
          <a:bodyPr/>
          <a:lstStyle/>
          <a:p>
            <a:r>
              <a:rPr lang="en-US" altLang="en-US" dirty="0" smtClean="0"/>
              <a:t>Limits of food chains</a:t>
            </a:r>
          </a:p>
          <a:p>
            <a:pPr lvl="1"/>
            <a:r>
              <a:rPr lang="en-US" altLang="en-US" dirty="0" smtClean="0"/>
              <a:t>Energy captured by producers usually passes through no more than four or five trophic levels</a:t>
            </a:r>
          </a:p>
          <a:p>
            <a:pPr lvl="1"/>
            <a:r>
              <a:rPr lang="en-US" altLang="en-US" dirty="0" smtClean="0"/>
              <a:t>The length of food chains is restricted by the inefficiency of energy transfers</a:t>
            </a:r>
          </a:p>
          <a:p>
            <a:pPr lvl="1"/>
            <a:r>
              <a:rPr lang="en-US" altLang="en-US" dirty="0" smtClean="0"/>
              <a:t>Only 5–30% of energy in an organism at one trophic level ends up in tissues of an organism at the next trophic level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5131</TotalTime>
  <Words>2307</Words>
  <Application>Microsoft Office PowerPoint</Application>
  <PresentationFormat>On-screen Show (4:3)</PresentationFormat>
  <Paragraphs>257</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Sample</vt:lpstr>
      <vt:lpstr>Biology Concepts &amp; Applications</vt:lpstr>
      <vt:lpstr>42.1 The Nature of Ecosystems</vt:lpstr>
      <vt:lpstr>Producers and Consumers</vt:lpstr>
      <vt:lpstr>One-Way Flow of Energy</vt:lpstr>
      <vt:lpstr>Producers and Consumers </vt:lpstr>
      <vt:lpstr>Energy Flows, Nutrients Cycle (1 of 2)</vt:lpstr>
      <vt:lpstr>Energy Flows, Nutrients Cycle (2 of 2)</vt:lpstr>
      <vt:lpstr>Trophic Structure (1 of 2)</vt:lpstr>
      <vt:lpstr>Trophic Structure (2 of 2)</vt:lpstr>
      <vt:lpstr>Food Chain</vt:lpstr>
      <vt:lpstr>42.2 Depicting Trophic Structure</vt:lpstr>
      <vt:lpstr>An Arctic Food Web</vt:lpstr>
      <vt:lpstr>Food Webs</vt:lpstr>
      <vt:lpstr>Land Food Web in Colorado</vt:lpstr>
      <vt:lpstr>Ecological Pyramids </vt:lpstr>
      <vt:lpstr>Ecological Pyramids for Silver Springs</vt:lpstr>
      <vt:lpstr>42.3 Biogeochemical Cycles (1 of 2)</vt:lpstr>
      <vt:lpstr>Biogeochemical Cycles (2 of 2)</vt:lpstr>
      <vt:lpstr>42.4 The Water Cycle (1 of 3)</vt:lpstr>
      <vt:lpstr>The Water Cycle (2 of 3)</vt:lpstr>
      <vt:lpstr>The Water Cycle (3 of 3)</vt:lpstr>
      <vt:lpstr> Water Reservoirs</vt:lpstr>
      <vt:lpstr>42.5 The Carbon Cycle</vt:lpstr>
      <vt:lpstr>Carbon Reservoirs and Flow (1 of 2)</vt:lpstr>
      <vt:lpstr>Carbon Reservoirs and Flow (2 of 2)</vt:lpstr>
      <vt:lpstr>The Carbon Cycle</vt:lpstr>
      <vt:lpstr>The Greenhouse Effect (1 of 4)</vt:lpstr>
      <vt:lpstr>The Greenhouse Effect (2 of 4)</vt:lpstr>
      <vt:lpstr>Greenhouse Effect (3 of 4)</vt:lpstr>
      <vt:lpstr>The Greenhouse Effect (4 of 4)</vt:lpstr>
      <vt:lpstr>42.6 The Nitrogen Cycle</vt:lpstr>
      <vt:lpstr>Nitrogen Reservoirs and Flow (1 of 4)</vt:lpstr>
      <vt:lpstr>Nitrogen Reservoirs and Flow (2 of 4)</vt:lpstr>
      <vt:lpstr>Nitrogen Reservoirs and Flow (3 of 4)</vt:lpstr>
      <vt:lpstr>Nitrogen Reservoirs and Flow (4 of 4)</vt:lpstr>
      <vt:lpstr>Nitrogen Cycle on Land</vt:lpstr>
      <vt:lpstr>Alterations to the Cycle</vt:lpstr>
      <vt:lpstr>Nitrogen-Rich Fertilizer</vt:lpstr>
      <vt:lpstr>42.7 The Phosphorus Cycle (1 of 6)</vt:lpstr>
      <vt:lpstr>The Phosphorus Cycle (2 of 6)</vt:lpstr>
      <vt:lpstr>The Phosphorus Cycle (3 of 6)</vt:lpstr>
      <vt:lpstr>The Phosphorus Cycle (4 of 6)</vt:lpstr>
      <vt:lpstr>Phosphorus Cycle (5 of 6)</vt:lpstr>
      <vt:lpstr>The Phosphorus Cycle (6 of 6)</vt:lpstr>
      <vt:lpstr>Application: Toxic Transfer (1 of 2)</vt:lpstr>
      <vt:lpstr>Toxic Transfers (2 of 2)</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42 Ecosystems</dc:title>
  <dc:creator>Starr</dc:creator>
  <cp:lastModifiedBy>CD</cp:lastModifiedBy>
  <cp:revision>269</cp:revision>
  <dcterms:modified xsi:type="dcterms:W3CDTF">2017-02-14T07:52:43Z</dcterms:modified>
</cp:coreProperties>
</file>