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15" r:id="rId1"/>
  </p:sldMasterIdLst>
  <p:notesMasterIdLst>
    <p:notesMasterId r:id="rId58"/>
  </p:notesMasterIdLst>
  <p:sldIdLst>
    <p:sldId id="378" r:id="rId2"/>
    <p:sldId id="323" r:id="rId3"/>
    <p:sldId id="324" r:id="rId4"/>
    <p:sldId id="325" r:id="rId5"/>
    <p:sldId id="379" r:id="rId6"/>
    <p:sldId id="327" r:id="rId7"/>
    <p:sldId id="328" r:id="rId8"/>
    <p:sldId id="329" r:id="rId9"/>
    <p:sldId id="330" r:id="rId10"/>
    <p:sldId id="331" r:id="rId11"/>
    <p:sldId id="332" r:id="rId12"/>
    <p:sldId id="333" r:id="rId13"/>
    <p:sldId id="334" r:id="rId14"/>
    <p:sldId id="335" r:id="rId15"/>
    <p:sldId id="336" r:id="rId16"/>
    <p:sldId id="337" r:id="rId17"/>
    <p:sldId id="338" r:id="rId18"/>
    <p:sldId id="339" r:id="rId19"/>
    <p:sldId id="340" r:id="rId20"/>
    <p:sldId id="341" r:id="rId21"/>
    <p:sldId id="342" r:id="rId22"/>
    <p:sldId id="343" r:id="rId23"/>
    <p:sldId id="344" r:id="rId24"/>
    <p:sldId id="345" r:id="rId25"/>
    <p:sldId id="346" r:id="rId26"/>
    <p:sldId id="347" r:id="rId27"/>
    <p:sldId id="348" r:id="rId28"/>
    <p:sldId id="349" r:id="rId29"/>
    <p:sldId id="350" r:id="rId30"/>
    <p:sldId id="351" r:id="rId31"/>
    <p:sldId id="352" r:id="rId32"/>
    <p:sldId id="353" r:id="rId33"/>
    <p:sldId id="354" r:id="rId34"/>
    <p:sldId id="355" r:id="rId35"/>
    <p:sldId id="356" r:id="rId36"/>
    <p:sldId id="357" r:id="rId37"/>
    <p:sldId id="358" r:id="rId38"/>
    <p:sldId id="359" r:id="rId39"/>
    <p:sldId id="360" r:id="rId40"/>
    <p:sldId id="361" r:id="rId41"/>
    <p:sldId id="362" r:id="rId42"/>
    <p:sldId id="363" r:id="rId43"/>
    <p:sldId id="364" r:id="rId44"/>
    <p:sldId id="365" r:id="rId45"/>
    <p:sldId id="366" r:id="rId46"/>
    <p:sldId id="367" r:id="rId47"/>
    <p:sldId id="368" r:id="rId48"/>
    <p:sldId id="369" r:id="rId49"/>
    <p:sldId id="370" r:id="rId50"/>
    <p:sldId id="371" r:id="rId51"/>
    <p:sldId id="372" r:id="rId52"/>
    <p:sldId id="373" r:id="rId53"/>
    <p:sldId id="374" r:id="rId54"/>
    <p:sldId id="375" r:id="rId55"/>
    <p:sldId id="376" r:id="rId56"/>
    <p:sldId id="377" r:id="rId5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Arial" pitchFamily="34" charset="0"/>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Arial" pitchFamily="34" charset="0"/>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Arial" pitchFamily="34" charset="0"/>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guide id="3" orient="horz" pos="3408">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4F97"/>
    <a:srgbClr val="007DB7"/>
    <a:srgbClr val="90ECFE"/>
    <a:srgbClr val="48B5DB"/>
    <a:srgbClr val="002536"/>
    <a:srgbClr val="C58A4E"/>
    <a:srgbClr val="44C9F2"/>
    <a:srgbClr val="1DB9FF"/>
    <a:srgbClr val="0094D6"/>
    <a:srgbClr val="008A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30" autoAdjust="0"/>
    <p:restoredTop sz="89417" autoAdjust="0"/>
  </p:normalViewPr>
  <p:slideViewPr>
    <p:cSldViewPr>
      <p:cViewPr>
        <p:scale>
          <a:sx n="70" d="100"/>
          <a:sy n="70" d="100"/>
        </p:scale>
        <p:origin x="-1344" y="-60"/>
      </p:cViewPr>
      <p:guideLst>
        <p:guide orient="horz" pos="2160"/>
        <p:guide orient="horz" pos="3408"/>
        <p:guide pos="2880"/>
      </p:guideLst>
    </p:cSldViewPr>
  </p:slideViewPr>
  <p:outlineViewPr>
    <p:cViewPr>
      <p:scale>
        <a:sx n="33" d="100"/>
        <a:sy n="33" d="100"/>
      </p:scale>
      <p:origin x="0" y="954"/>
    </p:cViewPr>
  </p:outlineViewPr>
  <p:notesTextViewPr>
    <p:cViewPr>
      <p:scale>
        <a:sx n="100" d="100"/>
        <a:sy n="100" d="100"/>
      </p:scale>
      <p:origin x="0" y="0"/>
    </p:cViewPr>
  </p:notesTextViewPr>
  <p:sorterViewPr>
    <p:cViewPr>
      <p:scale>
        <a:sx n="80" d="100"/>
        <a:sy n="80" d="100"/>
      </p:scale>
      <p:origin x="0" y="0"/>
    </p:cViewPr>
  </p:sorterViewPr>
  <p:notesViewPr>
    <p:cSldViewPr snapToGrid="0" snapToObjects="1">
      <p:cViewPr varScale="1">
        <p:scale>
          <a:sx n="111" d="100"/>
          <a:sy n="111" d="100"/>
        </p:scale>
        <p:origin x="-5224"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pitchFamily="28" charset="-128"/>
                <a:cs typeface="+mn-cs"/>
              </a:defRPr>
            </a:lvl1pPr>
          </a:lstStyle>
          <a:p>
            <a:pPr>
              <a:defRPr/>
            </a:pPr>
            <a:endParaRPr lang="en-US" dirty="0"/>
          </a:p>
        </p:txBody>
      </p:sp>
      <p:sp>
        <p:nvSpPr>
          <p:cNvPr id="37891"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ＭＳ Ｐゴシック" pitchFamily="28" charset="-128"/>
                <a:cs typeface="+mn-cs"/>
              </a:defRPr>
            </a:lvl1pPr>
          </a:lstStyle>
          <a:p>
            <a:pPr>
              <a:defRPr/>
            </a:pPr>
            <a:endParaRPr lang="en-US" dirty="0"/>
          </a:p>
        </p:txBody>
      </p:sp>
      <p:sp>
        <p:nvSpPr>
          <p:cNvPr id="583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789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789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pitchFamily="28" charset="-128"/>
                <a:cs typeface="+mn-cs"/>
              </a:defRPr>
            </a:lvl1pPr>
          </a:lstStyle>
          <a:p>
            <a:pPr>
              <a:defRPr/>
            </a:pPr>
            <a:endParaRPr lang="en-US" dirty="0"/>
          </a:p>
        </p:txBody>
      </p:sp>
      <p:sp>
        <p:nvSpPr>
          <p:cNvPr id="3789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rial" charset="0"/>
                <a:ea typeface="ＭＳ Ｐゴシック" pitchFamily="28" charset="-128"/>
                <a:cs typeface="+mn-cs"/>
              </a:defRPr>
            </a:lvl1pPr>
          </a:lstStyle>
          <a:p>
            <a:pPr>
              <a:defRPr/>
            </a:pPr>
            <a:fld id="{DFB95050-E3A9-4E27-9553-0C85D1628038}" type="slidenum">
              <a:rPr lang="en-US"/>
              <a:pPr>
                <a:defRPr/>
              </a:pPr>
              <a:t>‹#›</a:t>
            </a:fld>
            <a:endParaRPr lang="en-US" dirty="0"/>
          </a:p>
        </p:txBody>
      </p:sp>
    </p:spTree>
    <p:extLst>
      <p:ext uri="{BB962C8B-B14F-4D97-AF65-F5344CB8AC3E}">
        <p14:creationId xmlns:p14="http://schemas.microsoft.com/office/powerpoint/2010/main" val="29590094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a:t>
            </a:fld>
            <a:endParaRPr lang="en-US" dirty="0"/>
          </a:p>
        </p:txBody>
      </p:sp>
    </p:spTree>
    <p:extLst>
      <p:ext uri="{BB962C8B-B14F-4D97-AF65-F5344CB8AC3E}">
        <p14:creationId xmlns:p14="http://schemas.microsoft.com/office/powerpoint/2010/main" val="198785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11</a:t>
            </a:fld>
            <a:endParaRPr lang="en-US" dirty="0"/>
          </a:p>
        </p:txBody>
      </p:sp>
    </p:spTree>
    <p:extLst>
      <p:ext uri="{BB962C8B-B14F-4D97-AF65-F5344CB8AC3E}">
        <p14:creationId xmlns:p14="http://schemas.microsoft.com/office/powerpoint/2010/main" val="1701691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Figure </a:t>
            </a:r>
            <a:r>
              <a:rPr lang="en-US" altLang="en-US" b="1" dirty="0" smtClean="0">
                <a:latin typeface="Arial" panose="020B0604020202020204" pitchFamily="34" charset="0"/>
                <a:ea typeface="ＭＳ Ｐゴシック" panose="020B0600070205080204" pitchFamily="34" charset="-128"/>
              </a:rPr>
              <a:t>41.3 </a:t>
            </a:r>
            <a:r>
              <a:rPr lang="en-US" altLang="en-US" dirty="0">
                <a:latin typeface="Arial" panose="020B0604020202020204" pitchFamily="34" charset="0"/>
                <a:ea typeface="ＭＳ Ｐゴシック" panose="020B0600070205080204" pitchFamily="34" charset="-128"/>
              </a:rPr>
              <a:t>Mutual protection. The stinging tentacles of this sea anemone protect its partner (a pink anemonefish) from fish-eating predators. In return, the anemonefish chases away fish that eat sea anemone tentacles. The anemonefish secretes a special mucus that prevents the anemone from stinging it.</a:t>
            </a:r>
            <a:endParaRPr lang="en-US" altLang="en-US" b="1" dirty="0">
              <a:latin typeface="Arial" panose="020B0604020202020204" pitchFamily="34" charset="0"/>
              <a:ea typeface="ＭＳ Ｐゴシック" panose="020B0600070205080204" pitchFamily="34" charset="-128"/>
            </a:endParaRPr>
          </a:p>
        </p:txBody>
      </p:sp>
      <p:sp>
        <p:nvSpPr>
          <p:cNvPr id="7168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A355FEB2-50DE-4B3C-8FF3-F231842CD3AE}" type="slidenum">
              <a:rPr lang="en-US" altLang="en-US">
                <a:solidFill>
                  <a:srgbClr val="000000"/>
                </a:solidFill>
                <a:cs typeface="Arial" panose="020B0604020202020204" pitchFamily="34" charset="0"/>
              </a:rPr>
              <a:pPr>
                <a:spcBef>
                  <a:spcPct val="0"/>
                </a:spcBef>
              </a:pPr>
              <a:t>12</a:t>
            </a:fld>
            <a:endParaRPr lang="en-US" altLang="en-US" dirty="0">
              <a:solidFill>
                <a:srgbClr val="000000"/>
              </a:solidFill>
              <a:cs typeface="Arial" panose="020B0604020202020204" pitchFamily="34" charset="0"/>
            </a:endParaRPr>
          </a:p>
        </p:txBody>
      </p:sp>
    </p:spTree>
    <p:extLst>
      <p:ext uri="{BB962C8B-B14F-4D97-AF65-F5344CB8AC3E}">
        <p14:creationId xmlns:p14="http://schemas.microsoft.com/office/powerpoint/2010/main" val="25472861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13</a:t>
            </a:fld>
            <a:endParaRPr lang="en-US" dirty="0"/>
          </a:p>
        </p:txBody>
      </p:sp>
    </p:spTree>
    <p:extLst>
      <p:ext uri="{BB962C8B-B14F-4D97-AF65-F5344CB8AC3E}">
        <p14:creationId xmlns:p14="http://schemas.microsoft.com/office/powerpoint/2010/main" val="20754250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14</a:t>
            </a:fld>
            <a:endParaRPr lang="en-US" dirty="0"/>
          </a:p>
        </p:txBody>
      </p:sp>
    </p:spTree>
    <p:extLst>
      <p:ext uri="{BB962C8B-B14F-4D97-AF65-F5344CB8AC3E}">
        <p14:creationId xmlns:p14="http://schemas.microsoft.com/office/powerpoint/2010/main" val="15761574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15</a:t>
            </a:fld>
            <a:endParaRPr lang="en-US" dirty="0"/>
          </a:p>
        </p:txBody>
      </p:sp>
    </p:spTree>
    <p:extLst>
      <p:ext uri="{BB962C8B-B14F-4D97-AF65-F5344CB8AC3E}">
        <p14:creationId xmlns:p14="http://schemas.microsoft.com/office/powerpoint/2010/main" val="2525613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16</a:t>
            </a:fld>
            <a:endParaRPr lang="en-US" dirty="0"/>
          </a:p>
        </p:txBody>
      </p:sp>
    </p:spTree>
    <p:extLst>
      <p:ext uri="{BB962C8B-B14F-4D97-AF65-F5344CB8AC3E}">
        <p14:creationId xmlns:p14="http://schemas.microsoft.com/office/powerpoint/2010/main" val="18723016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41.4 </a:t>
            </a:r>
            <a:r>
              <a:rPr lang="en-US" dirty="0"/>
              <a:t>Interspecific competition.</a:t>
            </a:r>
          </a:p>
          <a:p>
            <a:r>
              <a:rPr lang="en-US" b="0" dirty="0"/>
              <a:t>A</a:t>
            </a:r>
            <a:r>
              <a:rPr lang="en-US" b="1" dirty="0"/>
              <a:t> </a:t>
            </a:r>
            <a:r>
              <a:rPr lang="en-US" b="1" dirty="0" smtClean="0"/>
              <a:t> </a:t>
            </a:r>
            <a:r>
              <a:rPr lang="en-US" dirty="0" smtClean="0"/>
              <a:t>Interference </a:t>
            </a:r>
            <a:r>
              <a:rPr lang="en-US" dirty="0"/>
              <a:t>competition between scavengers. A golden eagle attacks a fox with its talons to drive the fox away from a resource—the moose carcass in the foreground.</a:t>
            </a:r>
          </a:p>
          <a:p>
            <a:r>
              <a:rPr lang="en-US" b="0" dirty="0"/>
              <a:t>B</a:t>
            </a:r>
            <a:r>
              <a:rPr lang="en-US" dirty="0"/>
              <a:t> </a:t>
            </a:r>
            <a:r>
              <a:rPr lang="en-US" dirty="0" smtClean="0"/>
              <a:t> Exploitative </a:t>
            </a:r>
            <a:r>
              <a:rPr lang="en-US" dirty="0"/>
              <a:t>competition between insect eaters. Sundew plants (left) and wolf spiders (right) both feed on insects. The presence of one species reduces the food available to the other.</a:t>
            </a:r>
          </a:p>
        </p:txBody>
      </p:sp>
      <p:sp>
        <p:nvSpPr>
          <p:cNvPr id="4" name="Slide Number Placeholder 3"/>
          <p:cNvSpPr>
            <a:spLocks noGrp="1"/>
          </p:cNvSpPr>
          <p:nvPr>
            <p:ph type="sldNum" sz="quarter" idx="10"/>
          </p:nvPr>
        </p:nvSpPr>
        <p:spPr/>
        <p:txBody>
          <a:bodyPr/>
          <a:lstStyle/>
          <a:p>
            <a:fld id="{814CFA56-0BFD-40BF-97D6-0DAA1F1CAF60}" type="slidenum">
              <a:rPr lang="en-US" altLang="en-US" smtClean="0"/>
              <a:pPr/>
              <a:t>17</a:t>
            </a:fld>
            <a:endParaRPr lang="en-US" altLang="en-US" dirty="0"/>
          </a:p>
        </p:txBody>
      </p:sp>
    </p:spTree>
    <p:extLst>
      <p:ext uri="{BB962C8B-B14F-4D97-AF65-F5344CB8AC3E}">
        <p14:creationId xmlns:p14="http://schemas.microsoft.com/office/powerpoint/2010/main" val="19699431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18</a:t>
            </a:fld>
            <a:endParaRPr lang="en-US" dirty="0"/>
          </a:p>
        </p:txBody>
      </p:sp>
    </p:spTree>
    <p:extLst>
      <p:ext uri="{BB962C8B-B14F-4D97-AF65-F5344CB8AC3E}">
        <p14:creationId xmlns:p14="http://schemas.microsoft.com/office/powerpoint/2010/main" val="15286183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19</a:t>
            </a:fld>
            <a:endParaRPr lang="en-US" dirty="0"/>
          </a:p>
        </p:txBody>
      </p:sp>
    </p:spTree>
    <p:extLst>
      <p:ext uri="{BB962C8B-B14F-4D97-AF65-F5344CB8AC3E}">
        <p14:creationId xmlns:p14="http://schemas.microsoft.com/office/powerpoint/2010/main" val="40534004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20</a:t>
            </a:fld>
            <a:endParaRPr lang="en-US" dirty="0"/>
          </a:p>
        </p:txBody>
      </p:sp>
    </p:spTree>
    <p:extLst>
      <p:ext uri="{BB962C8B-B14F-4D97-AF65-F5344CB8AC3E}">
        <p14:creationId xmlns:p14="http://schemas.microsoft.com/office/powerpoint/2010/main" val="580932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a:t>
            </a:fld>
            <a:endParaRPr lang="en-US" dirty="0"/>
          </a:p>
        </p:txBody>
      </p:sp>
    </p:spTree>
    <p:extLst>
      <p:ext uri="{BB962C8B-B14F-4D97-AF65-F5344CB8AC3E}">
        <p14:creationId xmlns:p14="http://schemas.microsoft.com/office/powerpoint/2010/main" val="22258163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21</a:t>
            </a:fld>
            <a:endParaRPr lang="en-US" dirty="0"/>
          </a:p>
        </p:txBody>
      </p:sp>
    </p:spTree>
    <p:extLst>
      <p:ext uri="{BB962C8B-B14F-4D97-AF65-F5344CB8AC3E}">
        <p14:creationId xmlns:p14="http://schemas.microsoft.com/office/powerpoint/2010/main" val="3089935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22</a:t>
            </a:fld>
            <a:endParaRPr lang="en-US" dirty="0"/>
          </a:p>
        </p:txBody>
      </p:sp>
    </p:spTree>
    <p:extLst>
      <p:ext uri="{BB962C8B-B14F-4D97-AF65-F5344CB8AC3E}">
        <p14:creationId xmlns:p14="http://schemas.microsoft.com/office/powerpoint/2010/main" val="20759700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Figure 41.6 </a:t>
            </a:r>
            <a:r>
              <a:rPr lang="en-US" altLang="en-US" dirty="0">
                <a:latin typeface="Arial" panose="020B0604020202020204" pitchFamily="34" charset="0"/>
                <a:ea typeface="ＭＳ Ｐゴシック" panose="020B0600070205080204" pitchFamily="34" charset="-128"/>
              </a:rPr>
              <a:t>Predator–prey cycles. The graph shows the abundance of the Canadian lynx (dashed line) and snowshoe hares (solid line), based on counts of pelts sold by trappers to Hudson’s Bay Company from 1845 to 1925.</a:t>
            </a:r>
          </a:p>
        </p:txBody>
      </p:sp>
      <p:sp>
        <p:nvSpPr>
          <p:cNvPr id="7475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3545A66C-B6E3-4E25-9F2E-F8B2C4A5548C}" type="slidenum">
              <a:rPr lang="en-US" altLang="en-US">
                <a:solidFill>
                  <a:srgbClr val="000000"/>
                </a:solidFill>
                <a:cs typeface="Arial" panose="020B0604020202020204" pitchFamily="34" charset="0"/>
              </a:rPr>
              <a:pPr>
                <a:spcBef>
                  <a:spcPct val="0"/>
                </a:spcBef>
              </a:pPr>
              <a:t>23</a:t>
            </a:fld>
            <a:endParaRPr lang="en-US" altLang="en-US" dirty="0">
              <a:solidFill>
                <a:srgbClr val="000000"/>
              </a:solidFill>
              <a:cs typeface="Arial" panose="020B0604020202020204" pitchFamily="34" charset="0"/>
            </a:endParaRPr>
          </a:p>
        </p:txBody>
      </p:sp>
    </p:spTree>
    <p:extLst>
      <p:ext uri="{BB962C8B-B14F-4D97-AF65-F5344CB8AC3E}">
        <p14:creationId xmlns:p14="http://schemas.microsoft.com/office/powerpoint/2010/main" val="31119555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24</a:t>
            </a:fld>
            <a:endParaRPr lang="en-US" dirty="0"/>
          </a:p>
        </p:txBody>
      </p:sp>
    </p:spTree>
    <p:extLst>
      <p:ext uri="{BB962C8B-B14F-4D97-AF65-F5344CB8AC3E}">
        <p14:creationId xmlns:p14="http://schemas.microsoft.com/office/powerpoint/2010/main" val="9772094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25</a:t>
            </a:fld>
            <a:endParaRPr lang="en-US" dirty="0"/>
          </a:p>
        </p:txBody>
      </p:sp>
    </p:spTree>
    <p:extLst>
      <p:ext uri="{BB962C8B-B14F-4D97-AF65-F5344CB8AC3E}">
        <p14:creationId xmlns:p14="http://schemas.microsoft.com/office/powerpoint/2010/main" val="39560339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Figure 41.7 </a:t>
            </a:r>
            <a:r>
              <a:rPr lang="en-US" altLang="en-US" dirty="0">
                <a:latin typeface="Arial" panose="020B0604020202020204" pitchFamily="34" charset="0"/>
                <a:ea typeface="ＭＳ Ｐゴシック" panose="020B0600070205080204" pitchFamily="34" charset="-128"/>
              </a:rPr>
              <a:t>Mimicry.</a:t>
            </a:r>
            <a:endParaRPr lang="en-US" altLang="en-US" b="1" dirty="0">
              <a:latin typeface="Arial" panose="020B0604020202020204" pitchFamily="34" charset="0"/>
              <a:ea typeface="ＭＳ Ｐゴシック" panose="020B0600070205080204" pitchFamily="34" charset="-128"/>
            </a:endParaRPr>
          </a:p>
        </p:txBody>
      </p:sp>
      <p:sp>
        <p:nvSpPr>
          <p:cNvPr id="7578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CD7CECAC-FE68-40C5-AE26-780FF1C64E1B}" type="slidenum">
              <a:rPr lang="en-US" altLang="en-US">
                <a:cs typeface="Arial" panose="020B0604020202020204" pitchFamily="34" charset="0"/>
              </a:rPr>
              <a:pPr>
                <a:spcBef>
                  <a:spcPct val="0"/>
                </a:spcBef>
              </a:pPr>
              <a:t>26</a:t>
            </a:fld>
            <a:endParaRPr lang="en-US" altLang="en-US" dirty="0">
              <a:cs typeface="Arial" panose="020B0604020202020204" pitchFamily="34" charset="0"/>
            </a:endParaRPr>
          </a:p>
        </p:txBody>
      </p:sp>
    </p:spTree>
    <p:extLst>
      <p:ext uri="{BB962C8B-B14F-4D97-AF65-F5344CB8AC3E}">
        <p14:creationId xmlns:p14="http://schemas.microsoft.com/office/powerpoint/2010/main" val="19562623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27</a:t>
            </a:fld>
            <a:endParaRPr lang="en-US" dirty="0"/>
          </a:p>
        </p:txBody>
      </p:sp>
    </p:spTree>
    <p:extLst>
      <p:ext uri="{BB962C8B-B14F-4D97-AF65-F5344CB8AC3E}">
        <p14:creationId xmlns:p14="http://schemas.microsoft.com/office/powerpoint/2010/main" val="1013491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Figure 41.8 </a:t>
            </a:r>
            <a:r>
              <a:rPr lang="en-US" altLang="en-US" b="0" dirty="0">
                <a:latin typeface="Arial" panose="020B0604020202020204" pitchFamily="34" charset="0"/>
                <a:ea typeface="ＭＳ Ｐゴシック" panose="020B0600070205080204" pitchFamily="34" charset="-128"/>
              </a:rPr>
              <a:t>Camouflaged </a:t>
            </a:r>
            <a:r>
              <a:rPr lang="en-US" altLang="en-US" b="0" dirty="0" smtClean="0">
                <a:latin typeface="Arial" panose="020B0604020202020204" pitchFamily="34" charset="0"/>
                <a:ea typeface="ＭＳ Ｐゴシック" panose="020B0600070205080204" pitchFamily="34" charset="-128"/>
              </a:rPr>
              <a:t>predators.</a:t>
            </a:r>
            <a:endParaRPr lang="en-US" altLang="en-US" b="0" dirty="0">
              <a:latin typeface="Arial" panose="020B0604020202020204" pitchFamily="34" charset="0"/>
              <a:ea typeface="ＭＳ Ｐゴシック" panose="020B0600070205080204" pitchFamily="34" charset="-128"/>
            </a:endParaRPr>
          </a:p>
          <a:p>
            <a:r>
              <a:rPr lang="en-US" altLang="en-US" b="0" dirty="0">
                <a:latin typeface="Arial" panose="020B0604020202020204" pitchFamily="34" charset="0"/>
                <a:ea typeface="ＭＳ Ｐゴシック" panose="020B0600070205080204" pitchFamily="34" charset="-128"/>
              </a:rPr>
              <a:t>A</a:t>
            </a:r>
            <a:r>
              <a:rPr lang="en-US" altLang="en-US" b="1" dirty="0">
                <a:latin typeface="Arial" panose="020B0604020202020204" pitchFamily="34" charset="0"/>
                <a:ea typeface="ＭＳ Ｐゴシック" panose="020B0600070205080204" pitchFamily="34" charset="-128"/>
              </a:rPr>
              <a:t> </a:t>
            </a:r>
            <a:r>
              <a:rPr lang="en-US" altLang="en-US" b="1" dirty="0" smtClean="0">
                <a:latin typeface="Arial" panose="020B0604020202020204" pitchFamily="34" charset="0"/>
                <a:ea typeface="ＭＳ Ｐゴシック" panose="020B0600070205080204" pitchFamily="34" charset="-128"/>
              </a:rPr>
              <a:t> </a:t>
            </a:r>
            <a:r>
              <a:rPr lang="en-US" altLang="en-US" dirty="0" smtClean="0">
                <a:latin typeface="Arial" panose="020B0604020202020204" pitchFamily="34" charset="0"/>
                <a:ea typeface="ＭＳ Ｐゴシック" panose="020B0600070205080204" pitchFamily="34" charset="-128"/>
              </a:rPr>
              <a:t>Pink </a:t>
            </a:r>
            <a:r>
              <a:rPr lang="en-US" altLang="en-US" dirty="0">
                <a:latin typeface="Arial" panose="020B0604020202020204" pitchFamily="34" charset="0"/>
                <a:ea typeface="ＭＳ Ｐゴシック" panose="020B0600070205080204" pitchFamily="34" charset="-128"/>
              </a:rPr>
              <a:t>body parts of a flower mantis help hide it from insect prey attracted to the real flowers.</a:t>
            </a:r>
          </a:p>
          <a:p>
            <a:r>
              <a:rPr lang="en-US" altLang="en-US" b="0" dirty="0">
                <a:latin typeface="Arial" panose="020B0604020202020204" pitchFamily="34" charset="0"/>
                <a:ea typeface="ＭＳ Ｐゴシック" panose="020B0600070205080204" pitchFamily="34" charset="-128"/>
              </a:rPr>
              <a:t>B</a:t>
            </a:r>
            <a:r>
              <a:rPr lang="en-US" altLang="en-US" b="1" dirty="0">
                <a:latin typeface="Arial" panose="020B0604020202020204" pitchFamily="34" charset="0"/>
                <a:ea typeface="ＭＳ Ｐゴシック" panose="020B0600070205080204" pitchFamily="34" charset="-128"/>
              </a:rPr>
              <a:t> </a:t>
            </a:r>
            <a:r>
              <a:rPr lang="en-US" altLang="en-US" b="1" dirty="0" smtClean="0">
                <a:latin typeface="Arial" panose="020B0604020202020204" pitchFamily="34" charset="0"/>
                <a:ea typeface="ＭＳ Ｐゴシック" panose="020B0600070205080204" pitchFamily="34" charset="-128"/>
              </a:rPr>
              <a:t> </a:t>
            </a:r>
            <a:r>
              <a:rPr lang="en-US" altLang="en-US" dirty="0" smtClean="0">
                <a:latin typeface="Arial" panose="020B0604020202020204" pitchFamily="34" charset="0"/>
                <a:ea typeface="ＭＳ Ｐゴシック" panose="020B0600070205080204" pitchFamily="34" charset="-128"/>
              </a:rPr>
              <a:t>Fleshy </a:t>
            </a:r>
            <a:r>
              <a:rPr lang="en-US" altLang="en-US" dirty="0">
                <a:latin typeface="Arial" panose="020B0604020202020204" pitchFamily="34" charset="0"/>
                <a:ea typeface="ＭＳ Ｐゴシック" panose="020B0600070205080204" pitchFamily="34" charset="-128"/>
              </a:rPr>
              <a:t>protrusions give a scorpionfish the appearance of an algae-covered rock. Fish that come close for a nibble end up as prey.</a:t>
            </a:r>
            <a:endParaRPr lang="en-US" altLang="en-US" b="1" dirty="0">
              <a:latin typeface="Arial" panose="020B0604020202020204" pitchFamily="34" charset="0"/>
              <a:ea typeface="ＭＳ Ｐゴシック" panose="020B0600070205080204" pitchFamily="34" charset="-128"/>
            </a:endParaRPr>
          </a:p>
        </p:txBody>
      </p:sp>
      <p:sp>
        <p:nvSpPr>
          <p:cNvPr id="7680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7FA7ECCB-9B96-429C-B1B0-07417A6C9BD9}" type="slidenum">
              <a:rPr lang="en-US" altLang="en-US">
                <a:cs typeface="Arial" panose="020B0604020202020204" pitchFamily="34" charset="0"/>
              </a:rPr>
              <a:pPr>
                <a:spcBef>
                  <a:spcPct val="0"/>
                </a:spcBef>
              </a:pPr>
              <a:t>28</a:t>
            </a:fld>
            <a:endParaRPr lang="en-US" altLang="en-US" dirty="0">
              <a:cs typeface="Arial" panose="020B0604020202020204" pitchFamily="34" charset="0"/>
            </a:endParaRPr>
          </a:p>
        </p:txBody>
      </p:sp>
    </p:spTree>
    <p:extLst>
      <p:ext uri="{BB962C8B-B14F-4D97-AF65-F5344CB8AC3E}">
        <p14:creationId xmlns:p14="http://schemas.microsoft.com/office/powerpoint/2010/main" val="30690894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29</a:t>
            </a:fld>
            <a:endParaRPr lang="en-US" dirty="0"/>
          </a:p>
        </p:txBody>
      </p:sp>
    </p:spTree>
    <p:extLst>
      <p:ext uri="{BB962C8B-B14F-4D97-AF65-F5344CB8AC3E}">
        <p14:creationId xmlns:p14="http://schemas.microsoft.com/office/powerpoint/2010/main" val="17189748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30</a:t>
            </a:fld>
            <a:endParaRPr lang="en-US" dirty="0"/>
          </a:p>
        </p:txBody>
      </p:sp>
    </p:spTree>
    <p:extLst>
      <p:ext uri="{BB962C8B-B14F-4D97-AF65-F5344CB8AC3E}">
        <p14:creationId xmlns:p14="http://schemas.microsoft.com/office/powerpoint/2010/main" val="2964858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a:t>
            </a:fld>
            <a:endParaRPr lang="en-US" dirty="0"/>
          </a:p>
        </p:txBody>
      </p:sp>
    </p:spTree>
    <p:extLst>
      <p:ext uri="{BB962C8B-B14F-4D97-AF65-F5344CB8AC3E}">
        <p14:creationId xmlns:p14="http://schemas.microsoft.com/office/powerpoint/2010/main" val="15171025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31</a:t>
            </a:fld>
            <a:endParaRPr lang="en-US" dirty="0"/>
          </a:p>
        </p:txBody>
      </p:sp>
    </p:spTree>
    <p:extLst>
      <p:ext uri="{BB962C8B-B14F-4D97-AF65-F5344CB8AC3E}">
        <p14:creationId xmlns:p14="http://schemas.microsoft.com/office/powerpoint/2010/main" val="20410523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Figure 41.9 </a:t>
            </a:r>
            <a:r>
              <a:rPr lang="en-US" altLang="en-US" dirty="0" smtClean="0">
                <a:latin typeface="Arial" panose="020B0604020202020204" pitchFamily="34" charset="0"/>
                <a:ea typeface="ＭＳ Ｐゴシック" panose="020B0600070205080204" pitchFamily="34" charset="-128"/>
              </a:rPr>
              <a:t>Parasites </a:t>
            </a:r>
            <a:r>
              <a:rPr lang="en-US" altLang="en-US" dirty="0">
                <a:latin typeface="Arial" panose="020B0604020202020204" pitchFamily="34" charset="0"/>
                <a:ea typeface="ＭＳ Ｐゴシック" panose="020B0600070205080204" pitchFamily="34" charset="-128"/>
              </a:rPr>
              <a:t>inside and </a:t>
            </a:r>
            <a:r>
              <a:rPr lang="en-US" altLang="en-US" dirty="0" smtClean="0">
                <a:latin typeface="Arial" panose="020B0604020202020204" pitchFamily="34" charset="0"/>
                <a:ea typeface="ＭＳ Ｐゴシック" panose="020B0600070205080204" pitchFamily="34" charset="-128"/>
              </a:rPr>
              <a:t>out.</a:t>
            </a:r>
            <a:endParaRPr lang="en-US" altLang="en-US" dirty="0">
              <a:latin typeface="Arial" panose="020B0604020202020204" pitchFamily="34" charset="0"/>
              <a:ea typeface="ＭＳ Ｐゴシック" panose="020B0600070205080204" pitchFamily="34" charset="-128"/>
            </a:endParaRPr>
          </a:p>
          <a:p>
            <a:r>
              <a:rPr lang="en-US" altLang="en-US" b="0" dirty="0">
                <a:latin typeface="Arial" panose="020B0604020202020204" pitchFamily="34" charset="0"/>
                <a:ea typeface="ＭＳ Ｐゴシック" panose="020B0600070205080204" pitchFamily="34" charset="-128"/>
              </a:rPr>
              <a:t>A</a:t>
            </a:r>
            <a:r>
              <a:rPr lang="en-US" altLang="en-US" b="1" dirty="0">
                <a:latin typeface="Arial" panose="020B0604020202020204" pitchFamily="34" charset="0"/>
                <a:ea typeface="ＭＳ Ｐゴシック" panose="020B0600070205080204" pitchFamily="34" charset="-128"/>
              </a:rPr>
              <a:t> </a:t>
            </a:r>
            <a:r>
              <a:rPr lang="en-US" altLang="en-US" b="1" dirty="0" smtClean="0">
                <a:latin typeface="Arial" panose="020B0604020202020204" pitchFamily="34" charset="0"/>
                <a:ea typeface="ＭＳ Ｐゴシック" panose="020B0600070205080204" pitchFamily="34" charset="-128"/>
              </a:rPr>
              <a:t> </a:t>
            </a:r>
            <a:r>
              <a:rPr lang="en-US" altLang="en-US" dirty="0" err="1" smtClean="0">
                <a:latin typeface="Arial" panose="020B0604020202020204" pitchFamily="34" charset="0"/>
                <a:ea typeface="ＭＳ Ｐゴシック" panose="020B0600070205080204" pitchFamily="34" charset="-128"/>
              </a:rPr>
              <a:t>Endoparasitic</a:t>
            </a:r>
            <a:r>
              <a:rPr lang="en-US" altLang="en-US" dirty="0" smtClean="0">
                <a:latin typeface="Arial" panose="020B0604020202020204" pitchFamily="34" charset="0"/>
                <a:ea typeface="ＭＳ Ｐゴシック" panose="020B0600070205080204" pitchFamily="34" charset="-128"/>
              </a:rPr>
              <a:t> </a:t>
            </a:r>
            <a:r>
              <a:rPr lang="en-US" altLang="en-US" dirty="0">
                <a:latin typeface="Arial" panose="020B0604020202020204" pitchFamily="34" charset="0"/>
                <a:ea typeface="ＭＳ Ｐゴシック" panose="020B0600070205080204" pitchFamily="34" charset="-128"/>
              </a:rPr>
              <a:t>roundworms in the intestine of a host pig.</a:t>
            </a:r>
          </a:p>
          <a:p>
            <a:r>
              <a:rPr lang="en-US" altLang="en-US" b="0" dirty="0" smtClean="0">
                <a:latin typeface="Arial" panose="020B0604020202020204" pitchFamily="34" charset="0"/>
                <a:ea typeface="ＭＳ Ｐゴシック" panose="020B0600070205080204" pitchFamily="34" charset="-128"/>
              </a:rPr>
              <a:t>B </a:t>
            </a:r>
            <a:r>
              <a:rPr lang="en-US" altLang="en-US" b="1" dirty="0" smtClean="0">
                <a:latin typeface="Arial" panose="020B0604020202020204" pitchFamily="34" charset="0"/>
                <a:ea typeface="ＭＳ Ｐゴシック" panose="020B0600070205080204" pitchFamily="34" charset="-128"/>
              </a:rPr>
              <a:t> </a:t>
            </a:r>
            <a:r>
              <a:rPr lang="en-US" altLang="en-US" dirty="0">
                <a:latin typeface="Arial" panose="020B0604020202020204" pitchFamily="34" charset="0"/>
                <a:ea typeface="ＭＳ Ｐゴシック" panose="020B0600070205080204" pitchFamily="34" charset="-128"/>
              </a:rPr>
              <a:t>Ectoparasitic ticks attached to and sucking blood from a finch.</a:t>
            </a:r>
          </a:p>
          <a:p>
            <a:r>
              <a:rPr lang="en-US" altLang="en-US" b="0" dirty="0" smtClean="0">
                <a:latin typeface="Arial" panose="020B0604020202020204" pitchFamily="34" charset="0"/>
                <a:ea typeface="ＭＳ Ｐゴシック" panose="020B0600070205080204" pitchFamily="34" charset="-128"/>
              </a:rPr>
              <a:t>C</a:t>
            </a:r>
            <a:r>
              <a:rPr lang="en-US" altLang="en-US" b="0" baseline="0" dirty="0" smtClean="0">
                <a:latin typeface="Arial" panose="020B0604020202020204" pitchFamily="34" charset="0"/>
                <a:ea typeface="ＭＳ Ｐゴシック" panose="020B0600070205080204" pitchFamily="34" charset="-128"/>
              </a:rPr>
              <a:t>  </a:t>
            </a:r>
            <a:r>
              <a:rPr lang="en-US" altLang="en-US" dirty="0" err="1" smtClean="0">
                <a:latin typeface="Arial" panose="020B0604020202020204" pitchFamily="34" charset="0"/>
                <a:ea typeface="ＭＳ Ｐゴシック" panose="020B0600070205080204" pitchFamily="34" charset="-128"/>
              </a:rPr>
              <a:t>Ectoparasitic</a:t>
            </a:r>
            <a:r>
              <a:rPr lang="en-US" altLang="en-US" dirty="0" smtClean="0">
                <a:latin typeface="Arial" panose="020B0604020202020204" pitchFamily="34" charset="0"/>
                <a:ea typeface="ＭＳ Ｐゴシック" panose="020B0600070205080204" pitchFamily="34" charset="-128"/>
              </a:rPr>
              <a:t> </a:t>
            </a:r>
            <a:r>
              <a:rPr lang="en-US" altLang="en-US" dirty="0">
                <a:latin typeface="Arial" panose="020B0604020202020204" pitchFamily="34" charset="0"/>
                <a:ea typeface="ＭＳ Ｐゴシック" panose="020B0600070205080204" pitchFamily="34" charset="-128"/>
              </a:rPr>
              <a:t>dodder (</a:t>
            </a:r>
            <a:r>
              <a:rPr lang="en-US" altLang="en-US" i="1" dirty="0">
                <a:latin typeface="Arial" panose="020B0604020202020204" pitchFamily="34" charset="0"/>
                <a:ea typeface="ＭＳ Ｐゴシック" panose="020B0600070205080204" pitchFamily="34" charset="-128"/>
              </a:rPr>
              <a:t>Cuscuta</a:t>
            </a:r>
            <a:r>
              <a:rPr lang="en-US" altLang="en-US" dirty="0">
                <a:latin typeface="Arial" panose="020B0604020202020204" pitchFamily="34" charset="0"/>
                <a:ea typeface="ＭＳ Ｐゴシック" panose="020B0600070205080204" pitchFamily="34" charset="-128"/>
              </a:rPr>
              <a:t>), also known as strangleweed or devil’s hair. This parasitic flowering plant has almost no chlorophyll. Leafless stems wrap around a host plant, and modified roots absorb water and nutrients from the host plant’s vascular tissue.</a:t>
            </a:r>
          </a:p>
        </p:txBody>
      </p:sp>
      <p:sp>
        <p:nvSpPr>
          <p:cNvPr id="7782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086C47E0-FB88-4B18-8714-C58C614CCE91}" type="slidenum">
              <a:rPr lang="en-US" altLang="en-US">
                <a:cs typeface="Arial" panose="020B0604020202020204" pitchFamily="34" charset="0"/>
              </a:rPr>
              <a:pPr>
                <a:spcBef>
                  <a:spcPct val="0"/>
                </a:spcBef>
              </a:pPr>
              <a:t>32</a:t>
            </a:fld>
            <a:endParaRPr lang="en-US" altLang="en-US" dirty="0">
              <a:cs typeface="Arial" panose="020B0604020202020204" pitchFamily="34" charset="0"/>
            </a:endParaRPr>
          </a:p>
        </p:txBody>
      </p:sp>
    </p:spTree>
    <p:extLst>
      <p:ext uri="{BB962C8B-B14F-4D97-AF65-F5344CB8AC3E}">
        <p14:creationId xmlns:p14="http://schemas.microsoft.com/office/powerpoint/2010/main" val="36611612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33</a:t>
            </a:fld>
            <a:endParaRPr lang="en-US" dirty="0"/>
          </a:p>
        </p:txBody>
      </p:sp>
    </p:spTree>
    <p:extLst>
      <p:ext uri="{BB962C8B-B14F-4D97-AF65-F5344CB8AC3E}">
        <p14:creationId xmlns:p14="http://schemas.microsoft.com/office/powerpoint/2010/main" val="21209751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34</a:t>
            </a:fld>
            <a:endParaRPr lang="en-US" dirty="0"/>
          </a:p>
        </p:txBody>
      </p:sp>
    </p:spTree>
    <p:extLst>
      <p:ext uri="{BB962C8B-B14F-4D97-AF65-F5344CB8AC3E}">
        <p14:creationId xmlns:p14="http://schemas.microsoft.com/office/powerpoint/2010/main" val="18183105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35</a:t>
            </a:fld>
            <a:endParaRPr lang="en-US" dirty="0"/>
          </a:p>
        </p:txBody>
      </p:sp>
    </p:spTree>
    <p:extLst>
      <p:ext uri="{BB962C8B-B14F-4D97-AF65-F5344CB8AC3E}">
        <p14:creationId xmlns:p14="http://schemas.microsoft.com/office/powerpoint/2010/main" val="38609011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36</a:t>
            </a:fld>
            <a:endParaRPr lang="en-US" dirty="0"/>
          </a:p>
        </p:txBody>
      </p:sp>
    </p:spTree>
    <p:extLst>
      <p:ext uri="{BB962C8B-B14F-4D97-AF65-F5344CB8AC3E}">
        <p14:creationId xmlns:p14="http://schemas.microsoft.com/office/powerpoint/2010/main" val="25852916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Figure 41.10 </a:t>
            </a:r>
            <a:r>
              <a:rPr lang="en-US" altLang="en-US" dirty="0">
                <a:latin typeface="Arial" panose="020B0604020202020204" pitchFamily="34" charset="0"/>
                <a:ea typeface="ＭＳ Ｐゴシック" panose="020B0600070205080204" pitchFamily="34" charset="-128"/>
              </a:rPr>
              <a:t>Biological pest control. A commercially raised parasitoid wasp about to deposit a fertilized egg in an aphid. This wasp is used to reduce aphid populations. After the egg hatches, a wasp larva devours the aphid from the inside.</a:t>
            </a:r>
          </a:p>
          <a:p>
            <a:endParaRPr lang="en-US" altLang="en-US" b="1" dirty="0">
              <a:latin typeface="Arial" panose="020B0604020202020204" pitchFamily="34" charset="0"/>
              <a:ea typeface="ＭＳ Ｐゴシック" panose="020B0600070205080204" pitchFamily="34" charset="-128"/>
            </a:endParaRPr>
          </a:p>
        </p:txBody>
      </p:sp>
      <p:sp>
        <p:nvSpPr>
          <p:cNvPr id="7987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A408BB02-2FA9-4196-BABD-9E3529F2ECC8}" type="slidenum">
              <a:rPr lang="en-US" altLang="en-US">
                <a:cs typeface="Arial" panose="020B0604020202020204" pitchFamily="34" charset="0"/>
              </a:rPr>
              <a:pPr>
                <a:spcBef>
                  <a:spcPct val="0"/>
                </a:spcBef>
              </a:pPr>
              <a:t>37</a:t>
            </a:fld>
            <a:endParaRPr lang="en-US" altLang="en-US" dirty="0">
              <a:cs typeface="Arial" panose="020B0604020202020204" pitchFamily="34" charset="0"/>
            </a:endParaRPr>
          </a:p>
        </p:txBody>
      </p:sp>
    </p:spTree>
    <p:extLst>
      <p:ext uri="{BB962C8B-B14F-4D97-AF65-F5344CB8AC3E}">
        <p14:creationId xmlns:p14="http://schemas.microsoft.com/office/powerpoint/2010/main" val="26362229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38</a:t>
            </a:fld>
            <a:endParaRPr lang="en-US" dirty="0"/>
          </a:p>
        </p:txBody>
      </p:sp>
    </p:spTree>
    <p:extLst>
      <p:ext uri="{BB962C8B-B14F-4D97-AF65-F5344CB8AC3E}">
        <p14:creationId xmlns:p14="http://schemas.microsoft.com/office/powerpoint/2010/main" val="7998347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Figure 41.11 </a:t>
            </a:r>
            <a:r>
              <a:rPr lang="en-US" altLang="en-US" dirty="0">
                <a:latin typeface="Arial" panose="020B0604020202020204" pitchFamily="34" charset="0"/>
                <a:ea typeface="ＭＳ Ｐゴシック" panose="020B0600070205080204" pitchFamily="34" charset="-128"/>
              </a:rPr>
              <a:t>Brood parasitism. Ants tending a larva of the Alcon blue butterfly (</a:t>
            </a:r>
            <a:r>
              <a:rPr lang="en-US" altLang="en-US" i="1" dirty="0">
                <a:latin typeface="Arial" panose="020B0604020202020204" pitchFamily="34" charset="0"/>
                <a:ea typeface="ＭＳ Ｐゴシック" panose="020B0600070205080204" pitchFamily="34" charset="-128"/>
              </a:rPr>
              <a:t>Phengaris alcon</a:t>
            </a:r>
            <a:r>
              <a:rPr lang="en-US" altLang="en-US" dirty="0">
                <a:latin typeface="Arial" panose="020B0604020202020204" pitchFamily="34" charset="0"/>
                <a:ea typeface="ＭＳ Ｐゴシック" panose="020B0600070205080204" pitchFamily="34" charset="-128"/>
              </a:rPr>
              <a:t>). Worker ants feed the butterfly larva more eagerly than they feed ant larvae and will even feed it ant larvae if food runs short.</a:t>
            </a:r>
          </a:p>
          <a:p>
            <a:endParaRPr lang="en-US" altLang="en-US" b="1" dirty="0">
              <a:latin typeface="Arial" panose="020B0604020202020204" pitchFamily="34" charset="0"/>
              <a:ea typeface="ＭＳ Ｐゴシック" panose="020B0600070205080204" pitchFamily="34" charset="-128"/>
            </a:endParaRPr>
          </a:p>
        </p:txBody>
      </p:sp>
      <p:sp>
        <p:nvSpPr>
          <p:cNvPr id="7885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C6B51C9C-B312-49F2-9648-BA4993AC23AF}" type="slidenum">
              <a:rPr lang="en-US" altLang="en-US">
                <a:cs typeface="Arial" panose="020B0604020202020204" pitchFamily="34" charset="0"/>
              </a:rPr>
              <a:pPr>
                <a:spcBef>
                  <a:spcPct val="0"/>
                </a:spcBef>
              </a:pPr>
              <a:t>39</a:t>
            </a:fld>
            <a:endParaRPr lang="en-US" altLang="en-US" dirty="0">
              <a:cs typeface="Arial" panose="020B0604020202020204" pitchFamily="34" charset="0"/>
            </a:endParaRPr>
          </a:p>
        </p:txBody>
      </p:sp>
    </p:spTree>
    <p:extLst>
      <p:ext uri="{BB962C8B-B14F-4D97-AF65-F5344CB8AC3E}">
        <p14:creationId xmlns:p14="http://schemas.microsoft.com/office/powerpoint/2010/main" val="41739904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40</a:t>
            </a:fld>
            <a:endParaRPr lang="en-US" dirty="0"/>
          </a:p>
        </p:txBody>
      </p:sp>
    </p:spTree>
    <p:extLst>
      <p:ext uri="{BB962C8B-B14F-4D97-AF65-F5344CB8AC3E}">
        <p14:creationId xmlns:p14="http://schemas.microsoft.com/office/powerpoint/2010/main" val="2917880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Table 41.1</a:t>
            </a:r>
            <a:r>
              <a:rPr lang="en-US" b="1" baseline="0" dirty="0" smtClean="0"/>
              <a:t> </a:t>
            </a:r>
            <a:r>
              <a:rPr lang="en-US" baseline="0" dirty="0" smtClean="0"/>
              <a:t>Direct Two-Species Interactions</a:t>
            </a:r>
            <a:endParaRPr lang="en-US" dirty="0"/>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62955C4-13CE-49CD-8F6D-BBE3BA6C14A1}" type="slidenum">
              <a:rPr lang="en-US" altLang="en-US" sz="1200">
                <a:solidFill>
                  <a:prstClr val="black"/>
                </a:solidFill>
              </a:rPr>
              <a:pPr/>
              <a:t>5</a:t>
            </a:fld>
            <a:endParaRPr lang="en-US" altLang="en-US" sz="1200" dirty="0">
              <a:solidFill>
                <a:prstClr val="black"/>
              </a:solidFill>
            </a:endParaRPr>
          </a:p>
        </p:txBody>
      </p:sp>
    </p:spTree>
    <p:extLst>
      <p:ext uri="{BB962C8B-B14F-4D97-AF65-F5344CB8AC3E}">
        <p14:creationId xmlns:p14="http://schemas.microsoft.com/office/powerpoint/2010/main" val="24668725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41</a:t>
            </a:fld>
            <a:endParaRPr lang="en-US" dirty="0"/>
          </a:p>
        </p:txBody>
      </p:sp>
    </p:spTree>
    <p:extLst>
      <p:ext uri="{BB962C8B-B14F-4D97-AF65-F5344CB8AC3E}">
        <p14:creationId xmlns:p14="http://schemas.microsoft.com/office/powerpoint/2010/main" val="40165958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42</a:t>
            </a:fld>
            <a:endParaRPr lang="en-US" dirty="0"/>
          </a:p>
        </p:txBody>
      </p:sp>
    </p:spTree>
    <p:extLst>
      <p:ext uri="{BB962C8B-B14F-4D97-AF65-F5344CB8AC3E}">
        <p14:creationId xmlns:p14="http://schemas.microsoft.com/office/powerpoint/2010/main" val="38932931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43</a:t>
            </a:fld>
            <a:endParaRPr lang="en-US" dirty="0"/>
          </a:p>
        </p:txBody>
      </p:sp>
    </p:spTree>
    <p:extLst>
      <p:ext uri="{BB962C8B-B14F-4D97-AF65-F5344CB8AC3E}">
        <p14:creationId xmlns:p14="http://schemas.microsoft.com/office/powerpoint/2010/main" val="11927061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41.12 </a:t>
            </a:r>
            <a:r>
              <a:rPr lang="en-US" dirty="0"/>
              <a:t>An example of succession.</a:t>
            </a:r>
          </a:p>
          <a:p>
            <a:r>
              <a:rPr lang="en-US" b="0" dirty="0"/>
              <a:t>A</a:t>
            </a:r>
            <a:r>
              <a:rPr lang="en-US" dirty="0"/>
              <a:t> </a:t>
            </a:r>
            <a:r>
              <a:rPr lang="en-US" dirty="0" smtClean="0"/>
              <a:t> The </a:t>
            </a:r>
            <a:r>
              <a:rPr lang="en-US" dirty="0"/>
              <a:t>community at the base of Mount Saint Helens was wiped out by a volcanic eruption in 1980.</a:t>
            </a:r>
          </a:p>
          <a:p>
            <a:r>
              <a:rPr lang="en-US" b="0" dirty="0"/>
              <a:t>B</a:t>
            </a:r>
            <a:r>
              <a:rPr lang="en-US" dirty="0"/>
              <a:t> </a:t>
            </a:r>
            <a:r>
              <a:rPr lang="en-US" dirty="0" smtClean="0"/>
              <a:t> In </a:t>
            </a:r>
            <a:r>
              <a:rPr lang="en-US" dirty="0"/>
              <a:t>less than a decade, pioneer species had arrived and the process of primary succession had begun.</a:t>
            </a:r>
          </a:p>
          <a:p>
            <a:r>
              <a:rPr lang="en-US" b="0" dirty="0"/>
              <a:t>C</a:t>
            </a:r>
            <a:r>
              <a:rPr lang="en-US" dirty="0"/>
              <a:t> </a:t>
            </a:r>
            <a:r>
              <a:rPr lang="en-US" dirty="0" smtClean="0"/>
              <a:t> Twelve </a:t>
            </a:r>
            <a:r>
              <a:rPr lang="en-US" dirty="0"/>
              <a:t>years later, seedlings of Douglas firs had taken </a:t>
            </a:r>
            <a:r>
              <a:rPr lang="en-US" dirty="0" smtClean="0"/>
              <a:t>hold.</a:t>
            </a:r>
            <a:endParaRPr lang="en-US" dirty="0"/>
          </a:p>
        </p:txBody>
      </p:sp>
      <p:sp>
        <p:nvSpPr>
          <p:cNvPr id="4" name="Slide Number Placeholder 3"/>
          <p:cNvSpPr>
            <a:spLocks noGrp="1"/>
          </p:cNvSpPr>
          <p:nvPr>
            <p:ph type="sldNum" sz="quarter" idx="10"/>
          </p:nvPr>
        </p:nvSpPr>
        <p:spPr/>
        <p:txBody>
          <a:bodyPr/>
          <a:lstStyle/>
          <a:p>
            <a:fld id="{814CFA56-0BFD-40BF-97D6-0DAA1F1CAF60}" type="slidenum">
              <a:rPr lang="en-US" altLang="en-US" smtClean="0"/>
              <a:pPr/>
              <a:t>44</a:t>
            </a:fld>
            <a:endParaRPr lang="en-US" altLang="en-US" dirty="0"/>
          </a:p>
        </p:txBody>
      </p:sp>
    </p:spTree>
    <p:extLst>
      <p:ext uri="{BB962C8B-B14F-4D97-AF65-F5344CB8AC3E}">
        <p14:creationId xmlns:p14="http://schemas.microsoft.com/office/powerpoint/2010/main" val="10216696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45</a:t>
            </a:fld>
            <a:endParaRPr lang="en-US" dirty="0"/>
          </a:p>
        </p:txBody>
      </p:sp>
    </p:spTree>
    <p:extLst>
      <p:ext uri="{BB962C8B-B14F-4D97-AF65-F5344CB8AC3E}">
        <p14:creationId xmlns:p14="http://schemas.microsoft.com/office/powerpoint/2010/main" val="9571041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Figure 41.14 </a:t>
            </a:r>
            <a:r>
              <a:rPr lang="en-US" altLang="en-US" dirty="0">
                <a:latin typeface="Arial" panose="020B0604020202020204" pitchFamily="34" charset="0"/>
                <a:ea typeface="ＭＳ Ｐゴシック" panose="020B0600070205080204" pitchFamily="34" charset="-128"/>
              </a:rPr>
              <a:t>Adapted to disturbance. Some woody shrubs, such as this toyon, resprout from their roots after a fire. In the absence of occasional fire, toyons are outcompeted and displaced by species that grow faster but are less fire resistant.</a:t>
            </a:r>
          </a:p>
          <a:p>
            <a:endParaRPr lang="en-US" altLang="en-US" b="1" dirty="0">
              <a:latin typeface="Arial" panose="020B0604020202020204" pitchFamily="34" charset="0"/>
              <a:ea typeface="ＭＳ Ｐゴシック" panose="020B0600070205080204" pitchFamily="34" charset="-128"/>
            </a:endParaRPr>
          </a:p>
        </p:txBody>
      </p:sp>
      <p:sp>
        <p:nvSpPr>
          <p:cNvPr id="8192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FC29CE58-8EBE-471C-9ACE-619AD0F18D8A}" type="slidenum">
              <a:rPr lang="en-US" altLang="en-US">
                <a:solidFill>
                  <a:srgbClr val="000000"/>
                </a:solidFill>
                <a:cs typeface="Arial" panose="020B0604020202020204" pitchFamily="34" charset="0"/>
              </a:rPr>
              <a:pPr>
                <a:spcBef>
                  <a:spcPct val="0"/>
                </a:spcBef>
              </a:pPr>
              <a:t>46</a:t>
            </a:fld>
            <a:endParaRPr lang="en-US" altLang="en-US" dirty="0">
              <a:solidFill>
                <a:srgbClr val="000000"/>
              </a:solidFill>
              <a:cs typeface="Arial" panose="020B0604020202020204" pitchFamily="34" charset="0"/>
            </a:endParaRPr>
          </a:p>
        </p:txBody>
      </p:sp>
    </p:spTree>
    <p:extLst>
      <p:ext uri="{BB962C8B-B14F-4D97-AF65-F5344CB8AC3E}">
        <p14:creationId xmlns:p14="http://schemas.microsoft.com/office/powerpoint/2010/main" val="26066811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47</a:t>
            </a:fld>
            <a:endParaRPr lang="en-US" dirty="0"/>
          </a:p>
        </p:txBody>
      </p:sp>
    </p:spTree>
    <p:extLst>
      <p:ext uri="{BB962C8B-B14F-4D97-AF65-F5344CB8AC3E}">
        <p14:creationId xmlns:p14="http://schemas.microsoft.com/office/powerpoint/2010/main" val="42841447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Figure </a:t>
            </a:r>
            <a:r>
              <a:rPr lang="en-US" altLang="en-US" b="1" dirty="0" smtClean="0">
                <a:latin typeface="Arial" panose="020B0604020202020204" pitchFamily="34" charset="0"/>
                <a:ea typeface="ＭＳ Ｐゴシック" panose="020B0600070205080204" pitchFamily="34" charset="-128"/>
              </a:rPr>
              <a:t>41.15 </a:t>
            </a:r>
            <a:r>
              <a:rPr lang="en-US" altLang="en-US" dirty="0">
                <a:latin typeface="Arial" panose="020B0604020202020204" pitchFamily="34" charset="0"/>
                <a:ea typeface="ＭＳ Ｐゴシック" panose="020B0600070205080204" pitchFamily="34" charset="-128"/>
              </a:rPr>
              <a:t>Indicator species. Lichens take up nutrients—and pollutants—from airborne dust, so many cannot survive where the level of air pollution is high. The U.S. Forest Service monitors the types and numbers of lichens on tree trunks as part of its program to assess the health of forest communities.</a:t>
            </a:r>
          </a:p>
          <a:p>
            <a:endParaRPr lang="en-US" altLang="en-US" b="1" dirty="0">
              <a:latin typeface="Arial" panose="020B0604020202020204" pitchFamily="34" charset="0"/>
              <a:ea typeface="ＭＳ Ｐゴシック" panose="020B0600070205080204" pitchFamily="34" charset="-128"/>
            </a:endParaRPr>
          </a:p>
        </p:txBody>
      </p:sp>
      <p:sp>
        <p:nvSpPr>
          <p:cNvPr id="8294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8A61A259-E2B4-442B-B148-3C6EBD67330A}" type="slidenum">
              <a:rPr lang="en-US" altLang="en-US">
                <a:solidFill>
                  <a:srgbClr val="000000"/>
                </a:solidFill>
                <a:cs typeface="Arial" panose="020B0604020202020204" pitchFamily="34" charset="0"/>
              </a:rPr>
              <a:pPr>
                <a:spcBef>
                  <a:spcPct val="0"/>
                </a:spcBef>
              </a:pPr>
              <a:t>48</a:t>
            </a:fld>
            <a:endParaRPr lang="en-US" altLang="en-US" dirty="0">
              <a:solidFill>
                <a:srgbClr val="000000"/>
              </a:solidFill>
              <a:cs typeface="Arial" panose="020B0604020202020204" pitchFamily="34" charset="0"/>
            </a:endParaRPr>
          </a:p>
        </p:txBody>
      </p:sp>
    </p:spTree>
    <p:extLst>
      <p:ext uri="{BB962C8B-B14F-4D97-AF65-F5344CB8AC3E}">
        <p14:creationId xmlns:p14="http://schemas.microsoft.com/office/powerpoint/2010/main" val="132339238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49</a:t>
            </a:fld>
            <a:endParaRPr lang="en-US" dirty="0"/>
          </a:p>
        </p:txBody>
      </p:sp>
    </p:spTree>
    <p:extLst>
      <p:ext uri="{BB962C8B-B14F-4D97-AF65-F5344CB8AC3E}">
        <p14:creationId xmlns:p14="http://schemas.microsoft.com/office/powerpoint/2010/main" val="41598643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50</a:t>
            </a:fld>
            <a:endParaRPr lang="en-US" dirty="0"/>
          </a:p>
        </p:txBody>
      </p:sp>
    </p:spTree>
    <p:extLst>
      <p:ext uri="{BB962C8B-B14F-4D97-AF65-F5344CB8AC3E}">
        <p14:creationId xmlns:p14="http://schemas.microsoft.com/office/powerpoint/2010/main" val="332337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Figure 41.1 </a:t>
            </a:r>
            <a:r>
              <a:rPr lang="en-US" altLang="en-US" dirty="0">
                <a:latin typeface="Arial" panose="020B0604020202020204" pitchFamily="34" charset="0"/>
                <a:ea typeface="ＭＳ Ｐゴシック" panose="020B0600070205080204" pitchFamily="34" charset="-128"/>
              </a:rPr>
              <a:t>Commensal orchids on a tree trunk. The orchids benefit by growing on the tree, which is unaffected by their presence.</a:t>
            </a:r>
          </a:p>
          <a:p>
            <a:endParaRPr lang="en-US" altLang="en-US" b="1" dirty="0">
              <a:latin typeface="Arial" panose="020B0604020202020204" pitchFamily="34" charset="0"/>
              <a:ea typeface="ＭＳ Ｐゴシック" panose="020B0600070205080204" pitchFamily="34" charset="-128"/>
            </a:endParaRPr>
          </a:p>
        </p:txBody>
      </p:sp>
      <p:sp>
        <p:nvSpPr>
          <p:cNvPr id="6861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8DB164E1-7D50-49E5-A42C-0ED433777B66}" type="slidenum">
              <a:rPr lang="en-US" altLang="en-US">
                <a:cs typeface="Arial" panose="020B0604020202020204" pitchFamily="34" charset="0"/>
              </a:rPr>
              <a:pPr>
                <a:spcBef>
                  <a:spcPct val="0"/>
                </a:spcBef>
              </a:pPr>
              <a:t>6</a:t>
            </a:fld>
            <a:endParaRPr lang="en-US" altLang="en-US" dirty="0">
              <a:cs typeface="Arial" panose="020B0604020202020204" pitchFamily="34" charset="0"/>
            </a:endParaRPr>
          </a:p>
        </p:txBody>
      </p:sp>
    </p:spTree>
    <p:extLst>
      <p:ext uri="{BB962C8B-B14F-4D97-AF65-F5344CB8AC3E}">
        <p14:creationId xmlns:p14="http://schemas.microsoft.com/office/powerpoint/2010/main" val="26382518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51</a:t>
            </a:fld>
            <a:endParaRPr lang="en-US" dirty="0"/>
          </a:p>
        </p:txBody>
      </p:sp>
    </p:spTree>
    <p:extLst>
      <p:ext uri="{BB962C8B-B14F-4D97-AF65-F5344CB8AC3E}">
        <p14:creationId xmlns:p14="http://schemas.microsoft.com/office/powerpoint/2010/main" val="29932324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Figure 41.17 </a:t>
            </a:r>
            <a:r>
              <a:rPr lang="en-US" altLang="en-US" dirty="0">
                <a:latin typeface="Arial" panose="020B0604020202020204" pitchFamily="34" charset="0"/>
                <a:ea typeface="ＭＳ Ｐゴシック" panose="020B0600070205080204" pitchFamily="34" charset="-128"/>
              </a:rPr>
              <a:t>Three exotic species that are altering natural communities in the United States. To learn more about invasive species in the United States, visit the National Invasive Species Information Center online at </a:t>
            </a:r>
            <a:r>
              <a:rPr lang="en-US" altLang="en-US" dirty="0" err="1" smtClean="0">
                <a:latin typeface="Arial" panose="020B0604020202020204" pitchFamily="34" charset="0"/>
                <a:ea typeface="ＭＳ Ｐゴシック" panose="020B0600070205080204" pitchFamily="34" charset="-128"/>
              </a:rPr>
              <a:t>www.invasivespeciesinfo.gov</a:t>
            </a:r>
            <a:r>
              <a:rPr lang="en-US" altLang="en-US" dirty="0" smtClean="0">
                <a:latin typeface="Arial" panose="020B0604020202020204" pitchFamily="34" charset="0"/>
                <a:ea typeface="ＭＳ Ｐゴシック" panose="020B0600070205080204" pitchFamily="34" charset="-128"/>
              </a:rPr>
              <a:t>. </a:t>
            </a:r>
            <a:endParaRPr lang="en-US" altLang="en-US" dirty="0">
              <a:latin typeface="Arial" panose="020B0604020202020204" pitchFamily="34" charset="0"/>
              <a:ea typeface="ＭＳ Ｐゴシック" panose="020B0600070205080204" pitchFamily="34" charset="-128"/>
            </a:endParaRPr>
          </a:p>
          <a:p>
            <a:r>
              <a:rPr lang="en-US" altLang="en-US" b="0" dirty="0" smtClean="0">
                <a:latin typeface="Arial" panose="020B0604020202020204" pitchFamily="34" charset="0"/>
                <a:ea typeface="ＭＳ Ｐゴシック" panose="020B0600070205080204" pitchFamily="34" charset="-128"/>
              </a:rPr>
              <a:t>A  </a:t>
            </a:r>
            <a:r>
              <a:rPr lang="en-US" altLang="en-US" b="0" dirty="0">
                <a:latin typeface="Arial" panose="020B0604020202020204" pitchFamily="34" charset="0"/>
                <a:ea typeface="ＭＳ Ｐゴシック" panose="020B0600070205080204" pitchFamily="34" charset="-128"/>
              </a:rPr>
              <a:t>Kudzu native to Asia is overgrowing trees across the southeastern United </a:t>
            </a:r>
            <a:r>
              <a:rPr lang="en-US" altLang="en-US" b="0" dirty="0" smtClean="0">
                <a:latin typeface="Arial" panose="020B0604020202020204" pitchFamily="34" charset="0"/>
                <a:ea typeface="ＭＳ Ｐゴシック" panose="020B0600070205080204" pitchFamily="34" charset="-128"/>
              </a:rPr>
              <a:t>States.</a:t>
            </a:r>
            <a:endParaRPr lang="en-US" altLang="en-US" b="0" dirty="0">
              <a:latin typeface="Arial" panose="020B0604020202020204" pitchFamily="34" charset="0"/>
              <a:ea typeface="ＭＳ Ｐゴシック" panose="020B0600070205080204" pitchFamily="34" charset="-128"/>
            </a:endParaRPr>
          </a:p>
          <a:p>
            <a:r>
              <a:rPr lang="en-US" altLang="en-US" b="0" dirty="0" smtClean="0">
                <a:latin typeface="Arial" panose="020B0604020202020204" pitchFamily="34" charset="0"/>
                <a:ea typeface="ＭＳ Ｐゴシック" panose="020B0600070205080204" pitchFamily="34" charset="-128"/>
              </a:rPr>
              <a:t>B  Gypsy </a:t>
            </a:r>
            <a:r>
              <a:rPr lang="en-US" altLang="en-US" b="0" dirty="0">
                <a:latin typeface="Arial" panose="020B0604020202020204" pitchFamily="34" charset="0"/>
                <a:ea typeface="ＭＳ Ｐゴシック" panose="020B0600070205080204" pitchFamily="34" charset="-128"/>
              </a:rPr>
              <a:t>moth caterpillars native to Europe and Asia now feed on oaks in much of the United </a:t>
            </a:r>
            <a:r>
              <a:rPr lang="en-US" altLang="en-US" b="0" dirty="0" smtClean="0">
                <a:latin typeface="Arial" panose="020B0604020202020204" pitchFamily="34" charset="0"/>
                <a:ea typeface="ＭＳ Ｐゴシック" panose="020B0600070205080204" pitchFamily="34" charset="-128"/>
              </a:rPr>
              <a:t>States.</a:t>
            </a:r>
            <a:endParaRPr lang="en-US" altLang="en-US" b="0" dirty="0">
              <a:latin typeface="Arial" panose="020B0604020202020204" pitchFamily="34" charset="0"/>
              <a:ea typeface="ＭＳ Ｐゴシック" panose="020B0600070205080204" pitchFamily="34" charset="-128"/>
            </a:endParaRPr>
          </a:p>
          <a:p>
            <a:r>
              <a:rPr lang="en-US" altLang="en-US" b="0" dirty="0">
                <a:latin typeface="Arial" panose="020B0604020202020204" pitchFamily="34" charset="0"/>
                <a:ea typeface="ＭＳ Ｐゴシック" panose="020B0600070205080204" pitchFamily="34" charset="-128"/>
              </a:rPr>
              <a:t>C </a:t>
            </a:r>
            <a:r>
              <a:rPr lang="en-US" altLang="en-US" b="0" dirty="0" smtClean="0">
                <a:latin typeface="Arial" panose="020B0604020202020204" pitchFamily="34" charset="0"/>
                <a:ea typeface="ＭＳ Ｐゴシック" panose="020B0600070205080204" pitchFamily="34" charset="-128"/>
              </a:rPr>
              <a:t> Nutrias </a:t>
            </a:r>
            <a:r>
              <a:rPr lang="en-US" altLang="en-US" b="0" dirty="0">
                <a:latin typeface="Arial" panose="020B0604020202020204" pitchFamily="34" charset="0"/>
                <a:ea typeface="ＭＳ Ｐゴシック" panose="020B0600070205080204" pitchFamily="34" charset="-128"/>
              </a:rPr>
              <a:t>native to South America now abound in freshwater marshes of the Gulf coast states. </a:t>
            </a:r>
          </a:p>
        </p:txBody>
      </p:sp>
      <p:sp>
        <p:nvSpPr>
          <p:cNvPr id="8499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7311D129-0472-4FED-9D40-31EAC7685FD0}" type="slidenum">
              <a:rPr lang="en-US" altLang="en-US">
                <a:solidFill>
                  <a:srgbClr val="000000"/>
                </a:solidFill>
                <a:cs typeface="Arial" panose="020B0604020202020204" pitchFamily="34" charset="0"/>
              </a:rPr>
              <a:pPr>
                <a:spcBef>
                  <a:spcPct val="0"/>
                </a:spcBef>
              </a:pPr>
              <a:t>52</a:t>
            </a:fld>
            <a:endParaRPr lang="en-US" altLang="en-US" dirty="0">
              <a:solidFill>
                <a:srgbClr val="000000"/>
              </a:solidFill>
              <a:cs typeface="Arial" panose="020B0604020202020204" pitchFamily="34" charset="0"/>
            </a:endParaRPr>
          </a:p>
        </p:txBody>
      </p:sp>
    </p:spTree>
    <p:extLst>
      <p:ext uri="{BB962C8B-B14F-4D97-AF65-F5344CB8AC3E}">
        <p14:creationId xmlns:p14="http://schemas.microsoft.com/office/powerpoint/2010/main" val="35665366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53</a:t>
            </a:fld>
            <a:endParaRPr lang="en-US" dirty="0"/>
          </a:p>
        </p:txBody>
      </p:sp>
    </p:spTree>
    <p:extLst>
      <p:ext uri="{BB962C8B-B14F-4D97-AF65-F5344CB8AC3E}">
        <p14:creationId xmlns:p14="http://schemas.microsoft.com/office/powerpoint/2010/main" val="391529925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Figure 41.18 </a:t>
            </a:r>
            <a:r>
              <a:rPr lang="en-US" altLang="en-US" b="0" dirty="0">
                <a:latin typeface="Arial" panose="020B0604020202020204" pitchFamily="34" charset="0"/>
                <a:ea typeface="ＭＳ Ｐゴシック" panose="020B0600070205080204" pitchFamily="34" charset="-128"/>
              </a:rPr>
              <a:t>Vascular plant colonization of Surtsey. Seagulls began nesting on the island in 1986.</a:t>
            </a:r>
          </a:p>
        </p:txBody>
      </p:sp>
      <p:sp>
        <p:nvSpPr>
          <p:cNvPr id="8602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3BABBB5D-6D45-4E36-9473-DB91504A374A}" type="slidenum">
              <a:rPr lang="en-US" altLang="en-US">
                <a:cs typeface="Arial" panose="020B0604020202020204" pitchFamily="34" charset="0"/>
              </a:rPr>
              <a:pPr>
                <a:spcBef>
                  <a:spcPct val="0"/>
                </a:spcBef>
              </a:pPr>
              <a:t>54</a:t>
            </a:fld>
            <a:endParaRPr lang="en-US" altLang="en-US" dirty="0">
              <a:cs typeface="Arial" panose="020B0604020202020204" pitchFamily="34" charset="0"/>
            </a:endParaRPr>
          </a:p>
        </p:txBody>
      </p:sp>
    </p:spTree>
    <p:extLst>
      <p:ext uri="{BB962C8B-B14F-4D97-AF65-F5344CB8AC3E}">
        <p14:creationId xmlns:p14="http://schemas.microsoft.com/office/powerpoint/2010/main" val="22077751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55</a:t>
            </a:fld>
            <a:endParaRPr lang="en-US" dirty="0"/>
          </a:p>
        </p:txBody>
      </p:sp>
    </p:spTree>
    <p:extLst>
      <p:ext uri="{BB962C8B-B14F-4D97-AF65-F5344CB8AC3E}">
        <p14:creationId xmlns:p14="http://schemas.microsoft.com/office/powerpoint/2010/main" val="36926641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56</a:t>
            </a:fld>
            <a:endParaRPr lang="en-US" dirty="0"/>
          </a:p>
        </p:txBody>
      </p:sp>
    </p:spTree>
    <p:extLst>
      <p:ext uri="{BB962C8B-B14F-4D97-AF65-F5344CB8AC3E}">
        <p14:creationId xmlns:p14="http://schemas.microsoft.com/office/powerpoint/2010/main" val="4130458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7</a:t>
            </a:fld>
            <a:endParaRPr lang="en-US" dirty="0"/>
          </a:p>
        </p:txBody>
      </p:sp>
    </p:spTree>
    <p:extLst>
      <p:ext uri="{BB962C8B-B14F-4D97-AF65-F5344CB8AC3E}">
        <p14:creationId xmlns:p14="http://schemas.microsoft.com/office/powerpoint/2010/main" val="1652895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8</a:t>
            </a:fld>
            <a:endParaRPr lang="en-US" dirty="0"/>
          </a:p>
        </p:txBody>
      </p:sp>
    </p:spTree>
    <p:extLst>
      <p:ext uri="{BB962C8B-B14F-4D97-AF65-F5344CB8AC3E}">
        <p14:creationId xmlns:p14="http://schemas.microsoft.com/office/powerpoint/2010/main" val="2756847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6963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9A05D926-5D29-48F2-9B1D-18BE6B1C1FBE}" type="slidenum">
              <a:rPr lang="en-US" altLang="en-US">
                <a:cs typeface="Arial" panose="020B0604020202020204" pitchFamily="34" charset="0"/>
              </a:rPr>
              <a:pPr>
                <a:spcBef>
                  <a:spcPct val="0"/>
                </a:spcBef>
              </a:pPr>
              <a:t>9</a:t>
            </a:fld>
            <a:endParaRPr lang="en-US" altLang="en-US" dirty="0">
              <a:cs typeface="Arial" panose="020B0604020202020204" pitchFamily="34" charset="0"/>
            </a:endParaRPr>
          </a:p>
        </p:txBody>
      </p:sp>
    </p:spTree>
    <p:extLst>
      <p:ext uri="{BB962C8B-B14F-4D97-AF65-F5344CB8AC3E}">
        <p14:creationId xmlns:p14="http://schemas.microsoft.com/office/powerpoint/2010/main" val="24535313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Figure 41.2 </a:t>
            </a:r>
            <a:r>
              <a:rPr lang="en-US" altLang="en-US" dirty="0" smtClean="0">
                <a:latin typeface="Arial" panose="020B0604020202020204" pitchFamily="34" charset="0"/>
                <a:ea typeface="ＭＳ Ｐゴシック" panose="020B0600070205080204" pitchFamily="34" charset="-128"/>
              </a:rPr>
              <a:t>Obligate </a:t>
            </a:r>
            <a:r>
              <a:rPr lang="en-US" altLang="en-US" dirty="0">
                <a:latin typeface="Arial" panose="020B0604020202020204" pitchFamily="34" charset="0"/>
                <a:ea typeface="ＭＳ Ｐゴシック" panose="020B0600070205080204" pitchFamily="34" charset="-128"/>
              </a:rPr>
              <a:t>mutualists: a yucca moth on a yucca flower. Yucca moths mate on such flowers. Afterward, the female gathers pollen from one flower and carries it with her to another flower that has not yet begun to produce pollen. She lays her eggs in the second flower’s ovary, then uses the pollen she brought along to fertilize it. By pollinating the flower, she ensures that seeds will form to feed her larvae. Moth larvae eat some seeds, but plenty survive to give rise to new yucca plants.</a:t>
            </a:r>
            <a:endParaRPr lang="en-US" altLang="en-US" b="1" dirty="0">
              <a:latin typeface="Arial" panose="020B0604020202020204" pitchFamily="34" charset="0"/>
              <a:ea typeface="ＭＳ Ｐゴシック" panose="020B0600070205080204" pitchFamily="34" charset="-128"/>
            </a:endParaRPr>
          </a:p>
        </p:txBody>
      </p:sp>
      <p:sp>
        <p:nvSpPr>
          <p:cNvPr id="7066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098DE050-4D9B-4F44-986F-13ADDA9C8CDA}" type="slidenum">
              <a:rPr lang="en-US" altLang="en-US">
                <a:cs typeface="Arial" panose="020B0604020202020204" pitchFamily="34" charset="0"/>
              </a:rPr>
              <a:pPr>
                <a:spcBef>
                  <a:spcPct val="0"/>
                </a:spcBef>
              </a:pPr>
              <a:t>10</a:t>
            </a:fld>
            <a:endParaRPr lang="en-US" altLang="en-US" dirty="0">
              <a:cs typeface="Arial" panose="020B0604020202020204" pitchFamily="34" charset="0"/>
            </a:endParaRPr>
          </a:p>
        </p:txBody>
      </p:sp>
    </p:spTree>
    <p:extLst>
      <p:ext uri="{BB962C8B-B14F-4D97-AF65-F5344CB8AC3E}">
        <p14:creationId xmlns:p14="http://schemas.microsoft.com/office/powerpoint/2010/main" val="40755854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p:cNvSpPr>
            <a:spLocks noGrp="1"/>
          </p:cNvSpPr>
          <p:nvPr>
            <p:ph type="title"/>
          </p:nvPr>
        </p:nvSpPr>
        <p:spPr>
          <a:xfrm>
            <a:off x="457200" y="228600"/>
            <a:ext cx="8229600" cy="622828"/>
          </a:xfrm>
        </p:spPr>
        <p:txBody>
          <a:bodyPr anchor="t">
            <a:noAutofit/>
          </a:bodyPr>
          <a:lstStyle>
            <a:lvl1pPr>
              <a:defRPr sz="3600">
                <a:latin typeface="Arial" pitchFamily="34" charset="0"/>
                <a:ea typeface="Verdana" pitchFamily="34" charset="0"/>
                <a:cs typeface="Arial" pitchFamily="34" charset="0"/>
              </a:defRPr>
            </a:lvl1pPr>
          </a:lstStyle>
          <a:p>
            <a:r>
              <a:rPr lang="en-US" smtClean="0"/>
              <a:t>Click to edit Master title style</a:t>
            </a:r>
            <a:endParaRPr lang="en-US" dirty="0"/>
          </a:p>
        </p:txBody>
      </p:sp>
      <p:sp>
        <p:nvSpPr>
          <p:cNvPr id="7" name="Conten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latin typeface="Arial" pitchFamily="34" charset="0"/>
                <a:ea typeface="Verdana" pitchFamily="34" charset="0"/>
                <a:cs typeface="Arial" pitchFamily="34" charset="0"/>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atin typeface="Arial" pitchFamily="34" charset="0"/>
                <a:ea typeface="Verdana" pitchFamily="34" charset="0"/>
                <a:cs typeface="Arial" pitchFamily="34" charset="0"/>
              </a:defRPr>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800">
                <a:latin typeface="Arial" pitchFamily="34" charset="0"/>
                <a:ea typeface="Verdana" pitchFamily="34" charset="0"/>
                <a:cs typeface="Arial" pitchFamily="34" charset="0"/>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13" name="Rectangle 12"/>
          <p:cNvSpPr/>
          <p:nvPr/>
        </p:nvSpPr>
        <p:spPr bwMode="white">
          <a:xfrm>
            <a:off x="-7938" y="6248400"/>
            <a:ext cx="9161464" cy="629874"/>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quarter" idx="16"/>
          </p:nvPr>
        </p:nvSpPr>
        <p:spPr>
          <a:xfrm>
            <a:off x="1600200" y="6285230"/>
            <a:ext cx="7543800" cy="572770"/>
          </a:xfrm>
          <a:solidFill>
            <a:srgbClr val="194F97"/>
          </a:solidFill>
        </p:spPr>
        <p:txBody>
          <a:bodyPr>
            <a:noAutofit/>
          </a:bodyPr>
          <a:lstStyle>
            <a:lvl1pPr algn="ctr">
              <a:defRPr sz="1100">
                <a:latin typeface="Arial" pitchFamily="34" charset="0"/>
                <a:cs typeface="Arial" pitchFamily="34" charset="0"/>
              </a:defRPr>
            </a:lvl1pPr>
            <a:lvl2pPr>
              <a:defRPr sz="1100">
                <a:latin typeface="Arial" pitchFamily="34" charset="0"/>
                <a:cs typeface="Arial" pitchFamily="34" charset="0"/>
              </a:defRPr>
            </a:lvl2pPr>
            <a:lvl3pPr>
              <a:defRPr sz="1100">
                <a:latin typeface="Arial" pitchFamily="34" charset="0"/>
                <a:cs typeface="Arial" pitchFamily="34" charset="0"/>
              </a:defRPr>
            </a:lvl3pPr>
            <a:lvl4pPr>
              <a:defRPr sz="1100">
                <a:latin typeface="Arial" pitchFamily="34" charset="0"/>
                <a:cs typeface="Arial" pitchFamily="34" charset="0"/>
              </a:defRPr>
            </a:lvl4pPr>
            <a:lvl5pPr>
              <a:defRPr sz="1100">
                <a:latin typeface="Arial" pitchFamily="34" charset="0"/>
                <a:cs typeface="Arial" pitchFamily="34" charset="0"/>
              </a:defRPr>
            </a:lvl5pPr>
          </a:lstStyle>
          <a:p>
            <a:pPr lvl="0"/>
            <a:r>
              <a:rPr lang="en-US" smtClean="0"/>
              <a:t>Click to edit Master text styles</a:t>
            </a:r>
          </a:p>
        </p:txBody>
      </p:sp>
      <p:pic>
        <p:nvPicPr>
          <p:cNvPr id="14"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47" y="6324787"/>
            <a:ext cx="1447800" cy="479425"/>
          </a:xfrm>
          <a:prstGeom prst="rect">
            <a:avLst/>
          </a:prstGeom>
          <a:solidFill>
            <a:srgbClr val="194F97"/>
          </a:solidFill>
          <a:ln>
            <a:noFill/>
          </a:ln>
          <a:extLst/>
        </p:spPr>
      </p:pic>
    </p:spTree>
    <p:extLst>
      <p:ext uri="{BB962C8B-B14F-4D97-AF65-F5344CB8AC3E}">
        <p14:creationId xmlns:p14="http://schemas.microsoft.com/office/powerpoint/2010/main" val="2969429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 y="27709"/>
            <a:ext cx="9052560" cy="1039091"/>
          </a:xfrm>
        </p:spPr>
        <p:txBody>
          <a:bodyPr>
            <a:normAutofit/>
          </a:bodyPr>
          <a:lstStyle>
            <a:lvl1pPr algn="ctr">
              <a:defRPr sz="3600">
                <a:latin typeface="Arial" pitchFamily="34" charset="0"/>
                <a:ea typeface="Verdana"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Clr>
                <a:srgbClr val="194F97"/>
              </a:buClr>
              <a:buSzPct val="100000"/>
              <a:defRPr/>
            </a:lvl1pPr>
            <a:lvl2pPr>
              <a:buClr>
                <a:srgbClr val="194F97"/>
              </a:buClr>
              <a:defRPr/>
            </a:lvl2pPr>
            <a:lvl3pPr marL="1143000" indent="-228600">
              <a:buClr>
                <a:srgbClr val="194F97"/>
              </a:buClr>
              <a:buFont typeface="Wingdings" pitchFamily="2" charset="2"/>
              <a:buChar char="§"/>
              <a:defRPr/>
            </a:lvl3pPr>
            <a:lvl4pPr marL="1600200" indent="-228600">
              <a:buClr>
                <a:srgbClr val="194F97"/>
              </a:buClr>
              <a:buFont typeface="Courier New" pitchFamily="49" charset="0"/>
              <a:buChar char="o"/>
              <a:defRPr/>
            </a:lvl4pPr>
            <a:lvl5pPr>
              <a:buClr>
                <a:srgbClr val="194F97"/>
              </a:buCl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01160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igure + Caption Layout">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519169" y="357626"/>
            <a:ext cx="8032638" cy="1004011"/>
          </a:xfrm>
        </p:spPr>
        <p:txBody>
          <a:bodyPr>
            <a:normAutofit/>
          </a:bodyPr>
          <a:lstStyle>
            <a:lvl1pPr algn="ctr">
              <a:defRPr sz="3600" b="0">
                <a:solidFill>
                  <a:schemeClr val="tx1"/>
                </a:solidFill>
              </a:defRPr>
            </a:lvl1pPr>
          </a:lstStyle>
          <a:p>
            <a:r>
              <a:rPr lang="en-US" smtClean="0"/>
              <a:t>Click to edit Master title style</a:t>
            </a:r>
            <a:endParaRPr lang="en-US" dirty="0"/>
          </a:p>
        </p:txBody>
      </p:sp>
      <p:sp>
        <p:nvSpPr>
          <p:cNvPr id="3" name="Picture Placeholder 2"/>
          <p:cNvSpPr>
            <a:spLocks noGrp="1"/>
          </p:cNvSpPr>
          <p:nvPr>
            <p:ph type="pic" sz="quarter" idx="10"/>
          </p:nvPr>
        </p:nvSpPr>
        <p:spPr>
          <a:xfrm>
            <a:off x="1143000" y="1752600"/>
            <a:ext cx="7086600" cy="1905000"/>
          </a:xfrm>
        </p:spPr>
        <p:txBody>
          <a:bodyPr/>
          <a:lstStyle/>
          <a:p>
            <a:r>
              <a:rPr lang="en-US" smtClean="0"/>
              <a:t>Click icon to add picture</a:t>
            </a:r>
            <a:endParaRPr lang="en-US"/>
          </a:p>
        </p:txBody>
      </p:sp>
      <p:sp>
        <p:nvSpPr>
          <p:cNvPr id="11" name="Text Placeholder 3"/>
          <p:cNvSpPr>
            <a:spLocks noGrp="1"/>
          </p:cNvSpPr>
          <p:nvPr>
            <p:ph type="body" sz="half" idx="2"/>
          </p:nvPr>
        </p:nvSpPr>
        <p:spPr>
          <a:xfrm>
            <a:off x="519169" y="5486400"/>
            <a:ext cx="8032638" cy="6651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5"/>
          <p:cNvSpPr/>
          <p:nvPr userDrawn="1"/>
        </p:nvSpPr>
        <p:spPr bwMode="white">
          <a:xfrm>
            <a:off x="-7937" y="6248400"/>
            <a:ext cx="9151937" cy="617539"/>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Copyright" descr="Pearson: Copyright 2015, 2012, 2009"/>
          <p:cNvSpPr txBox="1">
            <a:spLocks noChangeArrowheads="1"/>
          </p:cNvSpPr>
          <p:nvPr userDrawn="1"/>
        </p:nvSpPr>
        <p:spPr bwMode="auto">
          <a:xfrm>
            <a:off x="1523999" y="6324601"/>
            <a:ext cx="7391401" cy="533081"/>
          </a:xfrm>
          <a:prstGeom prst="rect">
            <a:avLst/>
          </a:prstGeom>
          <a:solidFill>
            <a:srgbClr val="194F9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sz="1200" kern="1200" dirty="0" smtClean="0">
                <a:solidFill>
                  <a:schemeClr val="bg1"/>
                </a:solidFill>
                <a:effectLst/>
                <a:latin typeface="Arial" pitchFamily="34" charset="0"/>
                <a:ea typeface="Verdana" pitchFamily="34" charset="0"/>
                <a:cs typeface="Arial" pitchFamily="34" charset="0"/>
              </a:rPr>
              <a:t>Copyright</a:t>
            </a:r>
            <a:r>
              <a:rPr lang="en-US" sz="1200" kern="1200" baseline="0" dirty="0" smtClean="0">
                <a:solidFill>
                  <a:schemeClr val="bg1"/>
                </a:solidFill>
                <a:effectLst/>
                <a:latin typeface="Arial" pitchFamily="34" charset="0"/>
                <a:ea typeface="Verdana" pitchFamily="34" charset="0"/>
                <a:cs typeface="Arial" pitchFamily="34" charset="0"/>
              </a:rPr>
              <a:t> </a:t>
            </a:r>
            <a:r>
              <a:rPr lang="en-US" sz="1200" kern="1200" dirty="0" smtClean="0">
                <a:solidFill>
                  <a:schemeClr val="bg1"/>
                </a:solidFill>
                <a:effectLst/>
                <a:latin typeface="Arial" pitchFamily="34" charset="0"/>
                <a:ea typeface="ＭＳ Ｐゴシック" pitchFamily="34" charset="-128"/>
                <a:cs typeface="Arial" pitchFamily="34" charset="0"/>
              </a:rPr>
              <a:t>© 2018 </a:t>
            </a:r>
            <a:r>
              <a:rPr lang="en-US" sz="1200" kern="1200" dirty="0" err="1" smtClean="0">
                <a:solidFill>
                  <a:schemeClr val="bg1"/>
                </a:solidFill>
                <a:effectLst/>
                <a:latin typeface="Arial" pitchFamily="34" charset="0"/>
                <a:ea typeface="ＭＳ Ｐゴシック" pitchFamily="34" charset="-128"/>
                <a:cs typeface="Arial" pitchFamily="34" charset="0"/>
              </a:rPr>
              <a:t>Cengage</a:t>
            </a:r>
            <a:r>
              <a:rPr lang="en-US" sz="1200" kern="1200" dirty="0" smtClean="0">
                <a:solidFill>
                  <a:schemeClr val="bg1"/>
                </a:solidFill>
                <a:effectLst/>
                <a:latin typeface="Arial" pitchFamily="34" charset="0"/>
                <a:ea typeface="ＭＳ Ｐゴシック" pitchFamily="34" charset="-128"/>
                <a:cs typeface="Arial" pitchFamily="34"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kern="1200" dirty="0">
              <a:solidFill>
                <a:schemeClr val="bg1"/>
              </a:solidFill>
              <a:effectLst/>
              <a:latin typeface="Arial" pitchFamily="34" charset="0"/>
              <a:ea typeface="ＭＳ Ｐゴシック" pitchFamily="34" charset="-128"/>
              <a:cs typeface="Arial" pitchFamily="34" charset="0"/>
            </a:endParaRPr>
          </a:p>
        </p:txBody>
      </p:sp>
      <p:pic>
        <p:nvPicPr>
          <p:cNvPr id="13"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 y="6345959"/>
            <a:ext cx="1316182" cy="435841"/>
          </a:xfrm>
          <a:prstGeom prst="rect">
            <a:avLst/>
          </a:prstGeom>
          <a:solidFill>
            <a:srgbClr val="194F97"/>
          </a:solidFill>
          <a:ln>
            <a:noFill/>
          </a:ln>
          <a:extLst/>
        </p:spPr>
      </p:pic>
      <p:sp>
        <p:nvSpPr>
          <p:cNvPr id="4" name="Content Placeholder 3"/>
          <p:cNvSpPr>
            <a:spLocks noGrp="1"/>
          </p:cNvSpPr>
          <p:nvPr>
            <p:ph sz="quarter" idx="11"/>
          </p:nvPr>
        </p:nvSpPr>
        <p:spPr>
          <a:xfrm>
            <a:off x="381000" y="4724400"/>
            <a:ext cx="8077200" cy="53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42958207"/>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324600"/>
            <a:ext cx="9161464" cy="629874"/>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pyright" descr="Pearson: Copyright 2015, 2012, 2009"/>
          <p:cNvSpPr txBox="1">
            <a:spLocks noChangeArrowheads="1"/>
          </p:cNvSpPr>
          <p:nvPr userDrawn="1"/>
        </p:nvSpPr>
        <p:spPr bwMode="auto">
          <a:xfrm>
            <a:off x="1388395" y="6394712"/>
            <a:ext cx="7714039" cy="504445"/>
          </a:xfrm>
          <a:prstGeom prst="rect">
            <a:avLst/>
          </a:prstGeom>
          <a:solidFill>
            <a:srgbClr val="194F9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sz="1200" kern="1200" dirty="0" smtClean="0">
                <a:solidFill>
                  <a:schemeClr val="bg1"/>
                </a:solidFill>
                <a:effectLst/>
                <a:latin typeface="Arial" pitchFamily="34" charset="0"/>
                <a:ea typeface="Verdana" pitchFamily="34" charset="0"/>
                <a:cs typeface="Arial" pitchFamily="34" charset="0"/>
              </a:rPr>
              <a:t>Copyright</a:t>
            </a:r>
            <a:r>
              <a:rPr lang="en-US" sz="1200" kern="1200" baseline="0" dirty="0" smtClean="0">
                <a:solidFill>
                  <a:schemeClr val="bg1"/>
                </a:solidFill>
                <a:effectLst/>
                <a:latin typeface="Arial" pitchFamily="34" charset="0"/>
                <a:ea typeface="Verdana" pitchFamily="34" charset="0"/>
                <a:cs typeface="Arial" pitchFamily="34" charset="0"/>
              </a:rPr>
              <a:t> </a:t>
            </a:r>
            <a:r>
              <a:rPr lang="en-US" sz="1200" kern="1200" dirty="0" smtClean="0">
                <a:solidFill>
                  <a:schemeClr val="bg1"/>
                </a:solidFill>
                <a:effectLst/>
                <a:latin typeface="Arial" pitchFamily="34" charset="0"/>
                <a:ea typeface="ＭＳ Ｐゴシック" pitchFamily="34" charset="-128"/>
                <a:cs typeface="Arial" pitchFamily="34" charset="0"/>
              </a:rPr>
              <a:t>© 2018 </a:t>
            </a:r>
            <a:r>
              <a:rPr lang="en-US" sz="1200" kern="1200" dirty="0" err="1" smtClean="0">
                <a:solidFill>
                  <a:schemeClr val="bg1"/>
                </a:solidFill>
                <a:effectLst/>
                <a:latin typeface="Arial" pitchFamily="34" charset="0"/>
                <a:ea typeface="ＭＳ Ｐゴシック" pitchFamily="34" charset="-128"/>
                <a:cs typeface="Arial" pitchFamily="34" charset="0"/>
              </a:rPr>
              <a:t>Cengage</a:t>
            </a:r>
            <a:r>
              <a:rPr lang="en-US" sz="1200" kern="1200" dirty="0" smtClean="0">
                <a:solidFill>
                  <a:schemeClr val="bg1"/>
                </a:solidFill>
                <a:effectLst/>
                <a:latin typeface="Arial" pitchFamily="34" charset="0"/>
                <a:ea typeface="ＭＳ Ｐゴシック" pitchFamily="34" charset="-128"/>
                <a:cs typeface="Arial" pitchFamily="34"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kern="1200" dirty="0">
              <a:solidFill>
                <a:schemeClr val="bg1"/>
              </a:solidFill>
              <a:effectLst/>
              <a:latin typeface="Arial" pitchFamily="34" charset="0"/>
              <a:ea typeface="ＭＳ Ｐゴシック" pitchFamily="34" charset="-128"/>
              <a:cs typeface="Arial" pitchFamily="34" charset="0"/>
            </a:endParaRPr>
          </a:p>
        </p:txBody>
      </p:sp>
      <p:pic>
        <p:nvPicPr>
          <p:cNvPr id="9"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422159"/>
            <a:ext cx="1316182" cy="435841"/>
          </a:xfrm>
          <a:prstGeom prst="rect">
            <a:avLst/>
          </a:prstGeom>
          <a:solidFill>
            <a:srgbClr val="194F97"/>
          </a:solidFill>
          <a:ln>
            <a:noFill/>
          </a:ln>
          <a:extLst/>
        </p:spPr>
      </p:pic>
    </p:spTree>
    <p:extLst>
      <p:ext uri="{BB962C8B-B14F-4D97-AF65-F5344CB8AC3E}">
        <p14:creationId xmlns:p14="http://schemas.microsoft.com/office/powerpoint/2010/main" val="1530235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Content Placeholder 1"/>
          <p:cNvSpPr>
            <a:spLocks noGrp="1"/>
          </p:cNvSpPr>
          <p:nvPr>
            <p:ph type="title"/>
          </p:nvPr>
        </p:nvSpPr>
        <p:spPr>
          <a:xfrm>
            <a:off x="457200" y="27709"/>
            <a:ext cx="8229600" cy="1039091"/>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Content Placeholder 2"/>
          <p:cNvSpPr>
            <a:spLocks noGrp="1"/>
          </p:cNvSpPr>
          <p:nvPr>
            <p:ph type="body" idx="1"/>
          </p:nvPr>
        </p:nvSpPr>
        <p:spPr>
          <a:xfrm>
            <a:off x="228600" y="1295400"/>
            <a:ext cx="8763000" cy="48307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bwMode="white">
          <a:xfrm>
            <a:off x="0" y="0"/>
            <a:ext cx="9144000" cy="1133554"/>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bwMode="white">
          <a:xfrm>
            <a:off x="-7938" y="6248400"/>
            <a:ext cx="9161464" cy="629874"/>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pyright" descr="Pearson: Copyright 2015, 2012, 2009"/>
          <p:cNvSpPr txBox="1">
            <a:spLocks noChangeArrowheads="1"/>
          </p:cNvSpPr>
          <p:nvPr/>
        </p:nvSpPr>
        <p:spPr bwMode="auto">
          <a:xfrm>
            <a:off x="1402250" y="6317675"/>
            <a:ext cx="7714039" cy="509488"/>
          </a:xfrm>
          <a:prstGeom prst="rect">
            <a:avLst/>
          </a:prstGeom>
          <a:solidFill>
            <a:srgbClr val="194F9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sz="1200" kern="1200" dirty="0" smtClean="0">
                <a:solidFill>
                  <a:schemeClr val="bg1"/>
                </a:solidFill>
                <a:effectLst/>
                <a:latin typeface="Arial" pitchFamily="34" charset="0"/>
                <a:ea typeface="Verdana" pitchFamily="34" charset="0"/>
                <a:cs typeface="Arial" pitchFamily="34" charset="0"/>
              </a:rPr>
              <a:t>Copyright</a:t>
            </a:r>
            <a:r>
              <a:rPr lang="en-US" sz="1200" kern="1200" baseline="0" dirty="0" smtClean="0">
                <a:solidFill>
                  <a:schemeClr val="bg1"/>
                </a:solidFill>
                <a:effectLst/>
                <a:latin typeface="Arial" pitchFamily="34" charset="0"/>
                <a:ea typeface="Verdana" pitchFamily="34" charset="0"/>
                <a:cs typeface="Arial" pitchFamily="34" charset="0"/>
              </a:rPr>
              <a:t> </a:t>
            </a:r>
            <a:r>
              <a:rPr lang="en-US" sz="1200" kern="1200" dirty="0" smtClean="0">
                <a:solidFill>
                  <a:schemeClr val="bg1"/>
                </a:solidFill>
                <a:effectLst/>
                <a:latin typeface="Arial" pitchFamily="34" charset="0"/>
                <a:ea typeface="ＭＳ Ｐゴシック" pitchFamily="34" charset="-128"/>
                <a:cs typeface="Arial" pitchFamily="34" charset="0"/>
              </a:rPr>
              <a:t>© 2018 </a:t>
            </a:r>
            <a:r>
              <a:rPr lang="en-US" sz="1200" kern="1200" dirty="0" err="1" smtClean="0">
                <a:solidFill>
                  <a:schemeClr val="bg1"/>
                </a:solidFill>
                <a:effectLst/>
                <a:latin typeface="Arial" pitchFamily="34" charset="0"/>
                <a:ea typeface="ＭＳ Ｐゴシック" pitchFamily="34" charset="-128"/>
                <a:cs typeface="Arial" pitchFamily="34" charset="0"/>
              </a:rPr>
              <a:t>Cengage</a:t>
            </a:r>
            <a:r>
              <a:rPr lang="en-US" sz="1200" kern="1200" dirty="0" smtClean="0">
                <a:solidFill>
                  <a:schemeClr val="bg1"/>
                </a:solidFill>
                <a:effectLst/>
                <a:latin typeface="Arial" pitchFamily="34" charset="0"/>
                <a:ea typeface="ＭＳ Ｐゴシック" pitchFamily="34" charset="-128"/>
                <a:cs typeface="Arial" pitchFamily="34"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kern="1200" dirty="0">
              <a:solidFill>
                <a:schemeClr val="bg1"/>
              </a:solidFill>
              <a:effectLst/>
              <a:latin typeface="Arial" pitchFamily="34" charset="0"/>
              <a:ea typeface="ＭＳ Ｐゴシック" pitchFamily="34" charset="-128"/>
              <a:cs typeface="Arial" pitchFamily="34" charset="0"/>
            </a:endParaRPr>
          </a:p>
        </p:txBody>
      </p:sp>
      <p:pic>
        <p:nvPicPr>
          <p:cNvPr id="16" name="Picture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6345959"/>
            <a:ext cx="1316182" cy="435841"/>
          </a:xfrm>
          <a:prstGeom prst="rect">
            <a:avLst/>
          </a:prstGeom>
          <a:solidFill>
            <a:srgbClr val="194F97"/>
          </a:solidFill>
          <a:ln>
            <a:noFill/>
          </a:ln>
          <a:extLst/>
        </p:spPr>
      </p:pic>
    </p:spTree>
    <p:extLst>
      <p:ext uri="{BB962C8B-B14F-4D97-AF65-F5344CB8AC3E}">
        <p14:creationId xmlns:p14="http://schemas.microsoft.com/office/powerpoint/2010/main" val="3268485718"/>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Lst>
  <p:hf sldNum="0" hdr="0" ftr="0" dt="0"/>
  <p:txStyles>
    <p:titleStyle>
      <a:lvl1pPr algn="ctr" defTabSz="914400" rtl="0" eaLnBrk="1" latinLnBrk="0" hangingPunct="1">
        <a:spcBef>
          <a:spcPct val="0"/>
        </a:spcBef>
        <a:buNone/>
        <a:defRPr sz="3600"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194F97"/>
        </a:buClr>
        <a:buFont typeface="Arial" pitchFamily="34" charset="0"/>
        <a:buChar char="•"/>
        <a:defRPr sz="2800" kern="1200">
          <a:solidFill>
            <a:schemeClr val="tx1"/>
          </a:solidFill>
          <a:latin typeface="Arial" pitchFamily="34" charset="0"/>
          <a:ea typeface="Verdana" pitchFamily="34" charset="0"/>
          <a:cs typeface="Arial" pitchFamily="34" charset="0"/>
        </a:defRPr>
      </a:lvl1pPr>
      <a:lvl2pPr marL="742950" indent="-285750" algn="l" defTabSz="914400" rtl="0" eaLnBrk="1" latinLnBrk="0" hangingPunct="1">
        <a:spcBef>
          <a:spcPct val="20000"/>
        </a:spcBef>
        <a:buClr>
          <a:srgbClr val="194F97"/>
        </a:buClr>
        <a:buFont typeface="Arial" pitchFamily="34" charset="0"/>
        <a:buChar char="–"/>
        <a:defRPr sz="2400" kern="1200">
          <a:solidFill>
            <a:schemeClr val="tx1"/>
          </a:solidFill>
          <a:latin typeface="Arial" pitchFamily="34" charset="0"/>
          <a:ea typeface="Verdana" pitchFamily="34" charset="0"/>
          <a:cs typeface="Arial" pitchFamily="34" charset="0"/>
        </a:defRPr>
      </a:lvl2pPr>
      <a:lvl3pPr marL="1143000" indent="-228600" algn="l" defTabSz="914400" rtl="0" eaLnBrk="1" latinLnBrk="0" hangingPunct="1">
        <a:spcBef>
          <a:spcPct val="20000"/>
        </a:spcBef>
        <a:buClr>
          <a:srgbClr val="194F97"/>
        </a:buClr>
        <a:buFont typeface="Wingdings" pitchFamily="2" charset="2"/>
        <a:buChar char="§"/>
        <a:defRPr sz="2000" kern="1200">
          <a:solidFill>
            <a:schemeClr val="tx1"/>
          </a:solidFill>
          <a:latin typeface="Arial" pitchFamily="34" charset="0"/>
          <a:ea typeface="Verdana" pitchFamily="34" charset="0"/>
          <a:cs typeface="Arial" pitchFamily="34" charset="0"/>
        </a:defRPr>
      </a:lvl3pPr>
      <a:lvl4pPr marL="1600200" indent="-228600" algn="l" defTabSz="914400" rtl="0" eaLnBrk="1" latinLnBrk="0" hangingPunct="1">
        <a:spcBef>
          <a:spcPct val="20000"/>
        </a:spcBef>
        <a:buClr>
          <a:srgbClr val="194F97"/>
        </a:buClr>
        <a:buFont typeface="Courier New" pitchFamily="49" charset="0"/>
        <a:buChar char="o"/>
        <a:defRPr sz="2000" kern="1200">
          <a:solidFill>
            <a:schemeClr val="tx1"/>
          </a:solidFill>
          <a:latin typeface="Arial" pitchFamily="34" charset="0"/>
          <a:ea typeface="Verdana" pitchFamily="34" charset="0"/>
          <a:cs typeface="Arial" pitchFamily="34" charset="0"/>
        </a:defRPr>
      </a:lvl4pPr>
      <a:lvl5pPr marL="2057400" indent="-228600" algn="l" defTabSz="914400" rtl="0" eaLnBrk="1" latinLnBrk="0" hangingPunct="1">
        <a:spcBef>
          <a:spcPct val="20000"/>
        </a:spcBef>
        <a:buClr>
          <a:srgbClr val="194F97"/>
        </a:buClr>
        <a:buFont typeface="Arial" pitchFamily="34" charset="0"/>
        <a:buChar char="»"/>
        <a:defRPr sz="2000" kern="1200">
          <a:solidFill>
            <a:schemeClr val="tx1"/>
          </a:solidFill>
          <a:latin typeface="Arial" pitchFamily="34" charset="0"/>
          <a:ea typeface="Verdana"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228600"/>
            <a:ext cx="8229600" cy="622828"/>
          </a:xfrm>
        </p:spPr>
        <p:txBody>
          <a:bodyPr/>
          <a:lstStyle/>
          <a:p>
            <a:pPr algn="l"/>
            <a:r>
              <a:rPr lang="en-US" dirty="0" smtClean="0"/>
              <a:t>Biology Concepts &amp; Applications</a:t>
            </a:r>
            <a:endParaRPr lang="en-US" dirty="0"/>
          </a:p>
        </p:txBody>
      </p:sp>
      <p:sp>
        <p:nvSpPr>
          <p:cNvPr id="5" name="Text Placeholder 4"/>
          <p:cNvSpPr>
            <a:spLocks noGrp="1"/>
          </p:cNvSpPr>
          <p:nvPr>
            <p:ph type="body" sz="quarter" idx="13"/>
          </p:nvPr>
        </p:nvSpPr>
        <p:spPr>
          <a:xfrm>
            <a:off x="76200" y="816430"/>
            <a:ext cx="8229600" cy="478970"/>
          </a:xfrm>
        </p:spPr>
        <p:txBody>
          <a:bodyPr/>
          <a:lstStyle/>
          <a:p>
            <a:r>
              <a:rPr lang="en-US" dirty="0" smtClean="0"/>
              <a:t>10 Edition</a:t>
            </a:r>
            <a:endParaRPr lang="en-US" dirty="0"/>
          </a:p>
        </p:txBody>
      </p:sp>
      <p:pic>
        <p:nvPicPr>
          <p:cNvPr id="1026" name="Picture 2" descr="Book cover reads title, edition number, and name of the author as follows: &quot;Biology: Concepts and Applications,&quot; “Tenth Edition,&quot; and &quot;Cecie Starr,&quot; &quot;Christine A. Evers,&quot; &quot;Lisa Starr.&quot; An image on the cover shows giant octopus with long tentacles in se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491342"/>
            <a:ext cx="3894714" cy="4645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5"/>
          <p:cNvSpPr>
            <a:spLocks noGrp="1"/>
          </p:cNvSpPr>
          <p:nvPr>
            <p:ph type="body" sz="quarter" idx="14"/>
          </p:nvPr>
        </p:nvSpPr>
        <p:spPr>
          <a:xfrm>
            <a:off x="4876800" y="2895600"/>
            <a:ext cx="3657600" cy="2129865"/>
          </a:xfrm>
        </p:spPr>
        <p:txBody>
          <a:bodyPr/>
          <a:lstStyle/>
          <a:p>
            <a:pPr algn="ctr"/>
            <a:r>
              <a:rPr lang="en-US" b="1" dirty="0"/>
              <a:t>Chapter </a:t>
            </a:r>
            <a:r>
              <a:rPr lang="en-US" b="1" dirty="0" smtClean="0"/>
              <a:t>41</a:t>
            </a:r>
          </a:p>
          <a:p>
            <a:pPr algn="ctr"/>
            <a:r>
              <a:rPr lang="en-US" dirty="0"/>
              <a:t>Community Ecology</a:t>
            </a:r>
          </a:p>
        </p:txBody>
      </p:sp>
      <p:sp>
        <p:nvSpPr>
          <p:cNvPr id="7" name="Text Placeholder 6"/>
          <p:cNvSpPr>
            <a:spLocks noGrp="1"/>
          </p:cNvSpPr>
          <p:nvPr>
            <p:ph type="body" sz="quarter" idx="15"/>
          </p:nvPr>
        </p:nvSpPr>
        <p:spPr>
          <a:xfrm>
            <a:off x="1676400" y="6264725"/>
            <a:ext cx="7127628" cy="578846"/>
          </a:xfrm>
        </p:spPr>
        <p:txBody>
          <a:bodyPr/>
          <a:lstStyle/>
          <a:p>
            <a:pPr algn="ctr"/>
            <a:r>
              <a:rPr lang="en-US" sz="1200" dirty="0">
                <a:solidFill>
                  <a:schemeClr val="bg1"/>
                </a:solidFill>
              </a:rPr>
              <a:t>Copyright </a:t>
            </a:r>
            <a:r>
              <a:rPr lang="en-US" sz="1200" dirty="0">
                <a:solidFill>
                  <a:schemeClr val="bg1"/>
                </a:solidFill>
                <a:ea typeface="ＭＳ Ｐゴシック" pitchFamily="34" charset="-128"/>
              </a:rPr>
              <a:t>© 2018 </a:t>
            </a:r>
            <a:r>
              <a:rPr lang="en-US" sz="1200" dirty="0" err="1">
                <a:solidFill>
                  <a:schemeClr val="bg1"/>
                </a:solidFill>
                <a:ea typeface="ＭＳ Ｐゴシック" pitchFamily="34" charset="-128"/>
              </a:rPr>
              <a:t>Cengage</a:t>
            </a:r>
            <a:r>
              <a:rPr lang="en-US" sz="1200" dirty="0">
                <a:solidFill>
                  <a:schemeClr val="bg1"/>
                </a:solidFill>
                <a:ea typeface="ＭＳ Ｐゴシック" pitchFamily="34" charset="-128"/>
              </a:rPr>
              <a:t>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20633106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169" y="76200"/>
            <a:ext cx="8032638" cy="1004011"/>
          </a:xfrm>
        </p:spPr>
        <p:txBody>
          <a:bodyPr/>
          <a:lstStyle/>
          <a:p>
            <a:r>
              <a:rPr lang="en-US" altLang="en-US" dirty="0" smtClean="0"/>
              <a:t>Obligate Mutualists</a:t>
            </a:r>
            <a:endParaRPr lang="en-US" dirty="0"/>
          </a:p>
        </p:txBody>
      </p:sp>
      <p:pic>
        <p:nvPicPr>
          <p:cNvPr id="2" name="Picture 1" descr="A photo shows a moth on a white flower.&#10;"/>
          <p:cNvPicPr>
            <a:picLocks noChangeAspect="1"/>
          </p:cNvPicPr>
          <p:nvPr/>
        </p:nvPicPr>
        <p:blipFill rotWithShape="1">
          <a:blip r:embed="rId3" cstate="print">
            <a:extLst>
              <a:ext uri="{28A0092B-C50C-407E-A947-70E740481C1C}">
                <a14:useLocalDpi xmlns:a14="http://schemas.microsoft.com/office/drawing/2010/main" val="0"/>
              </a:ext>
            </a:extLst>
          </a:blip>
          <a:srcRect t="21899" b="11032"/>
          <a:stretch/>
        </p:blipFill>
        <p:spPr>
          <a:xfrm>
            <a:off x="457200" y="1752600"/>
            <a:ext cx="8229600" cy="3644422"/>
          </a:xfrm>
          <a:prstGeom prst="rect">
            <a:avLst/>
          </a:prstGeom>
        </p:spPr>
      </p:pic>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Mutualism </a:t>
            </a:r>
            <a:r>
              <a:rPr lang="en-US" altLang="en-US" dirty="0" smtClean="0"/>
              <a:t>(3 </a:t>
            </a:r>
            <a:r>
              <a:rPr lang="en-US" altLang="en-US" dirty="0"/>
              <a:t>of 4)  </a:t>
            </a:r>
            <a:endParaRPr lang="en-US" dirty="0"/>
          </a:p>
        </p:txBody>
      </p:sp>
      <p:sp>
        <p:nvSpPr>
          <p:cNvPr id="20483" name="Content Placeholder 2"/>
          <p:cNvSpPr>
            <a:spLocks noGrp="1"/>
          </p:cNvSpPr>
          <p:nvPr>
            <p:ph idx="1"/>
          </p:nvPr>
        </p:nvSpPr>
        <p:spPr/>
        <p:txBody>
          <a:bodyPr/>
          <a:lstStyle/>
          <a:p>
            <a:r>
              <a:rPr lang="en-US" altLang="en-US" dirty="0" smtClean="0"/>
              <a:t>For some mutualists, the main benefit is defense</a:t>
            </a:r>
          </a:p>
          <a:p>
            <a:pPr lvl="1"/>
            <a:r>
              <a:rPr lang="en-US" altLang="en-US" dirty="0" smtClean="0"/>
              <a:t>Example: Sea anemone and anemone fish</a:t>
            </a:r>
          </a:p>
          <a:p>
            <a:pPr lvl="2"/>
            <a:r>
              <a:rPr lang="en-US" altLang="en-US" dirty="0" smtClean="0"/>
              <a:t>An anemone fish has a mucus layer that shields it from stinging cells (nematocysts) of a sea anemone </a:t>
            </a:r>
          </a:p>
          <a:p>
            <a:pPr lvl="2"/>
            <a:r>
              <a:rPr lang="en-US" altLang="en-US" dirty="0" smtClean="0"/>
              <a:t>Tentacles of the anemone protect the fish from predators</a:t>
            </a:r>
          </a:p>
          <a:p>
            <a:pPr lvl="2"/>
            <a:r>
              <a:rPr lang="en-US" altLang="en-US" dirty="0" smtClean="0"/>
              <a:t>The anemone fish chases away the few fishes that are able to eat sea anemone tentacles</a:t>
            </a:r>
            <a:endParaRPr lang="en-US"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169" y="0"/>
            <a:ext cx="8032638" cy="1004011"/>
          </a:xfrm>
        </p:spPr>
        <p:txBody>
          <a:bodyPr/>
          <a:lstStyle/>
          <a:p>
            <a:r>
              <a:rPr lang="en-US" altLang="en-US" dirty="0" smtClean="0"/>
              <a:t>Mutual Protection</a:t>
            </a:r>
            <a:endParaRPr lang="en-US" dirty="0"/>
          </a:p>
        </p:txBody>
      </p:sp>
      <p:pic>
        <p:nvPicPr>
          <p:cNvPr id="6" name="Picture 5" descr="A photo shows a small anemone fish and plenty of anemone tentacles around it,  in an ocean.&#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666" y="1371600"/>
            <a:ext cx="8356668" cy="4400950"/>
          </a:xfrm>
          <a:prstGeom prst="rect">
            <a:avLst/>
          </a:prstGeom>
        </p:spPr>
      </p:pic>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Mutualism </a:t>
            </a:r>
            <a:r>
              <a:rPr lang="en-US" altLang="en-US" dirty="0" smtClean="0"/>
              <a:t>(4 </a:t>
            </a:r>
            <a:r>
              <a:rPr lang="en-US" altLang="en-US" dirty="0"/>
              <a:t>of 4)   </a:t>
            </a:r>
            <a:endParaRPr lang="en-US" dirty="0"/>
          </a:p>
        </p:txBody>
      </p:sp>
      <p:sp>
        <p:nvSpPr>
          <p:cNvPr id="22531" name="Content Placeholder 2"/>
          <p:cNvSpPr>
            <a:spLocks noGrp="1"/>
          </p:cNvSpPr>
          <p:nvPr>
            <p:ph idx="1"/>
          </p:nvPr>
        </p:nvSpPr>
        <p:spPr/>
        <p:txBody>
          <a:bodyPr/>
          <a:lstStyle/>
          <a:p>
            <a:r>
              <a:rPr lang="en-US" altLang="en-US" dirty="0" smtClean="0"/>
              <a:t>Mutualistic microorganisms help plants obtain nutrients</a:t>
            </a:r>
          </a:p>
          <a:p>
            <a:pPr lvl="1"/>
            <a:r>
              <a:rPr lang="en-US" altLang="en-US" dirty="0" smtClean="0"/>
              <a:t>Nitrogen-fixing bacteria on roots of legumes (peas) provide the plant with extra nitrogen</a:t>
            </a:r>
          </a:p>
          <a:p>
            <a:pPr lvl="1"/>
            <a:r>
              <a:rPr lang="en-US" altLang="en-US" dirty="0" smtClean="0"/>
              <a:t>Mycorrhizal fungi living in or on plant roots enhance a plant’s mineral uptake</a:t>
            </a:r>
          </a:p>
          <a:p>
            <a:pPr lvl="1"/>
            <a:r>
              <a:rPr lang="en-US" altLang="en-US" dirty="0" smtClean="0"/>
              <a:t>Other fungi interact with photosynthetic algae or bacteria in lichens</a:t>
            </a:r>
            <a:endParaRPr lang="en-US"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smtClean="0"/>
              <a:t>41.3 Interspecific Competition</a:t>
            </a:r>
            <a:endParaRPr lang="en-US" dirty="0"/>
          </a:p>
        </p:txBody>
      </p:sp>
      <p:sp>
        <p:nvSpPr>
          <p:cNvPr id="23555" name="Content Placeholder 2"/>
          <p:cNvSpPr>
            <a:spLocks noGrp="1"/>
          </p:cNvSpPr>
          <p:nvPr>
            <p:ph idx="1"/>
          </p:nvPr>
        </p:nvSpPr>
        <p:spPr/>
        <p:txBody>
          <a:bodyPr/>
          <a:lstStyle/>
          <a:p>
            <a:r>
              <a:rPr lang="en-US" altLang="en-US" dirty="0" smtClean="0"/>
              <a:t>Resources are limited and individuals of different species often compete for access to them (interspecific competition)</a:t>
            </a:r>
          </a:p>
          <a:p>
            <a:r>
              <a:rPr lang="en-US" altLang="en-US" dirty="0" smtClean="0"/>
              <a:t>Competition adversely affects both species</a:t>
            </a:r>
            <a:endParaRPr lang="en-US"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Types of Competition (1 of 2)</a:t>
            </a:r>
            <a:endParaRPr lang="en-US" dirty="0"/>
          </a:p>
        </p:txBody>
      </p:sp>
      <p:sp>
        <p:nvSpPr>
          <p:cNvPr id="24579" name="Content Placeholder 2"/>
          <p:cNvSpPr>
            <a:spLocks noGrp="1"/>
          </p:cNvSpPr>
          <p:nvPr>
            <p:ph idx="1"/>
          </p:nvPr>
        </p:nvSpPr>
        <p:spPr/>
        <p:txBody>
          <a:bodyPr/>
          <a:lstStyle/>
          <a:p>
            <a:r>
              <a:rPr lang="en-US" altLang="en-US" dirty="0" smtClean="0"/>
              <a:t>Each species has an ecological niche defined by physical and biological factors; the more similar the niches of two species are, the more intensely they will compete</a:t>
            </a:r>
          </a:p>
          <a:p>
            <a:pPr lvl="1"/>
            <a:r>
              <a:rPr lang="en-US" altLang="en-US" dirty="0" smtClean="0"/>
              <a:t>An animal’s niches include the temperature range it can tolerate, species it eats, and places it can breed</a:t>
            </a:r>
          </a:p>
          <a:p>
            <a:pPr lvl="1"/>
            <a:r>
              <a:rPr lang="en-US" altLang="en-US" dirty="0" smtClean="0"/>
              <a:t>A flowering plant’s niche would include its soil, water, light, and pollinator requirements</a:t>
            </a:r>
            <a:endParaRPr lang="en-US"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Types of Competition (2 of 2)</a:t>
            </a:r>
            <a:endParaRPr lang="en-US" dirty="0"/>
          </a:p>
        </p:txBody>
      </p:sp>
      <p:sp>
        <p:nvSpPr>
          <p:cNvPr id="25603" name="Content Placeholder 2"/>
          <p:cNvSpPr>
            <a:spLocks noGrp="1"/>
          </p:cNvSpPr>
          <p:nvPr>
            <p:ph idx="1"/>
          </p:nvPr>
        </p:nvSpPr>
        <p:spPr/>
        <p:txBody>
          <a:bodyPr/>
          <a:lstStyle/>
          <a:p>
            <a:r>
              <a:rPr lang="en-US" altLang="en-US" dirty="0" smtClean="0"/>
              <a:t>Interference competition</a:t>
            </a:r>
          </a:p>
          <a:p>
            <a:pPr lvl="1"/>
            <a:r>
              <a:rPr lang="en-US" altLang="en-US" dirty="0" smtClean="0"/>
              <a:t>One species actively prevents another from accessing some resource</a:t>
            </a:r>
          </a:p>
          <a:p>
            <a:pPr lvl="2"/>
            <a:r>
              <a:rPr lang="en-US" altLang="en-US" dirty="0" smtClean="0"/>
              <a:t>Example: One species of scavenger will often chase another away from a carcass</a:t>
            </a:r>
          </a:p>
          <a:p>
            <a:r>
              <a:rPr lang="en-US" altLang="en-US" dirty="0" smtClean="0"/>
              <a:t>Exploitative competition</a:t>
            </a:r>
          </a:p>
          <a:p>
            <a:pPr lvl="1"/>
            <a:r>
              <a:rPr lang="en-US" altLang="en-US" dirty="0" smtClean="0"/>
              <a:t>Two species reduce the amount of resources available to the other by using that resource</a:t>
            </a:r>
          </a:p>
          <a:p>
            <a:pPr lvl="2"/>
            <a:r>
              <a:rPr lang="en-US" altLang="en-US" dirty="0" smtClean="0"/>
              <a:t>Example: Deer and blue jays compete for acorns</a:t>
            </a:r>
            <a:endParaRPr lang="en-US"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69" y="0"/>
            <a:ext cx="8032638" cy="1004011"/>
          </a:xfrm>
        </p:spPr>
        <p:txBody>
          <a:bodyPr/>
          <a:lstStyle/>
          <a:p>
            <a:r>
              <a:rPr lang="en-US" dirty="0" smtClean="0"/>
              <a:t>Interspecific Competition</a:t>
            </a:r>
            <a:endParaRPr lang="en-US" dirty="0"/>
          </a:p>
        </p:txBody>
      </p:sp>
      <p:pic>
        <p:nvPicPr>
          <p:cNvPr id="5" name="Picture 4" descr="A figure has two sections. Section A shows an eagle attacking a fox with its wings wide spread. Section B has two photos. Photo on the left shows a bee sucking nectar from a pollen grain and a photo on the right shows a spider feeding a fly.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400" y="1219200"/>
            <a:ext cx="3505200" cy="4844790"/>
          </a:xfrm>
          <a:prstGeom prst="rect">
            <a:avLst/>
          </a:prstGeom>
        </p:spPr>
      </p:pic>
    </p:spTree>
    <p:extLst>
      <p:ext uri="{BB962C8B-B14F-4D97-AF65-F5344CB8AC3E}">
        <p14:creationId xmlns:p14="http://schemas.microsoft.com/office/powerpoint/2010/main" val="2288311547"/>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smtClean="0"/>
              <a:t>Competitive Exclusion</a:t>
            </a:r>
            <a:endParaRPr lang="en-US" dirty="0"/>
          </a:p>
        </p:txBody>
      </p:sp>
      <p:sp>
        <p:nvSpPr>
          <p:cNvPr id="27651" name="Content Placeholder 2"/>
          <p:cNvSpPr>
            <a:spLocks noGrp="1"/>
          </p:cNvSpPr>
          <p:nvPr>
            <p:ph idx="1"/>
          </p:nvPr>
        </p:nvSpPr>
        <p:spPr/>
        <p:txBody>
          <a:bodyPr/>
          <a:lstStyle/>
          <a:p>
            <a:r>
              <a:rPr lang="en-US" altLang="en-US" dirty="0" smtClean="0"/>
              <a:t>Process whereby two species compete for a limiting resource, and one drives the other to local extinction</a:t>
            </a:r>
          </a:p>
          <a:p>
            <a:pPr lvl="1"/>
            <a:r>
              <a:rPr lang="en-US" altLang="en-US" dirty="0" smtClean="0"/>
              <a:t>Species compete most intensely when a shared resource is the main limiting factor</a:t>
            </a:r>
          </a:p>
          <a:p>
            <a:pPr lvl="1"/>
            <a:r>
              <a:rPr lang="en-US" altLang="en-US" dirty="0" smtClean="0"/>
              <a:t>The better competitor will drive the less competitive species to extinction in that habitat</a:t>
            </a:r>
            <a:endParaRPr lang="en-US"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 Partitioning</a:t>
            </a:r>
            <a:endParaRPr lang="en-US" dirty="0"/>
          </a:p>
        </p:txBody>
      </p:sp>
      <p:sp>
        <p:nvSpPr>
          <p:cNvPr id="3" name="Content Placeholder 2"/>
          <p:cNvSpPr>
            <a:spLocks noGrp="1"/>
          </p:cNvSpPr>
          <p:nvPr>
            <p:ph idx="1"/>
          </p:nvPr>
        </p:nvSpPr>
        <p:spPr/>
        <p:txBody>
          <a:bodyPr/>
          <a:lstStyle/>
          <a:p>
            <a:r>
              <a:rPr lang="en-US" smtClean="0"/>
              <a:t>Evolutionary process by which different species become adapted to share a limiting resource in a way that minimizes competition</a:t>
            </a:r>
          </a:p>
          <a:p>
            <a:r>
              <a:rPr lang="en-US" smtClean="0"/>
              <a:t>Competition between species can lead to character displacement</a:t>
            </a:r>
          </a:p>
          <a:p>
            <a:pPr lvl="1"/>
            <a:r>
              <a:rPr lang="en-US" smtClean="0"/>
              <a:t>The range of variation for one or more characters shifts in a direction that lessens the intensity of competition for a limiting resource</a:t>
            </a:r>
            <a:endParaRPr lang="en-US" dirty="0"/>
          </a:p>
        </p:txBody>
      </p:sp>
    </p:spTree>
    <p:extLst>
      <p:ext uri="{BB962C8B-B14F-4D97-AF65-F5344CB8AC3E}">
        <p14:creationId xmlns:p14="http://schemas.microsoft.com/office/powerpoint/2010/main" val="852809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smtClean="0"/>
              <a:t>41.1 Factors That Shape Communities</a:t>
            </a:r>
            <a:endParaRPr lang="en-US" dirty="0"/>
          </a:p>
        </p:txBody>
      </p:sp>
      <p:sp>
        <p:nvSpPr>
          <p:cNvPr id="11267" name="Content Placeholder 2"/>
          <p:cNvSpPr>
            <a:spLocks noGrp="1"/>
          </p:cNvSpPr>
          <p:nvPr>
            <p:ph idx="1"/>
          </p:nvPr>
        </p:nvSpPr>
        <p:spPr/>
        <p:txBody>
          <a:bodyPr/>
          <a:lstStyle/>
          <a:p>
            <a:r>
              <a:rPr lang="en-US" altLang="en-US" dirty="0" smtClean="0"/>
              <a:t>A biological community: all the populations of all species that live in a particular place at the same time</a:t>
            </a:r>
          </a:p>
          <a:p>
            <a:r>
              <a:rPr lang="en-US" altLang="en-US" dirty="0" smtClean="0"/>
              <a:t>Scale of a community is defined by a human observer</a:t>
            </a:r>
          </a:p>
          <a:p>
            <a:pPr lvl="1"/>
            <a:r>
              <a:rPr lang="en-US" altLang="en-US" dirty="0" smtClean="0"/>
              <a:t>One community can contain smaller communities or be a component of a larger one</a:t>
            </a:r>
            <a:endParaRPr lang="en-US"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smtClean="0"/>
              <a:t>41.4 Predation and Herbivory</a:t>
            </a:r>
            <a:endParaRPr lang="en-US" dirty="0"/>
          </a:p>
        </p:txBody>
      </p:sp>
      <p:sp>
        <p:nvSpPr>
          <p:cNvPr id="29699" name="Content Placeholder 2"/>
          <p:cNvSpPr>
            <a:spLocks noGrp="1"/>
          </p:cNvSpPr>
          <p:nvPr>
            <p:ph idx="1"/>
          </p:nvPr>
        </p:nvSpPr>
        <p:spPr/>
        <p:txBody>
          <a:bodyPr/>
          <a:lstStyle/>
          <a:p>
            <a:r>
              <a:rPr lang="en-US" altLang="en-US" dirty="0" smtClean="0"/>
              <a:t>Predation </a:t>
            </a:r>
          </a:p>
          <a:p>
            <a:pPr lvl="1"/>
            <a:r>
              <a:rPr lang="en-US" altLang="en-US" dirty="0" smtClean="0"/>
              <a:t>One species (the predator) captures, kills, and eats another species (the prey)</a:t>
            </a:r>
            <a:endParaRPr lang="en-US"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smtClean="0"/>
              <a:t>Predator and Prey Abundance</a:t>
            </a:r>
            <a:endParaRPr lang="en-US" dirty="0"/>
          </a:p>
        </p:txBody>
      </p:sp>
      <p:sp>
        <p:nvSpPr>
          <p:cNvPr id="30723" name="Content Placeholder 2"/>
          <p:cNvSpPr>
            <a:spLocks noGrp="1"/>
          </p:cNvSpPr>
          <p:nvPr>
            <p:ph idx="1"/>
          </p:nvPr>
        </p:nvSpPr>
        <p:spPr/>
        <p:txBody>
          <a:bodyPr/>
          <a:lstStyle/>
          <a:p>
            <a:r>
              <a:rPr lang="en-US" altLang="en-US" dirty="0" smtClean="0"/>
              <a:t>The abundance of prey species in a community affects how many predators it can support</a:t>
            </a:r>
          </a:p>
          <a:p>
            <a:pPr lvl="1"/>
            <a:r>
              <a:rPr lang="en-US" altLang="en-US" dirty="0" smtClean="0"/>
              <a:t>With some predators, such as web-spinning spiders, the proportion of prey killed is constant</a:t>
            </a:r>
          </a:p>
          <a:p>
            <a:pPr lvl="1"/>
            <a:r>
              <a:rPr lang="en-US" altLang="en-US" dirty="0" smtClean="0"/>
              <a:t>Usually, the number of prey killed depends on the time it takes predators to capture, eat, and digest prey</a:t>
            </a:r>
            <a:endParaRPr lang="en-US"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Predator–Prey Arms Races</a:t>
            </a:r>
            <a:endParaRPr lang="en-US" dirty="0"/>
          </a:p>
        </p:txBody>
      </p:sp>
      <p:sp>
        <p:nvSpPr>
          <p:cNvPr id="31747" name="Content Placeholder 2"/>
          <p:cNvSpPr>
            <a:spLocks noGrp="1"/>
          </p:cNvSpPr>
          <p:nvPr>
            <p:ph idx="1"/>
          </p:nvPr>
        </p:nvSpPr>
        <p:spPr/>
        <p:txBody>
          <a:bodyPr/>
          <a:lstStyle/>
          <a:p>
            <a:r>
              <a:rPr lang="en-US" altLang="en-US" dirty="0" smtClean="0"/>
              <a:t>Predator and prey exert selection pressure on one another</a:t>
            </a:r>
          </a:p>
          <a:p>
            <a:pPr lvl="1"/>
            <a:r>
              <a:rPr lang="en-US" altLang="en-US" dirty="0" smtClean="0"/>
              <a:t>Predators exert selection pressure that favors improved prey defenses</a:t>
            </a:r>
          </a:p>
          <a:p>
            <a:pPr lvl="1"/>
            <a:r>
              <a:rPr lang="en-US" altLang="en-US" dirty="0" smtClean="0"/>
              <a:t>Improved prey defenses in turn exert selection pressure on predators to improve capture skills, and so on</a:t>
            </a:r>
            <a:endParaRPr lang="en-US"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19169" y="76200"/>
            <a:ext cx="8032638" cy="1004011"/>
          </a:xfrm>
        </p:spPr>
        <p:txBody>
          <a:bodyPr/>
          <a:lstStyle/>
          <a:p>
            <a:r>
              <a:rPr lang="en-US" altLang="en-US" dirty="0" smtClean="0"/>
              <a:t>Predator–Prey Cycles</a:t>
            </a:r>
            <a:endParaRPr lang="en-US" dirty="0"/>
          </a:p>
        </p:txBody>
      </p:sp>
      <p:pic>
        <p:nvPicPr>
          <p:cNvPr id="1026" name="Picture 2" descr="A figure shows a photo and graph. Photo shows a canadian lynx about to kill a snowshoe hare. On graph, x-axis is marked with time in years from 1845 to 1925 and number of pelts on y axis taken from 0 to 160. The dashed line represents the Canadian lynx pelts, and the solid line represents the snowshoe hares. As evident from the graph, the highest number of pelts of snowshoe hares was sold in the year 1865, amounting to nearly 150,000. The number of pelts of lynx in the same year was a mere 60,000 only.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4513" y="1371600"/>
            <a:ext cx="2973387" cy="475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Predator–Prey Arms Races (1 of 2)</a:t>
            </a:r>
            <a:endParaRPr lang="en-US" dirty="0"/>
          </a:p>
        </p:txBody>
      </p:sp>
      <p:sp>
        <p:nvSpPr>
          <p:cNvPr id="33795" name="Content Placeholder 2"/>
          <p:cNvSpPr>
            <a:spLocks noGrp="1"/>
          </p:cNvSpPr>
          <p:nvPr>
            <p:ph idx="1"/>
          </p:nvPr>
        </p:nvSpPr>
        <p:spPr/>
        <p:txBody>
          <a:bodyPr/>
          <a:lstStyle/>
          <a:p>
            <a:r>
              <a:rPr lang="en-US" altLang="en-US" dirty="0" smtClean="0"/>
              <a:t>Defensive adaptations of prey</a:t>
            </a:r>
          </a:p>
          <a:p>
            <a:pPr lvl="1"/>
            <a:r>
              <a:rPr lang="en-US" altLang="en-US" dirty="0" smtClean="0"/>
              <a:t>Hard or sharp parts that make prey difficult to eat</a:t>
            </a:r>
          </a:p>
          <a:p>
            <a:pPr lvl="1"/>
            <a:r>
              <a:rPr lang="en-US" altLang="en-US" dirty="0" smtClean="0"/>
              <a:t>Chemicals that taste bad or sicken predators</a:t>
            </a:r>
          </a:p>
          <a:p>
            <a:pPr lvl="1"/>
            <a:r>
              <a:rPr lang="en-US" altLang="en-US" dirty="0" smtClean="0"/>
              <a:t>Tricking or startling an attacking predator</a:t>
            </a:r>
          </a:p>
          <a:p>
            <a:pPr lvl="1"/>
            <a:r>
              <a:rPr lang="en-US" altLang="en-US" dirty="0" smtClean="0"/>
              <a:t>Warning coloration that predators learn to avoid, such as the black and yellow stripes of stinging wasps and bees</a:t>
            </a:r>
            <a:endParaRPr lang="en-US"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Predator–Prey Arms Races (2 of 2)</a:t>
            </a:r>
            <a:endParaRPr lang="en-US" dirty="0"/>
          </a:p>
        </p:txBody>
      </p:sp>
      <p:sp>
        <p:nvSpPr>
          <p:cNvPr id="34819" name="Content Placeholder 2"/>
          <p:cNvSpPr>
            <a:spLocks noGrp="1"/>
          </p:cNvSpPr>
          <p:nvPr>
            <p:ph idx="1"/>
          </p:nvPr>
        </p:nvSpPr>
        <p:spPr/>
        <p:txBody>
          <a:bodyPr/>
          <a:lstStyle/>
          <a:p>
            <a:r>
              <a:rPr lang="en-US" altLang="en-US" dirty="0" smtClean="0"/>
              <a:t>In a type of mimicry, prey masquerade as a species that has a defense that they lack</a:t>
            </a:r>
          </a:p>
          <a:p>
            <a:pPr lvl="1"/>
            <a:r>
              <a:rPr lang="en-US" altLang="en-US" dirty="0" smtClean="0"/>
              <a:t>Example: some flies that cannot sting resemble stinging bees or wasps</a:t>
            </a:r>
          </a:p>
          <a:p>
            <a:r>
              <a:rPr lang="en-US" altLang="en-US" dirty="0" smtClean="0"/>
              <a:t>Mimicry </a:t>
            </a:r>
          </a:p>
          <a:p>
            <a:pPr lvl="1"/>
            <a:r>
              <a:rPr lang="en-US" altLang="en-US" dirty="0" smtClean="0"/>
              <a:t>A species evolves traits that make it more similar in appearance to another species</a:t>
            </a:r>
            <a:endParaRPr lang="en-US"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ltLang="en-US" dirty="0" smtClean="0"/>
              <a:t>Mimicry</a:t>
            </a:r>
            <a:endParaRPr lang="en-US" dirty="0"/>
          </a:p>
        </p:txBody>
      </p:sp>
      <p:pic>
        <p:nvPicPr>
          <p:cNvPr id="1026" name="Picture 2" descr="A figure shows two photos. Photo on the left shows a yellow bee from a lateral view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000" y="1771709"/>
            <a:ext cx="2725889" cy="1906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7"/>
          <p:cNvSpPr>
            <a:spLocks noGrp="1"/>
          </p:cNvSpPr>
          <p:nvPr>
            <p:ph sz="quarter" idx="11"/>
          </p:nvPr>
        </p:nvSpPr>
        <p:spPr>
          <a:xfrm>
            <a:off x="4709182" y="1524000"/>
            <a:ext cx="2987018" cy="1905000"/>
          </a:xfrm>
        </p:spPr>
        <p:txBody>
          <a:bodyPr>
            <a:normAutofit/>
          </a:bodyPr>
          <a:lstStyle/>
          <a:p>
            <a:pPr marL="0" indent="0">
              <a:buNone/>
            </a:pPr>
            <a:r>
              <a:rPr lang="en-US" sz="1800" b="1" dirty="0"/>
              <a:t>A </a:t>
            </a:r>
            <a:endParaRPr lang="en-US" sz="1800" b="1" dirty="0" smtClean="0"/>
          </a:p>
          <a:p>
            <a:pPr marL="0" indent="0">
              <a:buNone/>
            </a:pPr>
            <a:r>
              <a:rPr lang="en-US" sz="1800" dirty="0" smtClean="0"/>
              <a:t>Wasp </a:t>
            </a:r>
            <a:r>
              <a:rPr lang="en-US" sz="1800" dirty="0"/>
              <a:t>that can inflict a painful sting. Like many stinging bees and wasps, it has a yellow and black pattern. </a:t>
            </a:r>
          </a:p>
        </p:txBody>
      </p:sp>
      <p:pic>
        <p:nvPicPr>
          <p:cNvPr id="1027" name="Picture 3" descr="A photo on the right shows black bee from a top view.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3505200"/>
            <a:ext cx="2337955" cy="2141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Placeholder 3"/>
          <p:cNvSpPr>
            <a:spLocks noGrp="1"/>
          </p:cNvSpPr>
          <p:nvPr>
            <p:ph type="body" sz="half" idx="2"/>
          </p:nvPr>
        </p:nvSpPr>
        <p:spPr>
          <a:xfrm>
            <a:off x="4520623" y="4267200"/>
            <a:ext cx="3480377" cy="1371600"/>
          </a:xfrm>
        </p:spPr>
        <p:txBody>
          <a:bodyPr>
            <a:normAutofit/>
          </a:bodyPr>
          <a:lstStyle/>
          <a:p>
            <a:r>
              <a:rPr lang="en-US" sz="1800" b="1" dirty="0" smtClean="0"/>
              <a:t>B</a:t>
            </a:r>
          </a:p>
          <a:p>
            <a:r>
              <a:rPr lang="en-US" sz="1800" dirty="0" smtClean="0"/>
              <a:t> </a:t>
            </a:r>
            <a:r>
              <a:rPr lang="en-US" sz="1800" dirty="0"/>
              <a:t>Fly, which lacks a stinger, mimics the color pattern of stinging insects. </a:t>
            </a: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Predator–Prey Arms Races  </a:t>
            </a:r>
            <a:endParaRPr lang="en-US" dirty="0"/>
          </a:p>
        </p:txBody>
      </p:sp>
      <p:sp>
        <p:nvSpPr>
          <p:cNvPr id="36867" name="Content Placeholder 2"/>
          <p:cNvSpPr>
            <a:spLocks noGrp="1"/>
          </p:cNvSpPr>
          <p:nvPr>
            <p:ph idx="1"/>
          </p:nvPr>
        </p:nvSpPr>
        <p:spPr/>
        <p:txBody>
          <a:bodyPr/>
          <a:lstStyle/>
          <a:p>
            <a:r>
              <a:rPr lang="en-US" altLang="en-US" dirty="0" smtClean="0"/>
              <a:t>Predator adaptations include sharp teeth and claws</a:t>
            </a:r>
          </a:p>
          <a:p>
            <a:pPr lvl="1"/>
            <a:r>
              <a:rPr lang="en-US" altLang="en-US" dirty="0" smtClean="0"/>
              <a:t>Predators and prey may be coevolved for speed</a:t>
            </a:r>
          </a:p>
          <a:p>
            <a:pPr lvl="2"/>
            <a:r>
              <a:rPr lang="en-US" altLang="en-US" dirty="0" smtClean="0"/>
              <a:t>Example: cheetah and gazelle</a:t>
            </a:r>
          </a:p>
          <a:p>
            <a:r>
              <a:rPr lang="en-US" altLang="en-US" dirty="0" smtClean="0"/>
              <a:t>Both predators and prey use camouflage </a:t>
            </a:r>
          </a:p>
          <a:p>
            <a:pPr lvl="1"/>
            <a:r>
              <a:rPr lang="en-US" altLang="en-US" dirty="0" smtClean="0"/>
              <a:t>A form, patterning, color, or behavior that allows them to blend into their surroundings to avoid detection</a:t>
            </a:r>
            <a:endParaRPr lang="en-US"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19169" y="76200"/>
            <a:ext cx="8032638" cy="1004011"/>
          </a:xfrm>
        </p:spPr>
        <p:txBody>
          <a:bodyPr/>
          <a:lstStyle/>
          <a:p>
            <a:r>
              <a:rPr lang="en-US" altLang="en-US" dirty="0" smtClean="0"/>
              <a:t>Camouflaged Predators</a:t>
            </a:r>
            <a:endParaRPr lang="en-US" dirty="0"/>
          </a:p>
        </p:txBody>
      </p:sp>
      <p:pic>
        <p:nvPicPr>
          <p:cNvPr id="4" name="Picture 3" descr="A figure has two sections A and B. Section A shows a photo of a flower with pink petals and Section B shows a scorpionfish disguised as a sea-rock in an ocea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1800" y="1194366"/>
            <a:ext cx="3124200" cy="4825434"/>
          </a:xfrm>
          <a:prstGeom prst="rect">
            <a:avLst/>
          </a:prstGeom>
        </p:spPr>
      </p:pic>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Plant–Herbivore Arms Race (1 of 2)</a:t>
            </a:r>
            <a:endParaRPr lang="en-US" dirty="0"/>
          </a:p>
        </p:txBody>
      </p:sp>
      <p:sp>
        <p:nvSpPr>
          <p:cNvPr id="38915" name="Content Placeholder 2"/>
          <p:cNvSpPr>
            <a:spLocks noGrp="1"/>
          </p:cNvSpPr>
          <p:nvPr>
            <p:ph idx="1"/>
          </p:nvPr>
        </p:nvSpPr>
        <p:spPr/>
        <p:txBody>
          <a:bodyPr/>
          <a:lstStyle/>
          <a:p>
            <a:r>
              <a:rPr lang="en-US" altLang="en-US" dirty="0" smtClean="0"/>
              <a:t>Herbivory </a:t>
            </a:r>
          </a:p>
          <a:p>
            <a:pPr lvl="1"/>
            <a:r>
              <a:rPr lang="en-US" altLang="en-US" dirty="0" smtClean="0"/>
              <a:t>An animal feeds on plant parts</a:t>
            </a:r>
          </a:p>
          <a:p>
            <a:pPr lvl="1"/>
            <a:r>
              <a:rPr lang="en-US" altLang="en-US" dirty="0" smtClean="0"/>
              <a:t>The number and type of plants in a community can influence the number and type of herbivores present</a:t>
            </a:r>
            <a:endParaRPr lang="en-US"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smtClean="0"/>
              <a:t>Communities</a:t>
            </a:r>
            <a:endParaRPr lang="en-US" dirty="0"/>
          </a:p>
        </p:txBody>
      </p:sp>
      <p:sp>
        <p:nvSpPr>
          <p:cNvPr id="12291" name="Content Placeholder 2"/>
          <p:cNvSpPr>
            <a:spLocks noGrp="1"/>
          </p:cNvSpPr>
          <p:nvPr>
            <p:ph idx="1"/>
          </p:nvPr>
        </p:nvSpPr>
        <p:spPr/>
        <p:txBody>
          <a:bodyPr/>
          <a:lstStyle/>
          <a:p>
            <a:r>
              <a:rPr lang="en-US" altLang="en-US" dirty="0" smtClean="0"/>
              <a:t>Communities differ in their species diversity</a:t>
            </a:r>
          </a:p>
          <a:p>
            <a:r>
              <a:rPr lang="en-US" altLang="en-US" dirty="0" smtClean="0"/>
              <a:t>Species diversity has two components: </a:t>
            </a:r>
          </a:p>
          <a:p>
            <a:pPr lvl="1"/>
            <a:r>
              <a:rPr lang="en-US" altLang="en-US" dirty="0" smtClean="0"/>
              <a:t>Species richness (number of species) </a:t>
            </a:r>
          </a:p>
          <a:p>
            <a:pPr lvl="1"/>
            <a:r>
              <a:rPr lang="en-US" altLang="en-US" dirty="0" smtClean="0"/>
              <a:t>Species evenness (relative abundance of each species)</a:t>
            </a:r>
          </a:p>
          <a:p>
            <a:r>
              <a:rPr lang="en-US" altLang="en-US" dirty="0" smtClean="0"/>
              <a:t>Community structure is dynamic</a:t>
            </a:r>
          </a:p>
          <a:p>
            <a:pPr lvl="1"/>
            <a:r>
              <a:rPr lang="en-US" altLang="en-US" dirty="0" smtClean="0"/>
              <a:t>Species richness and evenness change over time</a:t>
            </a:r>
            <a:endParaRPr lang="en-US"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Plant–Herbivore Arms Race (2 of 2)</a:t>
            </a:r>
            <a:endParaRPr lang="en-US" dirty="0"/>
          </a:p>
        </p:txBody>
      </p:sp>
      <p:sp>
        <p:nvSpPr>
          <p:cNvPr id="39939" name="Content Placeholder 2"/>
          <p:cNvSpPr>
            <a:spLocks noGrp="1"/>
          </p:cNvSpPr>
          <p:nvPr>
            <p:ph idx="1"/>
          </p:nvPr>
        </p:nvSpPr>
        <p:spPr/>
        <p:txBody>
          <a:bodyPr/>
          <a:lstStyle/>
          <a:p>
            <a:r>
              <a:rPr lang="en-US" altLang="en-US" dirty="0" smtClean="0"/>
              <a:t>Two types of defenses against herbivory</a:t>
            </a:r>
          </a:p>
          <a:p>
            <a:pPr lvl="1"/>
            <a:r>
              <a:rPr lang="en-US" altLang="en-US" dirty="0" smtClean="0"/>
              <a:t>Withstand and recover quickly </a:t>
            </a:r>
          </a:p>
          <a:p>
            <a:pPr lvl="1"/>
            <a:r>
              <a:rPr lang="en-US" altLang="en-US" dirty="0" smtClean="0"/>
              <a:t>Traits such as spines, tough leaves, or toxins that deter herbivory</a:t>
            </a:r>
          </a:p>
          <a:p>
            <a:r>
              <a:rPr lang="en-US" altLang="en-US" dirty="0" smtClean="0"/>
              <a:t>Plant defenses favor adaptations in herbivores</a:t>
            </a:r>
          </a:p>
          <a:p>
            <a:pPr lvl="1"/>
            <a:r>
              <a:rPr lang="en-US" altLang="en-US" dirty="0" smtClean="0"/>
              <a:t>Example: Koalas have special enzymes to break down toxins in eucalyptus</a:t>
            </a:r>
            <a:endParaRPr lang="en-US" alt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41.5 Parasites and Parasitoids</a:t>
            </a:r>
            <a:endParaRPr lang="en-US" dirty="0"/>
          </a:p>
        </p:txBody>
      </p:sp>
      <p:sp>
        <p:nvSpPr>
          <p:cNvPr id="40963" name="Content Placeholder 2"/>
          <p:cNvSpPr>
            <a:spLocks noGrp="1"/>
          </p:cNvSpPr>
          <p:nvPr>
            <p:ph idx="1"/>
          </p:nvPr>
        </p:nvSpPr>
        <p:spPr/>
        <p:txBody>
          <a:bodyPr/>
          <a:lstStyle/>
          <a:p>
            <a:r>
              <a:rPr lang="en-US" altLang="en-US" dirty="0" smtClean="0"/>
              <a:t>Parasitism</a:t>
            </a:r>
          </a:p>
          <a:p>
            <a:pPr lvl="1"/>
            <a:r>
              <a:rPr lang="en-US" altLang="en-US" dirty="0" smtClean="0"/>
              <a:t>One species (the parasite) feeds on another (the host), without immediately killing it</a:t>
            </a:r>
          </a:p>
          <a:p>
            <a:pPr lvl="2"/>
            <a:r>
              <a:rPr lang="en-US" altLang="en-US" dirty="0" err="1" smtClean="0"/>
              <a:t>Endoparasites</a:t>
            </a:r>
            <a:r>
              <a:rPr lang="en-US" altLang="en-US" dirty="0" smtClean="0"/>
              <a:t> live and feed inside their host </a:t>
            </a:r>
          </a:p>
          <a:p>
            <a:pPr lvl="2"/>
            <a:r>
              <a:rPr lang="en-US" altLang="en-US" dirty="0" err="1" smtClean="0"/>
              <a:t>Ectoparasites</a:t>
            </a:r>
            <a:r>
              <a:rPr lang="en-US" altLang="en-US" dirty="0" smtClean="0"/>
              <a:t> feed while attached to a host’s external surface</a:t>
            </a:r>
            <a:endParaRPr lang="en-US"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519169" y="0"/>
            <a:ext cx="8032638" cy="1004011"/>
          </a:xfrm>
        </p:spPr>
        <p:txBody>
          <a:bodyPr/>
          <a:lstStyle/>
          <a:p>
            <a:r>
              <a:rPr lang="en-US" altLang="en-US" dirty="0" smtClean="0"/>
              <a:t>Parasites</a:t>
            </a:r>
            <a:endParaRPr lang="en-US" dirty="0"/>
          </a:p>
        </p:txBody>
      </p:sp>
      <p:pic>
        <p:nvPicPr>
          <p:cNvPr id="1026" name="Picture 2" descr="A figure has three sections. Section A shows a photo of a yellow-colored roundworms. Section B shows a species of blood-sucking ticks sucking blood from a bird. Section C shows a special variety of weed growing on a patch of green grass.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94075" y="1109663"/>
            <a:ext cx="2354263" cy="498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Parasitism (1 of 2)</a:t>
            </a:r>
            <a:endParaRPr lang="en-US" dirty="0"/>
          </a:p>
        </p:txBody>
      </p:sp>
      <p:sp>
        <p:nvSpPr>
          <p:cNvPr id="43011" name="Content Placeholder 2"/>
          <p:cNvSpPr>
            <a:spLocks noGrp="1"/>
          </p:cNvSpPr>
          <p:nvPr>
            <p:ph idx="1"/>
          </p:nvPr>
        </p:nvSpPr>
        <p:spPr/>
        <p:txBody>
          <a:bodyPr/>
          <a:lstStyle/>
          <a:p>
            <a:r>
              <a:rPr lang="en-US" altLang="en-US" dirty="0" smtClean="0"/>
              <a:t>Parasites include a diverse variety of groups</a:t>
            </a:r>
          </a:p>
          <a:p>
            <a:r>
              <a:rPr lang="en-US" altLang="en-US" dirty="0" smtClean="0"/>
              <a:t>Bacterial, fungal, </a:t>
            </a:r>
            <a:r>
              <a:rPr lang="en-US" altLang="en-US" dirty="0" err="1" smtClean="0"/>
              <a:t>protistan</a:t>
            </a:r>
            <a:r>
              <a:rPr lang="en-US" altLang="en-US" dirty="0" smtClean="0"/>
              <a:t>, and invertebrate parasites feed on vertebrates</a:t>
            </a:r>
          </a:p>
          <a:p>
            <a:pPr lvl="1"/>
            <a:r>
              <a:rPr lang="en-US" altLang="en-US" dirty="0" smtClean="0"/>
              <a:t>Lampreys attach to and feed on other fish</a:t>
            </a:r>
          </a:p>
          <a:p>
            <a:pPr lvl="1"/>
            <a:r>
              <a:rPr lang="en-US" altLang="en-US" dirty="0" smtClean="0"/>
              <a:t>Some plants parasitize other plants</a:t>
            </a:r>
          </a:p>
          <a:p>
            <a:r>
              <a:rPr lang="en-US" altLang="en-US" dirty="0" smtClean="0"/>
              <a:t>Many parasites are pathogens that cause disease in hosts</a:t>
            </a:r>
            <a:endParaRPr lang="en-US" alt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Parasitism (2 of 2)</a:t>
            </a:r>
            <a:endParaRPr lang="en-US" dirty="0"/>
          </a:p>
        </p:txBody>
      </p:sp>
      <p:sp>
        <p:nvSpPr>
          <p:cNvPr id="44035" name="Content Placeholder 2"/>
          <p:cNvSpPr>
            <a:spLocks noGrp="1"/>
          </p:cNvSpPr>
          <p:nvPr>
            <p:ph idx="1"/>
          </p:nvPr>
        </p:nvSpPr>
        <p:spPr/>
        <p:txBody>
          <a:bodyPr/>
          <a:lstStyle/>
          <a:p>
            <a:r>
              <a:rPr lang="en-US" altLang="en-US" dirty="0" smtClean="0"/>
              <a:t>Parasites are adapted with traits that allow the parasite to locate hosts and to feed undetected</a:t>
            </a:r>
          </a:p>
          <a:p>
            <a:pPr lvl="1"/>
            <a:r>
              <a:rPr lang="en-US" altLang="en-US" dirty="0" smtClean="0"/>
              <a:t>Ticks move toward heat and carbon dioxide</a:t>
            </a:r>
          </a:p>
          <a:p>
            <a:r>
              <a:rPr lang="en-US" altLang="en-US" dirty="0" smtClean="0"/>
              <a:t>Hosts adapt with traits that minimize the negative effects of parasites or fend off parasites</a:t>
            </a:r>
            <a:endParaRPr lang="en-US" alt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Parasitoids</a:t>
            </a:r>
            <a:endParaRPr lang="en-US" dirty="0"/>
          </a:p>
        </p:txBody>
      </p:sp>
      <p:sp>
        <p:nvSpPr>
          <p:cNvPr id="47107" name="Content Placeholder 2"/>
          <p:cNvSpPr>
            <a:spLocks noGrp="1"/>
          </p:cNvSpPr>
          <p:nvPr>
            <p:ph idx="1"/>
          </p:nvPr>
        </p:nvSpPr>
        <p:spPr/>
        <p:txBody>
          <a:bodyPr/>
          <a:lstStyle/>
          <a:p>
            <a:r>
              <a:rPr lang="en-US" altLang="en-US" dirty="0" smtClean="0"/>
              <a:t>An insect that lays eggs in another insect, and whose young devour their host from the inside</a:t>
            </a:r>
          </a:p>
          <a:p>
            <a:pPr lvl="1"/>
            <a:r>
              <a:rPr lang="en-US" altLang="en-US" dirty="0" smtClean="0"/>
              <a:t>Reduce a host population in two ways</a:t>
            </a:r>
          </a:p>
          <a:p>
            <a:pPr lvl="2"/>
            <a:r>
              <a:rPr lang="en-US" altLang="en-US" dirty="0" smtClean="0"/>
              <a:t>Parasitoid larvae withdraw nutrients and prevent the host from reproducing</a:t>
            </a:r>
          </a:p>
          <a:p>
            <a:pPr lvl="2"/>
            <a:r>
              <a:rPr lang="en-US" altLang="en-US" dirty="0" smtClean="0"/>
              <a:t>Presence of larvae leads to death of the host</a:t>
            </a:r>
          </a:p>
          <a:p>
            <a:pPr lvl="1"/>
            <a:r>
              <a:rPr lang="en-US" altLang="en-US" dirty="0" smtClean="0"/>
              <a:t>As many as 15% of all insects may be parasitoids</a:t>
            </a:r>
            <a:endParaRPr lang="en-US" alt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Biological Pest Control (1 of 2)</a:t>
            </a:r>
            <a:endParaRPr lang="en-US" dirty="0"/>
          </a:p>
        </p:txBody>
      </p:sp>
      <p:sp>
        <p:nvSpPr>
          <p:cNvPr id="48131" name="Content Placeholder 2"/>
          <p:cNvSpPr>
            <a:spLocks noGrp="1"/>
          </p:cNvSpPr>
          <p:nvPr>
            <p:ph idx="1"/>
          </p:nvPr>
        </p:nvSpPr>
        <p:spPr/>
        <p:txBody>
          <a:bodyPr/>
          <a:lstStyle/>
          <a:p>
            <a:r>
              <a:rPr lang="en-US" altLang="en-US" dirty="0" smtClean="0"/>
              <a:t>Practice of using a pest’s natural enemies to reduce its numbers</a:t>
            </a:r>
          </a:p>
          <a:p>
            <a:pPr lvl="1"/>
            <a:r>
              <a:rPr lang="en-US" altLang="en-US" dirty="0" smtClean="0"/>
              <a:t>Parasites and parasitoids are commercially raised and released in target areas as biological control agents</a:t>
            </a:r>
          </a:p>
          <a:p>
            <a:pPr lvl="1"/>
            <a:r>
              <a:rPr lang="en-US" altLang="en-US" dirty="0" smtClean="0"/>
              <a:t>A biological control agent must be adapted to a specific host species</a:t>
            </a:r>
          </a:p>
          <a:p>
            <a:pPr lvl="1"/>
            <a:r>
              <a:rPr lang="en-US" altLang="en-US" dirty="0" smtClean="0"/>
              <a:t>Introducing a biological control species into a community is risky, as they sometimes go after </a:t>
            </a:r>
            <a:r>
              <a:rPr lang="en-US" altLang="en-US" dirty="0" err="1" smtClean="0"/>
              <a:t>nontargeted</a:t>
            </a:r>
            <a:r>
              <a:rPr lang="en-US" altLang="en-US" dirty="0" smtClean="0"/>
              <a:t> species</a:t>
            </a:r>
            <a:endParaRPr lang="en-US" alt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169" y="0"/>
            <a:ext cx="8032638" cy="1004011"/>
          </a:xfrm>
        </p:spPr>
        <p:txBody>
          <a:bodyPr/>
          <a:lstStyle/>
          <a:p>
            <a:r>
              <a:rPr lang="en-US" altLang="en-US" dirty="0" smtClean="0"/>
              <a:t>Biological Pest Control (2 of 2)</a:t>
            </a:r>
            <a:endParaRPr lang="en-US" dirty="0"/>
          </a:p>
        </p:txBody>
      </p:sp>
      <p:pic>
        <p:nvPicPr>
          <p:cNvPr id="2" name="Picture 1" descr="A close up photo shows a wasp sucking nectar from a flower of a plant.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6746" y="1447800"/>
            <a:ext cx="6650508" cy="4258778"/>
          </a:xfrm>
          <a:prstGeom prst="rect">
            <a:avLst/>
          </a:prstGeom>
        </p:spPr>
      </p:pic>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Brood Parasitism (1 of 2)</a:t>
            </a:r>
            <a:endParaRPr lang="en-US" dirty="0"/>
          </a:p>
        </p:txBody>
      </p:sp>
      <p:sp>
        <p:nvSpPr>
          <p:cNvPr id="45059" name="Content Placeholder 2"/>
          <p:cNvSpPr>
            <a:spLocks noGrp="1"/>
          </p:cNvSpPr>
          <p:nvPr>
            <p:ph idx="1"/>
          </p:nvPr>
        </p:nvSpPr>
        <p:spPr/>
        <p:txBody>
          <a:bodyPr/>
          <a:lstStyle/>
          <a:p>
            <a:r>
              <a:rPr lang="en-US" altLang="en-US" dirty="0" smtClean="0"/>
              <a:t>One egg-laying species benefits by having another raise its offspring</a:t>
            </a:r>
          </a:p>
          <a:p>
            <a:r>
              <a:rPr lang="en-US" altLang="en-US" dirty="0" smtClean="0"/>
              <a:t>Presence of brood parasites, such as North American cowbirds, decreases the reproductive rate of the host species and favors host individuals that detect and eject foreign young</a:t>
            </a:r>
          </a:p>
          <a:p>
            <a:r>
              <a:rPr lang="en-US" altLang="en-US" dirty="0" smtClean="0"/>
              <a:t>Brood parasitism also evolved in some bee species</a:t>
            </a:r>
            <a:endParaRPr lang="en-US" alt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169" y="62789"/>
            <a:ext cx="8032638" cy="1004011"/>
          </a:xfrm>
        </p:spPr>
        <p:txBody>
          <a:bodyPr/>
          <a:lstStyle/>
          <a:p>
            <a:r>
              <a:rPr lang="en-US" altLang="en-US" dirty="0" smtClean="0"/>
              <a:t>Brood Parasitism (2 of 2)</a:t>
            </a:r>
            <a:endParaRPr lang="en-US" dirty="0"/>
          </a:p>
        </p:txBody>
      </p:sp>
      <p:pic>
        <p:nvPicPr>
          <p:cNvPr id="6" name="Picture 5" descr="A close up photo shows an ant feeding on wood.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7602" y="1295400"/>
            <a:ext cx="7408796" cy="4744362"/>
          </a:xfrm>
          <a:prstGeom prst="rect">
            <a:avLst/>
          </a:prstGeom>
        </p:spPr>
      </p:pic>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smtClean="0"/>
              <a:t>Community Structure is Dynamic</a:t>
            </a:r>
            <a:endParaRPr lang="en-US" dirty="0"/>
          </a:p>
        </p:txBody>
      </p:sp>
      <p:sp>
        <p:nvSpPr>
          <p:cNvPr id="13315" name="Content Placeholder 2"/>
          <p:cNvSpPr>
            <a:spLocks noGrp="1"/>
          </p:cNvSpPr>
          <p:nvPr>
            <p:ph idx="1"/>
          </p:nvPr>
        </p:nvSpPr>
        <p:spPr/>
        <p:txBody>
          <a:bodyPr/>
          <a:lstStyle/>
          <a:p>
            <a:r>
              <a:rPr lang="en-US" altLang="en-US" dirty="0" smtClean="0"/>
              <a:t>Community structure can change:</a:t>
            </a:r>
          </a:p>
          <a:p>
            <a:pPr lvl="1"/>
            <a:r>
              <a:rPr lang="en-US" altLang="en-US" dirty="0" smtClean="0"/>
              <a:t>As the community forms and ages</a:t>
            </a:r>
          </a:p>
          <a:p>
            <a:pPr lvl="1"/>
            <a:r>
              <a:rPr lang="en-US" altLang="en-US" dirty="0" smtClean="0"/>
              <a:t>As a result of disturbances</a:t>
            </a:r>
          </a:p>
          <a:p>
            <a:pPr lvl="1"/>
            <a:r>
              <a:rPr lang="en-US" altLang="en-US" dirty="0" smtClean="0"/>
              <a:t>With changes in physical factors such as climate and resource availability</a:t>
            </a:r>
          </a:p>
          <a:p>
            <a:pPr lvl="1"/>
            <a:r>
              <a:rPr lang="en-US" altLang="en-US" dirty="0" smtClean="0"/>
              <a:t>Due to various types of species interactions</a:t>
            </a:r>
          </a:p>
          <a:p>
            <a:r>
              <a:rPr lang="en-US" altLang="en-US" dirty="0" smtClean="0"/>
              <a:t>Each species can only live in a specific habitat, a place with resources it needs and conditions it can tolerate</a:t>
            </a:r>
            <a:endParaRPr lang="en-US" alt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smtClean="0"/>
              <a:t>41.6 How Communities Change Over Time</a:t>
            </a:r>
            <a:endParaRPr lang="en-US" dirty="0"/>
          </a:p>
        </p:txBody>
      </p:sp>
      <p:sp>
        <p:nvSpPr>
          <p:cNvPr id="50179" name="Content Placeholder 2"/>
          <p:cNvSpPr>
            <a:spLocks noGrp="1"/>
          </p:cNvSpPr>
          <p:nvPr>
            <p:ph idx="1"/>
          </p:nvPr>
        </p:nvSpPr>
        <p:spPr/>
        <p:txBody>
          <a:bodyPr/>
          <a:lstStyle/>
          <a:p>
            <a:r>
              <a:rPr lang="en-US" altLang="en-US" dirty="0" smtClean="0"/>
              <a:t>Pioneer species </a:t>
            </a:r>
          </a:p>
          <a:p>
            <a:pPr lvl="1"/>
            <a:r>
              <a:rPr lang="en-US" altLang="en-US" dirty="0" smtClean="0"/>
              <a:t>Species that can colonize a new habitat</a:t>
            </a:r>
          </a:p>
          <a:p>
            <a:pPr lvl="2"/>
            <a:r>
              <a:rPr lang="en-US" altLang="en-US" dirty="0" smtClean="0"/>
              <a:t>Mosses, lichens, and some flowering annuals</a:t>
            </a:r>
          </a:p>
          <a:p>
            <a:pPr lvl="1"/>
            <a:r>
              <a:rPr lang="en-US" altLang="en-US" dirty="0" smtClean="0"/>
              <a:t>Species often alter the habitat in ways that allow other species to replace them (ecological succession)</a:t>
            </a:r>
          </a:p>
          <a:p>
            <a:r>
              <a:rPr lang="en-US" altLang="en-US" dirty="0" smtClean="0"/>
              <a:t>Primary succession takes place in a barren habitat that lacks soil</a:t>
            </a:r>
            <a:endParaRPr lang="en-US" alt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ltLang="en-US" dirty="0" smtClean="0"/>
              <a:t>Ecological Succession (1 of 3)</a:t>
            </a:r>
            <a:endParaRPr lang="en-US" altLang="en-US" dirty="0"/>
          </a:p>
        </p:txBody>
      </p:sp>
      <p:sp>
        <p:nvSpPr>
          <p:cNvPr id="51203" name="Content Placeholder 2"/>
          <p:cNvSpPr>
            <a:spLocks noGrp="1"/>
          </p:cNvSpPr>
          <p:nvPr>
            <p:ph idx="1"/>
          </p:nvPr>
        </p:nvSpPr>
        <p:spPr/>
        <p:txBody>
          <a:bodyPr/>
          <a:lstStyle/>
          <a:p>
            <a:r>
              <a:rPr lang="en-US" altLang="en-US" dirty="0" smtClean="0"/>
              <a:t>Pioneer species often have high dispersal rates, grow and mature fast, and produce many offspring</a:t>
            </a:r>
          </a:p>
          <a:p>
            <a:r>
              <a:rPr lang="en-US" altLang="en-US" dirty="0" smtClean="0"/>
              <a:t>Seeds of later species grow in mats of pioneers</a:t>
            </a:r>
          </a:p>
          <a:p>
            <a:r>
              <a:rPr lang="en-US" altLang="en-US" dirty="0" smtClean="0"/>
              <a:t>Organic wastes and remains accumulate and help other species take hold</a:t>
            </a:r>
          </a:p>
          <a:p>
            <a:r>
              <a:rPr lang="en-US" altLang="en-US" dirty="0" smtClean="0"/>
              <a:t>Later successional species often shade and eventually displace earlier ones</a:t>
            </a:r>
            <a:endParaRPr lang="en-US" alt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Ecological Succession (2 of 3)</a:t>
            </a:r>
            <a:endParaRPr lang="en-US" dirty="0"/>
          </a:p>
        </p:txBody>
      </p:sp>
      <p:sp>
        <p:nvSpPr>
          <p:cNvPr id="52227" name="Content Placeholder 2"/>
          <p:cNvSpPr>
            <a:spLocks noGrp="1"/>
          </p:cNvSpPr>
          <p:nvPr>
            <p:ph idx="1"/>
          </p:nvPr>
        </p:nvSpPr>
        <p:spPr/>
        <p:txBody>
          <a:bodyPr/>
          <a:lstStyle/>
          <a:p>
            <a:r>
              <a:rPr lang="en-US" altLang="en-US" dirty="0" smtClean="0"/>
              <a:t>Secondary succession </a:t>
            </a:r>
          </a:p>
          <a:p>
            <a:pPr lvl="1"/>
            <a:r>
              <a:rPr lang="en-US" altLang="en-US" dirty="0" smtClean="0"/>
              <a:t>A new community develops in a site where the soil that supported an old community remains</a:t>
            </a:r>
          </a:p>
          <a:p>
            <a:pPr lvl="1"/>
            <a:r>
              <a:rPr lang="en-US" altLang="en-US" dirty="0" smtClean="0"/>
              <a:t>In secondary succession, a disturbed area within a community recovers. </a:t>
            </a:r>
          </a:p>
          <a:p>
            <a:pPr lvl="1"/>
            <a:r>
              <a:rPr lang="en-US" altLang="en-US" dirty="0" smtClean="0"/>
              <a:t>Occurs in abandoned agricultural fields and burned forests</a:t>
            </a:r>
            <a:endParaRPr lang="en-US" alt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Ecological Succession (3 of 3)</a:t>
            </a:r>
            <a:endParaRPr lang="en-US" dirty="0"/>
          </a:p>
        </p:txBody>
      </p:sp>
      <p:sp>
        <p:nvSpPr>
          <p:cNvPr id="53251" name="Content Placeholder 2"/>
          <p:cNvSpPr>
            <a:spLocks noGrp="1"/>
          </p:cNvSpPr>
          <p:nvPr>
            <p:ph idx="1"/>
          </p:nvPr>
        </p:nvSpPr>
        <p:spPr/>
        <p:txBody>
          <a:bodyPr/>
          <a:lstStyle/>
          <a:p>
            <a:r>
              <a:rPr lang="en-US" altLang="en-US" dirty="0" smtClean="0"/>
              <a:t>Species composition of a community changes frequently and unpredictably</a:t>
            </a:r>
          </a:p>
          <a:p>
            <a:pPr lvl="1"/>
            <a:r>
              <a:rPr lang="en-US" altLang="en-US" dirty="0" smtClean="0"/>
              <a:t>Random events can determine the order in which species arrive and affect the course of succession</a:t>
            </a:r>
          </a:p>
          <a:p>
            <a:pPr lvl="2"/>
            <a:r>
              <a:rPr lang="en-US" altLang="en-US" dirty="0" smtClean="0"/>
              <a:t>Example: 1980 eruption of Mount Saint Helens</a:t>
            </a:r>
          </a:p>
          <a:p>
            <a:pPr lvl="3"/>
            <a:r>
              <a:rPr lang="en-US" altLang="en-US" dirty="0" smtClean="0"/>
              <a:t>Presence of some pioneers helped later-arriving plants become established</a:t>
            </a:r>
          </a:p>
          <a:p>
            <a:pPr lvl="3"/>
            <a:r>
              <a:rPr lang="en-US" altLang="en-US" dirty="0" smtClean="0"/>
              <a:t>Other pioneers kept the same late arrivals out</a:t>
            </a:r>
            <a:endParaRPr lang="en-US" alt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69" y="62789"/>
            <a:ext cx="8032638" cy="1004011"/>
          </a:xfrm>
        </p:spPr>
        <p:txBody>
          <a:bodyPr/>
          <a:lstStyle/>
          <a:p>
            <a:r>
              <a:rPr lang="en-US" dirty="0" smtClean="0"/>
              <a:t>Mount Saint Helens Succession</a:t>
            </a:r>
            <a:endParaRPr lang="en-US" dirty="0"/>
          </a:p>
        </p:txBody>
      </p:sp>
      <p:pic>
        <p:nvPicPr>
          <p:cNvPr id="5" name="Picture 4" descr="A figure has three sections A,B and C. Section A shows a massive volcanic eruption is seen at the place. Section B shows the eruption has ceased and there is growth of some vegetation. Section C shows that there is a significant amount of vegetation at the same plac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976" y="2209800"/>
            <a:ext cx="8552049" cy="3075024"/>
          </a:xfrm>
          <a:prstGeom prst="rect">
            <a:avLst/>
          </a:prstGeom>
        </p:spPr>
      </p:pic>
    </p:spTree>
    <p:extLst>
      <p:ext uri="{BB962C8B-B14F-4D97-AF65-F5344CB8AC3E}">
        <p14:creationId xmlns:p14="http://schemas.microsoft.com/office/powerpoint/2010/main" val="3906880995"/>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of Disturbance (1 of 2)</a:t>
            </a:r>
            <a:endParaRPr lang="en-US" dirty="0"/>
          </a:p>
        </p:txBody>
      </p:sp>
      <p:sp>
        <p:nvSpPr>
          <p:cNvPr id="3" name="Content Placeholder 2"/>
          <p:cNvSpPr>
            <a:spLocks noGrp="1"/>
          </p:cNvSpPr>
          <p:nvPr>
            <p:ph idx="1"/>
          </p:nvPr>
        </p:nvSpPr>
        <p:spPr/>
        <p:txBody>
          <a:bodyPr/>
          <a:lstStyle/>
          <a:p>
            <a:r>
              <a:rPr lang="en-US" smtClean="0"/>
              <a:t>The magnitude and frequency of disturbances affect communities. </a:t>
            </a:r>
          </a:p>
          <a:p>
            <a:r>
              <a:rPr lang="en-US" smtClean="0"/>
              <a:t>The intermediate disturbance hypothesis states that species richness is greatest when physical and biological disturbances are moderate in their intensity or frequency</a:t>
            </a:r>
            <a:endParaRPr lang="en-US" dirty="0"/>
          </a:p>
        </p:txBody>
      </p:sp>
    </p:spTree>
    <p:extLst>
      <p:ext uri="{BB962C8B-B14F-4D97-AF65-F5344CB8AC3E}">
        <p14:creationId xmlns:p14="http://schemas.microsoft.com/office/powerpoint/2010/main" val="12994509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169" y="76200"/>
            <a:ext cx="8032638" cy="1004011"/>
          </a:xfrm>
        </p:spPr>
        <p:txBody>
          <a:bodyPr/>
          <a:lstStyle/>
          <a:p>
            <a:r>
              <a:rPr lang="en-US" altLang="en-US" dirty="0" smtClean="0"/>
              <a:t>Adapted to Disturbance</a:t>
            </a:r>
            <a:endParaRPr lang="en-US" dirty="0"/>
          </a:p>
        </p:txBody>
      </p:sp>
      <p:pic>
        <p:nvPicPr>
          <p:cNvPr id="6" name="Picture 5" descr="A photo shows a bunch of wild shrubs grown on a rocky patch of land.&#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8188" y="1503893"/>
            <a:ext cx="6267624" cy="4169862"/>
          </a:xfrm>
          <a:prstGeom prst="rect">
            <a:avLst/>
          </a:prstGeom>
        </p:spPr>
      </p:pic>
    </p:spTree>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Effects of Disturbance </a:t>
            </a:r>
            <a:r>
              <a:rPr lang="en-US" dirty="0" smtClean="0"/>
              <a:t>(2 </a:t>
            </a:r>
            <a:r>
              <a:rPr lang="en-US" dirty="0"/>
              <a:t>of 2)</a:t>
            </a:r>
          </a:p>
        </p:txBody>
      </p:sp>
      <p:sp>
        <p:nvSpPr>
          <p:cNvPr id="54275" name="Content Placeholder 2"/>
          <p:cNvSpPr>
            <a:spLocks noGrp="1"/>
          </p:cNvSpPr>
          <p:nvPr>
            <p:ph idx="1"/>
          </p:nvPr>
        </p:nvSpPr>
        <p:spPr/>
        <p:txBody>
          <a:bodyPr/>
          <a:lstStyle/>
          <a:p>
            <a:r>
              <a:rPr lang="en-US" altLang="en-US" dirty="0" smtClean="0"/>
              <a:t>Indicator species are the first to do poorly when conditions change, so they can provide an early warning of environmental degradation</a:t>
            </a:r>
          </a:p>
          <a:p>
            <a:pPr lvl="1"/>
            <a:r>
              <a:rPr lang="en-US" altLang="en-US" dirty="0" smtClean="0"/>
              <a:t>Example: trout are highly sensitive to pollutants and cannot tolerate low oxygen levels</a:t>
            </a:r>
            <a:endParaRPr lang="en-US" alt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169" y="76200"/>
            <a:ext cx="8032638" cy="1004011"/>
          </a:xfrm>
        </p:spPr>
        <p:txBody>
          <a:bodyPr/>
          <a:lstStyle/>
          <a:p>
            <a:r>
              <a:rPr lang="en-US" altLang="en-US" dirty="0" smtClean="0"/>
              <a:t>Indicator Species</a:t>
            </a:r>
            <a:endParaRPr lang="en-US" dirty="0"/>
          </a:p>
        </p:txBody>
      </p:sp>
      <p:pic>
        <p:nvPicPr>
          <p:cNvPr id="2" name="Picture 1" descr="A photo shows a patch of yellow and white color algae grown on a trunk of a tree.&#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1295400"/>
            <a:ext cx="3962400" cy="4659264"/>
          </a:xfrm>
          <a:prstGeom prst="rect">
            <a:avLst/>
          </a:prstGeom>
        </p:spPr>
      </p:pic>
    </p:spTree>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41.7 Single-Species Effects</a:t>
            </a:r>
            <a:endParaRPr lang="en-US" dirty="0"/>
          </a:p>
        </p:txBody>
      </p:sp>
      <p:sp>
        <p:nvSpPr>
          <p:cNvPr id="57347" name="Content Placeholder 2"/>
          <p:cNvSpPr>
            <a:spLocks noGrp="1"/>
          </p:cNvSpPr>
          <p:nvPr>
            <p:ph idx="1"/>
          </p:nvPr>
        </p:nvSpPr>
        <p:spPr/>
        <p:txBody>
          <a:bodyPr/>
          <a:lstStyle/>
          <a:p>
            <a:r>
              <a:rPr lang="en-US" altLang="en-US" dirty="0" smtClean="0"/>
              <a:t>Keystone species</a:t>
            </a:r>
          </a:p>
          <a:p>
            <a:pPr lvl="1"/>
            <a:r>
              <a:rPr lang="en-US" altLang="en-US" dirty="0" smtClean="0"/>
              <a:t>A species that has a disproportionately large effect on community structure</a:t>
            </a:r>
          </a:p>
          <a:p>
            <a:pPr lvl="1"/>
            <a:r>
              <a:rPr lang="en-US" altLang="en-US" dirty="0" smtClean="0"/>
              <a:t>Loss or addition of even one species (keystone species) may destabilize the number and abundances of species in a community</a:t>
            </a:r>
          </a:p>
          <a:p>
            <a:pPr lvl="1"/>
            <a:r>
              <a:rPr lang="en-US" altLang="en-US" dirty="0" smtClean="0"/>
              <a:t>They are often predators but not always</a:t>
            </a:r>
          </a:p>
          <a:p>
            <a:pPr lvl="2"/>
            <a:r>
              <a:rPr lang="en-US" altLang="en-US" dirty="0" smtClean="0"/>
              <a:t>Example: beavers</a:t>
            </a:r>
            <a:endParaRPr lang="en-US"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730362" y="444751"/>
            <a:ext cx="8032638" cy="829761"/>
          </a:xfrm>
        </p:spPr>
        <p:txBody>
          <a:bodyPr>
            <a:normAutofit fontScale="90000"/>
          </a:bodyPr>
          <a:lstStyle/>
          <a:p>
            <a:r>
              <a:rPr lang="en-US" altLang="en-US" dirty="0" smtClean="0"/>
              <a:t> </a:t>
            </a:r>
            <a:r>
              <a:rPr lang="en-US" altLang="en-US" dirty="0"/>
              <a:t>Species Interactions Within Communities</a:t>
            </a:r>
          </a:p>
        </p:txBody>
      </p:sp>
      <p:graphicFrame>
        <p:nvGraphicFramePr>
          <p:cNvPr id="5" name="Table 4"/>
          <p:cNvGraphicFramePr>
            <a:graphicFrameLocks noGrp="1"/>
          </p:cNvGraphicFramePr>
          <p:nvPr>
            <p:extLst>
              <p:ext uri="{D42A27DB-BD31-4B8C-83A1-F6EECF244321}">
                <p14:modId xmlns:p14="http://schemas.microsoft.com/office/powerpoint/2010/main" val="1952417800"/>
              </p:ext>
            </p:extLst>
          </p:nvPr>
        </p:nvGraphicFramePr>
        <p:xfrm>
          <a:off x="914400" y="1752600"/>
          <a:ext cx="6553200" cy="3806369"/>
        </p:xfrm>
        <a:graphic>
          <a:graphicData uri="http://schemas.openxmlformats.org/drawingml/2006/table">
            <a:tbl>
              <a:tblPr firstRow="1" bandRow="1">
                <a:tableStyleId>{5940675A-B579-460E-94D1-54222C63F5DA}</a:tableStyleId>
              </a:tblPr>
              <a:tblGrid>
                <a:gridCol w="2819400"/>
                <a:gridCol w="1676400"/>
                <a:gridCol w="2057400"/>
              </a:tblGrid>
              <a:tr h="4688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bg1"/>
                          </a:solidFill>
                          <a:latin typeface="Arial" pitchFamily="34" charset="0"/>
                          <a:cs typeface="Arial" pitchFamily="34" charset="0"/>
                        </a:rPr>
                        <a:t>TABLE 41.1</a:t>
                      </a:r>
                    </a:p>
                  </a:txBody>
                  <a:tcPr>
                    <a:solidFill>
                      <a:srgbClr val="194F97"/>
                    </a:solidFill>
                  </a:tcPr>
                </a:tc>
                <a:tc>
                  <a:txBody>
                    <a:bodyPr/>
                    <a:lstStyle/>
                    <a:p>
                      <a:endParaRPr lang="en-US" dirty="0">
                        <a:latin typeface="Arial" pitchFamily="34" charset="0"/>
                        <a:cs typeface="Arial" pitchFamily="34" charset="0"/>
                      </a:endParaRPr>
                    </a:p>
                  </a:txBody>
                  <a:tcPr>
                    <a:solidFill>
                      <a:srgbClr val="194F97"/>
                    </a:solidFill>
                  </a:tcPr>
                </a:tc>
                <a:tc>
                  <a:txBody>
                    <a:bodyPr/>
                    <a:lstStyle/>
                    <a:p>
                      <a:endParaRPr lang="en-US" dirty="0">
                        <a:latin typeface="Arial" pitchFamily="34" charset="0"/>
                        <a:cs typeface="Arial" pitchFamily="34" charset="0"/>
                      </a:endParaRPr>
                    </a:p>
                  </a:txBody>
                  <a:tcPr>
                    <a:solidFill>
                      <a:srgbClr val="194F97"/>
                    </a:solidFill>
                  </a:tcPr>
                </a:tc>
              </a:tr>
              <a:tr h="468809">
                <a:tc>
                  <a:txBody>
                    <a:bodyPr/>
                    <a:lstStyle/>
                    <a:p>
                      <a:r>
                        <a:rPr lang="en-US" b="1" dirty="0" smtClean="0">
                          <a:solidFill>
                            <a:schemeClr val="bg1"/>
                          </a:solidFill>
                          <a:latin typeface="Arial" pitchFamily="34" charset="0"/>
                          <a:cs typeface="Arial" pitchFamily="34" charset="0"/>
                        </a:rPr>
                        <a:t>Direct Two-Species Interactions</a:t>
                      </a:r>
                      <a:endParaRPr lang="en-US" b="1" dirty="0">
                        <a:solidFill>
                          <a:schemeClr val="bg1"/>
                        </a:solidFill>
                        <a:latin typeface="Arial" pitchFamily="34" charset="0"/>
                        <a:cs typeface="Arial" pitchFamily="34" charset="0"/>
                      </a:endParaRPr>
                    </a:p>
                  </a:txBody>
                  <a:tcPr>
                    <a:solidFill>
                      <a:srgbClr val="194F97"/>
                    </a:solidFill>
                  </a:tcPr>
                </a:tc>
                <a:tc>
                  <a:txBody>
                    <a:bodyPr/>
                    <a:lstStyle/>
                    <a:p>
                      <a:endParaRPr lang="en-US">
                        <a:latin typeface="Arial" pitchFamily="34" charset="0"/>
                        <a:cs typeface="Arial" pitchFamily="34" charset="0"/>
                      </a:endParaRPr>
                    </a:p>
                  </a:txBody>
                  <a:tcPr>
                    <a:solidFill>
                      <a:srgbClr val="194F97"/>
                    </a:solidFill>
                  </a:tcPr>
                </a:tc>
                <a:tc>
                  <a:txBody>
                    <a:bodyPr/>
                    <a:lstStyle/>
                    <a:p>
                      <a:endParaRPr lang="en-US" dirty="0">
                        <a:latin typeface="Arial" pitchFamily="34" charset="0"/>
                        <a:cs typeface="Arial" pitchFamily="34" charset="0"/>
                      </a:endParaRPr>
                    </a:p>
                  </a:txBody>
                  <a:tcPr>
                    <a:solidFill>
                      <a:srgbClr val="194F97"/>
                    </a:solidFill>
                  </a:tcPr>
                </a:tc>
              </a:tr>
              <a:tr h="433982">
                <a:tc>
                  <a:txBody>
                    <a:bodyPr/>
                    <a:lstStyle/>
                    <a:p>
                      <a:r>
                        <a:rPr lang="en-US" b="1" dirty="0" smtClean="0">
                          <a:latin typeface="Arial" pitchFamily="34" charset="0"/>
                          <a:cs typeface="Arial" pitchFamily="34" charset="0"/>
                        </a:rPr>
                        <a:t>Types of Interaction</a:t>
                      </a:r>
                      <a:endParaRPr lang="en-US" b="1" dirty="0">
                        <a:latin typeface="Arial" pitchFamily="34" charset="0"/>
                        <a:cs typeface="Arial" pitchFamily="34" charset="0"/>
                      </a:endParaRPr>
                    </a:p>
                  </a:txBody>
                  <a:tcPr/>
                </a:tc>
                <a:tc>
                  <a:txBody>
                    <a:bodyPr/>
                    <a:lstStyle/>
                    <a:p>
                      <a:r>
                        <a:rPr lang="en-US" b="1" dirty="0" smtClean="0">
                          <a:latin typeface="Arial" pitchFamily="34" charset="0"/>
                          <a:cs typeface="Arial" pitchFamily="34" charset="0"/>
                        </a:rPr>
                        <a:t>Effect on Species 1</a:t>
                      </a:r>
                      <a:endParaRPr lang="en-US" b="1"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latin typeface="Arial" pitchFamily="34" charset="0"/>
                          <a:cs typeface="Arial" pitchFamily="34" charset="0"/>
                        </a:rPr>
                        <a:t>Effect on Species 2</a:t>
                      </a:r>
                    </a:p>
                  </a:txBody>
                  <a:tcPr/>
                </a:tc>
              </a:tr>
              <a:tr h="468809">
                <a:tc>
                  <a:txBody>
                    <a:bodyPr/>
                    <a:lstStyle/>
                    <a:p>
                      <a:r>
                        <a:rPr lang="en-US" dirty="0" smtClean="0">
                          <a:latin typeface="Arial" pitchFamily="34" charset="0"/>
                          <a:cs typeface="Arial" pitchFamily="34" charset="0"/>
                        </a:rPr>
                        <a:t>Commensalism</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Helpful</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None</a:t>
                      </a:r>
                      <a:endParaRPr lang="en-US" dirty="0">
                        <a:latin typeface="Arial" pitchFamily="34" charset="0"/>
                        <a:cs typeface="Arial" pitchFamily="34" charset="0"/>
                      </a:endParaRPr>
                    </a:p>
                  </a:txBody>
                  <a:tcPr/>
                </a:tc>
              </a:tr>
              <a:tr h="468809">
                <a:tc>
                  <a:txBody>
                    <a:bodyPr/>
                    <a:lstStyle/>
                    <a:p>
                      <a:r>
                        <a:rPr lang="en-US" dirty="0" smtClean="0">
                          <a:latin typeface="Arial" pitchFamily="34" charset="0"/>
                          <a:cs typeface="Arial" pitchFamily="34" charset="0"/>
                        </a:rPr>
                        <a:t>Mutualism</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Helpful</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Helpful</a:t>
                      </a:r>
                      <a:endParaRPr lang="en-US" dirty="0">
                        <a:latin typeface="Arial" pitchFamily="34" charset="0"/>
                        <a:cs typeface="Arial" pitchFamily="34" charset="0"/>
                      </a:endParaRPr>
                    </a:p>
                  </a:txBody>
                  <a:tcPr/>
                </a:tc>
              </a:tr>
              <a:tr h="468809">
                <a:tc>
                  <a:txBody>
                    <a:bodyPr/>
                    <a:lstStyle/>
                    <a:p>
                      <a:r>
                        <a:rPr lang="en-US" dirty="0" smtClean="0">
                          <a:latin typeface="Arial" pitchFamily="34" charset="0"/>
                          <a:cs typeface="Arial" pitchFamily="34" charset="0"/>
                        </a:rPr>
                        <a:t>Interspecific competition</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Harmful</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Harmful</a:t>
                      </a:r>
                      <a:endParaRPr lang="en-US" dirty="0">
                        <a:latin typeface="Arial" pitchFamily="34" charset="0"/>
                        <a:cs typeface="Arial" pitchFamily="34" charset="0"/>
                      </a:endParaRPr>
                    </a:p>
                  </a:txBody>
                  <a:tcPr/>
                </a:tc>
              </a:tr>
              <a:tr h="650973">
                <a:tc>
                  <a:txBody>
                    <a:bodyPr/>
                    <a:lstStyle/>
                    <a:p>
                      <a:r>
                        <a:rPr lang="en-US" dirty="0" smtClean="0">
                          <a:latin typeface="Arial" pitchFamily="34" charset="0"/>
                          <a:cs typeface="Arial" pitchFamily="34" charset="0"/>
                        </a:rPr>
                        <a:t>Predation, herbivory, parasitism, </a:t>
                      </a:r>
                      <a:r>
                        <a:rPr lang="en-US" dirty="0" err="1" smtClean="0">
                          <a:latin typeface="Arial" pitchFamily="34" charset="0"/>
                          <a:cs typeface="Arial" pitchFamily="34" charset="0"/>
                        </a:rPr>
                        <a:t>parasitoidism</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Helpful</a:t>
                      </a:r>
                      <a:endParaRPr lang="en-US"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itchFamily="34" charset="0"/>
                          <a:cs typeface="Arial" pitchFamily="34" charset="0"/>
                        </a:rPr>
                        <a:t>Harmful</a:t>
                      </a:r>
                    </a:p>
                  </a:txBody>
                  <a:tcPr/>
                </a:tc>
              </a:tr>
            </a:tbl>
          </a:graphicData>
        </a:graphic>
      </p:graphicFrame>
    </p:spTree>
    <p:extLst>
      <p:ext uri="{BB962C8B-B14F-4D97-AF65-F5344CB8AC3E}">
        <p14:creationId xmlns:p14="http://schemas.microsoft.com/office/powerpoint/2010/main" val="2810730533"/>
      </p:ext>
    </p:extLst>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Exotic and Endemic Species (1 of 2)</a:t>
            </a:r>
            <a:endParaRPr lang="en-US" dirty="0"/>
          </a:p>
        </p:txBody>
      </p:sp>
      <p:sp>
        <p:nvSpPr>
          <p:cNvPr id="60419" name="Content Placeholder 2"/>
          <p:cNvSpPr>
            <a:spLocks noGrp="1"/>
          </p:cNvSpPr>
          <p:nvPr>
            <p:ph idx="1"/>
          </p:nvPr>
        </p:nvSpPr>
        <p:spPr/>
        <p:txBody>
          <a:bodyPr/>
          <a:lstStyle/>
          <a:p>
            <a:r>
              <a:rPr lang="en-US" altLang="en-US" dirty="0" smtClean="0"/>
              <a:t>Endemic species evolved in a particular community and exists nowhere else</a:t>
            </a:r>
          </a:p>
          <a:p>
            <a:r>
              <a:rPr lang="en-US" altLang="en-US" dirty="0" smtClean="0"/>
              <a:t>Exotic species evolved in one community and later became established in a different one</a:t>
            </a:r>
          </a:p>
          <a:p>
            <a:pPr lvl="1"/>
            <a:r>
              <a:rPr lang="en-US" altLang="en-US" dirty="0" smtClean="0"/>
              <a:t>Can dramatically alter a natural community </a:t>
            </a:r>
          </a:p>
          <a:p>
            <a:pPr lvl="1"/>
            <a:r>
              <a:rPr lang="en-US" altLang="en-US" dirty="0" smtClean="0"/>
              <a:t>More than 4,500 exotic species have become established in the United States</a:t>
            </a:r>
            <a:endParaRPr lang="en-US" alt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Exotic and Endemic Species (2 of 2)</a:t>
            </a:r>
            <a:endParaRPr lang="en-US" dirty="0"/>
          </a:p>
        </p:txBody>
      </p:sp>
      <p:sp>
        <p:nvSpPr>
          <p:cNvPr id="3" name="Content Placeholder 2"/>
          <p:cNvSpPr>
            <a:spLocks noGrp="1"/>
          </p:cNvSpPr>
          <p:nvPr>
            <p:ph idx="1"/>
          </p:nvPr>
        </p:nvSpPr>
        <p:spPr/>
        <p:txBody>
          <a:bodyPr/>
          <a:lstStyle/>
          <a:p>
            <a:r>
              <a:rPr lang="en-US" smtClean="0"/>
              <a:t>An invasive species is an exotic species that harms members of its new community</a:t>
            </a:r>
          </a:p>
          <a:p>
            <a:pPr lvl="1"/>
            <a:r>
              <a:rPr lang="en-US" smtClean="0"/>
              <a:t>Often have a far greater impact in their new community than they did in the region in which they originated</a:t>
            </a:r>
          </a:p>
          <a:p>
            <a:pPr lvl="2"/>
            <a:r>
              <a:rPr lang="en-US" smtClean="0"/>
              <a:t>Examples:</a:t>
            </a:r>
          </a:p>
          <a:p>
            <a:pPr lvl="3"/>
            <a:r>
              <a:rPr lang="en-US" altLang="en-US" smtClean="0"/>
              <a:t>Kudzu </a:t>
            </a:r>
          </a:p>
          <a:p>
            <a:pPr lvl="3"/>
            <a:r>
              <a:rPr lang="en-US" altLang="en-US" smtClean="0"/>
              <a:t>Gypsy moths</a:t>
            </a:r>
          </a:p>
          <a:p>
            <a:pPr lvl="3"/>
            <a:r>
              <a:rPr lang="en-US" smtClean="0"/>
              <a:t>Nutrias</a:t>
            </a:r>
            <a:endParaRPr lang="en-US" dirty="0"/>
          </a:p>
        </p:txBody>
      </p:sp>
    </p:spTree>
    <p:extLst>
      <p:ext uri="{BB962C8B-B14F-4D97-AF65-F5344CB8AC3E}">
        <p14:creationId xmlns:p14="http://schemas.microsoft.com/office/powerpoint/2010/main" val="42229359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69" y="76200"/>
            <a:ext cx="8032638" cy="1004011"/>
          </a:xfrm>
        </p:spPr>
        <p:txBody>
          <a:bodyPr/>
          <a:lstStyle/>
          <a:p>
            <a:r>
              <a:rPr lang="en-US" dirty="0" smtClean="0"/>
              <a:t>Exotic Species Within the US</a:t>
            </a:r>
            <a:endParaRPr lang="en-US" dirty="0"/>
          </a:p>
        </p:txBody>
      </p:sp>
      <p:pic>
        <p:nvPicPr>
          <p:cNvPr id="6" name="Picture 5" descr="A figure has three photos. In the first photo, a large bunch of tall shrubs growing on a tree is seen. In the second, a zoomed in photo of a caterpillar on a leaf is seen, and in the third, a rare species of a wild animal is seen grazing on grass.&#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393" y="1363406"/>
            <a:ext cx="7809214" cy="4408121"/>
          </a:xfrm>
          <a:prstGeom prst="rect">
            <a:avLst/>
          </a:prstGeom>
        </p:spPr>
      </p:pic>
    </p:spTree>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smtClean="0"/>
              <a:t>41.8 Island Biogeography</a:t>
            </a:r>
            <a:endParaRPr lang="en-US" dirty="0"/>
          </a:p>
        </p:txBody>
      </p:sp>
      <p:sp>
        <p:nvSpPr>
          <p:cNvPr id="63491" name="Content Placeholder 2"/>
          <p:cNvSpPr>
            <a:spLocks noGrp="1"/>
          </p:cNvSpPr>
          <p:nvPr>
            <p:ph idx="1"/>
          </p:nvPr>
        </p:nvSpPr>
        <p:spPr/>
        <p:txBody>
          <a:bodyPr/>
          <a:lstStyle/>
          <a:p>
            <a:r>
              <a:rPr lang="en-US" altLang="en-US" dirty="0" smtClean="0"/>
              <a:t>Equilibrium model of island biogeography</a:t>
            </a:r>
          </a:p>
          <a:p>
            <a:pPr lvl="1"/>
            <a:r>
              <a:rPr lang="en-US" altLang="en-US" dirty="0" smtClean="0"/>
              <a:t>The number of species living on any island reflects a balance between immigration rates for new species and extinction rates for established ones</a:t>
            </a:r>
          </a:p>
          <a:p>
            <a:pPr lvl="1"/>
            <a:r>
              <a:rPr lang="en-US" altLang="en-US" dirty="0" smtClean="0"/>
              <a:t>Colonization rates depend on the distance between an island and a mainland source of colonists (distance effect)</a:t>
            </a:r>
          </a:p>
          <a:p>
            <a:pPr lvl="1"/>
            <a:r>
              <a:rPr lang="en-US" altLang="en-US" dirty="0" smtClean="0"/>
              <a:t>An island’s size affects species richness (area effect)</a:t>
            </a:r>
            <a:endParaRPr lang="en-US" alt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76200"/>
            <a:ext cx="8032638" cy="1004011"/>
          </a:xfrm>
        </p:spPr>
        <p:txBody>
          <a:bodyPr/>
          <a:lstStyle/>
          <a:p>
            <a:r>
              <a:rPr lang="en-US" altLang="en-US" dirty="0" smtClean="0"/>
              <a:t>Plant Colonization of Surtsey</a:t>
            </a:r>
            <a:endParaRPr lang="en-US" dirty="0"/>
          </a:p>
        </p:txBody>
      </p:sp>
      <p:pic>
        <p:nvPicPr>
          <p:cNvPr id="3" name="Picture 2" descr="A photo and a graphical analysis about the vascular plant species on an island called Surtsey is shown. Photo shows the volcanic eruption in an island Surtsey. The number of years from 1965 to 2000 is marked on x axis and the number of vascular plant species is marked on y-axis.The number of vascular plant species constantly grew after the volcanic eruption of 1965 on the island and reaches the maximum after 2000.&#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8776" y="1371600"/>
            <a:ext cx="7148424" cy="4484820"/>
          </a:xfrm>
          <a:prstGeom prst="rect">
            <a:avLst/>
          </a:prstGeom>
        </p:spPr>
      </p:pic>
    </p:spTree>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smtClean="0"/>
              <a:t>Application: Fighting Foreign Fire Ants</a:t>
            </a:r>
            <a:endParaRPr lang="en-US" dirty="0"/>
          </a:p>
        </p:txBody>
      </p:sp>
      <p:sp>
        <p:nvSpPr>
          <p:cNvPr id="65539" name="Content Placeholder 2"/>
          <p:cNvSpPr>
            <a:spLocks noGrp="1"/>
          </p:cNvSpPr>
          <p:nvPr>
            <p:ph idx="1"/>
          </p:nvPr>
        </p:nvSpPr>
        <p:spPr/>
        <p:txBody>
          <a:bodyPr/>
          <a:lstStyle/>
          <a:p>
            <a:r>
              <a:rPr lang="en-US" altLang="en-US" dirty="0" smtClean="0"/>
              <a:t>Red imported fire ants, </a:t>
            </a:r>
            <a:r>
              <a:rPr lang="en-US" altLang="en-US" i="1" dirty="0" smtClean="0"/>
              <a:t>Solenopsis invicta</a:t>
            </a:r>
            <a:r>
              <a:rPr lang="en-US" altLang="en-US" dirty="0" smtClean="0"/>
              <a:t>, have a venomous sting and disrupt native wildlife communities</a:t>
            </a:r>
          </a:p>
          <a:p>
            <a:pPr lvl="1"/>
            <a:r>
              <a:rPr lang="en-US" altLang="en-US" dirty="0" smtClean="0"/>
              <a:t>Pesticides do not control spread</a:t>
            </a:r>
          </a:p>
          <a:p>
            <a:pPr lvl="1"/>
            <a:r>
              <a:rPr lang="en-US" altLang="en-US" dirty="0" smtClean="0"/>
              <a:t>Biological control involves </a:t>
            </a:r>
            <a:r>
              <a:rPr lang="en-US" altLang="en-US" dirty="0" err="1" smtClean="0"/>
              <a:t>phorid</a:t>
            </a:r>
            <a:r>
              <a:rPr lang="en-US" altLang="en-US" dirty="0" smtClean="0"/>
              <a:t> flies; the larvae eats its way through the fire ant and undergoes metamorphosis in its head</a:t>
            </a:r>
          </a:p>
          <a:p>
            <a:pPr lvl="1"/>
            <a:r>
              <a:rPr lang="en-US" altLang="en-US" dirty="0" smtClean="0"/>
              <a:t>Global climate change is expected to help RIFAs extend their range in the United States</a:t>
            </a:r>
            <a:endParaRPr lang="en-US" alt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Discuss</a:t>
            </a:r>
            <a:endParaRPr lang="en-US" dirty="0"/>
          </a:p>
        </p:txBody>
      </p:sp>
      <p:sp>
        <p:nvSpPr>
          <p:cNvPr id="3" name="Content Placeholder 2"/>
          <p:cNvSpPr>
            <a:spLocks noGrp="1"/>
          </p:cNvSpPr>
          <p:nvPr>
            <p:ph idx="1"/>
          </p:nvPr>
        </p:nvSpPr>
        <p:spPr>
          <a:prstGeom prst="rect">
            <a:avLst/>
          </a:prstGeom>
        </p:spPr>
        <p:txBody>
          <a:bodyPr/>
          <a:lstStyle/>
          <a:p>
            <a:pPr lvl="0"/>
            <a:r>
              <a:rPr lang="en-US" dirty="0" smtClean="0"/>
              <a:t>Would you expect competition between two finches of different species to be less intense or more intense than competition between two finches of the same species? Explain your answer.</a:t>
            </a:r>
          </a:p>
          <a:p>
            <a:pPr lvl="0"/>
            <a:r>
              <a:rPr lang="en-US" dirty="0" smtClean="0"/>
              <a:t>How does a shift in niche benefit competing species sharing the same environment?</a:t>
            </a:r>
          </a:p>
          <a:p>
            <a:endParaRPr lang="en-US" dirty="0"/>
          </a:p>
        </p:txBody>
      </p:sp>
    </p:spTree>
    <p:extLst>
      <p:ext uri="{BB962C8B-B14F-4D97-AF65-F5344CB8AC3E}">
        <p14:creationId xmlns:p14="http://schemas.microsoft.com/office/powerpoint/2010/main" val="94977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169" y="0"/>
            <a:ext cx="8032638" cy="1004011"/>
          </a:xfrm>
        </p:spPr>
        <p:txBody>
          <a:bodyPr/>
          <a:lstStyle/>
          <a:p>
            <a:r>
              <a:rPr lang="en-US" altLang="en-US" dirty="0" smtClean="0"/>
              <a:t>Commensal Orchids</a:t>
            </a:r>
            <a:endParaRPr lang="en-US" dirty="0"/>
          </a:p>
        </p:txBody>
      </p:sp>
      <p:pic>
        <p:nvPicPr>
          <p:cNvPr id="6" name="Picture 5" descr="A photo shows the trunk of a tree with pink flowers and green leaves.&#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311" y="1143000"/>
            <a:ext cx="7453680" cy="4847922"/>
          </a:xfrm>
          <a:prstGeom prst="rect">
            <a:avLst/>
          </a:prstGeom>
        </p:spPr>
      </p:pic>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smtClean="0"/>
              <a:t>Long-Term Species Interactions</a:t>
            </a:r>
            <a:endParaRPr lang="en-US" dirty="0"/>
          </a:p>
        </p:txBody>
      </p:sp>
      <p:sp>
        <p:nvSpPr>
          <p:cNvPr id="16387" name="Content Placeholder 2"/>
          <p:cNvSpPr>
            <a:spLocks noGrp="1"/>
          </p:cNvSpPr>
          <p:nvPr>
            <p:ph idx="1"/>
          </p:nvPr>
        </p:nvSpPr>
        <p:spPr/>
        <p:txBody>
          <a:bodyPr/>
          <a:lstStyle/>
          <a:p>
            <a:r>
              <a:rPr lang="en-US" altLang="en-US" dirty="0" smtClean="0"/>
              <a:t>Symbiosis</a:t>
            </a:r>
          </a:p>
          <a:p>
            <a:pPr lvl="1"/>
            <a:r>
              <a:rPr lang="en-US" altLang="en-US" dirty="0" smtClean="0"/>
              <a:t>“Living together”</a:t>
            </a:r>
          </a:p>
          <a:p>
            <a:pPr lvl="1"/>
            <a:r>
              <a:rPr lang="en-US" altLang="en-US" dirty="0" smtClean="0"/>
              <a:t>A relationship in which two species have a prolonged close association</a:t>
            </a:r>
          </a:p>
          <a:p>
            <a:pPr lvl="1"/>
            <a:r>
              <a:rPr lang="en-US" altLang="en-US" dirty="0" smtClean="0"/>
              <a:t>Two species that interact closely for generations can coevolve–each species acts as a selective agent  on the other</a:t>
            </a:r>
          </a:p>
          <a:p>
            <a:pPr lvl="1"/>
            <a:r>
              <a:rPr lang="en-US" altLang="en-US" dirty="0" smtClean="0"/>
              <a:t>Can be a commensal, mutualistic, or parasitic relationship</a:t>
            </a:r>
            <a:endParaRPr lang="en-US"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41.2 Mutualism (1 of 4)</a:t>
            </a:r>
            <a:endParaRPr lang="en-US" dirty="0"/>
          </a:p>
        </p:txBody>
      </p:sp>
      <p:sp>
        <p:nvSpPr>
          <p:cNvPr id="17411" name="Content Placeholder 2"/>
          <p:cNvSpPr>
            <a:spLocks noGrp="1"/>
          </p:cNvSpPr>
          <p:nvPr>
            <p:ph idx="1"/>
          </p:nvPr>
        </p:nvSpPr>
        <p:spPr/>
        <p:txBody>
          <a:bodyPr/>
          <a:lstStyle/>
          <a:p>
            <a:r>
              <a:rPr lang="en-US" altLang="en-US" dirty="0" smtClean="0"/>
              <a:t>In a mutualistic interaction, two species benefit by taking advantage of one another</a:t>
            </a:r>
          </a:p>
          <a:p>
            <a:pPr lvl="1"/>
            <a:r>
              <a:rPr lang="en-US" altLang="en-US" dirty="0" smtClean="0"/>
              <a:t>Example: pollinators eat nectar and pollen, and plants receive pollen from other plants of the same species</a:t>
            </a:r>
            <a:endParaRPr lang="en-US"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Mutualism </a:t>
            </a:r>
            <a:r>
              <a:rPr lang="en-US" altLang="en-US" dirty="0" smtClean="0"/>
              <a:t>(2 </a:t>
            </a:r>
            <a:r>
              <a:rPr lang="en-US" altLang="en-US" dirty="0"/>
              <a:t>of 4) </a:t>
            </a:r>
            <a:endParaRPr lang="en-US" dirty="0"/>
          </a:p>
        </p:txBody>
      </p:sp>
      <p:sp>
        <p:nvSpPr>
          <p:cNvPr id="18435" name="Content Placeholder 2"/>
          <p:cNvSpPr>
            <a:spLocks noGrp="1"/>
          </p:cNvSpPr>
          <p:nvPr>
            <p:ph idx="1"/>
          </p:nvPr>
        </p:nvSpPr>
        <p:spPr/>
        <p:txBody>
          <a:bodyPr/>
          <a:lstStyle/>
          <a:p>
            <a:r>
              <a:rPr lang="en-US" altLang="en-US" dirty="0" smtClean="0"/>
              <a:t>In some mutualisms, neither species can complete its life cycle without the other</a:t>
            </a:r>
          </a:p>
          <a:p>
            <a:pPr lvl="1"/>
            <a:r>
              <a:rPr lang="en-US" altLang="en-US" dirty="0" smtClean="0"/>
              <a:t>Example: Yucca plants and the moths that pollinate them</a:t>
            </a:r>
          </a:p>
          <a:p>
            <a:pPr lvl="2"/>
            <a:r>
              <a:rPr lang="en-US" altLang="en-US" dirty="0" smtClean="0"/>
              <a:t>Mouthparts of the female moth are specialized to collect yucca pollen</a:t>
            </a:r>
          </a:p>
          <a:p>
            <a:pPr lvl="2"/>
            <a:r>
              <a:rPr lang="en-US" altLang="en-US" dirty="0" smtClean="0"/>
              <a:t>Female flies to another flower, pierces its ovary, and lays eggs inside, fertilizing the yucca</a:t>
            </a:r>
          </a:p>
          <a:p>
            <a:pPr lvl="2"/>
            <a:r>
              <a:rPr lang="en-US" altLang="en-US" dirty="0" smtClean="0"/>
              <a:t>Moth eggs develop into larvae in the ovary of the yucca</a:t>
            </a:r>
            <a:endParaRPr lang="en-US" altLang="en-US" dirty="0"/>
          </a:p>
        </p:txBody>
      </p:sp>
    </p:spTree>
  </p:cSld>
  <p:clrMapOvr>
    <a:masterClrMapping/>
  </p:clrMapOvr>
</p:sld>
</file>

<file path=ppt/theme/theme1.xml><?xml version="1.0" encoding="utf-8"?>
<a:theme xmlns:a="http://schemas.openxmlformats.org/drawingml/2006/main" name="Sam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5091</TotalTime>
  <Words>2970</Words>
  <Application>Microsoft Office PowerPoint</Application>
  <PresentationFormat>On-screen Show (4:3)</PresentationFormat>
  <Paragraphs>319</Paragraphs>
  <Slides>56</Slides>
  <Notes>55</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Sample</vt:lpstr>
      <vt:lpstr>Biology Concepts &amp; Applications</vt:lpstr>
      <vt:lpstr>41.1 Factors That Shape Communities</vt:lpstr>
      <vt:lpstr>Communities</vt:lpstr>
      <vt:lpstr>Community Structure is Dynamic</vt:lpstr>
      <vt:lpstr> Species Interactions Within Communities</vt:lpstr>
      <vt:lpstr>Commensal Orchids</vt:lpstr>
      <vt:lpstr>Long-Term Species Interactions</vt:lpstr>
      <vt:lpstr>41.2 Mutualism (1 of 4)</vt:lpstr>
      <vt:lpstr>Mutualism (2 of 4) </vt:lpstr>
      <vt:lpstr>Obligate Mutualists</vt:lpstr>
      <vt:lpstr>Mutualism (3 of 4)  </vt:lpstr>
      <vt:lpstr>Mutual Protection</vt:lpstr>
      <vt:lpstr>Mutualism (4 of 4)   </vt:lpstr>
      <vt:lpstr>41.3 Interspecific Competition</vt:lpstr>
      <vt:lpstr>Types of Competition (1 of 2)</vt:lpstr>
      <vt:lpstr>Types of Competition (2 of 2)</vt:lpstr>
      <vt:lpstr>Interspecific Competition</vt:lpstr>
      <vt:lpstr>Competitive Exclusion</vt:lpstr>
      <vt:lpstr>Resource Partitioning</vt:lpstr>
      <vt:lpstr>41.4 Predation and Herbivory</vt:lpstr>
      <vt:lpstr>Predator and Prey Abundance</vt:lpstr>
      <vt:lpstr>Predator–Prey Arms Races</vt:lpstr>
      <vt:lpstr>Predator–Prey Cycles</vt:lpstr>
      <vt:lpstr>Predator–Prey Arms Races (1 of 2)</vt:lpstr>
      <vt:lpstr>Predator–Prey Arms Races (2 of 2)</vt:lpstr>
      <vt:lpstr>Mimicry</vt:lpstr>
      <vt:lpstr>Predator–Prey Arms Races  </vt:lpstr>
      <vt:lpstr>Camouflaged Predators</vt:lpstr>
      <vt:lpstr>Plant–Herbivore Arms Race (1 of 2)</vt:lpstr>
      <vt:lpstr>Plant–Herbivore Arms Race (2 of 2)</vt:lpstr>
      <vt:lpstr>41.5 Parasites and Parasitoids</vt:lpstr>
      <vt:lpstr>Parasites</vt:lpstr>
      <vt:lpstr>Parasitism (1 of 2)</vt:lpstr>
      <vt:lpstr>Parasitism (2 of 2)</vt:lpstr>
      <vt:lpstr>Parasitoids</vt:lpstr>
      <vt:lpstr>Biological Pest Control (1 of 2)</vt:lpstr>
      <vt:lpstr>Biological Pest Control (2 of 2)</vt:lpstr>
      <vt:lpstr>Brood Parasitism (1 of 2)</vt:lpstr>
      <vt:lpstr>Brood Parasitism (2 of 2)</vt:lpstr>
      <vt:lpstr>41.6 How Communities Change Over Time</vt:lpstr>
      <vt:lpstr>Ecological Succession (1 of 3)</vt:lpstr>
      <vt:lpstr>Ecological Succession (2 of 3)</vt:lpstr>
      <vt:lpstr>Ecological Succession (3 of 3)</vt:lpstr>
      <vt:lpstr>Mount Saint Helens Succession</vt:lpstr>
      <vt:lpstr>Effects of Disturbance (1 of 2)</vt:lpstr>
      <vt:lpstr>Adapted to Disturbance</vt:lpstr>
      <vt:lpstr>Effects of Disturbance (2 of 2)</vt:lpstr>
      <vt:lpstr>Indicator Species</vt:lpstr>
      <vt:lpstr>41.7 Single-Species Effects</vt:lpstr>
      <vt:lpstr>Exotic and Endemic Species (1 of 2)</vt:lpstr>
      <vt:lpstr>Exotic and Endemic Species (2 of 2)</vt:lpstr>
      <vt:lpstr>Exotic Species Within the US</vt:lpstr>
      <vt:lpstr>41.8 Island Biogeography</vt:lpstr>
      <vt:lpstr>Plant Colonization of Surtsey</vt:lpstr>
      <vt:lpstr>Application: Fighting Foreign Fire Ants</vt:lpstr>
      <vt:lpstr>Discuss</vt:lpstr>
    </vt:vector>
  </TitlesOfParts>
  <Company>Jacqueline Bennett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41 Community Ecology</dc:title>
  <dc:creator>Starr</dc:creator>
  <cp:lastModifiedBy>CD</cp:lastModifiedBy>
  <cp:revision>293</cp:revision>
  <dcterms:modified xsi:type="dcterms:W3CDTF">2017-02-14T07:52:25Z</dcterms:modified>
</cp:coreProperties>
</file>