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50"/>
  </p:notesMasterIdLst>
  <p:sldIdLst>
    <p:sldId id="372"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9" r:id="rId47"/>
    <p:sldId id="370" r:id="rId48"/>
    <p:sldId id="371"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F97"/>
    <a:srgbClr val="007DB7"/>
    <a:srgbClr val="FFFFFF"/>
    <a:srgbClr val="000000"/>
    <a:srgbClr val="90ECFE"/>
    <a:srgbClr val="48B5DB"/>
    <a:srgbClr val="002536"/>
    <a:srgbClr val="C58A4E"/>
    <a:srgbClr val="44C9F2"/>
    <a:srgbClr val="1DB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3" autoAdjust="0"/>
    <p:restoredTop sz="96211" autoAdjust="0"/>
  </p:normalViewPr>
  <p:slideViewPr>
    <p:cSldViewPr>
      <p:cViewPr>
        <p:scale>
          <a:sx n="75" d="100"/>
          <a:sy n="75" d="100"/>
        </p:scale>
        <p:origin x="-11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a:t>
            </a:fld>
            <a:endParaRPr lang="en-US" dirty="0"/>
          </a:p>
        </p:txBody>
      </p:sp>
    </p:spTree>
    <p:extLst>
      <p:ext uri="{BB962C8B-B14F-4D97-AF65-F5344CB8AC3E}">
        <p14:creationId xmlns:p14="http://schemas.microsoft.com/office/powerpoint/2010/main" val="212500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11</a:t>
            </a:fld>
            <a:endParaRPr lang="en-US" dirty="0"/>
          </a:p>
        </p:txBody>
      </p:sp>
    </p:spTree>
    <p:extLst>
      <p:ext uri="{BB962C8B-B14F-4D97-AF65-F5344CB8AC3E}">
        <p14:creationId xmlns:p14="http://schemas.microsoft.com/office/powerpoint/2010/main" val="1129968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12</a:t>
            </a:fld>
            <a:endParaRPr lang="en-US" dirty="0"/>
          </a:p>
        </p:txBody>
      </p:sp>
    </p:spTree>
    <p:extLst>
      <p:ext uri="{BB962C8B-B14F-4D97-AF65-F5344CB8AC3E}">
        <p14:creationId xmlns:p14="http://schemas.microsoft.com/office/powerpoint/2010/main" val="1451455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13</a:t>
            </a:fld>
            <a:endParaRPr lang="en-US" dirty="0"/>
          </a:p>
        </p:txBody>
      </p:sp>
    </p:spTree>
    <p:extLst>
      <p:ext uri="{BB962C8B-B14F-4D97-AF65-F5344CB8AC3E}">
        <p14:creationId xmlns:p14="http://schemas.microsoft.com/office/powerpoint/2010/main" val="2612489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40.2 </a:t>
            </a:r>
            <a:r>
              <a:rPr lang="en-US" dirty="0"/>
              <a:t>Exponential growth in a hypothetical population of mice with a per capita rate of growth (r) of 0.4 per mouse per month and a population size of 2,000.</a:t>
            </a:r>
          </a:p>
          <a:p>
            <a:r>
              <a:rPr lang="en-US" b="0" dirty="0" smtClean="0"/>
              <a:t>B </a:t>
            </a:r>
            <a:r>
              <a:rPr lang="en-US" b="1" dirty="0" smtClean="0"/>
              <a:t> </a:t>
            </a:r>
            <a:r>
              <a:rPr lang="en-US" dirty="0"/>
              <a:t>Graphing numbers over time produces a J-shaped curve.</a:t>
            </a:r>
          </a:p>
        </p:txBody>
      </p:sp>
      <p:sp>
        <p:nvSpPr>
          <p:cNvPr id="4" name="Slide Number Placeholder 3"/>
          <p:cNvSpPr>
            <a:spLocks noGrp="1"/>
          </p:cNvSpPr>
          <p:nvPr>
            <p:ph type="sldNum" sz="quarter" idx="10"/>
          </p:nvPr>
        </p:nvSpPr>
        <p:spPr/>
        <p:txBody>
          <a:bodyPr/>
          <a:lstStyle/>
          <a:p>
            <a:fld id="{9735BA45-E0DB-46B2-9DB8-E4E7B755532F}" type="slidenum">
              <a:rPr lang="en-US" altLang="en-US" smtClean="0"/>
              <a:pPr/>
              <a:t>14</a:t>
            </a:fld>
            <a:endParaRPr lang="en-US" altLang="en-US" dirty="0"/>
          </a:p>
        </p:txBody>
      </p:sp>
    </p:spTree>
    <p:extLst>
      <p:ext uri="{BB962C8B-B14F-4D97-AF65-F5344CB8AC3E}">
        <p14:creationId xmlns:p14="http://schemas.microsoft.com/office/powerpoint/2010/main" val="313369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40.3 </a:t>
            </a:r>
            <a:r>
              <a:rPr lang="en-US" altLang="en-US" b="0" dirty="0">
                <a:latin typeface="Arial" panose="020B0604020202020204" pitchFamily="34" charset="0"/>
                <a:ea typeface="ＭＳ Ｐゴシック" panose="020B0600070205080204" pitchFamily="34" charset="-128"/>
              </a:rPr>
              <a:t>Effect of death rate on population increase. Consider two hypothetical populations of bacteria; both start out with one cell and both reproduce asexually every half hour.</a:t>
            </a:r>
          </a:p>
          <a:p>
            <a:r>
              <a:rPr lang="en-US" altLang="en-US" b="0" dirty="0">
                <a:latin typeface="Arial" panose="020B0604020202020204" pitchFamily="34" charset="0"/>
                <a:ea typeface="ＭＳ Ｐゴシック" panose="020B0600070205080204" pitchFamily="34" charset="-128"/>
              </a:rPr>
              <a:t>Curve 1 </a:t>
            </a:r>
            <a:r>
              <a:rPr lang="en-US" altLang="en-US" b="0" dirty="0" smtClean="0">
                <a:latin typeface="Arial" panose="020B0604020202020204" pitchFamily="34" charset="0"/>
                <a:ea typeface="ＭＳ Ｐゴシック" panose="020B0600070205080204" pitchFamily="34" charset="-128"/>
              </a:rPr>
              <a:t> shows </a:t>
            </a:r>
            <a:r>
              <a:rPr lang="en-US" altLang="en-US" b="0" dirty="0">
                <a:latin typeface="Arial" panose="020B0604020202020204" pitchFamily="34" charset="0"/>
                <a:ea typeface="ＭＳ Ｐゴシック" panose="020B0600070205080204" pitchFamily="34" charset="-128"/>
              </a:rPr>
              <a:t>how population size increases when no cells die between </a:t>
            </a:r>
            <a:r>
              <a:rPr lang="en-US" altLang="en-US" b="0" dirty="0" smtClean="0">
                <a:latin typeface="Arial" panose="020B0604020202020204" pitchFamily="34" charset="0"/>
                <a:ea typeface="ＭＳ Ｐゴシック" panose="020B0600070205080204" pitchFamily="34" charset="-128"/>
              </a:rPr>
              <a:t>divisions.</a:t>
            </a:r>
          </a:p>
          <a:p>
            <a:r>
              <a:rPr lang="en-US" altLang="en-US" b="0" dirty="0" smtClean="0">
                <a:latin typeface="Arial" panose="020B0604020202020204" pitchFamily="34" charset="0"/>
                <a:ea typeface="ＭＳ Ｐゴシック" panose="020B0600070205080204" pitchFamily="34" charset="-128"/>
              </a:rPr>
              <a:t>Curve 2  shows </a:t>
            </a:r>
            <a:r>
              <a:rPr lang="en-US" altLang="en-US" b="0" dirty="0">
                <a:latin typeface="Arial" panose="020B0604020202020204" pitchFamily="34" charset="0"/>
                <a:ea typeface="ＭＳ Ｐゴシック" panose="020B0600070205080204" pitchFamily="34" charset="-128"/>
              </a:rPr>
              <a:t>how population size increases when 25 percent of the cells die between divisions. Note that these deaths slow the rate </a:t>
            </a:r>
            <a:r>
              <a:rPr lang="en-US" altLang="en-US" b="0" dirty="0" smtClean="0">
                <a:latin typeface="Arial" panose="020B0604020202020204" pitchFamily="34" charset="0"/>
                <a:ea typeface="ＭＳ Ｐゴシック" panose="020B0600070205080204" pitchFamily="34" charset="-128"/>
              </a:rPr>
              <a:t>of </a:t>
            </a:r>
            <a:r>
              <a:rPr lang="en-US" altLang="en-US" b="0" dirty="0">
                <a:latin typeface="Arial" panose="020B0604020202020204" pitchFamily="34" charset="0"/>
                <a:ea typeface="ＭＳ Ｐゴシック" panose="020B0600070205080204" pitchFamily="34" charset="-128"/>
              </a:rPr>
              <a:t>increase, but as long as the birth rate exceeds the death rate, exponential growth will continue.</a:t>
            </a:r>
          </a:p>
        </p:txBody>
      </p:sp>
      <p:sp>
        <p:nvSpPr>
          <p:cNvPr id="747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EB511B4-3D17-4102-8D22-AB97A0C1B560}" type="slidenum">
              <a:rPr lang="en-US" altLang="en-US">
                <a:solidFill>
                  <a:srgbClr val="000000"/>
                </a:solidFill>
                <a:cs typeface="Arial" panose="020B0604020202020204" pitchFamily="34" charset="0"/>
              </a:rPr>
              <a:pPr>
                <a:spcBef>
                  <a:spcPct val="0"/>
                </a:spcBef>
              </a:pPr>
              <a:t>15</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1053897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16</a:t>
            </a:fld>
            <a:endParaRPr lang="en-US" dirty="0"/>
          </a:p>
        </p:txBody>
      </p:sp>
    </p:spTree>
    <p:extLst>
      <p:ext uri="{BB962C8B-B14F-4D97-AF65-F5344CB8AC3E}">
        <p14:creationId xmlns:p14="http://schemas.microsoft.com/office/powerpoint/2010/main" val="2866569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17</a:t>
            </a:fld>
            <a:endParaRPr lang="en-US" dirty="0"/>
          </a:p>
        </p:txBody>
      </p:sp>
    </p:spTree>
    <p:extLst>
      <p:ext uri="{BB962C8B-B14F-4D97-AF65-F5344CB8AC3E}">
        <p14:creationId xmlns:p14="http://schemas.microsoft.com/office/powerpoint/2010/main" val="3400930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18</a:t>
            </a:fld>
            <a:endParaRPr lang="en-US" dirty="0"/>
          </a:p>
        </p:txBody>
      </p:sp>
    </p:spTree>
    <p:extLst>
      <p:ext uri="{BB962C8B-B14F-4D97-AF65-F5344CB8AC3E}">
        <p14:creationId xmlns:p14="http://schemas.microsoft.com/office/powerpoint/2010/main" val="1761153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19</a:t>
            </a:fld>
            <a:endParaRPr lang="en-US" dirty="0"/>
          </a:p>
        </p:txBody>
      </p:sp>
    </p:spTree>
    <p:extLst>
      <p:ext uri="{BB962C8B-B14F-4D97-AF65-F5344CB8AC3E}">
        <p14:creationId xmlns:p14="http://schemas.microsoft.com/office/powerpoint/2010/main" val="2997352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40.5</a:t>
            </a:r>
            <a:r>
              <a:rPr lang="en-US" altLang="en-US" dirty="0">
                <a:latin typeface="Arial" panose="020B0604020202020204" pitchFamily="34" charset="0"/>
                <a:ea typeface="ＭＳ Ｐゴシック" panose="020B0600070205080204" pitchFamily="34" charset="-128"/>
              </a:rPr>
              <a:t> Logistic growth. Note the initial S-shaped curve</a:t>
            </a:r>
            <a:r>
              <a:rPr lang="en-US" altLang="en-US" dirty="0" smtClean="0">
                <a:latin typeface="Arial" panose="020B0604020202020204" pitchFamily="34" charset="0"/>
                <a:ea typeface="ＭＳ Ｐゴシック" panose="020B0600070205080204" pitchFamily="34" charset="-128"/>
              </a:rPr>
              <a:t>.</a:t>
            </a:r>
          </a:p>
          <a:p>
            <a:pPr marL="0" indent="0">
              <a:buFontTx/>
              <a:buNone/>
            </a:pPr>
            <a:r>
              <a:rPr lang="en-US" altLang="en-US" dirty="0" smtClean="0">
                <a:latin typeface="Arial" panose="020B0604020202020204" pitchFamily="34" charset="0"/>
                <a:ea typeface="ＭＳ Ｐゴシック" panose="020B0600070205080204" pitchFamily="34" charset="-128"/>
              </a:rPr>
              <a:t>1  At low density, the population grows exponentially.</a:t>
            </a:r>
          </a:p>
          <a:p>
            <a:pPr marL="0" indent="0">
              <a:buFontTx/>
              <a:buNone/>
            </a:pPr>
            <a:r>
              <a:rPr lang="en-US" altLang="en-US" dirty="0" smtClean="0">
                <a:latin typeface="Arial" panose="020B0604020202020204" pitchFamily="34" charset="0"/>
                <a:ea typeface="ＭＳ Ｐゴシック" panose="020B0600070205080204" pitchFamily="34" charset="-128"/>
              </a:rPr>
              <a:t>2  As crowding increases, density-dependent limiting factors slow the rate of growth.</a:t>
            </a:r>
          </a:p>
          <a:p>
            <a:pPr marL="0" indent="0">
              <a:buFontTx/>
              <a:buNone/>
            </a:pPr>
            <a:r>
              <a:rPr lang="en-US" altLang="en-US" dirty="0" smtClean="0">
                <a:latin typeface="Arial" panose="020B0604020202020204" pitchFamily="34" charset="0"/>
                <a:ea typeface="ＭＳ Ｐゴシック" panose="020B0600070205080204" pitchFamily="34" charset="-128"/>
              </a:rPr>
              <a:t>3  Population size levels off at the carrying capacity for that species.</a:t>
            </a:r>
          </a:p>
          <a:p>
            <a:pPr marL="0" indent="0">
              <a:buFontTx/>
              <a:buNone/>
            </a:pPr>
            <a:r>
              <a:rPr lang="en-US" altLang="en-US" dirty="0" smtClean="0">
                <a:latin typeface="Arial" panose="020B0604020202020204" pitchFamily="34" charset="0"/>
                <a:ea typeface="ＭＳ Ｐゴシック" panose="020B0600070205080204" pitchFamily="34" charset="-128"/>
              </a:rPr>
              <a:t>4  Any change in the carrying capacity will result in a corresponding shift in population size.</a:t>
            </a:r>
          </a:p>
          <a:p>
            <a:endParaRPr lang="en-US" altLang="en-US" b="1" dirty="0">
              <a:latin typeface="Arial" panose="020B0604020202020204" pitchFamily="34" charset="0"/>
              <a:ea typeface="ＭＳ Ｐゴシック" panose="020B0600070205080204" pitchFamily="34" charset="-128"/>
            </a:endParaRPr>
          </a:p>
        </p:txBody>
      </p:sp>
      <p:sp>
        <p:nvSpPr>
          <p:cNvPr id="757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915BCFB-DE6C-48D9-9DDB-DFF910034B46}" type="slidenum">
              <a:rPr lang="en-US" altLang="en-US">
                <a:cs typeface="Arial" panose="020B0604020202020204" pitchFamily="34" charset="0"/>
              </a:rPr>
              <a:pPr>
                <a:spcBef>
                  <a:spcPct val="0"/>
                </a:spcBef>
              </a:pPr>
              <a:t>20</a:t>
            </a:fld>
            <a:endParaRPr lang="en-US" altLang="en-US" dirty="0">
              <a:cs typeface="Arial" panose="020B0604020202020204" pitchFamily="34" charset="0"/>
            </a:endParaRPr>
          </a:p>
        </p:txBody>
      </p:sp>
    </p:spTree>
    <p:extLst>
      <p:ext uri="{BB962C8B-B14F-4D97-AF65-F5344CB8AC3E}">
        <p14:creationId xmlns:p14="http://schemas.microsoft.com/office/powerpoint/2010/main" val="300402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a:t>
            </a:fld>
            <a:endParaRPr lang="en-US" dirty="0"/>
          </a:p>
        </p:txBody>
      </p:sp>
    </p:spTree>
    <p:extLst>
      <p:ext uri="{BB962C8B-B14F-4D97-AF65-F5344CB8AC3E}">
        <p14:creationId xmlns:p14="http://schemas.microsoft.com/office/powerpoint/2010/main" val="2502261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21</a:t>
            </a:fld>
            <a:endParaRPr lang="en-US" dirty="0"/>
          </a:p>
        </p:txBody>
      </p:sp>
    </p:spTree>
    <p:extLst>
      <p:ext uri="{BB962C8B-B14F-4D97-AF65-F5344CB8AC3E}">
        <p14:creationId xmlns:p14="http://schemas.microsoft.com/office/powerpoint/2010/main" val="2956812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40.6 </a:t>
            </a:r>
            <a:r>
              <a:rPr lang="en-US" dirty="0"/>
              <a:t>Overshoot and crash. A reindeer herd introduced to an island in 1944 increased in size exponentially, then crashed after an especially cold and snowy winter in 1963–64.</a:t>
            </a:r>
          </a:p>
        </p:txBody>
      </p:sp>
      <p:sp>
        <p:nvSpPr>
          <p:cNvPr id="4" name="Slide Number Placeholder 3"/>
          <p:cNvSpPr>
            <a:spLocks noGrp="1"/>
          </p:cNvSpPr>
          <p:nvPr>
            <p:ph type="sldNum" sz="quarter" idx="10"/>
          </p:nvPr>
        </p:nvSpPr>
        <p:spPr/>
        <p:txBody>
          <a:bodyPr/>
          <a:lstStyle/>
          <a:p>
            <a:fld id="{9735BA45-E0DB-46B2-9DB8-E4E7B755532F}" type="slidenum">
              <a:rPr lang="en-US" altLang="en-US" smtClean="0"/>
              <a:pPr/>
              <a:t>22</a:t>
            </a:fld>
            <a:endParaRPr lang="en-US" altLang="en-US" dirty="0"/>
          </a:p>
        </p:txBody>
      </p:sp>
    </p:spTree>
    <p:extLst>
      <p:ext uri="{BB962C8B-B14F-4D97-AF65-F5344CB8AC3E}">
        <p14:creationId xmlns:p14="http://schemas.microsoft.com/office/powerpoint/2010/main" val="2200620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23</a:t>
            </a:fld>
            <a:endParaRPr lang="en-US" dirty="0"/>
          </a:p>
        </p:txBody>
      </p:sp>
    </p:spTree>
    <p:extLst>
      <p:ext uri="{BB962C8B-B14F-4D97-AF65-F5344CB8AC3E}">
        <p14:creationId xmlns:p14="http://schemas.microsoft.com/office/powerpoint/2010/main" val="3007227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24</a:t>
            </a:fld>
            <a:endParaRPr lang="en-US" dirty="0"/>
          </a:p>
        </p:txBody>
      </p:sp>
    </p:spTree>
    <p:extLst>
      <p:ext uri="{BB962C8B-B14F-4D97-AF65-F5344CB8AC3E}">
        <p14:creationId xmlns:p14="http://schemas.microsoft.com/office/powerpoint/2010/main" val="3504749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2170966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26</a:t>
            </a:fld>
            <a:endParaRPr lang="en-US" dirty="0"/>
          </a:p>
        </p:txBody>
      </p:sp>
    </p:spTree>
    <p:extLst>
      <p:ext uri="{BB962C8B-B14F-4D97-AF65-F5344CB8AC3E}">
        <p14:creationId xmlns:p14="http://schemas.microsoft.com/office/powerpoint/2010/main" val="1486808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731717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40.7 </a:t>
            </a:r>
            <a:r>
              <a:rPr lang="en-US" dirty="0"/>
              <a:t>Survivorship curves. Gray lines are theoretical curves. Red dots are data from field studies.</a:t>
            </a:r>
          </a:p>
          <a:p>
            <a:r>
              <a:rPr lang="en-US" b="0" dirty="0"/>
              <a:t>A</a:t>
            </a:r>
            <a:r>
              <a:rPr lang="en-US" dirty="0"/>
              <a:t> </a:t>
            </a:r>
            <a:r>
              <a:rPr lang="en-US" dirty="0" smtClean="0"/>
              <a:t> Type </a:t>
            </a:r>
            <a:r>
              <a:rPr lang="en-US" dirty="0"/>
              <a:t>I curve. Mortality is highest late in life. Data for Dall sheep (</a:t>
            </a:r>
            <a:r>
              <a:rPr lang="en-US" i="1" dirty="0"/>
              <a:t>Ovis dalli</a:t>
            </a:r>
            <a:r>
              <a:rPr lang="en-US" dirty="0"/>
              <a:t>).</a:t>
            </a:r>
          </a:p>
          <a:p>
            <a:r>
              <a:rPr lang="en-US" b="0" dirty="0"/>
              <a:t>B</a:t>
            </a:r>
            <a:r>
              <a:rPr lang="en-US" dirty="0"/>
              <a:t> </a:t>
            </a:r>
            <a:r>
              <a:rPr lang="en-US" dirty="0" smtClean="0"/>
              <a:t> Type </a:t>
            </a:r>
            <a:r>
              <a:rPr lang="en-US" dirty="0"/>
              <a:t>II curve. Mortality varies little with age. Data for five-lined skink (</a:t>
            </a:r>
            <a:r>
              <a:rPr lang="en-US" i="1" dirty="0"/>
              <a:t>Eumeces fasciatus</a:t>
            </a:r>
            <a:r>
              <a:rPr lang="en-US" dirty="0"/>
              <a:t>).</a:t>
            </a:r>
          </a:p>
          <a:p>
            <a:r>
              <a:rPr lang="en-US" b="0" dirty="0"/>
              <a:t>C</a:t>
            </a:r>
            <a:r>
              <a:rPr lang="en-US" dirty="0"/>
              <a:t> </a:t>
            </a:r>
            <a:r>
              <a:rPr lang="en-US" dirty="0" smtClean="0"/>
              <a:t> Type </a:t>
            </a:r>
            <a:r>
              <a:rPr lang="en-US" dirty="0"/>
              <a:t>III curve. Mortality is highest early in life. Data for a desert shrub (</a:t>
            </a:r>
            <a:r>
              <a:rPr lang="en-US" i="1" dirty="0"/>
              <a:t>Cleome droserifolia</a:t>
            </a:r>
            <a:r>
              <a:rPr lang="en-US" dirty="0"/>
              <a:t>).</a:t>
            </a:r>
          </a:p>
        </p:txBody>
      </p:sp>
      <p:sp>
        <p:nvSpPr>
          <p:cNvPr id="4" name="Slide Number Placeholder 3"/>
          <p:cNvSpPr>
            <a:spLocks noGrp="1"/>
          </p:cNvSpPr>
          <p:nvPr>
            <p:ph type="sldNum" sz="quarter" idx="10"/>
          </p:nvPr>
        </p:nvSpPr>
        <p:spPr/>
        <p:txBody>
          <a:bodyPr/>
          <a:lstStyle/>
          <a:p>
            <a:fld id="{9735BA45-E0DB-46B2-9DB8-E4E7B755532F}" type="slidenum">
              <a:rPr lang="en-US" altLang="en-US" smtClean="0"/>
              <a:pPr/>
              <a:t>28</a:t>
            </a:fld>
            <a:endParaRPr lang="en-US" altLang="en-US" dirty="0"/>
          </a:p>
        </p:txBody>
      </p:sp>
    </p:spTree>
    <p:extLst>
      <p:ext uri="{BB962C8B-B14F-4D97-AF65-F5344CB8AC3E}">
        <p14:creationId xmlns:p14="http://schemas.microsoft.com/office/powerpoint/2010/main" val="179273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29</a:t>
            </a:fld>
            <a:endParaRPr lang="en-US" dirty="0"/>
          </a:p>
        </p:txBody>
      </p:sp>
    </p:spTree>
    <p:extLst>
      <p:ext uri="{BB962C8B-B14F-4D97-AF65-F5344CB8AC3E}">
        <p14:creationId xmlns:p14="http://schemas.microsoft.com/office/powerpoint/2010/main" val="2685486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40.8 </a:t>
            </a:r>
            <a:r>
              <a:rPr lang="en-US" altLang="en-US" dirty="0">
                <a:latin typeface="Arial" panose="020B0604020202020204" pitchFamily="34" charset="0"/>
                <a:ea typeface="ＭＳ Ｐゴシック" panose="020B0600070205080204" pitchFamily="34" charset="-128"/>
              </a:rPr>
              <a:t>Two types of life history. Most species have a mix of opportunistic and equilibrial life history traits.</a:t>
            </a:r>
            <a:endParaRPr lang="en-US" altLang="en-US" b="1" dirty="0">
              <a:latin typeface="Arial" panose="020B0604020202020204" pitchFamily="34" charset="0"/>
              <a:ea typeface="ＭＳ Ｐゴシック" panose="020B0600070205080204" pitchFamily="34" charset="-128"/>
            </a:endParaRPr>
          </a:p>
        </p:txBody>
      </p:sp>
      <p:sp>
        <p:nvSpPr>
          <p:cNvPr id="798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4D26BC6-14FA-456C-B221-CE0CDF9E86F8}" type="slidenum">
              <a:rPr lang="en-US" altLang="en-US">
                <a:solidFill>
                  <a:srgbClr val="000000"/>
                </a:solidFill>
                <a:cs typeface="Arial" panose="020B0604020202020204" pitchFamily="34" charset="0"/>
              </a:rPr>
              <a:pPr>
                <a:spcBef>
                  <a:spcPct val="0"/>
                </a:spcBef>
              </a:pPr>
              <a:t>30</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69136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EC2E146-56C8-4A7D-86A6-AD6FE6F746CA}" type="slidenum">
              <a:rPr lang="en-US" altLang="en-US">
                <a:cs typeface="Arial" panose="020B0604020202020204" pitchFamily="34" charset="0"/>
              </a:rPr>
              <a:pPr>
                <a:spcBef>
                  <a:spcPct val="0"/>
                </a:spcBef>
              </a:pPr>
              <a:t>4</a:t>
            </a:fld>
            <a:endParaRPr lang="en-US" altLang="en-US" dirty="0">
              <a:cs typeface="Arial" panose="020B0604020202020204" pitchFamily="34" charset="0"/>
            </a:endParaRPr>
          </a:p>
        </p:txBody>
      </p:sp>
    </p:spTree>
    <p:extLst>
      <p:ext uri="{BB962C8B-B14F-4D97-AF65-F5344CB8AC3E}">
        <p14:creationId xmlns:p14="http://schemas.microsoft.com/office/powerpoint/2010/main" val="3885112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31</a:t>
            </a:fld>
            <a:endParaRPr lang="en-US" dirty="0"/>
          </a:p>
        </p:txBody>
      </p:sp>
    </p:spTree>
    <p:extLst>
      <p:ext uri="{BB962C8B-B14F-4D97-AF65-F5344CB8AC3E}">
        <p14:creationId xmlns:p14="http://schemas.microsoft.com/office/powerpoint/2010/main" val="590602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32</a:t>
            </a:fld>
            <a:endParaRPr lang="en-US" dirty="0"/>
          </a:p>
        </p:txBody>
      </p:sp>
    </p:spTree>
    <p:extLst>
      <p:ext uri="{BB962C8B-B14F-4D97-AF65-F5344CB8AC3E}">
        <p14:creationId xmlns:p14="http://schemas.microsoft.com/office/powerpoint/2010/main" val="3048163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129700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40.9 </a:t>
            </a:r>
            <a:r>
              <a:rPr lang="en-US" altLang="en-US" b="0" dirty="0">
                <a:latin typeface="Arial" panose="020B0604020202020204" pitchFamily="34" charset="0"/>
                <a:ea typeface="ＭＳ Ｐゴシック" panose="020B0600070205080204" pitchFamily="34" charset="-128"/>
              </a:rPr>
              <a:t>How predation affects life history traits in guppies. David Reznick (shown above) and John Endler carried out an experiment using wild guppies that had evolved in the presence of a predator (cichlid) that preferentially preys on large guppies. Control group guppies remained in their home pool with cichlids. Other guppies were moved to a guppy-free pool with a predator (killifish) that preferentially eats small guppies. Data at left show the average age and weight at maturity for descendants of both groups 11 years after the study began.</a:t>
            </a:r>
          </a:p>
        </p:txBody>
      </p:sp>
      <p:sp>
        <p:nvSpPr>
          <p:cNvPr id="819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A7B1BBC-90FB-440C-80C8-3CBA5D1C51E3}" type="slidenum">
              <a:rPr lang="en-US" altLang="en-US">
                <a:solidFill>
                  <a:srgbClr val="000000"/>
                </a:solidFill>
                <a:cs typeface="Arial" panose="020B0604020202020204" pitchFamily="34" charset="0"/>
              </a:rPr>
              <a:pPr>
                <a:spcBef>
                  <a:spcPct val="0"/>
                </a:spcBef>
              </a:pPr>
              <a:t>34</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3122256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2395924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36</a:t>
            </a:fld>
            <a:endParaRPr lang="en-US" dirty="0"/>
          </a:p>
        </p:txBody>
      </p:sp>
    </p:spTree>
    <p:extLst>
      <p:ext uri="{BB962C8B-B14F-4D97-AF65-F5344CB8AC3E}">
        <p14:creationId xmlns:p14="http://schemas.microsoft.com/office/powerpoint/2010/main" val="2308473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37</a:t>
            </a:fld>
            <a:endParaRPr lang="en-US" dirty="0"/>
          </a:p>
        </p:txBody>
      </p:sp>
    </p:spTree>
    <p:extLst>
      <p:ext uri="{BB962C8B-B14F-4D97-AF65-F5344CB8AC3E}">
        <p14:creationId xmlns:p14="http://schemas.microsoft.com/office/powerpoint/2010/main" val="4201690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40.11 </a:t>
            </a:r>
            <a:r>
              <a:rPr lang="en-US" altLang="en-US" dirty="0">
                <a:latin typeface="Arial" panose="020B0604020202020204" pitchFamily="34" charset="0"/>
                <a:ea typeface="ＭＳ Ｐゴシック" panose="020B0600070205080204" pitchFamily="34" charset="-128"/>
              </a:rPr>
              <a:t>Growth curve (red) for the world human population. The chart shows when 1 billion and multiples thereof were reached.</a:t>
            </a:r>
            <a:endParaRPr lang="en-US" altLang="en-US" b="1" dirty="0">
              <a:latin typeface="Arial" panose="020B0604020202020204" pitchFamily="34" charset="0"/>
              <a:ea typeface="ＭＳ Ｐゴシック" panose="020B0600070205080204" pitchFamily="34" charset="-128"/>
            </a:endParaRPr>
          </a:p>
        </p:txBody>
      </p:sp>
      <p:sp>
        <p:nvSpPr>
          <p:cNvPr id="829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DF891A5-7729-4A6D-8B4D-92483440C9BA}" type="slidenum">
              <a:rPr lang="en-US" altLang="en-US">
                <a:cs typeface="Arial" panose="020B0604020202020204" pitchFamily="34" charset="0"/>
              </a:rPr>
              <a:pPr>
                <a:spcBef>
                  <a:spcPct val="0"/>
                </a:spcBef>
              </a:pPr>
              <a:t>38</a:t>
            </a:fld>
            <a:endParaRPr lang="en-US" altLang="en-US" dirty="0">
              <a:cs typeface="Arial" panose="020B0604020202020204" pitchFamily="34" charset="0"/>
            </a:endParaRPr>
          </a:p>
        </p:txBody>
      </p:sp>
    </p:spTree>
    <p:extLst>
      <p:ext uri="{BB962C8B-B14F-4D97-AF65-F5344CB8AC3E}">
        <p14:creationId xmlns:p14="http://schemas.microsoft.com/office/powerpoint/2010/main" val="425384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39</a:t>
            </a:fld>
            <a:endParaRPr lang="en-US" dirty="0"/>
          </a:p>
        </p:txBody>
      </p:sp>
    </p:spTree>
    <p:extLst>
      <p:ext uri="{BB962C8B-B14F-4D97-AF65-F5344CB8AC3E}">
        <p14:creationId xmlns:p14="http://schemas.microsoft.com/office/powerpoint/2010/main" val="4257042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40</a:t>
            </a:fld>
            <a:endParaRPr lang="en-US" dirty="0"/>
          </a:p>
        </p:txBody>
      </p:sp>
    </p:spTree>
    <p:extLst>
      <p:ext uri="{BB962C8B-B14F-4D97-AF65-F5344CB8AC3E}">
        <p14:creationId xmlns:p14="http://schemas.microsoft.com/office/powerpoint/2010/main" val="77722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a:t>
            </a:fld>
            <a:endParaRPr lang="en-US" dirty="0"/>
          </a:p>
        </p:txBody>
      </p:sp>
    </p:spTree>
    <p:extLst>
      <p:ext uri="{BB962C8B-B14F-4D97-AF65-F5344CB8AC3E}">
        <p14:creationId xmlns:p14="http://schemas.microsoft.com/office/powerpoint/2010/main" val="1194897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40.12 </a:t>
            </a:r>
            <a:r>
              <a:rPr lang="en-US" altLang="en-US" dirty="0">
                <a:latin typeface="Arial" panose="020B0604020202020204" pitchFamily="34" charset="0"/>
                <a:ea typeface="ＭＳ Ｐゴシック" panose="020B0600070205080204" pitchFamily="34" charset="-128"/>
              </a:rPr>
              <a:t>Age structure diagrams for the world’s three most populous countries. The width of each bar represents the number of </a:t>
            </a:r>
            <a:r>
              <a:rPr lang="en-US" altLang="en-US" dirty="0" smtClean="0">
                <a:latin typeface="Arial" panose="020B0604020202020204" pitchFamily="34" charset="0"/>
                <a:ea typeface="ＭＳ Ｐゴシック" panose="020B0600070205080204" pitchFamily="34" charset="-128"/>
              </a:rPr>
              <a:t>individuals </a:t>
            </a:r>
            <a:r>
              <a:rPr lang="en-US" altLang="en-US" dirty="0">
                <a:latin typeface="Arial" panose="020B0604020202020204" pitchFamily="34" charset="0"/>
                <a:ea typeface="ＭＳ Ｐゴシック" panose="020B0600070205080204" pitchFamily="34" charset="-128"/>
              </a:rPr>
              <a:t>in a 5-year age group. The left side of each chart indicates males; the right side, females.</a:t>
            </a:r>
            <a:endParaRPr lang="en-US" altLang="en-US" b="1" dirty="0">
              <a:latin typeface="Arial" panose="020B0604020202020204" pitchFamily="34" charset="0"/>
              <a:ea typeface="ＭＳ Ｐゴシック" panose="020B0600070205080204" pitchFamily="34" charset="-128"/>
            </a:endParaRPr>
          </a:p>
        </p:txBody>
      </p:sp>
      <p:sp>
        <p:nvSpPr>
          <p:cNvPr id="839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898B86B-13C0-4EB2-9A03-17ABB3C55298}" type="slidenum">
              <a:rPr lang="en-US" altLang="en-US">
                <a:cs typeface="Arial" panose="020B0604020202020204" pitchFamily="34" charset="0"/>
              </a:rPr>
              <a:pPr>
                <a:spcBef>
                  <a:spcPct val="0"/>
                </a:spcBef>
              </a:pPr>
              <a:t>41</a:t>
            </a:fld>
            <a:endParaRPr lang="en-US" altLang="en-US" dirty="0">
              <a:cs typeface="Arial" panose="020B0604020202020204" pitchFamily="34" charset="0"/>
            </a:endParaRPr>
          </a:p>
        </p:txBody>
      </p:sp>
    </p:spTree>
    <p:extLst>
      <p:ext uri="{BB962C8B-B14F-4D97-AF65-F5344CB8AC3E}">
        <p14:creationId xmlns:p14="http://schemas.microsoft.com/office/powerpoint/2010/main" val="40105968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42</a:t>
            </a:fld>
            <a:endParaRPr lang="en-US" dirty="0"/>
          </a:p>
        </p:txBody>
      </p:sp>
    </p:spTree>
    <p:extLst>
      <p:ext uri="{BB962C8B-B14F-4D97-AF65-F5344CB8AC3E}">
        <p14:creationId xmlns:p14="http://schemas.microsoft.com/office/powerpoint/2010/main" val="21675984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43</a:t>
            </a:fld>
            <a:endParaRPr lang="en-US" dirty="0"/>
          </a:p>
        </p:txBody>
      </p:sp>
    </p:spTree>
    <p:extLst>
      <p:ext uri="{BB962C8B-B14F-4D97-AF65-F5344CB8AC3E}">
        <p14:creationId xmlns:p14="http://schemas.microsoft.com/office/powerpoint/2010/main" val="1020093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40.13 </a:t>
            </a:r>
            <a:r>
              <a:rPr lang="en-US" dirty="0"/>
              <a:t>Demographic transition model. The model correlates changes in population growth with industrialization. </a:t>
            </a:r>
          </a:p>
        </p:txBody>
      </p:sp>
      <p:sp>
        <p:nvSpPr>
          <p:cNvPr id="4" name="Slide Number Placeholder 3"/>
          <p:cNvSpPr>
            <a:spLocks noGrp="1"/>
          </p:cNvSpPr>
          <p:nvPr>
            <p:ph type="sldNum" sz="quarter" idx="10"/>
          </p:nvPr>
        </p:nvSpPr>
        <p:spPr/>
        <p:txBody>
          <a:bodyPr/>
          <a:lstStyle/>
          <a:p>
            <a:fld id="{9735BA45-E0DB-46B2-9DB8-E4E7B755532F}" type="slidenum">
              <a:rPr lang="en-US" altLang="en-US" smtClean="0"/>
              <a:pPr/>
              <a:t>44</a:t>
            </a:fld>
            <a:endParaRPr lang="en-US" altLang="en-US" dirty="0"/>
          </a:p>
        </p:txBody>
      </p:sp>
    </p:spTree>
    <p:extLst>
      <p:ext uri="{BB962C8B-B14F-4D97-AF65-F5344CB8AC3E}">
        <p14:creationId xmlns:p14="http://schemas.microsoft.com/office/powerpoint/2010/main" val="3730293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45</a:t>
            </a:fld>
            <a:endParaRPr lang="en-US" dirty="0"/>
          </a:p>
        </p:txBody>
      </p:sp>
    </p:spTree>
    <p:extLst>
      <p:ext uri="{BB962C8B-B14F-4D97-AF65-F5344CB8AC3E}">
        <p14:creationId xmlns:p14="http://schemas.microsoft.com/office/powerpoint/2010/main" val="40514495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Table </a:t>
            </a:r>
            <a:r>
              <a:rPr lang="en-US" altLang="en-US" b="1" dirty="0" smtClean="0">
                <a:latin typeface="Arial" panose="020B0604020202020204" pitchFamily="34" charset="0"/>
                <a:ea typeface="ＭＳ Ｐゴシック" panose="020B0600070205080204" pitchFamily="34" charset="-128"/>
              </a:rPr>
              <a:t>40.2 </a:t>
            </a:r>
            <a:r>
              <a:rPr lang="en-US" altLang="en-US" dirty="0">
                <a:latin typeface="Arial" panose="020B0604020202020204" pitchFamily="34" charset="0"/>
                <a:ea typeface="ＭＳ Ｐゴシック" panose="020B0600070205080204" pitchFamily="34" charset="-128"/>
              </a:rPr>
              <a:t>Ecological Footprints</a:t>
            </a:r>
          </a:p>
        </p:txBody>
      </p:sp>
      <p:sp>
        <p:nvSpPr>
          <p:cNvPr id="860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35185FB-AA0A-4AFF-965E-09F39AEE3D7D}" type="slidenum">
              <a:rPr lang="en-US" altLang="en-US">
                <a:cs typeface="Arial" panose="020B0604020202020204" pitchFamily="34" charset="0"/>
              </a:rPr>
              <a:pPr>
                <a:spcBef>
                  <a:spcPct val="0"/>
                </a:spcBef>
              </a:pPr>
              <a:t>46</a:t>
            </a:fld>
            <a:endParaRPr lang="en-US" altLang="en-US" dirty="0">
              <a:cs typeface="Arial" panose="020B0604020202020204" pitchFamily="34" charset="0"/>
            </a:endParaRPr>
          </a:p>
        </p:txBody>
      </p:sp>
    </p:spTree>
    <p:extLst>
      <p:ext uri="{BB962C8B-B14F-4D97-AF65-F5344CB8AC3E}">
        <p14:creationId xmlns:p14="http://schemas.microsoft.com/office/powerpoint/2010/main" val="26140221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47</a:t>
            </a:fld>
            <a:endParaRPr lang="en-US" dirty="0"/>
          </a:p>
        </p:txBody>
      </p:sp>
    </p:spTree>
    <p:extLst>
      <p:ext uri="{BB962C8B-B14F-4D97-AF65-F5344CB8AC3E}">
        <p14:creationId xmlns:p14="http://schemas.microsoft.com/office/powerpoint/2010/main" val="24274902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48</a:t>
            </a:fld>
            <a:endParaRPr lang="en-US" dirty="0"/>
          </a:p>
        </p:txBody>
      </p:sp>
    </p:spTree>
    <p:extLst>
      <p:ext uri="{BB962C8B-B14F-4D97-AF65-F5344CB8AC3E}">
        <p14:creationId xmlns:p14="http://schemas.microsoft.com/office/powerpoint/2010/main" val="36831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a:t>
            </a:r>
            <a:r>
              <a:rPr lang="en-US" altLang="en-US" b="1" dirty="0" smtClean="0">
                <a:latin typeface="Arial" panose="020B0604020202020204" pitchFamily="34" charset="0"/>
                <a:ea typeface="ＭＳ Ｐゴシック" panose="020B0600070205080204" pitchFamily="34" charset="-128"/>
              </a:rPr>
              <a:t>40.1</a:t>
            </a:r>
            <a:r>
              <a:rPr lang="en-US" altLang="en-US" b="1" baseline="0"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Population </a:t>
            </a:r>
            <a:r>
              <a:rPr lang="en-US" altLang="en-US" dirty="0">
                <a:latin typeface="Arial" panose="020B0604020202020204" pitchFamily="34" charset="0"/>
                <a:ea typeface="ＭＳ Ｐゴシック" panose="020B0600070205080204" pitchFamily="34" charset="-128"/>
              </a:rPr>
              <a:t>distribution </a:t>
            </a:r>
            <a:r>
              <a:rPr lang="en-US" altLang="en-US" dirty="0" smtClean="0">
                <a:latin typeface="Arial" panose="020B0604020202020204" pitchFamily="34" charset="0"/>
                <a:ea typeface="ＭＳ Ｐゴシック" panose="020B0600070205080204" pitchFamily="34" charset="-128"/>
              </a:rPr>
              <a:t>patterns.</a:t>
            </a:r>
          </a:p>
          <a:p>
            <a:r>
              <a:rPr lang="en-US" altLang="en-US" dirty="0" smtClean="0">
                <a:latin typeface="Arial" panose="020B0604020202020204" pitchFamily="34" charset="0"/>
                <a:ea typeface="ＭＳ Ｐゴシック" panose="020B0600070205080204" pitchFamily="34" charset="-128"/>
              </a:rPr>
              <a:t>A  Clumped </a:t>
            </a:r>
            <a:r>
              <a:rPr lang="en-US" altLang="en-US" dirty="0">
                <a:latin typeface="Arial" panose="020B0604020202020204" pitchFamily="34" charset="0"/>
                <a:ea typeface="ＭＳ Ｐゴシック" panose="020B0600070205080204" pitchFamily="34" charset="-128"/>
              </a:rPr>
              <a:t>distribution of </a:t>
            </a:r>
            <a:r>
              <a:rPr lang="en-US" altLang="en-US" dirty="0" smtClean="0">
                <a:latin typeface="Arial" panose="020B0604020202020204" pitchFamily="34" charset="0"/>
                <a:ea typeface="ＭＳ Ｐゴシック" panose="020B0600070205080204" pitchFamily="34" charset="-128"/>
              </a:rPr>
              <a:t>hippopotamuses.</a:t>
            </a:r>
          </a:p>
          <a:p>
            <a:r>
              <a:rPr lang="en-US" altLang="en-US" dirty="0" smtClean="0">
                <a:latin typeface="Arial" panose="020B0604020202020204" pitchFamily="34" charset="0"/>
                <a:ea typeface="ＭＳ Ｐゴシック" panose="020B0600070205080204" pitchFamily="34" charset="-128"/>
              </a:rPr>
              <a:t>B  Near</a:t>
            </a:r>
            <a:r>
              <a:rPr lang="en-US" altLang="en-US" dirty="0">
                <a:latin typeface="Arial" panose="020B0604020202020204" pitchFamily="34" charset="0"/>
                <a:ea typeface="ＭＳ Ｐゴシック" panose="020B0600070205080204" pitchFamily="34" charset="-128"/>
              </a:rPr>
              <a:t>-uniform distribution of nesting </a:t>
            </a:r>
            <a:r>
              <a:rPr lang="en-US" altLang="en-US" dirty="0" smtClean="0">
                <a:latin typeface="Arial" panose="020B0604020202020204" pitchFamily="34" charset="0"/>
                <a:ea typeface="ＭＳ Ｐゴシック" panose="020B0600070205080204" pitchFamily="34" charset="-128"/>
              </a:rPr>
              <a:t>seabirds.</a:t>
            </a:r>
          </a:p>
          <a:p>
            <a:r>
              <a:rPr lang="en-US" altLang="en-US" dirty="0" smtClean="0">
                <a:latin typeface="Arial" panose="020B0604020202020204" pitchFamily="34" charset="0"/>
                <a:ea typeface="ＭＳ Ｐゴシック" panose="020B0600070205080204" pitchFamily="34" charset="-128"/>
              </a:rPr>
              <a:t>C  </a:t>
            </a:r>
            <a:r>
              <a:rPr lang="en-US" altLang="en-US" dirty="0">
                <a:latin typeface="Arial" panose="020B0604020202020204" pitchFamily="34" charset="0"/>
                <a:ea typeface="ＭＳ Ｐゴシック" panose="020B0600070205080204" pitchFamily="34" charset="-128"/>
              </a:rPr>
              <a:t>Random distribution of </a:t>
            </a:r>
            <a:r>
              <a:rPr lang="en-US" altLang="en-US" dirty="0" smtClean="0">
                <a:latin typeface="Arial" panose="020B0604020202020204" pitchFamily="34" charset="0"/>
                <a:ea typeface="ＭＳ Ｐゴシック" panose="020B0600070205080204" pitchFamily="34" charset="-128"/>
              </a:rPr>
              <a:t>dandelions.</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696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FA99D47-F2C2-49E7-B750-F3A52E85FB91}" type="slidenum">
              <a:rPr lang="en-US" altLang="en-US">
                <a:solidFill>
                  <a:srgbClr val="000000"/>
                </a:solidFill>
                <a:cs typeface="Arial" panose="020B0604020202020204" pitchFamily="34" charset="0"/>
              </a:rPr>
              <a:pPr>
                <a:spcBef>
                  <a:spcPct val="0"/>
                </a:spcBef>
              </a:pPr>
              <a:t>6</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301418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EC2E146-56C8-4A7D-86A6-AD6FE6F746CA}" type="slidenum">
              <a:rPr lang="en-US" altLang="en-US">
                <a:cs typeface="Arial" panose="020B0604020202020204" pitchFamily="34" charset="0"/>
              </a:rPr>
              <a:pPr>
                <a:spcBef>
                  <a:spcPct val="0"/>
                </a:spcBef>
              </a:pPr>
              <a:t>7</a:t>
            </a:fld>
            <a:endParaRPr lang="en-US" altLang="en-US" dirty="0">
              <a:cs typeface="Arial" panose="020B0604020202020204" pitchFamily="34" charset="0"/>
            </a:endParaRPr>
          </a:p>
        </p:txBody>
      </p:sp>
    </p:spTree>
    <p:extLst>
      <p:ext uri="{BB962C8B-B14F-4D97-AF65-F5344CB8AC3E}">
        <p14:creationId xmlns:p14="http://schemas.microsoft.com/office/powerpoint/2010/main" val="4098097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8</a:t>
            </a:fld>
            <a:endParaRPr lang="en-US" dirty="0"/>
          </a:p>
        </p:txBody>
      </p:sp>
    </p:spTree>
    <p:extLst>
      <p:ext uri="{BB962C8B-B14F-4D97-AF65-F5344CB8AC3E}">
        <p14:creationId xmlns:p14="http://schemas.microsoft.com/office/powerpoint/2010/main" val="15951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06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5E7DC3D-EA50-41BE-B75D-8AB770D965CD}" type="slidenum">
              <a:rPr lang="en-US" altLang="en-US">
                <a:cs typeface="Arial" panose="020B0604020202020204" pitchFamily="34" charset="0"/>
              </a:rPr>
              <a:pPr>
                <a:spcBef>
                  <a:spcPct val="0"/>
                </a:spcBef>
              </a:pPr>
              <a:t>9</a:t>
            </a:fld>
            <a:endParaRPr lang="en-US" altLang="en-US" dirty="0">
              <a:cs typeface="Arial" panose="020B0604020202020204" pitchFamily="34" charset="0"/>
            </a:endParaRPr>
          </a:p>
        </p:txBody>
      </p:sp>
    </p:spTree>
    <p:extLst>
      <p:ext uri="{BB962C8B-B14F-4D97-AF65-F5344CB8AC3E}">
        <p14:creationId xmlns:p14="http://schemas.microsoft.com/office/powerpoint/2010/main" val="2750963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16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F9D82CB-CE10-4727-AE46-C8A67E639954}" type="slidenum">
              <a:rPr lang="en-US" altLang="en-US">
                <a:cs typeface="Arial" panose="020B0604020202020204" pitchFamily="34" charset="0"/>
              </a:rPr>
              <a:pPr>
                <a:spcBef>
                  <a:spcPct val="0"/>
                </a:spcBef>
              </a:pPr>
              <a:t>10</a:t>
            </a:fld>
            <a:endParaRPr lang="en-US" altLang="en-US" dirty="0">
              <a:cs typeface="Arial" panose="020B0604020202020204" pitchFamily="34" charset="0"/>
            </a:endParaRPr>
          </a:p>
        </p:txBody>
      </p:sp>
    </p:spTree>
    <p:extLst>
      <p:ext uri="{BB962C8B-B14F-4D97-AF65-F5344CB8AC3E}">
        <p14:creationId xmlns:p14="http://schemas.microsoft.com/office/powerpoint/2010/main" val="2364801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2183930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4194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41782670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411631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145221647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876800" y="2895600"/>
            <a:ext cx="3657600" cy="2129865"/>
          </a:xfrm>
        </p:spPr>
        <p:txBody>
          <a:bodyPr/>
          <a:lstStyle/>
          <a:p>
            <a:pPr algn="ctr"/>
            <a:r>
              <a:rPr lang="en-US" b="1" dirty="0"/>
              <a:t>Chapter </a:t>
            </a:r>
            <a:r>
              <a:rPr lang="en-US" b="1" dirty="0" smtClean="0"/>
              <a:t>40</a:t>
            </a:r>
          </a:p>
          <a:p>
            <a:pPr algn="ctr"/>
            <a:r>
              <a:rPr lang="en-US" dirty="0"/>
              <a:t>Population Ecology</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20012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Zero to Exponential Growth (</a:t>
            </a:r>
            <a:r>
              <a:rPr lang="en-US" altLang="en-US" dirty="0"/>
              <a:t>1 of 4</a:t>
            </a:r>
            <a:r>
              <a:rPr lang="en-US" altLang="en-US" dirty="0" smtClean="0"/>
              <a:t>)</a:t>
            </a:r>
            <a:endParaRPr lang="en-US" dirty="0"/>
          </a:p>
        </p:txBody>
      </p:sp>
      <p:sp>
        <p:nvSpPr>
          <p:cNvPr id="20483" name="Text Placeholder 2"/>
          <p:cNvSpPr>
            <a:spLocks noGrp="1"/>
          </p:cNvSpPr>
          <p:nvPr>
            <p:ph idx="1"/>
          </p:nvPr>
        </p:nvSpPr>
        <p:spPr/>
        <p:txBody>
          <a:bodyPr/>
          <a:lstStyle/>
          <a:p>
            <a:r>
              <a:rPr lang="en-US" altLang="en-US" dirty="0" smtClean="0"/>
              <a:t>We can measure births and deaths in terms of rates </a:t>
            </a:r>
            <a:r>
              <a:rPr lang="it-IT" altLang="en-US" dirty="0" smtClean="0"/>
              <a:t>per </a:t>
            </a:r>
            <a:r>
              <a:rPr lang="it-IT" altLang="en-US" dirty="0" err="1" smtClean="0"/>
              <a:t>individual</a:t>
            </a:r>
            <a:r>
              <a:rPr lang="it-IT" altLang="en-US" dirty="0" smtClean="0"/>
              <a:t> or per capita</a:t>
            </a:r>
          </a:p>
          <a:p>
            <a:r>
              <a:rPr lang="it-IT" altLang="en-US" dirty="0" smtClean="0"/>
              <a:t>Per capita </a:t>
            </a:r>
            <a:r>
              <a:rPr lang="it-IT" altLang="en-US" dirty="0" err="1" smtClean="0"/>
              <a:t>growth</a:t>
            </a:r>
            <a:r>
              <a:rPr lang="it-IT" altLang="en-US" dirty="0" smtClean="0"/>
              <a:t> rate (</a:t>
            </a:r>
            <a:r>
              <a:rPr lang="it-IT" altLang="en-US" i="1" dirty="0" err="1" smtClean="0"/>
              <a:t>r</a:t>
            </a:r>
            <a:r>
              <a:rPr lang="it-IT" altLang="en-US" dirty="0" smtClean="0"/>
              <a:t>) = per capita </a:t>
            </a:r>
            <a:r>
              <a:rPr lang="it-IT" altLang="en-US" dirty="0" err="1" smtClean="0"/>
              <a:t>birth</a:t>
            </a:r>
            <a:r>
              <a:rPr lang="it-IT" altLang="en-US" dirty="0" smtClean="0"/>
              <a:t> rate (</a:t>
            </a:r>
            <a:r>
              <a:rPr lang="it-IT" altLang="en-US" i="1" dirty="0" smtClean="0"/>
              <a:t>b</a:t>
            </a:r>
            <a:r>
              <a:rPr lang="it-IT" altLang="en-US" dirty="0" smtClean="0"/>
              <a:t>) – per capita </a:t>
            </a:r>
            <a:r>
              <a:rPr lang="it-IT" altLang="en-US" dirty="0" err="1" smtClean="0"/>
              <a:t>death</a:t>
            </a:r>
            <a:r>
              <a:rPr lang="it-IT" altLang="en-US" dirty="0" smtClean="0"/>
              <a:t> rate (</a:t>
            </a:r>
            <a:r>
              <a:rPr lang="it-IT" altLang="en-US" i="1" dirty="0" smtClean="0"/>
              <a:t>d</a:t>
            </a:r>
            <a:r>
              <a:rPr lang="it-IT" altLang="en-US" dirty="0" smtClean="0"/>
              <a:t>)</a:t>
            </a:r>
          </a:p>
          <a:p>
            <a:pPr lvl="1"/>
            <a:r>
              <a:rPr lang="en-US" altLang="en-US" dirty="0" smtClean="0"/>
              <a:t>For some interval, the added number of individuals divided by the initial population size</a:t>
            </a:r>
            <a:endParaRPr lang="en-GB" altLang="en-US" dirty="0" smtClean="0"/>
          </a:p>
          <a:p>
            <a:pPr lvl="1"/>
            <a:endParaRPr lang="en-GB" altLang="en-US" dirty="0" smtClean="0"/>
          </a:p>
          <a:p>
            <a:endParaRPr lang="en-GB" altLang="en-US" dirty="0" smtClean="0"/>
          </a:p>
          <a:p>
            <a:endParaRPr lang="en-GB" altLang="en-US" dirty="0" smtClean="0"/>
          </a:p>
          <a:p>
            <a:endParaRPr lang="en-GB" altLang="en-US" dirty="0" smtClean="0"/>
          </a:p>
          <a:p>
            <a:pPr lvl="1"/>
            <a:endParaRPr lang="en-GB" altLang="en-US" dirty="0" smtClean="0"/>
          </a:p>
          <a:p>
            <a:endParaRPr lang="en-GB" altLang="en-US" dirty="0" smtClean="0"/>
          </a:p>
          <a:p>
            <a:endParaRPr lang="en-GB" altLang="en-US" dirty="0" smtClean="0"/>
          </a:p>
          <a:p>
            <a:endParaRPr lang="en-US" altLang="en-US" dirty="0" smtClean="0"/>
          </a:p>
          <a:p>
            <a:pPr lvl="1"/>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Zero to Exponential Growth </a:t>
            </a:r>
            <a:r>
              <a:rPr lang="en-US" altLang="en-US" dirty="0" smtClean="0"/>
              <a:t>(2 </a:t>
            </a:r>
            <a:r>
              <a:rPr lang="en-US" altLang="en-US" dirty="0"/>
              <a:t>of </a:t>
            </a:r>
            <a:r>
              <a:rPr lang="en-US" altLang="en-US" dirty="0" smtClean="0"/>
              <a:t>4)</a:t>
            </a:r>
            <a:endParaRPr lang="en-US" dirty="0"/>
          </a:p>
        </p:txBody>
      </p:sp>
      <p:sp>
        <p:nvSpPr>
          <p:cNvPr id="21507" name="Content Placeholder 2"/>
          <p:cNvSpPr>
            <a:spLocks noGrp="1"/>
          </p:cNvSpPr>
          <p:nvPr>
            <p:ph idx="1"/>
          </p:nvPr>
        </p:nvSpPr>
        <p:spPr/>
        <p:txBody>
          <a:bodyPr/>
          <a:lstStyle/>
          <a:p>
            <a:r>
              <a:rPr lang="en-US" altLang="en-US" dirty="0" smtClean="0"/>
              <a:t>We calculate population growth, G, based on the per capita growth rate and the number of individuals, </a:t>
            </a:r>
            <a:r>
              <a:rPr lang="en-US" altLang="en-US" i="1" dirty="0" smtClean="0"/>
              <a:t>N:</a:t>
            </a:r>
          </a:p>
          <a:p>
            <a:endParaRPr lang="en-US" altLang="en-US" dirty="0" smtClean="0"/>
          </a:p>
          <a:p>
            <a:pPr marL="0" indent="0" algn="ctr">
              <a:buNone/>
            </a:pPr>
            <a:r>
              <a:rPr lang="en-US" altLang="en-US" dirty="0" smtClean="0"/>
              <a:t>Population growth rate,</a:t>
            </a:r>
            <a:r>
              <a:rPr lang="en-US" altLang="en-US" i="1" dirty="0" smtClean="0"/>
              <a:t> G </a:t>
            </a:r>
            <a:r>
              <a:rPr lang="en-US" altLang="en-US" dirty="0" smtClean="0"/>
              <a:t>= </a:t>
            </a:r>
          </a:p>
          <a:p>
            <a:pPr marL="0" indent="0" algn="ctr">
              <a:buNone/>
            </a:pPr>
            <a:r>
              <a:rPr lang="en-US" altLang="en-US" dirty="0" smtClean="0"/>
              <a:t> per capita growth rate, </a:t>
            </a:r>
            <a:r>
              <a:rPr lang="en-US" altLang="en-US" i="1" dirty="0" smtClean="0"/>
              <a:t>r</a:t>
            </a:r>
            <a:r>
              <a:rPr lang="en-US" altLang="en-US" dirty="0" smtClean="0"/>
              <a:t>  X number of individuals, </a:t>
            </a:r>
            <a:r>
              <a:rPr lang="en-US" altLang="en-US" i="1" dirty="0" smtClean="0"/>
              <a:t>N</a:t>
            </a:r>
          </a:p>
          <a:p>
            <a:endParaRPr lang="en-US" altLang="en-US" dirty="0" smtClean="0"/>
          </a:p>
          <a:p>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Zero to Exponential Growth (3 </a:t>
            </a:r>
            <a:r>
              <a:rPr lang="en-US" altLang="en-US" dirty="0"/>
              <a:t>of 4</a:t>
            </a:r>
            <a:r>
              <a:rPr lang="en-US" altLang="en-US" dirty="0" smtClean="0"/>
              <a:t>)</a:t>
            </a:r>
            <a:endParaRPr lang="en-US" dirty="0"/>
          </a:p>
        </p:txBody>
      </p:sp>
      <p:sp>
        <p:nvSpPr>
          <p:cNvPr id="22531" name="Content Placeholder 2"/>
          <p:cNvSpPr>
            <a:spLocks noGrp="1"/>
          </p:cNvSpPr>
          <p:nvPr>
            <p:ph idx="1"/>
          </p:nvPr>
        </p:nvSpPr>
        <p:spPr/>
        <p:txBody>
          <a:bodyPr/>
          <a:lstStyle/>
          <a:p>
            <a:r>
              <a:rPr lang="en-US" altLang="en-US" dirty="0" smtClean="0"/>
              <a:t>Exponential growth</a:t>
            </a:r>
          </a:p>
          <a:p>
            <a:pPr lvl="1"/>
            <a:r>
              <a:rPr lang="en-US" altLang="en-US" dirty="0" smtClean="0"/>
              <a:t>Plot of population increases against time produces a J-shaped curve</a:t>
            </a:r>
          </a:p>
          <a:p>
            <a:pPr lvl="1"/>
            <a:r>
              <a:rPr lang="en-US" altLang="en-US" dirty="0" smtClean="0"/>
              <a:t>Number of new individuals increases each generation, although per capita growth rate stays the same</a:t>
            </a:r>
          </a:p>
          <a:p>
            <a:pPr lvl="1"/>
            <a:r>
              <a:rPr lang="en-US" altLang="en-US" dirty="0" smtClean="0"/>
              <a:t>Will occur in any population in which the birth rate exceeds the death rate; in other words, as long as r is greater than zero</a:t>
            </a:r>
          </a:p>
          <a:p>
            <a:endParaRPr lang="en-US" altLang="en-US" dirty="0" smtClean="0"/>
          </a:p>
          <a:p>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smtClean="0"/>
              <a:t>Exponential Growth (4 of 4)</a:t>
            </a:r>
            <a:endParaRPr lang="en-US" altLang="en-US" dirty="0"/>
          </a:p>
        </p:txBody>
      </p:sp>
      <p:sp>
        <p:nvSpPr>
          <p:cNvPr id="23555" name="Content Placeholder 2"/>
          <p:cNvSpPr>
            <a:spLocks noGrp="1"/>
          </p:cNvSpPr>
          <p:nvPr>
            <p:ph idx="1"/>
          </p:nvPr>
        </p:nvSpPr>
        <p:spPr/>
        <p:txBody>
          <a:bodyPr/>
          <a:lstStyle/>
          <a:p>
            <a:r>
              <a:rPr lang="en-US" altLang="en-US" dirty="0" smtClean="0"/>
              <a:t>Example: 2,000 mice live in the same cornfield:</a:t>
            </a:r>
          </a:p>
          <a:p>
            <a:pPr lvl="1"/>
            <a:r>
              <a:rPr lang="en-US" altLang="en-US" dirty="0" smtClean="0"/>
              <a:t>1,000 mice are born each month</a:t>
            </a:r>
          </a:p>
          <a:p>
            <a:pPr lvl="1"/>
            <a:r>
              <a:rPr lang="en-US" altLang="en-US" dirty="0" smtClean="0"/>
              <a:t>Birth rate is 0.5 births per mouse per month (1,000/2,000)</a:t>
            </a:r>
          </a:p>
          <a:p>
            <a:pPr lvl="1"/>
            <a:r>
              <a:rPr lang="en-US" altLang="en-US" dirty="0" smtClean="0"/>
              <a:t>200 mice die each month</a:t>
            </a:r>
          </a:p>
          <a:p>
            <a:pPr lvl="1"/>
            <a:r>
              <a:rPr lang="en-US" altLang="en-US" dirty="0" smtClean="0"/>
              <a:t>Death rate is 0.1 deaths per mouse per month (200/2,000) </a:t>
            </a:r>
          </a:p>
          <a:p>
            <a:pPr lvl="1"/>
            <a:r>
              <a:rPr lang="en-US" altLang="en-US" dirty="0" smtClean="0"/>
              <a:t>r is 0.4 per mouse per month (0.5 – 0.1)</a:t>
            </a:r>
          </a:p>
          <a:p>
            <a:endParaRPr lang="en-US" altLang="en-US" dirty="0" smtClean="0"/>
          </a:p>
          <a:p>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smtClean="0"/>
              <a:t>Exponential Growth Curve</a:t>
            </a:r>
            <a:endParaRPr lang="en-US" dirty="0"/>
          </a:p>
        </p:txBody>
      </p:sp>
      <p:pic>
        <p:nvPicPr>
          <p:cNvPr id="5" name="Picture 4" descr="A figure shows a graph at section B representing the exponential growth with x-axis representing time in months ranging from zero to twenty at an equal interval of two. Y-axis shows number of individuals in N ranging from one lakh to twelve lakh at an equal interval of one lakh. Graphing numbers over time produces like a J-shaped curve which starts from zero at y-axis and it is white colored. The curve takes hike at eight and fourteen and reaches till twelve lakhs at y-axis and 18 at x-axis. The text below reads as, “Graphing numbers overtime produces a J-shaped cur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524000"/>
            <a:ext cx="4133360" cy="4449790"/>
          </a:xfrm>
          <a:prstGeom prst="rect">
            <a:avLst/>
          </a:prstGeom>
        </p:spPr>
      </p:pic>
    </p:spTree>
    <p:extLst>
      <p:ext uri="{BB962C8B-B14F-4D97-AF65-F5344CB8AC3E}">
        <p14:creationId xmlns:p14="http://schemas.microsoft.com/office/powerpoint/2010/main" val="167648758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548631" cy="1004011"/>
          </a:xfrm>
        </p:spPr>
        <p:txBody>
          <a:bodyPr>
            <a:normAutofit fontScale="90000"/>
          </a:bodyPr>
          <a:lstStyle/>
          <a:p>
            <a:r>
              <a:rPr lang="en-US" altLang="en-US" dirty="0" smtClean="0"/>
              <a:t>Effect of Death Rate on Population Increase</a:t>
            </a:r>
            <a:endParaRPr lang="en-US" dirty="0"/>
          </a:p>
        </p:txBody>
      </p:sp>
      <p:pic>
        <p:nvPicPr>
          <p:cNvPr id="2" name="Picture 1" descr="A graph shows two J-shaped curves with x-axis shows time in hours ranging from zero to sixteen at an equal interval of two. The y-axis shows number of individuals ranging from zero to ten at an equal interval of two. Two white colored J shaped curves are shown. Curve 1 starts from zero and rises upwards from point seven on the x-axis. Curve 2 starts from zero on the x-axis and rises upwards from twelve.&#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309687"/>
            <a:ext cx="6732304" cy="4645150"/>
          </a:xfrm>
          <a:prstGeom prst="rect">
            <a:avLst/>
          </a:prstGeo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Biotic Potential</a:t>
            </a:r>
            <a:endParaRPr lang="en-US" dirty="0"/>
          </a:p>
        </p:txBody>
      </p:sp>
      <p:sp>
        <p:nvSpPr>
          <p:cNvPr id="24579" name="Content Placeholder 2"/>
          <p:cNvSpPr>
            <a:spLocks noGrp="1"/>
          </p:cNvSpPr>
          <p:nvPr>
            <p:ph idx="1"/>
          </p:nvPr>
        </p:nvSpPr>
        <p:spPr/>
        <p:txBody>
          <a:bodyPr/>
          <a:lstStyle/>
          <a:p>
            <a:r>
              <a:rPr lang="en-US" altLang="en-US" dirty="0" smtClean="0"/>
              <a:t>Maximum possible population growth rate under optimal conditions</a:t>
            </a:r>
          </a:p>
          <a:p>
            <a:pPr lvl="1"/>
            <a:r>
              <a:rPr lang="en-US" altLang="en-US" dirty="0" smtClean="0"/>
              <a:t>Under ideal conditions (shelter, food, and other essential resources are unlimited, no predators or pathogens), a population’s growth rate reaches its  biotic potential</a:t>
            </a:r>
          </a:p>
          <a:p>
            <a:pPr lvl="1"/>
            <a:r>
              <a:rPr lang="en-US" altLang="en-US" dirty="0" smtClean="0"/>
              <a:t>Microbes have high biotic potentials</a:t>
            </a:r>
          </a:p>
          <a:p>
            <a:pPr lvl="1"/>
            <a:r>
              <a:rPr lang="en-US" altLang="en-US" dirty="0" smtClean="0"/>
              <a:t>Large-bodied mammals have low biotic potentials</a:t>
            </a:r>
          </a:p>
          <a:p>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40.3 Limits on Population Growth</a:t>
            </a:r>
            <a:endParaRPr lang="en-US" dirty="0"/>
          </a:p>
        </p:txBody>
      </p:sp>
      <p:sp>
        <p:nvSpPr>
          <p:cNvPr id="28675" name="Content Placeholder 2"/>
          <p:cNvSpPr>
            <a:spLocks noGrp="1"/>
          </p:cNvSpPr>
          <p:nvPr>
            <p:ph idx="1"/>
          </p:nvPr>
        </p:nvSpPr>
        <p:spPr/>
        <p:txBody>
          <a:bodyPr/>
          <a:lstStyle/>
          <a:p>
            <a:r>
              <a:rPr lang="en-US" altLang="en-US" smtClean="0"/>
              <a:t>No population can grow exponentially forever</a:t>
            </a:r>
          </a:p>
          <a:p>
            <a:r>
              <a:rPr lang="en-US" altLang="en-US" smtClean="0"/>
              <a:t>Density-dependent factor </a:t>
            </a:r>
          </a:p>
          <a:p>
            <a:pPr lvl="1"/>
            <a:r>
              <a:rPr lang="en-US" altLang="en-US" smtClean="0"/>
              <a:t>Factor that limits population growth and has a greater effect in dense populations than less dense ones</a:t>
            </a:r>
          </a:p>
          <a:p>
            <a:pPr lvl="2"/>
            <a:r>
              <a:rPr lang="en-US" altLang="en-US" smtClean="0"/>
              <a:t>Examples: pathogens and parasites</a:t>
            </a:r>
          </a:p>
          <a:p>
            <a:endParaRPr lang="en-US" altLang="en-US" smtClean="0"/>
          </a:p>
          <a:p>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Density-Dependent Factors</a:t>
            </a:r>
            <a:endParaRPr lang="en-US" altLang="en-US" dirty="0"/>
          </a:p>
        </p:txBody>
      </p:sp>
      <p:sp>
        <p:nvSpPr>
          <p:cNvPr id="29699" name="Content Placeholder 2"/>
          <p:cNvSpPr>
            <a:spLocks noGrp="1"/>
          </p:cNvSpPr>
          <p:nvPr>
            <p:ph idx="1"/>
          </p:nvPr>
        </p:nvSpPr>
        <p:spPr/>
        <p:txBody>
          <a:bodyPr/>
          <a:lstStyle/>
          <a:p>
            <a:r>
              <a:rPr lang="en-US" altLang="en-US" sz="2800" dirty="0" smtClean="0"/>
              <a:t>In any natural environment, there are limited resources</a:t>
            </a:r>
          </a:p>
          <a:p>
            <a:r>
              <a:rPr lang="en-US" altLang="en-US" sz="2800" dirty="0" smtClean="0"/>
              <a:t>An increase in the number of individuals in an area leads to increased intraspecific competition</a:t>
            </a:r>
          </a:p>
          <a:p>
            <a:pPr lvl="1"/>
            <a:r>
              <a:rPr lang="en-US" altLang="en-US" sz="2400" dirty="0" smtClean="0"/>
              <a:t>Competition for a resource among members of the same species</a:t>
            </a:r>
          </a:p>
          <a:p>
            <a:pPr lvl="1"/>
            <a:r>
              <a:rPr lang="en-US" altLang="en-US" sz="2400" dirty="0" smtClean="0"/>
              <a:t>Detrimental effect even on winners, because energy they use in competition for resources is not available for reproduction</a:t>
            </a:r>
            <a:endParaRPr lang="en-US"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Logistic Growth</a:t>
            </a:r>
            <a:endParaRPr lang="en-US" dirty="0"/>
          </a:p>
        </p:txBody>
      </p:sp>
      <p:sp>
        <p:nvSpPr>
          <p:cNvPr id="31747" name="Content Placeholder 2"/>
          <p:cNvSpPr>
            <a:spLocks noGrp="1"/>
          </p:cNvSpPr>
          <p:nvPr>
            <p:ph idx="1"/>
          </p:nvPr>
        </p:nvSpPr>
        <p:spPr/>
        <p:txBody>
          <a:bodyPr/>
          <a:lstStyle/>
          <a:p>
            <a:r>
              <a:rPr lang="en-US" altLang="en-US" sz="2800" dirty="0" smtClean="0"/>
              <a:t>Occurs when density-dependent factors affect population size over time</a:t>
            </a:r>
          </a:p>
          <a:p>
            <a:pPr lvl="1"/>
            <a:r>
              <a:rPr lang="en-US" altLang="en-US" sz="2400" dirty="0" smtClean="0"/>
              <a:t>Plots out as an S-shaped curve</a:t>
            </a:r>
          </a:p>
          <a:p>
            <a:r>
              <a:rPr lang="en-US" altLang="en-US" sz="2800" dirty="0" smtClean="0"/>
              <a:t>Carrying capacity</a:t>
            </a:r>
          </a:p>
          <a:p>
            <a:pPr lvl="1"/>
            <a:r>
              <a:rPr lang="en-US" altLang="en-US" sz="2400" dirty="0" smtClean="0"/>
              <a:t>Maximum number of individuals of a species that an environment can sustain</a:t>
            </a:r>
          </a:p>
          <a:p>
            <a:pPr lvl="2"/>
            <a:r>
              <a:rPr lang="en-US" altLang="en-US" sz="2000" dirty="0" smtClean="0"/>
              <a:t>Species-specific, environment-specific, and can change over time</a:t>
            </a:r>
          </a:p>
          <a:p>
            <a:pPr lvl="1"/>
            <a:r>
              <a:rPr lang="en-US" altLang="en-US" sz="2400" dirty="0" smtClean="0"/>
              <a:t>Ultimately, the sustainable supply of resources determines population size</a:t>
            </a:r>
            <a:endParaRPr lang="en-US"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40.1 Characteristics of a Population</a:t>
            </a:r>
            <a:endParaRPr lang="en-US" dirty="0"/>
          </a:p>
        </p:txBody>
      </p:sp>
      <p:sp>
        <p:nvSpPr>
          <p:cNvPr id="11267" name="Content Placeholder 2"/>
          <p:cNvSpPr>
            <a:spLocks noGrp="1"/>
          </p:cNvSpPr>
          <p:nvPr>
            <p:ph idx="1"/>
          </p:nvPr>
        </p:nvSpPr>
        <p:spPr/>
        <p:txBody>
          <a:bodyPr/>
          <a:lstStyle/>
          <a:p>
            <a:r>
              <a:rPr lang="en-US" altLang="en-US" dirty="0" smtClean="0"/>
              <a:t>Population ecology investigates the factors that influence the size, distribution, and other properties of natural populations</a:t>
            </a:r>
          </a:p>
          <a:p>
            <a:pPr lvl="1"/>
            <a:r>
              <a:rPr lang="en-US" altLang="en-US" dirty="0" smtClean="0"/>
              <a:t>Data can be used to make decisions about managing a species</a:t>
            </a:r>
          </a:p>
          <a:p>
            <a:r>
              <a:rPr lang="en-US" altLang="en-US" dirty="0" smtClean="0"/>
              <a:t>Studying population ecology often involves the use of demographics </a:t>
            </a:r>
          </a:p>
          <a:p>
            <a:pPr lvl="1"/>
            <a:r>
              <a:rPr lang="en-US" altLang="en-US" dirty="0" smtClean="0"/>
              <a:t>Statistics that describe a population and often change over time</a:t>
            </a:r>
          </a:p>
          <a:p>
            <a:endParaRPr lang="en-US" altLang="en-US" dirty="0" smtClean="0"/>
          </a:p>
          <a:p>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19169" y="0"/>
            <a:ext cx="8032638" cy="1004011"/>
          </a:xfrm>
        </p:spPr>
        <p:txBody>
          <a:bodyPr/>
          <a:lstStyle/>
          <a:p>
            <a:r>
              <a:rPr lang="en-US" altLang="en-US" dirty="0" smtClean="0"/>
              <a:t>Logistic Growth Pattern</a:t>
            </a:r>
            <a:endParaRPr lang="en-US" dirty="0"/>
          </a:p>
        </p:txBody>
      </p:sp>
      <p:pic>
        <p:nvPicPr>
          <p:cNvPr id="2" name="Picture 1" descr="A graph shows a curve on a green background. The y-axis shows the population size (number of individuals). A white colored curve is shown that starts a little above zero on the y-axis and remains constant with increase in capacity and rises upwards labeled as, “1” in a S shape, labeled as, “2” and “3” with a dotted line labeled as, “initial carrying capacity.” Then the curve decreases labeled as, “4” and the text below reads as, “new carrying capacity” and then decrease in a wave pattern and remains constant thereafter.&#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62100"/>
            <a:ext cx="8448418" cy="3840190"/>
          </a:xfrm>
          <a:prstGeom prst="rect">
            <a:avLst/>
          </a:prstGeom>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Density-Independent Factors</a:t>
            </a:r>
            <a:endParaRPr lang="en-US" dirty="0"/>
          </a:p>
        </p:txBody>
      </p:sp>
      <p:sp>
        <p:nvSpPr>
          <p:cNvPr id="30723" name="Content Placeholder 2"/>
          <p:cNvSpPr>
            <a:spLocks noGrp="1"/>
          </p:cNvSpPr>
          <p:nvPr>
            <p:ph idx="1"/>
          </p:nvPr>
        </p:nvSpPr>
        <p:spPr/>
        <p:txBody>
          <a:bodyPr/>
          <a:lstStyle/>
          <a:p>
            <a:r>
              <a:rPr lang="en-US" altLang="en-US" smtClean="0"/>
              <a:t>Factor that limits population growth and arises regardless of population density</a:t>
            </a:r>
          </a:p>
          <a:p>
            <a:pPr lvl="1"/>
            <a:r>
              <a:rPr lang="en-US" altLang="en-US" smtClean="0"/>
              <a:t>Examples: fires and earthquakes</a:t>
            </a:r>
          </a:p>
          <a:p>
            <a:r>
              <a:rPr lang="en-US" altLang="en-US" smtClean="0"/>
              <a:t>In nature, density-dependent and density-independent factors often interact to determine a population’s size</a:t>
            </a:r>
          </a:p>
          <a:p>
            <a:pPr lvl="1"/>
            <a:r>
              <a:rPr lang="en-US" altLang="en-US" smtClean="0"/>
              <a:t>Example: St. Matthew Island reindeer population</a:t>
            </a:r>
          </a:p>
          <a:p>
            <a:endParaRPr lang="en-US" altLang="en-US" smtClean="0"/>
          </a:p>
          <a:p>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smtClean="0"/>
              <a:t>Population Overshoot and Crash</a:t>
            </a:r>
            <a:endParaRPr lang="en-US" dirty="0"/>
          </a:p>
        </p:txBody>
      </p:sp>
      <p:pic>
        <p:nvPicPr>
          <p:cNvPr id="5" name="Picture 4" descr="An image shows a graph at the left which plots year at the x-axis ranging from 1944 to 1980 and population size at the y-axis ranging from zero to six thousand at an equal interval of 1500. A white colored curve is shown which starts from 1944 at the X-axis and rises upwards gradually with the population till the year 1980 and the text above reads as, “Carrying capacity.” The hike of the curve reaches till 6000 on the y-axis. At the right, a deer with long and sharp horns are shown standing in a snow regio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0" y="1447800"/>
            <a:ext cx="7599740" cy="4334256"/>
          </a:xfrm>
          <a:prstGeom prst="rect">
            <a:avLst/>
          </a:prstGeom>
        </p:spPr>
      </p:pic>
    </p:spTree>
    <p:extLst>
      <p:ext uri="{BB962C8B-B14F-4D97-AF65-F5344CB8AC3E}">
        <p14:creationId xmlns:p14="http://schemas.microsoft.com/office/powerpoint/2010/main" val="281255767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40.4 Life History Patterns</a:t>
            </a:r>
            <a:endParaRPr lang="en-US" dirty="0"/>
          </a:p>
        </p:txBody>
      </p:sp>
      <p:sp>
        <p:nvSpPr>
          <p:cNvPr id="36867" name="Content Placeholder 2"/>
          <p:cNvSpPr>
            <a:spLocks noGrp="1"/>
          </p:cNvSpPr>
          <p:nvPr>
            <p:ph idx="1"/>
          </p:nvPr>
        </p:nvSpPr>
        <p:spPr/>
        <p:txBody>
          <a:bodyPr/>
          <a:lstStyle/>
          <a:p>
            <a:r>
              <a:rPr lang="en-US" altLang="en-US" smtClean="0"/>
              <a:t>Life history pattern: manner in which individuals allocate resources to growth, survival, and reproduction over the course of their lifetimes</a:t>
            </a:r>
          </a:p>
          <a:p>
            <a:pPr lvl="1"/>
            <a:r>
              <a:rPr lang="en-US" altLang="en-US" smtClean="0"/>
              <a:t>Survival: probability of surviving to a given age and of dying at specific ages</a:t>
            </a:r>
          </a:p>
          <a:p>
            <a:pPr lvl="1"/>
            <a:r>
              <a:rPr lang="en-US" altLang="en-US" smtClean="0"/>
              <a:t>Reproduction: age at which reproduction begins, frequency and number of offspring produced by each reproductive event, and the extent of parental investment in each offspring</a:t>
            </a:r>
          </a:p>
          <a:p>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Timing of Births and Deaths</a:t>
            </a:r>
            <a:endParaRPr lang="en-US" dirty="0"/>
          </a:p>
        </p:txBody>
      </p:sp>
      <p:sp>
        <p:nvSpPr>
          <p:cNvPr id="37891" name="Content Placeholder 2"/>
          <p:cNvSpPr>
            <a:spLocks noGrp="1"/>
          </p:cNvSpPr>
          <p:nvPr>
            <p:ph idx="1"/>
          </p:nvPr>
        </p:nvSpPr>
        <p:spPr/>
        <p:txBody>
          <a:bodyPr/>
          <a:lstStyle/>
          <a:p>
            <a:r>
              <a:rPr lang="en-US" altLang="en-US" smtClean="0"/>
              <a:t>One way to investigate life history traits is to focus on a cohort </a:t>
            </a:r>
          </a:p>
          <a:p>
            <a:pPr lvl="1"/>
            <a:r>
              <a:rPr lang="en-US" altLang="en-US" smtClean="0"/>
              <a:t>Group of individuals born during the same interval</a:t>
            </a:r>
          </a:p>
          <a:p>
            <a:r>
              <a:rPr lang="en-US" altLang="en-US" smtClean="0"/>
              <a:t>Information about age-specific death rates can also be summarized by a survivorship curve</a:t>
            </a:r>
          </a:p>
          <a:p>
            <a:pPr lvl="1"/>
            <a:r>
              <a:rPr lang="en-US" altLang="en-US" smtClean="0"/>
              <a:t>How many members of a cohort remain alive over time</a:t>
            </a:r>
          </a:p>
          <a:p>
            <a:pPr lvl="1"/>
            <a:endParaRPr lang="en-US" altLang="en-US" smtClean="0"/>
          </a:p>
          <a:p>
            <a:endParaRPr lang="en-US" altLang="en-US" smtClean="0"/>
          </a:p>
          <a:p>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Survivorship Curves (1 of 4)</a:t>
            </a:r>
            <a:endParaRPr lang="en-US" dirty="0"/>
          </a:p>
        </p:txBody>
      </p:sp>
      <p:sp>
        <p:nvSpPr>
          <p:cNvPr id="40963" name="Content Placeholder 2"/>
          <p:cNvSpPr>
            <a:spLocks noGrp="1"/>
          </p:cNvSpPr>
          <p:nvPr>
            <p:ph idx="1"/>
          </p:nvPr>
        </p:nvSpPr>
        <p:spPr/>
        <p:txBody>
          <a:bodyPr/>
          <a:lstStyle/>
          <a:p>
            <a:r>
              <a:rPr lang="en-US" altLang="en-US" smtClean="0"/>
              <a:t>Type I survivorship curve</a:t>
            </a:r>
          </a:p>
          <a:p>
            <a:pPr lvl="1"/>
            <a:r>
              <a:rPr lang="en-US" altLang="en-US" smtClean="0"/>
              <a:t>Convex shape, indicating that the death rate remains low until relatively late in life</a:t>
            </a:r>
          </a:p>
          <a:p>
            <a:pPr lvl="1"/>
            <a:r>
              <a:rPr lang="en-US" altLang="en-US" smtClean="0"/>
              <a:t>Elephants have type I survivorship, with low mortality until old age</a:t>
            </a:r>
          </a:p>
          <a:p>
            <a:pPr lvl="1"/>
            <a:r>
              <a:rPr lang="en-US" altLang="en-US" smtClean="0"/>
              <a:t>Typical of large animals that bear one or few offspring at a time and provide extended parental care</a:t>
            </a:r>
          </a:p>
          <a:p>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Survivorship Curves (2 </a:t>
            </a:r>
            <a:r>
              <a:rPr lang="en-US" altLang="en-US" dirty="0"/>
              <a:t>of 4)</a:t>
            </a:r>
            <a:endParaRPr lang="en-US" dirty="0"/>
          </a:p>
        </p:txBody>
      </p:sp>
      <p:sp>
        <p:nvSpPr>
          <p:cNvPr id="41987" name="Content Placeholder 2"/>
          <p:cNvSpPr>
            <a:spLocks noGrp="1"/>
          </p:cNvSpPr>
          <p:nvPr>
            <p:ph idx="1"/>
          </p:nvPr>
        </p:nvSpPr>
        <p:spPr/>
        <p:txBody>
          <a:bodyPr/>
          <a:lstStyle/>
          <a:p>
            <a:r>
              <a:rPr lang="en-US" altLang="en-US" smtClean="0"/>
              <a:t>Type II survivorship curve</a:t>
            </a:r>
          </a:p>
          <a:p>
            <a:pPr lvl="1"/>
            <a:r>
              <a:rPr lang="en-US" altLang="en-US" smtClean="0"/>
              <a:t>Diagonal, indicating death rate does not vary much with age</a:t>
            </a:r>
          </a:p>
          <a:p>
            <a:pPr lvl="1"/>
            <a:r>
              <a:rPr lang="en-US" altLang="en-US" smtClean="0"/>
              <a:t>Snowy egrets are type II population, with a fairly constant death rate</a:t>
            </a:r>
          </a:p>
          <a:p>
            <a:pPr lvl="1"/>
            <a:r>
              <a:rPr lang="en-US" altLang="en-US" smtClean="0"/>
              <a:t>Typical of lizards, small mammals, and large birds</a:t>
            </a:r>
          </a:p>
          <a:p>
            <a:endParaRPr lang="en-US" altLang="en-US" smtClean="0"/>
          </a:p>
          <a:p>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Survivorship Curves (3 </a:t>
            </a:r>
            <a:r>
              <a:rPr lang="en-US" altLang="en-US" dirty="0"/>
              <a:t>of 4)</a:t>
            </a:r>
            <a:endParaRPr lang="en-US" dirty="0"/>
          </a:p>
        </p:txBody>
      </p:sp>
      <p:sp>
        <p:nvSpPr>
          <p:cNvPr id="43011" name="Content Placeholder 2"/>
          <p:cNvSpPr>
            <a:spLocks noGrp="1"/>
          </p:cNvSpPr>
          <p:nvPr>
            <p:ph idx="1"/>
          </p:nvPr>
        </p:nvSpPr>
        <p:spPr/>
        <p:txBody>
          <a:bodyPr/>
          <a:lstStyle/>
          <a:p>
            <a:r>
              <a:rPr lang="en-US" altLang="en-US" smtClean="0"/>
              <a:t>Type III survivorship curve</a:t>
            </a:r>
          </a:p>
          <a:p>
            <a:pPr lvl="1"/>
            <a:r>
              <a:rPr lang="en-US" altLang="en-US" smtClean="0"/>
              <a:t>Concave, indicating that death rate peaks early in life</a:t>
            </a:r>
          </a:p>
          <a:p>
            <a:pPr lvl="1"/>
            <a:r>
              <a:rPr lang="en-US" altLang="en-US" smtClean="0"/>
              <a:t>Sea urchins are type III; mortality is high for larvae and in old age, but low in adults</a:t>
            </a:r>
          </a:p>
          <a:p>
            <a:pPr lvl="1"/>
            <a:r>
              <a:rPr lang="en-US" altLang="en-US" smtClean="0"/>
              <a:t>Typical of species that produce many small offspring and provide little or no parental care</a:t>
            </a:r>
          </a:p>
          <a:p>
            <a:endParaRPr lang="en-US" altLang="en-US" smtClean="0"/>
          </a:p>
          <a:p>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smtClean="0"/>
              <a:t>Survivorship Curves </a:t>
            </a:r>
            <a:r>
              <a:rPr lang="en-US" altLang="en-US" dirty="0" smtClean="0"/>
              <a:t>(4 </a:t>
            </a:r>
            <a:r>
              <a:rPr lang="en-US" altLang="en-US" dirty="0"/>
              <a:t>of 4)</a:t>
            </a:r>
            <a:endParaRPr lang="en-US" dirty="0"/>
          </a:p>
        </p:txBody>
      </p:sp>
      <p:pic>
        <p:nvPicPr>
          <p:cNvPr id="5" name="Picture 4" descr="A figure shows three graphs A,B and C. Graph A represents x-axis in percentage of life span ranging from zero to hundred at an equal interval of fifty. The y-axis shows Number surviving ranging from zero to one thousand in multiples of ten. On the graph, a picture of sheep is shown, above which number of orange dots are shown from the point one thousand at the y-axis and ends at the point hundred at the x-axis in an inverted L shape. A grey colored line joining few dots in an inverted L shape is shown. The text below the curve reads as, “Type I curve. Mortality is highest late in life. Data for Dall sheep (Ovisdalli).” Graph B shows a curve with x-axis representing percentage of life span ranging from zero to 100 at an equal interval of fifty. The y-axis shows number surviving, ranging from zero to one thousand in multiples of ten. On the graph, a lizard like reptile is shown. Number of orange colored dots are shown which starts below the point one thousand on the y-axis and ends at the point one hundred on the x-axis along with a straight slope. The text below the graph reads as, “Type II curve. Mortality varies little with age. Data for five-lined skink (Eumecesfasciatus).” Graph C shows an L-shaped curve representing x-axis with percentage of life span ranging from zero to hundred at an equal interval of fifty. The y-axis shows number ranging from zero to one million, in multiples of hundred. On the graph, a shrub is shown on the right side. Many orange dots are shown which starts from the point one million at the y-axis, then at the point ten thousand and ends at the point hundred at the x-axis. Grey colored curve joining these dots leaving few points resulting in L-shaped curve. The text below the curve reads as, “Type III curve. Mortality is highest early in life. Data for a desert shrub (Cleome droserifolia).”&#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968" y="2057400"/>
            <a:ext cx="8432064" cy="2596188"/>
          </a:xfrm>
          <a:prstGeom prst="rect">
            <a:avLst/>
          </a:prstGeom>
        </p:spPr>
      </p:pic>
    </p:spTree>
    <p:extLst>
      <p:ext uri="{BB962C8B-B14F-4D97-AF65-F5344CB8AC3E}">
        <p14:creationId xmlns:p14="http://schemas.microsoft.com/office/powerpoint/2010/main" val="29630673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i="1" dirty="0" smtClean="0"/>
              <a:t>r</a:t>
            </a:r>
            <a:r>
              <a:rPr lang="en-US" altLang="en-US" dirty="0" smtClean="0"/>
              <a:t>-Selection and </a:t>
            </a:r>
            <a:r>
              <a:rPr lang="en-US" altLang="en-US" i="1" dirty="0" smtClean="0"/>
              <a:t>K</a:t>
            </a:r>
            <a:r>
              <a:rPr lang="en-US" altLang="en-US" dirty="0" smtClean="0"/>
              <a:t>-Selection</a:t>
            </a:r>
            <a:endParaRPr lang="en-US" dirty="0"/>
          </a:p>
        </p:txBody>
      </p:sp>
      <p:sp>
        <p:nvSpPr>
          <p:cNvPr id="44035" name="Content Placeholder 2"/>
          <p:cNvSpPr>
            <a:spLocks noGrp="1"/>
          </p:cNvSpPr>
          <p:nvPr>
            <p:ph idx="1"/>
          </p:nvPr>
        </p:nvSpPr>
        <p:spPr/>
        <p:txBody>
          <a:bodyPr/>
          <a:lstStyle/>
          <a:p>
            <a:r>
              <a:rPr lang="en-US" altLang="en-US" i="1" dirty="0" smtClean="0"/>
              <a:t>r</a:t>
            </a:r>
            <a:r>
              <a:rPr lang="en-US" altLang="en-US" dirty="0" smtClean="0"/>
              <a:t>-selection </a:t>
            </a:r>
          </a:p>
          <a:p>
            <a:pPr lvl="1"/>
            <a:r>
              <a:rPr lang="en-US" altLang="en-US" dirty="0" smtClean="0"/>
              <a:t>Individuals who produce maximum number offspring as quickly as possible have a selective advantage</a:t>
            </a:r>
          </a:p>
          <a:p>
            <a:pPr lvl="1"/>
            <a:r>
              <a:rPr lang="en-US" altLang="en-US" dirty="0" smtClean="0"/>
              <a:t>Occurs when population density is low and resources are abundant</a:t>
            </a:r>
          </a:p>
          <a:p>
            <a:r>
              <a:rPr lang="en-US" altLang="en-US" i="1" dirty="0"/>
              <a:t>K</a:t>
            </a:r>
            <a:r>
              <a:rPr lang="en-US" altLang="en-US" dirty="0"/>
              <a:t>-selection</a:t>
            </a:r>
          </a:p>
          <a:p>
            <a:pPr lvl="1"/>
            <a:r>
              <a:rPr lang="en-US" altLang="en-US" dirty="0"/>
              <a:t>Individuals who produce offspring that outcompete others for limited resources have a selective advantage</a:t>
            </a:r>
          </a:p>
          <a:p>
            <a:pPr lvl="1"/>
            <a:r>
              <a:rPr lang="en-US" altLang="en-US" dirty="0"/>
              <a:t>Occurs when a population is near carrying </a:t>
            </a:r>
            <a:r>
              <a:rPr lang="en-US" altLang="en-US" dirty="0" smtClean="0"/>
              <a:t>capacity</a:t>
            </a:r>
          </a:p>
          <a:p>
            <a:endParaRPr lang="en-US" altLang="en-US" dirty="0" smtClean="0"/>
          </a:p>
          <a:p>
            <a:endParaRPr lang="en-US" altLang="en-US" dirty="0" smtClean="0"/>
          </a:p>
          <a:p>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dirty="0" smtClean="0"/>
              <a:t>Size, Density, and Distribution (1 of 3)</a:t>
            </a:r>
            <a:endParaRPr lang="en-US" dirty="0"/>
          </a:p>
        </p:txBody>
      </p:sp>
      <p:sp>
        <p:nvSpPr>
          <p:cNvPr id="13315" name="Content Placeholder 2"/>
          <p:cNvSpPr>
            <a:spLocks noGrp="1"/>
          </p:cNvSpPr>
          <p:nvPr>
            <p:ph idx="1"/>
          </p:nvPr>
        </p:nvSpPr>
        <p:spPr/>
        <p:txBody>
          <a:bodyPr/>
          <a:lstStyle/>
          <a:p>
            <a:r>
              <a:rPr lang="en-US" altLang="en-US" smtClean="0"/>
              <a:t>Population: group of organisms that interbreed with one another more often than they interbreed with other members of their species</a:t>
            </a:r>
          </a:p>
          <a:p>
            <a:r>
              <a:rPr lang="en-US" altLang="en-US" smtClean="0"/>
              <a:t>Population size: total number of individuals in population</a:t>
            </a:r>
          </a:p>
          <a:p>
            <a:r>
              <a:rPr lang="en-US" altLang="en-US" smtClean="0"/>
              <a:t>Population density: number of individuals per unit area or volume</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0"/>
            <a:ext cx="8032638" cy="1004011"/>
          </a:xfrm>
        </p:spPr>
        <p:txBody>
          <a:bodyPr/>
          <a:lstStyle/>
          <a:p>
            <a:r>
              <a:rPr lang="en-US" altLang="en-US" dirty="0" smtClean="0"/>
              <a:t>Two Types of Life History</a:t>
            </a:r>
            <a:endParaRPr lang="en-US" dirty="0"/>
          </a:p>
        </p:txBody>
      </p:sp>
      <p:pic>
        <p:nvPicPr>
          <p:cNvPr id="2" name="Picture 1" descr="An illustration shows two images A and B. Image A shows, a housefly is shown which lays many white colored eggs in a red colored back ground that looks like a skin. The image is labeled as, “fly laying many eggs.” Image B shows a big whale in the water. Near to it a small whale is shown. The image is labeled as, “whale with its single calf.” In-between the two images a tabular column labeled as, “Opportunistic life history” and “Equilibrial life history” is shown. Under the first column the text reads one by one, “shorter development”, “early reproduction,”, “fewer breeding episodes, many young per episode”, “less parental investment per young”, “higher early mortality, shorter life span” and “result of r-selection.” Under the second column, the text reads as, “longer development”, “later reproduction”, “more breeding episodes, few young per episode”, “more parental investment per young&quot;, “lower early mortality, longer life span” and “result of K-selectio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036" y="2454402"/>
            <a:ext cx="8567928" cy="1822704"/>
          </a:xfrm>
          <a:prstGeom prst="rect">
            <a:avLst/>
          </a:prstGeom>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40.5 Predation Effects on Life History (</a:t>
            </a:r>
            <a:r>
              <a:rPr lang="en-US" altLang="en-US" dirty="0"/>
              <a:t>1 of </a:t>
            </a:r>
            <a:r>
              <a:rPr lang="en-US" altLang="en-US" dirty="0" smtClean="0"/>
              <a:t>2)</a:t>
            </a:r>
            <a:endParaRPr lang="en-US" dirty="0"/>
          </a:p>
        </p:txBody>
      </p:sp>
      <p:sp>
        <p:nvSpPr>
          <p:cNvPr id="47107" name="Content Placeholder 2"/>
          <p:cNvSpPr>
            <a:spLocks noGrp="1"/>
          </p:cNvSpPr>
          <p:nvPr>
            <p:ph idx="1"/>
          </p:nvPr>
        </p:nvSpPr>
        <p:spPr/>
        <p:txBody>
          <a:bodyPr/>
          <a:lstStyle/>
          <a:p>
            <a:r>
              <a:rPr lang="en-US" altLang="en-US" smtClean="0"/>
              <a:t>Several populations of guppies live in a stream with many small waterfalls that serve as natural barriers</a:t>
            </a:r>
          </a:p>
          <a:p>
            <a:pPr lvl="1"/>
            <a:r>
              <a:rPr lang="en-US" altLang="en-US" smtClean="0"/>
              <a:t>Different guppy populations face different predation pressures</a:t>
            </a:r>
          </a:p>
          <a:p>
            <a:pPr lvl="2"/>
            <a:r>
              <a:rPr lang="en-US" altLang="en-US" smtClean="0"/>
              <a:t>Some populations live with killifish, a relatively small predator that eats mostly immature guppies</a:t>
            </a:r>
          </a:p>
          <a:p>
            <a:pPr lvl="2"/>
            <a:r>
              <a:rPr lang="en-US" altLang="en-US" smtClean="0"/>
              <a:t>Other populations live with cichlids, which are larger and tend to eat mature guppies</a:t>
            </a:r>
          </a:p>
          <a:p>
            <a:pPr lvl="1"/>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40.5 Predation Effects on Life History (2 of 2)</a:t>
            </a:r>
            <a:endParaRPr lang="en-US" dirty="0"/>
          </a:p>
        </p:txBody>
      </p:sp>
      <p:sp>
        <p:nvSpPr>
          <p:cNvPr id="47107" name="Content Placeholder 2"/>
          <p:cNvSpPr>
            <a:spLocks noGrp="1"/>
          </p:cNvSpPr>
          <p:nvPr>
            <p:ph idx="1"/>
          </p:nvPr>
        </p:nvSpPr>
        <p:spPr/>
        <p:txBody>
          <a:bodyPr/>
          <a:lstStyle/>
          <a:p>
            <a:r>
              <a:rPr lang="en-US" altLang="en-US" smtClean="0"/>
              <a:t>Many predators prefer prey of a specific size, and individuals of most prey species change in size over their lifetime</a:t>
            </a:r>
          </a:p>
          <a:p>
            <a:pPr lvl="1"/>
            <a:r>
              <a:rPr lang="en-US" altLang="en-US" smtClean="0"/>
              <a:t>When predators prefer large prey, prey who reproduce when still small and young are at a selective advantage</a:t>
            </a:r>
          </a:p>
          <a:p>
            <a:pPr lvl="1"/>
            <a:r>
              <a:rPr lang="en-US" altLang="en-US" smtClean="0"/>
              <a:t>When predators focus on small prey, fast-growing individuals have the selective advantage</a:t>
            </a:r>
            <a:endParaRPr lang="en-US" altLang="en-US" dirty="0"/>
          </a:p>
        </p:txBody>
      </p:sp>
    </p:spTree>
    <p:extLst>
      <p:ext uri="{BB962C8B-B14F-4D97-AF65-F5344CB8AC3E}">
        <p14:creationId xmlns:p14="http://schemas.microsoft.com/office/powerpoint/2010/main" val="165702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An Experimental Study</a:t>
            </a:r>
            <a:endParaRPr lang="en-US" dirty="0"/>
          </a:p>
        </p:txBody>
      </p:sp>
      <p:sp>
        <p:nvSpPr>
          <p:cNvPr id="48131" name="Content Placeholder 2"/>
          <p:cNvSpPr>
            <a:spLocks noGrp="1"/>
          </p:cNvSpPr>
          <p:nvPr>
            <p:ph idx="1"/>
          </p:nvPr>
        </p:nvSpPr>
        <p:spPr/>
        <p:txBody>
          <a:bodyPr/>
          <a:lstStyle/>
          <a:p>
            <a:r>
              <a:rPr lang="en-US" altLang="en-US" smtClean="0"/>
              <a:t>Guppies hunted by cichlids grow faster, are smaller at maturity, reproduce earlier, have more offspring at a time, and breed more frequently than guppies hunted by killifish</a:t>
            </a:r>
          </a:p>
          <a:p>
            <a:pPr lvl="1"/>
            <a:r>
              <a:rPr lang="en-US" altLang="en-US" smtClean="0"/>
              <a:t>Researchers found that these differences in life history traits are genetic; the predators acted as selective agents that influenced guppy life history patterns</a:t>
            </a:r>
          </a:p>
          <a:p>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0"/>
            <a:ext cx="8032638" cy="1004011"/>
          </a:xfrm>
        </p:spPr>
        <p:txBody>
          <a:bodyPr/>
          <a:lstStyle/>
          <a:p>
            <a:r>
              <a:rPr lang="en-US" altLang="en-US" dirty="0" smtClean="0"/>
              <a:t>Predation and Guppies</a:t>
            </a:r>
            <a:endParaRPr lang="en-US" dirty="0"/>
          </a:p>
        </p:txBody>
      </p:sp>
      <p:pic>
        <p:nvPicPr>
          <p:cNvPr id="2" name="Picture 1" descr="A figure shows a photo and a bar graph. The photo as the background shows a man standing near a stream above a waterfall in the mountains surrounded by rocks, carrying a bucket in his right hand and a back bag. It shows two bar graphs control group and moved group for males and females on the x-axis. The y-axis shows age at maturity in days ranging from zero to one fifty. For females, it is represented by red colored bar, the control group is shown close to fifty and moved group is shown above fifty. For Males, it is represented by blue colored bar, the control group is shown above hundred and moved group is shown further above, than hundred. The second bar graph shows weight at maturity in milligrams at the y-axis ranging from zero to one hundred and fifty. For females, the moved group is shown above one hundred and control group below one hundred. Moved group is shown slightly for the control group. For males, the control group is shown slightly above one hundred and fifty and moved group is shown above one hundred and fifty above the control group.&#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391" y="1439765"/>
            <a:ext cx="7557218" cy="4411287"/>
          </a:xfrm>
          <a:prstGeom prst="rect">
            <a:avLst/>
          </a:prstGeom>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Collapse of a Fishery</a:t>
            </a:r>
            <a:endParaRPr lang="en-US" dirty="0"/>
          </a:p>
        </p:txBody>
      </p:sp>
      <p:sp>
        <p:nvSpPr>
          <p:cNvPr id="49155" name="Content Placeholder 2"/>
          <p:cNvSpPr>
            <a:spLocks noGrp="1"/>
          </p:cNvSpPr>
          <p:nvPr>
            <p:ph idx="1"/>
          </p:nvPr>
        </p:nvSpPr>
        <p:spPr/>
        <p:txBody>
          <a:bodyPr/>
          <a:lstStyle/>
          <a:p>
            <a:r>
              <a:rPr lang="en-US" altLang="en-US" smtClean="0"/>
              <a:t>Overfishing of cod</a:t>
            </a:r>
          </a:p>
          <a:p>
            <a:pPr lvl="1"/>
            <a:r>
              <a:rPr lang="en-US" altLang="en-US" smtClean="0"/>
              <a:t>In response to fishing pressure on larger fish, Atlantic codfish began maturing faster and reproducing younger</a:t>
            </a:r>
          </a:p>
          <a:p>
            <a:pPr lvl="1"/>
            <a:r>
              <a:rPr lang="en-US" altLang="en-US" smtClean="0"/>
              <a:t>A 1992 ban on cod fishing came too late to stop the Atlantic cod population from crashing</a:t>
            </a:r>
          </a:p>
          <a:p>
            <a:pPr lvl="1"/>
            <a:r>
              <a:rPr lang="en-US" altLang="en-US" smtClean="0"/>
              <a:t>Life history changes were early signs of overfishing; had biologists recognized the signs, they might have been able to save the fishery and more than 35,000 jobs</a:t>
            </a:r>
          </a:p>
          <a:p>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40.6 Human Population Growth</a:t>
            </a:r>
            <a:endParaRPr lang="en-US" dirty="0"/>
          </a:p>
        </p:txBody>
      </p:sp>
      <p:sp>
        <p:nvSpPr>
          <p:cNvPr id="51203" name="Content Placeholder 2"/>
          <p:cNvSpPr>
            <a:spLocks noGrp="1"/>
          </p:cNvSpPr>
          <p:nvPr>
            <p:ph idx="1"/>
          </p:nvPr>
        </p:nvSpPr>
        <p:spPr/>
        <p:txBody>
          <a:bodyPr/>
          <a:lstStyle/>
          <a:p>
            <a:r>
              <a:rPr lang="en-US" altLang="en-US" smtClean="0"/>
              <a:t>For most of history, the human population grew very slowly  </a:t>
            </a:r>
          </a:p>
          <a:p>
            <a:pPr lvl="1"/>
            <a:r>
              <a:rPr lang="en-US" altLang="en-US" smtClean="0"/>
              <a:t>In 2009, human population size surpassed 6.8 billion </a:t>
            </a:r>
          </a:p>
          <a:p>
            <a:r>
              <a:rPr lang="en-US" altLang="en-US" smtClean="0"/>
              <a:t>Growth rate began to increase about 10,000 years ago, then soared during the past two centuries</a:t>
            </a:r>
          </a:p>
          <a:p>
            <a:r>
              <a:rPr lang="en-US" altLang="en-US" smtClean="0"/>
              <a:t>Three trends promoted the large increases</a:t>
            </a:r>
          </a:p>
          <a:p>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Expansions and Innovations</a:t>
            </a:r>
            <a:endParaRPr lang="en-US" dirty="0"/>
          </a:p>
        </p:txBody>
      </p:sp>
      <p:sp>
        <p:nvSpPr>
          <p:cNvPr id="52227" name="Content Placeholder 2"/>
          <p:cNvSpPr>
            <a:spLocks noGrp="1"/>
          </p:cNvSpPr>
          <p:nvPr>
            <p:ph idx="1"/>
          </p:nvPr>
        </p:nvSpPr>
        <p:spPr/>
        <p:txBody>
          <a:bodyPr/>
          <a:lstStyle/>
          <a:p>
            <a:r>
              <a:rPr lang="en-US" altLang="en-US" smtClean="0"/>
              <a:t>Humans were able to migrate into new habitats and expand into new climate zones</a:t>
            </a:r>
          </a:p>
          <a:p>
            <a:r>
              <a:rPr lang="en-US" altLang="en-US" smtClean="0"/>
              <a:t>Humans developed new technologies that increased the carrying capacity of existing habitats</a:t>
            </a:r>
          </a:p>
          <a:p>
            <a:r>
              <a:rPr lang="en-US" altLang="en-US" smtClean="0"/>
              <a:t>Humans sidestepped some limiting factors that restrain growth of other species</a:t>
            </a:r>
          </a:p>
          <a:p>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0"/>
            <a:ext cx="8032638" cy="1004011"/>
          </a:xfrm>
        </p:spPr>
        <p:txBody>
          <a:bodyPr>
            <a:normAutofit fontScale="90000"/>
          </a:bodyPr>
          <a:lstStyle/>
          <a:p>
            <a:r>
              <a:rPr lang="en-US" altLang="en-US" dirty="0" smtClean="0"/>
              <a:t>Growth Curve for Global Human Population</a:t>
            </a:r>
            <a:endParaRPr lang="en-US" dirty="0"/>
          </a:p>
        </p:txBody>
      </p:sp>
      <p:pic>
        <p:nvPicPr>
          <p:cNvPr id="2" name="Picture 1" descr="A graph shows a curve with x-axis representing number of years from A.D to B.C ranging from 2011 at the starting point to 14,000. The y-axis shows number of individuals in billions ranging from zero to seven labeled as, “1975” to the point four, “1999” at point six and “2011” at point 7. A red colored curve is shown which starts from point six on y-axis and decreases slowly close to the y-axis and curves like an L shape at the axis till the end. The text at the start of the point reads, “Beginning of industrial, scientific revolutions.” At the point 5000, the text reads as, “agricultural based urban societies”, at the point 9000, it is, “domestication of plants, animals 9000 B.C (about 11, 000 years ago). Inside the graph, at the right, picture of earth is shown with land and water inside it. The tabular column at the left side in which text on the top reads as, “Estimated human population.” Below this, the text at the left column reads one by one as, “10,440 years ago”, “By 1804 “ , “By 1927”, “By 1960 “, “By 1974”, “By 1987”,”By 1999”, “By 2011” and text at the right reads one by one as, “5 million”, “1 billion”, “2 billion”, “3 billion”, “4 billion”, “5 billion”, “6 billion”, “7 billio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383" y="1447799"/>
            <a:ext cx="8279233" cy="4508253"/>
          </a:xfrm>
          <a:prstGeom prst="rect">
            <a:avLst/>
          </a:prstGeom>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Fertility and Future Growth </a:t>
            </a:r>
            <a:r>
              <a:rPr lang="en-US" altLang="en-US" dirty="0" smtClean="0"/>
              <a:t>(</a:t>
            </a:r>
            <a:r>
              <a:rPr lang="en-US" altLang="en-US" dirty="0"/>
              <a:t>1 of </a:t>
            </a:r>
            <a:r>
              <a:rPr lang="en-US" altLang="en-US" dirty="0" smtClean="0"/>
              <a:t>2)</a:t>
            </a:r>
            <a:endParaRPr lang="en-US" dirty="0"/>
          </a:p>
        </p:txBody>
      </p:sp>
      <p:sp>
        <p:nvSpPr>
          <p:cNvPr id="3" name="Content Placeholder 2"/>
          <p:cNvSpPr>
            <a:spLocks noGrp="1"/>
          </p:cNvSpPr>
          <p:nvPr>
            <p:ph idx="1"/>
          </p:nvPr>
        </p:nvSpPr>
        <p:spPr/>
        <p:txBody>
          <a:bodyPr/>
          <a:lstStyle/>
          <a:p>
            <a:r>
              <a:rPr lang="en-US" smtClean="0"/>
              <a:t>Total fertility rate of a population = number of offspring a woman would be expected to have during her reproductive years given the current age-specific birth rate</a:t>
            </a:r>
          </a:p>
          <a:p>
            <a:r>
              <a:rPr lang="en-US" smtClean="0"/>
              <a:t>Replacement fertility rate = number of children a woman must bear to replace herself with one daughter of reproductive age, varies among regions</a:t>
            </a:r>
            <a:endParaRPr lang="en-US" dirty="0"/>
          </a:p>
        </p:txBody>
      </p:sp>
    </p:spTree>
    <p:extLst>
      <p:ext uri="{BB962C8B-B14F-4D97-AF65-F5344CB8AC3E}">
        <p14:creationId xmlns:p14="http://schemas.microsoft.com/office/powerpoint/2010/main" val="32151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dirty="0" smtClean="0"/>
              <a:t>Size, Density, and Distribution (2 </a:t>
            </a:r>
            <a:r>
              <a:rPr lang="en-US" altLang="en-US" dirty="0"/>
              <a:t>of 3)</a:t>
            </a:r>
            <a:endParaRPr lang="en-US" dirty="0"/>
          </a:p>
        </p:txBody>
      </p:sp>
      <p:sp>
        <p:nvSpPr>
          <p:cNvPr id="12291" name="Content Placeholder 2"/>
          <p:cNvSpPr>
            <a:spLocks noGrp="1"/>
          </p:cNvSpPr>
          <p:nvPr>
            <p:ph idx="1"/>
          </p:nvPr>
        </p:nvSpPr>
        <p:spPr/>
        <p:txBody>
          <a:bodyPr/>
          <a:lstStyle/>
          <a:p>
            <a:r>
              <a:rPr lang="en-US" altLang="en-US" dirty="0" smtClean="0"/>
              <a:t>Population distribution: describes how individuals are distributed</a:t>
            </a:r>
          </a:p>
          <a:p>
            <a:pPr lvl="1"/>
            <a:r>
              <a:rPr lang="en-US" altLang="en-US" dirty="0" smtClean="0"/>
              <a:t>Clumped distribution</a:t>
            </a:r>
          </a:p>
          <a:p>
            <a:pPr lvl="2"/>
            <a:r>
              <a:rPr lang="en-US" altLang="en-US" dirty="0" smtClean="0"/>
              <a:t>Individuals are closer to one another than would be predicted by chance alone</a:t>
            </a:r>
          </a:p>
          <a:p>
            <a:pPr lvl="2"/>
            <a:r>
              <a:rPr lang="en-US" altLang="en-US" dirty="0" smtClean="0"/>
              <a:t>Due to resource distribution, limited dispersal availability, or asexual reproduction</a:t>
            </a:r>
          </a:p>
          <a:p>
            <a:pPr lvl="1"/>
            <a:endParaRPr lang="en-US" altLang="en-US" dirty="0" smtClean="0"/>
          </a:p>
          <a:p>
            <a:pPr lvl="1"/>
            <a:endParaRPr lang="en-US" altLang="en-US" dirty="0" smtClean="0"/>
          </a:p>
          <a:p>
            <a:endParaRPr lang="en-US" altLang="en-US" dirty="0" smtClean="0"/>
          </a:p>
          <a:p>
            <a:endParaRPr lang="en-GB" altLang="en-US" dirty="0" smtClean="0"/>
          </a:p>
          <a:p>
            <a:endParaRPr lang="en-GB" altLang="en-US" dirty="0" smtClean="0"/>
          </a:p>
          <a:p>
            <a:pPr lvl="1"/>
            <a:endParaRPr lang="en-GB" altLang="en-US" dirty="0" smtClean="0"/>
          </a:p>
          <a:p>
            <a:endParaRPr lang="en-GB" altLang="en-US" dirty="0" smtClean="0"/>
          </a:p>
          <a:p>
            <a:endParaRPr lang="en-GB" altLang="en-US" dirty="0" smtClean="0"/>
          </a:p>
          <a:p>
            <a:endParaRPr lang="en-GB" altLang="en-US" dirty="0" smtClean="0"/>
          </a:p>
          <a:p>
            <a:pPr lvl="1"/>
            <a:endParaRPr lang="en-GB" altLang="en-US" dirty="0" smtClean="0"/>
          </a:p>
          <a:p>
            <a:endParaRPr lang="en-GB" altLang="en-US" dirty="0" smtClean="0"/>
          </a:p>
          <a:p>
            <a:endParaRPr lang="en-GB" altLang="en-US" dirty="0" smtClean="0"/>
          </a:p>
          <a:p>
            <a:endParaRPr lang="en-US" altLang="en-US" dirty="0" smtClean="0"/>
          </a:p>
          <a:p>
            <a:pPr lvl="1"/>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Fertility and Future Growth </a:t>
            </a:r>
            <a:r>
              <a:rPr lang="en-US" altLang="en-US" dirty="0" smtClean="0"/>
              <a:t>(2 </a:t>
            </a:r>
            <a:r>
              <a:rPr lang="en-US" altLang="en-US" dirty="0"/>
              <a:t>of </a:t>
            </a:r>
            <a:r>
              <a:rPr lang="en-US" altLang="en-US" dirty="0" smtClean="0"/>
              <a:t>2)</a:t>
            </a:r>
            <a:endParaRPr lang="en-US" dirty="0"/>
          </a:p>
        </p:txBody>
      </p:sp>
      <p:sp>
        <p:nvSpPr>
          <p:cNvPr id="57347" name="Content Placeholder 2"/>
          <p:cNvSpPr>
            <a:spLocks noGrp="1"/>
          </p:cNvSpPr>
          <p:nvPr>
            <p:ph idx="1"/>
          </p:nvPr>
        </p:nvSpPr>
        <p:spPr/>
        <p:txBody>
          <a:bodyPr/>
          <a:lstStyle/>
          <a:p>
            <a:r>
              <a:rPr lang="en-US" altLang="en-US" smtClean="0"/>
              <a:t>Age structure diagrams show the age distribution of individuals </a:t>
            </a:r>
          </a:p>
          <a:p>
            <a:pPr lvl="1"/>
            <a:r>
              <a:rPr lang="en-US" altLang="en-US" smtClean="0"/>
              <a:t>The broader the base of an age structure diagram, the greater proportion of young people, and the greater expected growth</a:t>
            </a:r>
          </a:p>
          <a:p>
            <a:pPr lvl="1"/>
            <a:r>
              <a:rPr lang="en-US" altLang="en-US" smtClean="0"/>
              <a:t>More than 1/3 of the world population is in the broad pre-reproductive base</a:t>
            </a:r>
          </a:p>
          <a:p>
            <a:pPr lvl="1"/>
            <a:r>
              <a:rPr lang="en-US" altLang="en-US" smtClean="0"/>
              <a:t>World population growth cannot  be slowed for many years, because 1.9 billion people are about to enter reproductive age</a:t>
            </a:r>
          </a:p>
          <a:p>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69" y="-13411"/>
            <a:ext cx="8032638" cy="1004011"/>
          </a:xfrm>
        </p:spPr>
        <p:txBody>
          <a:bodyPr/>
          <a:lstStyle/>
          <a:p>
            <a:r>
              <a:rPr lang="en-US" altLang="en-US" dirty="0" smtClean="0"/>
              <a:t>Age Structure Diagrams</a:t>
            </a:r>
            <a:endParaRPr lang="en-US" dirty="0"/>
          </a:p>
        </p:txBody>
      </p:sp>
      <p:pic>
        <p:nvPicPr>
          <p:cNvPr id="1026" name="Picture 2" descr="A figure shows three diagrams of different countries. The left side of each chart indicates males and the right side females. The first diagram shows the Age structure for China. It shows zero at the middle of x-axis. To its right and left, points are marked at equal interval of 13 below which the text reads as, “Millions of people.” From zero, vertical line is shown representing the y-axis. Three rectangular green, blue and red colored bars are shown in the shape of a temple. Beside the graph, from downwards, age group of five years is shown till hundred years as zero to four, five to nine; ten to fourteen and so on till 100+. The second diagram shows the age structure for India. Three colored bars are shown in the shape of a mosque with same representation in x-axis and y-axis as the first diagram. The third diagram shows the Age structure for United States. The three colored rectangular bar is initially in the shape of temple at the top, then like a pot below. The text at the center of the first portion reads as, “Post-reproductive individuals” (red). Below this, it is, “reproductive individuals” (blue). The last is, “Pre-reproductive individuals”, (green).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219200"/>
            <a:ext cx="6983413" cy="477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smtClean="0"/>
              <a:t>40.7 Economic Effects and Resource Consumption</a:t>
            </a:r>
            <a:endParaRPr lang="en-US" dirty="0"/>
          </a:p>
        </p:txBody>
      </p:sp>
      <p:sp>
        <p:nvSpPr>
          <p:cNvPr id="60419" name="Content Placeholder 2"/>
          <p:cNvSpPr>
            <a:spLocks noGrp="1"/>
          </p:cNvSpPr>
          <p:nvPr>
            <p:ph idx="1"/>
          </p:nvPr>
        </p:nvSpPr>
        <p:spPr/>
        <p:txBody>
          <a:bodyPr/>
          <a:lstStyle/>
          <a:p>
            <a:r>
              <a:rPr lang="en-US" altLang="en-US" smtClean="0"/>
              <a:t>The most highly developed countries have the lowest birth rates and infant mortality, and the highest life expectancy</a:t>
            </a:r>
          </a:p>
          <a:p>
            <a:r>
              <a:rPr lang="en-US" altLang="en-US" smtClean="0"/>
              <a:t>High population growth is correlated with low  levels of economic development, and low per capita consumption of resources</a:t>
            </a:r>
          </a:p>
          <a:p>
            <a:r>
              <a:rPr lang="en-US" altLang="en-US" smtClean="0"/>
              <a:t>Negative population growth in some countries also poses challenges</a:t>
            </a:r>
          </a:p>
          <a:p>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A Demographic Transition</a:t>
            </a:r>
            <a:endParaRPr lang="en-US" dirty="0"/>
          </a:p>
        </p:txBody>
      </p:sp>
      <p:sp>
        <p:nvSpPr>
          <p:cNvPr id="61443" name="Content Placeholder 2"/>
          <p:cNvSpPr>
            <a:spLocks noGrp="1"/>
          </p:cNvSpPr>
          <p:nvPr>
            <p:ph idx="1"/>
          </p:nvPr>
        </p:nvSpPr>
        <p:spPr/>
        <p:txBody>
          <a:bodyPr/>
          <a:lstStyle/>
          <a:p>
            <a:r>
              <a:rPr lang="en-US" altLang="en-US" smtClean="0"/>
              <a:t>The demographic transition model describes how changes in population growth often unfold in four stages of economic development</a:t>
            </a:r>
          </a:p>
          <a:p>
            <a:endParaRPr lang="en-US" altLang="en-US" smtClean="0"/>
          </a:p>
          <a:p>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62789"/>
            <a:ext cx="8032638" cy="1004011"/>
          </a:xfrm>
        </p:spPr>
        <p:txBody>
          <a:bodyPr/>
          <a:lstStyle/>
          <a:p>
            <a:r>
              <a:rPr lang="en-US" dirty="0" smtClean="0"/>
              <a:t>Demographic Transition Model</a:t>
            </a:r>
            <a:endParaRPr lang="en-US" dirty="0"/>
          </a:p>
        </p:txBody>
      </p:sp>
      <p:pic>
        <p:nvPicPr>
          <p:cNvPr id="5" name="Picture 4" descr="An image shows two photos on first and last position. In-between, there is graphical representation. It shows growth rate over time at the x-axis and births and deaths in number per thousand per year ranging from zero to eighty at an equal interval of ten. At the X-axis, the text after point zero reads as, “low, increasing, very high, decreasing, low, zero and negative.” Three curves are shown. Two white color and one yellow color. The yellow color dotted curve starts above zero and remains constant for some time and rises upwards to a large extent in a slant position and curves upwards and downwards like a wave and decreases and the yellow curve is labeled as, “relative population size.” One white curve starts above 30 on the y-axis in a wave pattern twice and then decreases to a large extent and remains constant and labeled as, “deaths.” The other white curve is shown as dotted lines, starts above 30 in a small wave shape and remains constant till some value and then decreases and then touches the first white curve and ends downwards labeled as, “Births.” Between low and increasing a vertical line is shown labeled as, “1” touching the three curves and the text above reads as, “Stage 1, pre-industrial.” Another vertical line is shown between decreasing and low labeled as, “3” and the text till this vertical line reads as, “Stage 2, Transitional.” The text above reads as, “Stage 3, industrial”, and between low and zero, it is, “Stage 4, postindustrial.” The first photo in the figure shows two men walking in a dry land wearing tribal dress facing the back. The last photo in the figure shows a man standing in a supermarket standing a trolley filled with provisions.&#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2209800"/>
            <a:ext cx="8366760" cy="2514600"/>
          </a:xfrm>
          <a:prstGeom prst="rect">
            <a:avLst/>
          </a:prstGeom>
        </p:spPr>
      </p:pic>
    </p:spTree>
    <p:extLst>
      <p:ext uri="{BB962C8B-B14F-4D97-AF65-F5344CB8AC3E}">
        <p14:creationId xmlns:p14="http://schemas.microsoft.com/office/powerpoint/2010/main" val="114554214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Development and Consumption</a:t>
            </a:r>
            <a:endParaRPr lang="en-US" dirty="0"/>
          </a:p>
        </p:txBody>
      </p:sp>
      <p:sp>
        <p:nvSpPr>
          <p:cNvPr id="62467" name="Content Placeholder 2"/>
          <p:cNvSpPr>
            <a:spLocks noGrp="1"/>
          </p:cNvSpPr>
          <p:nvPr>
            <p:ph idx="1"/>
          </p:nvPr>
        </p:nvSpPr>
        <p:spPr/>
        <p:txBody>
          <a:bodyPr/>
          <a:lstStyle/>
          <a:p>
            <a:r>
              <a:rPr lang="en-US" altLang="en-US" dirty="0" smtClean="0"/>
              <a:t>On a per capita basis, people in highly developed countries use far more resources than those in less developed countries and generate more waste and pollution</a:t>
            </a:r>
          </a:p>
          <a:p>
            <a:r>
              <a:rPr lang="en-US" altLang="en-US" dirty="0"/>
              <a:t>Ecological footprint </a:t>
            </a:r>
          </a:p>
          <a:p>
            <a:pPr lvl="1"/>
            <a:r>
              <a:rPr lang="en-US" altLang="en-US" dirty="0"/>
              <a:t>Area of Earth’s surface required to sustainably support a particular level of development and consumption</a:t>
            </a:r>
          </a:p>
          <a:p>
            <a:pPr lvl="1"/>
            <a:r>
              <a:rPr lang="en-US" altLang="en-US" dirty="0"/>
              <a:t>People in China and India consume less than average</a:t>
            </a:r>
          </a:p>
          <a:p>
            <a:pPr lvl="1"/>
            <a:r>
              <a:rPr lang="en-US" altLang="en-US" dirty="0"/>
              <a:t>Per capita footprint of the United States is more than three times </a:t>
            </a:r>
            <a:r>
              <a:rPr lang="en-US" altLang="en-US" dirty="0" smtClean="0"/>
              <a:t>average</a:t>
            </a:r>
          </a:p>
          <a:p>
            <a:pPr marL="0" indent="0">
              <a:buNone/>
            </a:pPr>
            <a:endParaRPr lang="en-US" altLang="en-US" dirty="0" smtClean="0"/>
          </a:p>
          <a:p>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en-US" altLang="en-US" dirty="0" smtClean="0"/>
              <a:t>Ecological Footprints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49806675"/>
              </p:ext>
            </p:extLst>
          </p:nvPr>
        </p:nvGraphicFramePr>
        <p:xfrm>
          <a:off x="609600" y="1214120"/>
          <a:ext cx="3581400" cy="370840"/>
        </p:xfrm>
        <a:graphic>
          <a:graphicData uri="http://schemas.openxmlformats.org/drawingml/2006/table">
            <a:tbl>
              <a:tblPr firstRow="1" bandRow="1">
                <a:tableStyleId>{5C22544A-7EE6-4342-B048-85BDC9FD1C3A}</a:tableStyleId>
              </a:tblPr>
              <a:tblGrid>
                <a:gridCol w="3581400"/>
              </a:tblGrid>
              <a:tr h="370840">
                <a:tc>
                  <a:txBody>
                    <a:bodyPr/>
                    <a:lstStyle/>
                    <a:p>
                      <a:r>
                        <a:rPr lang="en-US" dirty="0" smtClean="0">
                          <a:solidFill>
                            <a:schemeClr val="bg1"/>
                          </a:solidFill>
                          <a:latin typeface="Arial" pitchFamily="34" charset="0"/>
                          <a:cs typeface="Arial" pitchFamily="34" charset="0"/>
                        </a:rPr>
                        <a:t>TABLE 40.2`</a:t>
                      </a:r>
                      <a:endParaRPr lang="en-US"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F97"/>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022752530"/>
              </p:ext>
            </p:extLst>
          </p:nvPr>
        </p:nvGraphicFramePr>
        <p:xfrm>
          <a:off x="609600" y="1595120"/>
          <a:ext cx="3581400" cy="4287520"/>
        </p:xfrm>
        <a:graphic>
          <a:graphicData uri="http://schemas.openxmlformats.org/drawingml/2006/table">
            <a:tbl>
              <a:tblPr firstRow="1" bandRow="1">
                <a:tableStyleId>{5C22544A-7EE6-4342-B048-85BDC9FD1C3A}</a:tableStyleId>
              </a:tblPr>
              <a:tblGrid>
                <a:gridCol w="2209800"/>
                <a:gridCol w="1371600"/>
              </a:tblGrid>
              <a:tr h="370840">
                <a:tc>
                  <a:txBody>
                    <a:bodyPr/>
                    <a:lstStyle/>
                    <a:p>
                      <a:r>
                        <a:rPr lang="en-US" sz="1600" dirty="0" err="1" smtClean="0">
                          <a:solidFill>
                            <a:schemeClr val="bg1"/>
                          </a:solidFill>
                          <a:latin typeface="Arial" pitchFamily="34" charset="0"/>
                          <a:cs typeface="Arial" pitchFamily="34" charset="0"/>
                        </a:rPr>
                        <a:t>Eclogical</a:t>
                      </a:r>
                      <a:r>
                        <a:rPr lang="en-US" sz="1600" baseline="0" dirty="0" smtClean="0">
                          <a:solidFill>
                            <a:schemeClr val="bg1"/>
                          </a:solidFill>
                          <a:latin typeface="Arial" pitchFamily="34" charset="0"/>
                          <a:cs typeface="Arial" pitchFamily="34" charset="0"/>
                        </a:rPr>
                        <a:t> Footprints</a:t>
                      </a:r>
                      <a:endParaRPr lang="en-US" sz="1600"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4F97"/>
                    </a:solidFill>
                  </a:tcPr>
                </a:tc>
                <a:tc>
                  <a:txBody>
                    <a:bodyPr/>
                    <a:lstStyle/>
                    <a:p>
                      <a:endParaRPr lang="en-US" sz="1600"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4F97"/>
                    </a:solidFill>
                  </a:tcPr>
                </a:tc>
              </a:tr>
              <a:tr h="370840">
                <a:tc>
                  <a:txBody>
                    <a:bodyPr/>
                    <a:lstStyle/>
                    <a:p>
                      <a:pPr algn="ctr"/>
                      <a:r>
                        <a:rPr lang="en-US" sz="1600" b="1" dirty="0" smtClean="0">
                          <a:solidFill>
                            <a:schemeClr val="bg1"/>
                          </a:solidFill>
                          <a:latin typeface="Arial" pitchFamily="34" charset="0"/>
                          <a:cs typeface="Arial" pitchFamily="34" charset="0"/>
                        </a:rPr>
                        <a:t>Country*</a:t>
                      </a:r>
                      <a:endParaRPr lang="en-US" sz="1600" b="1"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4F97"/>
                    </a:solidFill>
                  </a:tcPr>
                </a:tc>
                <a:tc>
                  <a:txBody>
                    <a:bodyPr/>
                    <a:lstStyle/>
                    <a:p>
                      <a:pPr algn="ctr"/>
                      <a:r>
                        <a:rPr lang="en-US" sz="1600" b="1" dirty="0" err="1" smtClean="0">
                          <a:solidFill>
                            <a:schemeClr val="bg1"/>
                          </a:solidFill>
                          <a:latin typeface="Arial" pitchFamily="34" charset="0"/>
                          <a:cs typeface="Arial" pitchFamily="34" charset="0"/>
                        </a:rPr>
                        <a:t>Herctares</a:t>
                      </a:r>
                      <a:r>
                        <a:rPr lang="en-US" sz="1600" b="1" dirty="0" smtClean="0">
                          <a:solidFill>
                            <a:schemeClr val="bg1"/>
                          </a:solidFill>
                          <a:latin typeface="Arial" pitchFamily="34" charset="0"/>
                          <a:cs typeface="Arial" pitchFamily="34" charset="0"/>
                        </a:rPr>
                        <a:t>** </a:t>
                      </a:r>
                    </a:p>
                    <a:p>
                      <a:pPr algn="ctr"/>
                      <a:r>
                        <a:rPr lang="en-US" sz="1600" b="1" dirty="0" smtClean="0">
                          <a:solidFill>
                            <a:schemeClr val="bg1"/>
                          </a:solidFill>
                          <a:latin typeface="Arial" pitchFamily="34" charset="0"/>
                          <a:cs typeface="Arial" pitchFamily="34" charset="0"/>
                        </a:rPr>
                        <a:t>per Capital</a:t>
                      </a:r>
                      <a:endParaRPr lang="en-US" sz="1600" b="1"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4F97"/>
                    </a:solidFill>
                  </a:tcPr>
                </a:tc>
              </a:tr>
              <a:tr h="370840">
                <a:tc>
                  <a:txBody>
                    <a:bodyPr/>
                    <a:lstStyle/>
                    <a:p>
                      <a:r>
                        <a:rPr lang="en-US" sz="1600" dirty="0" smtClean="0">
                          <a:solidFill>
                            <a:schemeClr val="tx1"/>
                          </a:solidFill>
                          <a:latin typeface="Arial" pitchFamily="34" charset="0"/>
                          <a:cs typeface="Arial" pitchFamily="34" charset="0"/>
                        </a:rPr>
                        <a:t>United  States</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Arial" pitchFamily="34" charset="0"/>
                          <a:cs typeface="Arial" pitchFamily="34" charset="0"/>
                        </a:rPr>
                        <a:t>8.0</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600" dirty="0" smtClean="0">
                          <a:solidFill>
                            <a:schemeClr val="tx1"/>
                          </a:solidFill>
                          <a:latin typeface="Arial" pitchFamily="34" charset="0"/>
                          <a:cs typeface="Arial" pitchFamily="34" charset="0"/>
                        </a:rPr>
                        <a:t>Canada</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Arial" pitchFamily="34" charset="0"/>
                          <a:cs typeface="Arial" pitchFamily="34" charset="0"/>
                        </a:rPr>
                        <a:t>7.0</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600" dirty="0" smtClean="0">
                          <a:solidFill>
                            <a:schemeClr val="tx1"/>
                          </a:solidFill>
                          <a:latin typeface="Arial" pitchFamily="34" charset="0"/>
                          <a:cs typeface="Arial" pitchFamily="34" charset="0"/>
                        </a:rPr>
                        <a:t>France</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Arial" pitchFamily="34" charset="0"/>
                          <a:cs typeface="Arial" pitchFamily="34" charset="0"/>
                        </a:rPr>
                        <a:t>5.0</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600" dirty="0" smtClean="0">
                          <a:solidFill>
                            <a:schemeClr val="tx1"/>
                          </a:solidFill>
                          <a:latin typeface="Arial" pitchFamily="34" charset="0"/>
                          <a:cs typeface="Arial" pitchFamily="34" charset="0"/>
                        </a:rPr>
                        <a:t>United King</a:t>
                      </a:r>
                      <a:r>
                        <a:rPr lang="en-US" sz="1600" baseline="0" dirty="0" smtClean="0">
                          <a:solidFill>
                            <a:schemeClr val="tx1"/>
                          </a:solidFill>
                          <a:latin typeface="Arial" pitchFamily="34" charset="0"/>
                          <a:cs typeface="Arial" pitchFamily="34" charset="0"/>
                        </a:rPr>
                        <a:t>dom</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Arial" pitchFamily="34" charset="0"/>
                          <a:cs typeface="Arial" pitchFamily="34" charset="0"/>
                        </a:rPr>
                        <a:t>4.9</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600" dirty="0" smtClean="0">
                          <a:solidFill>
                            <a:schemeClr val="tx1"/>
                          </a:solidFill>
                          <a:latin typeface="Arial" pitchFamily="34" charset="0"/>
                          <a:cs typeface="Arial" pitchFamily="34" charset="0"/>
                        </a:rPr>
                        <a:t>Japan</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Arial" pitchFamily="34" charset="0"/>
                          <a:cs typeface="Arial" pitchFamily="34" charset="0"/>
                        </a:rPr>
                        <a:t>4.7</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600" dirty="0" smtClean="0">
                          <a:solidFill>
                            <a:schemeClr val="tx1"/>
                          </a:solidFill>
                          <a:latin typeface="Arial" pitchFamily="34" charset="0"/>
                          <a:cs typeface="Arial" pitchFamily="34" charset="0"/>
                        </a:rPr>
                        <a:t>Mexico</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Arial" pitchFamily="34" charset="0"/>
                          <a:cs typeface="Arial" pitchFamily="34" charset="0"/>
                        </a:rPr>
                        <a:t>3.0</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600" dirty="0" smtClean="0">
                          <a:solidFill>
                            <a:schemeClr val="tx1"/>
                          </a:solidFill>
                          <a:latin typeface="Arial" pitchFamily="34" charset="0"/>
                          <a:cs typeface="Arial" pitchFamily="34" charset="0"/>
                        </a:rPr>
                        <a:t>Brazil</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Arial" pitchFamily="34" charset="0"/>
                          <a:cs typeface="Arial" pitchFamily="34" charset="0"/>
                        </a:rPr>
                        <a:t>2.9</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600" dirty="0" smtClean="0">
                          <a:solidFill>
                            <a:schemeClr val="tx1"/>
                          </a:solidFill>
                          <a:latin typeface="Arial" pitchFamily="34" charset="0"/>
                          <a:cs typeface="Arial" pitchFamily="34" charset="0"/>
                        </a:rPr>
                        <a:t>China</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Arial" pitchFamily="34" charset="0"/>
                          <a:cs typeface="Arial" pitchFamily="34" charset="0"/>
                        </a:rPr>
                        <a:t>2.2</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600" dirty="0" smtClean="0">
                          <a:solidFill>
                            <a:schemeClr val="tx1"/>
                          </a:solidFill>
                          <a:latin typeface="Arial" pitchFamily="34" charset="0"/>
                          <a:cs typeface="Arial" pitchFamily="34" charset="0"/>
                        </a:rPr>
                        <a:t>India</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Arial" pitchFamily="34" charset="0"/>
                          <a:cs typeface="Arial" pitchFamily="34" charset="0"/>
                        </a:rPr>
                        <a:t>0.9</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26" name="Picture 2" descr="A photo shows footprints of a sand path in which the footprints of person is impressed while walk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3999"/>
            <a:ext cx="1487805" cy="341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half" idx="2"/>
          </p:nvPr>
        </p:nvSpPr>
        <p:spPr>
          <a:xfrm>
            <a:off x="4495800" y="5168266"/>
            <a:ext cx="4056006" cy="983310"/>
          </a:xfrm>
        </p:spPr>
        <p:txBody>
          <a:bodyPr>
            <a:normAutofit/>
          </a:bodyPr>
          <a:lstStyle/>
          <a:p>
            <a:r>
              <a:rPr lang="en-US" sz="1800" dirty="0" smtClean="0"/>
              <a:t>*Global Footprint Network</a:t>
            </a:r>
          </a:p>
          <a:p>
            <a:r>
              <a:rPr lang="en-US" sz="1800" dirty="0" smtClean="0"/>
              <a:t>** One hectare=2.47105</a:t>
            </a:r>
            <a:endParaRPr lang="en-US" sz="1800" dirty="0"/>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Application: Managing Canada Geese</a:t>
            </a:r>
            <a:endParaRPr lang="en-US" dirty="0"/>
          </a:p>
        </p:txBody>
      </p:sp>
      <p:sp>
        <p:nvSpPr>
          <p:cNvPr id="65539" name="Content Placeholder 2"/>
          <p:cNvSpPr>
            <a:spLocks noGrp="1"/>
          </p:cNvSpPr>
          <p:nvPr>
            <p:ph idx="1"/>
          </p:nvPr>
        </p:nvSpPr>
        <p:spPr/>
        <p:txBody>
          <a:bodyPr/>
          <a:lstStyle/>
          <a:p>
            <a:r>
              <a:rPr lang="en-US" altLang="en-US" dirty="0" smtClean="0"/>
              <a:t>Several different Canada goose populations spend time in the United States; some migrate, some do not</a:t>
            </a:r>
          </a:p>
          <a:p>
            <a:r>
              <a:rPr lang="en-US" altLang="en-US" dirty="0" err="1" smtClean="0"/>
              <a:t>Nonmigratory</a:t>
            </a:r>
            <a:r>
              <a:rPr lang="en-US" altLang="en-US" dirty="0" smtClean="0"/>
              <a:t> populations devote more energy to producing young, and  their numbers are increasing</a:t>
            </a:r>
          </a:p>
          <a:p>
            <a:r>
              <a:rPr lang="en-US" altLang="en-US" dirty="0" smtClean="0"/>
              <a:t>Wildlife managers are looking for ways to reduce </a:t>
            </a:r>
            <a:r>
              <a:rPr lang="en-US" altLang="en-US" dirty="0" err="1" smtClean="0"/>
              <a:t>nonmigratory</a:t>
            </a:r>
            <a:r>
              <a:rPr lang="en-US" altLang="en-US" dirty="0" smtClean="0"/>
              <a:t> goose populations, without  harming migratory birds</a:t>
            </a:r>
          </a:p>
          <a:p>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lvl="0"/>
            <a:r>
              <a:rPr lang="en-US" dirty="0" smtClean="0"/>
              <a:t>Do you think the United States should play a role in disseminating birth control information and supplies to other nations?</a:t>
            </a:r>
          </a:p>
          <a:p>
            <a:pPr lvl="0"/>
            <a:r>
              <a:rPr lang="en-US" smtClean="0"/>
              <a:t>How has modern medical care changed the survivorship curve for humans since the turn of the century?</a:t>
            </a:r>
          </a:p>
          <a:p>
            <a:pPr lvl="0"/>
            <a:r>
              <a:rPr lang="en-US" dirty="0" smtClean="0"/>
              <a:t>What is the relationship between the size of offspring and their number per reproductive event?</a:t>
            </a:r>
          </a:p>
          <a:p>
            <a:endParaRPr lang="en-US" dirty="0"/>
          </a:p>
        </p:txBody>
      </p:sp>
    </p:spTree>
    <p:extLst>
      <p:ext uri="{BB962C8B-B14F-4D97-AF65-F5344CB8AC3E}">
        <p14:creationId xmlns:p14="http://schemas.microsoft.com/office/powerpoint/2010/main" val="83580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dirty="0" smtClean="0"/>
              <a:t>Size, Density, and Distribution (3 </a:t>
            </a:r>
            <a:r>
              <a:rPr lang="en-US" altLang="en-US" dirty="0"/>
              <a:t>of 3)</a:t>
            </a:r>
            <a:endParaRPr lang="en-US" dirty="0"/>
          </a:p>
        </p:txBody>
      </p:sp>
      <p:sp>
        <p:nvSpPr>
          <p:cNvPr id="15363" name="Content Placeholder 2"/>
          <p:cNvSpPr>
            <a:spLocks noGrp="1"/>
          </p:cNvSpPr>
          <p:nvPr>
            <p:ph idx="1"/>
          </p:nvPr>
        </p:nvSpPr>
        <p:spPr/>
        <p:txBody>
          <a:bodyPr/>
          <a:lstStyle/>
          <a:p>
            <a:pPr lvl="1"/>
            <a:r>
              <a:rPr lang="en-US" altLang="en-US" smtClean="0"/>
              <a:t>Near-uniform distribution</a:t>
            </a:r>
          </a:p>
          <a:p>
            <a:pPr lvl="2"/>
            <a:r>
              <a:rPr lang="en-US" altLang="en-US" smtClean="0"/>
              <a:t>Individuals are more evenly spaced than would be expected by chance</a:t>
            </a:r>
          </a:p>
          <a:p>
            <a:pPr lvl="2"/>
            <a:r>
              <a:rPr lang="en-US" altLang="en-US" smtClean="0"/>
              <a:t>Found in breeding colonies and with competition for resources</a:t>
            </a:r>
          </a:p>
          <a:p>
            <a:pPr lvl="1"/>
            <a:r>
              <a:rPr lang="en-US" altLang="en-US" smtClean="0"/>
              <a:t>Random distribution</a:t>
            </a:r>
          </a:p>
          <a:p>
            <a:pPr lvl="2"/>
            <a:r>
              <a:rPr lang="en-US" altLang="en-US" smtClean="0"/>
              <a:t>Individuals are distributed randomly when environmental resources are uniformly distributed</a:t>
            </a:r>
          </a:p>
          <a:p>
            <a:pPr lvl="2"/>
            <a:r>
              <a:rPr lang="en-US" altLang="en-US" smtClean="0"/>
              <a:t>Proximity to others is neither beneficial or detrimental</a:t>
            </a:r>
          </a:p>
          <a:p>
            <a:pPr lvl="1"/>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9169" y="0"/>
            <a:ext cx="8032638" cy="1004011"/>
          </a:xfrm>
        </p:spPr>
        <p:txBody>
          <a:bodyPr/>
          <a:lstStyle/>
          <a:p>
            <a:r>
              <a:rPr lang="en-US" altLang="en-US" dirty="0" smtClean="0"/>
              <a:t>Population Distribution Patterns</a:t>
            </a:r>
            <a:endParaRPr lang="en-US" dirty="0"/>
          </a:p>
        </p:txBody>
      </p:sp>
      <p:pic>
        <p:nvPicPr>
          <p:cNvPr id="3" name="Picture 2" descr="An illustration shows three images A, B and C. Image A shows a numerous animals standing very close to each other in a zigzag manner in muddy river shallows. An inset photo at the bottom left position shows few black colored dots inside at the left, right and bottom position in a green colored back ground. The text below reads as, “Clumped distribution of Hippopotamuses.” Image B shows a large number of nesting sea-birds sitting at a uniform distance on the ground with each bird facing different direction. An inset photo shows number of black colored dots scattered in a green back ground. The text below reads as, “Near – uniform distribution of nesting seabirds.” Image C shows a lawn with green plants and a number of yellow colored dandelion flowers that is randomly distributed. An inset photo shows number of black dots scattered randomly in a green colored back ground. The text below reads as, “Random distribution of dandelions.”&#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075" y="2411779"/>
            <a:ext cx="7670215" cy="2325067"/>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Sampling a Population (</a:t>
            </a:r>
            <a:r>
              <a:rPr lang="en-US" altLang="en-US" dirty="0"/>
              <a:t>1 of </a:t>
            </a:r>
            <a:r>
              <a:rPr lang="en-US" altLang="en-US" dirty="0" smtClean="0"/>
              <a:t>2)</a:t>
            </a:r>
            <a:endParaRPr lang="en-US" dirty="0"/>
          </a:p>
        </p:txBody>
      </p:sp>
      <p:sp>
        <p:nvSpPr>
          <p:cNvPr id="12291" name="Content Placeholder 2"/>
          <p:cNvSpPr>
            <a:spLocks noGrp="1"/>
          </p:cNvSpPr>
          <p:nvPr>
            <p:ph idx="1"/>
          </p:nvPr>
        </p:nvSpPr>
        <p:spPr/>
        <p:txBody>
          <a:bodyPr/>
          <a:lstStyle/>
          <a:p>
            <a:r>
              <a:rPr lang="en-US" altLang="en-US" dirty="0" smtClean="0"/>
              <a:t>Biologists frequently use sampling techniques to estimate population size</a:t>
            </a:r>
          </a:p>
          <a:p>
            <a:r>
              <a:rPr lang="en-US" altLang="en-US" dirty="0" smtClean="0"/>
              <a:t>Plot sampling estimates the total number of individuals in an area based on direct counts in a small portion of that area</a:t>
            </a:r>
          </a:p>
          <a:p>
            <a:pPr lvl="1"/>
            <a:r>
              <a:rPr lang="en-US" altLang="en-US" dirty="0" smtClean="0"/>
              <a:t>Estimates from plot sampling are most accurate when the organisms counted are not very mobile and conditions across the area they occupy are more or less uniform</a:t>
            </a:r>
          </a:p>
          <a:p>
            <a:endParaRPr lang="en-US" altLang="en-US" dirty="0" smtClean="0"/>
          </a:p>
          <a:p>
            <a:endParaRPr lang="en-US" altLang="en-US" dirty="0" smtClean="0"/>
          </a:p>
          <a:p>
            <a:endParaRPr lang="en-GB" altLang="en-US" dirty="0" smtClean="0"/>
          </a:p>
          <a:p>
            <a:endParaRPr lang="en-GB" altLang="en-US" dirty="0" smtClean="0"/>
          </a:p>
          <a:p>
            <a:pPr lvl="1"/>
            <a:endParaRPr lang="en-GB" altLang="en-US" dirty="0" smtClean="0"/>
          </a:p>
          <a:p>
            <a:endParaRPr lang="en-GB" altLang="en-US" dirty="0" smtClean="0"/>
          </a:p>
          <a:p>
            <a:endParaRPr lang="en-GB" altLang="en-US" dirty="0" smtClean="0"/>
          </a:p>
          <a:p>
            <a:endParaRPr lang="en-GB" altLang="en-US" dirty="0" smtClean="0"/>
          </a:p>
          <a:p>
            <a:pPr lvl="1"/>
            <a:endParaRPr lang="en-GB" altLang="en-US" dirty="0" smtClean="0"/>
          </a:p>
          <a:p>
            <a:endParaRPr lang="en-GB" altLang="en-US" dirty="0" smtClean="0"/>
          </a:p>
          <a:p>
            <a:endParaRPr lang="en-GB" altLang="en-US" dirty="0" smtClean="0"/>
          </a:p>
          <a:p>
            <a:endParaRPr lang="en-US" altLang="en-US" dirty="0" smtClean="0"/>
          </a:p>
          <a:p>
            <a:pPr lvl="1"/>
            <a:endParaRPr lang="en-US" altLang="en-US" dirty="0"/>
          </a:p>
        </p:txBody>
      </p:sp>
    </p:spTree>
    <p:extLst>
      <p:ext uri="{BB962C8B-B14F-4D97-AF65-F5344CB8AC3E}">
        <p14:creationId xmlns:p14="http://schemas.microsoft.com/office/powerpoint/2010/main" val="64580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Sampling a Population (2 </a:t>
            </a:r>
            <a:r>
              <a:rPr lang="en-US" altLang="en-US" dirty="0"/>
              <a:t>of </a:t>
            </a:r>
            <a:r>
              <a:rPr lang="en-US" altLang="en-US" dirty="0" smtClean="0"/>
              <a:t>2)</a:t>
            </a:r>
            <a:endParaRPr lang="en-US" dirty="0"/>
          </a:p>
        </p:txBody>
      </p:sp>
      <p:sp>
        <p:nvSpPr>
          <p:cNvPr id="18435" name="Content Placeholder 2"/>
          <p:cNvSpPr>
            <a:spLocks noGrp="1"/>
          </p:cNvSpPr>
          <p:nvPr>
            <p:ph idx="1"/>
          </p:nvPr>
        </p:nvSpPr>
        <p:spPr/>
        <p:txBody>
          <a:bodyPr/>
          <a:lstStyle/>
          <a:p>
            <a:r>
              <a:rPr lang="en-US" altLang="en-US" dirty="0" smtClean="0"/>
              <a:t>Mark-recapture sampling is used to estimate the population size of mobile animals, such as Florida Key deer</a:t>
            </a:r>
          </a:p>
          <a:p>
            <a:pPr lvl="1"/>
            <a:r>
              <a:rPr lang="en-US" altLang="en-US" dirty="0" smtClean="0"/>
              <a:t>Method of estimating population size of mobile animals by marking individuals, releasing them, then checking the proportion of marks among individuals recaptured at a later time</a:t>
            </a:r>
          </a:p>
          <a:p>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40.2 Population Size and Exponential Growth</a:t>
            </a:r>
            <a:endParaRPr lang="en-US" dirty="0"/>
          </a:p>
        </p:txBody>
      </p:sp>
      <p:sp>
        <p:nvSpPr>
          <p:cNvPr id="19459" name="Text Placeholder 2"/>
          <p:cNvSpPr>
            <a:spLocks noGrp="1"/>
          </p:cNvSpPr>
          <p:nvPr>
            <p:ph idx="1"/>
          </p:nvPr>
        </p:nvSpPr>
        <p:spPr/>
        <p:txBody>
          <a:bodyPr/>
          <a:lstStyle/>
          <a:p>
            <a:r>
              <a:rPr lang="en-US" altLang="en-US" smtClean="0"/>
              <a:t>Immigration </a:t>
            </a:r>
          </a:p>
          <a:p>
            <a:pPr lvl="1"/>
            <a:r>
              <a:rPr lang="en-US" altLang="en-US" smtClean="0"/>
              <a:t>Movement of individuals into a population</a:t>
            </a:r>
          </a:p>
          <a:p>
            <a:pPr lvl="1"/>
            <a:r>
              <a:rPr lang="en-US" altLang="en-US" smtClean="0"/>
              <a:t>Population increases</a:t>
            </a:r>
          </a:p>
          <a:p>
            <a:r>
              <a:rPr lang="en-US" altLang="en-US" smtClean="0"/>
              <a:t>Emigration </a:t>
            </a:r>
          </a:p>
          <a:p>
            <a:pPr lvl="1"/>
            <a:r>
              <a:rPr lang="en-US" altLang="en-US" smtClean="0"/>
              <a:t>Movement of individuals out of a population</a:t>
            </a:r>
          </a:p>
          <a:p>
            <a:pPr lvl="1"/>
            <a:r>
              <a:rPr lang="en-US" altLang="en-US" smtClean="0"/>
              <a:t>Population decreases</a:t>
            </a:r>
          </a:p>
          <a:p>
            <a:r>
              <a:rPr lang="en-US" altLang="en-US" smtClean="0"/>
              <a:t>Zero population growth</a:t>
            </a:r>
          </a:p>
          <a:p>
            <a:pPr lvl="1"/>
            <a:r>
              <a:rPr lang="en-US" altLang="en-US" smtClean="0"/>
              <a:t>Interval in which births equal deaths</a:t>
            </a:r>
          </a:p>
          <a:p>
            <a:endParaRPr lang="en-US" altLang="en-US" smtClean="0"/>
          </a:p>
          <a:p>
            <a:pPr lvl="1"/>
            <a:endParaRPr lang="en-US" altLang="en-US" smtClean="0"/>
          </a:p>
          <a:p>
            <a:endParaRPr lang="en-US" altLang="en-US" smtClean="0"/>
          </a:p>
          <a:p>
            <a:endParaRPr lang="en-US" altLang="en-US" smtClean="0"/>
          </a:p>
          <a:p>
            <a:endParaRPr lang="en-GB" altLang="en-US" smtClean="0"/>
          </a:p>
          <a:p>
            <a:endParaRPr lang="en-GB" altLang="en-US" smtClean="0"/>
          </a:p>
          <a:p>
            <a:pPr lvl="1"/>
            <a:endParaRPr lang="en-GB" altLang="en-US" smtClean="0"/>
          </a:p>
          <a:p>
            <a:endParaRPr lang="en-GB" altLang="en-US" smtClean="0"/>
          </a:p>
          <a:p>
            <a:endParaRPr lang="en-GB" altLang="en-US" smtClean="0"/>
          </a:p>
          <a:p>
            <a:endParaRPr lang="en-GB" altLang="en-US" smtClean="0"/>
          </a:p>
          <a:p>
            <a:pPr lvl="1"/>
            <a:endParaRPr lang="en-GB" altLang="en-US" smtClean="0"/>
          </a:p>
          <a:p>
            <a:endParaRPr lang="en-GB" altLang="en-US" smtClean="0"/>
          </a:p>
          <a:p>
            <a:endParaRPr lang="en-GB" altLang="en-US" smtClean="0"/>
          </a:p>
          <a:p>
            <a:endParaRPr lang="en-US" altLang="en-US" smtClean="0"/>
          </a:p>
          <a:p>
            <a:pPr lvl="1"/>
            <a:endParaRPr lang="en-US" altLang="en-US" dirty="0"/>
          </a:p>
        </p:txBody>
      </p:sp>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5145</TotalTime>
  <Words>2621</Words>
  <Application>Microsoft Office PowerPoint</Application>
  <PresentationFormat>On-screen Show (4:3)</PresentationFormat>
  <Paragraphs>329</Paragraphs>
  <Slides>48</Slides>
  <Notes>47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Sample</vt:lpstr>
      <vt:lpstr>Biology Concepts &amp; Applications</vt:lpstr>
      <vt:lpstr>40.1 Characteristics of a Population</vt:lpstr>
      <vt:lpstr>Size, Density, and Distribution (1 of 3)</vt:lpstr>
      <vt:lpstr>Size, Density, and Distribution (2 of 3)</vt:lpstr>
      <vt:lpstr>Size, Density, and Distribution (3 of 3)</vt:lpstr>
      <vt:lpstr>Population Distribution Patterns</vt:lpstr>
      <vt:lpstr>Sampling a Population (1 of 2)</vt:lpstr>
      <vt:lpstr>Sampling a Population (2 of 2)</vt:lpstr>
      <vt:lpstr>40.2 Population Size and Exponential Growth</vt:lpstr>
      <vt:lpstr>Zero to Exponential Growth (1 of 4)</vt:lpstr>
      <vt:lpstr>Zero to Exponential Growth (2 of 4)</vt:lpstr>
      <vt:lpstr>Zero to Exponential Growth (3 of 4)</vt:lpstr>
      <vt:lpstr>Exponential Growth (4 of 4)</vt:lpstr>
      <vt:lpstr>Exponential Growth Curve</vt:lpstr>
      <vt:lpstr>Effect of Death Rate on Population Increase</vt:lpstr>
      <vt:lpstr>Biotic Potential</vt:lpstr>
      <vt:lpstr>40.3 Limits on Population Growth</vt:lpstr>
      <vt:lpstr>Density-Dependent Factors</vt:lpstr>
      <vt:lpstr>Logistic Growth</vt:lpstr>
      <vt:lpstr>Logistic Growth Pattern</vt:lpstr>
      <vt:lpstr>Density-Independent Factors</vt:lpstr>
      <vt:lpstr>Population Overshoot and Crash</vt:lpstr>
      <vt:lpstr>40.4 Life History Patterns</vt:lpstr>
      <vt:lpstr>Timing of Births and Deaths</vt:lpstr>
      <vt:lpstr>Survivorship Curves (1 of 4)</vt:lpstr>
      <vt:lpstr>Survivorship Curves (2 of 4)</vt:lpstr>
      <vt:lpstr>Survivorship Curves (3 of 4)</vt:lpstr>
      <vt:lpstr>Survivorship Curves (4 of 4)</vt:lpstr>
      <vt:lpstr>r-Selection and K-Selection</vt:lpstr>
      <vt:lpstr>Two Types of Life History</vt:lpstr>
      <vt:lpstr>40.5 Predation Effects on Life History (1 of 2)</vt:lpstr>
      <vt:lpstr>40.5 Predation Effects on Life History (2 of 2)</vt:lpstr>
      <vt:lpstr>An Experimental Study</vt:lpstr>
      <vt:lpstr>Predation and Guppies</vt:lpstr>
      <vt:lpstr>Collapse of a Fishery</vt:lpstr>
      <vt:lpstr>40.6 Human Population Growth</vt:lpstr>
      <vt:lpstr>Expansions and Innovations</vt:lpstr>
      <vt:lpstr>Growth Curve for Global Human Population</vt:lpstr>
      <vt:lpstr>Fertility and Future Growth (1 of 2)</vt:lpstr>
      <vt:lpstr>Fertility and Future Growth (2 of 2)</vt:lpstr>
      <vt:lpstr>Age Structure Diagrams</vt:lpstr>
      <vt:lpstr>40.7 Economic Effects and Resource Consumption</vt:lpstr>
      <vt:lpstr>A Demographic Transition</vt:lpstr>
      <vt:lpstr>Demographic Transition Model</vt:lpstr>
      <vt:lpstr>Development and Consumption</vt:lpstr>
      <vt:lpstr>Ecological Footprints</vt:lpstr>
      <vt:lpstr>Application: Managing Canada Geese</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40 Population Ecology</dc:title>
  <dc:creator>Starr</dc:creator>
  <cp:lastModifiedBy>CD</cp:lastModifiedBy>
  <cp:revision>303</cp:revision>
  <dcterms:modified xsi:type="dcterms:W3CDTF">2017-02-14T07:52:06Z</dcterms:modified>
</cp:coreProperties>
</file>