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tags/tag41.xml" ContentType="application/vnd.openxmlformats-officedocument.presentationml.tags+xml"/>
  <Override PartName="/ppt/slides/slide14.xml" ContentType="application/vnd.openxmlformats-officedocument.presentationml.slide+xml"/>
  <Override PartName="/ppt/tags/tag24.xml" ContentType="application/vnd.openxmlformats-officedocument.presentationml.tags+xml"/>
  <Default Extension="rels" ContentType="application/vnd.openxmlformats-package.relationships+xml"/>
  <Override PartName="/ppt/tags/tag33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tags/tag40.xml" ContentType="application/vnd.openxmlformats-officedocument.presentationml.tag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tags/tag23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slides/slide44.xml" ContentType="application/vnd.openxmlformats-officedocument.presentationml.slide+xml"/>
  <Override PartName="/ppt/tags/tag15.xml" ContentType="application/vnd.openxmlformats-officedocument.presentationml.tags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tags/tag38.xml" ContentType="application/vnd.openxmlformats-officedocument.presentationml.tags+xml"/>
  <Override PartName="/ppt/tags/tag31.xml" ContentType="application/vnd.openxmlformats-officedocument.presentationml.tags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tags/tag14.xml" ContentType="application/vnd.openxmlformats-officedocument.presentationml.tags+xml"/>
  <Override PartName="/ppt/slides/slide26.xml" ContentType="application/vnd.openxmlformats-officedocument.presentationml.slide+xml"/>
  <Override PartName="/ppt/tags/tag9.xml" ContentType="application/vnd.openxmlformats-officedocument.presentationml.tags+xml"/>
  <Override PartName="/ppt/slides/slide35.xml" ContentType="application/vnd.openxmlformats-officedocument.presentationml.slide+xml"/>
  <Override PartName="/ppt/tags/tag45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tags/tag28.xml" ContentType="application/vnd.openxmlformats-officedocument.presentationml.tags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tags/tag37.xml" ContentType="application/vnd.openxmlformats-officedocument.presentationml.tags+xml"/>
  <Override PartName="/ppt/tags/tag30.xml" ContentType="application/vnd.openxmlformats-officedocument.presentationml.tags+xml"/>
  <Override PartName="/ppt/slides/slide42.xml" ContentType="application/vnd.openxmlformats-officedocument.presentationml.slide+xml"/>
  <Override PartName="/ppt/tags/tag13.xml" ContentType="application/vnd.openxmlformats-officedocument.presentationml.tags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tags/tag44.xml" ContentType="application/vnd.openxmlformats-officedocument.presentationml.tags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tags/tag36.xml" ContentType="application/vnd.openxmlformats-officedocument.presentationml.tags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slides/slide41.xml" ContentType="application/vnd.openxmlformats-officedocument.presentationml.slide+xml"/>
  <Override PartName="/ppt/tags/tag12.xml" ContentType="application/vnd.openxmlformats-officedocument.presentationml.tags+xml"/>
  <Override PartName="/ppt/slides/slide24.xml" ContentType="application/vnd.openxmlformats-officedocument.presentationml.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tags/tag43.xml" ContentType="application/vnd.openxmlformats-officedocument.presentationml.tag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Default Extension="jpeg" ContentType="image/jpeg"/>
  <Override PartName="/ppt/viewProps.xml" ContentType="application/vnd.openxmlformats-officedocument.presentationml.viewProps+xml"/>
  <Override PartName="/ppt/tags/tag35.xml" ContentType="application/vnd.openxmlformats-officedocument.presentationml.tags+xml"/>
  <Override PartName="/ppt/tags/tag18.xml" ContentType="application/vnd.openxmlformats-officedocument.presentationml.tags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tags/tag42.xml" ContentType="application/vnd.openxmlformats-officedocument.presentationml.tags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7.xml" ContentType="application/vnd.openxmlformats-officedocument.presentationml.tags+xml"/>
  <Override PartName="/ppt/slides/slide29.xml" ContentType="application/vnd.openxmlformats-officedocument.presentationml.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9D209"/>
    <a:srgbClr val="990066"/>
    <a:srgbClr val="009247"/>
    <a:srgbClr val="FFECD7"/>
    <a:srgbClr val="0060AF"/>
    <a:srgbClr val="FFE5C1"/>
    <a:srgbClr val="F7955A"/>
    <a:srgbClr val="637B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7792" autoAdjust="0"/>
    <p:restoredTop sz="90929"/>
  </p:normalViewPr>
  <p:slideViewPr>
    <p:cSldViewPr snapToGrid="0">
      <p:cViewPr>
        <p:scale>
          <a:sx n="100" d="100"/>
          <a:sy n="100" d="100"/>
        </p:scale>
        <p:origin x="-1504" y="-384"/>
      </p:cViewPr>
      <p:guideLst>
        <p:guide orient="horz" pos="3992"/>
        <p:guide pos="2880"/>
        <p:guide pos="1720"/>
        <p:guide pos="3472"/>
        <p:guide pos="1650"/>
        <p:guide pos="36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tags" Target="tags/tag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28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28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28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fld id="{D835339C-BB46-FA46-BEF6-60EF8E226D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0" y="6110288"/>
            <a:ext cx="9144000" cy="762000"/>
          </a:xfrm>
          <a:prstGeom prst="rect">
            <a:avLst/>
          </a:prstGeom>
          <a:solidFill>
            <a:srgbClr val="FFEC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>
              <a:defRPr sz="5500">
                <a:solidFill>
                  <a:srgbClr val="0060AF"/>
                </a:solidFill>
                <a:latin typeface="Times New Roman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F7955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76225" y="6537325"/>
            <a:ext cx="4178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>
                <a:latin typeface="Times New Roman" charset="0"/>
              </a:rPr>
              <a:t>Copyright © 2005 Pearson Education, Inc. Publishing as Benjamin Cummings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60350" y="4418013"/>
            <a:ext cx="86868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800">
                <a:solidFill>
                  <a:srgbClr val="990066"/>
                </a:solidFill>
              </a:rPr>
              <a:t>PowerPoint Lectures for</a:t>
            </a:r>
          </a:p>
          <a:p>
            <a:pPr algn="l">
              <a:lnSpc>
                <a:spcPct val="110000"/>
              </a:lnSpc>
            </a:pPr>
            <a:r>
              <a:rPr lang="en-US" sz="1800" b="1" i="1">
                <a:solidFill>
                  <a:srgbClr val="990066"/>
                </a:solidFill>
              </a:rPr>
              <a:t>Biology: Concepts and Connections, Fifth Edition</a:t>
            </a:r>
            <a:br>
              <a:rPr lang="en-US" sz="1800" b="1" i="1">
                <a:solidFill>
                  <a:srgbClr val="990066"/>
                </a:solidFill>
              </a:rPr>
            </a:br>
            <a:r>
              <a:rPr lang="en-US" sz="1800" b="1" i="1">
                <a:solidFill>
                  <a:srgbClr val="990066"/>
                </a:solidFill>
              </a:rPr>
              <a:t>   </a:t>
            </a:r>
            <a:r>
              <a:rPr lang="en-US" sz="1800" b="1" i="1">
                <a:solidFill>
                  <a:srgbClr val="990066"/>
                </a:solidFill>
                <a:latin typeface="Times New Roman" charset="0"/>
                <a:ea typeface="Times New Roman" charset="0"/>
                <a:cs typeface="Times New Roman" charset="0"/>
              </a:rPr>
              <a:t>– Campbell, Reece, Taylor, and Simon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36538" y="6096000"/>
            <a:ext cx="278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rgbClr val="0060AF"/>
                </a:solidFill>
                <a:latin typeface="Times New Roman" charset="0"/>
              </a:rPr>
              <a:t>Lectures by Chris Romero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3971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3971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8580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85800"/>
            <a:ext cx="8534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>
                <a:latin typeface="Times New Roman" charset="0"/>
              </a:rPr>
              <a:t>Copyright © 2005 Pearson Education, Inc. Publishing as Benjamin Cummings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rgbClr val="637BB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rgbClr val="637BB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2pPr>
      <a:lvl3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3pPr>
      <a:lvl4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4pPr>
      <a:lvl5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9pPr>
    </p:titleStyle>
    <p:bodyStyle>
      <a:lvl1pPr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1313" algn="l" rtl="0" fontAlgn="base">
        <a:spcBef>
          <a:spcPct val="45000"/>
        </a:spcBef>
        <a:spcAft>
          <a:spcPct val="2000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485900" indent="-339725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2176463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Char char="•"/>
        <a:defRPr sz="2600">
          <a:solidFill>
            <a:schemeClr val="tx1"/>
          </a:solidFill>
          <a:latin typeface="+mn-lt"/>
          <a:ea typeface="ＭＳ Ｐゴシック" charset="-128"/>
        </a:defRPr>
      </a:lvl4pPr>
      <a:lvl5pPr marL="28590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600">
          <a:solidFill>
            <a:schemeClr val="tx1"/>
          </a:solidFill>
          <a:latin typeface="+mn-lt"/>
          <a:ea typeface="ＭＳ Ｐゴシック" charset="-128"/>
        </a:defRPr>
      </a:lvl5pPr>
      <a:lvl6pPr marL="33162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600">
          <a:solidFill>
            <a:schemeClr val="tx1"/>
          </a:solidFill>
          <a:latin typeface="+mn-lt"/>
          <a:ea typeface="ＭＳ Ｐゴシック" charset="-128"/>
        </a:defRPr>
      </a:lvl6pPr>
      <a:lvl7pPr marL="37734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600">
          <a:solidFill>
            <a:schemeClr val="tx1"/>
          </a:solidFill>
          <a:latin typeface="+mn-lt"/>
          <a:ea typeface="ＭＳ Ｐゴシック" charset="-128"/>
        </a:defRPr>
      </a:lvl7pPr>
      <a:lvl8pPr marL="42306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600">
          <a:solidFill>
            <a:schemeClr val="tx1"/>
          </a:solidFill>
          <a:latin typeface="+mn-lt"/>
          <a:ea typeface="ＭＳ Ｐゴシック" charset="-128"/>
        </a:defRPr>
      </a:lvl8pPr>
      <a:lvl9pPr marL="46878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hyperlink" Target="../../../../Program%20Files/TurningPoint/2003/Question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6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8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../../../../Program%20Files/TurningPoint/2003/Questions.html" TargetMode="External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2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3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4.jpe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5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6.jpe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7.jpe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8.jpe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9.jpe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0.jpeg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1.jpeg"/><Relationship Id="rId1" Type="http://schemas.openxmlformats.org/officeDocument/2006/relationships/tags" Target="../tags/tag38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2.jpeg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5.jpeg"/><Relationship Id="rId1" Type="http://schemas.openxmlformats.org/officeDocument/2006/relationships/tags" Target="../tags/tag44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6.jpeg"/><Relationship Id="rId1" Type="http://schemas.openxmlformats.org/officeDocument/2006/relationships/tags" Target="../tags/tag45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../../../../Program%20Files/TurningPoint/2003/Questions.html" TargetMode="External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4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5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Chemical Basis of Life</a:t>
            </a:r>
          </a:p>
        </p:txBody>
      </p:sp>
      <p:sp>
        <p:nvSpPr>
          <p:cNvPr id="45670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57363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2.3 Elements can combine to form compounds</a:t>
            </a:r>
          </a:p>
          <a:p>
            <a:pPr marL="449263" lvl="1" indent="-334963">
              <a:spcBef>
                <a:spcPct val="25000"/>
              </a:spcBef>
            </a:pPr>
            <a:r>
              <a:rPr lang="en-US" sz="2600"/>
              <a:t>Chemical elements </a:t>
            </a:r>
          </a:p>
          <a:p>
            <a:pPr marL="1096963" lvl="2" indent="-533400">
              <a:spcBef>
                <a:spcPct val="25000"/>
              </a:spcBef>
            </a:pPr>
            <a:r>
              <a:rPr lang="en-US" sz="2600"/>
              <a:t>Combine in fixed ratios to form compounds</a:t>
            </a:r>
            <a:endParaRPr lang="en-US"/>
          </a:p>
        </p:txBody>
      </p:sp>
      <p:sp>
        <p:nvSpPr>
          <p:cNvPr id="47616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476187" name="Group 27"/>
          <p:cNvGrpSpPr>
            <a:grpSpLocks/>
          </p:cNvGrpSpPr>
          <p:nvPr/>
        </p:nvGrpSpPr>
        <p:grpSpPr bwMode="auto">
          <a:xfrm>
            <a:off x="531813" y="2667000"/>
            <a:ext cx="8078787" cy="2627313"/>
            <a:chOff x="335" y="1680"/>
            <a:chExt cx="5089" cy="1655"/>
          </a:xfrm>
        </p:grpSpPr>
        <p:pic>
          <p:nvPicPr>
            <p:cNvPr id="476166" name="Picture 6" descr="02_03EmergProperty_UP.jpg 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" y="1680"/>
              <a:ext cx="5089" cy="1559"/>
            </a:xfrm>
            <a:prstGeom prst="rect">
              <a:avLst/>
            </a:prstGeom>
            <a:noFill/>
          </p:spPr>
        </p:pic>
        <p:sp>
          <p:nvSpPr>
            <p:cNvPr id="476167" name="Rectangle 7"/>
            <p:cNvSpPr>
              <a:spLocks noChangeArrowheads="1"/>
            </p:cNvSpPr>
            <p:nvPr/>
          </p:nvSpPr>
          <p:spPr bwMode="auto">
            <a:xfrm>
              <a:off x="474" y="3123"/>
              <a:ext cx="11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Sodium</a:t>
              </a:r>
            </a:p>
          </p:txBody>
        </p:sp>
        <p:sp>
          <p:nvSpPr>
            <p:cNvPr id="476168" name="Rectangle 8"/>
            <p:cNvSpPr>
              <a:spLocks noChangeArrowheads="1"/>
            </p:cNvSpPr>
            <p:nvPr/>
          </p:nvSpPr>
          <p:spPr bwMode="auto">
            <a:xfrm>
              <a:off x="2146" y="3112"/>
              <a:ext cx="11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Chlorine</a:t>
              </a:r>
            </a:p>
          </p:txBody>
        </p:sp>
        <p:sp>
          <p:nvSpPr>
            <p:cNvPr id="476169" name="Rectangle 9"/>
            <p:cNvSpPr>
              <a:spLocks noChangeArrowheads="1"/>
            </p:cNvSpPr>
            <p:nvPr/>
          </p:nvSpPr>
          <p:spPr bwMode="auto">
            <a:xfrm>
              <a:off x="3825" y="3111"/>
              <a:ext cx="14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Sodium Chloride</a:t>
              </a:r>
            </a:p>
          </p:txBody>
        </p:sp>
      </p:grpSp>
      <p:sp>
        <p:nvSpPr>
          <p:cNvPr id="476170" name="Text Box 10"/>
          <p:cNvSpPr txBox="1">
            <a:spLocks noChangeArrowheads="1"/>
          </p:cNvSpPr>
          <p:nvPr/>
        </p:nvSpPr>
        <p:spPr bwMode="auto">
          <a:xfrm>
            <a:off x="2640013" y="6119813"/>
            <a:ext cx="1020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230438"/>
          </a:xfrm>
        </p:spPr>
        <p:txBody>
          <a:bodyPr/>
          <a:lstStyle/>
          <a:p>
            <a:r>
              <a:rPr lang="en-US"/>
              <a:t>2.4 Atoms consist of protons, neutrons, and electrons</a:t>
            </a:r>
          </a:p>
          <a:p>
            <a:pPr lvl="1" indent="-334963"/>
            <a:r>
              <a:rPr lang="en-US"/>
              <a:t>The smallest particle of matter that still retains the properties of an element is an atom</a:t>
            </a:r>
          </a:p>
        </p:txBody>
      </p:sp>
      <p:sp>
        <p:nvSpPr>
          <p:cNvPr id="47718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7082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800" i="1"/>
              <a:t>Subatomic Particles</a:t>
            </a:r>
            <a:endParaRPr lang="en-US"/>
          </a:p>
          <a:p>
            <a:pPr lvl="1" indent="-334963">
              <a:lnSpc>
                <a:spcPct val="90000"/>
              </a:lnSpc>
              <a:spcBef>
                <a:spcPct val="25000"/>
              </a:spcBef>
            </a:pPr>
            <a:r>
              <a:rPr lang="en-US" sz="2600"/>
              <a:t>An atom is made up of protons and neutrons </a:t>
            </a:r>
          </a:p>
          <a:p>
            <a:pPr marL="1814513" lvl="2" indent="-533400">
              <a:lnSpc>
                <a:spcPct val="90000"/>
              </a:lnSpc>
              <a:spcBef>
                <a:spcPct val="25000"/>
              </a:spcBef>
            </a:pPr>
            <a:r>
              <a:rPr lang="en-US" sz="2600"/>
              <a:t>Located in a central nucleus</a:t>
            </a:r>
          </a:p>
          <a:p>
            <a:pPr lvl="1" indent="-334963">
              <a:lnSpc>
                <a:spcPct val="90000"/>
              </a:lnSpc>
              <a:spcBef>
                <a:spcPct val="25000"/>
              </a:spcBef>
            </a:pPr>
            <a:r>
              <a:rPr lang="en-US" sz="2600"/>
              <a:t>The nucleus is surrounded by electrons</a:t>
            </a:r>
          </a:p>
          <a:p>
            <a:pPr marL="1814513" lvl="2" indent="-533400">
              <a:lnSpc>
                <a:spcPct val="90000"/>
              </a:lnSpc>
              <a:spcBef>
                <a:spcPct val="25000"/>
              </a:spcBef>
            </a:pPr>
            <a:r>
              <a:rPr lang="en-US" sz="2600"/>
              <a:t>Arranged in electron shells</a:t>
            </a:r>
            <a:endParaRPr lang="en-US"/>
          </a:p>
        </p:txBody>
      </p:sp>
      <p:sp>
        <p:nvSpPr>
          <p:cNvPr id="47821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478231" name="Text Box 23"/>
          <p:cNvSpPr txBox="1">
            <a:spLocks noChangeArrowheads="1"/>
          </p:cNvSpPr>
          <p:nvPr/>
        </p:nvSpPr>
        <p:spPr bwMode="auto">
          <a:xfrm>
            <a:off x="901700" y="6119813"/>
            <a:ext cx="114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2.4A</a:t>
            </a:r>
          </a:p>
        </p:txBody>
      </p:sp>
      <p:grpSp>
        <p:nvGrpSpPr>
          <p:cNvPr id="478310" name="Group 102"/>
          <p:cNvGrpSpPr>
            <a:grpSpLocks/>
          </p:cNvGrpSpPr>
          <p:nvPr/>
        </p:nvGrpSpPr>
        <p:grpSpPr bwMode="auto">
          <a:xfrm>
            <a:off x="2487613" y="3306763"/>
            <a:ext cx="4170362" cy="3086100"/>
            <a:chOff x="1599" y="2083"/>
            <a:chExt cx="2627" cy="1944"/>
          </a:xfrm>
        </p:grpSpPr>
        <p:pic>
          <p:nvPicPr>
            <p:cNvPr id="478286" name="Picture 78" descr="02_04aHeliumAtom_UP.jpg   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99" y="2173"/>
              <a:ext cx="898" cy="1854"/>
            </a:xfrm>
            <a:prstGeom prst="rect">
              <a:avLst/>
            </a:prstGeom>
            <a:noFill/>
          </p:spPr>
        </p:pic>
        <p:sp>
          <p:nvSpPr>
            <p:cNvPr id="478287" name="Text Box 79"/>
            <p:cNvSpPr txBox="1">
              <a:spLocks noChangeArrowheads="1"/>
            </p:cNvSpPr>
            <p:nvPr/>
          </p:nvSpPr>
          <p:spPr bwMode="auto">
            <a:xfrm>
              <a:off x="1943" y="2495"/>
              <a:ext cx="17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 b="1"/>
                <a:t>+</a:t>
              </a:r>
            </a:p>
          </p:txBody>
        </p:sp>
        <p:sp>
          <p:nvSpPr>
            <p:cNvPr id="478288" name="Text Box 80"/>
            <p:cNvSpPr txBox="1">
              <a:spLocks noChangeArrowheads="1"/>
            </p:cNvSpPr>
            <p:nvPr/>
          </p:nvSpPr>
          <p:spPr bwMode="auto">
            <a:xfrm>
              <a:off x="1950" y="2649"/>
              <a:ext cx="17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 b="1"/>
                <a:t>+</a:t>
              </a:r>
            </a:p>
          </p:txBody>
        </p:sp>
        <p:sp>
          <p:nvSpPr>
            <p:cNvPr id="478289" name="Text Box 81"/>
            <p:cNvSpPr txBox="1">
              <a:spLocks noChangeArrowheads="1"/>
            </p:cNvSpPr>
            <p:nvPr/>
          </p:nvSpPr>
          <p:spPr bwMode="auto">
            <a:xfrm>
              <a:off x="1876" y="2166"/>
              <a:ext cx="1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 b="1"/>
                <a:t>–</a:t>
              </a:r>
            </a:p>
          </p:txBody>
        </p:sp>
        <p:sp>
          <p:nvSpPr>
            <p:cNvPr id="478290" name="Text Box 82"/>
            <p:cNvSpPr txBox="1">
              <a:spLocks noChangeArrowheads="1"/>
            </p:cNvSpPr>
            <p:nvPr/>
          </p:nvSpPr>
          <p:spPr bwMode="auto">
            <a:xfrm>
              <a:off x="2030" y="2166"/>
              <a:ext cx="1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 b="1"/>
                <a:t>–</a:t>
              </a:r>
            </a:p>
          </p:txBody>
        </p:sp>
        <p:sp>
          <p:nvSpPr>
            <p:cNvPr id="478291" name="Text Box 83"/>
            <p:cNvSpPr txBox="1">
              <a:spLocks noChangeArrowheads="1"/>
            </p:cNvSpPr>
            <p:nvPr/>
          </p:nvSpPr>
          <p:spPr bwMode="auto">
            <a:xfrm>
              <a:off x="1755" y="3402"/>
              <a:ext cx="17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 b="1"/>
                <a:t>+</a:t>
              </a:r>
            </a:p>
          </p:txBody>
        </p:sp>
        <p:sp>
          <p:nvSpPr>
            <p:cNvPr id="478292" name="Text Box 84"/>
            <p:cNvSpPr txBox="1">
              <a:spLocks noChangeArrowheads="1"/>
            </p:cNvSpPr>
            <p:nvPr/>
          </p:nvSpPr>
          <p:spPr bwMode="auto">
            <a:xfrm>
              <a:off x="1758" y="3827"/>
              <a:ext cx="1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 b="1"/>
                <a:t>–</a:t>
              </a:r>
            </a:p>
          </p:txBody>
        </p:sp>
        <p:sp>
          <p:nvSpPr>
            <p:cNvPr id="478293" name="Rectangle 85"/>
            <p:cNvSpPr>
              <a:spLocks noChangeArrowheads="1"/>
            </p:cNvSpPr>
            <p:nvPr/>
          </p:nvSpPr>
          <p:spPr bwMode="auto">
            <a:xfrm>
              <a:off x="1634" y="3404"/>
              <a:ext cx="1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/>
                <a:t>2</a:t>
              </a:r>
            </a:p>
          </p:txBody>
        </p:sp>
        <p:sp>
          <p:nvSpPr>
            <p:cNvPr id="478294" name="Rectangle 86"/>
            <p:cNvSpPr>
              <a:spLocks noChangeArrowheads="1"/>
            </p:cNvSpPr>
            <p:nvPr/>
          </p:nvSpPr>
          <p:spPr bwMode="auto">
            <a:xfrm>
              <a:off x="1632" y="3627"/>
              <a:ext cx="1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/>
                <a:t>2</a:t>
              </a:r>
            </a:p>
          </p:txBody>
        </p:sp>
        <p:sp>
          <p:nvSpPr>
            <p:cNvPr id="478295" name="Rectangle 87"/>
            <p:cNvSpPr>
              <a:spLocks noChangeArrowheads="1"/>
            </p:cNvSpPr>
            <p:nvPr/>
          </p:nvSpPr>
          <p:spPr bwMode="auto">
            <a:xfrm>
              <a:off x="1644" y="3842"/>
              <a:ext cx="1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/>
                <a:t>2</a:t>
              </a:r>
            </a:p>
          </p:txBody>
        </p:sp>
        <p:sp>
          <p:nvSpPr>
            <p:cNvPr id="478296" name="Rectangle 88"/>
            <p:cNvSpPr>
              <a:spLocks noChangeArrowheads="1"/>
            </p:cNvSpPr>
            <p:nvPr/>
          </p:nvSpPr>
          <p:spPr bwMode="auto">
            <a:xfrm>
              <a:off x="1861" y="3403"/>
              <a:ext cx="47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/>
                <a:t>Protons</a:t>
              </a:r>
            </a:p>
          </p:txBody>
        </p:sp>
        <p:sp>
          <p:nvSpPr>
            <p:cNvPr id="478297" name="Rectangle 89"/>
            <p:cNvSpPr>
              <a:spLocks noChangeArrowheads="1"/>
            </p:cNvSpPr>
            <p:nvPr/>
          </p:nvSpPr>
          <p:spPr bwMode="auto">
            <a:xfrm>
              <a:off x="1874" y="3622"/>
              <a:ext cx="53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/>
                <a:t>Neutrons</a:t>
              </a:r>
            </a:p>
          </p:txBody>
        </p:sp>
        <p:sp>
          <p:nvSpPr>
            <p:cNvPr id="478298" name="Rectangle 90"/>
            <p:cNvSpPr>
              <a:spLocks noChangeArrowheads="1"/>
            </p:cNvSpPr>
            <p:nvPr/>
          </p:nvSpPr>
          <p:spPr bwMode="auto">
            <a:xfrm>
              <a:off x="1854" y="3833"/>
              <a:ext cx="5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/>
                <a:t>Electrons</a:t>
              </a:r>
            </a:p>
          </p:txBody>
        </p:sp>
        <p:sp>
          <p:nvSpPr>
            <p:cNvPr id="478299" name="AutoShape 91"/>
            <p:cNvSpPr>
              <a:spLocks/>
            </p:cNvSpPr>
            <p:nvPr/>
          </p:nvSpPr>
          <p:spPr bwMode="auto">
            <a:xfrm>
              <a:off x="2373" y="3440"/>
              <a:ext cx="70" cy="311"/>
            </a:xfrm>
            <a:prstGeom prst="rightBrace">
              <a:avLst>
                <a:gd name="adj1" fmla="val 37024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300" name="Rectangle 92"/>
            <p:cNvSpPr>
              <a:spLocks noChangeArrowheads="1"/>
            </p:cNvSpPr>
            <p:nvPr/>
          </p:nvSpPr>
          <p:spPr bwMode="auto">
            <a:xfrm>
              <a:off x="2427" y="3457"/>
              <a:ext cx="64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300"/>
                <a:t>Mass</a:t>
              </a:r>
              <a:br>
                <a:rPr lang="en-US" sz="1300"/>
              </a:br>
              <a:r>
                <a:rPr lang="en-US" sz="1300"/>
                <a:t>number = 4</a:t>
              </a:r>
            </a:p>
          </p:txBody>
        </p:sp>
        <p:pic>
          <p:nvPicPr>
            <p:cNvPr id="478301" name="Picture 93" descr="02_04bCarbonAtom_UP.jpg                                        0050AB05203                            BE79A7C4:"/>
            <p:cNvPicPr>
              <a:picLocks noChangeAspect="1" noChangeArrowheads="1"/>
            </p:cNvPicPr>
            <p:nvPr/>
          </p:nvPicPr>
          <p:blipFill>
            <a:blip r:embed="rId5"/>
            <a:srcRect t="11035" r="65837" b="37971"/>
            <a:stretch>
              <a:fillRect/>
            </a:stretch>
          </p:blipFill>
          <p:spPr bwMode="auto">
            <a:xfrm>
              <a:off x="2732" y="2083"/>
              <a:ext cx="1069" cy="1065"/>
            </a:xfrm>
            <a:prstGeom prst="rect">
              <a:avLst/>
            </a:prstGeom>
            <a:noFill/>
          </p:spPr>
        </p:pic>
        <p:sp>
          <p:nvSpPr>
            <p:cNvPr id="478302" name="Text Box 94"/>
            <p:cNvSpPr txBox="1">
              <a:spLocks noChangeArrowheads="1"/>
            </p:cNvSpPr>
            <p:nvPr/>
          </p:nvSpPr>
          <p:spPr bwMode="auto">
            <a:xfrm>
              <a:off x="3144" y="2444"/>
              <a:ext cx="17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 b="1"/>
                <a:t>+</a:t>
              </a:r>
            </a:p>
          </p:txBody>
        </p:sp>
        <p:sp>
          <p:nvSpPr>
            <p:cNvPr id="478303" name="Text Box 95"/>
            <p:cNvSpPr txBox="1">
              <a:spLocks noChangeArrowheads="1"/>
            </p:cNvSpPr>
            <p:nvPr/>
          </p:nvSpPr>
          <p:spPr bwMode="auto">
            <a:xfrm>
              <a:off x="3144" y="2590"/>
              <a:ext cx="17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 b="1"/>
                <a:t>+</a:t>
              </a:r>
            </a:p>
          </p:txBody>
        </p:sp>
        <p:sp>
          <p:nvSpPr>
            <p:cNvPr id="478304" name="Text Box 96"/>
            <p:cNvSpPr txBox="1">
              <a:spLocks noChangeArrowheads="1"/>
            </p:cNvSpPr>
            <p:nvPr/>
          </p:nvSpPr>
          <p:spPr bwMode="auto">
            <a:xfrm>
              <a:off x="3103" y="230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 b="1"/>
                <a:t>2e</a:t>
              </a:r>
              <a:r>
                <a:rPr lang="en-US" sz="1300" b="1" baseline="30000"/>
                <a:t>–</a:t>
              </a:r>
              <a:endParaRPr lang="en-US" sz="1300" b="1"/>
            </a:p>
          </p:txBody>
        </p:sp>
        <p:sp>
          <p:nvSpPr>
            <p:cNvPr id="478305" name="Line 97"/>
            <p:cNvSpPr>
              <a:spLocks noChangeShapeType="1"/>
            </p:cNvSpPr>
            <p:nvPr/>
          </p:nvSpPr>
          <p:spPr bwMode="auto">
            <a:xfrm flipV="1">
              <a:off x="3502" y="2248"/>
              <a:ext cx="261" cy="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306" name="Line 98"/>
            <p:cNvSpPr>
              <a:spLocks noChangeShapeType="1"/>
            </p:cNvSpPr>
            <p:nvPr/>
          </p:nvSpPr>
          <p:spPr bwMode="auto">
            <a:xfrm>
              <a:off x="3363" y="2749"/>
              <a:ext cx="316" cy="3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307" name="AutoShape 99"/>
            <p:cNvSpPr>
              <a:spLocks/>
            </p:cNvSpPr>
            <p:nvPr/>
          </p:nvSpPr>
          <p:spPr bwMode="auto">
            <a:xfrm rot="-7969430">
              <a:off x="3332" y="2596"/>
              <a:ext cx="34" cy="278"/>
            </a:xfrm>
            <a:prstGeom prst="leftBrace">
              <a:avLst>
                <a:gd name="adj1" fmla="val 6813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308" name="Text Box 100"/>
            <p:cNvSpPr txBox="1">
              <a:spLocks noChangeArrowheads="1"/>
            </p:cNvSpPr>
            <p:nvPr/>
          </p:nvSpPr>
          <p:spPr bwMode="auto">
            <a:xfrm>
              <a:off x="3728" y="2159"/>
              <a:ext cx="49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/>
                <a:t>Electron</a:t>
              </a:r>
            </a:p>
            <a:p>
              <a:pPr algn="ctr"/>
              <a:r>
                <a:rPr lang="en-US" sz="1300"/>
                <a:t>cloud</a:t>
              </a:r>
            </a:p>
          </p:txBody>
        </p:sp>
        <p:sp>
          <p:nvSpPr>
            <p:cNvPr id="478309" name="Text Box 101"/>
            <p:cNvSpPr txBox="1">
              <a:spLocks noChangeArrowheads="1"/>
            </p:cNvSpPr>
            <p:nvPr/>
          </p:nvSpPr>
          <p:spPr bwMode="auto">
            <a:xfrm>
              <a:off x="3591" y="3054"/>
              <a:ext cx="4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/>
                <a:t>Nucleus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154238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 i="1"/>
              <a:t>Differences in Elements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/>
              <a:t>Atoms of each element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Are distinguished by a specific number of protons</a:t>
            </a:r>
            <a:endParaRPr lang="en-US"/>
          </a:p>
        </p:txBody>
      </p:sp>
      <p:sp>
        <p:nvSpPr>
          <p:cNvPr id="47923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47924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966075" y="2414588"/>
            <a:ext cx="277813" cy="23177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>
                <a:latin typeface="Tahoma" charset="0"/>
              </a:rPr>
              <a:t>0</a:t>
            </a:r>
          </a:p>
        </p:txBody>
      </p:sp>
      <p:sp>
        <p:nvSpPr>
          <p:cNvPr id="479266" name="Text Box 34"/>
          <p:cNvSpPr txBox="1">
            <a:spLocks noChangeArrowheads="1"/>
          </p:cNvSpPr>
          <p:nvPr/>
        </p:nvSpPr>
        <p:spPr bwMode="auto">
          <a:xfrm>
            <a:off x="2654300" y="6119813"/>
            <a:ext cx="114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2.4B</a:t>
            </a:r>
          </a:p>
        </p:txBody>
      </p:sp>
      <p:grpSp>
        <p:nvGrpSpPr>
          <p:cNvPr id="479289" name="Group 57"/>
          <p:cNvGrpSpPr>
            <a:grpSpLocks/>
          </p:cNvGrpSpPr>
          <p:nvPr/>
        </p:nvGrpSpPr>
        <p:grpSpPr bwMode="auto">
          <a:xfrm>
            <a:off x="4278313" y="3051175"/>
            <a:ext cx="3433762" cy="3338513"/>
            <a:chOff x="2695" y="1922"/>
            <a:chExt cx="2163" cy="2103"/>
          </a:xfrm>
        </p:grpSpPr>
        <p:pic>
          <p:nvPicPr>
            <p:cNvPr id="479270" name="Picture 38" descr="02_04bCarbonAtom_UP.jpg   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4"/>
            <a:srcRect l="35944"/>
            <a:stretch>
              <a:fillRect/>
            </a:stretch>
          </p:blipFill>
          <p:spPr bwMode="auto">
            <a:xfrm>
              <a:off x="2740" y="1962"/>
              <a:ext cx="1980" cy="2063"/>
            </a:xfrm>
            <a:prstGeom prst="rect">
              <a:avLst/>
            </a:prstGeom>
            <a:noFill/>
          </p:spPr>
        </p:pic>
        <p:sp>
          <p:nvSpPr>
            <p:cNvPr id="479271" name="AutoShape 39"/>
            <p:cNvSpPr>
              <a:spLocks/>
            </p:cNvSpPr>
            <p:nvPr/>
          </p:nvSpPr>
          <p:spPr bwMode="auto">
            <a:xfrm rot="29894639">
              <a:off x="3725" y="2732"/>
              <a:ext cx="77" cy="206"/>
            </a:xfrm>
            <a:prstGeom prst="rightBrace">
              <a:avLst>
                <a:gd name="adj1" fmla="val 3012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272" name="Line 40"/>
            <p:cNvSpPr>
              <a:spLocks noChangeShapeType="1"/>
            </p:cNvSpPr>
            <p:nvPr/>
          </p:nvSpPr>
          <p:spPr bwMode="auto">
            <a:xfrm flipH="1">
              <a:off x="3141" y="2844"/>
              <a:ext cx="617" cy="2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273" name="Text Box 41"/>
            <p:cNvSpPr txBox="1">
              <a:spLocks noChangeArrowheads="1"/>
            </p:cNvSpPr>
            <p:nvPr/>
          </p:nvSpPr>
          <p:spPr bwMode="auto">
            <a:xfrm>
              <a:off x="3487" y="3402"/>
              <a:ext cx="17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 b="1"/>
                <a:t>+</a:t>
              </a:r>
            </a:p>
          </p:txBody>
        </p:sp>
        <p:sp>
          <p:nvSpPr>
            <p:cNvPr id="479274" name="Text Box 42"/>
            <p:cNvSpPr txBox="1">
              <a:spLocks noChangeArrowheads="1"/>
            </p:cNvSpPr>
            <p:nvPr/>
          </p:nvSpPr>
          <p:spPr bwMode="auto">
            <a:xfrm>
              <a:off x="3484" y="3816"/>
              <a:ext cx="1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 b="1"/>
                <a:t>–</a:t>
              </a:r>
            </a:p>
          </p:txBody>
        </p:sp>
        <p:sp>
          <p:nvSpPr>
            <p:cNvPr id="479275" name="Rectangle 43"/>
            <p:cNvSpPr>
              <a:spLocks noChangeArrowheads="1"/>
            </p:cNvSpPr>
            <p:nvPr/>
          </p:nvSpPr>
          <p:spPr bwMode="auto">
            <a:xfrm>
              <a:off x="3348" y="3401"/>
              <a:ext cx="1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/>
                <a:t>6</a:t>
              </a:r>
            </a:p>
          </p:txBody>
        </p:sp>
        <p:sp>
          <p:nvSpPr>
            <p:cNvPr id="479276" name="Rectangle 44"/>
            <p:cNvSpPr>
              <a:spLocks noChangeArrowheads="1"/>
            </p:cNvSpPr>
            <p:nvPr/>
          </p:nvSpPr>
          <p:spPr bwMode="auto">
            <a:xfrm>
              <a:off x="3346" y="3608"/>
              <a:ext cx="1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/>
                <a:t>6</a:t>
              </a:r>
            </a:p>
          </p:txBody>
        </p:sp>
        <p:sp>
          <p:nvSpPr>
            <p:cNvPr id="479277" name="Rectangle 45"/>
            <p:cNvSpPr>
              <a:spLocks noChangeArrowheads="1"/>
            </p:cNvSpPr>
            <p:nvPr/>
          </p:nvSpPr>
          <p:spPr bwMode="auto">
            <a:xfrm>
              <a:off x="3345" y="3823"/>
              <a:ext cx="1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/>
                <a:t>6</a:t>
              </a:r>
            </a:p>
          </p:txBody>
        </p:sp>
        <p:sp>
          <p:nvSpPr>
            <p:cNvPr id="479278" name="Rectangle 46"/>
            <p:cNvSpPr>
              <a:spLocks noChangeArrowheads="1"/>
            </p:cNvSpPr>
            <p:nvPr/>
          </p:nvSpPr>
          <p:spPr bwMode="auto">
            <a:xfrm>
              <a:off x="3588" y="3409"/>
              <a:ext cx="47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/>
                <a:t>Protons</a:t>
              </a:r>
            </a:p>
          </p:txBody>
        </p:sp>
        <p:sp>
          <p:nvSpPr>
            <p:cNvPr id="479279" name="Rectangle 47"/>
            <p:cNvSpPr>
              <a:spLocks noChangeArrowheads="1"/>
            </p:cNvSpPr>
            <p:nvPr/>
          </p:nvSpPr>
          <p:spPr bwMode="auto">
            <a:xfrm>
              <a:off x="3589" y="3615"/>
              <a:ext cx="53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/>
                <a:t>Neutrons</a:t>
              </a:r>
            </a:p>
          </p:txBody>
        </p:sp>
        <p:sp>
          <p:nvSpPr>
            <p:cNvPr id="479280" name="Rectangle 48"/>
            <p:cNvSpPr>
              <a:spLocks noChangeArrowheads="1"/>
            </p:cNvSpPr>
            <p:nvPr/>
          </p:nvSpPr>
          <p:spPr bwMode="auto">
            <a:xfrm>
              <a:off x="3589" y="3828"/>
              <a:ext cx="5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/>
                <a:t>Electrons</a:t>
              </a:r>
            </a:p>
          </p:txBody>
        </p:sp>
        <p:sp>
          <p:nvSpPr>
            <p:cNvPr id="479281" name="AutoShape 49"/>
            <p:cNvSpPr>
              <a:spLocks/>
            </p:cNvSpPr>
            <p:nvPr/>
          </p:nvSpPr>
          <p:spPr bwMode="auto">
            <a:xfrm>
              <a:off x="4104" y="3437"/>
              <a:ext cx="57" cy="293"/>
            </a:xfrm>
            <a:prstGeom prst="rightBrace">
              <a:avLst>
                <a:gd name="adj1" fmla="val 4283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282" name="Rectangle 50"/>
            <p:cNvSpPr>
              <a:spLocks noChangeArrowheads="1"/>
            </p:cNvSpPr>
            <p:nvPr/>
          </p:nvSpPr>
          <p:spPr bwMode="auto">
            <a:xfrm>
              <a:off x="4153" y="3479"/>
              <a:ext cx="705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300"/>
                <a:t>Mass</a:t>
              </a:r>
              <a:br>
                <a:rPr lang="en-US" sz="1300"/>
              </a:br>
              <a:r>
                <a:rPr lang="en-US" sz="1300"/>
                <a:t>number = 12</a:t>
              </a:r>
            </a:p>
          </p:txBody>
        </p:sp>
        <p:sp>
          <p:nvSpPr>
            <p:cNvPr id="479283" name="Rectangle 51"/>
            <p:cNvSpPr>
              <a:spLocks noChangeArrowheads="1"/>
            </p:cNvSpPr>
            <p:nvPr/>
          </p:nvSpPr>
          <p:spPr bwMode="auto">
            <a:xfrm>
              <a:off x="3879" y="2613"/>
              <a:ext cx="17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 b="1"/>
                <a:t>+</a:t>
              </a:r>
            </a:p>
          </p:txBody>
        </p:sp>
        <p:sp>
          <p:nvSpPr>
            <p:cNvPr id="479284" name="Rectangle 52"/>
            <p:cNvSpPr>
              <a:spLocks noChangeArrowheads="1"/>
            </p:cNvSpPr>
            <p:nvPr/>
          </p:nvSpPr>
          <p:spPr bwMode="auto">
            <a:xfrm>
              <a:off x="3967" y="2651"/>
              <a:ext cx="17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 b="1"/>
                <a:t>+</a:t>
              </a:r>
            </a:p>
          </p:txBody>
        </p:sp>
        <p:sp>
          <p:nvSpPr>
            <p:cNvPr id="479285" name="Rectangle 53"/>
            <p:cNvSpPr>
              <a:spLocks noChangeArrowheads="1"/>
            </p:cNvSpPr>
            <p:nvPr/>
          </p:nvSpPr>
          <p:spPr bwMode="auto">
            <a:xfrm>
              <a:off x="3839" y="2206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/>
                <a:t>6e</a:t>
              </a:r>
              <a:r>
                <a:rPr lang="en-US" sz="1300" baseline="30000"/>
                <a:t>–</a:t>
              </a:r>
              <a:endParaRPr lang="en-US" sz="1300"/>
            </a:p>
          </p:txBody>
        </p:sp>
        <p:sp>
          <p:nvSpPr>
            <p:cNvPr id="479286" name="Rectangle 54"/>
            <p:cNvSpPr>
              <a:spLocks noChangeArrowheads="1"/>
            </p:cNvSpPr>
            <p:nvPr/>
          </p:nvSpPr>
          <p:spPr bwMode="auto">
            <a:xfrm>
              <a:off x="2695" y="3030"/>
              <a:ext cx="4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/>
                <a:t>Nucleus</a:t>
              </a:r>
            </a:p>
          </p:txBody>
        </p:sp>
        <p:sp>
          <p:nvSpPr>
            <p:cNvPr id="479287" name="Rectangle 55"/>
            <p:cNvSpPr>
              <a:spLocks noChangeArrowheads="1"/>
            </p:cNvSpPr>
            <p:nvPr/>
          </p:nvSpPr>
          <p:spPr bwMode="auto">
            <a:xfrm>
              <a:off x="2737" y="1922"/>
              <a:ext cx="49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/>
                <a:t>Electron</a:t>
              </a:r>
              <a:br>
                <a:rPr lang="en-US" sz="1300"/>
              </a:br>
              <a:r>
                <a:rPr lang="en-US" sz="1300"/>
                <a:t>cloud </a:t>
              </a:r>
            </a:p>
          </p:txBody>
        </p:sp>
        <p:sp>
          <p:nvSpPr>
            <p:cNvPr id="479288" name="Line 56"/>
            <p:cNvSpPr>
              <a:spLocks noChangeShapeType="1"/>
            </p:cNvSpPr>
            <p:nvPr/>
          </p:nvSpPr>
          <p:spPr bwMode="auto">
            <a:xfrm>
              <a:off x="3127" y="2098"/>
              <a:ext cx="440" cy="2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61" name="Picture 5" descr="02_04CarbonIsotopes_T.jpg                                      0050AB05203                            BE5F4864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8" y="3251200"/>
            <a:ext cx="7820025" cy="3105150"/>
          </a:xfrm>
          <a:prstGeom prst="rect">
            <a:avLst/>
          </a:prstGeom>
          <a:noFill/>
        </p:spPr>
      </p:pic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7305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 i="1"/>
              <a:t>Isotopes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/>
              <a:t>The number of neutrons in an atom may vary 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Variant forms of an element are called isotopes 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Some isotopes are radioactive</a:t>
            </a:r>
            <a:endParaRPr lang="en-US"/>
          </a:p>
        </p:txBody>
      </p:sp>
      <p:sp>
        <p:nvSpPr>
          <p:cNvPr id="480260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480262" name="Text Box 6"/>
          <p:cNvSpPr txBox="1">
            <a:spLocks noChangeArrowheads="1"/>
          </p:cNvSpPr>
          <p:nvPr/>
        </p:nvSpPr>
        <p:spPr bwMode="auto">
          <a:xfrm>
            <a:off x="2654300" y="6119813"/>
            <a:ext cx="941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Table 2.4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478088"/>
          </a:xfrm>
        </p:spPr>
        <p:txBody>
          <a:bodyPr/>
          <a:lstStyle/>
          <a:p>
            <a:r>
              <a:rPr lang="en-US"/>
              <a:t>2.5 Radioactive isotopes can help or harm us</a:t>
            </a:r>
          </a:p>
          <a:p>
            <a:pPr lvl="1" indent="-334963"/>
            <a:r>
              <a:rPr lang="en-US"/>
              <a:t>Radioactive isotopes are useful as tracers</a:t>
            </a:r>
          </a:p>
          <a:p>
            <a:pPr marL="1814513" lvl="2" indent="-533400"/>
            <a:r>
              <a:rPr lang="en-US"/>
              <a:t>For monitoring the fate of atoms in living organisms </a:t>
            </a:r>
          </a:p>
        </p:txBody>
      </p:sp>
      <p:sp>
        <p:nvSpPr>
          <p:cNvPr id="48128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478088"/>
          </a:xfrm>
        </p:spPr>
        <p:txBody>
          <a:bodyPr/>
          <a:lstStyle/>
          <a:p>
            <a:r>
              <a:rPr lang="en-US" i="1"/>
              <a:t>Basic Research</a:t>
            </a:r>
            <a:endParaRPr lang="en-US"/>
          </a:p>
          <a:p>
            <a:pPr lvl="1" indent="-334963"/>
            <a:r>
              <a:rPr lang="en-US"/>
              <a:t>Biologists often use radioactive tracers</a:t>
            </a:r>
          </a:p>
          <a:p>
            <a:pPr marL="1814513" lvl="2" indent="-533400"/>
            <a:r>
              <a:rPr lang="en-US"/>
              <a:t>To follow molecules as they undergo chemical changes in an organism</a:t>
            </a:r>
          </a:p>
        </p:txBody>
      </p:sp>
      <p:sp>
        <p:nvSpPr>
          <p:cNvPr id="48230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154238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 i="1"/>
              <a:t>Medical Diagnosis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/>
              <a:t>Radioactive tracers are often used for diagnosis 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In combination with sophisticated imaging instruments</a:t>
            </a:r>
            <a:endParaRPr lang="en-US"/>
          </a:p>
        </p:txBody>
      </p:sp>
      <p:sp>
        <p:nvSpPr>
          <p:cNvPr id="48333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483335" name="Group 7"/>
          <p:cNvGrpSpPr>
            <a:grpSpLocks/>
          </p:cNvGrpSpPr>
          <p:nvPr/>
        </p:nvGrpSpPr>
        <p:grpSpPr bwMode="auto">
          <a:xfrm>
            <a:off x="744538" y="2817813"/>
            <a:ext cx="7629525" cy="3438525"/>
            <a:chOff x="477" y="1655"/>
            <a:chExt cx="4806" cy="2166"/>
          </a:xfrm>
        </p:grpSpPr>
        <p:pic>
          <p:nvPicPr>
            <p:cNvPr id="483333" name="Picture 5" descr="02_05aPETscanner_UP.jpg   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7" y="1655"/>
              <a:ext cx="2547" cy="2166"/>
            </a:xfrm>
            <a:prstGeom prst="rect">
              <a:avLst/>
            </a:prstGeom>
            <a:noFill/>
          </p:spPr>
        </p:pic>
        <p:pic>
          <p:nvPicPr>
            <p:cNvPr id="483334" name="Picture 6" descr="02_05bPETscanner_UP.jpg   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16" y="1668"/>
              <a:ext cx="2267" cy="2148"/>
            </a:xfrm>
            <a:prstGeom prst="rect">
              <a:avLst/>
            </a:prstGeom>
            <a:noFill/>
          </p:spPr>
        </p:pic>
      </p:grpSp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762000" y="6119813"/>
            <a:ext cx="114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2.5A</a:t>
            </a:r>
          </a:p>
        </p:txBody>
      </p:sp>
      <p:sp>
        <p:nvSpPr>
          <p:cNvPr id="483337" name="Text Box 9"/>
          <p:cNvSpPr txBox="1">
            <a:spLocks noChangeArrowheads="1"/>
          </p:cNvSpPr>
          <p:nvPr/>
        </p:nvSpPr>
        <p:spPr bwMode="auto">
          <a:xfrm>
            <a:off x="4787900" y="6119813"/>
            <a:ext cx="114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2.5B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154238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 i="1"/>
              <a:t>Dangers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/>
              <a:t>Radioactive isotopes have many beneficial uses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But uncontrolled exposure to them can harm living organisms</a:t>
            </a:r>
            <a:endParaRPr lang="en-US"/>
          </a:p>
        </p:txBody>
      </p:sp>
      <p:sp>
        <p:nvSpPr>
          <p:cNvPr id="48435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81275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2.6 Electron arrangement determines the chemical properties of an atom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/>
              <a:t>Electrons in an atom 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Are arranged in shells, which may contain different numbers of electrons</a:t>
            </a:r>
            <a:endParaRPr lang="en-US"/>
          </a:p>
        </p:txBody>
      </p:sp>
      <p:sp>
        <p:nvSpPr>
          <p:cNvPr id="48538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485395" name="Group 19"/>
          <p:cNvGrpSpPr>
            <a:grpSpLocks/>
          </p:cNvGrpSpPr>
          <p:nvPr/>
        </p:nvGrpSpPr>
        <p:grpSpPr bwMode="auto">
          <a:xfrm>
            <a:off x="2206625" y="3319463"/>
            <a:ext cx="6473825" cy="3101975"/>
            <a:chOff x="822" y="2091"/>
            <a:chExt cx="4078" cy="1954"/>
          </a:xfrm>
        </p:grpSpPr>
        <p:sp>
          <p:nvSpPr>
            <p:cNvPr id="485382" name="Rectangle 6"/>
            <p:cNvSpPr>
              <a:spLocks noChangeArrowheads="1"/>
            </p:cNvSpPr>
            <p:nvPr/>
          </p:nvSpPr>
          <p:spPr bwMode="auto">
            <a:xfrm>
              <a:off x="848" y="3756"/>
              <a:ext cx="9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Hydrogen (H)</a:t>
              </a:r>
            </a:p>
            <a:p>
              <a:pPr algn="l"/>
              <a:r>
                <a:rPr lang="en-US" sz="1200"/>
                <a:t>Atomic number = 1</a:t>
              </a:r>
              <a:endParaRPr lang="en-US" sz="1200" b="1"/>
            </a:p>
          </p:txBody>
        </p:sp>
        <p:pic>
          <p:nvPicPr>
            <p:cNvPr id="485384" name="Picture 8" descr="02_06HydrCarbOxyNitro_U.jpg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2" y="2676"/>
              <a:ext cx="4009" cy="1111"/>
            </a:xfrm>
            <a:prstGeom prst="rect">
              <a:avLst/>
            </a:prstGeom>
            <a:noFill/>
          </p:spPr>
        </p:pic>
        <p:sp>
          <p:nvSpPr>
            <p:cNvPr id="485386" name="Line 10"/>
            <p:cNvSpPr>
              <a:spLocks noChangeShapeType="1"/>
            </p:cNvSpPr>
            <p:nvPr/>
          </p:nvSpPr>
          <p:spPr bwMode="auto">
            <a:xfrm flipV="1">
              <a:off x="1157" y="2658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387" name="Rectangle 11"/>
            <p:cNvSpPr>
              <a:spLocks noChangeArrowheads="1"/>
            </p:cNvSpPr>
            <p:nvPr/>
          </p:nvSpPr>
          <p:spPr bwMode="auto">
            <a:xfrm>
              <a:off x="924" y="2503"/>
              <a:ext cx="467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Electron</a:t>
              </a:r>
            </a:p>
          </p:txBody>
        </p:sp>
        <p:sp>
          <p:nvSpPr>
            <p:cNvPr id="485388" name="Rectangle 12"/>
            <p:cNvSpPr>
              <a:spLocks noChangeArrowheads="1"/>
            </p:cNvSpPr>
            <p:nvPr/>
          </p:nvSpPr>
          <p:spPr bwMode="auto">
            <a:xfrm>
              <a:off x="1780" y="3757"/>
              <a:ext cx="9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Carbon (C)</a:t>
              </a:r>
            </a:p>
            <a:p>
              <a:pPr algn="l"/>
              <a:r>
                <a:rPr lang="en-US" sz="1200"/>
                <a:t>Atomic number = 6</a:t>
              </a:r>
              <a:endParaRPr lang="en-US" sz="1200" b="1"/>
            </a:p>
          </p:txBody>
        </p:sp>
        <p:sp>
          <p:nvSpPr>
            <p:cNvPr id="485389" name="Rectangle 13"/>
            <p:cNvSpPr>
              <a:spLocks noChangeArrowheads="1"/>
            </p:cNvSpPr>
            <p:nvPr/>
          </p:nvSpPr>
          <p:spPr bwMode="auto">
            <a:xfrm>
              <a:off x="2837" y="3755"/>
              <a:ext cx="9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Nitrogen (N)</a:t>
              </a:r>
            </a:p>
            <a:p>
              <a:pPr algn="l"/>
              <a:r>
                <a:rPr lang="en-US" sz="1200"/>
                <a:t>Atomic number = 7</a:t>
              </a:r>
              <a:endParaRPr lang="en-US" sz="1200" b="1"/>
            </a:p>
          </p:txBody>
        </p:sp>
        <p:sp>
          <p:nvSpPr>
            <p:cNvPr id="485390" name="Rectangle 14"/>
            <p:cNvSpPr>
              <a:spLocks noChangeArrowheads="1"/>
            </p:cNvSpPr>
            <p:nvPr/>
          </p:nvSpPr>
          <p:spPr bwMode="auto">
            <a:xfrm>
              <a:off x="3977" y="3755"/>
              <a:ext cx="9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Oxygen (O)</a:t>
              </a:r>
            </a:p>
            <a:p>
              <a:pPr algn="l"/>
              <a:r>
                <a:rPr lang="en-US" sz="1200"/>
                <a:t>Atomic number = 8</a:t>
              </a:r>
              <a:endParaRPr lang="en-US" sz="1200" b="1"/>
            </a:p>
          </p:txBody>
        </p:sp>
        <p:sp>
          <p:nvSpPr>
            <p:cNvPr id="485391" name="Line 15"/>
            <p:cNvSpPr>
              <a:spLocks noChangeShapeType="1"/>
            </p:cNvSpPr>
            <p:nvPr/>
          </p:nvSpPr>
          <p:spPr bwMode="auto">
            <a:xfrm flipV="1">
              <a:off x="2260" y="2241"/>
              <a:ext cx="223" cy="5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392" name="Rectangle 16"/>
            <p:cNvSpPr>
              <a:spLocks noChangeArrowheads="1"/>
            </p:cNvSpPr>
            <p:nvPr/>
          </p:nvSpPr>
          <p:spPr bwMode="auto">
            <a:xfrm>
              <a:off x="2407" y="2091"/>
              <a:ext cx="2101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Outermost electron shell (can hold 8 electrons)</a:t>
              </a:r>
            </a:p>
          </p:txBody>
        </p:sp>
        <p:sp>
          <p:nvSpPr>
            <p:cNvPr id="485393" name="Line 17"/>
            <p:cNvSpPr>
              <a:spLocks noChangeShapeType="1"/>
            </p:cNvSpPr>
            <p:nvPr/>
          </p:nvSpPr>
          <p:spPr bwMode="auto">
            <a:xfrm flipV="1">
              <a:off x="2315" y="2476"/>
              <a:ext cx="233" cy="5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394" name="Rectangle 18"/>
            <p:cNvSpPr>
              <a:spLocks noChangeArrowheads="1"/>
            </p:cNvSpPr>
            <p:nvPr/>
          </p:nvSpPr>
          <p:spPr bwMode="auto">
            <a:xfrm>
              <a:off x="2484" y="2321"/>
              <a:ext cx="1840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First electron shell (can hold 2 electrons)</a:t>
              </a:r>
            </a:p>
          </p:txBody>
        </p:sp>
      </p:grpSp>
      <p:sp>
        <p:nvSpPr>
          <p:cNvPr id="485396" name="Text Box 20"/>
          <p:cNvSpPr txBox="1">
            <a:spLocks noChangeArrowheads="1"/>
          </p:cNvSpPr>
          <p:nvPr/>
        </p:nvSpPr>
        <p:spPr bwMode="auto">
          <a:xfrm>
            <a:off x="749300" y="6121400"/>
            <a:ext cx="1020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154238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Nature’s Chemical Language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>
                <a:solidFill>
                  <a:srgbClr val="000000"/>
                </a:solidFill>
              </a:rPr>
              <a:t>The rattlebox moth</a:t>
            </a:r>
            <a:endParaRPr lang="en-US" sz="2600"/>
          </a:p>
          <a:p>
            <a:pPr marL="1814513" lvl="2" indent="-533400">
              <a:spcBef>
                <a:spcPct val="25000"/>
              </a:spcBef>
            </a:pPr>
            <a:r>
              <a:rPr lang="en-US" sz="2600">
                <a:solidFill>
                  <a:srgbClr val="000000"/>
                </a:solidFill>
              </a:rPr>
              <a:t>Produces chemicals important for mating and defense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5875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pic>
        <p:nvPicPr>
          <p:cNvPr id="458763" name="Picture 11" descr="02_UN16RattleboxMoth_U.jpg                                     0050AB05203                            BE5F4864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4699000"/>
            <a:ext cx="6269038" cy="1785938"/>
          </a:xfrm>
          <a:prstGeom prst="rect">
            <a:avLst/>
          </a:prstGeom>
          <a:noFill/>
        </p:spPr>
      </p:pic>
      <p:pic>
        <p:nvPicPr>
          <p:cNvPr id="458764" name="Picture 12" descr="02_UN17MothDefense_U.jpg                                       0050AB05203                            BE5F4864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3100" y="2362200"/>
            <a:ext cx="3646488" cy="25241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3146425"/>
          </a:xfrm>
        </p:spPr>
        <p:txBody>
          <a:bodyPr/>
          <a:lstStyle/>
          <a:p>
            <a:pPr lvl="1" indent="-334963"/>
            <a:r>
              <a:rPr lang="en-US"/>
              <a:t>Atoms whose shells are not full </a:t>
            </a:r>
          </a:p>
          <a:p>
            <a:pPr marL="1814513" lvl="2" indent="-533400"/>
            <a:r>
              <a:rPr lang="en-US"/>
              <a:t>Tend to interact with other atoms and gain, lose, or share electrons </a:t>
            </a:r>
          </a:p>
          <a:p>
            <a:pPr lvl="1" indent="-334963"/>
            <a:r>
              <a:rPr lang="en-US"/>
              <a:t>These interactions</a:t>
            </a:r>
          </a:p>
          <a:p>
            <a:pPr marL="1814513" lvl="2" indent="-533400"/>
            <a:r>
              <a:rPr lang="en-US"/>
              <a:t>Form chemical bonds</a:t>
            </a:r>
          </a:p>
        </p:txBody>
      </p:sp>
      <p:sp>
        <p:nvSpPr>
          <p:cNvPr id="48640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1844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2.7 Ionic bonds are attractions between ions of opposite charge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/>
              <a:t>When atoms gain or lose electrons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Charged atoms called ions are created</a:t>
            </a:r>
            <a:endParaRPr lang="en-US"/>
          </a:p>
        </p:txBody>
      </p:sp>
      <p:sp>
        <p:nvSpPr>
          <p:cNvPr id="48742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487450" name="Group 26"/>
          <p:cNvGrpSpPr>
            <a:grpSpLocks/>
          </p:cNvGrpSpPr>
          <p:nvPr/>
        </p:nvGrpSpPr>
        <p:grpSpPr bwMode="auto">
          <a:xfrm>
            <a:off x="1271588" y="3654425"/>
            <a:ext cx="7515225" cy="2611438"/>
            <a:chOff x="801" y="2302"/>
            <a:chExt cx="4734" cy="1645"/>
          </a:xfrm>
        </p:grpSpPr>
        <p:pic>
          <p:nvPicPr>
            <p:cNvPr id="487430" name="Picture 6" descr="02_07aIonicBondSalt_U.jpg 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1" y="2308"/>
              <a:ext cx="4734" cy="1189"/>
            </a:xfrm>
            <a:prstGeom prst="rect">
              <a:avLst/>
            </a:prstGeom>
            <a:noFill/>
          </p:spPr>
        </p:pic>
        <p:sp>
          <p:nvSpPr>
            <p:cNvPr id="487431" name="Rectangle 7"/>
            <p:cNvSpPr>
              <a:spLocks noChangeArrowheads="1"/>
            </p:cNvSpPr>
            <p:nvPr/>
          </p:nvSpPr>
          <p:spPr bwMode="auto">
            <a:xfrm>
              <a:off x="1853" y="2347"/>
              <a:ext cx="52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/>
                <a:t>Transfer of </a:t>
              </a:r>
              <a:br>
                <a:rPr lang="en-US" sz="1000"/>
              </a:br>
              <a:r>
                <a:rPr lang="en-US" sz="1000"/>
                <a:t>electron</a:t>
              </a:r>
            </a:p>
          </p:txBody>
        </p:sp>
        <p:sp>
          <p:nvSpPr>
            <p:cNvPr id="487432" name="Rectangle 8"/>
            <p:cNvSpPr>
              <a:spLocks noChangeArrowheads="1"/>
            </p:cNvSpPr>
            <p:nvPr/>
          </p:nvSpPr>
          <p:spPr bwMode="auto">
            <a:xfrm>
              <a:off x="1047" y="3400"/>
              <a:ext cx="585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/>
                <a:t>Na</a:t>
              </a:r>
              <a:r>
                <a:rPr lang="en-US" sz="1000"/>
                <a:t/>
              </a:r>
              <a:br>
                <a:rPr lang="en-US" sz="1000"/>
              </a:br>
              <a:r>
                <a:rPr lang="en-US" sz="1000"/>
                <a:t>Sodium atom</a:t>
              </a:r>
            </a:p>
          </p:txBody>
        </p:sp>
        <p:sp>
          <p:nvSpPr>
            <p:cNvPr id="487433" name="Rectangle 9"/>
            <p:cNvSpPr>
              <a:spLocks noChangeArrowheads="1"/>
            </p:cNvSpPr>
            <p:nvPr/>
          </p:nvSpPr>
          <p:spPr bwMode="auto">
            <a:xfrm>
              <a:off x="2225" y="3397"/>
              <a:ext cx="61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/>
                <a:t>Cl</a:t>
              </a:r>
              <a:r>
                <a:rPr lang="en-US" sz="1000"/>
                <a:t/>
              </a:r>
              <a:br>
                <a:rPr lang="en-US" sz="1000"/>
              </a:br>
              <a:r>
                <a:rPr lang="en-US" sz="1000"/>
                <a:t>Chlorine atom</a:t>
              </a:r>
            </a:p>
          </p:txBody>
        </p:sp>
        <p:sp>
          <p:nvSpPr>
            <p:cNvPr id="487434" name="Rectangle 10"/>
            <p:cNvSpPr>
              <a:spLocks noChangeArrowheads="1"/>
            </p:cNvSpPr>
            <p:nvPr/>
          </p:nvSpPr>
          <p:spPr bwMode="auto">
            <a:xfrm>
              <a:off x="3699" y="3470"/>
              <a:ext cx="514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/>
                <a:t>Na</a:t>
              </a:r>
              <a:r>
                <a:rPr lang="en-US" sz="1000" b="1" baseline="30000"/>
                <a:t>+</a:t>
              </a:r>
              <a:r>
                <a:rPr lang="en-US" sz="1000"/>
                <a:t/>
              </a:r>
              <a:br>
                <a:rPr lang="en-US" sz="1000"/>
              </a:br>
              <a:r>
                <a:rPr lang="en-US" sz="1000"/>
                <a:t>Sodium ion</a:t>
              </a:r>
            </a:p>
          </p:txBody>
        </p:sp>
        <p:sp>
          <p:nvSpPr>
            <p:cNvPr id="487435" name="Rectangle 11"/>
            <p:cNvSpPr>
              <a:spLocks noChangeArrowheads="1"/>
            </p:cNvSpPr>
            <p:nvPr/>
          </p:nvSpPr>
          <p:spPr bwMode="auto">
            <a:xfrm>
              <a:off x="4674" y="3453"/>
              <a:ext cx="54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/>
                <a:t>Cl</a:t>
              </a:r>
              <a:r>
                <a:rPr lang="en-US" sz="1000" b="1" baseline="30000"/>
                <a:t>–</a:t>
              </a:r>
              <a:r>
                <a:rPr lang="en-US" sz="1000"/>
                <a:t/>
              </a:r>
              <a:br>
                <a:rPr lang="en-US" sz="1000"/>
              </a:br>
              <a:r>
                <a:rPr lang="en-US" sz="1000"/>
                <a:t>Chloride ion</a:t>
              </a:r>
            </a:p>
          </p:txBody>
        </p:sp>
        <p:sp>
          <p:nvSpPr>
            <p:cNvPr id="487436" name="AutoShape 12"/>
            <p:cNvSpPr>
              <a:spLocks/>
            </p:cNvSpPr>
            <p:nvPr/>
          </p:nvSpPr>
          <p:spPr bwMode="auto">
            <a:xfrm rot="5400000" flipV="1">
              <a:off x="4368" y="2904"/>
              <a:ext cx="178" cy="1647"/>
            </a:xfrm>
            <a:prstGeom prst="rightBrace">
              <a:avLst>
                <a:gd name="adj1" fmla="val 7710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7" name="Rectangle 13"/>
            <p:cNvSpPr>
              <a:spLocks noChangeArrowheads="1"/>
            </p:cNvSpPr>
            <p:nvPr/>
          </p:nvSpPr>
          <p:spPr bwMode="auto">
            <a:xfrm>
              <a:off x="3988" y="3793"/>
              <a:ext cx="941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Sodium chloride (NaCl)</a:t>
              </a:r>
            </a:p>
          </p:txBody>
        </p:sp>
        <p:sp>
          <p:nvSpPr>
            <p:cNvPr id="487438" name="Rectangle 14"/>
            <p:cNvSpPr>
              <a:spLocks noChangeArrowheads="1"/>
            </p:cNvSpPr>
            <p:nvPr/>
          </p:nvSpPr>
          <p:spPr bwMode="auto">
            <a:xfrm>
              <a:off x="1247" y="2828"/>
              <a:ext cx="218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Na</a:t>
              </a:r>
            </a:p>
          </p:txBody>
        </p:sp>
        <p:sp>
          <p:nvSpPr>
            <p:cNvPr id="487439" name="Rectangle 15"/>
            <p:cNvSpPr>
              <a:spLocks noChangeArrowheads="1"/>
            </p:cNvSpPr>
            <p:nvPr/>
          </p:nvSpPr>
          <p:spPr bwMode="auto">
            <a:xfrm>
              <a:off x="2447" y="2826"/>
              <a:ext cx="192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Cl</a:t>
              </a:r>
            </a:p>
          </p:txBody>
        </p:sp>
        <p:sp>
          <p:nvSpPr>
            <p:cNvPr id="487440" name="Rectangle 16"/>
            <p:cNvSpPr>
              <a:spLocks noChangeArrowheads="1"/>
            </p:cNvSpPr>
            <p:nvPr/>
          </p:nvSpPr>
          <p:spPr bwMode="auto">
            <a:xfrm>
              <a:off x="4850" y="2832"/>
              <a:ext cx="192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Cl</a:t>
              </a:r>
            </a:p>
          </p:txBody>
        </p:sp>
        <p:sp>
          <p:nvSpPr>
            <p:cNvPr id="487441" name="Rectangle 17"/>
            <p:cNvSpPr>
              <a:spLocks noChangeArrowheads="1"/>
            </p:cNvSpPr>
            <p:nvPr/>
          </p:nvSpPr>
          <p:spPr bwMode="auto">
            <a:xfrm>
              <a:off x="3833" y="2838"/>
              <a:ext cx="218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Na</a:t>
              </a:r>
            </a:p>
          </p:txBody>
        </p:sp>
        <p:sp>
          <p:nvSpPr>
            <p:cNvPr id="487442" name="Rectangle 18"/>
            <p:cNvSpPr>
              <a:spLocks noChangeArrowheads="1"/>
            </p:cNvSpPr>
            <p:nvPr/>
          </p:nvSpPr>
          <p:spPr bwMode="auto">
            <a:xfrm>
              <a:off x="3867" y="2318"/>
              <a:ext cx="163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/>
                <a:t>+</a:t>
              </a:r>
            </a:p>
          </p:txBody>
        </p:sp>
        <p:sp>
          <p:nvSpPr>
            <p:cNvPr id="487443" name="Rectangle 19"/>
            <p:cNvSpPr>
              <a:spLocks noChangeArrowheads="1"/>
            </p:cNvSpPr>
            <p:nvPr/>
          </p:nvSpPr>
          <p:spPr bwMode="auto">
            <a:xfrm>
              <a:off x="4868" y="2302"/>
              <a:ext cx="160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/>
                <a:t>–</a:t>
              </a:r>
            </a:p>
          </p:txBody>
        </p:sp>
        <p:sp>
          <p:nvSpPr>
            <p:cNvPr id="487444" name="Rectangle 20"/>
            <p:cNvSpPr>
              <a:spLocks noChangeArrowheads="1"/>
            </p:cNvSpPr>
            <p:nvPr/>
          </p:nvSpPr>
          <p:spPr bwMode="auto">
            <a:xfrm>
              <a:off x="1276" y="2373"/>
              <a:ext cx="160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–</a:t>
              </a:r>
            </a:p>
          </p:txBody>
        </p:sp>
        <p:sp>
          <p:nvSpPr>
            <p:cNvPr id="487445" name="Rectangle 21"/>
            <p:cNvSpPr>
              <a:spLocks noChangeArrowheads="1"/>
            </p:cNvSpPr>
            <p:nvPr/>
          </p:nvSpPr>
          <p:spPr bwMode="auto">
            <a:xfrm>
              <a:off x="4430" y="2757"/>
              <a:ext cx="160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–</a:t>
              </a:r>
            </a:p>
          </p:txBody>
        </p:sp>
      </p:grpSp>
      <p:sp>
        <p:nvSpPr>
          <p:cNvPr id="487447" name="Text Box 23"/>
          <p:cNvSpPr txBox="1">
            <a:spLocks noChangeArrowheads="1"/>
          </p:cNvSpPr>
          <p:nvPr/>
        </p:nvSpPr>
        <p:spPr bwMode="auto">
          <a:xfrm>
            <a:off x="330200" y="5981700"/>
            <a:ext cx="114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2.7A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lvl="1" indent="-334963"/>
            <a:r>
              <a:rPr lang="en-US"/>
              <a:t>An electrical attraction between ions with opposite charges</a:t>
            </a:r>
          </a:p>
          <a:p>
            <a:pPr marL="1814513" lvl="2" indent="-533400"/>
            <a:r>
              <a:rPr lang="en-US"/>
              <a:t>Results in an ionic bond</a:t>
            </a:r>
          </a:p>
        </p:txBody>
      </p:sp>
      <p:sp>
        <p:nvSpPr>
          <p:cNvPr id="48845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541463"/>
          </a:xfrm>
        </p:spPr>
        <p:txBody>
          <a:bodyPr/>
          <a:lstStyle/>
          <a:p>
            <a:pPr lvl="1" indent="-334963">
              <a:spcBef>
                <a:spcPct val="25000"/>
              </a:spcBef>
            </a:pPr>
            <a:r>
              <a:rPr lang="en-US" sz="2600"/>
              <a:t>Sodium and chloride ions 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Bond to form sodium chloride, common table salt</a:t>
            </a:r>
            <a:r>
              <a:rPr lang="en-US"/>
              <a:t> </a:t>
            </a:r>
          </a:p>
        </p:txBody>
      </p:sp>
      <p:sp>
        <p:nvSpPr>
          <p:cNvPr id="48947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489484" name="Group 12"/>
          <p:cNvGrpSpPr>
            <a:grpSpLocks/>
          </p:cNvGrpSpPr>
          <p:nvPr/>
        </p:nvGrpSpPr>
        <p:grpSpPr bwMode="auto">
          <a:xfrm>
            <a:off x="2198688" y="2178050"/>
            <a:ext cx="4746625" cy="4006850"/>
            <a:chOff x="2405" y="1372"/>
            <a:chExt cx="2990" cy="2524"/>
          </a:xfrm>
        </p:grpSpPr>
        <p:pic>
          <p:nvPicPr>
            <p:cNvPr id="489478" name="Picture 6" descr="02_07bSaltCrystal_U.jpg   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5" y="1372"/>
              <a:ext cx="2440" cy="2524"/>
            </a:xfrm>
            <a:prstGeom prst="rect">
              <a:avLst/>
            </a:prstGeom>
            <a:noFill/>
          </p:spPr>
        </p:pic>
        <p:sp>
          <p:nvSpPr>
            <p:cNvPr id="489479" name="Line 7"/>
            <p:cNvSpPr>
              <a:spLocks noChangeShapeType="1"/>
            </p:cNvSpPr>
            <p:nvPr/>
          </p:nvSpPr>
          <p:spPr bwMode="auto">
            <a:xfrm>
              <a:off x="4652" y="2320"/>
              <a:ext cx="45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480" name="Line 8"/>
            <p:cNvSpPr>
              <a:spLocks noChangeShapeType="1"/>
            </p:cNvSpPr>
            <p:nvPr/>
          </p:nvSpPr>
          <p:spPr bwMode="auto">
            <a:xfrm>
              <a:off x="4629" y="2578"/>
              <a:ext cx="45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481" name="Rectangle 9"/>
            <p:cNvSpPr>
              <a:spLocks noChangeArrowheads="1"/>
            </p:cNvSpPr>
            <p:nvPr/>
          </p:nvSpPr>
          <p:spPr bwMode="auto">
            <a:xfrm>
              <a:off x="5094" y="2216"/>
              <a:ext cx="301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Na</a:t>
              </a:r>
              <a:r>
                <a:rPr lang="en-US" sz="1400" baseline="50000"/>
                <a:t>+</a:t>
              </a:r>
              <a:endParaRPr lang="en-US" sz="1400"/>
            </a:p>
          </p:txBody>
        </p:sp>
        <p:sp>
          <p:nvSpPr>
            <p:cNvPr id="489482" name="Rectangle 10"/>
            <p:cNvSpPr>
              <a:spLocks noChangeArrowheads="1"/>
            </p:cNvSpPr>
            <p:nvPr/>
          </p:nvSpPr>
          <p:spPr bwMode="auto">
            <a:xfrm>
              <a:off x="5083" y="2474"/>
              <a:ext cx="262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Cl</a:t>
              </a:r>
              <a:r>
                <a:rPr lang="en-US" sz="1400" baseline="50000"/>
                <a:t>–</a:t>
              </a:r>
              <a:endParaRPr lang="en-US" sz="1400"/>
            </a:p>
          </p:txBody>
        </p:sp>
      </p:grpSp>
      <p:sp>
        <p:nvSpPr>
          <p:cNvPr id="489483" name="Text Box 11"/>
          <p:cNvSpPr txBox="1">
            <a:spLocks noChangeArrowheads="1"/>
          </p:cNvSpPr>
          <p:nvPr/>
        </p:nvSpPr>
        <p:spPr bwMode="auto">
          <a:xfrm>
            <a:off x="1035050" y="6119813"/>
            <a:ext cx="114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2.7B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81275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2.8 Covalent bonds join atoms into molecules through electron sharing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/>
              <a:t>In covalent bonds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Two atoms share one or more pairs of outer shell electrons, forming molecules</a:t>
            </a:r>
            <a:endParaRPr lang="en-US"/>
          </a:p>
        </p:txBody>
      </p:sp>
      <p:sp>
        <p:nvSpPr>
          <p:cNvPr id="49050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604838"/>
          </a:xfrm>
        </p:spPr>
        <p:txBody>
          <a:bodyPr/>
          <a:lstStyle/>
          <a:p>
            <a:pPr lvl="1" indent="-334963"/>
            <a:r>
              <a:rPr lang="en-US"/>
              <a:t>Molecules can be represented in many ways </a:t>
            </a:r>
          </a:p>
        </p:txBody>
      </p:sp>
      <p:sp>
        <p:nvSpPr>
          <p:cNvPr id="49152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pic>
        <p:nvPicPr>
          <p:cNvPr id="491525" name="Picture 5" descr="02_08MoleculePresent_T.jpg                                     0050AB05203                            BE5F4864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8263" y="1231900"/>
            <a:ext cx="3925887" cy="5281613"/>
          </a:xfrm>
          <a:prstGeom prst="rect">
            <a:avLst/>
          </a:prstGeom>
          <a:noFill/>
        </p:spPr>
      </p:pic>
      <p:sp>
        <p:nvSpPr>
          <p:cNvPr id="491526" name="Text Box 6"/>
          <p:cNvSpPr txBox="1">
            <a:spLocks noChangeArrowheads="1"/>
          </p:cNvSpPr>
          <p:nvPr/>
        </p:nvSpPr>
        <p:spPr bwMode="auto">
          <a:xfrm>
            <a:off x="1358900" y="6119813"/>
            <a:ext cx="941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Table 2.8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935288"/>
          </a:xfrm>
        </p:spPr>
        <p:txBody>
          <a:bodyPr/>
          <a:lstStyle/>
          <a:p>
            <a:r>
              <a:rPr lang="en-US"/>
              <a:t>2.9 Unequal electron sharing creates polar molecules</a:t>
            </a:r>
          </a:p>
          <a:p>
            <a:pPr lvl="1" indent="-334963"/>
            <a:r>
              <a:rPr lang="en-US"/>
              <a:t>A molecule is nonpolar</a:t>
            </a:r>
          </a:p>
          <a:p>
            <a:pPr marL="1814513" lvl="2" indent="-533400"/>
            <a:r>
              <a:rPr lang="en-US"/>
              <a:t>When its covalently bonded atoms share electrons equally</a:t>
            </a:r>
          </a:p>
        </p:txBody>
      </p:sp>
      <p:sp>
        <p:nvSpPr>
          <p:cNvPr id="49254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marL="449263" lvl="1" indent="-334963"/>
            <a:r>
              <a:rPr lang="en-US"/>
              <a:t>In a polar covalent bond</a:t>
            </a:r>
          </a:p>
          <a:p>
            <a:pPr marL="1096963" lvl="2" indent="-533400"/>
            <a:r>
              <a:rPr lang="en-US"/>
              <a:t>Electrons are shared unequally between atoms, creating a polar molecule</a:t>
            </a:r>
          </a:p>
        </p:txBody>
      </p:sp>
      <p:sp>
        <p:nvSpPr>
          <p:cNvPr id="49357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493582" name="Group 14"/>
          <p:cNvGrpSpPr>
            <a:grpSpLocks/>
          </p:cNvGrpSpPr>
          <p:nvPr/>
        </p:nvGrpSpPr>
        <p:grpSpPr bwMode="auto">
          <a:xfrm>
            <a:off x="3000375" y="2632075"/>
            <a:ext cx="5248275" cy="3760788"/>
            <a:chOff x="1890" y="1658"/>
            <a:chExt cx="3306" cy="2369"/>
          </a:xfrm>
        </p:grpSpPr>
        <p:pic>
          <p:nvPicPr>
            <p:cNvPr id="493574" name="Picture 6" descr="02_09WaterMolecule_U.jpg  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00" y="1679"/>
              <a:ext cx="3088" cy="2331"/>
            </a:xfrm>
            <a:prstGeom prst="rect">
              <a:avLst/>
            </a:prstGeom>
            <a:noFill/>
          </p:spPr>
        </p:pic>
        <p:sp>
          <p:nvSpPr>
            <p:cNvPr id="493575" name="Rectangle 7"/>
            <p:cNvSpPr>
              <a:spLocks noChangeArrowheads="1"/>
            </p:cNvSpPr>
            <p:nvPr/>
          </p:nvSpPr>
          <p:spPr bwMode="auto">
            <a:xfrm>
              <a:off x="2675" y="1658"/>
              <a:ext cx="273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(–)</a:t>
              </a:r>
            </a:p>
          </p:txBody>
        </p:sp>
        <p:sp>
          <p:nvSpPr>
            <p:cNvPr id="493576" name="Rectangle 8"/>
            <p:cNvSpPr>
              <a:spLocks noChangeArrowheads="1"/>
            </p:cNvSpPr>
            <p:nvPr/>
          </p:nvSpPr>
          <p:spPr bwMode="auto">
            <a:xfrm>
              <a:off x="4163" y="1701"/>
              <a:ext cx="273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(–)</a:t>
              </a:r>
            </a:p>
          </p:txBody>
        </p:sp>
        <p:sp>
          <p:nvSpPr>
            <p:cNvPr id="493577" name="Rectangle 9"/>
            <p:cNvSpPr>
              <a:spLocks noChangeArrowheads="1"/>
            </p:cNvSpPr>
            <p:nvPr/>
          </p:nvSpPr>
          <p:spPr bwMode="auto">
            <a:xfrm>
              <a:off x="1890" y="3815"/>
              <a:ext cx="27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(+)</a:t>
              </a:r>
            </a:p>
          </p:txBody>
        </p:sp>
        <p:sp>
          <p:nvSpPr>
            <p:cNvPr id="493578" name="Rectangle 10"/>
            <p:cNvSpPr>
              <a:spLocks noChangeArrowheads="1"/>
            </p:cNvSpPr>
            <p:nvPr/>
          </p:nvSpPr>
          <p:spPr bwMode="auto">
            <a:xfrm>
              <a:off x="4919" y="3789"/>
              <a:ext cx="27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(+)</a:t>
              </a:r>
            </a:p>
          </p:txBody>
        </p:sp>
        <p:sp>
          <p:nvSpPr>
            <p:cNvPr id="493579" name="Rectangle 11"/>
            <p:cNvSpPr>
              <a:spLocks noChangeArrowheads="1"/>
            </p:cNvSpPr>
            <p:nvPr/>
          </p:nvSpPr>
          <p:spPr bwMode="auto">
            <a:xfrm>
              <a:off x="3481" y="2422"/>
              <a:ext cx="216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/>
                <a:t>O</a:t>
              </a:r>
            </a:p>
          </p:txBody>
        </p:sp>
        <p:sp>
          <p:nvSpPr>
            <p:cNvPr id="493580" name="Rectangle 12"/>
            <p:cNvSpPr>
              <a:spLocks noChangeArrowheads="1"/>
            </p:cNvSpPr>
            <p:nvPr/>
          </p:nvSpPr>
          <p:spPr bwMode="auto">
            <a:xfrm>
              <a:off x="4259" y="3229"/>
              <a:ext cx="20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493581" name="Rectangle 13"/>
            <p:cNvSpPr>
              <a:spLocks noChangeArrowheads="1"/>
            </p:cNvSpPr>
            <p:nvPr/>
          </p:nvSpPr>
          <p:spPr bwMode="auto">
            <a:xfrm>
              <a:off x="2624" y="3203"/>
              <a:ext cx="20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/>
                <a:t>H</a:t>
              </a:r>
            </a:p>
          </p:txBody>
        </p:sp>
      </p:grpSp>
      <p:sp>
        <p:nvSpPr>
          <p:cNvPr id="493583" name="Text Box 15"/>
          <p:cNvSpPr txBox="1">
            <a:spLocks noChangeArrowheads="1"/>
          </p:cNvSpPr>
          <p:nvPr/>
        </p:nvSpPr>
        <p:spPr bwMode="auto">
          <a:xfrm>
            <a:off x="1814513" y="6119813"/>
            <a:ext cx="1020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2.9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935288"/>
          </a:xfrm>
        </p:spPr>
        <p:txBody>
          <a:bodyPr/>
          <a:lstStyle/>
          <a:p>
            <a:r>
              <a:rPr lang="en-US"/>
              <a:t>2.10 Hydrogen bonds are weak bonds important in the chemistry of life</a:t>
            </a:r>
          </a:p>
          <a:p>
            <a:pPr lvl="1" indent="-334963"/>
            <a:r>
              <a:rPr lang="en-US"/>
              <a:t>The charged regions on water molecules</a:t>
            </a:r>
          </a:p>
          <a:p>
            <a:pPr marL="1814513" lvl="2" indent="-533400"/>
            <a:r>
              <a:rPr lang="en-US"/>
              <a:t>Are attracted to the oppositely charged regions on nearby molecules</a:t>
            </a:r>
          </a:p>
        </p:txBody>
      </p:sp>
      <p:sp>
        <p:nvSpPr>
          <p:cNvPr id="49459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309688"/>
          </a:xfrm>
        </p:spPr>
        <p:txBody>
          <a:bodyPr/>
          <a:lstStyle/>
          <a:p>
            <a:pPr lvl="1" indent="-334963"/>
            <a:r>
              <a:rPr lang="en-US"/>
              <a:t>This attraction forms weak bonds </a:t>
            </a:r>
          </a:p>
          <a:p>
            <a:pPr marL="1814513" lvl="2" indent="-533400"/>
            <a:r>
              <a:rPr lang="en-US"/>
              <a:t>Called hydrogen bonds</a:t>
            </a:r>
          </a:p>
        </p:txBody>
      </p:sp>
      <p:sp>
        <p:nvSpPr>
          <p:cNvPr id="49562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495636" name="Group 20"/>
          <p:cNvGrpSpPr>
            <a:grpSpLocks/>
          </p:cNvGrpSpPr>
          <p:nvPr/>
        </p:nvGrpSpPr>
        <p:grpSpPr bwMode="auto">
          <a:xfrm>
            <a:off x="3709988" y="2028825"/>
            <a:ext cx="4149725" cy="4448175"/>
            <a:chOff x="2337" y="1278"/>
            <a:chExt cx="2614" cy="2802"/>
          </a:xfrm>
        </p:grpSpPr>
        <p:pic>
          <p:nvPicPr>
            <p:cNvPr id="495622" name="Picture 6" descr="02_10HydrogenBond_U.jpg   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" y="1278"/>
              <a:ext cx="2614" cy="2802"/>
            </a:xfrm>
            <a:prstGeom prst="rect">
              <a:avLst/>
            </a:prstGeom>
            <a:noFill/>
          </p:spPr>
        </p:pic>
        <p:sp>
          <p:nvSpPr>
            <p:cNvPr id="495623" name="Text Box 7"/>
            <p:cNvSpPr txBox="1">
              <a:spLocks noChangeArrowheads="1"/>
            </p:cNvSpPr>
            <p:nvPr/>
          </p:nvSpPr>
          <p:spPr bwMode="auto">
            <a:xfrm>
              <a:off x="2677" y="2031"/>
              <a:ext cx="868" cy="202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ts val="1800"/>
                </a:lnSpc>
                <a:spcBef>
                  <a:spcPct val="50000"/>
                </a:spcBef>
              </a:pPr>
              <a:r>
                <a:rPr lang="en-US" sz="1200"/>
                <a:t>Hydrogen bond</a:t>
              </a:r>
            </a:p>
          </p:txBody>
        </p:sp>
        <p:sp>
          <p:nvSpPr>
            <p:cNvPr id="495624" name="Text Box 8"/>
            <p:cNvSpPr txBox="1">
              <a:spLocks noChangeArrowheads="1"/>
            </p:cNvSpPr>
            <p:nvPr/>
          </p:nvSpPr>
          <p:spPr bwMode="auto">
            <a:xfrm>
              <a:off x="3444" y="2170"/>
              <a:ext cx="236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ym typeface="Symbol" charset="2"/>
                </a:rPr>
                <a:t>(+)</a:t>
              </a:r>
              <a:endParaRPr lang="en-US" sz="1200"/>
            </a:p>
          </p:txBody>
        </p:sp>
        <p:sp>
          <p:nvSpPr>
            <p:cNvPr id="495625" name="Text Box 9"/>
            <p:cNvSpPr txBox="1">
              <a:spLocks noChangeArrowheads="1"/>
            </p:cNvSpPr>
            <p:nvPr/>
          </p:nvSpPr>
          <p:spPr bwMode="auto">
            <a:xfrm>
              <a:off x="3844" y="2908"/>
              <a:ext cx="247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ym typeface="Symbol" charset="2"/>
                </a:rPr>
                <a:t>(+)</a:t>
              </a:r>
              <a:endParaRPr lang="en-US" sz="1200"/>
            </a:p>
          </p:txBody>
        </p:sp>
        <p:sp>
          <p:nvSpPr>
            <p:cNvPr id="495626" name="Text Box 10"/>
            <p:cNvSpPr txBox="1">
              <a:spLocks noChangeArrowheads="1"/>
            </p:cNvSpPr>
            <p:nvPr/>
          </p:nvSpPr>
          <p:spPr bwMode="auto">
            <a:xfrm>
              <a:off x="3478" y="2371"/>
              <a:ext cx="185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H</a:t>
              </a:r>
            </a:p>
          </p:txBody>
        </p:sp>
        <p:sp>
          <p:nvSpPr>
            <p:cNvPr id="495627" name="Text Box 11"/>
            <p:cNvSpPr txBox="1">
              <a:spLocks noChangeArrowheads="1"/>
            </p:cNvSpPr>
            <p:nvPr/>
          </p:nvSpPr>
          <p:spPr bwMode="auto">
            <a:xfrm>
              <a:off x="3692" y="2807"/>
              <a:ext cx="185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H</a:t>
              </a:r>
            </a:p>
          </p:txBody>
        </p:sp>
        <p:sp>
          <p:nvSpPr>
            <p:cNvPr id="495628" name="Text Box 12"/>
            <p:cNvSpPr txBox="1">
              <a:spLocks noChangeArrowheads="1"/>
            </p:cNvSpPr>
            <p:nvPr/>
          </p:nvSpPr>
          <p:spPr bwMode="auto">
            <a:xfrm>
              <a:off x="2838" y="2764"/>
              <a:ext cx="236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ym typeface="Symbol" charset="2"/>
                </a:rPr>
                <a:t>(+)</a:t>
              </a:r>
              <a:endParaRPr lang="en-US" sz="1200"/>
            </a:p>
          </p:txBody>
        </p:sp>
        <p:sp>
          <p:nvSpPr>
            <p:cNvPr id="495629" name="Text Box 13"/>
            <p:cNvSpPr txBox="1">
              <a:spLocks noChangeArrowheads="1"/>
            </p:cNvSpPr>
            <p:nvPr/>
          </p:nvSpPr>
          <p:spPr bwMode="auto">
            <a:xfrm>
              <a:off x="3223" y="3185"/>
              <a:ext cx="236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ym typeface="Symbol" charset="2"/>
                </a:rPr>
                <a:t>(+)</a:t>
              </a:r>
              <a:endParaRPr lang="en-US" sz="1200"/>
            </a:p>
          </p:txBody>
        </p:sp>
        <p:sp>
          <p:nvSpPr>
            <p:cNvPr id="495630" name="Text Box 14"/>
            <p:cNvSpPr txBox="1">
              <a:spLocks noChangeArrowheads="1"/>
            </p:cNvSpPr>
            <p:nvPr/>
          </p:nvSpPr>
          <p:spPr bwMode="auto">
            <a:xfrm>
              <a:off x="3121" y="2703"/>
              <a:ext cx="233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sym typeface="Symbol" charset="2"/>
                </a:rPr>
                <a:t>(–)</a:t>
              </a:r>
              <a:endParaRPr lang="en-US" sz="1200"/>
            </a:p>
          </p:txBody>
        </p:sp>
        <p:sp>
          <p:nvSpPr>
            <p:cNvPr id="495631" name="Text Box 15"/>
            <p:cNvSpPr txBox="1">
              <a:spLocks noChangeArrowheads="1"/>
            </p:cNvSpPr>
            <p:nvPr/>
          </p:nvSpPr>
          <p:spPr bwMode="auto">
            <a:xfrm>
              <a:off x="3448" y="1919"/>
              <a:ext cx="233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sym typeface="Symbol" charset="2"/>
                </a:rPr>
                <a:t>(–)</a:t>
              </a:r>
              <a:endParaRPr lang="en-US" sz="1200"/>
            </a:p>
          </p:txBody>
        </p:sp>
        <p:sp>
          <p:nvSpPr>
            <p:cNvPr id="495632" name="Text Box 16"/>
            <p:cNvSpPr txBox="1">
              <a:spLocks noChangeArrowheads="1"/>
            </p:cNvSpPr>
            <p:nvPr/>
          </p:nvSpPr>
          <p:spPr bwMode="auto">
            <a:xfrm>
              <a:off x="4110" y="3065"/>
              <a:ext cx="233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sym typeface="Symbol" charset="2"/>
                </a:rPr>
                <a:t>(–)</a:t>
              </a:r>
              <a:endParaRPr lang="en-US" sz="1200"/>
            </a:p>
          </p:txBody>
        </p:sp>
        <p:sp>
          <p:nvSpPr>
            <p:cNvPr id="495633" name="Text Box 17"/>
            <p:cNvSpPr txBox="1">
              <a:spLocks noChangeArrowheads="1"/>
            </p:cNvSpPr>
            <p:nvPr/>
          </p:nvSpPr>
          <p:spPr bwMode="auto">
            <a:xfrm>
              <a:off x="3318" y="2940"/>
              <a:ext cx="233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sym typeface="Symbol" charset="2"/>
                </a:rPr>
                <a:t>(–)</a:t>
              </a:r>
              <a:endParaRPr lang="en-US" sz="1200"/>
            </a:p>
          </p:txBody>
        </p:sp>
        <p:sp>
          <p:nvSpPr>
            <p:cNvPr id="495634" name="AutoShape 18"/>
            <p:cNvSpPr>
              <a:spLocks/>
            </p:cNvSpPr>
            <p:nvPr/>
          </p:nvSpPr>
          <p:spPr bwMode="auto">
            <a:xfrm>
              <a:off x="3461" y="2083"/>
              <a:ext cx="37" cy="111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635" name="Rectangle 19"/>
            <p:cNvSpPr>
              <a:spLocks noChangeArrowheads="1"/>
            </p:cNvSpPr>
            <p:nvPr/>
          </p:nvSpPr>
          <p:spPr bwMode="auto">
            <a:xfrm>
              <a:off x="3475" y="2618"/>
              <a:ext cx="191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O</a:t>
              </a:r>
            </a:p>
          </p:txBody>
        </p:sp>
      </p:grpSp>
      <p:sp>
        <p:nvSpPr>
          <p:cNvPr id="495637" name="Text Box 21"/>
          <p:cNvSpPr txBox="1">
            <a:spLocks noChangeArrowheads="1"/>
          </p:cNvSpPr>
          <p:nvPr/>
        </p:nvSpPr>
        <p:spPr bwMode="auto">
          <a:xfrm>
            <a:off x="2641600" y="6119813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932113"/>
          </a:xfrm>
        </p:spPr>
        <p:txBody>
          <a:bodyPr/>
          <a:lstStyle/>
          <a:p>
            <a:pPr lvl="1" indent="-334963"/>
            <a:r>
              <a:rPr lang="en-US" sz="2600"/>
              <a:t>The compound produced during mating</a:t>
            </a:r>
          </a:p>
          <a:p>
            <a:pPr marL="1814513" lvl="2" indent="-533400"/>
            <a:r>
              <a:rPr lang="en-US" sz="2600"/>
              <a:t>Allows the moths to communicate using chemicals</a:t>
            </a:r>
          </a:p>
          <a:p>
            <a:pPr lvl="1" indent="-334963"/>
            <a:r>
              <a:rPr lang="en-US" sz="2600"/>
              <a:t>Thomas Eisner of Cornell University</a:t>
            </a:r>
          </a:p>
          <a:p>
            <a:pPr marL="1814513" lvl="2" indent="-533400"/>
            <a:r>
              <a:rPr lang="en-US" sz="2600"/>
              <a:t>Has studied this process in rattlebox moths</a:t>
            </a:r>
            <a:endParaRPr lang="en-US"/>
          </a:p>
        </p:txBody>
      </p:sp>
      <p:sp>
        <p:nvSpPr>
          <p:cNvPr id="46899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WATER’S LIFE-SUPPORTING PROPERTIES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478088"/>
          </a:xfrm>
        </p:spPr>
        <p:txBody>
          <a:bodyPr/>
          <a:lstStyle/>
          <a:p>
            <a:r>
              <a:rPr lang="en-US"/>
              <a:t>2.11 Hydrogen bonds make liquid water cohesive</a:t>
            </a:r>
          </a:p>
          <a:p>
            <a:pPr lvl="1" indent="-334963"/>
            <a:r>
              <a:rPr lang="en-US"/>
              <a:t>Due to hydrogen bonding</a:t>
            </a:r>
          </a:p>
          <a:p>
            <a:pPr marL="1814513" lvl="2" indent="-533400"/>
            <a:r>
              <a:rPr lang="en-US"/>
              <a:t>Water molecules can move from a plant’s roots to its leaves</a:t>
            </a:r>
          </a:p>
        </p:txBody>
      </p:sp>
      <p:sp>
        <p:nvSpPr>
          <p:cNvPr id="49664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lvl="1" indent="-334963"/>
            <a:r>
              <a:rPr lang="en-US"/>
              <a:t>Insects can walk on water due to surface tension </a:t>
            </a:r>
          </a:p>
          <a:p>
            <a:pPr marL="1814513" lvl="2" indent="-533400"/>
            <a:r>
              <a:rPr lang="en-US"/>
              <a:t>Created by cohesive water molecules </a:t>
            </a:r>
          </a:p>
        </p:txBody>
      </p:sp>
      <p:sp>
        <p:nvSpPr>
          <p:cNvPr id="49766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pic>
        <p:nvPicPr>
          <p:cNvPr id="497669" name="Picture 5" descr="02_11WaterStrider_UP.jpg                                       0050AB05203                            BE5F4864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2538" y="2419350"/>
            <a:ext cx="4540250" cy="4075113"/>
          </a:xfrm>
          <a:prstGeom prst="rect">
            <a:avLst/>
          </a:prstGeom>
          <a:noFill/>
        </p:spPr>
      </p:pic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901700" y="6119813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08250"/>
          </a:xfrm>
        </p:spPr>
        <p:txBody>
          <a:bodyPr/>
          <a:lstStyle/>
          <a:p>
            <a:r>
              <a:rPr lang="en-US"/>
              <a:t>2.12 Water’s hydrogen bonds moderate temperature</a:t>
            </a:r>
          </a:p>
          <a:p>
            <a:pPr lvl="1" indent="-334963"/>
            <a:r>
              <a:rPr lang="en-US"/>
              <a:t>Water’s ability to store heat</a:t>
            </a:r>
          </a:p>
          <a:p>
            <a:pPr marL="1814513" lvl="2" indent="-533400"/>
            <a:r>
              <a:rPr lang="en-US"/>
              <a:t>Moderates body temperature and climate</a:t>
            </a:r>
          </a:p>
        </p:txBody>
      </p:sp>
      <p:sp>
        <p:nvSpPr>
          <p:cNvPr id="49869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4427538"/>
          </a:xfrm>
        </p:spPr>
        <p:txBody>
          <a:bodyPr/>
          <a:lstStyle/>
          <a:p>
            <a:pPr lvl="1" indent="-334963"/>
            <a:r>
              <a:rPr lang="en-US"/>
              <a:t>It takes a lot of energy to disrupt hydrogen bonds</a:t>
            </a:r>
          </a:p>
          <a:p>
            <a:pPr marL="1814513" lvl="2" indent="-533400"/>
            <a:r>
              <a:rPr lang="en-US"/>
              <a:t>So water is able to absorb a great deal of heat energy without a large increase in temperature</a:t>
            </a:r>
          </a:p>
          <a:p>
            <a:pPr lvl="1" indent="-334963"/>
            <a:r>
              <a:rPr lang="en-US"/>
              <a:t>As water cools</a:t>
            </a:r>
          </a:p>
          <a:p>
            <a:pPr marL="1814513" lvl="2" indent="-533400"/>
            <a:r>
              <a:rPr lang="en-US"/>
              <a:t>A slight drop in temperature releases a large amount of heat</a:t>
            </a:r>
          </a:p>
        </p:txBody>
      </p:sp>
      <p:sp>
        <p:nvSpPr>
          <p:cNvPr id="49971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541463"/>
          </a:xfrm>
        </p:spPr>
        <p:txBody>
          <a:bodyPr/>
          <a:lstStyle/>
          <a:p>
            <a:pPr lvl="1" indent="-334963">
              <a:spcBef>
                <a:spcPct val="25000"/>
              </a:spcBef>
            </a:pPr>
            <a:r>
              <a:rPr lang="en-US" sz="2600"/>
              <a:t>A water molecule takes energy with it when it evaporates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Leading to evaporative cooling </a:t>
            </a:r>
          </a:p>
        </p:txBody>
      </p:sp>
      <p:sp>
        <p:nvSpPr>
          <p:cNvPr id="50074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pic>
        <p:nvPicPr>
          <p:cNvPr id="500741" name="Picture 5" descr="02_12Sweating_UP.jpg                                           0050AB05203                            BE5F4864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2300" y="2195513"/>
            <a:ext cx="2916238" cy="4268787"/>
          </a:xfrm>
          <a:prstGeom prst="rect">
            <a:avLst/>
          </a:prstGeom>
          <a:noFill/>
        </p:spPr>
      </p:pic>
      <p:sp>
        <p:nvSpPr>
          <p:cNvPr id="500742" name="Text Box 6"/>
          <p:cNvSpPr txBox="1">
            <a:spLocks noChangeArrowheads="1"/>
          </p:cNvSpPr>
          <p:nvPr/>
        </p:nvSpPr>
        <p:spPr bwMode="auto">
          <a:xfrm>
            <a:off x="2641600" y="6119813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2.12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57363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2.13 Ice is less dense than liquid water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/>
              <a:t>Hydrogen bonds hold molecules in ice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Farther apart than in liquid water</a:t>
            </a:r>
            <a:endParaRPr lang="en-US"/>
          </a:p>
        </p:txBody>
      </p:sp>
      <p:sp>
        <p:nvSpPr>
          <p:cNvPr id="50176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01773" name="Group 13"/>
          <p:cNvGrpSpPr>
            <a:grpSpLocks/>
          </p:cNvGrpSpPr>
          <p:nvPr/>
        </p:nvGrpSpPr>
        <p:grpSpPr bwMode="auto">
          <a:xfrm>
            <a:off x="1619250" y="2986088"/>
            <a:ext cx="7045325" cy="3230562"/>
            <a:chOff x="1004" y="1825"/>
            <a:chExt cx="4438" cy="2035"/>
          </a:xfrm>
        </p:grpSpPr>
        <p:pic>
          <p:nvPicPr>
            <p:cNvPr id="501766" name="Picture 6" descr="02_13IceLiquid_U.jpg      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4" y="1825"/>
              <a:ext cx="4438" cy="2035"/>
            </a:xfrm>
            <a:prstGeom prst="rect">
              <a:avLst/>
            </a:prstGeom>
            <a:noFill/>
          </p:spPr>
        </p:pic>
        <p:sp>
          <p:nvSpPr>
            <p:cNvPr id="501767" name="Rectangle 7"/>
            <p:cNvSpPr>
              <a:spLocks noChangeArrowheads="1"/>
            </p:cNvSpPr>
            <p:nvPr/>
          </p:nvSpPr>
          <p:spPr bwMode="auto">
            <a:xfrm>
              <a:off x="4087" y="3234"/>
              <a:ext cx="1335" cy="40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Liquid water</a:t>
              </a:r>
            </a:p>
            <a:p>
              <a:pPr algn="ctr"/>
              <a:r>
                <a:rPr lang="en-US" sz="1200"/>
                <a:t>Hydrogen bonds</a:t>
              </a:r>
              <a:br>
                <a:rPr lang="en-US" sz="1200"/>
              </a:br>
              <a:r>
                <a:rPr lang="en-US" sz="1200"/>
                <a:t>constantly break and re-form</a:t>
              </a:r>
            </a:p>
          </p:txBody>
        </p:sp>
        <p:sp>
          <p:nvSpPr>
            <p:cNvPr id="501768" name="Rectangle 8"/>
            <p:cNvSpPr>
              <a:spLocks noChangeArrowheads="1"/>
            </p:cNvSpPr>
            <p:nvPr/>
          </p:nvSpPr>
          <p:spPr bwMode="auto">
            <a:xfrm>
              <a:off x="1095" y="3253"/>
              <a:ext cx="1264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Ice</a:t>
              </a:r>
              <a:endParaRPr lang="en-US" sz="1200"/>
            </a:p>
            <a:p>
              <a:pPr algn="ctr"/>
              <a:r>
                <a:rPr lang="en-US" sz="1200"/>
                <a:t>Hydrogen bonds are stable</a:t>
              </a:r>
            </a:p>
          </p:txBody>
        </p:sp>
        <p:sp>
          <p:nvSpPr>
            <p:cNvPr id="501770" name="Rectangle 10"/>
            <p:cNvSpPr>
              <a:spLocks noChangeArrowheads="1"/>
            </p:cNvSpPr>
            <p:nvPr/>
          </p:nvSpPr>
          <p:spPr bwMode="auto">
            <a:xfrm>
              <a:off x="2593" y="2312"/>
              <a:ext cx="7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Hydrogen bond</a:t>
              </a:r>
            </a:p>
          </p:txBody>
        </p:sp>
        <p:sp>
          <p:nvSpPr>
            <p:cNvPr id="501771" name="AutoShape 11"/>
            <p:cNvSpPr>
              <a:spLocks/>
            </p:cNvSpPr>
            <p:nvPr/>
          </p:nvSpPr>
          <p:spPr bwMode="auto">
            <a:xfrm>
              <a:off x="2321" y="2333"/>
              <a:ext cx="64" cy="135"/>
            </a:xfrm>
            <a:prstGeom prst="rightBrace">
              <a:avLst>
                <a:gd name="adj1" fmla="val 17578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772" name="Line 12"/>
            <p:cNvSpPr>
              <a:spLocks noChangeShapeType="1"/>
            </p:cNvSpPr>
            <p:nvPr/>
          </p:nvSpPr>
          <p:spPr bwMode="auto">
            <a:xfrm>
              <a:off x="2396" y="2398"/>
              <a:ext cx="1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1774" name="Text Box 14"/>
          <p:cNvSpPr txBox="1">
            <a:spLocks noChangeArrowheads="1"/>
          </p:cNvSpPr>
          <p:nvPr/>
        </p:nvSpPr>
        <p:spPr bwMode="auto">
          <a:xfrm>
            <a:off x="419100" y="31115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2.13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3146425"/>
          </a:xfrm>
        </p:spPr>
        <p:txBody>
          <a:bodyPr/>
          <a:lstStyle/>
          <a:p>
            <a:pPr lvl="1" indent="-334963"/>
            <a:r>
              <a:rPr lang="en-US"/>
              <a:t>Ice is therefore less dense than liquid water</a:t>
            </a:r>
          </a:p>
          <a:p>
            <a:pPr marL="1814513" lvl="2" indent="-533400"/>
            <a:r>
              <a:rPr lang="en-US"/>
              <a:t>Which causes it to float</a:t>
            </a:r>
          </a:p>
          <a:p>
            <a:pPr lvl="1" indent="-334963"/>
            <a:r>
              <a:rPr lang="en-US"/>
              <a:t>Floating ice</a:t>
            </a:r>
          </a:p>
          <a:p>
            <a:pPr marL="1814513" lvl="2" indent="-533400"/>
            <a:r>
              <a:rPr lang="en-US"/>
              <a:t>Protects lakes and oceans from freezing solid </a:t>
            </a:r>
          </a:p>
        </p:txBody>
      </p:sp>
      <p:sp>
        <p:nvSpPr>
          <p:cNvPr id="50278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154238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2.14 Water is the solvent of life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/>
              <a:t>Polar or charged solutes 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Dissolve when water molecules surround them, forming aqueous solutions</a:t>
            </a:r>
            <a:endParaRPr lang="en-US"/>
          </a:p>
        </p:txBody>
      </p:sp>
      <p:sp>
        <p:nvSpPr>
          <p:cNvPr id="50381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03842" name="Group 34"/>
          <p:cNvGrpSpPr>
            <a:grpSpLocks/>
          </p:cNvGrpSpPr>
          <p:nvPr/>
        </p:nvGrpSpPr>
        <p:grpSpPr bwMode="auto">
          <a:xfrm>
            <a:off x="2746375" y="2727325"/>
            <a:ext cx="4481513" cy="3733800"/>
            <a:chOff x="2379" y="1718"/>
            <a:chExt cx="2823" cy="2352"/>
          </a:xfrm>
        </p:grpSpPr>
        <p:pic>
          <p:nvPicPr>
            <p:cNvPr id="503814" name="Picture 6" descr="02_14DissolveSalt_U.jpg   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79" y="1718"/>
              <a:ext cx="2823" cy="2352"/>
            </a:xfrm>
            <a:prstGeom prst="rect">
              <a:avLst/>
            </a:prstGeom>
            <a:noFill/>
          </p:spPr>
        </p:pic>
        <p:sp>
          <p:nvSpPr>
            <p:cNvPr id="503815" name="Rectangle 7"/>
            <p:cNvSpPr>
              <a:spLocks noChangeArrowheads="1"/>
            </p:cNvSpPr>
            <p:nvPr/>
          </p:nvSpPr>
          <p:spPr bwMode="auto">
            <a:xfrm>
              <a:off x="3462" y="2344"/>
              <a:ext cx="17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+</a:t>
              </a:r>
            </a:p>
          </p:txBody>
        </p:sp>
        <p:sp>
          <p:nvSpPr>
            <p:cNvPr id="503816" name="Rectangle 8"/>
            <p:cNvSpPr>
              <a:spLocks noChangeArrowheads="1"/>
            </p:cNvSpPr>
            <p:nvPr/>
          </p:nvSpPr>
          <p:spPr bwMode="auto">
            <a:xfrm>
              <a:off x="3496" y="2087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–</a:t>
              </a:r>
            </a:p>
          </p:txBody>
        </p:sp>
        <p:sp>
          <p:nvSpPr>
            <p:cNvPr id="503817" name="Rectangle 9"/>
            <p:cNvSpPr>
              <a:spLocks noChangeArrowheads="1"/>
            </p:cNvSpPr>
            <p:nvPr/>
          </p:nvSpPr>
          <p:spPr bwMode="auto">
            <a:xfrm>
              <a:off x="3456" y="2560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–</a:t>
              </a:r>
            </a:p>
          </p:txBody>
        </p:sp>
        <p:sp>
          <p:nvSpPr>
            <p:cNvPr id="503818" name="Rectangle 10"/>
            <p:cNvSpPr>
              <a:spLocks noChangeArrowheads="1"/>
            </p:cNvSpPr>
            <p:nvPr/>
          </p:nvSpPr>
          <p:spPr bwMode="auto">
            <a:xfrm>
              <a:off x="3461" y="3010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–</a:t>
              </a:r>
            </a:p>
          </p:txBody>
        </p:sp>
        <p:sp>
          <p:nvSpPr>
            <p:cNvPr id="503819" name="Rectangle 11"/>
            <p:cNvSpPr>
              <a:spLocks noChangeArrowheads="1"/>
            </p:cNvSpPr>
            <p:nvPr/>
          </p:nvSpPr>
          <p:spPr bwMode="auto">
            <a:xfrm>
              <a:off x="3948" y="2244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–</a:t>
              </a:r>
            </a:p>
          </p:txBody>
        </p:sp>
        <p:sp>
          <p:nvSpPr>
            <p:cNvPr id="503820" name="Rectangle 12"/>
            <p:cNvSpPr>
              <a:spLocks noChangeArrowheads="1"/>
            </p:cNvSpPr>
            <p:nvPr/>
          </p:nvSpPr>
          <p:spPr bwMode="auto">
            <a:xfrm>
              <a:off x="3926" y="2724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–</a:t>
              </a:r>
            </a:p>
          </p:txBody>
        </p:sp>
        <p:sp>
          <p:nvSpPr>
            <p:cNvPr id="503821" name="Rectangle 13"/>
            <p:cNvSpPr>
              <a:spLocks noChangeArrowheads="1"/>
            </p:cNvSpPr>
            <p:nvPr/>
          </p:nvSpPr>
          <p:spPr bwMode="auto">
            <a:xfrm>
              <a:off x="3690" y="2895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–</a:t>
              </a:r>
            </a:p>
          </p:txBody>
        </p:sp>
        <p:sp>
          <p:nvSpPr>
            <p:cNvPr id="503822" name="Rectangle 14"/>
            <p:cNvSpPr>
              <a:spLocks noChangeArrowheads="1"/>
            </p:cNvSpPr>
            <p:nvPr/>
          </p:nvSpPr>
          <p:spPr bwMode="auto">
            <a:xfrm>
              <a:off x="3936" y="3144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–</a:t>
              </a:r>
            </a:p>
          </p:txBody>
        </p:sp>
        <p:sp>
          <p:nvSpPr>
            <p:cNvPr id="503823" name="Rectangle 15"/>
            <p:cNvSpPr>
              <a:spLocks noChangeArrowheads="1"/>
            </p:cNvSpPr>
            <p:nvPr/>
          </p:nvSpPr>
          <p:spPr bwMode="auto">
            <a:xfrm>
              <a:off x="4126" y="2599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–</a:t>
              </a:r>
            </a:p>
          </p:txBody>
        </p:sp>
        <p:sp>
          <p:nvSpPr>
            <p:cNvPr id="503824" name="Rectangle 16"/>
            <p:cNvSpPr>
              <a:spLocks noChangeArrowheads="1"/>
            </p:cNvSpPr>
            <p:nvPr/>
          </p:nvSpPr>
          <p:spPr bwMode="auto">
            <a:xfrm>
              <a:off x="3698" y="3307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–</a:t>
              </a:r>
            </a:p>
          </p:txBody>
        </p:sp>
        <p:sp>
          <p:nvSpPr>
            <p:cNvPr id="503825" name="Rectangle 17"/>
            <p:cNvSpPr>
              <a:spLocks noChangeArrowheads="1"/>
            </p:cNvSpPr>
            <p:nvPr/>
          </p:nvSpPr>
          <p:spPr bwMode="auto">
            <a:xfrm>
              <a:off x="3458" y="3422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–</a:t>
              </a:r>
            </a:p>
          </p:txBody>
        </p:sp>
        <p:sp>
          <p:nvSpPr>
            <p:cNvPr id="503826" name="Rectangle 18"/>
            <p:cNvSpPr>
              <a:spLocks noChangeArrowheads="1"/>
            </p:cNvSpPr>
            <p:nvPr/>
          </p:nvSpPr>
          <p:spPr bwMode="auto">
            <a:xfrm>
              <a:off x="3467" y="3241"/>
              <a:ext cx="17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+</a:t>
              </a:r>
            </a:p>
          </p:txBody>
        </p:sp>
        <p:sp>
          <p:nvSpPr>
            <p:cNvPr id="503827" name="Rectangle 19"/>
            <p:cNvSpPr>
              <a:spLocks noChangeArrowheads="1"/>
            </p:cNvSpPr>
            <p:nvPr/>
          </p:nvSpPr>
          <p:spPr bwMode="auto">
            <a:xfrm>
              <a:off x="3696" y="3115"/>
              <a:ext cx="17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+</a:t>
              </a:r>
            </a:p>
          </p:txBody>
        </p:sp>
        <p:sp>
          <p:nvSpPr>
            <p:cNvPr id="503828" name="Rectangle 20"/>
            <p:cNvSpPr>
              <a:spLocks noChangeArrowheads="1"/>
            </p:cNvSpPr>
            <p:nvPr/>
          </p:nvSpPr>
          <p:spPr bwMode="auto">
            <a:xfrm>
              <a:off x="3941" y="2949"/>
              <a:ext cx="17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+</a:t>
              </a:r>
            </a:p>
          </p:txBody>
        </p:sp>
        <p:sp>
          <p:nvSpPr>
            <p:cNvPr id="503829" name="Rectangle 21"/>
            <p:cNvSpPr>
              <a:spLocks noChangeArrowheads="1"/>
            </p:cNvSpPr>
            <p:nvPr/>
          </p:nvSpPr>
          <p:spPr bwMode="auto">
            <a:xfrm>
              <a:off x="3461" y="2783"/>
              <a:ext cx="17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+</a:t>
              </a:r>
            </a:p>
          </p:txBody>
        </p:sp>
        <p:sp>
          <p:nvSpPr>
            <p:cNvPr id="503830" name="Rectangle 22"/>
            <p:cNvSpPr>
              <a:spLocks noChangeArrowheads="1"/>
            </p:cNvSpPr>
            <p:nvPr/>
          </p:nvSpPr>
          <p:spPr bwMode="auto">
            <a:xfrm>
              <a:off x="3701" y="2657"/>
              <a:ext cx="17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+</a:t>
              </a:r>
            </a:p>
          </p:txBody>
        </p:sp>
        <p:sp>
          <p:nvSpPr>
            <p:cNvPr id="503831" name="Rectangle 23"/>
            <p:cNvSpPr>
              <a:spLocks noChangeArrowheads="1"/>
            </p:cNvSpPr>
            <p:nvPr/>
          </p:nvSpPr>
          <p:spPr bwMode="auto">
            <a:xfrm>
              <a:off x="3667" y="2165"/>
              <a:ext cx="275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Na</a:t>
              </a:r>
              <a:r>
                <a:rPr lang="en-US" sz="1200" baseline="30000"/>
                <a:t>+</a:t>
              </a:r>
              <a:endParaRPr lang="en-US" sz="1200"/>
            </a:p>
          </p:txBody>
        </p:sp>
        <p:sp>
          <p:nvSpPr>
            <p:cNvPr id="503832" name="Rectangle 24"/>
            <p:cNvSpPr>
              <a:spLocks noChangeArrowheads="1"/>
            </p:cNvSpPr>
            <p:nvPr/>
          </p:nvSpPr>
          <p:spPr bwMode="auto">
            <a:xfrm>
              <a:off x="3940" y="2497"/>
              <a:ext cx="17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+</a:t>
              </a:r>
            </a:p>
          </p:txBody>
        </p:sp>
        <p:sp>
          <p:nvSpPr>
            <p:cNvPr id="503833" name="Rectangle 25"/>
            <p:cNvSpPr>
              <a:spLocks noChangeArrowheads="1"/>
            </p:cNvSpPr>
            <p:nvPr/>
          </p:nvSpPr>
          <p:spPr bwMode="auto">
            <a:xfrm>
              <a:off x="2886" y="2000"/>
              <a:ext cx="275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Na</a:t>
              </a:r>
              <a:r>
                <a:rPr lang="en-US" sz="1200" baseline="30000"/>
                <a:t>+</a:t>
              </a:r>
              <a:endParaRPr lang="en-US" sz="1200"/>
            </a:p>
          </p:txBody>
        </p:sp>
        <p:sp>
          <p:nvSpPr>
            <p:cNvPr id="503834" name="Rectangle 26"/>
            <p:cNvSpPr>
              <a:spLocks noChangeArrowheads="1"/>
            </p:cNvSpPr>
            <p:nvPr/>
          </p:nvSpPr>
          <p:spPr bwMode="auto">
            <a:xfrm>
              <a:off x="2779" y="2811"/>
              <a:ext cx="24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Cl</a:t>
              </a:r>
              <a:r>
                <a:rPr lang="en-US" sz="1200" baseline="50000"/>
                <a:t>–</a:t>
              </a:r>
              <a:endParaRPr lang="en-US" sz="1200"/>
            </a:p>
          </p:txBody>
        </p:sp>
        <p:sp>
          <p:nvSpPr>
            <p:cNvPr id="503835" name="Line 27"/>
            <p:cNvSpPr>
              <a:spLocks noChangeShapeType="1"/>
            </p:cNvSpPr>
            <p:nvPr/>
          </p:nvSpPr>
          <p:spPr bwMode="auto">
            <a:xfrm>
              <a:off x="2876" y="3039"/>
              <a:ext cx="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836" name="Rectangle 28"/>
            <p:cNvSpPr>
              <a:spLocks noChangeArrowheads="1"/>
            </p:cNvSpPr>
            <p:nvPr/>
          </p:nvSpPr>
          <p:spPr bwMode="auto">
            <a:xfrm>
              <a:off x="2652" y="3585"/>
              <a:ext cx="445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Ion in</a:t>
              </a:r>
              <a:br>
                <a:rPr lang="en-US" sz="1200"/>
              </a:br>
              <a:r>
                <a:rPr lang="en-US" sz="1200"/>
                <a:t>solution</a:t>
              </a:r>
            </a:p>
          </p:txBody>
        </p:sp>
        <p:sp>
          <p:nvSpPr>
            <p:cNvPr id="503837" name="AutoShape 29"/>
            <p:cNvSpPr>
              <a:spLocks/>
            </p:cNvSpPr>
            <p:nvPr/>
          </p:nvSpPr>
          <p:spPr bwMode="auto">
            <a:xfrm rot="5400000">
              <a:off x="3866" y="3344"/>
              <a:ext cx="71" cy="726"/>
            </a:xfrm>
            <a:prstGeom prst="rightBrace">
              <a:avLst>
                <a:gd name="adj1" fmla="val 8521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838" name="Rectangle 30"/>
            <p:cNvSpPr>
              <a:spLocks noChangeArrowheads="1"/>
            </p:cNvSpPr>
            <p:nvPr/>
          </p:nvSpPr>
          <p:spPr bwMode="auto">
            <a:xfrm>
              <a:off x="3792" y="3707"/>
              <a:ext cx="39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Salt</a:t>
              </a:r>
              <a:br>
                <a:rPr lang="en-US" sz="1200"/>
              </a:br>
              <a:r>
                <a:rPr lang="en-US" sz="1200"/>
                <a:t>crystal</a:t>
              </a:r>
            </a:p>
          </p:txBody>
        </p:sp>
        <p:sp>
          <p:nvSpPr>
            <p:cNvPr id="503839" name="Rectangle 31"/>
            <p:cNvSpPr>
              <a:spLocks noChangeArrowheads="1"/>
            </p:cNvSpPr>
            <p:nvPr/>
          </p:nvSpPr>
          <p:spPr bwMode="auto">
            <a:xfrm>
              <a:off x="3662" y="2446"/>
              <a:ext cx="24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Cl</a:t>
              </a:r>
              <a:r>
                <a:rPr lang="en-US" sz="1200" baseline="30000"/>
                <a:t>–</a:t>
              </a:r>
              <a:endParaRPr lang="en-US" sz="1200"/>
            </a:p>
          </p:txBody>
        </p:sp>
      </p:grpSp>
      <p:sp>
        <p:nvSpPr>
          <p:cNvPr id="503841" name="Text Box 33"/>
          <p:cNvSpPr txBox="1">
            <a:spLocks noChangeArrowheads="1"/>
          </p:cNvSpPr>
          <p:nvPr/>
        </p:nvSpPr>
        <p:spPr bwMode="auto">
          <a:xfrm>
            <a:off x="1611313" y="6119813"/>
            <a:ext cx="1119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2.14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4772025"/>
          </a:xfrm>
        </p:spPr>
        <p:txBody>
          <a:bodyPr/>
          <a:lstStyle/>
          <a:p>
            <a:r>
              <a:rPr lang="en-US"/>
              <a:t>2.15 The chemistry of life is sensitive to acidic and basic conditions</a:t>
            </a:r>
          </a:p>
          <a:p>
            <a:pPr lvl="1" indent="-334963"/>
            <a:r>
              <a:rPr lang="en-US"/>
              <a:t>A compound that releases H</a:t>
            </a:r>
            <a:r>
              <a:rPr lang="en-US" baseline="30000"/>
              <a:t>+</a:t>
            </a:r>
            <a:r>
              <a:rPr lang="en-US"/>
              <a:t> ions in solution is an acid</a:t>
            </a:r>
          </a:p>
          <a:p>
            <a:pPr marL="1814513" lvl="2" indent="-533400"/>
            <a:r>
              <a:rPr lang="en-US"/>
              <a:t>And one that accepts H</a:t>
            </a:r>
            <a:r>
              <a:rPr lang="en-US" baseline="30000"/>
              <a:t>+</a:t>
            </a:r>
            <a:r>
              <a:rPr lang="en-US"/>
              <a:t> ions in solution is a base</a:t>
            </a:r>
          </a:p>
          <a:p>
            <a:pPr lvl="1" indent="-334963"/>
            <a:r>
              <a:rPr lang="en-US"/>
              <a:t>Acidity is measured on the pH scale </a:t>
            </a:r>
          </a:p>
          <a:p>
            <a:pPr marL="1814513" lvl="2" indent="-533400"/>
            <a:r>
              <a:rPr lang="en-US"/>
              <a:t>From 0 (most acidic) to 14 (most basic)</a:t>
            </a:r>
          </a:p>
        </p:txBody>
      </p:sp>
      <p:sp>
        <p:nvSpPr>
          <p:cNvPr id="50483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604838"/>
          </a:xfrm>
        </p:spPr>
        <p:txBody>
          <a:bodyPr/>
          <a:lstStyle/>
          <a:p>
            <a:pPr lvl="1" indent="-334963"/>
            <a:r>
              <a:rPr lang="en-US"/>
              <a:t>The pH scale</a:t>
            </a:r>
          </a:p>
        </p:txBody>
      </p:sp>
      <p:sp>
        <p:nvSpPr>
          <p:cNvPr id="50586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05926" name="Group 70"/>
          <p:cNvGrpSpPr>
            <a:grpSpLocks/>
          </p:cNvGrpSpPr>
          <p:nvPr/>
        </p:nvGrpSpPr>
        <p:grpSpPr bwMode="auto">
          <a:xfrm>
            <a:off x="3038475" y="1200150"/>
            <a:ext cx="4424363" cy="5314950"/>
            <a:chOff x="1914" y="756"/>
            <a:chExt cx="2787" cy="3348"/>
          </a:xfrm>
        </p:grpSpPr>
        <p:pic>
          <p:nvPicPr>
            <p:cNvPr id="505862" name="Picture 6" descr="02_15pHscale_U.jpg        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14" y="852"/>
              <a:ext cx="2787" cy="3252"/>
            </a:xfrm>
            <a:prstGeom prst="rect">
              <a:avLst/>
            </a:prstGeom>
            <a:noFill/>
          </p:spPr>
        </p:pic>
        <p:sp>
          <p:nvSpPr>
            <p:cNvPr id="505863" name="Rectangle 7"/>
            <p:cNvSpPr>
              <a:spLocks noChangeArrowheads="1"/>
            </p:cNvSpPr>
            <p:nvPr/>
          </p:nvSpPr>
          <p:spPr bwMode="auto">
            <a:xfrm>
              <a:off x="2002" y="3892"/>
              <a:ext cx="513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Basic solution</a:t>
              </a:r>
            </a:p>
          </p:txBody>
        </p:sp>
        <p:sp>
          <p:nvSpPr>
            <p:cNvPr id="505864" name="Rectangle 8"/>
            <p:cNvSpPr>
              <a:spLocks noChangeArrowheads="1"/>
            </p:cNvSpPr>
            <p:nvPr/>
          </p:nvSpPr>
          <p:spPr bwMode="auto">
            <a:xfrm>
              <a:off x="3406" y="3794"/>
              <a:ext cx="544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00"/>
                <a:t>Oven cleaner</a:t>
              </a:r>
            </a:p>
          </p:txBody>
        </p:sp>
        <p:sp>
          <p:nvSpPr>
            <p:cNvPr id="505865" name="Rectangle 9"/>
            <p:cNvSpPr>
              <a:spLocks noChangeArrowheads="1"/>
            </p:cNvSpPr>
            <p:nvPr/>
          </p:nvSpPr>
          <p:spPr bwMode="auto">
            <a:xfrm>
              <a:off x="2001" y="1639"/>
              <a:ext cx="527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Acidic solution</a:t>
              </a:r>
            </a:p>
          </p:txBody>
        </p:sp>
        <p:sp>
          <p:nvSpPr>
            <p:cNvPr id="505866" name="Rectangle 10"/>
            <p:cNvSpPr>
              <a:spLocks noChangeArrowheads="1"/>
            </p:cNvSpPr>
            <p:nvPr/>
          </p:nvSpPr>
          <p:spPr bwMode="auto">
            <a:xfrm>
              <a:off x="2005" y="2768"/>
              <a:ext cx="520" cy="1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700"/>
                <a:t>Neutral solution </a:t>
              </a:r>
            </a:p>
          </p:txBody>
        </p:sp>
        <p:sp>
          <p:nvSpPr>
            <p:cNvPr id="505867" name="Rectangle 11"/>
            <p:cNvSpPr>
              <a:spLocks noChangeArrowheads="1"/>
            </p:cNvSpPr>
            <p:nvPr/>
          </p:nvSpPr>
          <p:spPr bwMode="auto">
            <a:xfrm>
              <a:off x="3235" y="756"/>
              <a:ext cx="510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pH scale</a:t>
              </a:r>
            </a:p>
          </p:txBody>
        </p:sp>
        <p:sp>
          <p:nvSpPr>
            <p:cNvPr id="505868" name="Rectangle 12"/>
            <p:cNvSpPr>
              <a:spLocks noChangeArrowheads="1"/>
            </p:cNvSpPr>
            <p:nvPr/>
          </p:nvSpPr>
          <p:spPr bwMode="auto">
            <a:xfrm>
              <a:off x="3293" y="878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0</a:t>
              </a:r>
            </a:p>
          </p:txBody>
        </p:sp>
        <p:sp>
          <p:nvSpPr>
            <p:cNvPr id="505869" name="Rectangle 13"/>
            <p:cNvSpPr>
              <a:spLocks noChangeArrowheads="1"/>
            </p:cNvSpPr>
            <p:nvPr/>
          </p:nvSpPr>
          <p:spPr bwMode="auto">
            <a:xfrm>
              <a:off x="3296" y="1081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1</a:t>
              </a:r>
            </a:p>
          </p:txBody>
        </p:sp>
        <p:sp>
          <p:nvSpPr>
            <p:cNvPr id="505870" name="Rectangle 14"/>
            <p:cNvSpPr>
              <a:spLocks noChangeArrowheads="1"/>
            </p:cNvSpPr>
            <p:nvPr/>
          </p:nvSpPr>
          <p:spPr bwMode="auto">
            <a:xfrm>
              <a:off x="3302" y="1308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2</a:t>
              </a:r>
            </a:p>
          </p:txBody>
        </p:sp>
        <p:sp>
          <p:nvSpPr>
            <p:cNvPr id="505871" name="Rectangle 15"/>
            <p:cNvSpPr>
              <a:spLocks noChangeArrowheads="1"/>
            </p:cNvSpPr>
            <p:nvPr/>
          </p:nvSpPr>
          <p:spPr bwMode="auto">
            <a:xfrm>
              <a:off x="3300" y="1522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3</a:t>
              </a:r>
            </a:p>
          </p:txBody>
        </p:sp>
        <p:sp>
          <p:nvSpPr>
            <p:cNvPr id="505872" name="Rectangle 16"/>
            <p:cNvSpPr>
              <a:spLocks noChangeArrowheads="1"/>
            </p:cNvSpPr>
            <p:nvPr/>
          </p:nvSpPr>
          <p:spPr bwMode="auto">
            <a:xfrm>
              <a:off x="3305" y="1740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4</a:t>
              </a:r>
            </a:p>
          </p:txBody>
        </p:sp>
        <p:sp>
          <p:nvSpPr>
            <p:cNvPr id="505873" name="Rectangle 17"/>
            <p:cNvSpPr>
              <a:spLocks noChangeArrowheads="1"/>
            </p:cNvSpPr>
            <p:nvPr/>
          </p:nvSpPr>
          <p:spPr bwMode="auto">
            <a:xfrm>
              <a:off x="3298" y="1961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5</a:t>
              </a:r>
            </a:p>
          </p:txBody>
        </p:sp>
        <p:sp>
          <p:nvSpPr>
            <p:cNvPr id="505874" name="Rectangle 18"/>
            <p:cNvSpPr>
              <a:spLocks noChangeArrowheads="1"/>
            </p:cNvSpPr>
            <p:nvPr/>
          </p:nvSpPr>
          <p:spPr bwMode="auto">
            <a:xfrm>
              <a:off x="3305" y="2172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6</a:t>
              </a:r>
            </a:p>
          </p:txBody>
        </p:sp>
        <p:sp>
          <p:nvSpPr>
            <p:cNvPr id="505875" name="Rectangle 19"/>
            <p:cNvSpPr>
              <a:spLocks noChangeArrowheads="1"/>
            </p:cNvSpPr>
            <p:nvPr/>
          </p:nvSpPr>
          <p:spPr bwMode="auto">
            <a:xfrm>
              <a:off x="3304" y="2386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7</a:t>
              </a:r>
            </a:p>
          </p:txBody>
        </p:sp>
        <p:sp>
          <p:nvSpPr>
            <p:cNvPr id="505876" name="Rectangle 20"/>
            <p:cNvSpPr>
              <a:spLocks noChangeArrowheads="1"/>
            </p:cNvSpPr>
            <p:nvPr/>
          </p:nvSpPr>
          <p:spPr bwMode="auto">
            <a:xfrm>
              <a:off x="3303" y="2604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8</a:t>
              </a:r>
            </a:p>
          </p:txBody>
        </p:sp>
        <p:sp>
          <p:nvSpPr>
            <p:cNvPr id="505877" name="Rectangle 21"/>
            <p:cNvSpPr>
              <a:spLocks noChangeArrowheads="1"/>
            </p:cNvSpPr>
            <p:nvPr/>
          </p:nvSpPr>
          <p:spPr bwMode="auto">
            <a:xfrm>
              <a:off x="3302" y="2826"/>
              <a:ext cx="16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9</a:t>
              </a:r>
            </a:p>
          </p:txBody>
        </p:sp>
        <p:sp>
          <p:nvSpPr>
            <p:cNvPr id="505878" name="Rectangle 22"/>
            <p:cNvSpPr>
              <a:spLocks noChangeArrowheads="1"/>
            </p:cNvSpPr>
            <p:nvPr/>
          </p:nvSpPr>
          <p:spPr bwMode="auto">
            <a:xfrm>
              <a:off x="3254" y="3041"/>
              <a:ext cx="22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10</a:t>
              </a:r>
            </a:p>
          </p:txBody>
        </p:sp>
        <p:sp>
          <p:nvSpPr>
            <p:cNvPr id="505879" name="Rectangle 23"/>
            <p:cNvSpPr>
              <a:spLocks noChangeArrowheads="1"/>
            </p:cNvSpPr>
            <p:nvPr/>
          </p:nvSpPr>
          <p:spPr bwMode="auto">
            <a:xfrm>
              <a:off x="3263" y="3260"/>
              <a:ext cx="22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11</a:t>
              </a:r>
            </a:p>
          </p:txBody>
        </p:sp>
        <p:sp>
          <p:nvSpPr>
            <p:cNvPr id="505880" name="Rectangle 24"/>
            <p:cNvSpPr>
              <a:spLocks noChangeArrowheads="1"/>
            </p:cNvSpPr>
            <p:nvPr/>
          </p:nvSpPr>
          <p:spPr bwMode="auto">
            <a:xfrm>
              <a:off x="3267" y="3467"/>
              <a:ext cx="22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12</a:t>
              </a:r>
            </a:p>
          </p:txBody>
        </p:sp>
        <p:sp>
          <p:nvSpPr>
            <p:cNvPr id="505881" name="Rectangle 25"/>
            <p:cNvSpPr>
              <a:spLocks noChangeArrowheads="1"/>
            </p:cNvSpPr>
            <p:nvPr/>
          </p:nvSpPr>
          <p:spPr bwMode="auto">
            <a:xfrm>
              <a:off x="3409" y="1318"/>
              <a:ext cx="924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00"/>
                <a:t>Lemon juice, gastric juice</a:t>
              </a:r>
            </a:p>
          </p:txBody>
        </p:sp>
        <p:sp>
          <p:nvSpPr>
            <p:cNvPr id="505882" name="Rectangle 26"/>
            <p:cNvSpPr>
              <a:spLocks noChangeArrowheads="1"/>
            </p:cNvSpPr>
            <p:nvPr/>
          </p:nvSpPr>
          <p:spPr bwMode="auto">
            <a:xfrm>
              <a:off x="3409" y="1534"/>
              <a:ext cx="95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00"/>
                <a:t>Grapefruit juice, soft drink </a:t>
              </a:r>
            </a:p>
          </p:txBody>
        </p:sp>
        <p:sp>
          <p:nvSpPr>
            <p:cNvPr id="505883" name="Rectangle 27"/>
            <p:cNvSpPr>
              <a:spLocks noChangeArrowheads="1"/>
            </p:cNvSpPr>
            <p:nvPr/>
          </p:nvSpPr>
          <p:spPr bwMode="auto">
            <a:xfrm>
              <a:off x="3410" y="1749"/>
              <a:ext cx="528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00"/>
                <a:t>Tomato juice</a:t>
              </a:r>
            </a:p>
          </p:txBody>
        </p:sp>
        <p:sp>
          <p:nvSpPr>
            <p:cNvPr id="505884" name="Rectangle 28"/>
            <p:cNvSpPr>
              <a:spLocks noChangeArrowheads="1"/>
            </p:cNvSpPr>
            <p:nvPr/>
          </p:nvSpPr>
          <p:spPr bwMode="auto">
            <a:xfrm>
              <a:off x="3410" y="2187"/>
              <a:ext cx="528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00"/>
                <a:t>Human urine</a:t>
              </a:r>
            </a:p>
          </p:txBody>
        </p:sp>
        <p:sp>
          <p:nvSpPr>
            <p:cNvPr id="505885" name="Rectangle 29"/>
            <p:cNvSpPr>
              <a:spLocks noChangeArrowheads="1"/>
            </p:cNvSpPr>
            <p:nvPr/>
          </p:nvSpPr>
          <p:spPr bwMode="auto">
            <a:xfrm>
              <a:off x="3410" y="2392"/>
              <a:ext cx="544" cy="2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00" b="1"/>
                <a:t>Pure water</a:t>
              </a:r>
              <a:r>
                <a:rPr lang="en-US" sz="900"/>
                <a:t/>
              </a:r>
              <a:br>
                <a:rPr lang="en-US" sz="900"/>
              </a:br>
              <a:r>
                <a:rPr lang="en-US" sz="900"/>
                <a:t>Human blood</a:t>
              </a:r>
            </a:p>
          </p:txBody>
        </p:sp>
        <p:sp>
          <p:nvSpPr>
            <p:cNvPr id="505886" name="Rectangle 30"/>
            <p:cNvSpPr>
              <a:spLocks noChangeArrowheads="1"/>
            </p:cNvSpPr>
            <p:nvPr/>
          </p:nvSpPr>
          <p:spPr bwMode="auto">
            <a:xfrm>
              <a:off x="3409" y="2742"/>
              <a:ext cx="420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Seawater</a:t>
              </a:r>
            </a:p>
          </p:txBody>
        </p:sp>
        <p:sp>
          <p:nvSpPr>
            <p:cNvPr id="505887" name="Rectangle 31"/>
            <p:cNvSpPr>
              <a:spLocks noChangeArrowheads="1"/>
            </p:cNvSpPr>
            <p:nvPr/>
          </p:nvSpPr>
          <p:spPr bwMode="auto">
            <a:xfrm>
              <a:off x="3410" y="3160"/>
              <a:ext cx="65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Milk of magnesia</a:t>
              </a:r>
            </a:p>
          </p:txBody>
        </p:sp>
        <p:sp>
          <p:nvSpPr>
            <p:cNvPr id="505888" name="Rectangle 32"/>
            <p:cNvSpPr>
              <a:spLocks noChangeArrowheads="1"/>
            </p:cNvSpPr>
            <p:nvPr/>
          </p:nvSpPr>
          <p:spPr bwMode="auto">
            <a:xfrm>
              <a:off x="3407" y="3383"/>
              <a:ext cx="77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00"/>
                <a:t>Household ammonia</a:t>
              </a:r>
            </a:p>
          </p:txBody>
        </p:sp>
        <p:sp>
          <p:nvSpPr>
            <p:cNvPr id="505889" name="Rectangle 33"/>
            <p:cNvSpPr>
              <a:spLocks noChangeArrowheads="1"/>
            </p:cNvSpPr>
            <p:nvPr/>
          </p:nvSpPr>
          <p:spPr bwMode="auto">
            <a:xfrm>
              <a:off x="3408" y="3564"/>
              <a:ext cx="692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Household bleach</a:t>
              </a:r>
            </a:p>
          </p:txBody>
        </p:sp>
        <p:sp>
          <p:nvSpPr>
            <p:cNvPr id="505890" name="Rectangle 34"/>
            <p:cNvSpPr>
              <a:spLocks noChangeArrowheads="1"/>
            </p:cNvSpPr>
            <p:nvPr/>
          </p:nvSpPr>
          <p:spPr bwMode="auto">
            <a:xfrm rot="16200000">
              <a:off x="2434" y="1512"/>
              <a:ext cx="1204" cy="27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/>
                <a:t>Increasingly ACIDIC</a:t>
              </a:r>
              <a:br>
                <a:rPr lang="en-US" sz="1100"/>
              </a:br>
              <a:r>
                <a:rPr lang="en-US" sz="1100"/>
                <a:t>(Higher concentration of H</a:t>
              </a:r>
              <a:r>
                <a:rPr lang="en-US" sz="1100" baseline="30000"/>
                <a:t>+</a:t>
              </a:r>
              <a:r>
                <a:rPr lang="en-US" sz="1100"/>
                <a:t>)</a:t>
              </a:r>
            </a:p>
          </p:txBody>
        </p:sp>
        <p:sp>
          <p:nvSpPr>
            <p:cNvPr id="505891" name="Rectangle 35"/>
            <p:cNvSpPr>
              <a:spLocks noChangeArrowheads="1"/>
            </p:cNvSpPr>
            <p:nvPr/>
          </p:nvSpPr>
          <p:spPr bwMode="auto">
            <a:xfrm>
              <a:off x="2818" y="2352"/>
              <a:ext cx="453" cy="2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NEUTRAL</a:t>
              </a:r>
              <a:br>
                <a:rPr lang="en-US" sz="900"/>
              </a:br>
              <a:r>
                <a:rPr lang="en-US" sz="900"/>
                <a:t>[H</a:t>
              </a:r>
              <a:r>
                <a:rPr lang="en-US" sz="900" baseline="30000"/>
                <a:t>+</a:t>
              </a:r>
              <a:r>
                <a:rPr lang="en-US" sz="900"/>
                <a:t>]=[OH</a:t>
              </a:r>
              <a:r>
                <a:rPr lang="en-US" sz="900" baseline="30000"/>
                <a:t>–</a:t>
              </a:r>
              <a:r>
                <a:rPr lang="en-US" sz="900"/>
                <a:t>]</a:t>
              </a:r>
            </a:p>
          </p:txBody>
        </p:sp>
        <p:sp>
          <p:nvSpPr>
            <p:cNvPr id="505892" name="Rectangle 36"/>
            <p:cNvSpPr>
              <a:spLocks noChangeArrowheads="1"/>
            </p:cNvSpPr>
            <p:nvPr/>
          </p:nvSpPr>
          <p:spPr bwMode="auto">
            <a:xfrm>
              <a:off x="2098" y="1188"/>
              <a:ext cx="19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H</a:t>
              </a:r>
              <a:r>
                <a:rPr lang="en-US" sz="900" baseline="30000"/>
                <a:t>+</a:t>
              </a:r>
              <a:endParaRPr lang="en-US" sz="900"/>
            </a:p>
          </p:txBody>
        </p:sp>
        <p:sp>
          <p:nvSpPr>
            <p:cNvPr id="505893" name="Rectangle 37"/>
            <p:cNvSpPr>
              <a:spLocks noChangeArrowheads="1"/>
            </p:cNvSpPr>
            <p:nvPr/>
          </p:nvSpPr>
          <p:spPr bwMode="auto">
            <a:xfrm>
              <a:off x="2262" y="1155"/>
              <a:ext cx="19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H</a:t>
              </a:r>
              <a:r>
                <a:rPr lang="en-US" sz="900" baseline="30000"/>
                <a:t>+</a:t>
              </a:r>
              <a:endParaRPr lang="en-US" sz="900"/>
            </a:p>
          </p:txBody>
        </p:sp>
        <p:sp>
          <p:nvSpPr>
            <p:cNvPr id="505894" name="Rectangle 38"/>
            <p:cNvSpPr>
              <a:spLocks noChangeArrowheads="1"/>
            </p:cNvSpPr>
            <p:nvPr/>
          </p:nvSpPr>
          <p:spPr bwMode="auto">
            <a:xfrm>
              <a:off x="2008" y="1275"/>
              <a:ext cx="19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H</a:t>
              </a:r>
              <a:r>
                <a:rPr lang="en-US" sz="900" baseline="30000"/>
                <a:t>+</a:t>
              </a:r>
              <a:endParaRPr lang="en-US" sz="900"/>
            </a:p>
          </p:txBody>
        </p:sp>
        <p:sp>
          <p:nvSpPr>
            <p:cNvPr id="505895" name="Rectangle 39"/>
            <p:cNvSpPr>
              <a:spLocks noChangeArrowheads="1"/>
            </p:cNvSpPr>
            <p:nvPr/>
          </p:nvSpPr>
          <p:spPr bwMode="auto">
            <a:xfrm>
              <a:off x="2135" y="1289"/>
              <a:ext cx="251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OH</a:t>
              </a:r>
              <a:r>
                <a:rPr lang="en-US" sz="900" baseline="30000"/>
                <a:t>–</a:t>
              </a:r>
              <a:endParaRPr lang="en-US" sz="900"/>
            </a:p>
          </p:txBody>
        </p:sp>
        <p:sp>
          <p:nvSpPr>
            <p:cNvPr id="505896" name="Rectangle 40"/>
            <p:cNvSpPr>
              <a:spLocks noChangeArrowheads="1"/>
            </p:cNvSpPr>
            <p:nvPr/>
          </p:nvSpPr>
          <p:spPr bwMode="auto">
            <a:xfrm>
              <a:off x="2309" y="1295"/>
              <a:ext cx="19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H</a:t>
              </a:r>
              <a:r>
                <a:rPr lang="en-US" sz="900" baseline="30000"/>
                <a:t>+</a:t>
              </a:r>
              <a:endParaRPr lang="en-US" sz="900"/>
            </a:p>
          </p:txBody>
        </p:sp>
        <p:sp>
          <p:nvSpPr>
            <p:cNvPr id="505897" name="Rectangle 41"/>
            <p:cNvSpPr>
              <a:spLocks noChangeArrowheads="1"/>
            </p:cNvSpPr>
            <p:nvPr/>
          </p:nvSpPr>
          <p:spPr bwMode="auto">
            <a:xfrm>
              <a:off x="2084" y="1472"/>
              <a:ext cx="207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H</a:t>
              </a:r>
              <a:r>
                <a:rPr lang="en-US" sz="1000" baseline="30000"/>
                <a:t>+</a:t>
              </a:r>
              <a:endParaRPr lang="en-US" sz="1000"/>
            </a:p>
          </p:txBody>
        </p:sp>
        <p:sp>
          <p:nvSpPr>
            <p:cNvPr id="505898" name="Rectangle 42"/>
            <p:cNvSpPr>
              <a:spLocks noChangeArrowheads="1"/>
            </p:cNvSpPr>
            <p:nvPr/>
          </p:nvSpPr>
          <p:spPr bwMode="auto">
            <a:xfrm>
              <a:off x="2199" y="1483"/>
              <a:ext cx="207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H</a:t>
              </a:r>
              <a:r>
                <a:rPr lang="en-US" sz="1000" baseline="30000"/>
                <a:t>+</a:t>
              </a:r>
              <a:endParaRPr lang="en-US" sz="1000"/>
            </a:p>
          </p:txBody>
        </p:sp>
        <p:sp>
          <p:nvSpPr>
            <p:cNvPr id="505899" name="Rectangle 43"/>
            <p:cNvSpPr>
              <a:spLocks noChangeArrowheads="1"/>
            </p:cNvSpPr>
            <p:nvPr/>
          </p:nvSpPr>
          <p:spPr bwMode="auto">
            <a:xfrm>
              <a:off x="1999" y="1377"/>
              <a:ext cx="251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OH</a:t>
              </a:r>
              <a:r>
                <a:rPr lang="en-US" sz="900" baseline="30000"/>
                <a:t>–</a:t>
              </a:r>
              <a:endParaRPr lang="en-US" sz="900"/>
            </a:p>
          </p:txBody>
        </p:sp>
        <p:sp>
          <p:nvSpPr>
            <p:cNvPr id="505900" name="Rectangle 44"/>
            <p:cNvSpPr>
              <a:spLocks noChangeArrowheads="1"/>
            </p:cNvSpPr>
            <p:nvPr/>
          </p:nvSpPr>
          <p:spPr bwMode="auto">
            <a:xfrm>
              <a:off x="2195" y="1386"/>
              <a:ext cx="19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H</a:t>
              </a:r>
              <a:r>
                <a:rPr lang="en-US" sz="900" baseline="30000"/>
                <a:t>+</a:t>
              </a:r>
              <a:endParaRPr lang="en-US" sz="900"/>
            </a:p>
          </p:txBody>
        </p:sp>
        <p:sp>
          <p:nvSpPr>
            <p:cNvPr id="505901" name="Rectangle 45"/>
            <p:cNvSpPr>
              <a:spLocks noChangeArrowheads="1"/>
            </p:cNvSpPr>
            <p:nvPr/>
          </p:nvSpPr>
          <p:spPr bwMode="auto">
            <a:xfrm>
              <a:off x="2335" y="1399"/>
              <a:ext cx="19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H</a:t>
              </a:r>
              <a:r>
                <a:rPr lang="en-US" sz="900" baseline="30000"/>
                <a:t>+</a:t>
              </a:r>
              <a:endParaRPr lang="en-US" sz="900"/>
            </a:p>
          </p:txBody>
        </p:sp>
        <p:sp>
          <p:nvSpPr>
            <p:cNvPr id="505902" name="Rectangle 46"/>
            <p:cNvSpPr>
              <a:spLocks noChangeArrowheads="1"/>
            </p:cNvSpPr>
            <p:nvPr/>
          </p:nvSpPr>
          <p:spPr bwMode="auto">
            <a:xfrm>
              <a:off x="2182" y="2292"/>
              <a:ext cx="251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OH</a:t>
              </a:r>
              <a:r>
                <a:rPr lang="en-US" sz="900" baseline="30000"/>
                <a:t>–</a:t>
              </a:r>
              <a:endParaRPr lang="en-US" sz="900"/>
            </a:p>
          </p:txBody>
        </p:sp>
        <p:sp>
          <p:nvSpPr>
            <p:cNvPr id="505903" name="Rectangle 47"/>
            <p:cNvSpPr>
              <a:spLocks noChangeArrowheads="1"/>
            </p:cNvSpPr>
            <p:nvPr/>
          </p:nvSpPr>
          <p:spPr bwMode="auto">
            <a:xfrm>
              <a:off x="2040" y="2336"/>
              <a:ext cx="251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OH</a:t>
              </a:r>
              <a:r>
                <a:rPr lang="en-US" sz="900" baseline="30000"/>
                <a:t>–</a:t>
              </a:r>
              <a:endParaRPr lang="en-US" sz="900"/>
            </a:p>
          </p:txBody>
        </p:sp>
        <p:sp>
          <p:nvSpPr>
            <p:cNvPr id="505904" name="Rectangle 48"/>
            <p:cNvSpPr>
              <a:spLocks noChangeArrowheads="1"/>
            </p:cNvSpPr>
            <p:nvPr/>
          </p:nvSpPr>
          <p:spPr bwMode="auto">
            <a:xfrm>
              <a:off x="2009" y="2433"/>
              <a:ext cx="19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H</a:t>
              </a:r>
              <a:r>
                <a:rPr lang="en-US" sz="900" baseline="30000"/>
                <a:t>+</a:t>
              </a:r>
              <a:endParaRPr lang="en-US" sz="900"/>
            </a:p>
          </p:txBody>
        </p:sp>
        <p:sp>
          <p:nvSpPr>
            <p:cNvPr id="505905" name="Rectangle 49"/>
            <p:cNvSpPr>
              <a:spLocks noChangeArrowheads="1"/>
            </p:cNvSpPr>
            <p:nvPr/>
          </p:nvSpPr>
          <p:spPr bwMode="auto">
            <a:xfrm>
              <a:off x="2171" y="2440"/>
              <a:ext cx="19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H</a:t>
              </a:r>
              <a:r>
                <a:rPr lang="en-US" sz="900" baseline="30000"/>
                <a:t>+</a:t>
              </a:r>
              <a:endParaRPr lang="en-US" sz="900"/>
            </a:p>
          </p:txBody>
        </p:sp>
        <p:sp>
          <p:nvSpPr>
            <p:cNvPr id="505906" name="Rectangle 50"/>
            <p:cNvSpPr>
              <a:spLocks noChangeArrowheads="1"/>
            </p:cNvSpPr>
            <p:nvPr/>
          </p:nvSpPr>
          <p:spPr bwMode="auto">
            <a:xfrm>
              <a:off x="2288" y="2386"/>
              <a:ext cx="251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OH</a:t>
              </a:r>
              <a:r>
                <a:rPr lang="en-US" sz="900" baseline="30000"/>
                <a:t>–</a:t>
              </a:r>
              <a:endParaRPr lang="en-US" sz="900"/>
            </a:p>
          </p:txBody>
        </p:sp>
        <p:sp>
          <p:nvSpPr>
            <p:cNvPr id="505907" name="Rectangle 51"/>
            <p:cNvSpPr>
              <a:spLocks noChangeArrowheads="1"/>
            </p:cNvSpPr>
            <p:nvPr/>
          </p:nvSpPr>
          <p:spPr bwMode="auto">
            <a:xfrm>
              <a:off x="2057" y="2512"/>
              <a:ext cx="251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OH</a:t>
              </a:r>
              <a:r>
                <a:rPr lang="en-US" sz="900" baseline="30000"/>
                <a:t>–</a:t>
              </a:r>
              <a:endParaRPr lang="en-US" sz="900"/>
            </a:p>
          </p:txBody>
        </p:sp>
        <p:sp>
          <p:nvSpPr>
            <p:cNvPr id="505908" name="Rectangle 52"/>
            <p:cNvSpPr>
              <a:spLocks noChangeArrowheads="1"/>
            </p:cNvSpPr>
            <p:nvPr/>
          </p:nvSpPr>
          <p:spPr bwMode="auto">
            <a:xfrm>
              <a:off x="2250" y="2491"/>
              <a:ext cx="251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OH</a:t>
              </a:r>
              <a:r>
                <a:rPr lang="en-US" sz="900" baseline="30000"/>
                <a:t>–</a:t>
              </a:r>
              <a:endParaRPr lang="en-US" sz="900"/>
            </a:p>
          </p:txBody>
        </p:sp>
        <p:sp>
          <p:nvSpPr>
            <p:cNvPr id="505909" name="Rectangle 53"/>
            <p:cNvSpPr>
              <a:spLocks noChangeArrowheads="1"/>
            </p:cNvSpPr>
            <p:nvPr/>
          </p:nvSpPr>
          <p:spPr bwMode="auto">
            <a:xfrm>
              <a:off x="2029" y="2591"/>
              <a:ext cx="19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H</a:t>
              </a:r>
              <a:r>
                <a:rPr lang="en-US" sz="900" baseline="30000"/>
                <a:t>+</a:t>
              </a:r>
              <a:endParaRPr lang="en-US" sz="900"/>
            </a:p>
          </p:txBody>
        </p:sp>
        <p:sp>
          <p:nvSpPr>
            <p:cNvPr id="505910" name="Rectangle 54"/>
            <p:cNvSpPr>
              <a:spLocks noChangeArrowheads="1"/>
            </p:cNvSpPr>
            <p:nvPr/>
          </p:nvSpPr>
          <p:spPr bwMode="auto">
            <a:xfrm>
              <a:off x="2311" y="2590"/>
              <a:ext cx="19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H</a:t>
              </a:r>
              <a:r>
                <a:rPr lang="en-US" sz="900" baseline="30000"/>
                <a:t>+</a:t>
              </a:r>
              <a:endParaRPr lang="en-US" sz="900"/>
            </a:p>
          </p:txBody>
        </p:sp>
        <p:sp>
          <p:nvSpPr>
            <p:cNvPr id="505911" name="Rectangle 55"/>
            <p:cNvSpPr>
              <a:spLocks noChangeArrowheads="1"/>
            </p:cNvSpPr>
            <p:nvPr/>
          </p:nvSpPr>
          <p:spPr bwMode="auto">
            <a:xfrm>
              <a:off x="2178" y="2607"/>
              <a:ext cx="19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H</a:t>
              </a:r>
              <a:r>
                <a:rPr lang="en-US" sz="900" baseline="30000"/>
                <a:t>+</a:t>
              </a:r>
              <a:endParaRPr lang="en-US" sz="900"/>
            </a:p>
          </p:txBody>
        </p:sp>
        <p:sp>
          <p:nvSpPr>
            <p:cNvPr id="505912" name="Rectangle 56"/>
            <p:cNvSpPr>
              <a:spLocks noChangeArrowheads="1"/>
            </p:cNvSpPr>
            <p:nvPr/>
          </p:nvSpPr>
          <p:spPr bwMode="auto">
            <a:xfrm>
              <a:off x="2020" y="3396"/>
              <a:ext cx="251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OH</a:t>
              </a:r>
              <a:r>
                <a:rPr lang="en-US" sz="900" baseline="30000"/>
                <a:t>–</a:t>
              </a:r>
              <a:endParaRPr lang="en-US" sz="900"/>
            </a:p>
          </p:txBody>
        </p:sp>
        <p:sp>
          <p:nvSpPr>
            <p:cNvPr id="505913" name="Rectangle 57"/>
            <p:cNvSpPr>
              <a:spLocks noChangeArrowheads="1"/>
            </p:cNvSpPr>
            <p:nvPr/>
          </p:nvSpPr>
          <p:spPr bwMode="auto">
            <a:xfrm>
              <a:off x="2148" y="3457"/>
              <a:ext cx="251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OH</a:t>
              </a:r>
              <a:r>
                <a:rPr lang="en-US" sz="900" baseline="30000"/>
                <a:t>–</a:t>
              </a:r>
              <a:endParaRPr lang="en-US" sz="900"/>
            </a:p>
          </p:txBody>
        </p:sp>
        <p:sp>
          <p:nvSpPr>
            <p:cNvPr id="505914" name="Rectangle 58"/>
            <p:cNvSpPr>
              <a:spLocks noChangeArrowheads="1"/>
            </p:cNvSpPr>
            <p:nvPr/>
          </p:nvSpPr>
          <p:spPr bwMode="auto">
            <a:xfrm>
              <a:off x="1993" y="3647"/>
              <a:ext cx="251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OH</a:t>
              </a:r>
              <a:r>
                <a:rPr lang="en-US" sz="900" baseline="30000"/>
                <a:t>–</a:t>
              </a:r>
              <a:endParaRPr lang="en-US" sz="900"/>
            </a:p>
          </p:txBody>
        </p:sp>
        <p:sp>
          <p:nvSpPr>
            <p:cNvPr id="505915" name="Rectangle 59"/>
            <p:cNvSpPr>
              <a:spLocks noChangeArrowheads="1"/>
            </p:cNvSpPr>
            <p:nvPr/>
          </p:nvSpPr>
          <p:spPr bwMode="auto">
            <a:xfrm>
              <a:off x="2164" y="3643"/>
              <a:ext cx="251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OH</a:t>
              </a:r>
              <a:r>
                <a:rPr lang="en-US" sz="900" baseline="30000"/>
                <a:t>–</a:t>
              </a:r>
              <a:endParaRPr lang="en-US" sz="900"/>
            </a:p>
          </p:txBody>
        </p:sp>
        <p:sp>
          <p:nvSpPr>
            <p:cNvPr id="505916" name="Rectangle 60"/>
            <p:cNvSpPr>
              <a:spLocks noChangeArrowheads="1"/>
            </p:cNvSpPr>
            <p:nvPr/>
          </p:nvSpPr>
          <p:spPr bwMode="auto">
            <a:xfrm>
              <a:off x="2295" y="3544"/>
              <a:ext cx="251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OH</a:t>
              </a:r>
              <a:r>
                <a:rPr lang="en-US" sz="900" baseline="30000"/>
                <a:t>–</a:t>
              </a:r>
              <a:endParaRPr lang="en-US" sz="900"/>
            </a:p>
          </p:txBody>
        </p:sp>
        <p:sp>
          <p:nvSpPr>
            <p:cNvPr id="505917" name="Rectangle 61"/>
            <p:cNvSpPr>
              <a:spLocks noChangeArrowheads="1"/>
            </p:cNvSpPr>
            <p:nvPr/>
          </p:nvSpPr>
          <p:spPr bwMode="auto">
            <a:xfrm>
              <a:off x="1974" y="3542"/>
              <a:ext cx="251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OH</a:t>
              </a:r>
              <a:r>
                <a:rPr lang="en-US" sz="900" baseline="30000"/>
                <a:t>–</a:t>
              </a:r>
              <a:endParaRPr lang="en-US" sz="900"/>
            </a:p>
          </p:txBody>
        </p:sp>
        <p:sp>
          <p:nvSpPr>
            <p:cNvPr id="505918" name="Rectangle 62"/>
            <p:cNvSpPr>
              <a:spLocks noChangeArrowheads="1"/>
            </p:cNvSpPr>
            <p:nvPr/>
          </p:nvSpPr>
          <p:spPr bwMode="auto">
            <a:xfrm>
              <a:off x="2154" y="3552"/>
              <a:ext cx="19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H</a:t>
              </a:r>
              <a:r>
                <a:rPr lang="en-US" sz="900" baseline="30000"/>
                <a:t>+</a:t>
              </a:r>
              <a:endParaRPr lang="en-US" sz="900"/>
            </a:p>
          </p:txBody>
        </p:sp>
        <p:sp>
          <p:nvSpPr>
            <p:cNvPr id="505919" name="Rectangle 63"/>
            <p:cNvSpPr>
              <a:spLocks noChangeArrowheads="1"/>
            </p:cNvSpPr>
            <p:nvPr/>
          </p:nvSpPr>
          <p:spPr bwMode="auto">
            <a:xfrm rot="16200000">
              <a:off x="2435" y="3094"/>
              <a:ext cx="1208" cy="27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/>
                <a:t>Increasingly BASIC</a:t>
              </a:r>
              <a:br>
                <a:rPr lang="en-US" sz="1100"/>
              </a:br>
              <a:r>
                <a:rPr lang="en-US" sz="1100"/>
                <a:t>(Lower concentration of H</a:t>
              </a:r>
              <a:r>
                <a:rPr lang="en-US" sz="1100" baseline="30000"/>
                <a:t>+</a:t>
              </a:r>
              <a:r>
                <a:rPr lang="en-US" sz="1100"/>
                <a:t>) </a:t>
              </a:r>
            </a:p>
          </p:txBody>
        </p:sp>
        <p:sp>
          <p:nvSpPr>
            <p:cNvPr id="505920" name="Rectangle 64"/>
            <p:cNvSpPr>
              <a:spLocks noChangeArrowheads="1"/>
            </p:cNvSpPr>
            <p:nvPr/>
          </p:nvSpPr>
          <p:spPr bwMode="auto">
            <a:xfrm>
              <a:off x="2274" y="3689"/>
              <a:ext cx="251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OH</a:t>
              </a:r>
              <a:r>
                <a:rPr lang="en-US" sz="900" baseline="30000"/>
                <a:t>–</a:t>
              </a:r>
              <a:endParaRPr lang="en-US" sz="900"/>
            </a:p>
          </p:txBody>
        </p:sp>
        <p:sp>
          <p:nvSpPr>
            <p:cNvPr id="505921" name="Rectangle 65"/>
            <p:cNvSpPr>
              <a:spLocks noChangeArrowheads="1"/>
            </p:cNvSpPr>
            <p:nvPr/>
          </p:nvSpPr>
          <p:spPr bwMode="auto">
            <a:xfrm>
              <a:off x="2129" y="3730"/>
              <a:ext cx="196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/>
                <a:t>H</a:t>
              </a:r>
              <a:r>
                <a:rPr lang="en-US" sz="900" baseline="30000"/>
                <a:t>+</a:t>
              </a:r>
              <a:endParaRPr lang="en-US" sz="900"/>
            </a:p>
          </p:txBody>
        </p:sp>
        <p:sp>
          <p:nvSpPr>
            <p:cNvPr id="505922" name="Rectangle 66"/>
            <p:cNvSpPr>
              <a:spLocks noChangeArrowheads="1"/>
            </p:cNvSpPr>
            <p:nvPr/>
          </p:nvSpPr>
          <p:spPr bwMode="auto">
            <a:xfrm>
              <a:off x="3263" y="3877"/>
              <a:ext cx="22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14</a:t>
              </a:r>
            </a:p>
          </p:txBody>
        </p:sp>
        <p:sp>
          <p:nvSpPr>
            <p:cNvPr id="505923" name="Rectangle 67"/>
            <p:cNvSpPr>
              <a:spLocks noChangeArrowheads="1"/>
            </p:cNvSpPr>
            <p:nvPr/>
          </p:nvSpPr>
          <p:spPr bwMode="auto">
            <a:xfrm>
              <a:off x="3266" y="3668"/>
              <a:ext cx="22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13</a:t>
              </a:r>
            </a:p>
          </p:txBody>
        </p:sp>
      </p:grpSp>
      <p:sp>
        <p:nvSpPr>
          <p:cNvPr id="505924" name="Text Box 68"/>
          <p:cNvSpPr txBox="1">
            <a:spLocks noChangeArrowheads="1"/>
          </p:cNvSpPr>
          <p:nvPr/>
        </p:nvSpPr>
        <p:spPr bwMode="auto">
          <a:xfrm>
            <a:off x="1679575" y="6119813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2.15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163763"/>
          </a:xfrm>
        </p:spPr>
        <p:txBody>
          <a:bodyPr/>
          <a:lstStyle/>
          <a:p>
            <a:pPr lvl="1" indent="-334963"/>
            <a:r>
              <a:rPr lang="en-US"/>
              <a:t>Chemicals play many more roles in life than signaling</a:t>
            </a:r>
          </a:p>
          <a:p>
            <a:pPr marL="1814513" lvl="2" indent="-533400"/>
            <a:r>
              <a:rPr lang="en-US"/>
              <a:t>Making up our bodies, those of other organisms, and the physical environment</a:t>
            </a:r>
          </a:p>
        </p:txBody>
      </p:sp>
      <p:sp>
        <p:nvSpPr>
          <p:cNvPr id="47002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014538"/>
          </a:xfrm>
        </p:spPr>
        <p:txBody>
          <a:bodyPr/>
          <a:lstStyle/>
          <a:p>
            <a:pPr lvl="1" indent="-334963"/>
            <a:r>
              <a:rPr lang="en-US"/>
              <a:t>The pH of most cells </a:t>
            </a:r>
          </a:p>
          <a:p>
            <a:pPr marL="1814513" lvl="2" indent="-533400"/>
            <a:r>
              <a:rPr lang="en-US"/>
              <a:t>Is kept close to 7 (neutral) by buffers</a:t>
            </a:r>
          </a:p>
          <a:p>
            <a:pPr lvl="1" indent="-334963"/>
            <a:r>
              <a:rPr lang="en-US"/>
              <a:t>Buffers are substances that resist pH change</a:t>
            </a:r>
          </a:p>
        </p:txBody>
      </p:sp>
      <p:sp>
        <p:nvSpPr>
          <p:cNvPr id="50688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4494213"/>
          </a:xfrm>
        </p:spPr>
        <p:txBody>
          <a:bodyPr/>
          <a:lstStyle/>
          <a:p>
            <a:r>
              <a:rPr lang="en-US"/>
              <a:t>2.16: Acid precipitation threatens the environment</a:t>
            </a:r>
          </a:p>
          <a:p>
            <a:pPr lvl="1" indent="-334963"/>
            <a:r>
              <a:rPr lang="en-US"/>
              <a:t>Some ecosystems are threatened by acid precipitation</a:t>
            </a:r>
          </a:p>
          <a:p>
            <a:pPr lvl="1" indent="-334963"/>
            <a:r>
              <a:rPr lang="en-US"/>
              <a:t>Acid precipitation is formed when air pollutants from burning fossil fuels</a:t>
            </a:r>
          </a:p>
          <a:p>
            <a:pPr marL="1814513" lvl="2" indent="-533400"/>
            <a:r>
              <a:rPr lang="en-US"/>
              <a:t>Combine with water vapor in the air to form sulfuric and nitric acids</a:t>
            </a:r>
          </a:p>
        </p:txBody>
      </p:sp>
      <p:sp>
        <p:nvSpPr>
          <p:cNvPr id="50790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309688"/>
          </a:xfrm>
        </p:spPr>
        <p:txBody>
          <a:bodyPr/>
          <a:lstStyle/>
          <a:p>
            <a:pPr lvl="1" indent="-334963"/>
            <a:r>
              <a:rPr lang="en-US"/>
              <a:t>These acids </a:t>
            </a:r>
          </a:p>
          <a:p>
            <a:pPr marL="1814513" lvl="2" indent="-533400"/>
            <a:r>
              <a:rPr lang="en-US"/>
              <a:t>Can kill trees and damage buildings</a:t>
            </a:r>
          </a:p>
        </p:txBody>
      </p:sp>
      <p:sp>
        <p:nvSpPr>
          <p:cNvPr id="50893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08935" name="Group 7"/>
          <p:cNvGrpSpPr>
            <a:grpSpLocks/>
          </p:cNvGrpSpPr>
          <p:nvPr/>
        </p:nvGrpSpPr>
        <p:grpSpPr bwMode="auto">
          <a:xfrm>
            <a:off x="323850" y="2355850"/>
            <a:ext cx="8489950" cy="3013075"/>
            <a:chOff x="364" y="1476"/>
            <a:chExt cx="5348" cy="1898"/>
          </a:xfrm>
        </p:grpSpPr>
        <p:pic>
          <p:nvPicPr>
            <p:cNvPr id="508934" name="Picture 6" descr="02_16bAcidDamage_UP.jpg   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97" y="1476"/>
              <a:ext cx="2715" cy="1898"/>
            </a:xfrm>
            <a:prstGeom prst="rect">
              <a:avLst/>
            </a:prstGeom>
            <a:noFill/>
          </p:spPr>
        </p:pic>
        <p:pic>
          <p:nvPicPr>
            <p:cNvPr id="508933" name="Picture 5" descr="02_16aAcidPrecipFor_UP.jpg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4" y="1509"/>
              <a:ext cx="2712" cy="1848"/>
            </a:xfrm>
            <a:prstGeom prst="rect">
              <a:avLst/>
            </a:prstGeom>
            <a:noFill/>
          </p:spPr>
        </p:pic>
      </p:grpSp>
      <p:sp>
        <p:nvSpPr>
          <p:cNvPr id="508936" name="Text Box 8"/>
          <p:cNvSpPr txBox="1">
            <a:spLocks noChangeArrowheads="1"/>
          </p:cNvSpPr>
          <p:nvPr/>
        </p:nvSpPr>
        <p:spPr bwMode="auto">
          <a:xfrm>
            <a:off x="320675" y="5218113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2.16A</a:t>
            </a:r>
          </a:p>
        </p:txBody>
      </p:sp>
      <p:sp>
        <p:nvSpPr>
          <p:cNvPr id="508937" name="Text Box 9"/>
          <p:cNvSpPr txBox="1">
            <a:spLocks noChangeArrowheads="1"/>
          </p:cNvSpPr>
          <p:nvPr/>
        </p:nvSpPr>
        <p:spPr bwMode="auto">
          <a:xfrm>
            <a:off x="4549775" y="5218113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2.16B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REACTIONS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81275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2.17 Chemical reactions change the composition of matter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/>
              <a:t>In a chemical reaction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Reactants interact, atoms rearrange, and products result</a:t>
            </a:r>
            <a:endParaRPr lang="en-US"/>
          </a:p>
        </p:txBody>
      </p:sp>
      <p:sp>
        <p:nvSpPr>
          <p:cNvPr id="50995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09957" name="Group 5"/>
          <p:cNvGrpSpPr>
            <a:grpSpLocks/>
          </p:cNvGrpSpPr>
          <p:nvPr/>
        </p:nvGrpSpPr>
        <p:grpSpPr bwMode="auto">
          <a:xfrm>
            <a:off x="1811338" y="3429000"/>
            <a:ext cx="7018337" cy="2736850"/>
            <a:chOff x="88" y="1033"/>
            <a:chExt cx="5493" cy="2142"/>
          </a:xfrm>
        </p:grpSpPr>
        <p:pic>
          <p:nvPicPr>
            <p:cNvPr id="509958" name="Picture 6" descr="02_17aChemRxn_U.jpg       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8" y="1033"/>
              <a:ext cx="5493" cy="2142"/>
            </a:xfrm>
            <a:prstGeom prst="rect">
              <a:avLst/>
            </a:prstGeom>
            <a:noFill/>
          </p:spPr>
        </p:pic>
        <p:sp>
          <p:nvSpPr>
            <p:cNvPr id="509959" name="Rectangle 7"/>
            <p:cNvSpPr>
              <a:spLocks noChangeArrowheads="1"/>
            </p:cNvSpPr>
            <p:nvPr/>
          </p:nvSpPr>
          <p:spPr bwMode="auto">
            <a:xfrm>
              <a:off x="390" y="2836"/>
              <a:ext cx="452" cy="2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2 H</a:t>
              </a:r>
              <a:r>
                <a:rPr lang="en-US" sz="1600" baseline="-25000"/>
                <a:t>2</a:t>
              </a:r>
              <a:endParaRPr lang="en-US" sz="1600"/>
            </a:p>
          </p:txBody>
        </p:sp>
        <p:sp>
          <p:nvSpPr>
            <p:cNvPr id="509960" name="Rectangle 8"/>
            <p:cNvSpPr>
              <a:spLocks noChangeArrowheads="1"/>
            </p:cNvSpPr>
            <p:nvPr/>
          </p:nvSpPr>
          <p:spPr bwMode="auto">
            <a:xfrm>
              <a:off x="2132" y="2811"/>
              <a:ext cx="329" cy="2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O</a:t>
              </a:r>
              <a:r>
                <a:rPr lang="en-US" sz="1600" baseline="-25000"/>
                <a:t>2</a:t>
              </a:r>
              <a:endParaRPr lang="en-US" sz="1600"/>
            </a:p>
          </p:txBody>
        </p:sp>
        <p:sp>
          <p:nvSpPr>
            <p:cNvPr id="509961" name="Rectangle 9"/>
            <p:cNvSpPr>
              <a:spLocks noChangeArrowheads="1"/>
            </p:cNvSpPr>
            <p:nvPr/>
          </p:nvSpPr>
          <p:spPr bwMode="auto">
            <a:xfrm>
              <a:off x="4473" y="2836"/>
              <a:ext cx="576" cy="2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2 H</a:t>
              </a:r>
              <a:r>
                <a:rPr lang="en-US" sz="1600" baseline="-25000"/>
                <a:t>2</a:t>
              </a:r>
              <a:r>
                <a:rPr lang="en-US" sz="1600"/>
                <a:t>O</a:t>
              </a:r>
            </a:p>
          </p:txBody>
        </p:sp>
      </p:grpSp>
      <p:sp>
        <p:nvSpPr>
          <p:cNvPr id="509962" name="Text Box 10"/>
          <p:cNvSpPr txBox="1">
            <a:spLocks noChangeArrowheads="1"/>
          </p:cNvSpPr>
          <p:nvPr/>
        </p:nvSpPr>
        <p:spPr bwMode="auto">
          <a:xfrm>
            <a:off x="282575" y="5815013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2.17A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541463"/>
          </a:xfrm>
        </p:spPr>
        <p:txBody>
          <a:bodyPr/>
          <a:lstStyle/>
          <a:p>
            <a:pPr lvl="1" indent="-334963">
              <a:spcBef>
                <a:spcPct val="25000"/>
              </a:spcBef>
            </a:pPr>
            <a:r>
              <a:rPr lang="en-US" sz="2600"/>
              <a:t>Living cells carry out thousands of chemical reactions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That rearrange matter in significant ways</a:t>
            </a:r>
          </a:p>
        </p:txBody>
      </p:sp>
      <p:sp>
        <p:nvSpPr>
          <p:cNvPr id="51098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11052" name="Group 76"/>
          <p:cNvGrpSpPr>
            <a:grpSpLocks/>
          </p:cNvGrpSpPr>
          <p:nvPr/>
        </p:nvGrpSpPr>
        <p:grpSpPr bwMode="auto">
          <a:xfrm>
            <a:off x="177800" y="3219450"/>
            <a:ext cx="8750300" cy="2581275"/>
            <a:chOff x="112" y="2308"/>
            <a:chExt cx="5512" cy="1626"/>
          </a:xfrm>
        </p:grpSpPr>
        <p:pic>
          <p:nvPicPr>
            <p:cNvPr id="510983" name="Picture 7" descr="02_17bCaroteneToA_CNL.jpg                                      0050AB05203                            BE5F4864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" y="2308"/>
              <a:ext cx="5512" cy="1626"/>
            </a:xfrm>
            <a:prstGeom prst="rect">
              <a:avLst/>
            </a:prstGeom>
            <a:noFill/>
          </p:spPr>
        </p:pic>
        <p:sp>
          <p:nvSpPr>
            <p:cNvPr id="510984" name="Text Box 8"/>
            <p:cNvSpPr txBox="1">
              <a:spLocks noChangeArrowheads="1"/>
            </p:cNvSpPr>
            <p:nvPr/>
          </p:nvSpPr>
          <p:spPr bwMode="auto">
            <a:xfrm>
              <a:off x="506" y="2871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CH</a:t>
              </a:r>
              <a:r>
                <a:rPr lang="en-US" sz="800" baseline="-25000"/>
                <a:t>3</a:t>
              </a:r>
              <a:endParaRPr lang="en-US" sz="800"/>
            </a:p>
          </p:txBody>
        </p:sp>
        <p:sp>
          <p:nvSpPr>
            <p:cNvPr id="510985" name="Text Box 9"/>
            <p:cNvSpPr txBox="1">
              <a:spLocks noChangeArrowheads="1"/>
            </p:cNvSpPr>
            <p:nvPr/>
          </p:nvSpPr>
          <p:spPr bwMode="auto">
            <a:xfrm>
              <a:off x="750" y="2865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CH</a:t>
              </a:r>
              <a:r>
                <a:rPr lang="en-US" sz="800" baseline="-25000"/>
                <a:t>3</a:t>
              </a:r>
              <a:endParaRPr lang="en-US" sz="800"/>
            </a:p>
          </p:txBody>
        </p:sp>
        <p:sp>
          <p:nvSpPr>
            <p:cNvPr id="510986" name="Text Box 10"/>
            <p:cNvSpPr txBox="1">
              <a:spLocks noChangeArrowheads="1"/>
            </p:cNvSpPr>
            <p:nvPr/>
          </p:nvSpPr>
          <p:spPr bwMode="auto">
            <a:xfrm>
              <a:off x="1085" y="2868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CH</a:t>
              </a:r>
              <a:r>
                <a:rPr lang="en-US" sz="800" baseline="-25000"/>
                <a:t>3</a:t>
              </a:r>
              <a:endParaRPr lang="en-US" sz="800"/>
            </a:p>
          </p:txBody>
        </p:sp>
        <p:sp>
          <p:nvSpPr>
            <p:cNvPr id="510987" name="Text Box 11"/>
            <p:cNvSpPr txBox="1">
              <a:spLocks noChangeArrowheads="1"/>
            </p:cNvSpPr>
            <p:nvPr/>
          </p:nvSpPr>
          <p:spPr bwMode="auto">
            <a:xfrm>
              <a:off x="222" y="3002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H</a:t>
              </a:r>
              <a:r>
                <a:rPr lang="en-US" sz="800" baseline="-25000"/>
                <a:t>2</a:t>
              </a:r>
              <a:r>
                <a:rPr lang="en-US" sz="800"/>
                <a:t>C</a:t>
              </a:r>
            </a:p>
          </p:txBody>
        </p:sp>
        <p:sp>
          <p:nvSpPr>
            <p:cNvPr id="510988" name="Text Box 12"/>
            <p:cNvSpPr txBox="1">
              <a:spLocks noChangeArrowheads="1"/>
            </p:cNvSpPr>
            <p:nvPr/>
          </p:nvSpPr>
          <p:spPr bwMode="auto">
            <a:xfrm>
              <a:off x="438" y="3026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0989" name="Text Box 13"/>
            <p:cNvSpPr txBox="1">
              <a:spLocks noChangeArrowheads="1"/>
            </p:cNvSpPr>
            <p:nvPr/>
          </p:nvSpPr>
          <p:spPr bwMode="auto">
            <a:xfrm>
              <a:off x="616" y="3024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0990" name="Text Box 14"/>
            <p:cNvSpPr txBox="1">
              <a:spLocks noChangeArrowheads="1"/>
            </p:cNvSpPr>
            <p:nvPr/>
          </p:nvSpPr>
          <p:spPr bwMode="auto">
            <a:xfrm>
              <a:off x="786" y="3024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0991" name="Text Box 15"/>
            <p:cNvSpPr txBox="1">
              <a:spLocks noChangeArrowheads="1"/>
            </p:cNvSpPr>
            <p:nvPr/>
          </p:nvSpPr>
          <p:spPr bwMode="auto">
            <a:xfrm>
              <a:off x="944" y="3021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0992" name="Text Box 16"/>
            <p:cNvSpPr txBox="1">
              <a:spLocks noChangeArrowheads="1"/>
            </p:cNvSpPr>
            <p:nvPr/>
          </p:nvSpPr>
          <p:spPr bwMode="auto">
            <a:xfrm>
              <a:off x="1116" y="3021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0993" name="Text Box 17"/>
            <p:cNvSpPr txBox="1">
              <a:spLocks noChangeArrowheads="1"/>
            </p:cNvSpPr>
            <p:nvPr/>
          </p:nvSpPr>
          <p:spPr bwMode="auto">
            <a:xfrm>
              <a:off x="1279" y="3018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0994" name="Text Box 18"/>
            <p:cNvSpPr txBox="1">
              <a:spLocks noChangeArrowheads="1"/>
            </p:cNvSpPr>
            <p:nvPr/>
          </p:nvSpPr>
          <p:spPr bwMode="auto">
            <a:xfrm>
              <a:off x="1449" y="3018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0995" name="Text Box 19"/>
            <p:cNvSpPr txBox="1">
              <a:spLocks noChangeArrowheads="1"/>
            </p:cNvSpPr>
            <p:nvPr/>
          </p:nvSpPr>
          <p:spPr bwMode="auto">
            <a:xfrm>
              <a:off x="1610" y="3018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0996" name="Text Box 20"/>
            <p:cNvSpPr txBox="1">
              <a:spLocks noChangeArrowheads="1"/>
            </p:cNvSpPr>
            <p:nvPr/>
          </p:nvSpPr>
          <p:spPr bwMode="auto">
            <a:xfrm>
              <a:off x="1782" y="3018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0997" name="Text Box 21"/>
            <p:cNvSpPr txBox="1">
              <a:spLocks noChangeArrowheads="1"/>
            </p:cNvSpPr>
            <p:nvPr/>
          </p:nvSpPr>
          <p:spPr bwMode="auto">
            <a:xfrm>
              <a:off x="1948" y="3018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0998" name="Text Box 22"/>
            <p:cNvSpPr txBox="1">
              <a:spLocks noChangeArrowheads="1"/>
            </p:cNvSpPr>
            <p:nvPr/>
          </p:nvSpPr>
          <p:spPr bwMode="auto">
            <a:xfrm>
              <a:off x="2121" y="3024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0999" name="Text Box 23"/>
            <p:cNvSpPr txBox="1">
              <a:spLocks noChangeArrowheads="1"/>
            </p:cNvSpPr>
            <p:nvPr/>
          </p:nvSpPr>
          <p:spPr bwMode="auto">
            <a:xfrm>
              <a:off x="2215" y="3167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1000" name="Text Box 24"/>
            <p:cNvSpPr txBox="1">
              <a:spLocks noChangeArrowheads="1"/>
            </p:cNvSpPr>
            <p:nvPr/>
          </p:nvSpPr>
          <p:spPr bwMode="auto">
            <a:xfrm>
              <a:off x="2360" y="3170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  <a:r>
                <a:rPr lang="en-US" sz="800" baseline="-25000"/>
                <a:t>2</a:t>
              </a:r>
              <a:endParaRPr lang="en-US" sz="800"/>
            </a:p>
          </p:txBody>
        </p:sp>
        <p:sp>
          <p:nvSpPr>
            <p:cNvPr id="511001" name="Text Box 25"/>
            <p:cNvSpPr txBox="1">
              <a:spLocks noChangeArrowheads="1"/>
            </p:cNvSpPr>
            <p:nvPr/>
          </p:nvSpPr>
          <p:spPr bwMode="auto">
            <a:xfrm>
              <a:off x="2454" y="3024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  <a:r>
                <a:rPr lang="en-US" sz="800" baseline="-25000"/>
                <a:t>2</a:t>
              </a:r>
              <a:endParaRPr lang="en-US" sz="800"/>
            </a:p>
          </p:txBody>
        </p:sp>
        <p:sp>
          <p:nvSpPr>
            <p:cNvPr id="511002" name="Text Box 26"/>
            <p:cNvSpPr txBox="1">
              <a:spLocks noChangeArrowheads="1"/>
            </p:cNvSpPr>
            <p:nvPr/>
          </p:nvSpPr>
          <p:spPr bwMode="auto">
            <a:xfrm>
              <a:off x="2365" y="2886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  <a:r>
                <a:rPr lang="en-US" sz="800" baseline="-25000"/>
                <a:t>2</a:t>
              </a:r>
              <a:endParaRPr lang="en-US" sz="800"/>
            </a:p>
          </p:txBody>
        </p:sp>
        <p:sp>
          <p:nvSpPr>
            <p:cNvPr id="511003" name="Text Box 27"/>
            <p:cNvSpPr txBox="1">
              <a:spLocks noChangeArrowheads="1"/>
            </p:cNvSpPr>
            <p:nvPr/>
          </p:nvSpPr>
          <p:spPr bwMode="auto">
            <a:xfrm>
              <a:off x="2304" y="2754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  <a:r>
                <a:rPr lang="en-US" sz="800" baseline="-25000"/>
                <a:t>3</a:t>
              </a:r>
              <a:endParaRPr lang="en-US" sz="800"/>
            </a:p>
          </p:txBody>
        </p:sp>
        <p:sp>
          <p:nvSpPr>
            <p:cNvPr id="511004" name="Text Box 28"/>
            <p:cNvSpPr txBox="1">
              <a:spLocks noChangeArrowheads="1"/>
            </p:cNvSpPr>
            <p:nvPr/>
          </p:nvSpPr>
          <p:spPr bwMode="auto">
            <a:xfrm>
              <a:off x="2122" y="2753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  <a:r>
                <a:rPr lang="en-US" sz="800" baseline="-25000"/>
                <a:t>3</a:t>
              </a:r>
              <a:endParaRPr lang="en-US" sz="800"/>
            </a:p>
          </p:txBody>
        </p:sp>
        <p:sp>
          <p:nvSpPr>
            <p:cNvPr id="511005" name="Text Box 29"/>
            <p:cNvSpPr txBox="1">
              <a:spLocks noChangeArrowheads="1"/>
            </p:cNvSpPr>
            <p:nvPr/>
          </p:nvSpPr>
          <p:spPr bwMode="auto">
            <a:xfrm>
              <a:off x="2216" y="2889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1006" name="Rectangle 30"/>
            <p:cNvSpPr>
              <a:spLocks noChangeArrowheads="1"/>
            </p:cNvSpPr>
            <p:nvPr/>
          </p:nvSpPr>
          <p:spPr bwMode="auto">
            <a:xfrm>
              <a:off x="209" y="3167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CH</a:t>
              </a:r>
              <a:r>
                <a:rPr lang="en-US" sz="800" baseline="-25000"/>
                <a:t>2</a:t>
              </a:r>
              <a:endParaRPr lang="en-US" sz="800"/>
            </a:p>
          </p:txBody>
        </p:sp>
        <p:sp>
          <p:nvSpPr>
            <p:cNvPr id="511007" name="Rectangle 31"/>
            <p:cNvSpPr>
              <a:spLocks noChangeArrowheads="1"/>
            </p:cNvSpPr>
            <p:nvPr/>
          </p:nvSpPr>
          <p:spPr bwMode="auto">
            <a:xfrm>
              <a:off x="212" y="3317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H</a:t>
              </a:r>
              <a:r>
                <a:rPr lang="en-US" sz="800" baseline="-25000"/>
                <a:t>2</a:t>
              </a:r>
              <a:r>
                <a:rPr lang="en-US" sz="800"/>
                <a:t>C</a:t>
              </a:r>
            </a:p>
          </p:txBody>
        </p:sp>
        <p:sp>
          <p:nvSpPr>
            <p:cNvPr id="511008" name="Text Box 32"/>
            <p:cNvSpPr txBox="1">
              <a:spLocks noChangeArrowheads="1"/>
            </p:cNvSpPr>
            <p:nvPr/>
          </p:nvSpPr>
          <p:spPr bwMode="auto">
            <a:xfrm>
              <a:off x="687" y="3172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1009" name="Text Box 33"/>
            <p:cNvSpPr txBox="1">
              <a:spLocks noChangeArrowheads="1"/>
            </p:cNvSpPr>
            <p:nvPr/>
          </p:nvSpPr>
          <p:spPr bwMode="auto">
            <a:xfrm>
              <a:off x="1178" y="3179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1010" name="Text Box 34"/>
            <p:cNvSpPr txBox="1">
              <a:spLocks noChangeArrowheads="1"/>
            </p:cNvSpPr>
            <p:nvPr/>
          </p:nvSpPr>
          <p:spPr bwMode="auto">
            <a:xfrm>
              <a:off x="1019" y="3179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1011" name="Text Box 35"/>
            <p:cNvSpPr txBox="1">
              <a:spLocks noChangeArrowheads="1"/>
            </p:cNvSpPr>
            <p:nvPr/>
          </p:nvSpPr>
          <p:spPr bwMode="auto">
            <a:xfrm>
              <a:off x="853" y="3179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1012" name="Text Box 36"/>
            <p:cNvSpPr txBox="1">
              <a:spLocks noChangeArrowheads="1"/>
            </p:cNvSpPr>
            <p:nvPr/>
          </p:nvSpPr>
          <p:spPr bwMode="auto">
            <a:xfrm>
              <a:off x="1326" y="3185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1013" name="Text Box 37"/>
            <p:cNvSpPr txBox="1">
              <a:spLocks noChangeArrowheads="1"/>
            </p:cNvSpPr>
            <p:nvPr/>
          </p:nvSpPr>
          <p:spPr bwMode="auto">
            <a:xfrm>
              <a:off x="1510" y="3325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  <a:r>
                <a:rPr lang="en-US" sz="800" baseline="-25000"/>
                <a:t>3</a:t>
              </a:r>
              <a:endParaRPr lang="en-US" sz="800"/>
            </a:p>
          </p:txBody>
        </p:sp>
        <p:sp>
          <p:nvSpPr>
            <p:cNvPr id="511014" name="Text Box 38"/>
            <p:cNvSpPr txBox="1">
              <a:spLocks noChangeArrowheads="1"/>
            </p:cNvSpPr>
            <p:nvPr/>
          </p:nvSpPr>
          <p:spPr bwMode="auto">
            <a:xfrm>
              <a:off x="1851" y="3317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  <a:r>
                <a:rPr lang="en-US" sz="800" baseline="-25000"/>
                <a:t>3</a:t>
              </a:r>
              <a:endParaRPr lang="en-US" sz="800"/>
            </a:p>
          </p:txBody>
        </p:sp>
        <p:sp>
          <p:nvSpPr>
            <p:cNvPr id="511015" name="Text Box 39"/>
            <p:cNvSpPr txBox="1">
              <a:spLocks noChangeArrowheads="1"/>
            </p:cNvSpPr>
            <p:nvPr/>
          </p:nvSpPr>
          <p:spPr bwMode="auto">
            <a:xfrm>
              <a:off x="2115" y="3319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  <a:r>
                <a:rPr lang="en-US" sz="800" baseline="-25000"/>
                <a:t>3</a:t>
              </a:r>
              <a:endParaRPr lang="en-US" sz="800"/>
            </a:p>
          </p:txBody>
        </p:sp>
        <p:sp>
          <p:nvSpPr>
            <p:cNvPr id="511016" name="Text Box 40"/>
            <p:cNvSpPr txBox="1">
              <a:spLocks noChangeArrowheads="1"/>
            </p:cNvSpPr>
            <p:nvPr/>
          </p:nvSpPr>
          <p:spPr bwMode="auto">
            <a:xfrm>
              <a:off x="1680" y="3174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1017" name="Text Box 41"/>
            <p:cNvSpPr txBox="1">
              <a:spLocks noChangeArrowheads="1"/>
            </p:cNvSpPr>
            <p:nvPr/>
          </p:nvSpPr>
          <p:spPr bwMode="auto">
            <a:xfrm>
              <a:off x="2012" y="3174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1018" name="Text Box 42"/>
            <p:cNvSpPr txBox="1">
              <a:spLocks noChangeArrowheads="1"/>
            </p:cNvSpPr>
            <p:nvPr/>
          </p:nvSpPr>
          <p:spPr bwMode="auto">
            <a:xfrm>
              <a:off x="1538" y="3166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1019" name="Text Box 43"/>
            <p:cNvSpPr txBox="1">
              <a:spLocks noChangeArrowheads="1"/>
            </p:cNvSpPr>
            <p:nvPr/>
          </p:nvSpPr>
          <p:spPr bwMode="auto">
            <a:xfrm>
              <a:off x="1874" y="3164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1020" name="Text Box 44"/>
            <p:cNvSpPr txBox="1">
              <a:spLocks noChangeArrowheads="1"/>
            </p:cNvSpPr>
            <p:nvPr/>
          </p:nvSpPr>
          <p:spPr bwMode="auto">
            <a:xfrm>
              <a:off x="537" y="3165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1021" name="Text Box 45"/>
            <p:cNvSpPr txBox="1">
              <a:spLocks noChangeArrowheads="1"/>
            </p:cNvSpPr>
            <p:nvPr/>
          </p:nvSpPr>
          <p:spPr bwMode="auto">
            <a:xfrm>
              <a:off x="443" y="3297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1022" name="Text Box 46"/>
            <p:cNvSpPr txBox="1">
              <a:spLocks noChangeArrowheads="1"/>
            </p:cNvSpPr>
            <p:nvPr/>
          </p:nvSpPr>
          <p:spPr bwMode="auto">
            <a:xfrm>
              <a:off x="349" y="3454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  <a:r>
                <a:rPr lang="en-US" sz="800" baseline="-25000"/>
                <a:t>3</a:t>
              </a:r>
              <a:endParaRPr lang="en-US" sz="800"/>
            </a:p>
          </p:txBody>
        </p:sp>
        <p:sp>
          <p:nvSpPr>
            <p:cNvPr id="511023" name="Text Box 47"/>
            <p:cNvSpPr txBox="1">
              <a:spLocks noChangeArrowheads="1"/>
            </p:cNvSpPr>
            <p:nvPr/>
          </p:nvSpPr>
          <p:spPr bwMode="auto">
            <a:xfrm>
              <a:off x="517" y="3441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  <a:r>
                <a:rPr lang="en-US" sz="800" baseline="-25000"/>
                <a:t>3</a:t>
              </a:r>
              <a:endParaRPr lang="en-US" sz="800"/>
            </a:p>
          </p:txBody>
        </p:sp>
        <p:sp>
          <p:nvSpPr>
            <p:cNvPr id="511024" name="Text Box 48"/>
            <p:cNvSpPr txBox="1">
              <a:spLocks noChangeArrowheads="1"/>
            </p:cNvSpPr>
            <p:nvPr/>
          </p:nvSpPr>
          <p:spPr bwMode="auto">
            <a:xfrm>
              <a:off x="2705" y="3166"/>
              <a:ext cx="18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O</a:t>
              </a:r>
              <a:r>
                <a:rPr lang="en-US" sz="800" baseline="-25000"/>
                <a:t>2</a:t>
              </a:r>
              <a:endParaRPr lang="en-US" sz="800"/>
            </a:p>
          </p:txBody>
        </p:sp>
        <p:sp>
          <p:nvSpPr>
            <p:cNvPr id="511025" name="Text Box 49"/>
            <p:cNvSpPr txBox="1">
              <a:spLocks noChangeArrowheads="1"/>
            </p:cNvSpPr>
            <p:nvPr/>
          </p:nvSpPr>
          <p:spPr bwMode="auto">
            <a:xfrm>
              <a:off x="2921" y="3167"/>
              <a:ext cx="19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4H</a:t>
              </a:r>
            </a:p>
          </p:txBody>
        </p:sp>
        <p:sp>
          <p:nvSpPr>
            <p:cNvPr id="511026" name="Text Box 50"/>
            <p:cNvSpPr txBox="1">
              <a:spLocks noChangeArrowheads="1"/>
            </p:cNvSpPr>
            <p:nvPr/>
          </p:nvSpPr>
          <p:spPr bwMode="auto">
            <a:xfrm>
              <a:off x="3803" y="3007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1027" name="Text Box 51"/>
            <p:cNvSpPr txBox="1">
              <a:spLocks noChangeArrowheads="1"/>
            </p:cNvSpPr>
            <p:nvPr/>
          </p:nvSpPr>
          <p:spPr bwMode="auto">
            <a:xfrm>
              <a:off x="3994" y="3017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1028" name="Text Box 52"/>
            <p:cNvSpPr txBox="1">
              <a:spLocks noChangeArrowheads="1"/>
            </p:cNvSpPr>
            <p:nvPr/>
          </p:nvSpPr>
          <p:spPr bwMode="auto">
            <a:xfrm>
              <a:off x="4139" y="3009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1029" name="Text Box 53"/>
            <p:cNvSpPr txBox="1">
              <a:spLocks noChangeArrowheads="1"/>
            </p:cNvSpPr>
            <p:nvPr/>
          </p:nvSpPr>
          <p:spPr bwMode="auto">
            <a:xfrm>
              <a:off x="4327" y="3019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1030" name="Text Box 54"/>
            <p:cNvSpPr txBox="1">
              <a:spLocks noChangeArrowheads="1"/>
            </p:cNvSpPr>
            <p:nvPr/>
          </p:nvSpPr>
          <p:spPr bwMode="auto">
            <a:xfrm>
              <a:off x="4498" y="3024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1031" name="Text Box 55"/>
            <p:cNvSpPr txBox="1">
              <a:spLocks noChangeArrowheads="1"/>
            </p:cNvSpPr>
            <p:nvPr/>
          </p:nvSpPr>
          <p:spPr bwMode="auto">
            <a:xfrm>
              <a:off x="3882" y="3176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1032" name="Text Box 56"/>
            <p:cNvSpPr txBox="1">
              <a:spLocks noChangeArrowheads="1"/>
            </p:cNvSpPr>
            <p:nvPr/>
          </p:nvSpPr>
          <p:spPr bwMode="auto">
            <a:xfrm>
              <a:off x="4043" y="3176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1033" name="Text Box 57"/>
            <p:cNvSpPr txBox="1">
              <a:spLocks noChangeArrowheads="1"/>
            </p:cNvSpPr>
            <p:nvPr/>
          </p:nvSpPr>
          <p:spPr bwMode="auto">
            <a:xfrm>
              <a:off x="4215" y="3176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1034" name="Text Box 58"/>
            <p:cNvSpPr txBox="1">
              <a:spLocks noChangeArrowheads="1"/>
            </p:cNvSpPr>
            <p:nvPr/>
          </p:nvSpPr>
          <p:spPr bwMode="auto">
            <a:xfrm>
              <a:off x="4382" y="3176"/>
              <a:ext cx="208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</a:p>
          </p:txBody>
        </p:sp>
        <p:sp>
          <p:nvSpPr>
            <p:cNvPr id="511035" name="Text Box 59"/>
            <p:cNvSpPr txBox="1">
              <a:spLocks noChangeArrowheads="1"/>
            </p:cNvSpPr>
            <p:nvPr/>
          </p:nvSpPr>
          <p:spPr bwMode="auto">
            <a:xfrm>
              <a:off x="4593" y="3136"/>
              <a:ext cx="21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OH</a:t>
              </a:r>
            </a:p>
          </p:txBody>
        </p:sp>
        <p:sp>
          <p:nvSpPr>
            <p:cNvPr id="511036" name="Text Box 60"/>
            <p:cNvSpPr txBox="1">
              <a:spLocks noChangeArrowheads="1"/>
            </p:cNvSpPr>
            <p:nvPr/>
          </p:nvSpPr>
          <p:spPr bwMode="auto">
            <a:xfrm>
              <a:off x="4623" y="2982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H</a:t>
              </a:r>
            </a:p>
          </p:txBody>
        </p:sp>
        <p:sp>
          <p:nvSpPr>
            <p:cNvPr id="511037" name="Text Box 61"/>
            <p:cNvSpPr txBox="1">
              <a:spLocks noChangeArrowheads="1"/>
            </p:cNvSpPr>
            <p:nvPr/>
          </p:nvSpPr>
          <p:spPr bwMode="auto">
            <a:xfrm>
              <a:off x="4505" y="2872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H</a:t>
              </a:r>
            </a:p>
          </p:txBody>
        </p:sp>
        <p:sp>
          <p:nvSpPr>
            <p:cNvPr id="511038" name="Text Box 62"/>
            <p:cNvSpPr txBox="1">
              <a:spLocks noChangeArrowheads="1"/>
            </p:cNvSpPr>
            <p:nvPr/>
          </p:nvSpPr>
          <p:spPr bwMode="auto">
            <a:xfrm>
              <a:off x="3548" y="3446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  <a:r>
                <a:rPr lang="en-US" sz="800" baseline="-25000"/>
                <a:t>3</a:t>
              </a:r>
              <a:endParaRPr lang="en-US" sz="800"/>
            </a:p>
          </p:txBody>
        </p:sp>
        <p:sp>
          <p:nvSpPr>
            <p:cNvPr id="511039" name="Text Box 63"/>
            <p:cNvSpPr txBox="1">
              <a:spLocks noChangeArrowheads="1"/>
            </p:cNvSpPr>
            <p:nvPr/>
          </p:nvSpPr>
          <p:spPr bwMode="auto">
            <a:xfrm>
              <a:off x="3724" y="3437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CH</a:t>
              </a:r>
              <a:r>
                <a:rPr lang="en-US" sz="800" baseline="-25000"/>
                <a:t>3</a:t>
              </a:r>
              <a:endParaRPr lang="en-US" sz="800"/>
            </a:p>
          </p:txBody>
        </p:sp>
        <p:sp>
          <p:nvSpPr>
            <p:cNvPr id="511040" name="Text Box 64"/>
            <p:cNvSpPr txBox="1">
              <a:spLocks noChangeArrowheads="1"/>
            </p:cNvSpPr>
            <p:nvPr/>
          </p:nvSpPr>
          <p:spPr bwMode="auto">
            <a:xfrm>
              <a:off x="3747" y="3171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1041" name="Text Box 65"/>
            <p:cNvSpPr txBox="1">
              <a:spLocks noChangeArrowheads="1"/>
            </p:cNvSpPr>
            <p:nvPr/>
          </p:nvSpPr>
          <p:spPr bwMode="auto">
            <a:xfrm>
              <a:off x="3654" y="3303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1042" name="Text Box 66"/>
            <p:cNvSpPr txBox="1">
              <a:spLocks noChangeArrowheads="1"/>
            </p:cNvSpPr>
            <p:nvPr/>
          </p:nvSpPr>
          <p:spPr bwMode="auto">
            <a:xfrm>
              <a:off x="3419" y="3014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H</a:t>
              </a:r>
              <a:r>
                <a:rPr lang="en-US" sz="800" baseline="-25000"/>
                <a:t>2</a:t>
              </a:r>
              <a:r>
                <a:rPr lang="en-US" sz="800"/>
                <a:t>C</a:t>
              </a:r>
            </a:p>
          </p:txBody>
        </p:sp>
        <p:sp>
          <p:nvSpPr>
            <p:cNvPr id="511043" name="Text Box 67"/>
            <p:cNvSpPr txBox="1">
              <a:spLocks noChangeArrowheads="1"/>
            </p:cNvSpPr>
            <p:nvPr/>
          </p:nvSpPr>
          <p:spPr bwMode="auto">
            <a:xfrm>
              <a:off x="3647" y="3026"/>
              <a:ext cx="16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/>
                <a:t>C</a:t>
              </a:r>
            </a:p>
          </p:txBody>
        </p:sp>
        <p:sp>
          <p:nvSpPr>
            <p:cNvPr id="511044" name="Rectangle 68"/>
            <p:cNvSpPr>
              <a:spLocks noChangeArrowheads="1"/>
            </p:cNvSpPr>
            <p:nvPr/>
          </p:nvSpPr>
          <p:spPr bwMode="auto">
            <a:xfrm>
              <a:off x="3429" y="3167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CH</a:t>
              </a:r>
              <a:r>
                <a:rPr lang="en-US" sz="800" baseline="-25000"/>
                <a:t>2</a:t>
              </a:r>
              <a:endParaRPr lang="en-US" sz="800"/>
            </a:p>
          </p:txBody>
        </p:sp>
        <p:sp>
          <p:nvSpPr>
            <p:cNvPr id="511045" name="Rectangle 69"/>
            <p:cNvSpPr>
              <a:spLocks noChangeArrowheads="1"/>
            </p:cNvSpPr>
            <p:nvPr/>
          </p:nvSpPr>
          <p:spPr bwMode="auto">
            <a:xfrm>
              <a:off x="3421" y="3317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H</a:t>
              </a:r>
              <a:r>
                <a:rPr lang="en-US" sz="800" baseline="-25000"/>
                <a:t>2</a:t>
              </a:r>
              <a:r>
                <a:rPr lang="en-US" sz="800"/>
                <a:t>C</a:t>
              </a:r>
            </a:p>
          </p:txBody>
        </p:sp>
        <p:sp>
          <p:nvSpPr>
            <p:cNvPr id="511046" name="Text Box 70"/>
            <p:cNvSpPr txBox="1">
              <a:spLocks noChangeArrowheads="1"/>
            </p:cNvSpPr>
            <p:nvPr/>
          </p:nvSpPr>
          <p:spPr bwMode="auto">
            <a:xfrm>
              <a:off x="3754" y="2887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CH</a:t>
              </a:r>
              <a:r>
                <a:rPr lang="en-US" sz="800" baseline="-25000"/>
                <a:t>3</a:t>
              </a:r>
              <a:endParaRPr lang="en-US" sz="800"/>
            </a:p>
          </p:txBody>
        </p:sp>
        <p:sp>
          <p:nvSpPr>
            <p:cNvPr id="511047" name="Text Box 71"/>
            <p:cNvSpPr txBox="1">
              <a:spLocks noChangeArrowheads="1"/>
            </p:cNvSpPr>
            <p:nvPr/>
          </p:nvSpPr>
          <p:spPr bwMode="auto">
            <a:xfrm>
              <a:off x="3962" y="2862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CH</a:t>
              </a:r>
              <a:r>
                <a:rPr lang="en-US" sz="800" baseline="-25000"/>
                <a:t>3</a:t>
              </a:r>
              <a:endParaRPr lang="en-US" sz="800"/>
            </a:p>
          </p:txBody>
        </p:sp>
        <p:sp>
          <p:nvSpPr>
            <p:cNvPr id="511048" name="Text Box 72"/>
            <p:cNvSpPr txBox="1">
              <a:spLocks noChangeArrowheads="1"/>
            </p:cNvSpPr>
            <p:nvPr/>
          </p:nvSpPr>
          <p:spPr bwMode="auto">
            <a:xfrm>
              <a:off x="4289" y="2865"/>
              <a:ext cx="230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CH</a:t>
              </a:r>
              <a:r>
                <a:rPr lang="en-US" sz="800" baseline="-25000"/>
                <a:t>3</a:t>
              </a:r>
              <a:endParaRPr lang="en-US" sz="800"/>
            </a:p>
          </p:txBody>
        </p:sp>
        <p:sp>
          <p:nvSpPr>
            <p:cNvPr id="511049" name="Rectangle 73"/>
            <p:cNvSpPr>
              <a:spLocks noChangeArrowheads="1"/>
            </p:cNvSpPr>
            <p:nvPr/>
          </p:nvSpPr>
          <p:spPr bwMode="auto">
            <a:xfrm>
              <a:off x="4139" y="3455"/>
              <a:ext cx="52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/>
                <a:t>Vitamin A</a:t>
              </a:r>
              <a:br>
                <a:rPr lang="en-US" sz="800" b="1"/>
              </a:br>
              <a:r>
                <a:rPr lang="en-US" sz="800" b="1"/>
                <a:t>(2 molecules)</a:t>
              </a:r>
            </a:p>
          </p:txBody>
        </p:sp>
        <p:sp>
          <p:nvSpPr>
            <p:cNvPr id="511050" name="Rectangle 74"/>
            <p:cNvSpPr>
              <a:spLocks noChangeArrowheads="1"/>
            </p:cNvSpPr>
            <p:nvPr/>
          </p:nvSpPr>
          <p:spPr bwMode="auto">
            <a:xfrm>
              <a:off x="856" y="3440"/>
              <a:ext cx="544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/>
                <a:t>Beta-carotene</a:t>
              </a:r>
            </a:p>
          </p:txBody>
        </p:sp>
        <p:sp>
          <p:nvSpPr>
            <p:cNvPr id="511051" name="Rectangle 75"/>
            <p:cNvSpPr>
              <a:spLocks noChangeArrowheads="1"/>
            </p:cNvSpPr>
            <p:nvPr/>
          </p:nvSpPr>
          <p:spPr bwMode="auto">
            <a:xfrm>
              <a:off x="3351" y="3169"/>
              <a:ext cx="15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2</a:t>
              </a:r>
            </a:p>
          </p:txBody>
        </p:sp>
      </p:grpSp>
      <p:sp>
        <p:nvSpPr>
          <p:cNvPr id="511053" name="Text Box 77"/>
          <p:cNvSpPr txBox="1">
            <a:spLocks noChangeArrowheads="1"/>
          </p:cNvSpPr>
          <p:nvPr/>
        </p:nvSpPr>
        <p:spPr bwMode="auto">
          <a:xfrm>
            <a:off x="295275" y="6032500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2.17B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ELEMENTS, ATOMS, AND MOLECULES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08250"/>
          </a:xfrm>
        </p:spPr>
        <p:txBody>
          <a:bodyPr/>
          <a:lstStyle/>
          <a:p>
            <a:r>
              <a:rPr lang="en-US"/>
              <a:t>2.1 Living organisms are composed of about 25 chemical elements</a:t>
            </a:r>
          </a:p>
          <a:p>
            <a:pPr lvl="1" indent="-334963"/>
            <a:r>
              <a:rPr lang="en-US"/>
              <a:t>About 25 different chemical elements</a:t>
            </a:r>
          </a:p>
          <a:p>
            <a:pPr marL="1814513" lvl="2" indent="-533400"/>
            <a:r>
              <a:rPr lang="en-US"/>
              <a:t>Are essential to life</a:t>
            </a:r>
          </a:p>
        </p:txBody>
      </p:sp>
      <p:sp>
        <p:nvSpPr>
          <p:cNvPr id="47104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9" name="Picture 5" descr="02_01ChemCompHumBod_T.jpg                                      0050AB05203                            BE5F4864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5838" y="1704975"/>
            <a:ext cx="4733925" cy="4794250"/>
          </a:xfrm>
          <a:prstGeom prst="rect">
            <a:avLst/>
          </a:prstGeom>
          <a:noFill/>
        </p:spPr>
      </p:pic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144588"/>
          </a:xfrm>
        </p:spPr>
        <p:txBody>
          <a:bodyPr/>
          <a:lstStyle/>
          <a:p>
            <a:pPr lvl="1" indent="-334963">
              <a:spcBef>
                <a:spcPct val="25000"/>
              </a:spcBef>
            </a:pPr>
            <a:r>
              <a:rPr lang="en-US" sz="2600"/>
              <a:t>Carbon, hydrogen, oxygen, and nitrogen 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Make up the bulk of living matter</a:t>
            </a:r>
          </a:p>
        </p:txBody>
      </p:sp>
      <p:sp>
        <p:nvSpPr>
          <p:cNvPr id="47206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952500" y="6119813"/>
            <a:ext cx="941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Table 2.1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lvl="1" indent="-334963"/>
            <a:r>
              <a:rPr lang="en-US"/>
              <a:t>Trace elements </a:t>
            </a:r>
          </a:p>
          <a:p>
            <a:pPr marL="1814513" lvl="2" indent="-533400"/>
            <a:r>
              <a:rPr lang="en-US"/>
              <a:t>Are essential to life, but occur in minute amounts</a:t>
            </a:r>
          </a:p>
        </p:txBody>
      </p:sp>
      <p:sp>
        <p:nvSpPr>
          <p:cNvPr id="47309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1844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2.2: Trace elements are common additives to food and water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/>
              <a:t>Dietary deficiencies in trace elements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Can cause various physiological conditions</a:t>
            </a:r>
            <a:endParaRPr lang="en-US"/>
          </a:p>
        </p:txBody>
      </p:sp>
      <p:sp>
        <p:nvSpPr>
          <p:cNvPr id="47411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pic>
        <p:nvPicPr>
          <p:cNvPr id="474117" name="Picture 5" descr="02_02aGoiter_UP.jpg                                            0050AB05203                            BE5F4864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5475" y="2811463"/>
            <a:ext cx="2698750" cy="3678237"/>
          </a:xfrm>
          <a:prstGeom prst="rect">
            <a:avLst/>
          </a:prstGeom>
          <a:noFill/>
        </p:spPr>
      </p:pic>
      <p:sp>
        <p:nvSpPr>
          <p:cNvPr id="474118" name="Text Box 6"/>
          <p:cNvSpPr txBox="1">
            <a:spLocks noChangeArrowheads="1"/>
          </p:cNvSpPr>
          <p:nvPr/>
        </p:nvSpPr>
        <p:spPr bwMode="auto">
          <a:xfrm>
            <a:off x="2628900" y="6119813"/>
            <a:ext cx="114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2.2A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223963"/>
          </a:xfrm>
        </p:spPr>
        <p:txBody>
          <a:bodyPr/>
          <a:lstStyle/>
          <a:p>
            <a:pPr lvl="1" indent="-334963">
              <a:spcBef>
                <a:spcPct val="25000"/>
              </a:spcBef>
            </a:pPr>
            <a:r>
              <a:rPr lang="en-US"/>
              <a:t>Trace elements are essential to human health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/>
              <a:t>And may be added to food or water</a:t>
            </a:r>
          </a:p>
        </p:txBody>
      </p:sp>
      <p:sp>
        <p:nvSpPr>
          <p:cNvPr id="47514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pic>
        <p:nvPicPr>
          <p:cNvPr id="475141" name="Picture 5" descr="02_02bFoodLabel_UP.jpg                                         0050AB05203                            BE5F4864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00" y="1992313"/>
            <a:ext cx="4070350" cy="4408487"/>
          </a:xfrm>
          <a:prstGeom prst="rect">
            <a:avLst/>
          </a:prstGeom>
          <a:noFill/>
        </p:spPr>
      </p:pic>
      <p:sp>
        <p:nvSpPr>
          <p:cNvPr id="475142" name="Text Box 6"/>
          <p:cNvSpPr txBox="1">
            <a:spLocks noChangeArrowheads="1"/>
          </p:cNvSpPr>
          <p:nvPr/>
        </p:nvSpPr>
        <p:spPr bwMode="auto">
          <a:xfrm>
            <a:off x="898525" y="6119813"/>
            <a:ext cx="114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Figure 2.2B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SGAMESHOW" val="False"/>
  <p:tag name="PPTVERSION" val="XP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BTEXT" val=""/>
</p:tagLst>
</file>

<file path=ppt/theme/theme1.xml><?xml version="1.0" encoding="utf-8"?>
<a:theme xmlns:a="http://schemas.openxmlformats.org/drawingml/2006/main" name="CC4eActiveLectureQuestions">
  <a:themeElements>
    <a:clrScheme name="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C4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1426</Words>
  <Application>Microsoft Macintosh PowerPoint</Application>
  <PresentationFormat>On-screen Show (4:3)</PresentationFormat>
  <Paragraphs>441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Times New Roman</vt:lpstr>
      <vt:lpstr>Arial</vt:lpstr>
      <vt:lpstr>Tahoma</vt:lpstr>
      <vt:lpstr>Times</vt:lpstr>
      <vt:lpstr>Symbol</vt:lpstr>
      <vt:lpstr>CC4eActiveLectureQuestions</vt:lpstr>
      <vt:lpstr>Chapter 2</vt:lpstr>
      <vt:lpstr>Slide 2</vt:lpstr>
      <vt:lpstr>Slide 3</vt:lpstr>
      <vt:lpstr>Slide 4</vt:lpstr>
      <vt:lpstr>ELEMENTS, ATOMS, AND MOLECULES</vt:lpstr>
      <vt:lpstr>Slide 6</vt:lpstr>
      <vt:lpstr>Slide 7</vt:lpstr>
      <vt:lpstr>CONNECTION</vt:lpstr>
      <vt:lpstr>Slide 9</vt:lpstr>
      <vt:lpstr>Slide 10</vt:lpstr>
      <vt:lpstr>Slide 11</vt:lpstr>
      <vt:lpstr>Slide 12</vt:lpstr>
      <vt:lpstr>Slide 13</vt:lpstr>
      <vt:lpstr>Slide 14</vt:lpstr>
      <vt:lpstr>CONNECTION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WATER’S LIFE-SUPPORTING PROPERTIES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CONNECTION</vt:lpstr>
      <vt:lpstr>Slide 42</vt:lpstr>
      <vt:lpstr>CHEMICAL REACTIONS</vt:lpstr>
      <vt:lpstr>Slide 44</vt:lpstr>
    </vt:vector>
  </TitlesOfParts>
  <Company>Pearson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Nicholas Rath</cp:lastModifiedBy>
  <cp:revision>202</cp:revision>
  <cp:lastPrinted>2005-03-30T09:38:22Z</cp:lastPrinted>
  <dcterms:created xsi:type="dcterms:W3CDTF">2011-09-17T11:46:13Z</dcterms:created>
  <dcterms:modified xsi:type="dcterms:W3CDTF">2011-09-17T11:46:22Z</dcterms:modified>
</cp:coreProperties>
</file>