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4"/>
  </p:notesMasterIdLst>
  <p:sldIdLst>
    <p:sldId id="374"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9" r:id="rId18"/>
    <p:sldId id="338" r:id="rId19"/>
    <p:sldId id="340" r:id="rId20"/>
    <p:sldId id="341" r:id="rId21"/>
    <p:sldId id="342" r:id="rId22"/>
    <p:sldId id="346" r:id="rId23"/>
    <p:sldId id="343" r:id="rId24"/>
    <p:sldId id="344" r:id="rId25"/>
    <p:sldId id="345" r:id="rId26"/>
    <p:sldId id="347" r:id="rId27"/>
    <p:sldId id="348" r:id="rId28"/>
    <p:sldId id="349" r:id="rId29"/>
    <p:sldId id="350" r:id="rId30"/>
    <p:sldId id="351" r:id="rId31"/>
    <p:sldId id="352" r:id="rId32"/>
    <p:sldId id="353" r:id="rId33"/>
    <p:sldId id="355" r:id="rId34"/>
    <p:sldId id="357" r:id="rId35"/>
    <p:sldId id="359" r:id="rId36"/>
    <p:sldId id="361" r:id="rId37"/>
    <p:sldId id="354" r:id="rId38"/>
    <p:sldId id="356" r:id="rId39"/>
    <p:sldId id="358" r:id="rId40"/>
    <p:sldId id="360"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8" autoAdjust="0"/>
    <p:restoredTop sz="92895" autoAdjust="0"/>
  </p:normalViewPr>
  <p:slideViewPr>
    <p:cSldViewPr>
      <p:cViewPr>
        <p:scale>
          <a:sx n="73" d="100"/>
          <a:sy n="73" d="100"/>
        </p:scale>
        <p:origin x="-1194" y="-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D445625-CCB7-4E6B-A69A-CC1DA7BAF17C}" type="slidenum">
              <a:rPr lang="en-US" altLang="en-US">
                <a:cs typeface="Arial" panose="020B0604020202020204" pitchFamily="34" charset="0"/>
              </a:rPr>
              <a:pPr>
                <a:spcBef>
                  <a:spcPct val="0"/>
                </a:spcBef>
              </a:pPr>
              <a:t>2</a:t>
            </a:fld>
            <a:endParaRPr lang="en-US" altLang="en-US" dirty="0">
              <a:cs typeface="Arial" panose="020B0604020202020204" pitchFamily="34" charset="0"/>
            </a:endParaRPr>
          </a:p>
        </p:txBody>
      </p:sp>
    </p:spTree>
    <p:extLst>
      <p:ext uri="{BB962C8B-B14F-4D97-AF65-F5344CB8AC3E}">
        <p14:creationId xmlns:p14="http://schemas.microsoft.com/office/powerpoint/2010/main" val="1165402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304247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115771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28.3 </a:t>
            </a:r>
            <a:r>
              <a:rPr lang="en-US" dirty="0"/>
              <a:t>Types of simple epithelium.</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13</a:t>
            </a:fld>
            <a:endParaRPr lang="en-US" altLang="en-US" dirty="0"/>
          </a:p>
        </p:txBody>
      </p:sp>
    </p:spTree>
    <p:extLst>
      <p:ext uri="{BB962C8B-B14F-4D97-AF65-F5344CB8AC3E}">
        <p14:creationId xmlns:p14="http://schemas.microsoft.com/office/powerpoint/2010/main" val="322804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232245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417575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163548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929313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031211"/>
          </a:xfrm>
        </p:spPr>
        <p:txBody>
          <a:bodyPr/>
          <a:lstStyle/>
          <a:p>
            <a:r>
              <a:rPr lang="en-US" b="1" dirty="0"/>
              <a:t>Figure 28.5 </a:t>
            </a:r>
            <a:r>
              <a:rPr lang="en-US" dirty="0"/>
              <a:t>Vertebrate connective tissues.</a:t>
            </a:r>
          </a:p>
          <a:p>
            <a:r>
              <a:rPr lang="en-US" dirty="0" smtClean="0"/>
              <a:t>A  </a:t>
            </a:r>
            <a:r>
              <a:rPr lang="en-US" dirty="0"/>
              <a:t>Loose connective tissue</a:t>
            </a:r>
          </a:p>
          <a:p>
            <a:r>
              <a:rPr lang="en-US" dirty="0"/>
              <a:t>• </a:t>
            </a:r>
            <a:r>
              <a:rPr lang="en-US" dirty="0" smtClean="0"/>
              <a:t> Underlies </a:t>
            </a:r>
            <a:r>
              <a:rPr lang="en-US" dirty="0"/>
              <a:t>most epithelia</a:t>
            </a:r>
          </a:p>
          <a:p>
            <a:r>
              <a:rPr lang="en-US" dirty="0"/>
              <a:t>•  Provides elastic support; stores fluid</a:t>
            </a:r>
          </a:p>
          <a:p>
            <a:r>
              <a:rPr lang="en-US" dirty="0" smtClean="0"/>
              <a:t>B  </a:t>
            </a:r>
            <a:r>
              <a:rPr lang="en-US" dirty="0"/>
              <a:t>Dense, irregular connective tissue</a:t>
            </a:r>
          </a:p>
          <a:p>
            <a:r>
              <a:rPr lang="en-US" dirty="0"/>
              <a:t>•  Deep layer of skin (dermis) and wall of gut, in kidney capsule</a:t>
            </a:r>
          </a:p>
          <a:p>
            <a:r>
              <a:rPr lang="en-US" dirty="0"/>
              <a:t>•  Binds parts together; stretches in all directions</a:t>
            </a:r>
          </a:p>
          <a:p>
            <a:r>
              <a:rPr lang="en-US" dirty="0"/>
              <a:t>C </a:t>
            </a:r>
            <a:r>
              <a:rPr lang="en-US" dirty="0" smtClean="0"/>
              <a:t> Dense</a:t>
            </a:r>
            <a:r>
              <a:rPr lang="en-US" dirty="0"/>
              <a:t>, regular connective tissue</a:t>
            </a:r>
          </a:p>
          <a:p>
            <a:r>
              <a:rPr lang="en-US" dirty="0"/>
              <a:t>•  Tendons and ligaments </a:t>
            </a:r>
          </a:p>
          <a:p>
            <a:r>
              <a:rPr lang="en-US" dirty="0"/>
              <a:t>•  Fibrous attachment between parts; allows stretching, but in one direction </a:t>
            </a:r>
            <a:r>
              <a:rPr lang="en-US" dirty="0" smtClean="0"/>
              <a:t>only</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18</a:t>
            </a:fld>
            <a:endParaRPr lang="en-US" altLang="en-US" dirty="0"/>
          </a:p>
        </p:txBody>
      </p:sp>
    </p:spTree>
    <p:extLst>
      <p:ext uri="{BB962C8B-B14F-4D97-AF65-F5344CB8AC3E}">
        <p14:creationId xmlns:p14="http://schemas.microsoft.com/office/powerpoint/2010/main" val="29869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399"/>
            <a:ext cx="5029200" cy="4225705"/>
          </a:xfrm>
        </p:spPr>
        <p:txBody>
          <a:bodyPr/>
          <a:lstStyle/>
          <a:p>
            <a:r>
              <a:rPr lang="en-US" b="1" dirty="0"/>
              <a:t>Figure 28.5 </a:t>
            </a:r>
            <a:r>
              <a:rPr lang="en-US" dirty="0"/>
              <a:t>Vertebrate connective tissues.</a:t>
            </a:r>
          </a:p>
          <a:p>
            <a:r>
              <a:rPr lang="en-US" dirty="0" smtClean="0"/>
              <a:t>D  </a:t>
            </a:r>
            <a:r>
              <a:rPr lang="en-US" dirty="0"/>
              <a:t>Adipose tissue </a:t>
            </a:r>
          </a:p>
          <a:p>
            <a:r>
              <a:rPr lang="en-US" dirty="0"/>
              <a:t>•  Under skin and around the heart and kidneys </a:t>
            </a:r>
          </a:p>
          <a:p>
            <a:r>
              <a:rPr lang="en-US" dirty="0"/>
              <a:t>•  Stores energy-rich lipids; insulates the body and cushions its parts</a:t>
            </a:r>
          </a:p>
          <a:p>
            <a:r>
              <a:rPr lang="en-US" dirty="0"/>
              <a:t>E </a:t>
            </a:r>
            <a:r>
              <a:rPr lang="en-US" dirty="0" smtClean="0"/>
              <a:t> Cartilage</a:t>
            </a:r>
            <a:endParaRPr lang="en-US" dirty="0"/>
          </a:p>
          <a:p>
            <a:r>
              <a:rPr lang="en-US" dirty="0"/>
              <a:t>•  Internal framework of ears, nose, airways; covers ends of bones</a:t>
            </a:r>
          </a:p>
          <a:p>
            <a:r>
              <a:rPr lang="en-US" dirty="0"/>
              <a:t>•  Supports soft tissues; cushions, reduces friction at joints</a:t>
            </a:r>
          </a:p>
          <a:p>
            <a:r>
              <a:rPr lang="en-US" dirty="0"/>
              <a:t>F </a:t>
            </a:r>
            <a:r>
              <a:rPr lang="en-US" dirty="0" smtClean="0"/>
              <a:t> Bone </a:t>
            </a:r>
            <a:r>
              <a:rPr lang="en-US" dirty="0"/>
              <a:t>tissue</a:t>
            </a:r>
          </a:p>
          <a:p>
            <a:r>
              <a:rPr lang="en-US" dirty="0"/>
              <a:t>•  Bulk of most vertebrate skeletons</a:t>
            </a:r>
          </a:p>
          <a:p>
            <a:r>
              <a:rPr lang="en-US" dirty="0"/>
              <a:t>•  Protects soft tissues; functions in movement; stores minerals; produces blood cells</a:t>
            </a:r>
          </a:p>
          <a:p>
            <a:r>
              <a:rPr lang="en-US" dirty="0"/>
              <a:t>G </a:t>
            </a:r>
            <a:r>
              <a:rPr lang="en-US" dirty="0" smtClean="0"/>
              <a:t> Blood</a:t>
            </a:r>
            <a:endParaRPr lang="en-US" dirty="0"/>
          </a:p>
          <a:p>
            <a:r>
              <a:rPr lang="en-US" dirty="0"/>
              <a:t>•  Flows through blood vessels, and the heart</a:t>
            </a:r>
          </a:p>
          <a:p>
            <a:r>
              <a:rPr lang="en-US" dirty="0"/>
              <a:t>•  Distributes essential gases, nutrients to cells; removes wastes from them</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19</a:t>
            </a:fld>
            <a:endParaRPr lang="en-US" altLang="en-US" dirty="0"/>
          </a:p>
        </p:txBody>
      </p:sp>
    </p:spTree>
    <p:extLst>
      <p:ext uri="{BB962C8B-B14F-4D97-AF65-F5344CB8AC3E}">
        <p14:creationId xmlns:p14="http://schemas.microsoft.com/office/powerpoint/2010/main" val="2835732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28.6 </a:t>
            </a:r>
            <a:r>
              <a:rPr lang="en-US" altLang="en-US" dirty="0">
                <a:latin typeface="Arial" panose="020B0604020202020204" pitchFamily="34" charset="0"/>
                <a:ea typeface="ＭＳ Ｐゴシック" panose="020B0600070205080204" pitchFamily="34" charset="-128"/>
              </a:rPr>
              <a:t>Blubber-encased walrus resting on ice. Blubber is a special type of adipose tissue that is especially springy because it contains collagen and elastin fibers. It makes a walrus buoyant, </a:t>
            </a:r>
            <a:r>
              <a:rPr lang="en-US" altLang="en-US" dirty="0" smtClean="0">
                <a:latin typeface="Arial" panose="020B0604020202020204" pitchFamily="34" charset="0"/>
                <a:ea typeface="ＭＳ Ｐゴシック" panose="020B0600070205080204" pitchFamily="34" charset="-128"/>
              </a:rPr>
              <a:t>helps </a:t>
            </a:r>
            <a:r>
              <a:rPr lang="en-US" altLang="en-US" dirty="0">
                <a:latin typeface="Arial" panose="020B0604020202020204" pitchFamily="34" charset="0"/>
                <a:ea typeface="ＭＳ Ｐゴシック" panose="020B0600070205080204" pitchFamily="34" charset="-128"/>
              </a:rPr>
              <a:t>it swim, and keeps it warm.</a:t>
            </a: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CA3301A-1D35-42E1-869F-5203D9EBC963}" type="slidenum">
              <a:rPr lang="en-US" altLang="en-US">
                <a:cs typeface="Arial" panose="020B0604020202020204" pitchFamily="34" charset="0"/>
              </a:rPr>
              <a:pPr>
                <a:spcBef>
                  <a:spcPct val="0"/>
                </a:spcBef>
              </a:pPr>
              <a:t>20</a:t>
            </a:fld>
            <a:endParaRPr lang="en-US" altLang="en-US" dirty="0">
              <a:cs typeface="Arial" panose="020B0604020202020204" pitchFamily="34" charset="0"/>
            </a:endParaRPr>
          </a:p>
        </p:txBody>
      </p:sp>
    </p:spTree>
    <p:extLst>
      <p:ext uri="{BB962C8B-B14F-4D97-AF65-F5344CB8AC3E}">
        <p14:creationId xmlns:p14="http://schemas.microsoft.com/office/powerpoint/2010/main" val="8522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28.1 </a:t>
            </a:r>
            <a:r>
              <a:rPr lang="en-US" altLang="en-US" dirty="0">
                <a:latin typeface="Arial" panose="020B0604020202020204" pitchFamily="34" charset="0"/>
                <a:ea typeface="ＭＳ Ｐゴシック" panose="020B0600070205080204" pitchFamily="34" charset="-128"/>
              </a:rPr>
              <a:t>Levels of organization in a vertebrate body.</a:t>
            </a: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D2A1D3E-A493-4D19-BA0B-BD97AE1F117B}" type="slidenum">
              <a:rPr lang="en-US" altLang="en-US">
                <a:cs typeface="Arial" panose="020B0604020202020204" pitchFamily="34" charset="0"/>
              </a:rPr>
              <a:pPr>
                <a:spcBef>
                  <a:spcPct val="0"/>
                </a:spcBef>
              </a:pPr>
              <a:t>3</a:t>
            </a:fld>
            <a:endParaRPr lang="en-US" altLang="en-US" dirty="0">
              <a:cs typeface="Arial" panose="020B0604020202020204" pitchFamily="34" charset="0"/>
            </a:endParaRPr>
          </a:p>
        </p:txBody>
      </p:sp>
    </p:spTree>
    <p:extLst>
      <p:ext uri="{BB962C8B-B14F-4D97-AF65-F5344CB8AC3E}">
        <p14:creationId xmlns:p14="http://schemas.microsoft.com/office/powerpoint/2010/main" val="4180304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751800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28.7 </a:t>
            </a:r>
            <a:r>
              <a:rPr lang="en-US" dirty="0"/>
              <a:t>Muscle tissues.</a:t>
            </a:r>
          </a:p>
          <a:p>
            <a:r>
              <a:rPr lang="en-US" dirty="0"/>
              <a:t>A </a:t>
            </a:r>
            <a:r>
              <a:rPr lang="en-US" dirty="0" smtClean="0"/>
              <a:t> Skeletal </a:t>
            </a:r>
            <a:r>
              <a:rPr lang="en-US" dirty="0"/>
              <a:t>muscle</a:t>
            </a:r>
          </a:p>
          <a:p>
            <a:r>
              <a:rPr lang="en-US" dirty="0"/>
              <a:t>•  Long, multinucleated, cylindrical cells with conspicuous striping (striations)</a:t>
            </a:r>
          </a:p>
          <a:p>
            <a:r>
              <a:rPr lang="en-US" dirty="0"/>
              <a:t>•  Pulls on bones to bring about movement, maintain posture</a:t>
            </a:r>
          </a:p>
          <a:p>
            <a:r>
              <a:rPr lang="en-US" dirty="0"/>
              <a:t>•  Under voluntary control, but some activated in reflexes</a:t>
            </a:r>
          </a:p>
          <a:p>
            <a:r>
              <a:rPr lang="en-US" dirty="0"/>
              <a:t>B </a:t>
            </a:r>
            <a:r>
              <a:rPr lang="en-US" dirty="0" smtClean="0"/>
              <a:t> Cardiac </a:t>
            </a:r>
            <a:r>
              <a:rPr lang="en-US" dirty="0"/>
              <a:t>muscle</a:t>
            </a:r>
          </a:p>
          <a:p>
            <a:r>
              <a:rPr lang="en-US" dirty="0"/>
              <a:t>•  Striated, branching cells (each with a single nucleus) attached end to end</a:t>
            </a:r>
          </a:p>
          <a:p>
            <a:r>
              <a:rPr lang="en-US" dirty="0"/>
              <a:t>• </a:t>
            </a:r>
            <a:r>
              <a:rPr lang="en-US" dirty="0" smtClean="0"/>
              <a:t> Found </a:t>
            </a:r>
            <a:r>
              <a:rPr lang="en-US" dirty="0"/>
              <a:t>only in the heart wall</a:t>
            </a:r>
          </a:p>
          <a:p>
            <a:r>
              <a:rPr lang="en-US" dirty="0"/>
              <a:t>•  Contraction is not voluntary</a:t>
            </a:r>
          </a:p>
          <a:p>
            <a:r>
              <a:rPr lang="en-US" dirty="0"/>
              <a:t>C </a:t>
            </a:r>
            <a:r>
              <a:rPr lang="en-US" dirty="0" smtClean="0"/>
              <a:t> Smooth </a:t>
            </a:r>
            <a:r>
              <a:rPr lang="en-US" dirty="0"/>
              <a:t>muscle</a:t>
            </a:r>
          </a:p>
          <a:p>
            <a:r>
              <a:rPr lang="en-US" dirty="0"/>
              <a:t>•  Cells with a single nucleus, tapered ends, and no striations</a:t>
            </a:r>
          </a:p>
          <a:p>
            <a:r>
              <a:rPr lang="en-US" dirty="0"/>
              <a:t>•  Found in the walls of arteries, the digestive tract, the reproductive tract, the bladder, and other organs</a:t>
            </a:r>
          </a:p>
          <a:p>
            <a:r>
              <a:rPr lang="en-US" dirty="0"/>
              <a:t>•  Contraction is not voluntary</a:t>
            </a:r>
          </a:p>
          <a:p>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22</a:t>
            </a:fld>
            <a:endParaRPr lang="en-US" altLang="en-US" dirty="0"/>
          </a:p>
        </p:txBody>
      </p:sp>
    </p:spTree>
    <p:extLst>
      <p:ext uri="{BB962C8B-B14F-4D97-AF65-F5344CB8AC3E}">
        <p14:creationId xmlns:p14="http://schemas.microsoft.com/office/powerpoint/2010/main" val="129416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23</a:t>
            </a:fld>
            <a:endParaRPr lang="en-US" altLang="en-US" dirty="0"/>
          </a:p>
        </p:txBody>
      </p:sp>
    </p:spTree>
    <p:extLst>
      <p:ext uri="{BB962C8B-B14F-4D97-AF65-F5344CB8AC3E}">
        <p14:creationId xmlns:p14="http://schemas.microsoft.com/office/powerpoint/2010/main" val="675917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24</a:t>
            </a:fld>
            <a:endParaRPr lang="en-US" altLang="en-US" dirty="0"/>
          </a:p>
        </p:txBody>
      </p:sp>
    </p:spTree>
    <p:extLst>
      <p:ext uri="{BB962C8B-B14F-4D97-AF65-F5344CB8AC3E}">
        <p14:creationId xmlns:p14="http://schemas.microsoft.com/office/powerpoint/2010/main" val="2276563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17276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196268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1374120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3785597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28.8 </a:t>
            </a:r>
            <a:r>
              <a:rPr lang="en-US" dirty="0"/>
              <a:t>Neuron and associated neuroglial cell.</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29</a:t>
            </a:fld>
            <a:endParaRPr lang="en-US" altLang="en-US" dirty="0"/>
          </a:p>
        </p:txBody>
      </p:sp>
    </p:spTree>
    <p:extLst>
      <p:ext uri="{BB962C8B-B14F-4D97-AF65-F5344CB8AC3E}">
        <p14:creationId xmlns:p14="http://schemas.microsoft.com/office/powerpoint/2010/main" val="378464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424540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a:t>
            </a:fld>
            <a:endParaRPr lang="en-US" dirty="0"/>
          </a:p>
        </p:txBody>
      </p:sp>
    </p:spTree>
    <p:extLst>
      <p:ext uri="{BB962C8B-B14F-4D97-AF65-F5344CB8AC3E}">
        <p14:creationId xmlns:p14="http://schemas.microsoft.com/office/powerpoint/2010/main" val="3837640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28.9 </a:t>
            </a:r>
            <a:r>
              <a:rPr lang="en-US" dirty="0"/>
              <a:t>Two types of nervous tissue in the human brain. </a:t>
            </a:r>
          </a:p>
          <a:p>
            <a:r>
              <a:rPr lang="en-US" dirty="0"/>
              <a:t>A section through the brain shows the outer layer of gray matter and the inner layer of white matter.</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31</a:t>
            </a:fld>
            <a:endParaRPr lang="en-US" altLang="en-US" dirty="0"/>
          </a:p>
        </p:txBody>
      </p:sp>
    </p:spTree>
    <p:extLst>
      <p:ext uri="{BB962C8B-B14F-4D97-AF65-F5344CB8AC3E}">
        <p14:creationId xmlns:p14="http://schemas.microsoft.com/office/powerpoint/2010/main" val="2594448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1487286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506982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1213635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2618329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173868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28.11 </a:t>
            </a:r>
            <a:r>
              <a:rPr lang="en-US" dirty="0" smtClean="0"/>
              <a:t>Organ </a:t>
            </a:r>
            <a:r>
              <a:rPr lang="en-US" dirty="0"/>
              <a:t>system interactions that keep the body supplied with essential substances and eliminate unwanted wastes.</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37</a:t>
            </a:fld>
            <a:endParaRPr lang="en-US" altLang="en-US" dirty="0"/>
          </a:p>
        </p:txBody>
      </p:sp>
    </p:spTree>
    <p:extLst>
      <p:ext uri="{BB962C8B-B14F-4D97-AF65-F5344CB8AC3E}">
        <p14:creationId xmlns:p14="http://schemas.microsoft.com/office/powerpoint/2010/main" val="1830406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t>
            </a:r>
            <a:r>
              <a:rPr lang="en-US" b="1" dirty="0" smtClean="0"/>
              <a:t>28.10</a:t>
            </a:r>
            <a:r>
              <a:rPr lang="en-US" dirty="0" smtClean="0"/>
              <a:t> </a:t>
            </a:r>
            <a:r>
              <a:rPr lang="en-US" dirty="0"/>
              <a:t>Human</a:t>
            </a:r>
            <a:r>
              <a:rPr lang="en-US" baseline="0" dirty="0"/>
              <a:t> organ systems and their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38</a:t>
            </a:fld>
            <a:endParaRPr lang="en-US" altLang="en-US" dirty="0"/>
          </a:p>
        </p:txBody>
      </p:sp>
    </p:spTree>
    <p:extLst>
      <p:ext uri="{BB962C8B-B14F-4D97-AF65-F5344CB8AC3E}">
        <p14:creationId xmlns:p14="http://schemas.microsoft.com/office/powerpoint/2010/main" val="70953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t>
            </a:r>
            <a:r>
              <a:rPr lang="en-US" b="1" dirty="0" smtClean="0"/>
              <a:t>28.10</a:t>
            </a:r>
            <a:r>
              <a:rPr lang="en-US" dirty="0" smtClean="0"/>
              <a:t> </a:t>
            </a:r>
            <a:r>
              <a:rPr lang="en-US" dirty="0"/>
              <a:t>Human</a:t>
            </a:r>
            <a:r>
              <a:rPr lang="en-US" baseline="0" dirty="0"/>
              <a:t> organ systems and their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39</a:t>
            </a:fld>
            <a:endParaRPr lang="en-US" altLang="en-US" dirty="0"/>
          </a:p>
        </p:txBody>
      </p:sp>
    </p:spTree>
    <p:extLst>
      <p:ext uri="{BB962C8B-B14F-4D97-AF65-F5344CB8AC3E}">
        <p14:creationId xmlns:p14="http://schemas.microsoft.com/office/powerpoint/2010/main" val="1714336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t>
            </a:r>
            <a:r>
              <a:rPr lang="en-US" b="1" dirty="0" smtClean="0"/>
              <a:t>28.10</a:t>
            </a:r>
            <a:r>
              <a:rPr lang="en-US" dirty="0" smtClean="0"/>
              <a:t> </a:t>
            </a:r>
            <a:r>
              <a:rPr lang="en-US" dirty="0"/>
              <a:t>Human</a:t>
            </a:r>
            <a:r>
              <a:rPr lang="en-US" baseline="0" dirty="0"/>
              <a:t> organ systems and their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40</a:t>
            </a:fld>
            <a:endParaRPr lang="en-US" altLang="en-US" dirty="0"/>
          </a:p>
        </p:txBody>
      </p:sp>
    </p:spTree>
    <p:extLst>
      <p:ext uri="{BB962C8B-B14F-4D97-AF65-F5344CB8AC3E}">
        <p14:creationId xmlns:p14="http://schemas.microsoft.com/office/powerpoint/2010/main" val="129462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1409629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t>
            </a:r>
            <a:r>
              <a:rPr lang="en-US" b="1" dirty="0" smtClean="0"/>
              <a:t>28.10 </a:t>
            </a:r>
            <a:r>
              <a:rPr lang="en-US" dirty="0" smtClean="0"/>
              <a:t>Human</a:t>
            </a:r>
            <a:r>
              <a:rPr lang="en-US" baseline="0" dirty="0" smtClean="0"/>
              <a:t> </a:t>
            </a:r>
            <a:r>
              <a:rPr lang="en-US" baseline="0" dirty="0"/>
              <a:t>organ systems and their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41</a:t>
            </a:fld>
            <a:endParaRPr lang="en-US" altLang="en-US" dirty="0"/>
          </a:p>
        </p:txBody>
      </p:sp>
    </p:spTree>
    <p:extLst>
      <p:ext uri="{BB962C8B-B14F-4D97-AF65-F5344CB8AC3E}">
        <p14:creationId xmlns:p14="http://schemas.microsoft.com/office/powerpoint/2010/main" val="3247523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39021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28.12 </a:t>
            </a:r>
            <a:r>
              <a:rPr lang="en-US" dirty="0"/>
              <a:t>Body cavities that hold human organs.</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43</a:t>
            </a:fld>
            <a:endParaRPr lang="en-US" altLang="en-US" dirty="0"/>
          </a:p>
        </p:txBody>
      </p:sp>
    </p:spTree>
    <p:extLst>
      <p:ext uri="{BB962C8B-B14F-4D97-AF65-F5344CB8AC3E}">
        <p14:creationId xmlns:p14="http://schemas.microsoft.com/office/powerpoint/2010/main" val="2029640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2969563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1066664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1549613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1382216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28.15 </a:t>
            </a:r>
            <a:r>
              <a:rPr lang="en-US" dirty="0"/>
              <a:t>Negative feedback mechanism that maintains human body temperature under hot conditions.</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48</a:t>
            </a:fld>
            <a:endParaRPr lang="en-US" altLang="en-US" dirty="0"/>
          </a:p>
        </p:txBody>
      </p:sp>
    </p:spTree>
    <p:extLst>
      <p:ext uri="{BB962C8B-B14F-4D97-AF65-F5344CB8AC3E}">
        <p14:creationId xmlns:p14="http://schemas.microsoft.com/office/powerpoint/2010/main" val="4065675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1697677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50</a:t>
            </a:fld>
            <a:endParaRPr lang="en-US" dirty="0"/>
          </a:p>
        </p:txBody>
      </p:sp>
    </p:spTree>
    <p:extLst>
      <p:ext uri="{BB962C8B-B14F-4D97-AF65-F5344CB8AC3E}">
        <p14:creationId xmlns:p14="http://schemas.microsoft.com/office/powerpoint/2010/main" val="213941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a:t>
            </a:fld>
            <a:endParaRPr lang="en-US" dirty="0"/>
          </a:p>
        </p:txBody>
      </p:sp>
    </p:spTree>
    <p:extLst>
      <p:ext uri="{BB962C8B-B14F-4D97-AF65-F5344CB8AC3E}">
        <p14:creationId xmlns:p14="http://schemas.microsoft.com/office/powerpoint/2010/main" val="3709608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28.16 </a:t>
            </a:r>
            <a:r>
              <a:rPr lang="en-US" altLang="en-US" dirty="0">
                <a:latin typeface="Arial" panose="020B0604020202020204" pitchFamily="34" charset="0"/>
                <a:ea typeface="ＭＳ Ｐゴシック" panose="020B0600070205080204" pitchFamily="34" charset="-128"/>
              </a:rPr>
              <a:t>Regeneration of a sea star. Stem cells in the remaining bit of central disk give rise to replacement parts.</a:t>
            </a: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FE45EC-57A4-4ED7-A845-F90DCC272528}" type="slidenum">
              <a:rPr lang="en-US" altLang="en-US">
                <a:cs typeface="Arial" panose="020B0604020202020204" pitchFamily="34" charset="0"/>
              </a:rPr>
              <a:pPr>
                <a:spcBef>
                  <a:spcPct val="0"/>
                </a:spcBef>
              </a:pPr>
              <a:t>51</a:t>
            </a:fld>
            <a:endParaRPr lang="en-US" altLang="en-US" dirty="0">
              <a:cs typeface="Arial" panose="020B0604020202020204" pitchFamily="34" charset="0"/>
            </a:endParaRPr>
          </a:p>
        </p:txBody>
      </p:sp>
    </p:spTree>
    <p:extLst>
      <p:ext uri="{BB962C8B-B14F-4D97-AF65-F5344CB8AC3E}">
        <p14:creationId xmlns:p14="http://schemas.microsoft.com/office/powerpoint/2010/main" val="630386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52</a:t>
            </a:fld>
            <a:endParaRPr lang="en-US" dirty="0"/>
          </a:p>
        </p:txBody>
      </p:sp>
    </p:spTree>
    <p:extLst>
      <p:ext uri="{BB962C8B-B14F-4D97-AF65-F5344CB8AC3E}">
        <p14:creationId xmlns:p14="http://schemas.microsoft.com/office/powerpoint/2010/main" val="58359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34992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263794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6433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10</a:t>
            </a:fld>
            <a:endParaRPr lang="en-US" dirty="0"/>
          </a:p>
        </p:txBody>
      </p:sp>
    </p:spTree>
    <p:extLst>
      <p:ext uri="{BB962C8B-B14F-4D97-AF65-F5344CB8AC3E}">
        <p14:creationId xmlns:p14="http://schemas.microsoft.com/office/powerpoint/2010/main" val="3986015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521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0" y="6858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9968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495800" y="2209800"/>
            <a:ext cx="4267200" cy="2815665"/>
          </a:xfrm>
        </p:spPr>
        <p:txBody>
          <a:bodyPr/>
          <a:lstStyle/>
          <a:p>
            <a:pPr algn="ctr"/>
            <a:r>
              <a:rPr lang="en-US" b="1" dirty="0"/>
              <a:t>Chapter </a:t>
            </a:r>
            <a:r>
              <a:rPr lang="en-US" b="1" dirty="0" smtClean="0"/>
              <a:t>28</a:t>
            </a:r>
          </a:p>
          <a:p>
            <a:pPr algn="ctr"/>
            <a:r>
              <a:rPr lang="en-US" dirty="0"/>
              <a:t>Animal Tissues and</a:t>
            </a:r>
            <a:br>
              <a:rPr lang="en-US" dirty="0"/>
            </a:br>
            <a:r>
              <a:rPr lang="en-US" dirty="0"/>
              <a:t>Organ Systems</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95065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Types of Epithelial Tissue (1 of 3)</a:t>
            </a:r>
            <a:endParaRPr lang="en-US" altLang="en-US" dirty="0"/>
          </a:p>
        </p:txBody>
      </p:sp>
      <p:sp>
        <p:nvSpPr>
          <p:cNvPr id="21507" name="Content Placeholder 2"/>
          <p:cNvSpPr>
            <a:spLocks noGrp="1"/>
          </p:cNvSpPr>
          <p:nvPr>
            <p:ph idx="1"/>
          </p:nvPr>
        </p:nvSpPr>
        <p:spPr/>
        <p:txBody>
          <a:bodyPr/>
          <a:lstStyle/>
          <a:p>
            <a:r>
              <a:rPr lang="en-US" altLang="en-US" dirty="0" smtClean="0"/>
              <a:t>Different types of epithelia differ in thickness and cell shapes</a:t>
            </a:r>
          </a:p>
          <a:p>
            <a:pPr lvl="1"/>
            <a:r>
              <a:rPr lang="en-US" altLang="en-US" dirty="0" smtClean="0"/>
              <a:t>A simple epithelium is one cell thick, whereas stratified epithelium has multiple cell layers</a:t>
            </a:r>
          </a:p>
          <a:p>
            <a:pPr lvl="1"/>
            <a:r>
              <a:rPr lang="en-US" altLang="en-US" dirty="0" smtClean="0"/>
              <a:t>Cells in squamous epithelium are flattened or </a:t>
            </a:r>
            <a:r>
              <a:rPr lang="en-US" altLang="en-US" dirty="0" err="1" smtClean="0"/>
              <a:t>scalelike</a:t>
            </a:r>
            <a:endParaRPr lang="en-US" altLang="en-US" dirty="0" smtClean="0"/>
          </a:p>
          <a:p>
            <a:pPr lvl="1"/>
            <a:r>
              <a:rPr lang="en-US" altLang="en-US" dirty="0" smtClean="0"/>
              <a:t>Cells of cuboidal epithelium are short cylinders</a:t>
            </a:r>
          </a:p>
          <a:p>
            <a:pPr lvl="1"/>
            <a:r>
              <a:rPr lang="en-US" altLang="en-US" dirty="0" smtClean="0"/>
              <a:t>Cells in columnar epithelium are tall</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Types of Epithelial Tissue (2 of 3) </a:t>
            </a:r>
            <a:endParaRPr lang="en-US" altLang="en-US" dirty="0"/>
          </a:p>
        </p:txBody>
      </p:sp>
      <p:sp>
        <p:nvSpPr>
          <p:cNvPr id="22531" name="Content Placeholder 2"/>
          <p:cNvSpPr>
            <a:spLocks noGrp="1"/>
          </p:cNvSpPr>
          <p:nvPr>
            <p:ph idx="1"/>
          </p:nvPr>
        </p:nvSpPr>
        <p:spPr/>
        <p:txBody>
          <a:bodyPr/>
          <a:lstStyle/>
          <a:p>
            <a:r>
              <a:rPr lang="en-US" altLang="en-US" dirty="0" smtClean="0"/>
              <a:t>Simple squamous epithelium functions in the exchange of materials</a:t>
            </a:r>
          </a:p>
          <a:p>
            <a:r>
              <a:rPr lang="en-US" altLang="en-US" dirty="0" smtClean="0"/>
              <a:t>Cells of cuboidal and columnar epithelium function in absorption and secretion</a:t>
            </a:r>
          </a:p>
          <a:p>
            <a:pPr lvl="1"/>
            <a:r>
              <a:rPr lang="en-US" altLang="en-US" dirty="0" smtClean="0"/>
              <a:t>Microvilli: thin projections from the plasma membrane of some epithelial cells; increase the surface area of the cell</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Types of Epithelial Tissue (3 of 3)</a:t>
            </a:r>
            <a:endParaRPr lang="en-US" altLang="en-US" dirty="0"/>
          </a:p>
        </p:txBody>
      </p:sp>
      <p:sp>
        <p:nvSpPr>
          <p:cNvPr id="23555" name="Content Placeholder 2"/>
          <p:cNvSpPr>
            <a:spLocks noGrp="1"/>
          </p:cNvSpPr>
          <p:nvPr>
            <p:ph idx="1"/>
          </p:nvPr>
        </p:nvSpPr>
        <p:spPr/>
        <p:txBody>
          <a:bodyPr/>
          <a:lstStyle/>
          <a:p>
            <a:r>
              <a:rPr lang="en-US" altLang="en-US" dirty="0" smtClean="0"/>
              <a:t>In some tissues (e.g., upper airways and oviducts), the epithelial surface has cilia</a:t>
            </a:r>
          </a:p>
          <a:p>
            <a:r>
              <a:rPr lang="en-US" altLang="en-US" dirty="0" smtClean="0"/>
              <a:t>Other epithelia specialize in secretion of substances that function outside the cell</a:t>
            </a:r>
          </a:p>
          <a:p>
            <a:pPr lvl="1"/>
            <a:r>
              <a:rPr lang="en-US" altLang="en-US" dirty="0" smtClean="0"/>
              <a:t>Exocrine gland: secretes milk, sweat, saliva, or some other substance through a duct</a:t>
            </a:r>
          </a:p>
          <a:p>
            <a:pPr lvl="1"/>
            <a:r>
              <a:rPr lang="en-US" altLang="en-US" dirty="0" smtClean="0"/>
              <a:t>Endocrine gland: ductless gland; secretes hormones</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62789"/>
            <a:ext cx="8032638" cy="1004011"/>
          </a:xfrm>
        </p:spPr>
        <p:txBody>
          <a:bodyPr/>
          <a:lstStyle/>
          <a:p>
            <a:r>
              <a:rPr lang="en-US" dirty="0" smtClean="0"/>
              <a:t>Simple Epithelium</a:t>
            </a:r>
            <a:endParaRPr lang="en-US" dirty="0"/>
          </a:p>
        </p:txBody>
      </p:sp>
      <p:pic>
        <p:nvPicPr>
          <p:cNvPr id="5" name="Picture 4" descr="A figure shows different types of simple epithelium. The first image shows a Simple squamous epithelium. The image shows a thin layer made up of irregular shaped cells. Another image showing the cross-section shows a purple structure made up of many small compartments of different shape joined together. They all have a dark blue circle at center. The text beside it reads as, Simple squamous epithelium. Lines blood vessels, the heart, air sacs in the lungs. Allows substances to cross by diffusion, osmosis, and filtration. The image of simple cuboidal epithelium shows a pink layer of similar looking and measuring cells. It is thicker than the Simple squamous epithelium. The cross-section image shows a hollow circle in the center, surrounded by the cells arranged in a circular pattern. It is surrounded on all sides with similar structures. The text beside Simple cuboidal epithelium reads as, Simple cuboidal epithelium. Lines kidney tubules, ducts of some glands, reproductive tract. Functions in absorption and secretion, movement of materials. The image of Simple columnar epithelium shows a uniform layer formed with similar size and shape cells. The cells are long in size. The cross-section image shows a white structure with red dots all over. A little indent on top shows a small blue structure labeled as, mucus-secreting gland cell. The text beside reads as, Simple columnar epithelium. Simple columnar epithelium. Lines some airways, parts of the gut. Functions in absorption and secretion, prote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344" y="1295400"/>
            <a:ext cx="3759312" cy="4806934"/>
          </a:xfrm>
          <a:prstGeom prst="rect">
            <a:avLst/>
          </a:prstGeom>
        </p:spPr>
      </p:pic>
    </p:spTree>
    <p:extLst>
      <p:ext uri="{BB962C8B-B14F-4D97-AF65-F5344CB8AC3E}">
        <p14:creationId xmlns:p14="http://schemas.microsoft.com/office/powerpoint/2010/main" val="376456152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Renewal and Cancer</a:t>
            </a:r>
            <a:endParaRPr lang="en-US" dirty="0"/>
          </a:p>
        </p:txBody>
      </p:sp>
      <p:sp>
        <p:nvSpPr>
          <p:cNvPr id="3" name="Content Placeholder 2"/>
          <p:cNvSpPr>
            <a:spLocks noGrp="1"/>
          </p:cNvSpPr>
          <p:nvPr>
            <p:ph idx="1"/>
          </p:nvPr>
        </p:nvSpPr>
        <p:spPr/>
        <p:txBody>
          <a:bodyPr/>
          <a:lstStyle/>
          <a:p>
            <a:r>
              <a:rPr lang="en-US" dirty="0" smtClean="0"/>
              <a:t>Epithelia is constantly renewed in animals</a:t>
            </a:r>
          </a:p>
          <a:p>
            <a:pPr lvl="1"/>
            <a:r>
              <a:rPr lang="en-US" dirty="0" smtClean="0"/>
              <a:t>This renewal requires many cell divisions</a:t>
            </a:r>
          </a:p>
          <a:p>
            <a:pPr lvl="1"/>
            <a:r>
              <a:rPr lang="en-US" dirty="0" smtClean="0"/>
              <a:t>Many opportunities for cancer-causing DNA replication errors</a:t>
            </a:r>
          </a:p>
          <a:p>
            <a:r>
              <a:rPr lang="en-US" dirty="0" smtClean="0"/>
              <a:t>Epithelium is therefore the tissue most likely to become cancerous</a:t>
            </a:r>
          </a:p>
          <a:p>
            <a:pPr lvl="1"/>
            <a:r>
              <a:rPr lang="en-US" dirty="0" smtClean="0"/>
              <a:t>Carcinoma = epithelial cell cancer</a:t>
            </a:r>
            <a:endParaRPr lang="en-US" dirty="0"/>
          </a:p>
        </p:txBody>
      </p:sp>
    </p:spTree>
    <p:extLst>
      <p:ext uri="{BB962C8B-B14F-4D97-AF65-F5344CB8AC3E}">
        <p14:creationId xmlns:p14="http://schemas.microsoft.com/office/powerpoint/2010/main" val="32470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28.3 Connective Tissues</a:t>
            </a:r>
            <a:endParaRPr lang="en-US" altLang="en-US" dirty="0"/>
          </a:p>
        </p:txBody>
      </p:sp>
      <p:sp>
        <p:nvSpPr>
          <p:cNvPr id="24579" name="Content Placeholder 2"/>
          <p:cNvSpPr>
            <a:spLocks noGrp="1"/>
          </p:cNvSpPr>
          <p:nvPr>
            <p:ph idx="1"/>
          </p:nvPr>
        </p:nvSpPr>
        <p:spPr/>
        <p:txBody>
          <a:bodyPr/>
          <a:lstStyle/>
          <a:p>
            <a:r>
              <a:rPr lang="en-US" altLang="en-US" dirty="0" smtClean="0"/>
              <a:t>Consist of cells scattered within an extracellular matrix of their own secretions</a:t>
            </a:r>
          </a:p>
          <a:p>
            <a:r>
              <a:rPr lang="en-US" altLang="en-US" dirty="0" smtClean="0"/>
              <a:t>Most connective tissue contains fibroblasts</a:t>
            </a:r>
          </a:p>
          <a:p>
            <a:pPr lvl="1"/>
            <a:r>
              <a:rPr lang="en-US" altLang="en-US" dirty="0" smtClean="0"/>
              <a:t>These cells secrete an extracellular matrix containing polysaccharides and the proteins collagen and elastin</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Types of Connective Tissue (1 of 2)</a:t>
            </a:r>
            <a:endParaRPr lang="en-US" altLang="en-US" dirty="0"/>
          </a:p>
        </p:txBody>
      </p:sp>
      <p:sp>
        <p:nvSpPr>
          <p:cNvPr id="26627" name="Content Placeholder 2"/>
          <p:cNvSpPr>
            <a:spLocks noGrp="1"/>
          </p:cNvSpPr>
          <p:nvPr>
            <p:ph idx="1"/>
          </p:nvPr>
        </p:nvSpPr>
        <p:spPr/>
        <p:txBody>
          <a:bodyPr/>
          <a:lstStyle/>
          <a:p>
            <a:r>
              <a:rPr lang="en-US" altLang="en-US" dirty="0" smtClean="0"/>
              <a:t>Loose connective tissue: fibroblasts and fibers scattered in a gel-like matrix</a:t>
            </a:r>
          </a:p>
          <a:p>
            <a:r>
              <a:rPr lang="en-US" altLang="en-US" dirty="0" smtClean="0"/>
              <a:t>Dense, irregular connective tissue: randomly arranged fibers and scattered fibroblasts</a:t>
            </a:r>
          </a:p>
          <a:p>
            <a:r>
              <a:rPr lang="en-US" altLang="en-US" dirty="0" smtClean="0"/>
              <a:t>Dense, regular connective tissue: fibroblasts arrayed between parallel arrangements of fibers</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Types of Connective Tissue (2 of 2) </a:t>
            </a:r>
            <a:endParaRPr lang="en-US" altLang="en-US" dirty="0"/>
          </a:p>
        </p:txBody>
      </p:sp>
      <p:sp>
        <p:nvSpPr>
          <p:cNvPr id="27651" name="Content Placeholder 2"/>
          <p:cNvSpPr>
            <a:spLocks noGrp="1"/>
          </p:cNvSpPr>
          <p:nvPr>
            <p:ph idx="1"/>
          </p:nvPr>
        </p:nvSpPr>
        <p:spPr/>
        <p:txBody>
          <a:bodyPr/>
          <a:lstStyle/>
          <a:p>
            <a:r>
              <a:rPr lang="en-US" altLang="en-US" dirty="0" smtClean="0"/>
              <a:t>Adipose tissue: cells that make and store triglycerides; specialize in fat storage</a:t>
            </a:r>
          </a:p>
          <a:p>
            <a:r>
              <a:rPr lang="en-US" altLang="en-US" dirty="0" smtClean="0"/>
              <a:t>Cartilage: cells surrounded by a rubbery matrix of their own secretions</a:t>
            </a:r>
          </a:p>
          <a:p>
            <a:r>
              <a:rPr lang="en-US" altLang="en-US" dirty="0" smtClean="0"/>
              <a:t>Bone tissue: cells surrounded by a mineral-hardened matrix of their own secretions</a:t>
            </a:r>
          </a:p>
          <a:p>
            <a:r>
              <a:rPr lang="en-US" altLang="en-US" dirty="0" smtClean="0"/>
              <a:t>Blood: plasma and cellular components (red cells, white cells, and platelets)</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Connective Tissue Types (1 of 2)</a:t>
            </a:r>
            <a:endParaRPr lang="en-US" dirty="0"/>
          </a:p>
        </p:txBody>
      </p:sp>
      <p:pic>
        <p:nvPicPr>
          <p:cNvPr id="5" name="Picture 4" descr="A photo shows a seal resting on ice with two long teeth. Its reflection is seen in the water ah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54077"/>
            <a:ext cx="8534400" cy="3549846"/>
          </a:xfrm>
          <a:prstGeom prst="rect">
            <a:avLst/>
          </a:prstGeom>
        </p:spPr>
      </p:pic>
    </p:spTree>
    <p:extLst>
      <p:ext uri="{BB962C8B-B14F-4D97-AF65-F5344CB8AC3E}">
        <p14:creationId xmlns:p14="http://schemas.microsoft.com/office/powerpoint/2010/main" val="206572392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Connective Tissue </a:t>
            </a:r>
            <a:r>
              <a:rPr lang="en-US" dirty="0"/>
              <a:t>Types </a:t>
            </a:r>
            <a:r>
              <a:rPr lang="en-US" dirty="0" smtClean="0"/>
              <a:t>(2 </a:t>
            </a:r>
            <a:r>
              <a:rPr lang="en-US" dirty="0"/>
              <a:t>of 2)</a:t>
            </a:r>
          </a:p>
        </p:txBody>
      </p:sp>
      <p:pic>
        <p:nvPicPr>
          <p:cNvPr id="5" name="Picture 4" descr="A photo shows a seal resting on ice with two long teeth. Its reflection is seen in the water ah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30" y="2317766"/>
            <a:ext cx="8556341" cy="2222469"/>
          </a:xfrm>
          <a:prstGeom prst="rect">
            <a:avLst/>
          </a:prstGeom>
        </p:spPr>
      </p:pic>
    </p:spTree>
    <p:extLst>
      <p:ext uri="{BB962C8B-B14F-4D97-AF65-F5344CB8AC3E}">
        <p14:creationId xmlns:p14="http://schemas.microsoft.com/office/powerpoint/2010/main" val="347842366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28.1 Overview of Animal Body Plans</a:t>
            </a:r>
            <a:endParaRPr lang="en-US" altLang="en-US" dirty="0"/>
          </a:p>
        </p:txBody>
      </p:sp>
      <p:sp>
        <p:nvSpPr>
          <p:cNvPr id="12291" name="Content Placeholder 2"/>
          <p:cNvSpPr>
            <a:spLocks noGrp="1"/>
          </p:cNvSpPr>
          <p:nvPr>
            <p:ph idx="1"/>
          </p:nvPr>
        </p:nvSpPr>
        <p:spPr/>
        <p:txBody>
          <a:bodyPr/>
          <a:lstStyle/>
          <a:p>
            <a:r>
              <a:rPr lang="en-US" altLang="en-US" dirty="0" smtClean="0"/>
              <a:t>Tissue found in all vertebrate bodies</a:t>
            </a:r>
          </a:p>
          <a:p>
            <a:pPr lvl="1"/>
            <a:r>
              <a:rPr lang="en-US" altLang="en-US" dirty="0" smtClean="0"/>
              <a:t>Epithelial tissue: covers body surfaces; lines internal cavities</a:t>
            </a:r>
          </a:p>
          <a:p>
            <a:pPr lvl="1"/>
            <a:r>
              <a:rPr lang="en-US" altLang="en-US" dirty="0" smtClean="0"/>
              <a:t>Connective tissue: holds body parts together; provides structural support</a:t>
            </a:r>
          </a:p>
          <a:p>
            <a:pPr lvl="1"/>
            <a:r>
              <a:rPr lang="en-US" altLang="en-US" dirty="0" smtClean="0"/>
              <a:t>Muscle tissue: moves the body or its parts</a:t>
            </a:r>
          </a:p>
          <a:p>
            <a:pPr lvl="1"/>
            <a:r>
              <a:rPr lang="en-US" altLang="en-US" dirty="0" smtClean="0"/>
              <a:t>Nervous tissue: detects stimuli; relays information</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19169" y="62789"/>
            <a:ext cx="8032638" cy="1004011"/>
          </a:xfrm>
        </p:spPr>
        <p:txBody>
          <a:bodyPr/>
          <a:lstStyle/>
          <a:p>
            <a:r>
              <a:rPr lang="en-US" altLang="en-US" dirty="0" smtClean="0"/>
              <a:t>Blubber: Specialized Adipose Tissue</a:t>
            </a:r>
            <a:endParaRPr lang="en-US" altLang="en-US" dirty="0"/>
          </a:p>
        </p:txBody>
      </p:sp>
      <p:pic>
        <p:nvPicPr>
          <p:cNvPr id="2" name="Picture 1" descr="An image shows many eye like structures, i.e., white balls with a black dot floating in a pink matter. A closer view shows the cream color matter labeled as glycoprotein-rich matrix with fine collagen fibers. The bloated eye like structures are labeled as cartilage cell (chondrocyte). The text below it reads as, Cartilage. Internal framework of ears, nose, airways; covers ends of bones. Supports soft tissues; cushions, reduces friction at joints. An image shows concentric circle like structures with black dots here and there. A close view shows a circle with many layers, labeled as compact bone tissue. It has a black color at the center labeled as blood vessel. Small black dots all over are labeled as bone cell (osteocyte). The text below it reads as, Bone tissue. Bulk of most vertebrate skeletons. Protects soft tissues; functions in movement; stores minerals; produces blood cells. An image shows a test tube like structure with red blood at the bottom and yellow on the top, which is labelled as Plasma (fluid portion of the blood). A magnified view of blood shows red oval structures labelled as red blood cell, white bloated structure with purple structure within is labelled as white blood cell. Small purple floating objects are labelled as platelet. The text below it reads as, Blood. Flows through blood vessels, and the heart. Distributes essential gases, nutrients to cells; removes wastes from th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576" y="1143000"/>
            <a:ext cx="6798849" cy="4572000"/>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28.4 Muscle Tissues (1 of 2)</a:t>
            </a:r>
            <a:endParaRPr lang="en-US" altLang="en-US" dirty="0"/>
          </a:p>
        </p:txBody>
      </p:sp>
      <p:sp>
        <p:nvSpPr>
          <p:cNvPr id="29699" name="Content Placeholder 2"/>
          <p:cNvSpPr>
            <a:spLocks noGrp="1"/>
          </p:cNvSpPr>
          <p:nvPr>
            <p:ph idx="1"/>
          </p:nvPr>
        </p:nvSpPr>
        <p:spPr/>
        <p:txBody>
          <a:bodyPr/>
          <a:lstStyle/>
          <a:p>
            <a:r>
              <a:rPr lang="en-US" altLang="en-US" dirty="0" smtClean="0"/>
              <a:t>Cells that contract (shorten) in response to stimulation</a:t>
            </a:r>
          </a:p>
          <a:p>
            <a:pPr lvl="1"/>
            <a:r>
              <a:rPr lang="en-US" altLang="en-US" dirty="0" smtClean="0"/>
              <a:t>Coordinated contractions of layers or rings of muscles move the body or propel material through</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Tissues (2 of 2)</a:t>
            </a:r>
            <a:endParaRPr lang="en-US" dirty="0"/>
          </a:p>
        </p:txBody>
      </p:sp>
      <p:pic>
        <p:nvPicPr>
          <p:cNvPr id="5" name="Picture 4" descr="The image shows long tube like structures next to each other, having horizontal lines all over, and little dark colored patches at few places. An enlarged image shows white vertical lines intersecting many thin horizontal lines. The patch seen on the white line is labeled as, nucleus. Arms muscles are shown to illustrate that this kind of muscles are found in arm. The text below it reads as, skeletal muscle. Long, multinucleated, cylindrical cells with conspicuous striping (striations). Pulls on bones to bring about movement, maintain posture. Under voluntary control, but some activated in reflexes. The image shows long tube like structures too, but some are curved. They too have the purple patch on them. An enlarged image shows a sheet like structure with horizontal lines all over. The little darker lines are labeled as, adjoining ends of cells. Small patches here and there are labeled as, nucleus. An image of human heart is shown next to it. The text below it reads as, Cardiac muscle. Striated, branching cells (each with a single nucleus) attached end to end. Found only in the heart wall. Contraction is not voluntary. The image shows tube like structures with tapered ends and purple spots. An enlarged image shows a wavy structure all over with black spot labeled as, nucleus. An image of human stomach is shown. The text below it reads as, Smooth muscle. Cells with a single nucleus, tapered ends, and no striations. Found in the walls of arteries, the digestive tract, the reproductive tract, the bladder, and other organs. Contraction is not volunta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25173"/>
            <a:ext cx="8730286" cy="2807654"/>
          </a:xfrm>
          <a:prstGeom prst="rect">
            <a:avLst/>
          </a:prstGeom>
        </p:spPr>
      </p:pic>
    </p:spTree>
    <p:extLst>
      <p:ext uri="{BB962C8B-B14F-4D97-AF65-F5344CB8AC3E}">
        <p14:creationId xmlns:p14="http://schemas.microsoft.com/office/powerpoint/2010/main" val="428641704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Skeletal Muscle</a:t>
            </a:r>
            <a:endParaRPr lang="en-US" altLang="en-US" dirty="0"/>
          </a:p>
        </p:txBody>
      </p:sp>
      <p:sp>
        <p:nvSpPr>
          <p:cNvPr id="30723" name="Content Placeholder 2"/>
          <p:cNvSpPr>
            <a:spLocks noGrp="1"/>
          </p:cNvSpPr>
          <p:nvPr>
            <p:ph idx="1"/>
          </p:nvPr>
        </p:nvSpPr>
        <p:spPr/>
        <p:txBody>
          <a:bodyPr/>
          <a:lstStyle/>
          <a:p>
            <a:r>
              <a:rPr lang="en-US" altLang="en-US" dirty="0" smtClean="0"/>
              <a:t>Helps move and maintain the positions of the body and its parts</a:t>
            </a:r>
          </a:p>
          <a:p>
            <a:pPr lvl="1"/>
            <a:r>
              <a:rPr lang="en-US" altLang="en-US" dirty="0" smtClean="0"/>
              <a:t>Contains parallel arrays of long, cylindrical muscle fibers</a:t>
            </a:r>
          </a:p>
          <a:p>
            <a:pPr lvl="1"/>
            <a:r>
              <a:rPr lang="en-US" altLang="en-US" dirty="0" smtClean="0"/>
              <a:t>“Voluntary” muscles because most can be contracted purposefully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Cardiac Muscle</a:t>
            </a:r>
            <a:endParaRPr lang="en-US" altLang="en-US" dirty="0"/>
          </a:p>
        </p:txBody>
      </p:sp>
      <p:sp>
        <p:nvSpPr>
          <p:cNvPr id="31747" name="Content Placeholder 2"/>
          <p:cNvSpPr>
            <a:spLocks noGrp="1"/>
          </p:cNvSpPr>
          <p:nvPr>
            <p:ph idx="1"/>
          </p:nvPr>
        </p:nvSpPr>
        <p:spPr/>
        <p:txBody>
          <a:bodyPr/>
          <a:lstStyle/>
          <a:p>
            <a:r>
              <a:rPr lang="en-US" altLang="en-US" dirty="0" smtClean="0"/>
              <a:t>Found only in the heart wall</a:t>
            </a:r>
          </a:p>
          <a:p>
            <a:pPr lvl="1"/>
            <a:r>
              <a:rPr lang="en-US" altLang="en-US" dirty="0" smtClean="0"/>
              <a:t>Appears striated</a:t>
            </a:r>
          </a:p>
          <a:p>
            <a:pPr lvl="1"/>
            <a:r>
              <a:rPr lang="en-US" altLang="en-US" dirty="0" smtClean="0"/>
              <a:t>Has branching cells, each with a single nucleus</a:t>
            </a:r>
          </a:p>
          <a:p>
            <a:r>
              <a:rPr lang="en-US" altLang="en-US" dirty="0" smtClean="0"/>
              <a:t>Contract as a unit</a:t>
            </a:r>
          </a:p>
          <a:p>
            <a:pPr lvl="1"/>
            <a:r>
              <a:rPr lang="en-US" altLang="en-US" dirty="0" smtClean="0"/>
              <a:t>Due to presence of gap junctions</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Smooth Muscle</a:t>
            </a:r>
            <a:endParaRPr lang="en-US" altLang="en-US" dirty="0"/>
          </a:p>
        </p:txBody>
      </p:sp>
      <p:sp>
        <p:nvSpPr>
          <p:cNvPr id="32771" name="Content Placeholder 2"/>
          <p:cNvSpPr>
            <a:spLocks noGrp="1"/>
          </p:cNvSpPr>
          <p:nvPr>
            <p:ph idx="1"/>
          </p:nvPr>
        </p:nvSpPr>
        <p:spPr/>
        <p:txBody>
          <a:bodyPr/>
          <a:lstStyle/>
          <a:p>
            <a:r>
              <a:rPr lang="en-US" altLang="en-US" dirty="0" smtClean="0"/>
              <a:t>Found in the wall of some blood vessels and soft internal organs (e.g., stomach, uterus, and bladder)</a:t>
            </a:r>
          </a:p>
          <a:p>
            <a:pPr lvl="1"/>
            <a:r>
              <a:rPr lang="en-US" altLang="en-US" dirty="0" err="1" smtClean="0"/>
              <a:t>Unbranched</a:t>
            </a:r>
            <a:r>
              <a:rPr lang="en-US" altLang="en-US" dirty="0" smtClean="0"/>
              <a:t> cells contain a nucleus at their center and are tapered at both ends</a:t>
            </a:r>
          </a:p>
          <a:p>
            <a:pPr lvl="1"/>
            <a:r>
              <a:rPr lang="en-US" altLang="en-US" dirty="0" smtClean="0"/>
              <a:t>Contractile units are not arranged in a repeating fashion; does not appear striated</a:t>
            </a:r>
          </a:p>
          <a:p>
            <a:pPr lvl="1"/>
            <a:r>
              <a:rPr lang="en-US" altLang="en-US" dirty="0" smtClean="0"/>
              <a:t>“Involuntary” muscle: cannot be contracted at will</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28.5 Nervous Tissues</a:t>
            </a:r>
            <a:endParaRPr lang="en-US" altLang="en-US" dirty="0"/>
          </a:p>
        </p:txBody>
      </p:sp>
      <p:sp>
        <p:nvSpPr>
          <p:cNvPr id="33795" name="Content Placeholder 2"/>
          <p:cNvSpPr>
            <a:spLocks noGrp="1"/>
          </p:cNvSpPr>
          <p:nvPr>
            <p:ph idx="1"/>
          </p:nvPr>
        </p:nvSpPr>
        <p:spPr/>
        <p:txBody>
          <a:bodyPr/>
          <a:lstStyle/>
          <a:p>
            <a:r>
              <a:rPr lang="en-US" altLang="en-US" dirty="0" smtClean="0"/>
              <a:t>Allows an animal to collect and integrate information about its internal and external environment</a:t>
            </a:r>
          </a:p>
          <a:p>
            <a:r>
              <a:rPr lang="en-US" altLang="en-US" dirty="0" smtClean="0"/>
              <a:t>Controls the activity of glands and muscles</a:t>
            </a:r>
          </a:p>
          <a:p>
            <a:r>
              <a:rPr lang="en-US" altLang="en-US" dirty="0" smtClean="0"/>
              <a:t>Main tissue of the vertebrate brain and spinal cord and of the nerves that extend through the body</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Two Types of Cells (1 of 2)</a:t>
            </a:r>
            <a:endParaRPr lang="en-US" altLang="en-US" dirty="0"/>
          </a:p>
        </p:txBody>
      </p:sp>
      <p:sp>
        <p:nvSpPr>
          <p:cNvPr id="35843" name="Content Placeholder 2"/>
          <p:cNvSpPr>
            <a:spLocks noGrp="1"/>
          </p:cNvSpPr>
          <p:nvPr>
            <p:ph idx="1"/>
          </p:nvPr>
        </p:nvSpPr>
        <p:spPr/>
        <p:txBody>
          <a:bodyPr/>
          <a:lstStyle/>
          <a:p>
            <a:r>
              <a:rPr lang="en-US" altLang="en-US" dirty="0" smtClean="0"/>
              <a:t>Neurons: cells that transmit electrical signals along their plasma membrane and send chemical messages to other cells</a:t>
            </a:r>
          </a:p>
          <a:p>
            <a:pPr lvl="1"/>
            <a:r>
              <a:rPr lang="en-US" altLang="en-US" dirty="0" smtClean="0"/>
              <a:t>Central cell body: contains nucleus and other organelles</a:t>
            </a:r>
          </a:p>
          <a:p>
            <a:pPr lvl="1"/>
            <a:r>
              <a:rPr lang="en-US" altLang="en-US" dirty="0" smtClean="0"/>
              <a:t>Cytoplasmic extensions project from the cell body; function to receive and send electrochemical signals</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Two Types of Cells (2 of 2) </a:t>
            </a:r>
            <a:endParaRPr lang="en-US" altLang="en-US" dirty="0"/>
          </a:p>
        </p:txBody>
      </p:sp>
      <p:sp>
        <p:nvSpPr>
          <p:cNvPr id="37891" name="Content Placeholder 2"/>
          <p:cNvSpPr>
            <a:spLocks noGrp="1"/>
          </p:cNvSpPr>
          <p:nvPr>
            <p:ph idx="1"/>
          </p:nvPr>
        </p:nvSpPr>
        <p:spPr/>
        <p:txBody>
          <a:bodyPr/>
          <a:lstStyle/>
          <a:p>
            <a:r>
              <a:rPr lang="en-US" altLang="en-US" dirty="0" err="1" smtClean="0"/>
              <a:t>Neuroglial</a:t>
            </a:r>
            <a:r>
              <a:rPr lang="en-US" altLang="en-US" dirty="0" smtClean="0"/>
              <a:t> cells</a:t>
            </a:r>
          </a:p>
          <a:p>
            <a:pPr lvl="1"/>
            <a:r>
              <a:rPr lang="en-US" altLang="en-US" dirty="0" smtClean="0"/>
              <a:t>Help position neurons</a:t>
            </a:r>
          </a:p>
          <a:p>
            <a:pPr lvl="1"/>
            <a:r>
              <a:rPr lang="en-US" altLang="en-US" dirty="0" smtClean="0"/>
              <a:t>Provide metabolic support to neurons</a:t>
            </a:r>
          </a:p>
          <a:p>
            <a:pPr lvl="1"/>
            <a:r>
              <a:rPr lang="en-US" altLang="en-US" dirty="0" smtClean="0"/>
              <a:t>Wrap around the signal-sending cytoplasmic extensions of neurons</a:t>
            </a:r>
          </a:p>
          <a:p>
            <a:pPr lvl="2"/>
            <a:r>
              <a:rPr lang="en-US" altLang="en-US" dirty="0" smtClean="0"/>
              <a:t>Increases the rate at which electrical signals travel along the neurons</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Neuron and Neuroglia</a:t>
            </a:r>
            <a:endParaRPr lang="en-US" dirty="0"/>
          </a:p>
        </p:txBody>
      </p:sp>
      <p:pic>
        <p:nvPicPr>
          <p:cNvPr id="5" name="Picture 4" descr="An image shows a black ball like cell body in the center of a web like structure whose ends further extend into root like structures. They are labeled as, signal-receiving extensions (dendrites). It further extends into a yellow tube like structure labeled as, signal- sending extensions (axon) with neuroglial cell wrapping around it and tube is made up of neurological cells mounted on each other. It is labeled as signal-sending extension (axon) with neuroglial cell wrapped around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714" y="1220972"/>
            <a:ext cx="4094572" cy="4875028"/>
          </a:xfrm>
          <a:prstGeom prst="rect">
            <a:avLst/>
          </a:prstGeom>
        </p:spPr>
      </p:pic>
    </p:spTree>
    <p:extLst>
      <p:ext uri="{BB962C8B-B14F-4D97-AF65-F5344CB8AC3E}">
        <p14:creationId xmlns:p14="http://schemas.microsoft.com/office/powerpoint/2010/main" val="353465203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19169" y="228600"/>
            <a:ext cx="8032638" cy="1004011"/>
          </a:xfrm>
        </p:spPr>
        <p:txBody>
          <a:bodyPr/>
          <a:lstStyle/>
          <a:p>
            <a:r>
              <a:rPr lang="en-US" altLang="en-US" dirty="0" smtClean="0"/>
              <a:t>Levels of Organization</a:t>
            </a:r>
            <a:endParaRPr lang="en-US" altLang="en-US" dirty="0"/>
          </a:p>
        </p:txBody>
      </p:sp>
      <p:pic>
        <p:nvPicPr>
          <p:cNvPr id="2" name="Picture 1" descr="A figure shows five images depicting the example of the levels of organization in a vertebrate body. A, The image is labeled as, Cell (muscle cells) branching into two with four horizontal red lines on it. B, The image is labeled as, Tissue (Cardiac muscle) shows a red sheet like structure with a few patches over it. C, The image is labeled as, Organ (heart) showing a human heart. D, The image is labeled as, Organ system (circulatory system); a human structure shows the circulatory system running throughout the human body. E, The image is labeled as, Body (human body); showing a man standing with hands in his pock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43653"/>
            <a:ext cx="8839200" cy="3370694"/>
          </a:xfrm>
          <a:prstGeom prst="rect">
            <a:avLst/>
          </a:prstGeom>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Nervous Tissue</a:t>
            </a:r>
            <a:endParaRPr lang="en-US" dirty="0"/>
          </a:p>
        </p:txBody>
      </p:sp>
      <p:sp>
        <p:nvSpPr>
          <p:cNvPr id="3" name="Content Placeholder 2"/>
          <p:cNvSpPr>
            <a:spLocks noGrp="1"/>
          </p:cNvSpPr>
          <p:nvPr>
            <p:ph idx="1"/>
          </p:nvPr>
        </p:nvSpPr>
        <p:spPr/>
        <p:txBody>
          <a:bodyPr/>
          <a:lstStyle/>
          <a:p>
            <a:r>
              <a:rPr lang="en-US" dirty="0" smtClean="0"/>
              <a:t>Brain and spinal cord contain two visually distinct types of tissue</a:t>
            </a:r>
          </a:p>
          <a:p>
            <a:pPr lvl="1"/>
            <a:r>
              <a:rPr lang="en-US" dirty="0" smtClean="0"/>
              <a:t>White matter: signal-sending axons of neurons and the </a:t>
            </a:r>
            <a:r>
              <a:rPr lang="en-US" dirty="0" err="1" smtClean="0"/>
              <a:t>neuroglial</a:t>
            </a:r>
            <a:r>
              <a:rPr lang="en-US" dirty="0" smtClean="0"/>
              <a:t> cells wrapping them</a:t>
            </a:r>
          </a:p>
          <a:p>
            <a:pPr lvl="1"/>
            <a:r>
              <a:rPr lang="en-US" dirty="0" smtClean="0"/>
              <a:t>Gray matter: other types of neuroglia and most neuron cell bodies and signal-receiving dendrites</a:t>
            </a:r>
            <a:endParaRPr lang="en-US" dirty="0"/>
          </a:p>
        </p:txBody>
      </p:sp>
    </p:spTree>
    <p:extLst>
      <p:ext uri="{BB962C8B-B14F-4D97-AF65-F5344CB8AC3E}">
        <p14:creationId xmlns:p14="http://schemas.microsoft.com/office/powerpoint/2010/main" val="1026789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White and Gray Matter</a:t>
            </a:r>
            <a:endParaRPr lang="en-US" dirty="0"/>
          </a:p>
        </p:txBody>
      </p:sp>
      <p:pic>
        <p:nvPicPr>
          <p:cNvPr id="5" name="Picture 4" descr="An images show two types of nervous tissue in the human brain. An image shows a side view of the human brain, and a dotted line across it shows the place where the cross section is made. The next image shows the upper view of the brain. It is all covered with the white structure and is labeled as, white matter. Outside the white matter is a thin grey border, which is labeled as, grey mat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63" y="1405128"/>
            <a:ext cx="8470074" cy="4157472"/>
          </a:xfrm>
          <a:prstGeom prst="rect">
            <a:avLst/>
          </a:prstGeom>
        </p:spPr>
      </p:pic>
    </p:spTree>
    <p:extLst>
      <p:ext uri="{BB962C8B-B14F-4D97-AF65-F5344CB8AC3E}">
        <p14:creationId xmlns:p14="http://schemas.microsoft.com/office/powerpoint/2010/main" val="65078573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28.6 Organ Systems (1 of 5)</a:t>
            </a:r>
            <a:endParaRPr lang="en-US" altLang="en-US" dirty="0"/>
          </a:p>
        </p:txBody>
      </p:sp>
      <p:sp>
        <p:nvSpPr>
          <p:cNvPr id="38915" name="Content Placeholder 2"/>
          <p:cNvSpPr>
            <a:spLocks noGrp="1"/>
          </p:cNvSpPr>
          <p:nvPr>
            <p:ph idx="1"/>
          </p:nvPr>
        </p:nvSpPr>
        <p:spPr/>
        <p:txBody>
          <a:bodyPr/>
          <a:lstStyle/>
          <a:p>
            <a:r>
              <a:rPr lang="en-US" altLang="en-US" dirty="0" smtClean="0"/>
              <a:t>Tissues interact structurally and functionally in organs</a:t>
            </a:r>
          </a:p>
          <a:p>
            <a:r>
              <a:rPr lang="en-US" altLang="en-US" dirty="0" smtClean="0"/>
              <a:t>Organs in turn interact in organ systems</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Organ Systems (2 of 5)</a:t>
            </a:r>
            <a:endParaRPr lang="en-US" altLang="en-US" dirty="0"/>
          </a:p>
        </p:txBody>
      </p:sp>
      <p:sp>
        <p:nvSpPr>
          <p:cNvPr id="39939" name="Content Placeholder 2"/>
          <p:cNvSpPr>
            <a:spLocks noGrp="1"/>
          </p:cNvSpPr>
          <p:nvPr>
            <p:ph idx="1"/>
          </p:nvPr>
        </p:nvSpPr>
        <p:spPr/>
        <p:txBody>
          <a:bodyPr/>
          <a:lstStyle/>
          <a:p>
            <a:r>
              <a:rPr lang="en-US" altLang="en-US" dirty="0" smtClean="0"/>
              <a:t>Integumentary system: skin and skin-derived structures (e.g., hair and nails)</a:t>
            </a:r>
          </a:p>
          <a:p>
            <a:r>
              <a:rPr lang="en-US" altLang="en-US" dirty="0" smtClean="0"/>
              <a:t>Nervous system: body’s main control center (brain, spinal cord, nerves, sensory organs)</a:t>
            </a:r>
          </a:p>
          <a:p>
            <a:r>
              <a:rPr lang="en-US" altLang="en-US" dirty="0" smtClean="0"/>
              <a:t>Endocrine system: controls other organ systems</a:t>
            </a: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Organ Systems (3 of 5) </a:t>
            </a:r>
            <a:endParaRPr lang="en-US" altLang="en-US" dirty="0"/>
          </a:p>
        </p:txBody>
      </p:sp>
      <p:sp>
        <p:nvSpPr>
          <p:cNvPr id="40963" name="Content Placeholder 2"/>
          <p:cNvSpPr>
            <a:spLocks noGrp="1"/>
          </p:cNvSpPr>
          <p:nvPr>
            <p:ph idx="1"/>
          </p:nvPr>
        </p:nvSpPr>
        <p:spPr/>
        <p:txBody>
          <a:bodyPr/>
          <a:lstStyle/>
          <a:p>
            <a:r>
              <a:rPr lang="en-US" altLang="en-US" dirty="0" smtClean="0"/>
              <a:t>Muscular system: moves the body and its parts; regulates body temperature</a:t>
            </a:r>
          </a:p>
          <a:p>
            <a:r>
              <a:rPr lang="en-US" altLang="en-US" dirty="0" smtClean="0"/>
              <a:t>Skeletal system: protects internal organs, stores minerals, and produces blood cells</a:t>
            </a:r>
          </a:p>
          <a:p>
            <a:r>
              <a:rPr lang="en-US" altLang="en-US" dirty="0" smtClean="0"/>
              <a:t>Circulatory system: heart and blood vessels; delivers oxygen and nutrients and clears wastes</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Organ Systems </a:t>
            </a:r>
            <a:r>
              <a:rPr lang="en-US" dirty="0" smtClean="0"/>
              <a:t>(4 </a:t>
            </a:r>
            <a:r>
              <a:rPr lang="en-US" dirty="0"/>
              <a:t>of </a:t>
            </a:r>
            <a:r>
              <a:rPr lang="en-US" dirty="0" smtClean="0"/>
              <a:t>5)</a:t>
            </a:r>
            <a:endParaRPr lang="en-US" altLang="en-US" dirty="0"/>
          </a:p>
        </p:txBody>
      </p:sp>
      <p:sp>
        <p:nvSpPr>
          <p:cNvPr id="43011" name="Content Placeholder 2"/>
          <p:cNvSpPr>
            <a:spLocks noGrp="1"/>
          </p:cNvSpPr>
          <p:nvPr>
            <p:ph idx="1"/>
          </p:nvPr>
        </p:nvSpPr>
        <p:spPr/>
        <p:txBody>
          <a:bodyPr/>
          <a:lstStyle/>
          <a:p>
            <a:r>
              <a:rPr lang="en-US" altLang="en-US" dirty="0" smtClean="0"/>
              <a:t>Lymphatic system: moves fluid (lymph) from tissues to blood and organs; protects the body against pathogens</a:t>
            </a:r>
          </a:p>
          <a:p>
            <a:r>
              <a:rPr lang="en-US" altLang="en-US" dirty="0" smtClean="0"/>
              <a:t>Respiratory system: lungs and airways; delivers oxygen from air to blood and expels carbon dioxide</a:t>
            </a:r>
          </a:p>
          <a:p>
            <a:r>
              <a:rPr lang="en-US" altLang="en-US" dirty="0" smtClean="0"/>
              <a:t>Digestive system: takes in and breaks down food; delivers nutrients to blood and eliminates undigested wastes</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Organ Systems </a:t>
            </a:r>
            <a:r>
              <a:rPr lang="en-US" dirty="0" smtClean="0"/>
              <a:t>(5 </a:t>
            </a:r>
            <a:r>
              <a:rPr lang="en-US" dirty="0"/>
              <a:t>of </a:t>
            </a:r>
            <a:r>
              <a:rPr lang="en-US" dirty="0" smtClean="0"/>
              <a:t>5)</a:t>
            </a:r>
            <a:r>
              <a:rPr lang="en-US" altLang="en-US" dirty="0" smtClean="0"/>
              <a:t> </a:t>
            </a:r>
            <a:endParaRPr lang="en-US" altLang="en-US" dirty="0"/>
          </a:p>
        </p:txBody>
      </p:sp>
      <p:sp>
        <p:nvSpPr>
          <p:cNvPr id="44035" name="Content Placeholder 2"/>
          <p:cNvSpPr>
            <a:spLocks noGrp="1"/>
          </p:cNvSpPr>
          <p:nvPr>
            <p:ph idx="1"/>
          </p:nvPr>
        </p:nvSpPr>
        <p:spPr/>
        <p:txBody>
          <a:bodyPr/>
          <a:lstStyle/>
          <a:p>
            <a:r>
              <a:rPr lang="en-US" altLang="en-US" dirty="0" smtClean="0"/>
              <a:t>Urinary system: kidneys, bladder, etc.; removes wastes from blood and adjusts blood volume and solute composition</a:t>
            </a:r>
          </a:p>
          <a:p>
            <a:r>
              <a:rPr lang="en-US" altLang="en-US" dirty="0" smtClean="0"/>
              <a:t>Reproductive system: gamete-making organs (ovaries or testes)</a:t>
            </a:r>
          </a:p>
          <a:p>
            <a:pPr lvl="1"/>
            <a:r>
              <a:rPr lang="en-US" altLang="en-US" dirty="0" smtClean="0"/>
              <a:t>In females, the uterus is the organ in which offspring develop</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lstStyle/>
          <a:p>
            <a:r>
              <a:rPr lang="en-US" dirty="0" smtClean="0"/>
              <a:t>Organ System Interactions</a:t>
            </a:r>
            <a:endParaRPr lang="en-US" dirty="0"/>
          </a:p>
        </p:txBody>
      </p:sp>
      <p:pic>
        <p:nvPicPr>
          <p:cNvPr id="5" name="Picture 4" descr="A flow chart shows the organ system interaction in the human body. The first step begins at food, water intake and an arrow from it points downward and directs to an orange box labeled as, Digestive system. A longer arrow from it points towards the next step which is, excretion of food residues. Another smaller arrow from the digestive system shows the movement of nutrients, water, solutes into the circulatory system. Another arrow from the circulatory system shows the further step of transport of materials to and from cells. Parallel to this, other flow chart shows oxygen inhaled, and an arrow from it points towards an orange box labeled as, respiratory system. An arrow from a side points and shows carbon dioxide exhaled. An arrow pointed downwards from the respiratory system shows flow of oxygen in to the circulatory system. In return, an arrow pointed upwards shows the flow of carbon dioxide from circulatory system to respiratory system. An arrow pointing in both directions are shown in between circulatory system and urinary system and is labeled as, water, solutes. An arrow from the urinary system points downwards and shows the elimination of soluble wastes, excess water, and sal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470" y="1371600"/>
            <a:ext cx="6509060" cy="4503744"/>
          </a:xfrm>
          <a:prstGeom prst="rect">
            <a:avLst/>
          </a:prstGeom>
        </p:spPr>
      </p:pic>
    </p:spTree>
    <p:extLst>
      <p:ext uri="{BB962C8B-B14F-4D97-AF65-F5344CB8AC3E}">
        <p14:creationId xmlns:p14="http://schemas.microsoft.com/office/powerpoint/2010/main" val="177333175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Systems (1 of 4) </a:t>
            </a:r>
            <a:endParaRPr lang="en-US" dirty="0"/>
          </a:p>
        </p:txBody>
      </p:sp>
      <p:pic>
        <p:nvPicPr>
          <p:cNvPr id="5" name="Picture 4" descr="The images shows the various human organ systems and their functions. The human body labeled as, 1 is described as, Integumentary System- Protects body from injury, dehydration, pathogens; moderates temperature; excretes some wastes; detects external stimuli. The image labeled as, 2 shows a human body with a highlighted nervous system in yellow. The text beside it reads as, Nervous System- Detects external and internal stimuli; coordinates responses to stimuli; integrates organ system activities. The image labeled as, 3 shows the following parts highlighted. Thyroid, heart, kidneys, ovaries and testis. The text beside it reads as, Endocrine System- Secretes hormones that control activity of other organ systems. (Male testes add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125842"/>
            <a:ext cx="8839200" cy="2606316"/>
          </a:xfrm>
          <a:prstGeom prst="rect">
            <a:avLst/>
          </a:prstGeom>
        </p:spPr>
      </p:pic>
    </p:spTree>
    <p:extLst>
      <p:ext uri="{BB962C8B-B14F-4D97-AF65-F5344CB8AC3E}">
        <p14:creationId xmlns:p14="http://schemas.microsoft.com/office/powerpoint/2010/main" val="83378992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a:t>
            </a:r>
            <a:r>
              <a:rPr lang="en-US" dirty="0"/>
              <a:t>Systems </a:t>
            </a:r>
            <a:r>
              <a:rPr lang="en-US" dirty="0" smtClean="0"/>
              <a:t>(2 </a:t>
            </a:r>
            <a:r>
              <a:rPr lang="en-US" dirty="0"/>
              <a:t>of </a:t>
            </a:r>
            <a:r>
              <a:rPr lang="en-US" dirty="0" smtClean="0"/>
              <a:t>4) </a:t>
            </a:r>
            <a:endParaRPr lang="en-US" dirty="0"/>
          </a:p>
        </p:txBody>
      </p:sp>
      <p:pic>
        <p:nvPicPr>
          <p:cNvPr id="5" name="Picture 4" descr="The image labeled as, 4 shows a human body’s entire muscular system. The text beside it reads as, Muscular System Moves the body and its parts; maintains posture; produces heat to maintain body temperature. The image labeled as, 5 shows the entire skeletal system of a human body. The text beside it reads as, Skeletal System- Supports and protects body parts; site of muscle attachment; produces blood cells; stores minerals. The image labeled as, 6 shows the arteries and veins running all through the human body. The text beside it reads as, Circulatory System- Distributes materials and heat throughout the bod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53" y="2133600"/>
            <a:ext cx="8580094" cy="2590800"/>
          </a:xfrm>
          <a:prstGeom prst="rect">
            <a:avLst/>
          </a:prstGeom>
        </p:spPr>
      </p:pic>
    </p:spTree>
    <p:extLst>
      <p:ext uri="{BB962C8B-B14F-4D97-AF65-F5344CB8AC3E}">
        <p14:creationId xmlns:p14="http://schemas.microsoft.com/office/powerpoint/2010/main" val="185875127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Fluids of the Animal Body</a:t>
            </a:r>
            <a:endParaRPr lang="en-US" altLang="en-US" dirty="0"/>
          </a:p>
        </p:txBody>
      </p:sp>
      <p:sp>
        <p:nvSpPr>
          <p:cNvPr id="14339" name="Content Placeholder 2"/>
          <p:cNvSpPr>
            <a:spLocks noGrp="1"/>
          </p:cNvSpPr>
          <p:nvPr>
            <p:ph idx="1"/>
          </p:nvPr>
        </p:nvSpPr>
        <p:spPr/>
        <p:txBody>
          <a:bodyPr/>
          <a:lstStyle/>
          <a:p>
            <a:r>
              <a:rPr lang="en-US" altLang="en-US" dirty="0" smtClean="0"/>
              <a:t>An animal body consists mainly of water with dissolved salts, proteins, etc.</a:t>
            </a:r>
          </a:p>
          <a:p>
            <a:pPr lvl="1"/>
            <a:r>
              <a:rPr lang="en-US" altLang="en-US" dirty="0" smtClean="0"/>
              <a:t>Most of this fluid resides inside cells</a:t>
            </a:r>
          </a:p>
          <a:p>
            <a:pPr lvl="1"/>
            <a:r>
              <a:rPr lang="en-US" altLang="en-US" dirty="0" smtClean="0"/>
              <a:t>The rest is </a:t>
            </a:r>
            <a:r>
              <a:rPr lang="en-US" altLang="en-US" i="1" dirty="0" smtClean="0"/>
              <a:t>extracellular fluid</a:t>
            </a:r>
            <a:r>
              <a:rPr lang="en-US" altLang="en-US" dirty="0" smtClean="0"/>
              <a:t>: internal environment in which body cells live</a:t>
            </a:r>
          </a:p>
          <a:p>
            <a:pPr lvl="2"/>
            <a:r>
              <a:rPr lang="en-US" altLang="en-US" dirty="0" smtClean="0"/>
              <a:t>In vertebrates, extracellular fluid consists mainly of </a:t>
            </a:r>
            <a:r>
              <a:rPr lang="en-US" altLang="en-US" i="1" dirty="0" smtClean="0"/>
              <a:t>interstitial fluid</a:t>
            </a:r>
            <a:r>
              <a:rPr lang="en-US" altLang="en-US" dirty="0" smtClean="0"/>
              <a:t>: fluid between cells</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a:t>
            </a:r>
            <a:r>
              <a:rPr lang="en-US" dirty="0"/>
              <a:t>Systems </a:t>
            </a:r>
            <a:r>
              <a:rPr lang="en-US" dirty="0" smtClean="0"/>
              <a:t>(3 </a:t>
            </a:r>
            <a:r>
              <a:rPr lang="en-US" dirty="0"/>
              <a:t>of </a:t>
            </a:r>
            <a:r>
              <a:rPr lang="en-US" dirty="0" smtClean="0"/>
              <a:t>4) </a:t>
            </a:r>
            <a:endParaRPr lang="en-US" dirty="0"/>
          </a:p>
        </p:txBody>
      </p:sp>
      <p:pic>
        <p:nvPicPr>
          <p:cNvPr id="5" name="Picture 4" descr="A male human body labeled as, “7” shows a light green highlighted system running all through the body. The text beside it reads as, “Lymphatic System- Collects and returns excess tissue fluid to the blood; defends the body against infection and cancers.” A female human body labeled as, “8” shows the trachea and the lungs. The text beside it reads as, “Respiratory System- Takes in oxygen needed for aerobic respiration; expels carbon dioxide; helps maintain pH.” A male human body labeled as, “9” shows the food pipe, stomach, liver, small intestine and long intestine. The text beside it reads as, “Digestive System- Takes in food and water; breaks food down and absorbs nutrients, then eliminates food residu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29" y="2246485"/>
            <a:ext cx="8012142" cy="2365030"/>
          </a:xfrm>
          <a:prstGeom prst="rect">
            <a:avLst/>
          </a:prstGeom>
        </p:spPr>
      </p:pic>
    </p:spTree>
    <p:extLst>
      <p:ext uri="{BB962C8B-B14F-4D97-AF65-F5344CB8AC3E}">
        <p14:creationId xmlns:p14="http://schemas.microsoft.com/office/powerpoint/2010/main" val="319904359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a:t>
            </a:r>
            <a:r>
              <a:rPr lang="en-US" dirty="0"/>
              <a:t>Systems </a:t>
            </a:r>
            <a:r>
              <a:rPr lang="en-US" dirty="0" smtClean="0"/>
              <a:t>(4 </a:t>
            </a:r>
            <a:r>
              <a:rPr lang="en-US" dirty="0"/>
              <a:t>of </a:t>
            </a:r>
            <a:r>
              <a:rPr lang="en-US" dirty="0" smtClean="0"/>
              <a:t>4) </a:t>
            </a:r>
            <a:endParaRPr lang="en-US" dirty="0"/>
          </a:p>
        </p:txBody>
      </p:sp>
      <p:pic>
        <p:nvPicPr>
          <p:cNvPr id="5" name="Picture 4" descr="A female human body labeled as, “10” shows the kidneys, bladder and urethra. The text beside it reads as, “Urinary System- Maintains volume and composition of blood; excretes excess fluid and wastes; helps maintain pH.” An image shows a male and female human body labeled as, “11” with their respective reproductive parts highlighted. The text beside it reads as, “Reproductive System- Female: Produces eggs; nourishes and protects developing offspring. Male: Produces and transfers sperm to a fema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74" y="2135637"/>
            <a:ext cx="7808652" cy="2586726"/>
          </a:xfrm>
          <a:prstGeom prst="rect">
            <a:avLst/>
          </a:prstGeom>
        </p:spPr>
      </p:pic>
    </p:spTree>
    <p:extLst>
      <p:ext uri="{BB962C8B-B14F-4D97-AF65-F5344CB8AC3E}">
        <p14:creationId xmlns:p14="http://schemas.microsoft.com/office/powerpoint/2010/main" val="302740375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Body Cavities</a:t>
            </a:r>
            <a:endParaRPr lang="en-US" altLang="en-US" dirty="0"/>
          </a:p>
        </p:txBody>
      </p:sp>
      <p:sp>
        <p:nvSpPr>
          <p:cNvPr id="45059" name="Content Placeholder 2"/>
          <p:cNvSpPr>
            <a:spLocks noGrp="1"/>
          </p:cNvSpPr>
          <p:nvPr>
            <p:ph idx="1"/>
          </p:nvPr>
        </p:nvSpPr>
        <p:spPr/>
        <p:txBody>
          <a:bodyPr/>
          <a:lstStyle/>
          <a:p>
            <a:r>
              <a:rPr lang="en-US" altLang="en-US" dirty="0" smtClean="0"/>
              <a:t>Body cavities that hold human organs</a:t>
            </a:r>
          </a:p>
          <a:p>
            <a:pPr lvl="1"/>
            <a:r>
              <a:rPr lang="en-US" altLang="en-US" dirty="0" smtClean="0"/>
              <a:t>Cranial cavity</a:t>
            </a:r>
          </a:p>
          <a:p>
            <a:pPr lvl="1"/>
            <a:r>
              <a:rPr lang="en-US" altLang="en-US" dirty="0" smtClean="0"/>
              <a:t>Spinal cavity</a:t>
            </a:r>
          </a:p>
          <a:p>
            <a:pPr lvl="1"/>
            <a:r>
              <a:rPr lang="en-US" altLang="en-US" dirty="0" smtClean="0"/>
              <a:t>Thoracic cavity</a:t>
            </a:r>
          </a:p>
          <a:p>
            <a:pPr lvl="1"/>
            <a:r>
              <a:rPr lang="en-US" altLang="en-US" dirty="0" smtClean="0"/>
              <a:t>Abdominal cavity</a:t>
            </a:r>
          </a:p>
          <a:p>
            <a:pPr lvl="1"/>
            <a:r>
              <a:rPr lang="en-US" altLang="en-US" dirty="0" smtClean="0"/>
              <a:t>Pelvic cavity</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Human Body Cavities</a:t>
            </a:r>
            <a:endParaRPr lang="en-US" dirty="0"/>
          </a:p>
        </p:txBody>
      </p:sp>
      <p:pic>
        <p:nvPicPr>
          <p:cNvPr id="5" name="Picture 4" descr="The outline of upper human body shows the body cavities that hold human organs. A cavity pointed in the brain area is labeled as, cranial cavity. A cavity pointed right below the neck is labeled as, spinal cavity. A cavity pointed in the lung region is labeled as, thoracic cavity. The space between the lungs and abdomen is labeled as, diaphragm (muscle). A cavity pointed in the upper abdominal region is labeled as, abdominal cavity. A cavity pointed in the pelvic area is labeled as, pelvic cavit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140" y="990600"/>
            <a:ext cx="3855720" cy="5170337"/>
          </a:xfrm>
          <a:prstGeom prst="rect">
            <a:avLst/>
          </a:prstGeom>
        </p:spPr>
      </p:pic>
    </p:spTree>
    <p:extLst>
      <p:ext uri="{BB962C8B-B14F-4D97-AF65-F5344CB8AC3E}">
        <p14:creationId xmlns:p14="http://schemas.microsoft.com/office/powerpoint/2010/main" val="396266080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28.7 Integument</a:t>
            </a:r>
            <a:endParaRPr lang="en-US" altLang="en-US" dirty="0"/>
          </a:p>
        </p:txBody>
      </p:sp>
      <p:sp>
        <p:nvSpPr>
          <p:cNvPr id="46083" name="Content Placeholder 2"/>
          <p:cNvSpPr>
            <a:spLocks noGrp="1"/>
          </p:cNvSpPr>
          <p:nvPr>
            <p:ph idx="1"/>
          </p:nvPr>
        </p:nvSpPr>
        <p:spPr/>
        <p:txBody>
          <a:bodyPr/>
          <a:lstStyle/>
          <a:p>
            <a:r>
              <a:rPr lang="en-US" altLang="en-US" dirty="0" smtClean="0"/>
              <a:t>Components of human skin</a:t>
            </a:r>
          </a:p>
          <a:p>
            <a:pPr lvl="1"/>
            <a:r>
              <a:rPr lang="en-US" altLang="en-US" dirty="0" smtClean="0"/>
              <a:t>Epidermis: stratified squamous epithelium with an abundance of adhering junctions</a:t>
            </a:r>
          </a:p>
          <a:p>
            <a:pPr lvl="2"/>
            <a:r>
              <a:rPr lang="en-US" altLang="en-US" dirty="0" smtClean="0"/>
              <a:t>Human epidermis consists mainly of keratinocytes that make the waterproof protein keratin</a:t>
            </a:r>
          </a:p>
          <a:p>
            <a:pPr lvl="1"/>
            <a:r>
              <a:rPr lang="en-US" altLang="en-US" dirty="0" smtClean="0"/>
              <a:t>Dermis: consists primarily of dense  connective tissue with stretch-resistant elastin fibers and supportive collagen fibers</a:t>
            </a:r>
          </a:p>
          <a:p>
            <a:pPr lvl="2"/>
            <a:r>
              <a:rPr lang="en-US" altLang="en-US" dirty="0" smtClean="0"/>
              <a:t>Blood vessels, lymph vessels, and sensory receptors weave through the dermis</a:t>
            </a:r>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Hair</a:t>
            </a:r>
            <a:endParaRPr lang="en-US" dirty="0"/>
          </a:p>
        </p:txBody>
      </p:sp>
      <p:sp>
        <p:nvSpPr>
          <p:cNvPr id="3" name="Content Placeholder 2"/>
          <p:cNvSpPr>
            <a:spLocks noGrp="1"/>
          </p:cNvSpPr>
          <p:nvPr>
            <p:ph idx="1"/>
          </p:nvPr>
        </p:nvSpPr>
        <p:spPr/>
        <p:txBody>
          <a:bodyPr/>
          <a:lstStyle/>
          <a:p>
            <a:r>
              <a:rPr lang="en-US" dirty="0" smtClean="0"/>
              <a:t>Visible portion of hair is the remains of keratinocytes that divided in the hair follicle</a:t>
            </a:r>
          </a:p>
          <a:p>
            <a:pPr lvl="1"/>
            <a:r>
              <a:rPr lang="en-US" dirty="0" smtClean="0"/>
              <a:t>Divide every 24–72 hours</a:t>
            </a:r>
          </a:p>
          <a:p>
            <a:pPr lvl="1"/>
            <a:r>
              <a:rPr lang="en-US" dirty="0" smtClean="0"/>
              <a:t>Pushed away from follicle and out of skin as they divide</a:t>
            </a:r>
          </a:p>
          <a:p>
            <a:pPr lvl="1"/>
            <a:r>
              <a:rPr lang="en-US" dirty="0" smtClean="0"/>
              <a:t>Die before reaching the surface</a:t>
            </a:r>
            <a:endParaRPr lang="en-US" dirty="0"/>
          </a:p>
        </p:txBody>
      </p:sp>
    </p:spTree>
    <p:extLst>
      <p:ext uri="{BB962C8B-B14F-4D97-AF65-F5344CB8AC3E}">
        <p14:creationId xmlns:p14="http://schemas.microsoft.com/office/powerpoint/2010/main" val="1252835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Sun and the Skin</a:t>
            </a:r>
            <a:endParaRPr lang="en-US" altLang="en-US" dirty="0"/>
          </a:p>
        </p:txBody>
      </p:sp>
      <p:sp>
        <p:nvSpPr>
          <p:cNvPr id="48131" name="Content Placeholder 2"/>
          <p:cNvSpPr>
            <a:spLocks noGrp="1"/>
          </p:cNvSpPr>
          <p:nvPr>
            <p:ph idx="1"/>
          </p:nvPr>
        </p:nvSpPr>
        <p:spPr/>
        <p:txBody>
          <a:bodyPr/>
          <a:lstStyle/>
          <a:p>
            <a:r>
              <a:rPr lang="en-US" altLang="en-US" dirty="0" smtClean="0"/>
              <a:t>Melanin: protects skin by absorbing ultraviolet (UV) radiation</a:t>
            </a:r>
          </a:p>
          <a:p>
            <a:pPr lvl="1"/>
            <a:r>
              <a:rPr lang="en-US" altLang="en-US" dirty="0" smtClean="0"/>
              <a:t>Some UV exposure is a good thing; it stimulates skin to produce a molecule that the body converts to vitamin D</a:t>
            </a:r>
          </a:p>
          <a:p>
            <a:r>
              <a:rPr lang="en-US" altLang="en-US" dirty="0" smtClean="0"/>
              <a:t>Variations in skin color among human populations probably evolved as adaptations to differences in sunlight exposure</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28.8 Negative Feedback in Homeostasis</a:t>
            </a:r>
            <a:endParaRPr lang="en-US" altLang="en-US" dirty="0"/>
          </a:p>
        </p:txBody>
      </p:sp>
      <p:sp>
        <p:nvSpPr>
          <p:cNvPr id="50179" name="Content Placeholder 2"/>
          <p:cNvSpPr>
            <a:spLocks noGrp="1"/>
          </p:cNvSpPr>
          <p:nvPr>
            <p:ph idx="1"/>
          </p:nvPr>
        </p:nvSpPr>
        <p:spPr/>
        <p:txBody>
          <a:bodyPr/>
          <a:lstStyle/>
          <a:p>
            <a:r>
              <a:rPr lang="en-US" altLang="en-US" dirty="0" smtClean="0"/>
              <a:t>In vertebrates, homeostasis involves interactions among sensory receptors, the brain, and muscles and glands</a:t>
            </a:r>
          </a:p>
          <a:p>
            <a:pPr lvl="1"/>
            <a:r>
              <a:rPr lang="en-US" altLang="en-US" dirty="0" smtClean="0"/>
              <a:t>Sensory receptor: responds to a specific stimulus (e.g., temperature or light)</a:t>
            </a:r>
          </a:p>
          <a:p>
            <a:pPr lvl="1"/>
            <a:r>
              <a:rPr lang="en-US" altLang="en-US" dirty="0" smtClean="0"/>
              <a:t>Negative feedback mechanism: change causes a response that reverses the change</a:t>
            </a:r>
          </a:p>
          <a:p>
            <a:pPr lvl="2"/>
            <a:r>
              <a:rPr lang="en-US" altLang="en-US" dirty="0" smtClean="0"/>
              <a:t>Important for homeostasis</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lstStyle/>
          <a:p>
            <a:r>
              <a:rPr lang="en-US" dirty="0" smtClean="0"/>
              <a:t>Negative Feedback Mechanism</a:t>
            </a:r>
            <a:endParaRPr lang="en-US" dirty="0"/>
          </a:p>
        </p:txBody>
      </p:sp>
      <p:pic>
        <p:nvPicPr>
          <p:cNvPr id="5" name="Picture 4" descr="The image and flow chart shows the Negative feedback mechanism. An image shows a woman wearing shorts, sun glasses and shoes running on a rocky dry road. Above it is labeled as, Stimulus. The first step shows, Exertion on a hot day raises internal body temperature. An arrow from it points towards a box which is labeled as, Sensory Receptors. The text within it reads as, ‘Receptors monitor internal temperature and signal the brain when it increases.’ Another arrow from it points towards a box labeled as, as Brain. The text within it reads as, ‘Brain receives signals from sensory receptors and signals muscles and glands.’ An arrow from it points downwards towards a box labeled as, muscles and glands. Following are the actions that take place in the body after the signals reach the brain. ‘Skeletal muscles in the chest wall contract more frequently, increasing the rate of breathing. Smooth muscle in blood vessels supplying the skin relaxes; more blood flows to skin, and more heat radiates to surrounding air. Sweat glands secrete more sweat, which cools the body as it evaporates. Endocrine glands that affect general activity levels slow secretion of hormones that stimulate activity. An arrow points to the Response. As a result, Body temperature declin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55" y="1467352"/>
            <a:ext cx="8554290" cy="3923296"/>
          </a:xfrm>
          <a:prstGeom prst="rect">
            <a:avLst/>
          </a:prstGeom>
        </p:spPr>
      </p:pic>
    </p:spTree>
    <p:extLst>
      <p:ext uri="{BB962C8B-B14F-4D97-AF65-F5344CB8AC3E}">
        <p14:creationId xmlns:p14="http://schemas.microsoft.com/office/powerpoint/2010/main" val="92950729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Application: Growing Replacement Tissues</a:t>
            </a:r>
            <a:endParaRPr lang="en-US" altLang="en-US" dirty="0"/>
          </a:p>
        </p:txBody>
      </p:sp>
      <p:sp>
        <p:nvSpPr>
          <p:cNvPr id="51203" name="Content Placeholder 2"/>
          <p:cNvSpPr>
            <a:spLocks noGrp="1"/>
          </p:cNvSpPr>
          <p:nvPr>
            <p:ph idx="1"/>
          </p:nvPr>
        </p:nvSpPr>
        <p:spPr/>
        <p:txBody>
          <a:bodyPr/>
          <a:lstStyle/>
          <a:p>
            <a:r>
              <a:rPr lang="en-US" altLang="en-US" dirty="0" smtClean="0"/>
              <a:t>Animals commonly replace tissues lost to injury</a:t>
            </a:r>
          </a:p>
          <a:p>
            <a:pPr lvl="1"/>
            <a:r>
              <a:rPr lang="en-US" altLang="en-US" dirty="0" smtClean="0"/>
              <a:t>Invertebrates have the greatest capacity for regeneration</a:t>
            </a:r>
          </a:p>
          <a:p>
            <a:pPr lvl="2"/>
            <a:r>
              <a:rPr lang="en-US" altLang="en-US" dirty="0" smtClean="0"/>
              <a:t>Example: some sea stars can regrow an entire body from a single arm and a bit of the central disk</a:t>
            </a:r>
          </a:p>
          <a:p>
            <a:r>
              <a:rPr lang="en-US" altLang="en-US" dirty="0" smtClean="0"/>
              <a:t>Stem cells can divide and produce more stem cells or differentiate into specialized cells</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Evolution of Animal Body Plans</a:t>
            </a:r>
            <a:endParaRPr lang="en-US" altLang="en-US" dirty="0"/>
          </a:p>
        </p:txBody>
      </p:sp>
      <p:sp>
        <p:nvSpPr>
          <p:cNvPr id="15363" name="Content Placeholder 2"/>
          <p:cNvSpPr>
            <a:spLocks noGrp="1"/>
          </p:cNvSpPr>
          <p:nvPr>
            <p:ph idx="1"/>
          </p:nvPr>
        </p:nvSpPr>
        <p:spPr/>
        <p:txBody>
          <a:bodyPr/>
          <a:lstStyle/>
          <a:p>
            <a:r>
              <a:rPr lang="en-US" altLang="en-US" dirty="0" smtClean="0"/>
              <a:t>Structural traits (anatomy) evolve in concert with functional traits (physiology)</a:t>
            </a:r>
          </a:p>
          <a:p>
            <a:r>
              <a:rPr lang="en-US" altLang="en-US" dirty="0" smtClean="0"/>
              <a:t>Physical laws constrain the evolution of body structure</a:t>
            </a:r>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p:txBody>
          <a:bodyPr/>
          <a:lstStyle/>
          <a:p>
            <a:r>
              <a:rPr lang="en-US" dirty="0" smtClean="0"/>
              <a:t>Embryonic stem cells are pluripotent</a:t>
            </a:r>
          </a:p>
          <a:p>
            <a:pPr lvl="1"/>
            <a:r>
              <a:rPr lang="en-US" dirty="0" smtClean="0"/>
              <a:t>Can become any of the cells in the human body</a:t>
            </a:r>
          </a:p>
          <a:p>
            <a:r>
              <a:rPr lang="en-US" dirty="0" smtClean="0"/>
              <a:t>Other stem cells are more restricted</a:t>
            </a:r>
          </a:p>
          <a:p>
            <a:pPr lvl="1"/>
            <a:r>
              <a:rPr lang="en-US" dirty="0" smtClean="0"/>
              <a:t>Skin and blood are replaced continually from specialized stem cell populations</a:t>
            </a:r>
          </a:p>
          <a:p>
            <a:r>
              <a:rPr lang="en-US" dirty="0" smtClean="0"/>
              <a:t>Induced pluripotent stem cells (IPSCs) are lab made</a:t>
            </a:r>
          </a:p>
          <a:p>
            <a:pPr lvl="1"/>
            <a:r>
              <a:rPr lang="en-US" dirty="0" smtClean="0"/>
              <a:t>Function like embryonic stem cells</a:t>
            </a:r>
            <a:endParaRPr lang="en-US" dirty="0"/>
          </a:p>
        </p:txBody>
      </p:sp>
    </p:spTree>
    <p:extLst>
      <p:ext uri="{BB962C8B-B14F-4D97-AF65-F5344CB8AC3E}">
        <p14:creationId xmlns:p14="http://schemas.microsoft.com/office/powerpoint/2010/main" val="2397895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Sea Star Regenerating</a:t>
            </a:r>
            <a:endParaRPr lang="en-US" altLang="en-US" dirty="0"/>
          </a:p>
        </p:txBody>
      </p:sp>
      <p:pic>
        <p:nvPicPr>
          <p:cNvPr id="2" name="Picture 1" descr="A photo shows a long tail like sea star with four arm like structures formed at the end. It is white in color and has red, orange and grey spots on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 y="2403348"/>
            <a:ext cx="8577072" cy="2051304"/>
          </a:xfrm>
          <a:prstGeom prst="rect">
            <a:avLst/>
          </a:prstGeom>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lvl="0"/>
            <a:r>
              <a:rPr lang="en-US" dirty="0" smtClean="0"/>
              <a:t>Why is blood—a liquid—considered a </a:t>
            </a:r>
            <a:r>
              <a:rPr lang="en-US" i="1" dirty="0" smtClean="0"/>
              <a:t>connective</a:t>
            </a:r>
            <a:r>
              <a:rPr lang="en-US" dirty="0" smtClean="0"/>
              <a:t> tissue?</a:t>
            </a:r>
          </a:p>
          <a:p>
            <a:pPr lvl="0"/>
            <a:r>
              <a:rPr lang="en-US" dirty="0" smtClean="0"/>
              <a:t>What is liposuction? Does it permanently remove adipose tissue from the treated areas? Why is there a limit to the amount of adipose tissue that can be safely removed from the body at one time?</a:t>
            </a:r>
          </a:p>
          <a:p>
            <a:r>
              <a:rPr lang="en-US" dirty="0" smtClean="0"/>
              <a:t>Would the use of IPSCs end the ethical debate about the use of stem cells?</a:t>
            </a:r>
          </a:p>
        </p:txBody>
      </p:sp>
    </p:spTree>
    <p:extLst>
      <p:ext uri="{BB962C8B-B14F-4D97-AF65-F5344CB8AC3E}">
        <p14:creationId xmlns:p14="http://schemas.microsoft.com/office/powerpoint/2010/main" val="394554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Structure Meets Function</a:t>
            </a:r>
            <a:endParaRPr lang="en-US" altLang="en-US" dirty="0"/>
          </a:p>
        </p:txBody>
      </p:sp>
      <p:sp>
        <p:nvSpPr>
          <p:cNvPr id="16387" name="Content Placeholder 2"/>
          <p:cNvSpPr>
            <a:spLocks noGrp="1"/>
          </p:cNvSpPr>
          <p:nvPr>
            <p:ph idx="1"/>
          </p:nvPr>
        </p:nvSpPr>
        <p:spPr/>
        <p:txBody>
          <a:bodyPr/>
          <a:lstStyle/>
          <a:p>
            <a:r>
              <a:rPr lang="en-US" altLang="en-US" dirty="0" smtClean="0"/>
              <a:t>Examples of structure evolving to meet function </a:t>
            </a:r>
          </a:p>
          <a:p>
            <a:pPr lvl="1"/>
            <a:r>
              <a:rPr lang="en-US" altLang="en-US" dirty="0" smtClean="0"/>
              <a:t>Animals with a massive body evolved a mechanism for distributing material–the circulatory system</a:t>
            </a:r>
          </a:p>
          <a:p>
            <a:pPr lvl="1"/>
            <a:r>
              <a:rPr lang="en-US" altLang="en-US" dirty="0" smtClean="0"/>
              <a:t>Land animals evolved a structure for extracting oxygen from air–the lungs</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Architectural Constraints</a:t>
            </a:r>
            <a:endParaRPr lang="en-US" altLang="en-US" dirty="0"/>
          </a:p>
        </p:txBody>
      </p:sp>
      <p:sp>
        <p:nvSpPr>
          <p:cNvPr id="18435" name="Content Placeholder 2"/>
          <p:cNvSpPr>
            <a:spLocks noGrp="1"/>
          </p:cNvSpPr>
          <p:nvPr>
            <p:ph idx="1"/>
          </p:nvPr>
        </p:nvSpPr>
        <p:spPr/>
        <p:txBody>
          <a:bodyPr/>
          <a:lstStyle/>
          <a:p>
            <a:r>
              <a:rPr lang="en-US" altLang="en-US" dirty="0" smtClean="0"/>
              <a:t>An existing body framework imposes architectural constraints</a:t>
            </a:r>
          </a:p>
          <a:p>
            <a:r>
              <a:rPr lang="en-US" altLang="en-US" dirty="0" smtClean="0"/>
              <a:t>Example: the ancestors of all modern land vertebrates had a body plan with four limbs</a:t>
            </a:r>
          </a:p>
          <a:p>
            <a:pPr lvl="1"/>
            <a:r>
              <a:rPr lang="en-US" altLang="en-US" dirty="0" smtClean="0"/>
              <a:t>When wings evolved in birds and bats, they did so by modification of existing forelimbs, not by new limbs sprouting</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28.2 Epithelial Tissues</a:t>
            </a:r>
            <a:endParaRPr lang="en-US" altLang="en-US" dirty="0"/>
          </a:p>
        </p:txBody>
      </p:sp>
      <p:sp>
        <p:nvSpPr>
          <p:cNvPr id="20483" name="Content Placeholder 2"/>
          <p:cNvSpPr>
            <a:spLocks noGrp="1"/>
          </p:cNvSpPr>
          <p:nvPr>
            <p:ph idx="1"/>
          </p:nvPr>
        </p:nvSpPr>
        <p:spPr/>
        <p:txBody>
          <a:bodyPr/>
          <a:lstStyle/>
          <a:p>
            <a:r>
              <a:rPr lang="en-US" altLang="en-US" dirty="0" err="1" smtClean="0"/>
              <a:t>Sheetlike</a:t>
            </a:r>
            <a:r>
              <a:rPr lang="en-US" altLang="en-US" dirty="0" smtClean="0"/>
              <a:t> tissue consisting of tightly packed cells with little extracellular material between them</a:t>
            </a:r>
          </a:p>
          <a:p>
            <a:pPr lvl="1"/>
            <a:r>
              <a:rPr lang="en-US" altLang="en-US" dirty="0" smtClean="0"/>
              <a:t>One surface of an epithelium faces the environment or some body fluid</a:t>
            </a:r>
          </a:p>
          <a:p>
            <a:pPr lvl="1"/>
            <a:r>
              <a:rPr lang="en-US" altLang="en-US" dirty="0" smtClean="0"/>
              <a:t>The opposite surface is glued to an underlying tissue by a </a:t>
            </a:r>
            <a:r>
              <a:rPr lang="en-US" altLang="en-US" i="1" dirty="0" smtClean="0"/>
              <a:t>basement membrane</a:t>
            </a:r>
          </a:p>
          <a:p>
            <a:pPr lvl="2"/>
            <a:r>
              <a:rPr lang="en-US" altLang="en-US" dirty="0" smtClean="0"/>
              <a:t>A layer of proteins secreted by the epithelium</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Junctions</a:t>
            </a:r>
            <a:endParaRPr lang="en-US" dirty="0"/>
          </a:p>
        </p:txBody>
      </p:sp>
      <p:sp>
        <p:nvSpPr>
          <p:cNvPr id="3" name="Content Placeholder 2"/>
          <p:cNvSpPr>
            <a:spLocks noGrp="1"/>
          </p:cNvSpPr>
          <p:nvPr>
            <p:ph idx="1"/>
          </p:nvPr>
        </p:nvSpPr>
        <p:spPr/>
        <p:txBody>
          <a:bodyPr/>
          <a:lstStyle/>
          <a:p>
            <a:r>
              <a:rPr lang="en-US" dirty="0" smtClean="0"/>
              <a:t>Tight junctions occur only in epithelial tissue</a:t>
            </a:r>
          </a:p>
          <a:p>
            <a:pPr lvl="1"/>
            <a:r>
              <a:rPr lang="en-US" dirty="0" smtClean="0"/>
              <a:t>Join plasma membranes of adjacent cells to prevent fluid from leaking between them</a:t>
            </a:r>
          </a:p>
          <a:p>
            <a:r>
              <a:rPr lang="en-US" dirty="0" smtClean="0"/>
              <a:t>Adhering junctions are present in epithelial tissue that undergoes mechanical stress</a:t>
            </a:r>
          </a:p>
          <a:p>
            <a:pPr lvl="1"/>
            <a:r>
              <a:rPr lang="en-US" dirty="0" smtClean="0"/>
              <a:t>Function like snaps to connect adjacent cells but do not form a tight seal</a:t>
            </a:r>
            <a:endParaRPr lang="en-US" dirty="0"/>
          </a:p>
        </p:txBody>
      </p:sp>
    </p:spTree>
    <p:extLst>
      <p:ext uri="{BB962C8B-B14F-4D97-AF65-F5344CB8AC3E}">
        <p14:creationId xmlns:p14="http://schemas.microsoft.com/office/powerpoint/2010/main" val="2539959783"/>
      </p:ext>
    </p:extLst>
  </p:cSld>
  <p:clrMapOvr>
    <a:masterClrMapping/>
  </p:clrMapOvr>
</p:sld>
</file>

<file path=ppt/theme/theme1.xml><?xml version="1.0" encoding="utf-8"?>
<a:theme xmlns:a="http://schemas.openxmlformats.org/drawingml/2006/main" name="Theme 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5062</TotalTime>
  <Words>2293</Words>
  <Application>Microsoft Office PowerPoint</Application>
  <PresentationFormat>On-screen Show (4:3)</PresentationFormat>
  <Paragraphs>286</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Theme sample</vt:lpstr>
      <vt:lpstr>Biology Concepts &amp; Applications</vt:lpstr>
      <vt:lpstr>28.1 Overview of Animal Body Plans</vt:lpstr>
      <vt:lpstr>Levels of Organization</vt:lpstr>
      <vt:lpstr>Fluids of the Animal Body</vt:lpstr>
      <vt:lpstr>Evolution of Animal Body Plans</vt:lpstr>
      <vt:lpstr>Structure Meets Function</vt:lpstr>
      <vt:lpstr>Architectural Constraints</vt:lpstr>
      <vt:lpstr>28.2 Epithelial Tissues</vt:lpstr>
      <vt:lpstr>Cell Junctions</vt:lpstr>
      <vt:lpstr>Types of Epithelial Tissue (1 of 3)</vt:lpstr>
      <vt:lpstr>Types of Epithelial Tissue (2 of 3) </vt:lpstr>
      <vt:lpstr>Types of Epithelial Tissue (3 of 3)</vt:lpstr>
      <vt:lpstr>Simple Epithelium</vt:lpstr>
      <vt:lpstr>Epithelial Renewal and Cancer</vt:lpstr>
      <vt:lpstr>28.3 Connective Tissues</vt:lpstr>
      <vt:lpstr>Types of Connective Tissue (1 of 2)</vt:lpstr>
      <vt:lpstr>Types of Connective Tissue (2 of 2) </vt:lpstr>
      <vt:lpstr>Connective Tissue Types (1 of 2)</vt:lpstr>
      <vt:lpstr>Connective Tissue Types (2 of 2)</vt:lpstr>
      <vt:lpstr>Blubber: Specialized Adipose Tissue</vt:lpstr>
      <vt:lpstr>28.4 Muscle Tissues (1 of 2)</vt:lpstr>
      <vt:lpstr>Muscle Tissues (2 of 2)</vt:lpstr>
      <vt:lpstr>Skeletal Muscle</vt:lpstr>
      <vt:lpstr>Cardiac Muscle</vt:lpstr>
      <vt:lpstr>Smooth Muscle</vt:lpstr>
      <vt:lpstr>28.5 Nervous Tissues</vt:lpstr>
      <vt:lpstr>Two Types of Cells (1 of 2)</vt:lpstr>
      <vt:lpstr>Two Types of Cells (2 of 2) </vt:lpstr>
      <vt:lpstr>Neuron and Neuroglia</vt:lpstr>
      <vt:lpstr>Two Types of Nervous Tissue</vt:lpstr>
      <vt:lpstr>White and Gray Matter</vt:lpstr>
      <vt:lpstr>28.6 Organ Systems (1 of 5)</vt:lpstr>
      <vt:lpstr>Organ Systems (2 of 5)</vt:lpstr>
      <vt:lpstr>Organ Systems (3 of 5) </vt:lpstr>
      <vt:lpstr>Organ Systems (4 of 5)</vt:lpstr>
      <vt:lpstr>Organ Systems (5 of 5) </vt:lpstr>
      <vt:lpstr>Organ System Interactions</vt:lpstr>
      <vt:lpstr>Human Organ Systems (1 of 4) </vt:lpstr>
      <vt:lpstr>Human Organ Systems (2 of 4) </vt:lpstr>
      <vt:lpstr>Human Organ Systems (3 of 4) </vt:lpstr>
      <vt:lpstr>Human Organ Systems (4 of 4) </vt:lpstr>
      <vt:lpstr>Body Cavities</vt:lpstr>
      <vt:lpstr>Human Body Cavities</vt:lpstr>
      <vt:lpstr>28.7 Integument</vt:lpstr>
      <vt:lpstr>Hair</vt:lpstr>
      <vt:lpstr>Sun and the Skin</vt:lpstr>
      <vt:lpstr>28.8 Negative Feedback in Homeostasis</vt:lpstr>
      <vt:lpstr>Negative Feedback Mechanism</vt:lpstr>
      <vt:lpstr>Application: Growing Replacement Tissues</vt:lpstr>
      <vt:lpstr>Stem Cells</vt:lpstr>
      <vt:lpstr>Sea Star Regenerating</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 Animal Tissues and Organ Systems</dc:title>
  <dc:creator>Starr</dc:creator>
  <cp:lastModifiedBy>CD</cp:lastModifiedBy>
  <cp:revision>273</cp:revision>
  <dcterms:modified xsi:type="dcterms:W3CDTF">2017-02-14T07:54:10Z</dcterms:modified>
</cp:coreProperties>
</file>