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2"/>
  </p:notesMasterIdLst>
  <p:sldIdLst>
    <p:sldId id="376" r:id="rId2"/>
    <p:sldId id="323" r:id="rId3"/>
    <p:sldId id="324" r:id="rId4"/>
    <p:sldId id="325"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4" r:id="rId41"/>
    <p:sldId id="365" r:id="rId42"/>
    <p:sldId id="366" r:id="rId43"/>
    <p:sldId id="367" r:id="rId44"/>
    <p:sldId id="368" r:id="rId45"/>
    <p:sldId id="369" r:id="rId46"/>
    <p:sldId id="370" r:id="rId47"/>
    <p:sldId id="371" r:id="rId48"/>
    <p:sldId id="372" r:id="rId49"/>
    <p:sldId id="373" r:id="rId50"/>
    <p:sldId id="374"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5B493F"/>
    <a:srgbClr val="007DB7"/>
    <a:srgbClr val="90ECFE"/>
    <a:srgbClr val="48B5DB"/>
    <a:srgbClr val="002536"/>
    <a:srgbClr val="C58A4E"/>
    <a:srgbClr val="44C9F2"/>
    <a:srgbClr val="1DB9FF"/>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1196" autoAdjust="0"/>
  </p:normalViewPr>
  <p:slideViewPr>
    <p:cSldViewPr>
      <p:cViewPr>
        <p:scale>
          <a:sx n="66" d="100"/>
          <a:sy n="66" d="100"/>
        </p:scale>
        <p:origin x="-918" y="-72"/>
      </p:cViewPr>
      <p:guideLst>
        <p:guide orient="horz" pos="2160"/>
        <p:guide pos="2880"/>
      </p:guideLst>
    </p:cSldViewPr>
  </p:slideViewPr>
  <p:outlineViewPr>
    <p:cViewPr>
      <p:scale>
        <a:sx n="33" d="100"/>
        <a:sy n="33" d="100"/>
      </p:scale>
      <p:origin x="0" y="2232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166285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136525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316480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388223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1.5 </a:t>
            </a:r>
            <a:r>
              <a:rPr lang="en-US" altLang="en-US" dirty="0">
                <a:latin typeface="Arial" panose="020B0604020202020204" pitchFamily="34" charset="0"/>
                <a:ea typeface="ＭＳ Ｐゴシック" panose="020B0600070205080204" pitchFamily="34" charset="-128"/>
              </a:rPr>
              <a:t>A few representatives of life’s diversity.</a:t>
            </a:r>
          </a:p>
          <a:p>
            <a:r>
              <a:rPr lang="en-US" altLang="en-US" dirty="0">
                <a:latin typeface="Arial" panose="020B0604020202020204" pitchFamily="34" charset="0"/>
                <a:ea typeface="ＭＳ Ｐゴシック" panose="020B0600070205080204" pitchFamily="34" charset="-128"/>
              </a:rPr>
              <a:t>A </a:t>
            </a:r>
            <a:r>
              <a:rPr lang="en-US" altLang="en-US" dirty="0" smtClean="0">
                <a:latin typeface="Arial" panose="020B0604020202020204" pitchFamily="34" charset="0"/>
                <a:ea typeface="ＭＳ Ｐゴシック" panose="020B0600070205080204" pitchFamily="34" charset="-128"/>
              </a:rPr>
              <a:t> Bacteria </a:t>
            </a:r>
            <a:r>
              <a:rPr lang="en-US" altLang="en-US" dirty="0">
                <a:latin typeface="Arial" panose="020B0604020202020204" pitchFamily="34" charset="0"/>
                <a:ea typeface="ＭＳ Ｐゴシック" panose="020B0600070205080204" pitchFamily="34" charset="-128"/>
              </a:rPr>
              <a:t>are the most numerous organisms on Earth. Clockwise from upper left, a bacterium with a row of iron crystals that serves as a tiny compass; a common resident of cat and dog stomachs; photosynthetic bacteria; types found in dental plaque.</a:t>
            </a:r>
          </a:p>
          <a:p>
            <a:r>
              <a:rPr lang="en-US" altLang="en-US" dirty="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Archaea</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resemble bacteria, but are more closely related to eukaryotes. Left, an archaeon that grows in sulfur hot springs. Right, two types of archaea from a seafloor hydrothermal vent.</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2601F1-57C5-4344-BBEF-A59690C6F030}" type="slidenum">
              <a:rPr lang="en-US" altLang="en-US" sz="1200">
                <a:solidFill>
                  <a:prstClr val="black"/>
                </a:solidFill>
              </a:rPr>
              <a:pPr/>
              <a:t>15</a:t>
            </a:fld>
            <a:endParaRPr lang="en-US" altLang="en-US" sz="1200" dirty="0">
              <a:solidFill>
                <a:prstClr val="black"/>
              </a:solidFill>
            </a:endParaRPr>
          </a:p>
        </p:txBody>
      </p:sp>
    </p:spTree>
    <p:extLst>
      <p:ext uri="{BB962C8B-B14F-4D97-AF65-F5344CB8AC3E}">
        <p14:creationId xmlns:p14="http://schemas.microsoft.com/office/powerpoint/2010/main" val="389587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393841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Figure 1.5</a:t>
            </a:r>
            <a:r>
              <a:rPr lang="en-US" altLang="en-US" dirty="0">
                <a:latin typeface="Arial" panose="020B0604020202020204" pitchFamily="34" charset="0"/>
                <a:ea typeface="ＭＳ Ｐゴシック" panose="020B0600070205080204" pitchFamily="34" charset="-128"/>
              </a:rPr>
              <a:t> A few representatives of life’s diversity.</a:t>
            </a:r>
          </a:p>
          <a:p>
            <a:r>
              <a:rPr lang="en-US" altLang="en-US" dirty="0" smtClean="0">
                <a:latin typeface="Arial" panose="020B0604020202020204" pitchFamily="34" charset="0"/>
                <a:ea typeface="ＭＳ Ｐゴシック" panose="020B0600070205080204" pitchFamily="34" charset="-128"/>
              </a:rPr>
              <a:t>C  Eukaryotes are single-celled or </a:t>
            </a:r>
            <a:r>
              <a:rPr lang="en-US" altLang="en-US" dirty="0" err="1" smtClean="0">
                <a:latin typeface="Arial" panose="020B0604020202020204" pitchFamily="34" charset="0"/>
                <a:ea typeface="ＭＳ Ｐゴシック" panose="020B0600070205080204" pitchFamily="34" charset="-128"/>
              </a:rPr>
              <a:t>multicelled</a:t>
            </a:r>
            <a:r>
              <a:rPr lang="en-US" altLang="en-US" dirty="0" smtClean="0">
                <a:latin typeface="Arial" panose="020B0604020202020204" pitchFamily="34" charset="0"/>
                <a:ea typeface="ＭＳ Ｐゴシック" panose="020B0600070205080204" pitchFamily="34" charset="-128"/>
              </a:rPr>
              <a:t> organisms whose DNA is contained within a nucleus. Eukaryotes include </a:t>
            </a:r>
            <a:r>
              <a:rPr lang="en-US" altLang="en-US" dirty="0" err="1" smtClean="0">
                <a:latin typeface="Arial" panose="020B0604020202020204" pitchFamily="34" charset="0"/>
                <a:ea typeface="ＭＳ Ｐゴシック" panose="020B0600070205080204" pitchFamily="34" charset="-128"/>
              </a:rPr>
              <a:t>protists</a:t>
            </a:r>
            <a:r>
              <a:rPr lang="en-US" altLang="en-US" dirty="0" smtClean="0">
                <a:latin typeface="Arial" panose="020B0604020202020204" pitchFamily="34" charset="0"/>
                <a:ea typeface="ＭＳ Ｐゴシック" panose="020B0600070205080204" pitchFamily="34" charset="-128"/>
              </a:rPr>
              <a:t>, plants, fungi, and animals.</a:t>
            </a:r>
            <a:endParaRPr lang="en-US" altLang="en-US" dirty="0">
              <a:latin typeface="Arial" panose="020B0604020202020204" pitchFamily="34" charset="0"/>
              <a:ea typeface="ＭＳ Ｐゴシック" panose="020B0600070205080204"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831EA7-2F6D-40B7-AD90-878FCFD93924}" type="slidenum">
              <a:rPr lang="en-US" altLang="en-US" sz="1200">
                <a:solidFill>
                  <a:prstClr val="black"/>
                </a:solidFill>
              </a:rPr>
              <a:pPr/>
              <a:t>17</a:t>
            </a:fld>
            <a:endParaRPr lang="en-US" altLang="en-US" sz="1200" dirty="0">
              <a:solidFill>
                <a:prstClr val="black"/>
              </a:solidFill>
            </a:endParaRPr>
          </a:p>
        </p:txBody>
      </p:sp>
    </p:spTree>
    <p:extLst>
      <p:ext uri="{BB962C8B-B14F-4D97-AF65-F5344CB8AC3E}">
        <p14:creationId xmlns:p14="http://schemas.microsoft.com/office/powerpoint/2010/main" val="196922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Figure 1.5 </a:t>
            </a:r>
            <a:r>
              <a:rPr lang="en-US" altLang="en-US" dirty="0">
                <a:latin typeface="Arial" panose="020B0604020202020204" pitchFamily="34" charset="0"/>
                <a:ea typeface="ＭＳ Ｐゴシック" panose="020B0600070205080204" pitchFamily="34" charset="-128"/>
              </a:rPr>
              <a:t>A few representatives of life’s diversity.</a:t>
            </a:r>
          </a:p>
          <a:p>
            <a:r>
              <a:rPr lang="en-US" altLang="en-US" dirty="0" smtClean="0">
                <a:latin typeface="Arial" panose="020B0604020202020204" pitchFamily="34" charset="0"/>
                <a:ea typeface="ＭＳ Ｐゴシック" panose="020B0600070205080204" pitchFamily="34" charset="-128"/>
              </a:rPr>
              <a:t>C  Eukaryotes are single-celled or </a:t>
            </a:r>
            <a:r>
              <a:rPr lang="en-US" altLang="en-US" dirty="0" err="1" smtClean="0">
                <a:latin typeface="Arial" panose="020B0604020202020204" pitchFamily="34" charset="0"/>
                <a:ea typeface="ＭＳ Ｐゴシック" panose="020B0600070205080204" pitchFamily="34" charset="-128"/>
              </a:rPr>
              <a:t>multicelled</a:t>
            </a:r>
            <a:r>
              <a:rPr lang="en-US" altLang="en-US" dirty="0" smtClean="0">
                <a:latin typeface="Arial" panose="020B0604020202020204" pitchFamily="34" charset="0"/>
                <a:ea typeface="ＭＳ Ｐゴシック" panose="020B0600070205080204" pitchFamily="34" charset="-128"/>
              </a:rPr>
              <a:t> organisms whose DNA is contained within a nucleus. Eukaryotes include </a:t>
            </a:r>
            <a:r>
              <a:rPr lang="en-US" altLang="en-US" dirty="0" err="1" smtClean="0">
                <a:latin typeface="Arial" panose="020B0604020202020204" pitchFamily="34" charset="0"/>
                <a:ea typeface="ＭＳ Ｐゴシック" panose="020B0600070205080204" pitchFamily="34" charset="-128"/>
              </a:rPr>
              <a:t>protists</a:t>
            </a:r>
            <a:r>
              <a:rPr lang="en-US" altLang="en-US" dirty="0" smtClean="0">
                <a:latin typeface="Arial" panose="020B0604020202020204" pitchFamily="34" charset="0"/>
                <a:ea typeface="ＭＳ Ｐゴシック" panose="020B0600070205080204" pitchFamily="34" charset="-128"/>
              </a:rPr>
              <a:t>, plants, fungi, and animals.</a:t>
            </a:r>
            <a:endParaRPr lang="en-US" altLang="en-US" dirty="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1C4F6E-CCA8-4A2D-82AC-077CA5303563}" type="slidenum">
              <a:rPr lang="en-US" altLang="en-US" sz="1200">
                <a:solidFill>
                  <a:prstClr val="black"/>
                </a:solidFill>
              </a:rPr>
              <a:pPr/>
              <a:t>18</a:t>
            </a:fld>
            <a:endParaRPr lang="en-US" altLang="en-US" sz="1200" dirty="0">
              <a:solidFill>
                <a:prstClr val="black"/>
              </a:solidFill>
            </a:endParaRPr>
          </a:p>
        </p:txBody>
      </p:sp>
    </p:spTree>
    <p:extLst>
      <p:ext uri="{BB962C8B-B14F-4D97-AF65-F5344CB8AC3E}">
        <p14:creationId xmlns:p14="http://schemas.microsoft.com/office/powerpoint/2010/main" val="63358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280326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 </a:t>
            </a:r>
            <a:r>
              <a:rPr lang="en-US" altLang="en-US" dirty="0">
                <a:latin typeface="Arial" panose="020B0604020202020204" pitchFamily="34" charset="0"/>
                <a:ea typeface="ＭＳ Ｐゴシック" panose="020B0600070205080204" pitchFamily="34" charset="-128"/>
              </a:rPr>
              <a:t>The same materials, assembled in different ways, form objects with different properties.</a:t>
            </a:r>
          </a:p>
          <a:p>
            <a:r>
              <a:rPr lang="en-US" altLang="en-US" dirty="0">
                <a:latin typeface="Arial" panose="020B0604020202020204" pitchFamily="34" charset="0"/>
                <a:ea typeface="ＭＳ Ｐゴシック" panose="020B0600070205080204" pitchFamily="34" charset="-128"/>
              </a:rPr>
              <a:t>The property of “roundness” emerges when the squares are assembled one way, but not the others.</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396FB-E65E-4FA2-A283-87052D0C4B0A}"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1434611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Figure 1.7 </a:t>
            </a:r>
            <a:r>
              <a:rPr lang="en-US" altLang="en-US" b="0" dirty="0">
                <a:latin typeface="Arial" panose="020B0604020202020204" pitchFamily="34" charset="0"/>
                <a:ea typeface="ＭＳ Ｐゴシック" panose="020B0600070205080204" pitchFamily="34" charset="-128"/>
              </a:rPr>
              <a:t>Taxonomy of five species that are related at different levels. Each species has been assigned to ever more inclusive groups, or taxa: in this case, from genus to domain.</a:t>
            </a:r>
          </a:p>
          <a:p>
            <a:endParaRPr lang="en-US" dirty="0"/>
          </a:p>
        </p:txBody>
      </p:sp>
      <p:sp>
        <p:nvSpPr>
          <p:cNvPr id="4" name="Slide Number Placeholder 3"/>
          <p:cNvSpPr>
            <a:spLocks noGrp="1"/>
          </p:cNvSpPr>
          <p:nvPr>
            <p:ph type="sldNum" sz="quarter" idx="10"/>
          </p:nvPr>
        </p:nvSpPr>
        <p:spPr/>
        <p:txBody>
          <a:bodyPr/>
          <a:lstStyle/>
          <a:p>
            <a:fld id="{2B13BFCE-F83B-45AE-BCE7-9DFC79874A1C}" type="slidenum">
              <a:rPr lang="en-US" altLang="en-US" smtClean="0">
                <a:solidFill>
                  <a:prstClr val="black"/>
                </a:solidFill>
              </a:rPr>
              <a:pPr/>
              <a:t>21</a:t>
            </a:fld>
            <a:endParaRPr lang="en-US" altLang="en-US" dirty="0">
              <a:solidFill>
                <a:prstClr val="black"/>
              </a:solidFill>
            </a:endParaRPr>
          </a:p>
        </p:txBody>
      </p:sp>
    </p:spTree>
    <p:extLst>
      <p:ext uri="{BB962C8B-B14F-4D97-AF65-F5344CB8AC3E}">
        <p14:creationId xmlns:p14="http://schemas.microsoft.com/office/powerpoint/2010/main" val="422726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1.8 </a:t>
            </a:r>
            <a:r>
              <a:rPr lang="en-US" dirty="0"/>
              <a:t>The big picture of life. This diagram summarizes one hypothesis about how all life is connected by shared ancestry. Lines indicate proposed evolutionary connections between the </a:t>
            </a:r>
            <a:r>
              <a:rPr lang="en-US" dirty="0" smtClean="0"/>
              <a:t>domains.</a:t>
            </a:r>
          </a:p>
          <a:p>
            <a:r>
              <a:rPr lang="en-US" b="1" dirty="0" smtClean="0"/>
              <a:t/>
            </a:r>
            <a:br>
              <a:rPr lang="en-US" b="1" dirty="0" smtClean="0"/>
            </a:br>
            <a:r>
              <a:rPr lang="en-US" b="1" dirty="0" smtClean="0"/>
              <a:t>Table 1.2</a:t>
            </a:r>
            <a:r>
              <a:rPr lang="en-US" dirty="0" smtClean="0"/>
              <a:t> All of Life in Three Domains</a:t>
            </a:r>
            <a:endParaRPr lang="en-US" dirty="0"/>
          </a:p>
        </p:txBody>
      </p:sp>
      <p:sp>
        <p:nvSpPr>
          <p:cNvPr id="4" name="Slide Number Placeholder 3"/>
          <p:cNvSpPr>
            <a:spLocks noGrp="1"/>
          </p:cNvSpPr>
          <p:nvPr>
            <p:ph type="sldNum" sz="quarter" idx="10"/>
          </p:nvPr>
        </p:nvSpPr>
        <p:spPr/>
        <p:txBody>
          <a:bodyPr/>
          <a:lstStyle/>
          <a:p>
            <a:fld id="{2B13BFCE-F83B-45AE-BCE7-9DFC79874A1C}" type="slidenum">
              <a:rPr lang="en-US" altLang="en-US" smtClean="0">
                <a:solidFill>
                  <a:prstClr val="black"/>
                </a:solidFill>
              </a:rPr>
              <a:pPr/>
              <a:t>22</a:t>
            </a:fld>
            <a:endParaRPr lang="en-US" altLang="en-US" dirty="0">
              <a:solidFill>
                <a:prstClr val="black"/>
              </a:solidFill>
            </a:endParaRPr>
          </a:p>
        </p:txBody>
      </p:sp>
    </p:spTree>
    <p:extLst>
      <p:ext uri="{BB962C8B-B14F-4D97-AF65-F5344CB8AC3E}">
        <p14:creationId xmlns:p14="http://schemas.microsoft.com/office/powerpoint/2010/main" val="295217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1.9 </a:t>
            </a:r>
            <a:r>
              <a:rPr lang="en-US" altLang="en-US" dirty="0">
                <a:latin typeface="Arial" panose="020B0604020202020204" pitchFamily="34" charset="0"/>
                <a:ea typeface="ＭＳ Ｐゴシック" panose="020B0600070205080204" pitchFamily="34" charset="-128"/>
              </a:rPr>
              <a:t>Four butterflies, two species: Which are which?</a:t>
            </a:r>
          </a:p>
          <a:p>
            <a:r>
              <a:rPr lang="en-US" altLang="en-US" dirty="0">
                <a:latin typeface="Arial" panose="020B0604020202020204" pitchFamily="34" charset="0"/>
                <a:ea typeface="ＭＳ Ｐゴシック" panose="020B0600070205080204" pitchFamily="34" charset="-128"/>
              </a:rPr>
              <a:t>The top row shows two forms of the species </a:t>
            </a:r>
            <a:r>
              <a:rPr lang="en-US" altLang="en-US" i="1" dirty="0">
                <a:latin typeface="Arial" panose="020B0604020202020204" pitchFamily="34" charset="0"/>
                <a:ea typeface="ＭＳ Ｐゴシック" panose="020B0600070205080204" pitchFamily="34" charset="-128"/>
              </a:rPr>
              <a:t>Heliconius melpomene</a:t>
            </a:r>
            <a:r>
              <a:rPr lang="en-US" altLang="en-US" dirty="0">
                <a:latin typeface="Arial" panose="020B0604020202020204" pitchFamily="34" charset="0"/>
                <a:ea typeface="ＭＳ Ｐゴシック" panose="020B0600070205080204" pitchFamily="34" charset="-128"/>
              </a:rPr>
              <a:t>; the bottom row, two forms of </a:t>
            </a:r>
            <a:r>
              <a:rPr lang="en-US" altLang="en-US" i="1" dirty="0">
                <a:latin typeface="Arial" panose="020B0604020202020204" pitchFamily="34" charset="0"/>
                <a:ea typeface="ＭＳ Ｐゴシック" panose="020B0600070205080204" pitchFamily="34" charset="-128"/>
              </a:rPr>
              <a:t>H. erato</a:t>
            </a:r>
            <a:r>
              <a:rPr lang="en-US" altLang="en-US" dirty="0">
                <a:latin typeface="Arial" panose="020B0604020202020204" pitchFamily="34" charset="0"/>
                <a:ea typeface="ＭＳ Ｐゴシック" panose="020B0600070205080204" pitchFamily="34" charset="-128"/>
              </a:rPr>
              <a:t>.</a:t>
            </a:r>
          </a:p>
          <a:p>
            <a:r>
              <a:rPr lang="en-US" altLang="en-US" i="1" dirty="0">
                <a:latin typeface="Arial" panose="020B0604020202020204" pitchFamily="34" charset="0"/>
                <a:ea typeface="ＭＳ Ｐゴシック" panose="020B0600070205080204" pitchFamily="34" charset="-128"/>
              </a:rPr>
              <a:t>H. melpomene </a:t>
            </a:r>
            <a:r>
              <a:rPr lang="en-US" altLang="en-US" dirty="0">
                <a:latin typeface="Arial" panose="020B0604020202020204" pitchFamily="34" charset="0"/>
                <a:ea typeface="ＭＳ Ｐゴシック" panose="020B0600070205080204" pitchFamily="34" charset="-128"/>
              </a:rPr>
              <a:t>and </a:t>
            </a:r>
            <a:r>
              <a:rPr lang="en-US" altLang="en-US" i="1" dirty="0">
                <a:latin typeface="Arial" panose="020B0604020202020204" pitchFamily="34" charset="0"/>
                <a:ea typeface="ＭＳ Ｐゴシック" panose="020B0600070205080204" pitchFamily="34" charset="-128"/>
              </a:rPr>
              <a:t>H. erato </a:t>
            </a:r>
            <a:r>
              <a:rPr lang="en-US" altLang="en-US" dirty="0">
                <a:latin typeface="Arial" panose="020B0604020202020204" pitchFamily="34" charset="0"/>
                <a:ea typeface="ＭＳ Ｐゴシック" panose="020B0600070205080204" pitchFamily="34" charset="-128"/>
              </a:rPr>
              <a:t>never cross-breed; DNA comparisons confirmed that they are truly different species. The alternate but similar patterns of coloration evolved as a shared warning signal to predatory birds that these butterflies taste terrible.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24</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53620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258166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3564775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2512293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1.2 </a:t>
            </a:r>
            <a:r>
              <a:rPr lang="en-US" altLang="en-US" b="0" dirty="0">
                <a:latin typeface="Arial" panose="020B0604020202020204" pitchFamily="34" charset="0"/>
                <a:ea typeface="ＭＳ Ｐゴシック" panose="020B0600070205080204" pitchFamily="34" charset="-128"/>
              </a:rPr>
              <a:t>Levels of life’s organization. New emergent properties appear at each successive level.</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D886BF-37A6-4533-AC96-92ADA603AEB1}"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103728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a:t>
            </a:r>
            <a:r>
              <a:rPr lang="en-US" altLang="en-US" b="1" dirty="0" smtClean="0">
                <a:latin typeface="Arial" panose="020B0604020202020204" pitchFamily="34" charset="0"/>
                <a:ea typeface="ＭＳ Ｐゴシック" panose="020B0600070205080204" pitchFamily="34" charset="-128"/>
              </a:rPr>
              <a:t>1.4 </a:t>
            </a:r>
            <a:r>
              <a:rPr lang="en-US" altLang="en-US" dirty="0">
                <a:latin typeface="Arial" panose="020B0604020202020204" pitchFamily="34" charset="0"/>
                <a:ea typeface="ＭＳ Ｐゴシック" panose="020B0600070205080204" pitchFamily="34" charset="-128"/>
              </a:rPr>
              <a:t>The Scientific Method</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6D9E64-0DC1-44C0-8DA2-B4288B1EB699}" type="slidenum">
              <a:rPr lang="en-US" altLang="en-US" sz="1200">
                <a:solidFill>
                  <a:prstClr val="black"/>
                </a:solidFill>
              </a:rPr>
              <a:pPr/>
              <a:t>31</a:t>
            </a:fld>
            <a:endParaRPr lang="en-US" altLang="en-US" sz="1200" dirty="0">
              <a:solidFill>
                <a:prstClr val="black"/>
              </a:solidFill>
            </a:endParaRPr>
          </a:p>
        </p:txBody>
      </p:sp>
    </p:spTree>
    <p:extLst>
      <p:ext uri="{BB962C8B-B14F-4D97-AF65-F5344CB8AC3E}">
        <p14:creationId xmlns:p14="http://schemas.microsoft.com/office/powerpoint/2010/main" val="258024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3545856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258434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1.11 </a:t>
            </a:r>
            <a:r>
              <a:rPr lang="en-US" altLang="en-US" dirty="0">
                <a:latin typeface="Arial" panose="020B0604020202020204" pitchFamily="34" charset="0"/>
                <a:ea typeface="ＭＳ Ｐゴシック" panose="020B0600070205080204" pitchFamily="34" charset="-128"/>
              </a:rPr>
              <a:t>The steps in a scientific experiment to determine if Olestra causes cramps. A report of this study was published in the </a:t>
            </a:r>
            <a:r>
              <a:rPr lang="en-US" altLang="en-US" i="1" dirty="0">
                <a:latin typeface="Arial" panose="020B0604020202020204" pitchFamily="34" charset="0"/>
                <a:ea typeface="ＭＳ Ｐゴシック" panose="020B0600070205080204" pitchFamily="34" charset="-128"/>
              </a:rPr>
              <a:t>Journal of the American Medical Association </a:t>
            </a:r>
            <a:r>
              <a:rPr lang="en-US" altLang="en-US" i="0" dirty="0" smtClean="0">
                <a:latin typeface="Arial" panose="020B0604020202020204" pitchFamily="34" charset="0"/>
                <a:ea typeface="ＭＳ Ｐゴシック" panose="020B0600070205080204" pitchFamily="34" charset="-128"/>
              </a:rPr>
              <a:t>in January 1998.</a:t>
            </a:r>
            <a:endParaRPr lang="en-US" altLang="en-US" i="0" dirty="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474CC0-A36F-4C13-8C6C-0193DB46626A}" type="slidenum">
              <a:rPr lang="en-US" altLang="en-US" sz="1200">
                <a:solidFill>
                  <a:prstClr val="black"/>
                </a:solidFill>
              </a:rPr>
              <a:pPr/>
              <a:t>34</a:t>
            </a:fld>
            <a:endParaRPr lang="en-US" altLang="en-US" sz="1200" dirty="0">
              <a:solidFill>
                <a:prstClr val="black"/>
              </a:solidFill>
            </a:endParaRPr>
          </a:p>
        </p:txBody>
      </p:sp>
    </p:spTree>
    <p:extLst>
      <p:ext uri="{BB962C8B-B14F-4D97-AF65-F5344CB8AC3E}">
        <p14:creationId xmlns:p14="http://schemas.microsoft.com/office/powerpoint/2010/main" val="60979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878144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74432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1.12 </a:t>
            </a:r>
            <a:r>
              <a:rPr lang="en-US" altLang="en-US" dirty="0">
                <a:latin typeface="Arial" panose="020B0604020202020204" pitchFamily="34" charset="0"/>
                <a:ea typeface="ＭＳ Ｐゴシック" panose="020B0600070205080204" pitchFamily="34" charset="-128"/>
              </a:rPr>
              <a:t>Testing the defensive value of two peacock butterfly behaviors.</a:t>
            </a:r>
          </a:p>
          <a:p>
            <a:r>
              <a:rPr lang="en-US" altLang="en-US" dirty="0">
                <a:latin typeface="Arial" panose="020B0604020202020204" pitchFamily="34" charset="0"/>
                <a:ea typeface="ＭＳ Ｐゴシック" panose="020B0600070205080204" pitchFamily="34" charset="-128"/>
              </a:rPr>
              <a:t>A </a:t>
            </a:r>
            <a:r>
              <a:rPr lang="en-US" altLang="en-US" dirty="0" smtClean="0">
                <a:latin typeface="Arial" panose="020B0604020202020204" pitchFamily="34" charset="0"/>
                <a:ea typeface="ＭＳ Ｐゴシック" panose="020B0600070205080204" pitchFamily="34" charset="-128"/>
              </a:rPr>
              <a:t> With </a:t>
            </a:r>
            <a:r>
              <a:rPr lang="en-US" altLang="en-US" dirty="0">
                <a:latin typeface="Arial" panose="020B0604020202020204" pitchFamily="34" charset="0"/>
                <a:ea typeface="ＭＳ Ｐゴシック" panose="020B0600070205080204" pitchFamily="34" charset="-128"/>
              </a:rPr>
              <a:t>wings folded, a peacock butterfly resembles a dead leaf, so it is appropriately camouflaged from predatory birds.</a:t>
            </a:r>
          </a:p>
          <a:p>
            <a:r>
              <a:rPr lang="en-US" altLang="en-US" dirty="0">
                <a:latin typeface="Arial" panose="020B0604020202020204" pitchFamily="34" charset="0"/>
                <a:ea typeface="ＭＳ Ｐゴシック" panose="020B0600070205080204" pitchFamily="34" charset="-128"/>
              </a:rPr>
              <a:t>B </a:t>
            </a:r>
            <a:r>
              <a:rPr lang="en-US" altLang="en-US" dirty="0" smtClean="0">
                <a:latin typeface="Arial" panose="020B0604020202020204" pitchFamily="34" charset="0"/>
                <a:ea typeface="ＭＳ Ｐゴシック" panose="020B0600070205080204" pitchFamily="34" charset="-128"/>
              </a:rPr>
              <a:t> When </a:t>
            </a:r>
            <a:r>
              <a:rPr lang="en-US" altLang="en-US" dirty="0">
                <a:latin typeface="Arial" panose="020B0604020202020204" pitchFamily="34" charset="0"/>
                <a:ea typeface="ＭＳ Ｐゴシック" panose="020B0600070205080204" pitchFamily="34" charset="-128"/>
              </a:rPr>
              <a:t>a predatory bird approaches, a butterfly flicks its wings open and closed, revealing brilliant spots and producing hissing and clicking sounds.</a:t>
            </a:r>
          </a:p>
          <a:p>
            <a:r>
              <a:rPr lang="en-US" altLang="en-US" dirty="0" smtClean="0">
                <a:latin typeface="Arial" panose="020B0604020202020204" pitchFamily="34" charset="0"/>
                <a:ea typeface="ＭＳ Ｐゴシック" panose="020B0600070205080204" pitchFamily="34" charset="-128"/>
              </a:rPr>
              <a:t>C  </a:t>
            </a:r>
            <a:r>
              <a:rPr lang="en-US" altLang="en-US" dirty="0">
                <a:latin typeface="Arial" panose="020B0604020202020204" pitchFamily="34" charset="0"/>
                <a:ea typeface="ＭＳ Ｐゴシック" panose="020B0600070205080204" pitchFamily="34" charset="-128"/>
              </a:rPr>
              <a:t>Researchers tested whether the wing flicking and sound-making behaviors of peacock butterflies affected predation by blue tits (a type of songbird).</a:t>
            </a:r>
          </a:p>
          <a:p>
            <a:r>
              <a:rPr lang="en-US" altLang="en-US" dirty="0" smtClean="0">
                <a:latin typeface="Arial" panose="020B0604020202020204" pitchFamily="34" charset="0"/>
                <a:ea typeface="ＭＳ Ｐゴシック" panose="020B0600070205080204" pitchFamily="34" charset="-128"/>
              </a:rPr>
              <a:t>D  </a:t>
            </a:r>
            <a:r>
              <a:rPr lang="en-US" altLang="en-US" dirty="0">
                <a:latin typeface="Arial" panose="020B0604020202020204" pitchFamily="34" charset="0"/>
                <a:ea typeface="ＭＳ Ｐゴシック" panose="020B0600070205080204" pitchFamily="34" charset="-128"/>
              </a:rPr>
              <a:t>The researchers painted out the spots of some butterflies, cut the sound-making part of the wings on others, and did both to a third group; then exposed each butterfly to a hungry blue tit for 30 minutes. Results support only the hypothesis that peacock butterfly spots deter predatory birds.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F27A62-2747-434C-B4A2-AD775EEC9C3C}" type="slidenum">
              <a:rPr lang="en-US" altLang="en-US" sz="1200">
                <a:solidFill>
                  <a:prstClr val="black"/>
                </a:solidFill>
              </a:rPr>
              <a:pPr/>
              <a:t>37</a:t>
            </a:fld>
            <a:endParaRPr lang="en-US" altLang="en-US" sz="1200" dirty="0">
              <a:solidFill>
                <a:prstClr val="black"/>
              </a:solidFill>
            </a:endParaRPr>
          </a:p>
        </p:txBody>
      </p:sp>
    </p:spTree>
    <p:extLst>
      <p:ext uri="{BB962C8B-B14F-4D97-AF65-F5344CB8AC3E}">
        <p14:creationId xmlns:p14="http://schemas.microsoft.com/office/powerpoint/2010/main" val="554587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1182307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1.13 </a:t>
            </a:r>
            <a:r>
              <a:rPr lang="en-US" altLang="en-US" dirty="0">
                <a:latin typeface="Arial" panose="020B0604020202020204" pitchFamily="34" charset="0"/>
                <a:ea typeface="ＭＳ Ｐゴシック" panose="020B0600070205080204" pitchFamily="34" charset="-128"/>
              </a:rPr>
              <a:t>Demonstration of sampling error, and the effect of sample size on it.</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2073C3-BDCD-4C07-9F8A-D2ECBD8104A2}" type="slidenum">
              <a:rPr lang="en-US" altLang="en-US" sz="1200">
                <a:solidFill>
                  <a:prstClr val="black"/>
                </a:solidFill>
              </a:rPr>
              <a:pPr/>
              <a:t>39</a:t>
            </a:fld>
            <a:endParaRPr lang="en-US" altLang="en-US" sz="1200" dirty="0">
              <a:solidFill>
                <a:prstClr val="black"/>
              </a:solidFill>
            </a:endParaRPr>
          </a:p>
        </p:txBody>
      </p:sp>
    </p:spTree>
    <p:extLst>
      <p:ext uri="{BB962C8B-B14F-4D97-AF65-F5344CB8AC3E}">
        <p14:creationId xmlns:p14="http://schemas.microsoft.com/office/powerpoint/2010/main" val="1350810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74552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1.1 </a:t>
            </a:r>
            <a:r>
              <a:rPr lang="en-US" altLang="en-US" dirty="0">
                <a:latin typeface="Arial" panose="020B0604020202020204" pitchFamily="34" charset="0"/>
                <a:ea typeface="ＭＳ Ｐゴシック" panose="020B0600070205080204" pitchFamily="34" charset="-128"/>
              </a:rPr>
              <a:t>Some Key Features of Life</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1.14 </a:t>
            </a:r>
            <a:r>
              <a:rPr lang="en-US" altLang="en-US" dirty="0">
                <a:latin typeface="Arial" panose="020B0604020202020204" pitchFamily="34" charset="0"/>
                <a:ea typeface="ＭＳ Ｐゴシック" panose="020B0600070205080204" pitchFamily="34" charset="-128"/>
              </a:rPr>
              <a:t>Example of error bars in a graph. This graph was adapted from the peacock butterfly research described in Section 1.6. The researchers recorded the number of times each butterfly flicked its wings in response to an attack by a bird. </a:t>
            </a:r>
          </a:p>
          <a:p>
            <a:r>
              <a:rPr lang="en-US" altLang="en-US" dirty="0">
                <a:latin typeface="Arial" panose="020B0604020202020204" pitchFamily="34" charset="0"/>
                <a:ea typeface="ＭＳ Ｐゴシック" panose="020B0600070205080204" pitchFamily="34" charset="-128"/>
              </a:rPr>
              <a:t>Dots represent average frequency of wing flicking for each sample set of butterflies. The error bars that extend above and below the dots indicate the range of values—the sampling error.</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9092F-5C2B-43FB-A092-00947E4F7D9A}" type="slidenum">
              <a:rPr lang="en-US" altLang="en-US" sz="1200">
                <a:solidFill>
                  <a:prstClr val="black"/>
                </a:solidFill>
              </a:rPr>
              <a:pPr/>
              <a:t>41</a:t>
            </a:fld>
            <a:endParaRPr lang="en-US" altLang="en-US" sz="1200" dirty="0">
              <a:solidFill>
                <a:prstClr val="black"/>
              </a:solidFill>
            </a:endParaRPr>
          </a:p>
        </p:txBody>
      </p:sp>
    </p:spTree>
    <p:extLst>
      <p:ext uri="{BB962C8B-B14F-4D97-AF65-F5344CB8AC3E}">
        <p14:creationId xmlns:p14="http://schemas.microsoft.com/office/powerpoint/2010/main" val="1767573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2508137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4278897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3258794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3584175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1.5 </a:t>
            </a:r>
            <a:r>
              <a:rPr lang="en-US" b="0" dirty="0" smtClean="0"/>
              <a:t>Examples of Scientific Theories</a:t>
            </a:r>
            <a:endParaRPr lang="en-US" b="0"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3570114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1.6</a:t>
            </a:r>
            <a:r>
              <a:rPr lang="en-US" dirty="0" smtClean="0"/>
              <a:t> How To Tell If a Theory Is Scientific or Not</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1546890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2280384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1.15 </a:t>
            </a:r>
            <a:r>
              <a:rPr lang="en-US" altLang="en-US" dirty="0">
                <a:latin typeface="Arial" panose="020B0604020202020204" pitchFamily="34" charset="0"/>
                <a:ea typeface="ＭＳ Ｐゴシック" panose="020B0600070205080204" pitchFamily="34" charset="-128"/>
              </a:rPr>
              <a:t>The Pinocchio frog. Paul Oliver discovered this tiny tree frog perched on a sack of rice during the first survey of a cloud forest in New Guinea. It was named after the Disney character because the male frog’s long nose inflates and points upward during times of excitement.</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535B75-77F6-4900-82A5-C6F65A36BE09}" type="slidenum">
              <a:rPr lang="en-US" altLang="en-US" sz="1200">
                <a:solidFill>
                  <a:prstClr val="black"/>
                </a:solidFill>
              </a:rPr>
              <a:pPr/>
              <a:t>49</a:t>
            </a:fld>
            <a:endParaRPr lang="en-US" altLang="en-US" sz="1200" dirty="0">
              <a:solidFill>
                <a:prstClr val="black"/>
              </a:solidFill>
            </a:endParaRPr>
          </a:p>
        </p:txBody>
      </p:sp>
    </p:spTree>
    <p:extLst>
      <p:ext uri="{BB962C8B-B14F-4D97-AF65-F5344CB8AC3E}">
        <p14:creationId xmlns:p14="http://schemas.microsoft.com/office/powerpoint/2010/main" val="636260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221656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DA419-8131-4A31-932D-5C1DB964AC55}"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4461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1.3 </a:t>
            </a:r>
            <a:r>
              <a:rPr lang="en-US" altLang="en-US" b="0" dirty="0">
                <a:latin typeface="Arial" panose="020B0604020202020204" pitchFamily="34" charset="0"/>
                <a:ea typeface="ＭＳ Ｐゴシック" panose="020B0600070205080204" pitchFamily="34" charset="-128"/>
              </a:rPr>
              <a:t>The one-way flow of energy and cycling of materials through the world of life.</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D5E78-D12F-401C-96AF-2706969E1869}"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397402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1.3 </a:t>
            </a:r>
            <a:r>
              <a:rPr lang="en-US" altLang="en-US" dirty="0">
                <a:latin typeface="Arial" panose="020B0604020202020204" pitchFamily="34" charset="0"/>
                <a:ea typeface="ＭＳ Ｐゴシック" panose="020B0600070205080204" pitchFamily="34" charset="-128"/>
              </a:rPr>
              <a:t>The one-way flow of energy and cycling of materials through the world of life.</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207226-18B3-45A1-A5DB-202978455A09}"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22662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F79B4-272D-4C60-8E6B-56D0BF4FFDDD}"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53843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00600" y="2895600"/>
            <a:ext cx="3657600" cy="2129865"/>
          </a:xfrm>
        </p:spPr>
        <p:txBody>
          <a:bodyPr/>
          <a:lstStyle/>
          <a:p>
            <a:pPr algn="ctr"/>
            <a:r>
              <a:rPr lang="en-US" b="1" dirty="0"/>
              <a:t>Chapter 1</a:t>
            </a:r>
            <a:endParaRPr lang="en-US" b="1" dirty="0" smtClean="0"/>
          </a:p>
          <a:p>
            <a:pPr algn="ctr"/>
            <a:r>
              <a:rPr lang="en-US" dirty="0"/>
              <a:t>The Science of Biology</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855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Homeostasis</a:t>
            </a:r>
            <a:endParaRPr lang="en-US" altLang="en-US" dirty="0"/>
          </a:p>
        </p:txBody>
      </p:sp>
      <p:sp>
        <p:nvSpPr>
          <p:cNvPr id="20483" name="Content Placeholder 2"/>
          <p:cNvSpPr>
            <a:spLocks noGrp="1"/>
          </p:cNvSpPr>
          <p:nvPr>
            <p:ph idx="1"/>
          </p:nvPr>
        </p:nvSpPr>
        <p:spPr/>
        <p:txBody>
          <a:bodyPr/>
          <a:lstStyle/>
          <a:p>
            <a:r>
              <a:rPr lang="en-US" altLang="en-US" smtClean="0"/>
              <a:t>Every living thing has the ability to sense and respond to change both inside and outside of itself</a:t>
            </a:r>
          </a:p>
          <a:p>
            <a:r>
              <a:rPr lang="en-US" altLang="en-US" smtClean="0"/>
              <a:t>Homeostasis: process by which organism keeps its internal conditions within tolerable ranges by sensing and responding to change</a:t>
            </a:r>
            <a:endParaRPr lang="en-US" altLang="en-US" dirty="0"/>
          </a:p>
        </p:txBody>
      </p:sp>
    </p:spTree>
    <p:extLst>
      <p:ext uri="{BB962C8B-B14F-4D97-AF65-F5344CB8AC3E}">
        <p14:creationId xmlns:p14="http://schemas.microsoft.com/office/powerpoint/2010/main" val="195931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DNA is Hereditary Material (1 of 2)</a:t>
            </a:r>
            <a:endParaRPr lang="en-US" altLang="en-US" dirty="0"/>
          </a:p>
        </p:txBody>
      </p:sp>
      <p:sp>
        <p:nvSpPr>
          <p:cNvPr id="22531" name="Content Placeholder 2"/>
          <p:cNvSpPr>
            <a:spLocks noGrp="1"/>
          </p:cNvSpPr>
          <p:nvPr>
            <p:ph idx="1"/>
          </p:nvPr>
        </p:nvSpPr>
        <p:spPr/>
        <p:txBody>
          <a:bodyPr/>
          <a:lstStyle/>
          <a:p>
            <a:r>
              <a:rPr lang="en-US" altLang="en-US" smtClean="0"/>
              <a:t>DNA (deoxyribonucleic acid) carries hereditary information that guides:</a:t>
            </a:r>
          </a:p>
          <a:p>
            <a:pPr lvl="1"/>
            <a:r>
              <a:rPr lang="en-US" altLang="en-US" smtClean="0"/>
              <a:t>Development: multistep process by which the first cell of a new multicelled organism gives rise to an adult</a:t>
            </a:r>
          </a:p>
          <a:p>
            <a:pPr lvl="1"/>
            <a:r>
              <a:rPr lang="en-US" altLang="en-US" smtClean="0"/>
              <a:t>Growth: increase in the number, size, and volume of cells</a:t>
            </a:r>
          </a:p>
          <a:p>
            <a:pPr lvl="1"/>
            <a:r>
              <a:rPr lang="en-US" altLang="en-US" smtClean="0"/>
              <a:t>Reproduction: processes by which individuals produce offspring</a:t>
            </a:r>
            <a:endParaRPr lang="en-US" altLang="en-US" dirty="0"/>
          </a:p>
        </p:txBody>
      </p:sp>
    </p:spTree>
    <p:extLst>
      <p:ext uri="{BB962C8B-B14F-4D97-AF65-F5344CB8AC3E}">
        <p14:creationId xmlns:p14="http://schemas.microsoft.com/office/powerpoint/2010/main" val="9795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DNA is Hereditary Material (2 of 2)</a:t>
            </a:r>
            <a:endParaRPr lang="en-US" altLang="en-US" dirty="0"/>
          </a:p>
        </p:txBody>
      </p:sp>
      <p:sp>
        <p:nvSpPr>
          <p:cNvPr id="23555" name="Content Placeholder 2"/>
          <p:cNvSpPr>
            <a:spLocks noGrp="1"/>
          </p:cNvSpPr>
          <p:nvPr>
            <p:ph idx="1"/>
          </p:nvPr>
        </p:nvSpPr>
        <p:spPr/>
        <p:txBody>
          <a:bodyPr/>
          <a:lstStyle/>
          <a:p>
            <a:r>
              <a:rPr lang="en-US" altLang="en-US" smtClean="0"/>
              <a:t>Inheritance: transmission of DNA to offspring</a:t>
            </a:r>
          </a:p>
          <a:p>
            <a:pPr lvl="1"/>
            <a:r>
              <a:rPr lang="en-US" altLang="en-US" smtClean="0"/>
              <a:t>All organisms inherit their DNA from one or two parents</a:t>
            </a:r>
          </a:p>
          <a:p>
            <a:r>
              <a:rPr lang="en-US" altLang="en-US" smtClean="0"/>
              <a:t>DNA is the basis of similarities in form and function among organisms</a:t>
            </a:r>
          </a:p>
          <a:p>
            <a:r>
              <a:rPr lang="en-US" altLang="en-US" smtClean="0"/>
              <a:t>Small variations in DNA give rise to differences among individuals and among types of organisms</a:t>
            </a:r>
            <a:endParaRPr lang="en-US" altLang="en-US" dirty="0"/>
          </a:p>
        </p:txBody>
      </p:sp>
    </p:spTree>
    <p:extLst>
      <p:ext uri="{BB962C8B-B14F-4D97-AF65-F5344CB8AC3E}">
        <p14:creationId xmlns:p14="http://schemas.microsoft.com/office/powerpoint/2010/main" val="103174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1.3 Life’s Diversity</a:t>
            </a:r>
            <a:endParaRPr lang="en-US" altLang="en-US" dirty="0"/>
          </a:p>
        </p:txBody>
      </p:sp>
      <p:sp>
        <p:nvSpPr>
          <p:cNvPr id="24579" name="Content Placeholder 2"/>
          <p:cNvSpPr>
            <a:spLocks noGrp="1"/>
          </p:cNvSpPr>
          <p:nvPr>
            <p:ph idx="1"/>
          </p:nvPr>
        </p:nvSpPr>
        <p:spPr/>
        <p:txBody>
          <a:bodyPr/>
          <a:lstStyle/>
          <a:p>
            <a:r>
              <a:rPr lang="en-US" altLang="en-US" smtClean="0"/>
              <a:t>Biodiversity: scope of variation among living organisms</a:t>
            </a:r>
          </a:p>
          <a:p>
            <a:r>
              <a:rPr lang="en-US" altLang="en-US" smtClean="0"/>
              <a:t>Organisms can be grouped on the basis of whether they have a nucleus (a sac that encloses and protects a cell’s DNA)</a:t>
            </a:r>
          </a:p>
          <a:p>
            <a:pPr lvl="1"/>
            <a:r>
              <a:rPr lang="en-US" altLang="en-US" smtClean="0"/>
              <a:t>Prokaryote: single-celled organism without a nucleus (now used only informally)</a:t>
            </a:r>
          </a:p>
          <a:p>
            <a:pPr lvl="1"/>
            <a:r>
              <a:rPr lang="en-US" altLang="en-US" smtClean="0"/>
              <a:t>Eukaryote: organism whose cells characteristically have a nucleus</a:t>
            </a:r>
            <a:endParaRPr lang="en-US" altLang="en-US" dirty="0"/>
          </a:p>
        </p:txBody>
      </p:sp>
    </p:spTree>
    <p:extLst>
      <p:ext uri="{BB962C8B-B14F-4D97-AF65-F5344CB8AC3E}">
        <p14:creationId xmlns:p14="http://schemas.microsoft.com/office/powerpoint/2010/main" val="265565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Prokaryotes</a:t>
            </a:r>
            <a:endParaRPr lang="en-US" altLang="en-US" dirty="0"/>
          </a:p>
        </p:txBody>
      </p:sp>
      <p:sp>
        <p:nvSpPr>
          <p:cNvPr id="25603" name="Content Placeholder 2"/>
          <p:cNvSpPr>
            <a:spLocks noGrp="1"/>
          </p:cNvSpPr>
          <p:nvPr>
            <p:ph idx="1"/>
          </p:nvPr>
        </p:nvSpPr>
        <p:spPr/>
        <p:txBody>
          <a:bodyPr/>
          <a:lstStyle/>
          <a:p>
            <a:r>
              <a:rPr lang="en-US" altLang="en-US" dirty="0" smtClean="0"/>
              <a:t>Bacteria: most diverse and well-known group of single-celled organisms that lack a nucleus</a:t>
            </a:r>
          </a:p>
          <a:p>
            <a:r>
              <a:rPr lang="en-US" altLang="en-US" dirty="0" err="1" smtClean="0"/>
              <a:t>Archaea</a:t>
            </a:r>
            <a:r>
              <a:rPr lang="en-US" altLang="en-US" dirty="0" smtClean="0"/>
              <a:t>: group of single-celled organisms that lack a nucleus but are more closely related to eukaryotes than to bacteria</a:t>
            </a:r>
            <a:endParaRPr lang="en-US" altLang="en-US" dirty="0"/>
          </a:p>
        </p:txBody>
      </p:sp>
    </p:spTree>
    <p:extLst>
      <p:ext uri="{BB962C8B-B14F-4D97-AF65-F5344CB8AC3E}">
        <p14:creationId xmlns:p14="http://schemas.microsoft.com/office/powerpoint/2010/main" val="335261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9169" y="277241"/>
            <a:ext cx="8032638" cy="754328"/>
          </a:xfrm>
        </p:spPr>
        <p:txBody>
          <a:bodyPr/>
          <a:lstStyle/>
          <a:p>
            <a:r>
              <a:rPr lang="en-US" altLang="en-US" dirty="0" smtClean="0"/>
              <a:t> Bacteria and </a:t>
            </a:r>
            <a:r>
              <a:rPr lang="en-US" altLang="en-US" dirty="0" err="1" smtClean="0"/>
              <a:t>Archaea</a:t>
            </a:r>
            <a:endParaRPr lang="en-US" altLang="en-US" dirty="0"/>
          </a:p>
        </p:txBody>
      </p:sp>
      <p:pic>
        <p:nvPicPr>
          <p:cNvPr id="6" name="Picture Placeholder 5" descr="An illustration shows a close up photo of a microscopic view of four different types of bacteria in a two by two matrix in Section A. The first photo, clock wise from left, shows a tubal elongated structure with a row of colored dots along its length. The second photo shows a caterpillar like structure with hairy fragments at both ends. The third photo shows several wavy strings on some green balls. The fourth photo shows a bunch of grapes like structure with a thin highlighted tube on it. The label given below this section reads, “A. Bacteria are the most numerous organisms on Earth. Clock wise from upper left, a bacterium with a row of iron crystals that serves as a tiny compass; a common resident of cat and dog stomachs; photosynthetic bacteria; types found in dental plaque.” The next section given below shows the microscopic view of two different types of bacteria. The first photo shows a close up view of bacteria that resembles a sandy patch. Adjacent to this is a photo that shows bluish color balls of various sizes. The label below this section reads, “Archaea resemble bacteria, but are more closely related to eukaryocytes. Left, an archaeon that grows in sulfur hot springs. Right, two types of archaea from a seafloor hydrothermal vent.&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03804" y="1455420"/>
            <a:ext cx="3136392" cy="4640580"/>
          </a:xfrm>
          <a:prstGeom prst="rect">
            <a:avLst/>
          </a:prstGeom>
        </p:spPr>
      </p:pic>
    </p:spTree>
    <p:extLst>
      <p:ext uri="{BB962C8B-B14F-4D97-AF65-F5344CB8AC3E}">
        <p14:creationId xmlns:p14="http://schemas.microsoft.com/office/powerpoint/2010/main" val="30479787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Eukaryotes</a:t>
            </a:r>
            <a:endParaRPr lang="en-US" altLang="en-US" dirty="0"/>
          </a:p>
        </p:txBody>
      </p:sp>
      <p:sp>
        <p:nvSpPr>
          <p:cNvPr id="27651" name="Content Placeholder 2"/>
          <p:cNvSpPr>
            <a:spLocks noGrp="1"/>
          </p:cNvSpPr>
          <p:nvPr>
            <p:ph idx="1"/>
          </p:nvPr>
        </p:nvSpPr>
        <p:spPr/>
        <p:txBody>
          <a:bodyPr/>
          <a:lstStyle/>
          <a:p>
            <a:r>
              <a:rPr lang="en-US" altLang="en-US" dirty="0" err="1" smtClean="0"/>
              <a:t>Protist</a:t>
            </a:r>
            <a:r>
              <a:rPr lang="en-US" altLang="en-US" dirty="0" smtClean="0"/>
              <a:t>: diverse group of simple eukaryotes</a:t>
            </a:r>
          </a:p>
          <a:p>
            <a:r>
              <a:rPr lang="en-US" altLang="en-US" dirty="0" smtClean="0"/>
              <a:t>Fungus: single-celled or </a:t>
            </a:r>
            <a:r>
              <a:rPr lang="en-US" altLang="en-US" dirty="0" err="1" smtClean="0"/>
              <a:t>multicelled</a:t>
            </a:r>
            <a:r>
              <a:rPr lang="en-US" altLang="en-US" dirty="0" smtClean="0"/>
              <a:t> eukaryotic consumer</a:t>
            </a:r>
          </a:p>
          <a:p>
            <a:pPr lvl="1"/>
            <a:r>
              <a:rPr lang="en-US" altLang="en-US" dirty="0" smtClean="0"/>
              <a:t>Breaks down material outside itself, then absorbs nutrients released from the breakdown</a:t>
            </a:r>
          </a:p>
          <a:p>
            <a:r>
              <a:rPr lang="en-US" altLang="en-US" dirty="0"/>
              <a:t>Plant: </a:t>
            </a:r>
            <a:r>
              <a:rPr lang="en-US" altLang="en-US" dirty="0" err="1"/>
              <a:t>multicelled</a:t>
            </a:r>
            <a:r>
              <a:rPr lang="en-US" altLang="en-US" dirty="0"/>
              <a:t>, typically photosynthetic producer</a:t>
            </a:r>
          </a:p>
          <a:p>
            <a:r>
              <a:rPr lang="en-US" altLang="en-US" dirty="0"/>
              <a:t>Animal: </a:t>
            </a:r>
            <a:r>
              <a:rPr lang="en-US" altLang="en-US" dirty="0" err="1"/>
              <a:t>multicelled</a:t>
            </a:r>
            <a:r>
              <a:rPr lang="en-US" altLang="en-US" dirty="0"/>
              <a:t> consumer that develops through a series of stages and moves about during part or all of its </a:t>
            </a:r>
            <a:r>
              <a:rPr lang="en-US" altLang="en-US" dirty="0" smtClean="0"/>
              <a:t>life</a:t>
            </a:r>
            <a:endParaRPr lang="en-US" altLang="en-US" dirty="0"/>
          </a:p>
        </p:txBody>
      </p:sp>
    </p:spTree>
    <p:extLst>
      <p:ext uri="{BB962C8B-B14F-4D97-AF65-F5344CB8AC3E}">
        <p14:creationId xmlns:p14="http://schemas.microsoft.com/office/powerpoint/2010/main" val="75257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 Protists and Fungi</a:t>
            </a:r>
            <a:endParaRPr lang="en-US" altLang="en-US" dirty="0"/>
          </a:p>
        </p:txBody>
      </p:sp>
      <p:pic>
        <p:nvPicPr>
          <p:cNvPr id="6" name="Picture Placeholder 5" descr=" An illustration shows many groups of photos are shown here. The first group shows three different photos. The first photo in this group shows a small ball at the center with sparkling hairy extensions radiating from it. The second photo below it shows an irregular shaped structure with colored spots all over it. The third photo adjacent to the first and second shows a close up view of an underwater aquatic plant. The label given below this group reads, “Protists are a group of extremely diverse eukaryotes that range from microscopic free-living cells (left) to giant multicelled seaweeds (right).” The second group has two photos. The first photo in this group shows a close up view of many tiny balls like structures. The second photo shows a close up view of a bunch of mushrooms growing. The label given below this group reads, “Fungi are eukaryotic consumers that secrete substances to break down food outside their body. Some are single-celled (left), but most are multicelled (right).”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24912" y="1606296"/>
            <a:ext cx="3694176" cy="4489704"/>
          </a:xfrm>
          <a:prstGeom prst="rect">
            <a:avLst/>
          </a:prstGeom>
        </p:spPr>
      </p:pic>
    </p:spTree>
    <p:extLst>
      <p:ext uri="{BB962C8B-B14F-4D97-AF65-F5344CB8AC3E}">
        <p14:creationId xmlns:p14="http://schemas.microsoft.com/office/powerpoint/2010/main" val="170738924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 Plants and Animals</a:t>
            </a:r>
            <a:endParaRPr lang="en-US" altLang="en-US" dirty="0"/>
          </a:p>
        </p:txBody>
      </p:sp>
      <p:pic>
        <p:nvPicPr>
          <p:cNvPr id="6" name="Picture Placeholder 5" descr="An illustration two aquatic plants with two flowers. The label given below this group reads, “Plants are multicelled eukaryotes, most of which are photosynthetic. Nearly all have roots, stems and leaves.”   A three different photos adjacent to each other. The first photo in this group shows an insect eating its food. The second photo adjacent to it shows a rat eating its food. The third photo adjacent to it shows a lady eating a fruit. The label given below this reads, “Animals are multicelled eukaryotes that ingest other organisms or their parts, and they actively move about during part or all of their life cycle.”  All these 4 groups of photos have a common description labeled as, “C. Eukaryotes are single-celled or multicelled organisms whose DNA is contained in a nucleus. Eukaryotes include protists, plants, fungi and animal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438400" y="1219200"/>
            <a:ext cx="4514210" cy="4890394"/>
          </a:xfrm>
          <a:prstGeom prst="rect">
            <a:avLst/>
          </a:prstGeom>
        </p:spPr>
      </p:pic>
    </p:spTree>
    <p:extLst>
      <p:ext uri="{BB962C8B-B14F-4D97-AF65-F5344CB8AC3E}">
        <p14:creationId xmlns:p14="http://schemas.microsoft.com/office/powerpoint/2010/main" val="232231890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1.4 Organizing Information About Species</a:t>
            </a:r>
            <a:endParaRPr lang="en-US" altLang="en-US" dirty="0"/>
          </a:p>
        </p:txBody>
      </p:sp>
      <p:sp>
        <p:nvSpPr>
          <p:cNvPr id="31747" name="Content Placeholder 2"/>
          <p:cNvSpPr>
            <a:spLocks noGrp="1"/>
          </p:cNvSpPr>
          <p:nvPr>
            <p:ph idx="1"/>
          </p:nvPr>
        </p:nvSpPr>
        <p:spPr/>
        <p:txBody>
          <a:bodyPr/>
          <a:lstStyle/>
          <a:p>
            <a:r>
              <a:rPr lang="en-US" altLang="en-US" smtClean="0"/>
              <a:t>Species: unique type of organism</a:t>
            </a:r>
          </a:p>
          <a:p>
            <a:r>
              <a:rPr lang="en-US" altLang="en-US" smtClean="0"/>
              <a:t>Taxonomy: the science of naming and classifying species</a:t>
            </a:r>
          </a:p>
          <a:p>
            <a:pPr lvl="1"/>
            <a:r>
              <a:rPr lang="en-US" altLang="en-US" smtClean="0"/>
              <a:t>Genus: a group of species that share a unique set of traits</a:t>
            </a:r>
          </a:p>
          <a:p>
            <a:pPr lvl="1"/>
            <a:r>
              <a:rPr lang="en-US" altLang="en-US" smtClean="0"/>
              <a:t>Specific epithet: second part of a species name</a:t>
            </a:r>
          </a:p>
          <a:p>
            <a:pPr lvl="1"/>
            <a:r>
              <a:rPr lang="en-US" altLang="en-US" smtClean="0"/>
              <a:t>Together, the genus name and the specific epithet designate one species</a:t>
            </a:r>
            <a:endParaRPr lang="en-US" altLang="en-US" dirty="0"/>
          </a:p>
        </p:txBody>
      </p:sp>
    </p:spTree>
    <p:extLst>
      <p:ext uri="{BB962C8B-B14F-4D97-AF65-F5344CB8AC3E}">
        <p14:creationId xmlns:p14="http://schemas.microsoft.com/office/powerpoint/2010/main" val="365751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1.1 Life is More Than the Sum of Its Parts</a:t>
            </a:r>
            <a:endParaRPr lang="en-US" altLang="en-US" dirty="0"/>
          </a:p>
        </p:txBody>
      </p:sp>
      <p:sp>
        <p:nvSpPr>
          <p:cNvPr id="8195" name="Content Placeholder 2"/>
          <p:cNvSpPr>
            <a:spLocks noGrp="1"/>
          </p:cNvSpPr>
          <p:nvPr>
            <p:ph idx="1"/>
          </p:nvPr>
        </p:nvSpPr>
        <p:spPr/>
        <p:txBody>
          <a:bodyPr/>
          <a:lstStyle/>
          <a:p>
            <a:r>
              <a:rPr lang="en-US" altLang="en-US" dirty="0" smtClean="0"/>
              <a:t>Life is more than the sum of its parts</a:t>
            </a:r>
          </a:p>
          <a:p>
            <a:pPr lvl="1"/>
            <a:r>
              <a:rPr lang="en-US" altLang="en-US" dirty="0" smtClean="0"/>
              <a:t>Biology: study of life, past and present</a:t>
            </a:r>
          </a:p>
          <a:p>
            <a:pPr lvl="1"/>
            <a:r>
              <a:rPr lang="en-US" altLang="en-US" dirty="0" smtClean="0"/>
              <a:t>Defining “life” is a challenge</a:t>
            </a:r>
          </a:p>
          <a:p>
            <a:pPr lvl="1"/>
            <a:r>
              <a:rPr lang="en-US" altLang="en-US" dirty="0" smtClean="0"/>
              <a:t>Complex properties, including life, emerge from the interactions of simple parts</a:t>
            </a:r>
          </a:p>
          <a:p>
            <a:pPr lvl="1"/>
            <a:r>
              <a:rPr lang="en-US" altLang="en-US" dirty="0" smtClean="0"/>
              <a:t>Emergent property: characteristic of a system that does not appear in any of the system’s component parts</a:t>
            </a:r>
            <a:endParaRPr lang="en-US" altLang="en-US" dirty="0"/>
          </a:p>
        </p:txBody>
      </p:sp>
    </p:spTree>
    <p:extLst>
      <p:ext uri="{BB962C8B-B14F-4D97-AF65-F5344CB8AC3E}">
        <p14:creationId xmlns:p14="http://schemas.microsoft.com/office/powerpoint/2010/main" val="1300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Distinguishing Species</a:t>
            </a:r>
            <a:endParaRPr lang="en-US" altLang="en-US" dirty="0"/>
          </a:p>
        </p:txBody>
      </p:sp>
      <p:sp>
        <p:nvSpPr>
          <p:cNvPr id="32771" name="Content Placeholder 2"/>
          <p:cNvSpPr>
            <a:spLocks noGrp="1"/>
          </p:cNvSpPr>
          <p:nvPr>
            <p:ph idx="1"/>
          </p:nvPr>
        </p:nvSpPr>
        <p:spPr/>
        <p:txBody>
          <a:bodyPr/>
          <a:lstStyle/>
          <a:p>
            <a:r>
              <a:rPr lang="en-US" altLang="en-US" smtClean="0"/>
              <a:t>Trait: an observable characteristic of an organism or species</a:t>
            </a:r>
          </a:p>
          <a:p>
            <a:r>
              <a:rPr lang="en-US" altLang="en-US" smtClean="0"/>
              <a:t>Taxon: group of organisms that share a unique set of traits</a:t>
            </a:r>
            <a:endParaRPr lang="en-US" altLang="en-US" dirty="0"/>
          </a:p>
        </p:txBody>
      </p:sp>
    </p:spTree>
    <p:extLst>
      <p:ext uri="{BB962C8B-B14F-4D97-AF65-F5344CB8AC3E}">
        <p14:creationId xmlns:p14="http://schemas.microsoft.com/office/powerpoint/2010/main" val="3963776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 Related at Different Levels</a:t>
            </a:r>
            <a:endParaRPr lang="en-US" altLang="en-US" dirty="0"/>
          </a:p>
        </p:txBody>
      </p:sp>
      <p:pic>
        <p:nvPicPr>
          <p:cNvPr id="7" name="Picture Placeholder 6" descr="A figure shows five photos of different flowers adjacent to each other along with their classifications given below. The flowers shown are wild carrot, marijuana, apple, prickly rose and dog rose. All these flowers belong to the eukarya domain, Plantae kingdom, magnoliphyta phylum and magnoliopsida class. Wild Carrot belongs to apiales order while marijuana, apple, prickly rose and dog rose belongs to Rosales order. Wild carrot belongs to apiaceae family, marijuana belongs to cannabaceae family while apple, prickly rose and dog rose belongs to rosaceae family. Wild carrot belongs to daucus genus, marijuana belongs to cannabis genus, apple belongs to, malus genus while both prickly rose and dog rose belongs to Rosa genus. Wild carrot comes under carota species, marijuana comes under sativa species, apple comes under domestica species, and prickly rose comes under acicularis species and dog rose under canina species."/>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tretch/>
        </p:blipFill>
        <p:spPr>
          <a:xfrm>
            <a:off x="410337" y="1570634"/>
            <a:ext cx="8323326" cy="3610966"/>
          </a:xfrm>
          <a:prstGeom prst="rect">
            <a:avLst/>
          </a:prstGeom>
        </p:spPr>
      </p:pic>
    </p:spTree>
    <p:extLst>
      <p:ext uri="{BB962C8B-B14F-4D97-AF65-F5344CB8AC3E}">
        <p14:creationId xmlns:p14="http://schemas.microsoft.com/office/powerpoint/2010/main" val="5735954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62" y="228600"/>
            <a:ext cx="8032638" cy="754328"/>
          </a:xfrm>
        </p:spPr>
        <p:txBody>
          <a:bodyPr/>
          <a:lstStyle/>
          <a:p>
            <a:r>
              <a:rPr lang="en-US" altLang="en-US" dirty="0" smtClean="0"/>
              <a:t> The Big Picture of Life</a:t>
            </a:r>
            <a:endParaRPr lang="en-US" altLang="en-US" dirty="0"/>
          </a:p>
        </p:txBody>
      </p:sp>
      <p:pic>
        <p:nvPicPr>
          <p:cNvPr id="7" name="Picture Placeholder 6" descr="An illustration shows a big picture of life. Three different heads are given adjacent to each other. The first head is Archaea, the second head is eukarya which consists of protists, Plants, Fungi and Animals, and the third head is Bacteria. Archaea and eukarya are connected to the head Bacteria."/>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45355" y="1538301"/>
            <a:ext cx="7653290" cy="15858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48620634"/>
              </p:ext>
            </p:extLst>
          </p:nvPr>
        </p:nvGraphicFramePr>
        <p:xfrm>
          <a:off x="838200" y="3290295"/>
          <a:ext cx="7620000" cy="953588"/>
        </p:xfrm>
        <a:graphic>
          <a:graphicData uri="http://schemas.openxmlformats.org/drawingml/2006/table">
            <a:tbl>
              <a:tblPr firstRow="1" bandRow="1">
                <a:tableStyleId>{5940675A-B579-460E-94D1-54222C63F5DA}</a:tableStyleId>
              </a:tblPr>
              <a:tblGrid>
                <a:gridCol w="7620000"/>
              </a:tblGrid>
              <a:tr h="476794">
                <a:tc>
                  <a:txBody>
                    <a:bodyPr/>
                    <a:lstStyle/>
                    <a:p>
                      <a:r>
                        <a:rPr lang="en-US" b="1" dirty="0" smtClean="0">
                          <a:solidFill>
                            <a:schemeClr val="bg1"/>
                          </a:solidFill>
                          <a:latin typeface="Arial" pitchFamily="34" charset="0"/>
                          <a:cs typeface="Arial" pitchFamily="34" charset="0"/>
                        </a:rPr>
                        <a:t>Table 1.2</a:t>
                      </a:r>
                      <a:endParaRPr lang="en-US" b="1" dirty="0">
                        <a:solidFill>
                          <a:schemeClr val="bg1"/>
                        </a:solidFill>
                        <a:latin typeface="Arial" pitchFamily="34" charset="0"/>
                        <a:cs typeface="Arial" pitchFamily="34" charset="0"/>
                      </a:endParaRPr>
                    </a:p>
                  </a:txBody>
                  <a:tcPr>
                    <a:solidFill>
                      <a:srgbClr val="194F97"/>
                    </a:solidFill>
                  </a:tcPr>
                </a:tc>
              </a:tr>
              <a:tr h="476794">
                <a:tc>
                  <a:txBody>
                    <a:bodyPr/>
                    <a:lstStyle/>
                    <a:p>
                      <a:r>
                        <a:rPr lang="en-US" b="1" dirty="0" smtClean="0">
                          <a:solidFill>
                            <a:schemeClr val="bg1"/>
                          </a:solidFill>
                          <a:latin typeface="Arial" pitchFamily="34" charset="0"/>
                          <a:cs typeface="Arial" pitchFamily="34" charset="0"/>
                        </a:rPr>
                        <a:t>All</a:t>
                      </a:r>
                      <a:r>
                        <a:rPr lang="en-US" b="1" baseline="0" dirty="0" smtClean="0">
                          <a:solidFill>
                            <a:schemeClr val="bg1"/>
                          </a:solidFill>
                          <a:latin typeface="Arial" pitchFamily="34" charset="0"/>
                          <a:cs typeface="Arial" pitchFamily="34" charset="0"/>
                        </a:rPr>
                        <a:t> of Life in Three Domains</a:t>
                      </a:r>
                      <a:endParaRPr lang="en-US" b="1" dirty="0">
                        <a:solidFill>
                          <a:schemeClr val="bg1"/>
                        </a:solidFill>
                        <a:latin typeface="Arial" pitchFamily="34" charset="0"/>
                        <a:cs typeface="Arial" pitchFamily="34" charset="0"/>
                      </a:endParaRPr>
                    </a:p>
                  </a:txBody>
                  <a:tcPr>
                    <a:solidFill>
                      <a:srgbClr val="194F97"/>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39385829"/>
              </p:ext>
            </p:extLst>
          </p:nvPr>
        </p:nvGraphicFramePr>
        <p:xfrm>
          <a:off x="838200" y="4243230"/>
          <a:ext cx="7620000" cy="1700370"/>
        </p:xfrm>
        <a:graphic>
          <a:graphicData uri="http://schemas.openxmlformats.org/drawingml/2006/table">
            <a:tbl>
              <a:tblPr firstRow="1" bandRow="1">
                <a:tableStyleId>{5940675A-B579-460E-94D1-54222C63F5DA}</a:tableStyleId>
              </a:tblPr>
              <a:tblGrid>
                <a:gridCol w="1447800"/>
                <a:gridCol w="6172200"/>
              </a:tblGrid>
              <a:tr h="650240">
                <a:tc>
                  <a:txBody>
                    <a:bodyPr/>
                    <a:lstStyle/>
                    <a:p>
                      <a:r>
                        <a:rPr lang="en-US" dirty="0" err="1" smtClean="0">
                          <a:latin typeface="Arial" pitchFamily="34" charset="0"/>
                          <a:cs typeface="Arial" pitchFamily="34" charset="0"/>
                        </a:rPr>
                        <a:t>Archaea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Single cells, no nucleus, Evolutionarily</a:t>
                      </a:r>
                      <a:r>
                        <a:rPr lang="en-US" baseline="0" dirty="0" smtClean="0">
                          <a:latin typeface="Arial" pitchFamily="34" charset="0"/>
                          <a:cs typeface="Arial" pitchFamily="34" charset="0"/>
                        </a:rPr>
                        <a:t> closer to eukaryotes than to bacteria.</a:t>
                      </a:r>
                      <a:endParaRPr lang="en-US" dirty="0">
                        <a:latin typeface="Arial" pitchFamily="34" charset="0"/>
                        <a:cs typeface="Arial" pitchFamily="34" charset="0"/>
                      </a:endParaRPr>
                    </a:p>
                  </a:txBody>
                  <a:tcPr/>
                </a:tc>
              </a:tr>
              <a:tr h="663397">
                <a:tc>
                  <a:txBody>
                    <a:bodyPr/>
                    <a:lstStyle/>
                    <a:p>
                      <a:r>
                        <a:rPr lang="en-US" dirty="0" err="1" smtClean="0">
                          <a:latin typeface="Arial" pitchFamily="34" charset="0"/>
                          <a:cs typeface="Arial" pitchFamily="34" charset="0"/>
                        </a:rPr>
                        <a:t>Eukaraya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Eukaryotic cells(with a nucleus).</a:t>
                      </a:r>
                      <a:r>
                        <a:rPr lang="en-US" baseline="0" dirty="0" smtClean="0">
                          <a:latin typeface="Arial" pitchFamily="34" charset="0"/>
                          <a:cs typeface="Arial" pitchFamily="34" charset="0"/>
                        </a:rPr>
                        <a:t> Includes </a:t>
                      </a:r>
                      <a:r>
                        <a:rPr lang="en-US" baseline="0" dirty="0" err="1" smtClean="0">
                          <a:latin typeface="Arial" pitchFamily="34" charset="0"/>
                          <a:cs typeface="Arial" pitchFamily="34" charset="0"/>
                        </a:rPr>
                        <a:t>singlecelled</a:t>
                      </a:r>
                      <a:r>
                        <a:rPr lang="en-US" baseline="0" dirty="0" smtClean="0">
                          <a:latin typeface="Arial" pitchFamily="34" charset="0"/>
                          <a:cs typeface="Arial" pitchFamily="34" charset="0"/>
                        </a:rPr>
                        <a:t> and </a:t>
                      </a:r>
                      <a:r>
                        <a:rPr lang="en-US" baseline="0" dirty="0" err="1" smtClean="0">
                          <a:latin typeface="Arial" pitchFamily="34" charset="0"/>
                          <a:cs typeface="Arial" pitchFamily="34" charset="0"/>
                        </a:rPr>
                        <a:t>multicelled</a:t>
                      </a:r>
                      <a:r>
                        <a:rPr lang="en-US" baseline="0" dirty="0" smtClean="0">
                          <a:latin typeface="Arial" pitchFamily="34" charset="0"/>
                          <a:cs typeface="Arial" pitchFamily="34" charset="0"/>
                        </a:rPr>
                        <a:t> species of </a:t>
                      </a:r>
                      <a:r>
                        <a:rPr lang="en-US" baseline="0" dirty="0" err="1" smtClean="0">
                          <a:latin typeface="Arial" pitchFamily="34" charset="0"/>
                          <a:cs typeface="Arial" pitchFamily="34" charset="0"/>
                        </a:rPr>
                        <a:t>protists</a:t>
                      </a:r>
                      <a:r>
                        <a:rPr lang="en-US" baseline="0" dirty="0" smtClean="0">
                          <a:latin typeface="Arial" pitchFamily="34" charset="0"/>
                          <a:cs typeface="Arial" pitchFamily="34" charset="0"/>
                        </a:rPr>
                        <a:t>, plants, </a:t>
                      </a:r>
                      <a:r>
                        <a:rPr lang="en-US" baseline="0" dirty="0" err="1" smtClean="0">
                          <a:latin typeface="Arial" pitchFamily="34" charset="0"/>
                          <a:cs typeface="Arial" pitchFamily="34" charset="0"/>
                        </a:rPr>
                        <a:t>fungi,and</a:t>
                      </a:r>
                      <a:r>
                        <a:rPr lang="en-US" baseline="0" dirty="0" smtClean="0">
                          <a:latin typeface="Arial" pitchFamily="34" charset="0"/>
                          <a:cs typeface="Arial" pitchFamily="34" charset="0"/>
                        </a:rPr>
                        <a:t> animals.</a:t>
                      </a:r>
                      <a:endParaRPr lang="en-US" dirty="0">
                        <a:latin typeface="Arial" pitchFamily="34" charset="0"/>
                        <a:cs typeface="Arial" pitchFamily="34" charset="0"/>
                      </a:endParaRPr>
                    </a:p>
                  </a:txBody>
                  <a:tcPr/>
                </a:tc>
              </a:tr>
              <a:tr h="386733">
                <a:tc>
                  <a:txBody>
                    <a:bodyPr/>
                    <a:lstStyle/>
                    <a:p>
                      <a:r>
                        <a:rPr lang="en-US" dirty="0" smtClean="0">
                          <a:latin typeface="Arial" pitchFamily="34" charset="0"/>
                          <a:cs typeface="Arial" pitchFamily="34" charset="0"/>
                        </a:rPr>
                        <a:t>Bacteria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Single cells , no nucleus</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1950195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or Two Species?</a:t>
            </a:r>
            <a:endParaRPr lang="en-US" dirty="0"/>
          </a:p>
        </p:txBody>
      </p:sp>
      <p:sp>
        <p:nvSpPr>
          <p:cNvPr id="6" name="Content Placeholder 5"/>
          <p:cNvSpPr>
            <a:spLocks noGrp="1"/>
          </p:cNvSpPr>
          <p:nvPr>
            <p:ph idx="1"/>
          </p:nvPr>
        </p:nvSpPr>
        <p:spPr/>
        <p:txBody>
          <a:bodyPr/>
          <a:lstStyle/>
          <a:p>
            <a:r>
              <a:rPr lang="en-US" dirty="0"/>
              <a:t>Biologists use whatever information is available to decide whether organisms belong to different species</a:t>
            </a:r>
          </a:p>
          <a:p>
            <a:pPr lvl="1"/>
            <a:r>
              <a:rPr lang="en-US" dirty="0"/>
              <a:t>Anatomy</a:t>
            </a:r>
          </a:p>
          <a:p>
            <a:pPr lvl="1"/>
            <a:r>
              <a:rPr lang="en-US" dirty="0"/>
              <a:t>Distribution</a:t>
            </a:r>
          </a:p>
          <a:p>
            <a:pPr lvl="1"/>
            <a:r>
              <a:rPr lang="en-US" dirty="0"/>
              <a:t>Biochemical traits</a:t>
            </a:r>
          </a:p>
          <a:p>
            <a:pPr lvl="1"/>
            <a:r>
              <a:rPr lang="en-US" dirty="0"/>
              <a:t>DNA molecules</a:t>
            </a:r>
          </a:p>
          <a:p>
            <a:r>
              <a:rPr lang="en-US" dirty="0"/>
              <a:t>New information sometimes changes species </a:t>
            </a:r>
            <a:r>
              <a:rPr lang="en-US" dirty="0" smtClean="0"/>
              <a:t>designations</a:t>
            </a:r>
            <a:endParaRPr lang="en-US" dirty="0"/>
          </a:p>
        </p:txBody>
      </p:sp>
    </p:spTree>
    <p:extLst>
      <p:ext uri="{BB962C8B-B14F-4D97-AF65-F5344CB8AC3E}">
        <p14:creationId xmlns:p14="http://schemas.microsoft.com/office/powerpoint/2010/main" val="402166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 Four Butterflies, Two Species</a:t>
            </a:r>
            <a:endParaRPr lang="en-US" altLang="en-US" dirty="0"/>
          </a:p>
        </p:txBody>
      </p:sp>
      <p:pic>
        <p:nvPicPr>
          <p:cNvPr id="6" name="Picture Placeholder 5" descr="A photo shows four butterflies in two rows and two columns. The butterflies in the first column looks similar to each other and the ones in the second column looks similar to each othe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92503" y="1701084"/>
            <a:ext cx="7589497" cy="3924116"/>
          </a:xfrm>
          <a:prstGeom prst="rect">
            <a:avLst/>
          </a:prstGeom>
        </p:spPr>
      </p:pic>
    </p:spTree>
    <p:extLst>
      <p:ext uri="{BB962C8B-B14F-4D97-AF65-F5344CB8AC3E}">
        <p14:creationId xmlns:p14="http://schemas.microsoft.com/office/powerpoint/2010/main" val="80161148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1.5 The Science of Nature</a:t>
            </a:r>
            <a:endParaRPr lang="en-US" altLang="en-US" dirty="0"/>
          </a:p>
        </p:txBody>
      </p:sp>
      <p:sp>
        <p:nvSpPr>
          <p:cNvPr id="37891" name="Content Placeholder 2"/>
          <p:cNvSpPr>
            <a:spLocks noGrp="1"/>
          </p:cNvSpPr>
          <p:nvPr>
            <p:ph idx="1"/>
          </p:nvPr>
        </p:nvSpPr>
        <p:spPr/>
        <p:txBody>
          <a:bodyPr/>
          <a:lstStyle/>
          <a:p>
            <a:r>
              <a:rPr lang="en-US" altLang="en-US" smtClean="0"/>
              <a:t>Thinking about thinking</a:t>
            </a:r>
          </a:p>
          <a:p>
            <a:pPr lvl="1"/>
            <a:r>
              <a:rPr lang="en-US" altLang="en-US" smtClean="0"/>
              <a:t>Critical thinking: judging information before accepting it</a:t>
            </a:r>
          </a:p>
          <a:p>
            <a:pPr lvl="1"/>
            <a:r>
              <a:rPr lang="en-US" altLang="en-US" smtClean="0"/>
              <a:t>Move beyond the content of new information to consider supporting evidence, bias, and alternative interpretations</a:t>
            </a:r>
            <a:endParaRPr lang="en-US" altLang="en-US" dirty="0"/>
          </a:p>
        </p:txBody>
      </p:sp>
    </p:spTree>
    <p:extLst>
      <p:ext uri="{BB962C8B-B14F-4D97-AF65-F5344CB8AC3E}">
        <p14:creationId xmlns:p14="http://schemas.microsoft.com/office/powerpoint/2010/main" val="86723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The Scientific Method (1 of 6)</a:t>
            </a:r>
            <a:endParaRPr lang="en-US" altLang="en-US" dirty="0"/>
          </a:p>
        </p:txBody>
      </p:sp>
      <p:sp>
        <p:nvSpPr>
          <p:cNvPr id="38915" name="Content Placeholder 2"/>
          <p:cNvSpPr>
            <a:spLocks noGrp="1"/>
          </p:cNvSpPr>
          <p:nvPr>
            <p:ph idx="1"/>
          </p:nvPr>
        </p:nvSpPr>
        <p:spPr/>
        <p:txBody>
          <a:bodyPr/>
          <a:lstStyle/>
          <a:p>
            <a:r>
              <a:rPr lang="en-US" altLang="en-US" smtClean="0"/>
              <a:t>Science: systematic study of the observable world</a:t>
            </a:r>
          </a:p>
          <a:p>
            <a:r>
              <a:rPr lang="en-US" altLang="en-US" smtClean="0"/>
              <a:t>Biology comprises hundreds of specializations</a:t>
            </a:r>
          </a:p>
          <a:p>
            <a:r>
              <a:rPr lang="en-US" altLang="en-US" smtClean="0"/>
              <a:t>Hypothesis: testable explanation of a natural phenomenon</a:t>
            </a:r>
            <a:endParaRPr lang="en-US" altLang="en-US" dirty="0"/>
          </a:p>
        </p:txBody>
      </p:sp>
    </p:spTree>
    <p:extLst>
      <p:ext uri="{BB962C8B-B14F-4D97-AF65-F5344CB8AC3E}">
        <p14:creationId xmlns:p14="http://schemas.microsoft.com/office/powerpoint/2010/main" val="2752664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The Scientific Method (2 of 6)</a:t>
            </a:r>
            <a:endParaRPr lang="en-US" altLang="en-US" dirty="0"/>
          </a:p>
        </p:txBody>
      </p:sp>
      <p:sp>
        <p:nvSpPr>
          <p:cNvPr id="40963" name="Content Placeholder 2"/>
          <p:cNvSpPr>
            <a:spLocks noGrp="1"/>
          </p:cNvSpPr>
          <p:nvPr>
            <p:ph idx="1"/>
          </p:nvPr>
        </p:nvSpPr>
        <p:spPr/>
        <p:txBody>
          <a:bodyPr/>
          <a:lstStyle/>
          <a:p>
            <a:r>
              <a:rPr lang="en-US" altLang="en-US" smtClean="0"/>
              <a:t>Inductive reasoning: drawing a conclusion based on observation</a:t>
            </a:r>
          </a:p>
          <a:p>
            <a:r>
              <a:rPr lang="en-US" altLang="en-US" smtClean="0"/>
              <a:t>Prediction: statement, based on a hypothesis, about a condition that should exist if the hypothesis is correct</a:t>
            </a:r>
          </a:p>
          <a:p>
            <a:r>
              <a:rPr lang="en-US" altLang="en-US" smtClean="0"/>
              <a:t>Deductive reasoning: using a general idea to make a conclusion about a specific case</a:t>
            </a:r>
            <a:endParaRPr lang="en-US" altLang="en-US" dirty="0"/>
          </a:p>
        </p:txBody>
      </p:sp>
    </p:spTree>
    <p:extLst>
      <p:ext uri="{BB962C8B-B14F-4D97-AF65-F5344CB8AC3E}">
        <p14:creationId xmlns:p14="http://schemas.microsoft.com/office/powerpoint/2010/main" val="2557911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The Scientific Method (3 of 6)</a:t>
            </a:r>
            <a:endParaRPr lang="en-US" altLang="en-US" dirty="0"/>
          </a:p>
        </p:txBody>
      </p:sp>
      <p:sp>
        <p:nvSpPr>
          <p:cNvPr id="41987" name="Content Placeholder 2"/>
          <p:cNvSpPr>
            <a:spLocks noGrp="1"/>
          </p:cNvSpPr>
          <p:nvPr>
            <p:ph idx="1"/>
          </p:nvPr>
        </p:nvSpPr>
        <p:spPr/>
        <p:txBody>
          <a:bodyPr/>
          <a:lstStyle/>
          <a:p>
            <a:r>
              <a:rPr lang="en-US" altLang="en-US" dirty="0" smtClean="0"/>
              <a:t>Experiment: test designed to support or falsify a prediction</a:t>
            </a:r>
          </a:p>
          <a:p>
            <a:r>
              <a:rPr lang="en-US" altLang="en-US" dirty="0" smtClean="0"/>
              <a:t>Model: analogous system used for testing hypotheses</a:t>
            </a:r>
          </a:p>
          <a:p>
            <a:r>
              <a:rPr lang="en-US" altLang="en-US" dirty="0" smtClean="0"/>
              <a:t>Researchers often investigate causal relationships by changing and observing </a:t>
            </a:r>
            <a:r>
              <a:rPr lang="en-US" altLang="en-US" i="1" dirty="0" smtClean="0"/>
              <a:t>variables</a:t>
            </a:r>
          </a:p>
          <a:p>
            <a:pPr lvl="1"/>
            <a:r>
              <a:rPr lang="en-US" altLang="en-US" dirty="0" smtClean="0"/>
              <a:t>Variable: a characteristic or event that differs among individuals or over time</a:t>
            </a:r>
            <a:endParaRPr lang="en-US" altLang="en-US" dirty="0"/>
          </a:p>
        </p:txBody>
      </p:sp>
    </p:spTree>
    <p:extLst>
      <p:ext uri="{BB962C8B-B14F-4D97-AF65-F5344CB8AC3E}">
        <p14:creationId xmlns:p14="http://schemas.microsoft.com/office/powerpoint/2010/main" val="2323680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The Scientific Method (4 of 6)</a:t>
            </a:r>
            <a:endParaRPr lang="en-US" altLang="en-US" dirty="0"/>
          </a:p>
        </p:txBody>
      </p:sp>
      <p:sp>
        <p:nvSpPr>
          <p:cNvPr id="43011" name="Content Placeholder 2"/>
          <p:cNvSpPr>
            <a:spLocks noGrp="1"/>
          </p:cNvSpPr>
          <p:nvPr>
            <p:ph idx="1"/>
          </p:nvPr>
        </p:nvSpPr>
        <p:spPr/>
        <p:txBody>
          <a:bodyPr/>
          <a:lstStyle/>
          <a:p>
            <a:r>
              <a:rPr lang="en-US" altLang="en-US" dirty="0" smtClean="0"/>
              <a:t>Independent variable: condition or treatment controlled by the experimenter</a:t>
            </a:r>
          </a:p>
          <a:p>
            <a:r>
              <a:rPr lang="en-US" altLang="en-US" dirty="0" smtClean="0"/>
              <a:t>Dependent variable: observed result that is influenced by the independent variable</a:t>
            </a:r>
          </a:p>
          <a:p>
            <a:r>
              <a:rPr lang="en-US" altLang="en-US" dirty="0" smtClean="0"/>
              <a:t>Experimental group: receive a certain treatment or have certain characteristics</a:t>
            </a:r>
          </a:p>
          <a:p>
            <a:r>
              <a:rPr lang="en-US" altLang="en-US" dirty="0" smtClean="0"/>
              <a:t>Control group: identical to an experimental group, but without exposure to the independent variable</a:t>
            </a:r>
            <a:endParaRPr lang="en-US" altLang="en-US" dirty="0"/>
          </a:p>
        </p:txBody>
      </p:sp>
    </p:spTree>
    <p:extLst>
      <p:ext uri="{BB962C8B-B14F-4D97-AF65-F5344CB8AC3E}">
        <p14:creationId xmlns:p14="http://schemas.microsoft.com/office/powerpoint/2010/main" val="1659873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 Same Materials, Different Properties</a:t>
            </a:r>
            <a:endParaRPr lang="en-US" altLang="en-US" dirty="0"/>
          </a:p>
        </p:txBody>
      </p:sp>
      <p:pic>
        <p:nvPicPr>
          <p:cNvPr id="6" name="Picture Placeholder 5" descr="An illustration shows a cluster of multi-colored squares divided into three categories. The illustration of first category shows the twenty-four multicolored squares arranged as diamond shaped in three columns and eight rows. The illustration of the second category shows the twenty-four multicolored squares arranged in four columns and six rows. The illustration for the third category shows the twenty-four multicolored squares arranged in a circl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10393" y="1881508"/>
            <a:ext cx="6055229" cy="3745061"/>
          </a:xfrm>
          <a:prstGeom prst="rect">
            <a:avLst/>
          </a:prstGeom>
        </p:spPr>
      </p:pic>
    </p:spTree>
    <p:extLst>
      <p:ext uri="{BB962C8B-B14F-4D97-AF65-F5344CB8AC3E}">
        <p14:creationId xmlns:p14="http://schemas.microsoft.com/office/powerpoint/2010/main" val="8777535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The Scientific Method (5 of 6)</a:t>
            </a:r>
            <a:endParaRPr lang="en-US" altLang="en-US" dirty="0"/>
          </a:p>
        </p:txBody>
      </p:sp>
      <p:sp>
        <p:nvSpPr>
          <p:cNvPr id="44035" name="Content Placeholder 2"/>
          <p:cNvSpPr>
            <a:spLocks noGrp="1"/>
          </p:cNvSpPr>
          <p:nvPr>
            <p:ph idx="1"/>
          </p:nvPr>
        </p:nvSpPr>
        <p:spPr/>
        <p:txBody>
          <a:bodyPr/>
          <a:lstStyle/>
          <a:p>
            <a:r>
              <a:rPr lang="en-US" altLang="en-US" smtClean="0"/>
              <a:t>Data (test results) that are consistent with the prediction support the hypothesis</a:t>
            </a:r>
          </a:p>
          <a:p>
            <a:r>
              <a:rPr lang="en-US" altLang="en-US" smtClean="0"/>
              <a:t>Data inconsistent with the prediction are evidence that the hypothesis is flawed and should be revised</a:t>
            </a:r>
          </a:p>
          <a:p>
            <a:r>
              <a:rPr lang="en-US" altLang="en-US" smtClean="0"/>
              <a:t>Scientific method: making, testing, and evaluating hypotheses</a:t>
            </a:r>
            <a:endParaRPr lang="en-US" altLang="en-US" dirty="0"/>
          </a:p>
        </p:txBody>
      </p:sp>
    </p:spTree>
    <p:extLst>
      <p:ext uri="{BB962C8B-B14F-4D97-AF65-F5344CB8AC3E}">
        <p14:creationId xmlns:p14="http://schemas.microsoft.com/office/powerpoint/2010/main" val="378223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The Scientific Method (6 of 6)</a:t>
            </a: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3874115501"/>
              </p:ext>
            </p:extLst>
          </p:nvPr>
        </p:nvGraphicFramePr>
        <p:xfrm>
          <a:off x="519332" y="2007829"/>
          <a:ext cx="8153400" cy="3478571"/>
        </p:xfrm>
        <a:graphic>
          <a:graphicData uri="http://schemas.openxmlformats.org/drawingml/2006/table">
            <a:tbl>
              <a:tblPr firstRow="1" bandRow="1">
                <a:tableStyleId>{5940675A-B579-460E-94D1-54222C63F5DA}</a:tableStyleId>
              </a:tblPr>
              <a:tblGrid>
                <a:gridCol w="8153400"/>
              </a:tblGrid>
              <a:tr h="381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effectLst/>
                        </a:rPr>
                        <a:t>TABLE 1.4</a:t>
                      </a:r>
                      <a:endParaRPr lang="en-US" b="1" dirty="0" smtClean="0">
                        <a:solidFill>
                          <a:schemeClr val="bg1"/>
                        </a:solidFill>
                      </a:endParaRPr>
                    </a:p>
                  </a:txBody>
                  <a:tcPr>
                    <a:solidFill>
                      <a:srgbClr val="194F97"/>
                    </a:solidFill>
                  </a:tcPr>
                </a:tc>
              </a:tr>
              <a:tr h="381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kern="1200" dirty="0" smtClean="0">
                          <a:solidFill>
                            <a:schemeClr val="bg1"/>
                          </a:solidFill>
                          <a:effectLst/>
                        </a:rPr>
                        <a:t>The Scientific Method</a:t>
                      </a:r>
                      <a:endParaRPr lang="en-US" sz="1800" b="1" u="none" kern="1200" dirty="0" smtClean="0">
                        <a:solidFill>
                          <a:schemeClr val="bg1"/>
                        </a:solidFill>
                        <a:effectLst/>
                        <a:latin typeface="Arial" pitchFamily="34" charset="0"/>
                        <a:ea typeface="+mn-ea"/>
                        <a:cs typeface="Arial" pitchFamily="34" charset="0"/>
                      </a:endParaRPr>
                    </a:p>
                  </a:txBody>
                  <a:tcPr>
                    <a:solidFill>
                      <a:srgbClr val="194F97"/>
                    </a:solidFill>
                  </a:tcPr>
                </a:tc>
              </a:tr>
              <a:tr h="381550">
                <a:tc>
                  <a:txBody>
                    <a:bodyPr/>
                    <a:lstStyle/>
                    <a:p>
                      <a:r>
                        <a:rPr lang="en-US" sz="1800" kern="1200" dirty="0" smtClean="0">
                          <a:effectLst/>
                        </a:rPr>
                        <a:t>1. </a:t>
                      </a:r>
                      <a:r>
                        <a:rPr lang="en-US" sz="1800" b="1" kern="1200" dirty="0" smtClean="0">
                          <a:effectLst/>
                        </a:rPr>
                        <a:t>Observe</a:t>
                      </a:r>
                      <a:r>
                        <a:rPr lang="en-US" sz="1800" kern="1200" dirty="0" smtClean="0">
                          <a:effectLst/>
                        </a:rPr>
                        <a:t> some aspect of nature.</a:t>
                      </a:r>
                      <a:endParaRPr lang="en-US" dirty="0">
                        <a:latin typeface="Arial" pitchFamily="34" charset="0"/>
                        <a:cs typeface="Arial" pitchFamily="34" charset="0"/>
                      </a:endParaRPr>
                    </a:p>
                  </a:txBody>
                  <a:tcPr/>
                </a:tc>
              </a:tr>
              <a:tr h="379350">
                <a:tc>
                  <a:txBody>
                    <a:bodyPr/>
                    <a:lstStyle/>
                    <a:p>
                      <a:r>
                        <a:rPr lang="en-US" sz="1800" kern="1200" dirty="0" smtClean="0">
                          <a:effectLst/>
                        </a:rPr>
                        <a:t>2. </a:t>
                      </a:r>
                      <a:r>
                        <a:rPr lang="en-US" sz="1800" b="1" kern="1200" dirty="0" smtClean="0">
                          <a:effectLst/>
                        </a:rPr>
                        <a:t>Think of an explanation</a:t>
                      </a:r>
                      <a:r>
                        <a:rPr lang="en-US" sz="1800" kern="1200" dirty="0" smtClean="0">
                          <a:effectLst/>
                        </a:rPr>
                        <a:t> for your observation (in other words, form a hypothesis).</a:t>
                      </a:r>
                      <a:endParaRPr lang="en-US" dirty="0">
                        <a:latin typeface="Arial" pitchFamily="34" charset="0"/>
                        <a:cs typeface="Arial" pitchFamily="34" charset="0"/>
                      </a:endParaRPr>
                    </a:p>
                  </a:txBody>
                  <a:tcPr/>
                </a:tc>
              </a:tr>
              <a:tr h="1223051">
                <a:tc>
                  <a:txBody>
                    <a:bodyPr/>
                    <a:lstStyle/>
                    <a:p>
                      <a:r>
                        <a:rPr lang="en-US" sz="1800" kern="1200" dirty="0" smtClean="0">
                          <a:effectLst/>
                        </a:rPr>
                        <a:t>3. </a:t>
                      </a:r>
                      <a:r>
                        <a:rPr lang="en-US" sz="1800" b="1" kern="1200" dirty="0" smtClean="0">
                          <a:effectLst/>
                        </a:rPr>
                        <a:t>Evaluate the hypothesis.</a:t>
                      </a:r>
                    </a:p>
                    <a:p>
                      <a:pPr marL="342900" lvl="0" indent="-342900" fontAlgn="base">
                        <a:buFont typeface="+mj-lt"/>
                        <a:buAutoNum type="alphaLcParenR"/>
                      </a:pPr>
                      <a:r>
                        <a:rPr lang="en-US" sz="1800" u="none" strike="noStrike" kern="1200" dirty="0" smtClean="0">
                          <a:effectLst/>
                        </a:rPr>
                        <a:t>Make a prediction based on the hypothesis (If . . . then).</a:t>
                      </a:r>
                    </a:p>
                    <a:p>
                      <a:pPr marL="342900" lvl="0" indent="-342900" fontAlgn="base">
                        <a:buFont typeface="+mj-lt"/>
                        <a:buAutoNum type="alphaLcParenR"/>
                      </a:pPr>
                      <a:r>
                        <a:rPr lang="en-US" sz="1800" u="none" strike="noStrike" kern="1200" dirty="0" smtClean="0">
                          <a:effectLst/>
                        </a:rPr>
                        <a:t>Test the prediction using experiments or surveys.</a:t>
                      </a:r>
                    </a:p>
                    <a:p>
                      <a:pPr marL="342900" lvl="0" indent="-342900" fontAlgn="base">
                        <a:buFont typeface="+mj-lt"/>
                        <a:buAutoNum type="alphaLcParenR"/>
                      </a:pPr>
                      <a:r>
                        <a:rPr lang="en-US" sz="1800" kern="1200" dirty="0" smtClean="0">
                          <a:effectLst/>
                        </a:rPr>
                        <a:t>Analyze the results (data).</a:t>
                      </a:r>
                      <a:endParaRPr lang="en-US" dirty="0">
                        <a:latin typeface="Arial" pitchFamily="34" charset="0"/>
                        <a:cs typeface="Arial" pitchFamily="34" charset="0"/>
                      </a:endParaRPr>
                    </a:p>
                  </a:txBody>
                  <a:tcPr/>
                </a:tc>
              </a:tr>
              <a:tr h="300949">
                <a:tc>
                  <a:txBody>
                    <a:bodyPr/>
                    <a:lstStyle/>
                    <a:p>
                      <a:r>
                        <a:rPr lang="en-US" sz="1800" kern="1200" dirty="0" smtClean="0">
                          <a:effectLst/>
                        </a:rPr>
                        <a:t>4. </a:t>
                      </a:r>
                      <a:r>
                        <a:rPr lang="en-US" sz="1800" b="1" kern="1200" dirty="0" smtClean="0">
                          <a:effectLst/>
                        </a:rPr>
                        <a:t>Decide</a:t>
                      </a:r>
                      <a:r>
                        <a:rPr lang="en-US" sz="1800" kern="1200" dirty="0" smtClean="0">
                          <a:effectLst/>
                        </a:rPr>
                        <a:t> whether the results support your hypothesis or not (form a conclusion).</a:t>
                      </a:r>
                      <a:endParaRPr lang="en-US" dirty="0">
                        <a:latin typeface="Arial" pitchFamily="34" charset="0"/>
                        <a:cs typeface="Arial" pitchFamily="34" charset="0"/>
                      </a:endParaRPr>
                    </a:p>
                  </a:txBody>
                  <a:tcPr/>
                </a:tc>
              </a:tr>
              <a:tr h="316189">
                <a:tc>
                  <a:txBody>
                    <a:bodyPr/>
                    <a:lstStyle/>
                    <a:p>
                      <a:r>
                        <a:rPr lang="en-US" sz="1800" kern="1200" dirty="0" smtClean="0">
                          <a:effectLst/>
                        </a:rPr>
                        <a:t>5. </a:t>
                      </a:r>
                      <a:r>
                        <a:rPr lang="en-US" sz="1800" b="1" kern="1200" dirty="0" smtClean="0">
                          <a:effectLst/>
                        </a:rPr>
                        <a:t>Report</a:t>
                      </a:r>
                      <a:r>
                        <a:rPr lang="en-US" sz="1800" kern="1200" dirty="0" smtClean="0">
                          <a:effectLst/>
                        </a:rPr>
                        <a:t>  your experiment, data, and conclusion to the scientific community.</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51329439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1.6 Examples of Experiments in Biology</a:t>
            </a:r>
            <a:endParaRPr lang="en-US" altLang="en-US" dirty="0"/>
          </a:p>
        </p:txBody>
      </p:sp>
      <p:sp>
        <p:nvSpPr>
          <p:cNvPr id="46083" name="Content Placeholder 2"/>
          <p:cNvSpPr>
            <a:spLocks noGrp="1"/>
          </p:cNvSpPr>
          <p:nvPr>
            <p:ph idx="1"/>
          </p:nvPr>
        </p:nvSpPr>
        <p:spPr/>
        <p:txBody>
          <a:bodyPr/>
          <a:lstStyle/>
          <a:p>
            <a:r>
              <a:rPr lang="en-US" altLang="en-US" smtClean="0"/>
              <a:t>Researchers design experiments in a consistent way</a:t>
            </a:r>
          </a:p>
          <a:p>
            <a:pPr lvl="1"/>
            <a:r>
              <a:rPr lang="en-US" altLang="en-US" smtClean="0"/>
              <a:t>Change one independent variable at a time</a:t>
            </a:r>
          </a:p>
          <a:p>
            <a:pPr lvl="1"/>
            <a:r>
              <a:rPr lang="en-US" altLang="en-US" smtClean="0"/>
              <a:t>Carefully measure the effects of the change on a dependent variable</a:t>
            </a:r>
          </a:p>
          <a:p>
            <a:r>
              <a:rPr lang="en-US" altLang="en-US" smtClean="0"/>
              <a:t>Research usually raises more questions than it answers, so there is never really an endpoint</a:t>
            </a:r>
            <a:endParaRPr lang="en-US" altLang="en-US" dirty="0"/>
          </a:p>
        </p:txBody>
      </p:sp>
    </p:spTree>
    <p:extLst>
      <p:ext uri="{BB962C8B-B14F-4D97-AF65-F5344CB8AC3E}">
        <p14:creationId xmlns:p14="http://schemas.microsoft.com/office/powerpoint/2010/main" val="4218040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Potato Chips and Stomachaches (1 of 2)</a:t>
            </a:r>
            <a:endParaRPr lang="en-US" altLang="en-US" dirty="0"/>
          </a:p>
        </p:txBody>
      </p:sp>
      <p:sp>
        <p:nvSpPr>
          <p:cNvPr id="47107" name="Content Placeholder 2"/>
          <p:cNvSpPr>
            <a:spLocks noGrp="1"/>
          </p:cNvSpPr>
          <p:nvPr>
            <p:ph idx="1"/>
          </p:nvPr>
        </p:nvSpPr>
        <p:spPr/>
        <p:txBody>
          <a:bodyPr/>
          <a:lstStyle/>
          <a:p>
            <a:r>
              <a:rPr lang="en-US" altLang="en-US" dirty="0" smtClean="0"/>
              <a:t>Researchers designed an experiment to test the hypothesis that Olestra causes intestinal cramps</a:t>
            </a:r>
          </a:p>
          <a:p>
            <a:pPr lvl="1"/>
            <a:r>
              <a:rPr lang="en-US" altLang="en-US" dirty="0" smtClean="0"/>
              <a:t>Prediction: </a:t>
            </a:r>
            <a:r>
              <a:rPr lang="en-US" altLang="en-US" i="1" dirty="0" smtClean="0"/>
              <a:t>if</a:t>
            </a:r>
            <a:r>
              <a:rPr lang="en-US" altLang="en-US" dirty="0" smtClean="0"/>
              <a:t> Olestra causes cramps, </a:t>
            </a:r>
            <a:r>
              <a:rPr lang="en-US" altLang="en-US" i="1" dirty="0" smtClean="0"/>
              <a:t>then</a:t>
            </a:r>
            <a:r>
              <a:rPr lang="en-US" altLang="en-US" dirty="0" smtClean="0"/>
              <a:t> people who eat Olestra will be more likely to get cramps than people who do not</a:t>
            </a:r>
            <a:endParaRPr lang="en-US" altLang="en-US" dirty="0"/>
          </a:p>
        </p:txBody>
      </p:sp>
    </p:spTree>
    <p:extLst>
      <p:ext uri="{BB962C8B-B14F-4D97-AF65-F5344CB8AC3E}">
        <p14:creationId xmlns:p14="http://schemas.microsoft.com/office/powerpoint/2010/main" val="1261378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normAutofit fontScale="90000"/>
          </a:bodyPr>
          <a:lstStyle/>
          <a:p>
            <a:r>
              <a:rPr lang="en-US" altLang="en-US" dirty="0" smtClean="0"/>
              <a:t>Potato Chips and Stomachaches (2 of 2)</a:t>
            </a:r>
            <a:endParaRPr lang="en-US" altLang="en-US" dirty="0"/>
          </a:p>
        </p:txBody>
      </p:sp>
      <p:pic>
        <p:nvPicPr>
          <p:cNvPr id="6" name="Picture Placeholder 5" descr="An illustration shows the steps involved in scientific experiments. The first step is labeled as, “A. Hypothesis – Olestra causes intestinal cramps.” A downward pointer takes to the next step below labeled as, “B. Prediction – People who eat potato chips made with Olestra will be more likely to get intestinal cramps than those who eat potato chips made without olestra.”  A down arrow is given below labeled as, “C. Experiment which further points down to D. Results and from that to E. Conclusion. The Experiment row, is a labeled as, “control group eats regular potato chips.”  Adjacent to this is another label reads, “Experimental group Eats olestra potato chips.” A down arrow below the label control group points to the Results row below that with the label, “93 of 529 people get cramps later (17.6%).”  A down arrow from Experimental group to Results row below is labeled as, “89 of 563 people get cramps later (15.8%).”  The down arrow from the Results row leads to Conclusion is labeled as, “Percentages are about equal. People who eat potato chips made with Olestra are just as likely to get intestinal cramps as those who eat potato chips made without Olestra. These results do not support the hypothesi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67280" y="1387907"/>
            <a:ext cx="5290720" cy="4631893"/>
          </a:xfrm>
          <a:prstGeom prst="rect">
            <a:avLst/>
          </a:prstGeom>
        </p:spPr>
      </p:pic>
    </p:spTree>
    <p:extLst>
      <p:ext uri="{BB962C8B-B14F-4D97-AF65-F5344CB8AC3E}">
        <p14:creationId xmlns:p14="http://schemas.microsoft.com/office/powerpoint/2010/main" val="324995364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Butterflies and Birds (1 of 2)</a:t>
            </a:r>
            <a:endParaRPr lang="en-US" altLang="en-US" dirty="0"/>
          </a:p>
        </p:txBody>
      </p:sp>
      <p:sp>
        <p:nvSpPr>
          <p:cNvPr id="51203" name="Content Placeholder 2"/>
          <p:cNvSpPr>
            <a:spLocks noGrp="1"/>
          </p:cNvSpPr>
          <p:nvPr>
            <p:ph idx="1"/>
          </p:nvPr>
        </p:nvSpPr>
        <p:spPr/>
        <p:txBody>
          <a:bodyPr/>
          <a:lstStyle/>
          <a:p>
            <a:r>
              <a:rPr lang="en-US" altLang="en-US" dirty="0" smtClean="0"/>
              <a:t>Researchers investigated whether certain peacock butterfly behaviors defend them against predatory birds</a:t>
            </a:r>
          </a:p>
          <a:p>
            <a:r>
              <a:rPr lang="en-US" altLang="en-US" dirty="0" smtClean="0"/>
              <a:t>Initial observations</a:t>
            </a:r>
          </a:p>
          <a:p>
            <a:pPr lvl="1"/>
            <a:r>
              <a:rPr lang="en-US" altLang="en-US" dirty="0" smtClean="0"/>
              <a:t>When a peacock butterfly rests, it folds its wings, so only the dark underside shows</a:t>
            </a:r>
          </a:p>
          <a:p>
            <a:pPr lvl="1"/>
            <a:r>
              <a:rPr lang="en-US" altLang="en-US" dirty="0" smtClean="0"/>
              <a:t>When a butterfly sees a predator approaching, it flicks its wings open, producing a hissing sound and a series of clicks</a:t>
            </a:r>
            <a:endParaRPr lang="en-US" altLang="en-US" dirty="0"/>
          </a:p>
        </p:txBody>
      </p:sp>
    </p:spTree>
    <p:extLst>
      <p:ext uri="{BB962C8B-B14F-4D97-AF65-F5344CB8AC3E}">
        <p14:creationId xmlns:p14="http://schemas.microsoft.com/office/powerpoint/2010/main" val="1216990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Butterflies and Birds (2 of 2)</a:t>
            </a:r>
            <a:endParaRPr lang="en-US" altLang="en-US" dirty="0"/>
          </a:p>
        </p:txBody>
      </p:sp>
      <p:sp>
        <p:nvSpPr>
          <p:cNvPr id="53251" name="Content Placeholder 2"/>
          <p:cNvSpPr>
            <a:spLocks noGrp="1"/>
          </p:cNvSpPr>
          <p:nvPr>
            <p:ph idx="1"/>
          </p:nvPr>
        </p:nvSpPr>
        <p:spPr/>
        <p:txBody>
          <a:bodyPr/>
          <a:lstStyle/>
          <a:p>
            <a:r>
              <a:rPr lang="en-US" altLang="en-US" smtClean="0"/>
              <a:t>First hypothesis: wing-flicking exposes brilliant spots that resemble owl eyes</a:t>
            </a:r>
          </a:p>
          <a:p>
            <a:r>
              <a:rPr lang="en-US" altLang="en-US" smtClean="0"/>
              <a:t>Second hypothesis: hissing and clicking sounds may be an additional defense that deters predatory birds</a:t>
            </a:r>
            <a:endParaRPr lang="en-US" altLang="en-US" dirty="0"/>
          </a:p>
        </p:txBody>
      </p:sp>
    </p:spTree>
    <p:extLst>
      <p:ext uri="{BB962C8B-B14F-4D97-AF65-F5344CB8AC3E}">
        <p14:creationId xmlns:p14="http://schemas.microsoft.com/office/powerpoint/2010/main" val="3092899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19169" y="76200"/>
            <a:ext cx="8032638" cy="754328"/>
          </a:xfrm>
        </p:spPr>
        <p:txBody>
          <a:bodyPr/>
          <a:lstStyle/>
          <a:p>
            <a:r>
              <a:rPr lang="en-US" altLang="en-US" dirty="0" smtClean="0"/>
              <a:t>Peacock Butterfly Behaviors</a:t>
            </a:r>
            <a:endParaRPr lang="en-US" altLang="en-US" dirty="0"/>
          </a:p>
        </p:txBody>
      </p:sp>
      <p:pic>
        <p:nvPicPr>
          <p:cNvPr id="6" name="Picture Placeholder 5" descr="A figure shows three photos a, b and c given one below the other followed by a description. Photo ‘A’ shows a close up view of a butterfly sitting with its wings closed. The text beside the photo reads, “With wings folded, a peacock butterfly resembles a dead leaf, so it is appropriately camouflaged from predatory birds.” Photo ‘b’ shows a close up view of a colorful butterfly with its wings open. The text beside reads, “When a predatory bird approaches, a butterfly flicks its wings open and closed, revealing brilliant spots and producing hissing and clicking sounds.”  Photo ‘c’ shows a close up view of a small bird perched on a tree branch. The text beside reads, “Researches tested whether the wing flicking and sound making behaviors of peacock butterflies affected predation by blue tits (a type of songbir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357546" y="807720"/>
            <a:ext cx="2428909" cy="5210473"/>
          </a:xfrm>
          <a:prstGeom prst="rect">
            <a:avLst/>
          </a:prstGeom>
        </p:spPr>
      </p:pic>
    </p:spTree>
    <p:extLst>
      <p:ext uri="{BB962C8B-B14F-4D97-AF65-F5344CB8AC3E}">
        <p14:creationId xmlns:p14="http://schemas.microsoft.com/office/powerpoint/2010/main" val="38742311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1.7 Analyzing Experimental Results</a:t>
            </a:r>
            <a:endParaRPr lang="en-US" altLang="en-US" dirty="0"/>
          </a:p>
        </p:txBody>
      </p:sp>
      <p:sp>
        <p:nvSpPr>
          <p:cNvPr id="57347" name="Content Placeholder 2"/>
          <p:cNvSpPr>
            <a:spLocks noGrp="1"/>
          </p:cNvSpPr>
          <p:nvPr>
            <p:ph idx="1"/>
          </p:nvPr>
        </p:nvSpPr>
        <p:spPr/>
        <p:txBody>
          <a:bodyPr/>
          <a:lstStyle/>
          <a:p>
            <a:r>
              <a:rPr lang="en-US" altLang="en-US" smtClean="0"/>
              <a:t>Sampling error: difference between results obtained from a subset, and results from the whole</a:t>
            </a:r>
          </a:p>
          <a:p>
            <a:pPr lvl="1"/>
            <a:r>
              <a:rPr lang="en-US" altLang="en-US" smtClean="0"/>
              <a:t>Can be a substantial problem with a small subset</a:t>
            </a:r>
          </a:p>
          <a:p>
            <a:pPr lvl="1"/>
            <a:r>
              <a:rPr lang="en-US" altLang="en-US" smtClean="0"/>
              <a:t>Experimenters start with a relatively large sample and repeat their experiments</a:t>
            </a:r>
            <a:endParaRPr lang="en-US" altLang="en-US" dirty="0"/>
          </a:p>
        </p:txBody>
      </p:sp>
    </p:spTree>
    <p:extLst>
      <p:ext uri="{BB962C8B-B14F-4D97-AF65-F5344CB8AC3E}">
        <p14:creationId xmlns:p14="http://schemas.microsoft.com/office/powerpoint/2010/main" val="257373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a:xfrm>
            <a:off x="457200" y="152400"/>
            <a:ext cx="8032638" cy="1004011"/>
          </a:xfrm>
        </p:spPr>
        <p:txBody>
          <a:bodyPr/>
          <a:lstStyle/>
          <a:p>
            <a:r>
              <a:rPr lang="en-US" altLang="en-US" dirty="0" smtClean="0"/>
              <a:t> Demonstrating Sampling Error</a:t>
            </a:r>
            <a:endParaRPr lang="en-US" altLang="en-US" dirty="0"/>
          </a:p>
        </p:txBody>
      </p:sp>
      <p:pic>
        <p:nvPicPr>
          <p:cNvPr id="7" name="Picture 2" descr="A figure shows four photos as two sets. In the first set of photos labeled ‘A’, have two photos given one below the other. The first photo shows a close up view of a blindfolded lady picking a jelly bean from a jar. The text beside the first two photos reads, “Natalie chooses a random jelly bean from a jar. She is blindfolded, so she does not know that the jar contains 120 green and 280 black jelly beans. The jar is hidden from Natalie’s view before she removes her blindfold. She sees one green jelly bean in her hand and assumes that the jar must hold only green jelly beans (100 percent are green). This assumption is incorrect: 30 percent of the jelly beans in the jar are green, and 70 percent are black. The deviation is sampling error.” The second photo given below this shows the close up view of a green jelly bean held in a hand. The second set of photos labeled ‘B” adjacent to it shows two photos placed one below the other. The first photo in this set shows the same blindfolded lady picking up jelly beans from a jar and placing few of them on a table. The second photos below shows a close up view of all the jelly beans kept on the table. The text beside the photo reads, “Still blindfolded, Natalie randomly picks out 50 jelly beans from the jar. She ends up choosing 10 green and 40 black ones. The larger sample leads Natalie to estimate that one-fifth of the jar’s jelly beans are green (20 percent) and four-fifths are black (80 percent). The larger sample more closely approximates the jar’s actual green-to-black ratio of 30 percent to 70 percent. The more times Natalie repeats the sampling, the closer her estimates will be to the actual ratio.”"/>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62000" y="1966189"/>
            <a:ext cx="7796832" cy="344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37629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7962" y="228600"/>
            <a:ext cx="8032638" cy="754328"/>
          </a:xfrm>
        </p:spPr>
        <p:txBody>
          <a:bodyPr/>
          <a:lstStyle/>
          <a:p>
            <a:r>
              <a:rPr lang="en-US" altLang="en-US" dirty="0" smtClean="0"/>
              <a:t> Levels of Life’s Organization</a:t>
            </a:r>
            <a:endParaRPr lang="en-US" altLang="en-US" dirty="0"/>
          </a:p>
        </p:txBody>
      </p:sp>
      <p:pic>
        <p:nvPicPr>
          <p:cNvPr id="8" name="Picture 2" descr="A figure shows a number of illustrations and photos. Illustration 1 shows a circle with 2 negative markings on its circumference, a positive and a tiny circle is shown in the center. The text beside reads, “atom – Atoms and the particles that compose them make up all matter.” The second illustration shows a red ball connected to two grey balls on either side through small sticks. The text beside the photo reads, “molecule - Atoms join other atoms in molecules. This is a model of a water molecule. The molecules special to life are much larger and more complex than water.” The third illustration shows a pentagon shaped structure connected to similar structures on either side. The text beside reads, “cell - The cell is the smallest unit of life. Some, like these plant cells, live and reproduce as part of a multicelled organism; others do so on their own.” The fourth illustration shows an arrangement of yellow colored and colorless circular structures connected to each other. The text beside reads, “tissue – Organized array of cells that interact in a collective task. This is dermal tissue on the outer surface of a flower petal.”  The fifth photo shows a close up view of an orange colored flower with four petals. The text beside reads, “Organ - Structural unit of interacting tissues. Flowers are the reproductive organs of some plants.”  The sixth photo shows a close up view of a plant bearing a single flower with the text that reads, “Organ system – A set of interacting organs. The shoot system of this poppy plant includes its aboveground parts: leaves, flowers, and stems.”  The seventh photo shows a close up view of a plant with many flowers. The text beside reads, “multicelled organism – Individual that consists of more than one cell. Cells of this California poppy plant make up its shoot system and root system.” The eighth photo shows a close up view of many plants with many flowers of the same variety in a small area. The text beside reads, “Population – Group of single-celled or multicelled individuals of a species in a given area. This population of California poppy plants is in California’s Antelope Valley Poppy Reserve.”  The ninth photo shows a close up view of many plants with different varieties of flowers in a vast area along with water. The text below reads, “Community – All populations of all species in a specified area. These plants are part of the community in the Antelope Valley Poppy Reserve.”  The tenth photo shows a close up view of a landscape with mountains and rivers. The text beside reads, “Ecosystem – A community interacting with its physical environment through the transfer of energy and materials. Sunlight and water sustain the community in the Antelope Valley.”  The eleventh illustration shows the view of earth from space. The text beside reads, “Biosphere – The sum of all ecosystems: every region of Earth’s waters, crust, and atmosphere in which organisms liv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120517" y="1348039"/>
            <a:ext cx="4127883" cy="467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26606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Chance vs. Significance</a:t>
            </a:r>
            <a:endParaRPr lang="en-US" altLang="en-US" dirty="0"/>
          </a:p>
        </p:txBody>
      </p:sp>
      <p:sp>
        <p:nvSpPr>
          <p:cNvPr id="60419" name="Content Placeholder 2"/>
          <p:cNvSpPr>
            <a:spLocks noGrp="1"/>
          </p:cNvSpPr>
          <p:nvPr>
            <p:ph idx="1"/>
          </p:nvPr>
        </p:nvSpPr>
        <p:spPr/>
        <p:txBody>
          <a:bodyPr/>
          <a:lstStyle/>
          <a:p>
            <a:r>
              <a:rPr lang="en-US" altLang="en-US" smtClean="0"/>
              <a:t>Probability: chance that a particular outcome of an event will occur</a:t>
            </a:r>
          </a:p>
          <a:p>
            <a:r>
              <a:rPr lang="en-US" altLang="en-US" smtClean="0"/>
              <a:t>Statistically significant: a result is very unlikely to have occurred by chance alone</a:t>
            </a:r>
          </a:p>
          <a:p>
            <a:r>
              <a:rPr lang="en-US" altLang="en-US" smtClean="0"/>
              <a:t>Variation in data is usually shown as error bars</a:t>
            </a:r>
            <a:endParaRPr lang="en-US" altLang="en-US" dirty="0"/>
          </a:p>
        </p:txBody>
      </p:sp>
    </p:spTree>
    <p:extLst>
      <p:ext uri="{BB962C8B-B14F-4D97-AF65-F5344CB8AC3E}">
        <p14:creationId xmlns:p14="http://schemas.microsoft.com/office/powerpoint/2010/main" val="3637840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Error Bars</a:t>
            </a:r>
            <a:endParaRPr lang="en-US" altLang="en-US" dirty="0"/>
          </a:p>
        </p:txBody>
      </p:sp>
      <p:pic>
        <p:nvPicPr>
          <p:cNvPr id="6" name="Picture Placeholder 5" descr="A graph shows horizontal lines drawn for every 4 units on the ‘y’ axis. Y-axis is marked as 0, 4, 8, 12, 16, 20 and 24 represents Wing flicks per minute. The first vertical line runs from just above the horizontal line running along the marking ‘8’ to a little above the x axis line. A small dot is marked at the point when it touches the horizontal line at 4 on y-axis. The labels above and below this point reads, “-spots +sound.” The second vertical line is from the midpoint between 24 and 20 along the ‘y’ axis running slightly below the marking ‘8’ on y-axis. A small dot is marked a little below the horizontal line running along the marking below 12 on y-axis. The label above and below this point are, “– spots, - sound.” The third vertical line is drawn in the gap between 0 and 4 unit marked on y-axis. A small dot is marked at the center of this small vertical line. The labels above and below this point reads, “+spots –soun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40837" y="1735395"/>
            <a:ext cx="7664963" cy="3654603"/>
          </a:xfrm>
          <a:prstGeom prst="rect">
            <a:avLst/>
          </a:prstGeom>
        </p:spPr>
      </p:pic>
    </p:spTree>
    <p:extLst>
      <p:ext uri="{BB962C8B-B14F-4D97-AF65-F5344CB8AC3E}">
        <p14:creationId xmlns:p14="http://schemas.microsoft.com/office/powerpoint/2010/main" val="330536158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Bias</a:t>
            </a:r>
            <a:endParaRPr lang="en-US" altLang="en-US" dirty="0"/>
          </a:p>
        </p:txBody>
      </p:sp>
      <p:sp>
        <p:nvSpPr>
          <p:cNvPr id="62467" name="Content Placeholder 2"/>
          <p:cNvSpPr>
            <a:spLocks noGrp="1"/>
          </p:cNvSpPr>
          <p:nvPr>
            <p:ph idx="1"/>
          </p:nvPr>
        </p:nvSpPr>
        <p:spPr/>
        <p:txBody>
          <a:bodyPr/>
          <a:lstStyle/>
          <a:p>
            <a:r>
              <a:rPr lang="en-US" altLang="en-US" smtClean="0"/>
              <a:t>Human beings are by nature subjective, and scientists are no exception</a:t>
            </a:r>
          </a:p>
          <a:p>
            <a:r>
              <a:rPr lang="en-US" altLang="en-US" smtClean="0"/>
              <a:t>Experimenters risk interpreting their results in terms of what they want to find out</a:t>
            </a:r>
          </a:p>
          <a:p>
            <a:r>
              <a:rPr lang="en-US" altLang="en-US" smtClean="0"/>
              <a:t>To minimize bias, experiments should yield quantitative results</a:t>
            </a:r>
          </a:p>
          <a:p>
            <a:pPr lvl="1"/>
            <a:r>
              <a:rPr lang="en-US" altLang="en-US" smtClean="0"/>
              <a:t>Data that can be measured or gathered objectively</a:t>
            </a:r>
            <a:endParaRPr lang="en-US" altLang="en-US" dirty="0"/>
          </a:p>
        </p:txBody>
      </p:sp>
    </p:spTree>
    <p:extLst>
      <p:ext uri="{BB962C8B-B14F-4D97-AF65-F5344CB8AC3E}">
        <p14:creationId xmlns:p14="http://schemas.microsoft.com/office/powerpoint/2010/main" val="1457833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Objectivity</a:t>
            </a:r>
            <a:endParaRPr lang="en-US" altLang="en-US" dirty="0"/>
          </a:p>
        </p:txBody>
      </p:sp>
      <p:sp>
        <p:nvSpPr>
          <p:cNvPr id="63491" name="Content Placeholder 2"/>
          <p:cNvSpPr>
            <a:spLocks noGrp="1"/>
          </p:cNvSpPr>
          <p:nvPr>
            <p:ph idx="1"/>
          </p:nvPr>
        </p:nvSpPr>
        <p:spPr/>
        <p:txBody>
          <a:bodyPr/>
          <a:lstStyle/>
          <a:p>
            <a:r>
              <a:rPr lang="en-US" altLang="en-US" smtClean="0"/>
              <a:t>Science does not address:</a:t>
            </a:r>
          </a:p>
          <a:p>
            <a:pPr lvl="1"/>
            <a:r>
              <a:rPr lang="en-US" altLang="en-US" smtClean="0"/>
              <a:t>Subjective questions</a:t>
            </a:r>
          </a:p>
          <a:p>
            <a:pPr lvl="2"/>
            <a:r>
              <a:rPr lang="en-US" altLang="en-US" smtClean="0"/>
              <a:t>Example: “Why do I exist?”</a:t>
            </a:r>
          </a:p>
          <a:p>
            <a:pPr lvl="1"/>
            <a:r>
              <a:rPr lang="en-US" altLang="en-US" smtClean="0"/>
              <a:t>Supernatural</a:t>
            </a:r>
          </a:p>
          <a:p>
            <a:pPr lvl="2"/>
            <a:r>
              <a:rPr lang="en-US" altLang="en-US" smtClean="0"/>
              <a:t>Science neither assumes nor denies that supernatural phenomena occur</a:t>
            </a:r>
            <a:endParaRPr lang="en-US" altLang="en-US" dirty="0"/>
          </a:p>
        </p:txBody>
      </p:sp>
    </p:spTree>
    <p:extLst>
      <p:ext uri="{BB962C8B-B14F-4D97-AF65-F5344CB8AC3E}">
        <p14:creationId xmlns:p14="http://schemas.microsoft.com/office/powerpoint/2010/main" val="56346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Public Perception </a:t>
            </a:r>
            <a:endParaRPr lang="en-US" altLang="en-US" dirty="0"/>
          </a:p>
        </p:txBody>
      </p:sp>
      <p:sp>
        <p:nvSpPr>
          <p:cNvPr id="64515" name="Content Placeholder 2"/>
          <p:cNvSpPr>
            <a:spLocks noGrp="1"/>
          </p:cNvSpPr>
          <p:nvPr>
            <p:ph idx="1"/>
          </p:nvPr>
        </p:nvSpPr>
        <p:spPr/>
        <p:txBody>
          <a:bodyPr/>
          <a:lstStyle/>
          <a:p>
            <a:r>
              <a:rPr lang="en-US" altLang="en-US" dirty="0" smtClean="0"/>
              <a:t>Scientists have caused controversy for discovering natural explanations</a:t>
            </a:r>
          </a:p>
          <a:p>
            <a:pPr lvl="1"/>
            <a:r>
              <a:rPr lang="en-US" altLang="en-US" dirty="0" smtClean="0"/>
              <a:t>1540: </a:t>
            </a:r>
            <a:r>
              <a:rPr lang="en-US" altLang="en-US" dirty="0" err="1" smtClean="0"/>
              <a:t>Nicolaus</a:t>
            </a:r>
            <a:r>
              <a:rPr lang="en-US" altLang="en-US" dirty="0" smtClean="0"/>
              <a:t> Copernicus proposed that Earth orbits the sun</a:t>
            </a:r>
          </a:p>
          <a:p>
            <a:pPr lvl="1"/>
            <a:r>
              <a:rPr lang="en-US" altLang="en-US" dirty="0" smtClean="0"/>
              <a:t>1610: Galileo </a:t>
            </a:r>
            <a:r>
              <a:rPr lang="en-US" altLang="en-US" dirty="0" err="1" smtClean="0"/>
              <a:t>Galilei</a:t>
            </a:r>
            <a:r>
              <a:rPr lang="en-US" altLang="en-US" dirty="0" smtClean="0"/>
              <a:t> imprisoned for providing evidence for the Copernican model of the solar system</a:t>
            </a:r>
          </a:p>
        </p:txBody>
      </p:sp>
    </p:spTree>
    <p:extLst>
      <p:ext uri="{BB962C8B-B14F-4D97-AF65-F5344CB8AC3E}">
        <p14:creationId xmlns:p14="http://schemas.microsoft.com/office/powerpoint/2010/main" val="3202838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1.8 The Nature of Science</a:t>
            </a:r>
            <a:endParaRPr lang="en-US" altLang="en-US" dirty="0"/>
          </a:p>
        </p:txBody>
      </p:sp>
      <p:sp>
        <p:nvSpPr>
          <p:cNvPr id="65539" name="Content Placeholder 2"/>
          <p:cNvSpPr>
            <a:spLocks noGrp="1"/>
          </p:cNvSpPr>
          <p:nvPr>
            <p:ph idx="1"/>
          </p:nvPr>
        </p:nvSpPr>
        <p:spPr/>
        <p:txBody>
          <a:bodyPr/>
          <a:lstStyle/>
          <a:p>
            <a:r>
              <a:rPr lang="en-US" altLang="en-US" smtClean="0"/>
              <a:t>Scientific theory: hypothesis that has not been disproven after many years of rigorous testing</a:t>
            </a:r>
          </a:p>
          <a:p>
            <a:pPr lvl="1"/>
            <a:r>
              <a:rPr lang="en-US" altLang="en-US" smtClean="0"/>
              <a:t>Consistent with all data ever gathered</a:t>
            </a:r>
          </a:p>
          <a:p>
            <a:pPr lvl="1"/>
            <a:r>
              <a:rPr lang="en-US" altLang="en-US" smtClean="0"/>
              <a:t>Contributes to successful predictions about other phenomena</a:t>
            </a:r>
          </a:p>
          <a:p>
            <a:r>
              <a:rPr lang="en-US" altLang="en-US" smtClean="0"/>
              <a:t>Law of nature: describes a phenomenon that always occurs under certain circumstances</a:t>
            </a:r>
            <a:endParaRPr lang="en-US" altLang="en-US" dirty="0"/>
          </a:p>
        </p:txBody>
      </p:sp>
    </p:spTree>
    <p:extLst>
      <p:ext uri="{BB962C8B-B14F-4D97-AF65-F5344CB8AC3E}">
        <p14:creationId xmlns:p14="http://schemas.microsoft.com/office/powerpoint/2010/main" val="47325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829761"/>
          </a:xfrm>
        </p:spPr>
        <p:txBody>
          <a:bodyPr/>
          <a:lstStyle/>
          <a:p>
            <a:r>
              <a:rPr lang="en-US" altLang="en-US" dirty="0" smtClean="0"/>
              <a:t>Examples of Scientific Theories</a:t>
            </a:r>
            <a:endParaRPr lang="en-US" altLang="en-US" dirty="0"/>
          </a:p>
        </p:txBody>
      </p:sp>
      <p:pic>
        <p:nvPicPr>
          <p:cNvPr id="4" name="Picture 3" descr="A photo shows a man standing in a forest with a notebook in his h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088" y="1524000"/>
            <a:ext cx="7075824" cy="4568372"/>
          </a:xfrm>
          <a:prstGeom prst="rect">
            <a:avLst/>
          </a:prstGeom>
        </p:spPr>
      </p:pic>
    </p:spTree>
    <p:extLst>
      <p:ext uri="{BB962C8B-B14F-4D97-AF65-F5344CB8AC3E}">
        <p14:creationId xmlns:p14="http://schemas.microsoft.com/office/powerpoint/2010/main" val="250223812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What Science is Not</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249184552"/>
              </p:ext>
            </p:extLst>
          </p:nvPr>
        </p:nvGraphicFramePr>
        <p:xfrm>
          <a:off x="533400" y="1600201"/>
          <a:ext cx="8229600" cy="4297680"/>
        </p:xfrm>
        <a:graphic>
          <a:graphicData uri="http://schemas.openxmlformats.org/drawingml/2006/table">
            <a:tbl>
              <a:tblPr firstRow="1" bandRow="1">
                <a:tableStyleId>{5940675A-B579-460E-94D1-54222C63F5DA}</a:tableStyleId>
              </a:tblPr>
              <a:tblGrid>
                <a:gridCol w="8229600"/>
              </a:tblGrid>
              <a:tr h="304800">
                <a:tc>
                  <a:txBody>
                    <a:bodyPr/>
                    <a:lstStyle/>
                    <a:p>
                      <a:r>
                        <a:rPr lang="en-US" sz="1500" b="1" dirty="0" smtClean="0">
                          <a:solidFill>
                            <a:schemeClr val="bg1"/>
                          </a:solidFill>
                          <a:latin typeface="Arial" pitchFamily="34" charset="0"/>
                          <a:cs typeface="Arial" pitchFamily="34" charset="0"/>
                        </a:rPr>
                        <a:t>Table 1.6</a:t>
                      </a:r>
                      <a:endParaRPr lang="en-US" sz="1500" b="1" dirty="0">
                        <a:solidFill>
                          <a:schemeClr val="bg1"/>
                        </a:solidFill>
                        <a:latin typeface="Arial" pitchFamily="34" charset="0"/>
                        <a:cs typeface="Arial" pitchFamily="34" charset="0"/>
                      </a:endParaRPr>
                    </a:p>
                  </a:txBody>
                  <a:tcPr>
                    <a:solidFill>
                      <a:srgbClr val="194F97"/>
                    </a:solidFill>
                  </a:tcPr>
                </a:tc>
              </a:tr>
              <a:tr h="304800">
                <a:tc>
                  <a:txBody>
                    <a:bodyPr/>
                    <a:lstStyle/>
                    <a:p>
                      <a:r>
                        <a:rPr lang="en-US" sz="1500" b="1" kern="1200" dirty="0" smtClean="0">
                          <a:solidFill>
                            <a:schemeClr val="bg1"/>
                          </a:solidFill>
                          <a:effectLst/>
                          <a:latin typeface="Arial" pitchFamily="34" charset="0"/>
                          <a:cs typeface="Arial" pitchFamily="34" charset="0"/>
                        </a:rPr>
                        <a:t>How To Tell If a Theory Is Scientific or Not</a:t>
                      </a:r>
                      <a:endParaRPr lang="en-US" sz="1500" b="1" dirty="0">
                        <a:solidFill>
                          <a:schemeClr val="bg1"/>
                        </a:solidFill>
                        <a:latin typeface="Arial" pitchFamily="34" charset="0"/>
                        <a:cs typeface="Arial" pitchFamily="34" charset="0"/>
                      </a:endParaRPr>
                    </a:p>
                  </a:txBody>
                  <a:tcPr>
                    <a:solidFill>
                      <a:srgbClr val="194F97"/>
                    </a:solidFill>
                  </a:tcPr>
                </a:tc>
              </a:tr>
              <a:tr h="518160">
                <a:tc>
                  <a:txBody>
                    <a:bodyPr/>
                    <a:lstStyle/>
                    <a:p>
                      <a:pPr marL="342900" indent="-342900">
                        <a:buFont typeface="+mj-lt"/>
                        <a:buAutoNum type="arabicPeriod"/>
                      </a:pPr>
                      <a:r>
                        <a:rPr lang="en-US" sz="1500" b="1" kern="1200" dirty="0" smtClean="0">
                          <a:effectLst/>
                          <a:latin typeface="Arial" pitchFamily="34" charset="0"/>
                          <a:cs typeface="Arial" pitchFamily="34" charset="0"/>
                        </a:rPr>
                        <a:t>Does the theory use a natural explanation? </a:t>
                      </a:r>
                    </a:p>
                    <a:p>
                      <a:pPr marL="465138" indent="-465138">
                        <a:buFont typeface="+mj-lt"/>
                        <a:buNone/>
                      </a:pPr>
                      <a:r>
                        <a:rPr lang="en-US" sz="1500" kern="1200" dirty="0" smtClean="0">
                          <a:effectLst/>
                          <a:latin typeface="Arial" pitchFamily="34" charset="0"/>
                          <a:cs typeface="Arial" pitchFamily="34" charset="0"/>
                        </a:rPr>
                        <a:t>      </a:t>
                      </a:r>
                      <a:r>
                        <a:rPr lang="en-US" sz="1500" kern="1200" baseline="0" dirty="0" smtClean="0">
                          <a:effectLst/>
                          <a:latin typeface="Arial" pitchFamily="34" charset="0"/>
                          <a:cs typeface="Arial" pitchFamily="34" charset="0"/>
                        </a:rPr>
                        <a:t> </a:t>
                      </a:r>
                      <a:r>
                        <a:rPr lang="en-US" sz="1500" kern="1200" dirty="0" smtClean="0">
                          <a:effectLst/>
                          <a:latin typeface="Arial" pitchFamily="34" charset="0"/>
                          <a:cs typeface="Arial" pitchFamily="34" charset="0"/>
                        </a:rPr>
                        <a:t>Science addresses only the observable, natural world.</a:t>
                      </a:r>
                      <a:endParaRPr lang="en-US" sz="1500" dirty="0">
                        <a:latin typeface="Arial" pitchFamily="34" charset="0"/>
                        <a:cs typeface="Arial" pitchFamily="34" charset="0"/>
                      </a:endParaRPr>
                    </a:p>
                  </a:txBody>
                  <a:tcPr/>
                </a:tc>
              </a:tr>
              <a:tr h="701039">
                <a:tc>
                  <a:txBody>
                    <a:bodyPr/>
                    <a:lstStyle/>
                    <a:p>
                      <a:pPr marL="342900" lvl="0" indent="-342900" fontAlgn="base">
                        <a:buFont typeface="+mj-lt"/>
                        <a:buAutoNum type="arabicPeriod" startAt="2"/>
                      </a:pPr>
                      <a:r>
                        <a:rPr lang="en-US" sz="1500" b="1" u="none" strike="noStrike" kern="1200" dirty="0" smtClean="0">
                          <a:effectLst/>
                          <a:latin typeface="Arial" pitchFamily="34" charset="0"/>
                          <a:cs typeface="Arial" pitchFamily="34" charset="0"/>
                        </a:rPr>
                        <a:t>Is the explanation the simplest one?</a:t>
                      </a:r>
                    </a:p>
                    <a:p>
                      <a:pPr marL="350838" indent="-350838"/>
                      <a:r>
                        <a:rPr lang="en-US" sz="1500" kern="1200" dirty="0" smtClean="0">
                          <a:effectLst/>
                          <a:latin typeface="Arial" pitchFamily="34" charset="0"/>
                          <a:cs typeface="Arial" pitchFamily="34" charset="0"/>
                        </a:rPr>
                        <a:t>       All else being equal, the explanation that requires the fewest possible assumptions is most likely to be correct.</a:t>
                      </a:r>
                      <a:endParaRPr lang="en-US" sz="1500" dirty="0">
                        <a:latin typeface="Arial" pitchFamily="34" charset="0"/>
                        <a:cs typeface="Arial" pitchFamily="34" charset="0"/>
                      </a:endParaRPr>
                    </a:p>
                  </a:txBody>
                  <a:tcPr/>
                </a:tc>
              </a:tr>
              <a:tr h="502919">
                <a:tc>
                  <a:txBody>
                    <a:bodyPr/>
                    <a:lstStyle/>
                    <a:p>
                      <a:pPr marL="342900" indent="-342900">
                        <a:buFont typeface="+mj-lt"/>
                        <a:buAutoNum type="arabicPeriod" startAt="3"/>
                      </a:pPr>
                      <a:r>
                        <a:rPr lang="en-US" sz="1500" b="1" kern="1200" dirty="0" smtClean="0">
                          <a:effectLst/>
                          <a:latin typeface="Arial" pitchFamily="34" charset="0"/>
                          <a:cs typeface="Arial" pitchFamily="34" charset="0"/>
                        </a:rPr>
                        <a:t>Is the theory consistent with other scientific evidence? </a:t>
                      </a:r>
                      <a:r>
                        <a:rPr lang="en-US" sz="1500" kern="1200" dirty="0" smtClean="0">
                          <a:effectLst/>
                          <a:latin typeface="Arial" pitchFamily="34" charset="0"/>
                          <a:cs typeface="Arial" pitchFamily="34" charset="0"/>
                        </a:rPr>
                        <a:t>Scientific theories are consistent with all (or almost all) existing observations and experimental evidence in all scientific fields.</a:t>
                      </a:r>
                      <a:endParaRPr lang="en-US" sz="1500" dirty="0">
                        <a:latin typeface="Arial" pitchFamily="34" charset="0"/>
                        <a:cs typeface="Arial" pitchFamily="34" charset="0"/>
                      </a:endParaRPr>
                    </a:p>
                  </a:txBody>
                  <a:tcPr/>
                </a:tc>
              </a:tr>
              <a:tr h="670559">
                <a:tc>
                  <a:txBody>
                    <a:bodyPr/>
                    <a:lstStyle/>
                    <a:p>
                      <a:pPr marL="342900" lvl="0" indent="-342900" fontAlgn="base">
                        <a:buFont typeface="+mj-lt"/>
                        <a:buAutoNum type="arabicPeriod" startAt="4"/>
                      </a:pPr>
                      <a:r>
                        <a:rPr lang="en-US" sz="1500" b="1" u="none" strike="noStrike" kern="1200" dirty="0" smtClean="0">
                          <a:effectLst/>
                          <a:latin typeface="Arial" pitchFamily="34" charset="0"/>
                          <a:cs typeface="Arial" pitchFamily="34" charset="0"/>
                        </a:rPr>
                        <a:t>Has the theory been tested?</a:t>
                      </a:r>
                    </a:p>
                    <a:p>
                      <a:pPr marL="350838" indent="-350838"/>
                      <a:r>
                        <a:rPr lang="en-US" sz="1500" kern="1200" dirty="0" smtClean="0">
                          <a:effectLst/>
                          <a:latin typeface="Arial" pitchFamily="34" charset="0"/>
                          <a:cs typeface="Arial" pitchFamily="34" charset="0"/>
                        </a:rPr>
                        <a:t>       A scientific theory has survived serious efforts to falsify it. Having been tested and confirmed many times, it is supported by a large body of scientific evidence.</a:t>
                      </a:r>
                      <a:endParaRPr lang="en-US" sz="1500" kern="1200" dirty="0" smtClean="0">
                        <a:solidFill>
                          <a:schemeClr val="dk1"/>
                        </a:solidFill>
                        <a:effectLst/>
                        <a:latin typeface="Arial" pitchFamily="34" charset="0"/>
                        <a:ea typeface="+mn-ea"/>
                        <a:cs typeface="Arial" pitchFamily="34" charset="0"/>
                      </a:endParaRPr>
                    </a:p>
                  </a:txBody>
                  <a:tcPr/>
                </a:tc>
              </a:tr>
              <a:tr h="731520">
                <a:tc>
                  <a:txBody>
                    <a:bodyPr/>
                    <a:lstStyle/>
                    <a:p>
                      <a:pPr marL="342900" indent="-342900">
                        <a:buFont typeface="+mj-lt"/>
                        <a:buAutoNum type="arabicPeriod" startAt="5"/>
                      </a:pPr>
                      <a:r>
                        <a:rPr lang="en-US" sz="1500" b="1" kern="1200" dirty="0" smtClean="0">
                          <a:effectLst/>
                          <a:latin typeface="Arial" pitchFamily="34" charset="0"/>
                          <a:cs typeface="Arial" pitchFamily="34" charset="0"/>
                        </a:rPr>
                        <a:t>Is the theory useful for making predictions? </a:t>
                      </a:r>
                    </a:p>
                    <a:p>
                      <a:pPr marL="341313" indent="0">
                        <a:buFont typeface="+mj-lt"/>
                        <a:buNone/>
                      </a:pPr>
                      <a:r>
                        <a:rPr lang="en-US" sz="1500" kern="1200" dirty="0" smtClean="0">
                          <a:effectLst/>
                          <a:latin typeface="Arial" pitchFamily="34" charset="0"/>
                          <a:cs typeface="Arial" pitchFamily="34" charset="0"/>
                        </a:rPr>
                        <a:t>Scientific theories are consistently useful for making valid predictions about a wide range of natural phenomena.</a:t>
                      </a:r>
                      <a:endParaRPr lang="en-US" sz="15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61144017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Application: The Secret Life of Earth</a:t>
            </a:r>
            <a:endParaRPr lang="en-US" altLang="en-US" dirty="0"/>
          </a:p>
        </p:txBody>
      </p:sp>
      <p:sp>
        <p:nvSpPr>
          <p:cNvPr id="68611" name="Content Placeholder 2"/>
          <p:cNvSpPr>
            <a:spLocks noGrp="1"/>
          </p:cNvSpPr>
          <p:nvPr>
            <p:ph idx="1"/>
          </p:nvPr>
        </p:nvSpPr>
        <p:spPr/>
        <p:txBody>
          <a:bodyPr/>
          <a:lstStyle/>
          <a:p>
            <a:r>
              <a:rPr lang="en-US" altLang="en-US" dirty="0" smtClean="0"/>
              <a:t>Many new species and species thought to be extinct, or near extinction, were recently discovered in New Guinea</a:t>
            </a:r>
          </a:p>
          <a:p>
            <a:pPr lvl="1"/>
            <a:r>
              <a:rPr lang="en-US" altLang="en-US" dirty="0" smtClean="0"/>
              <a:t>The current rate of extinctions is about 1,000 times faster than ever recorded</a:t>
            </a:r>
          </a:p>
          <a:p>
            <a:pPr lvl="2"/>
            <a:r>
              <a:rPr lang="en-US" altLang="en-US" dirty="0" smtClean="0"/>
              <a:t>Human activities are responsible for the acceleration</a:t>
            </a:r>
          </a:p>
          <a:p>
            <a:r>
              <a:rPr lang="en-US" altLang="en-US" dirty="0" smtClean="0"/>
              <a:t>The more we learn about the natural world, the more we realize we have yet to learn</a:t>
            </a:r>
            <a:endParaRPr lang="en-US" altLang="en-US" dirty="0"/>
          </a:p>
        </p:txBody>
      </p:sp>
    </p:spTree>
    <p:extLst>
      <p:ext uri="{BB962C8B-B14F-4D97-AF65-F5344CB8AC3E}">
        <p14:creationId xmlns:p14="http://schemas.microsoft.com/office/powerpoint/2010/main" val="1245911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19169" y="304800"/>
            <a:ext cx="8032638" cy="829761"/>
          </a:xfrm>
        </p:spPr>
        <p:txBody>
          <a:bodyPr/>
          <a:lstStyle/>
          <a:p>
            <a:r>
              <a:rPr lang="en-US" altLang="en-US" smtClean="0"/>
              <a:t> Pinocchio Frog</a:t>
            </a:r>
            <a:endParaRPr lang="en-US" altLang="en-US" dirty="0"/>
          </a:p>
        </p:txBody>
      </p:sp>
      <p:pic>
        <p:nvPicPr>
          <p:cNvPr id="7" name="Picture 3" descr="A close up photo shows a frog being held in hand and closely observe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bwMode="auto">
          <a:xfrm>
            <a:off x="457200" y="1447800"/>
            <a:ext cx="8064922" cy="42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6604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30362" y="444751"/>
            <a:ext cx="8032638" cy="829761"/>
          </a:xfrm>
        </p:spPr>
        <p:txBody>
          <a:bodyPr/>
          <a:lstStyle/>
          <a:p>
            <a:r>
              <a:rPr lang="en-US" altLang="en-US" dirty="0" smtClean="0"/>
              <a:t> 1.2 Life’s Unity</a:t>
            </a:r>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2100530815"/>
              </p:ext>
            </p:extLst>
          </p:nvPr>
        </p:nvGraphicFramePr>
        <p:xfrm>
          <a:off x="762000" y="1886856"/>
          <a:ext cx="7696200" cy="914400"/>
        </p:xfrm>
        <a:graphic>
          <a:graphicData uri="http://schemas.openxmlformats.org/drawingml/2006/table">
            <a:tbl>
              <a:tblPr firstRow="1" bandRow="1">
                <a:tableStyleId>{5940675A-B579-460E-94D1-54222C63F5DA}</a:tableStyleId>
              </a:tblPr>
              <a:tblGrid>
                <a:gridCol w="7696200"/>
              </a:tblGrid>
              <a:tr h="457200">
                <a:tc>
                  <a:txBody>
                    <a:bodyPr/>
                    <a:lstStyle/>
                    <a:p>
                      <a:r>
                        <a:rPr lang="en-US" sz="1800" b="1" kern="1200" dirty="0" smtClean="0">
                          <a:solidFill>
                            <a:schemeClr val="bg1"/>
                          </a:solidFill>
                          <a:effectLst/>
                          <a:latin typeface="Arial" pitchFamily="34" charset="0"/>
                          <a:cs typeface="Arial" pitchFamily="34" charset="0"/>
                        </a:rPr>
                        <a:t>TABLE 1.1</a:t>
                      </a:r>
                      <a:endParaRPr lang="en-US" b="1" dirty="0">
                        <a:solidFill>
                          <a:schemeClr val="bg1"/>
                        </a:solidFill>
                        <a:latin typeface="Arial" pitchFamily="34" charset="0"/>
                        <a:cs typeface="Arial" pitchFamily="34" charset="0"/>
                      </a:endParaRPr>
                    </a:p>
                  </a:txBody>
                  <a:tcPr>
                    <a:solidFill>
                      <a:srgbClr val="194F97"/>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effectLst/>
                          <a:latin typeface="Arial" pitchFamily="34" charset="0"/>
                          <a:ea typeface="+mn-ea"/>
                          <a:cs typeface="Arial" pitchFamily="34" charset="0"/>
                        </a:rPr>
                        <a:t>Some Key Features of Life</a:t>
                      </a:r>
                    </a:p>
                  </a:txBody>
                  <a:tcPr>
                    <a:solidFill>
                      <a:srgbClr val="194F97"/>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30369363"/>
              </p:ext>
            </p:extLst>
          </p:nvPr>
        </p:nvGraphicFramePr>
        <p:xfrm>
          <a:off x="762000" y="2814380"/>
          <a:ext cx="7696200" cy="2595820"/>
        </p:xfrm>
        <a:graphic>
          <a:graphicData uri="http://schemas.openxmlformats.org/drawingml/2006/table">
            <a:tbl>
              <a:tblPr firstRow="1" bandRow="1">
                <a:tableStyleId>{5940675A-B579-460E-94D1-54222C63F5DA}</a:tableStyleId>
              </a:tblPr>
              <a:tblGrid>
                <a:gridCol w="3429000"/>
                <a:gridCol w="4267200"/>
              </a:tblGrid>
              <a:tr h="648955">
                <a:tc>
                  <a:txBody>
                    <a:bodyPr/>
                    <a:lstStyle/>
                    <a:p>
                      <a:r>
                        <a:rPr lang="en-US" sz="1800" b="1" kern="1200" dirty="0" smtClean="0">
                          <a:solidFill>
                            <a:schemeClr val="tx1"/>
                          </a:solidFill>
                          <a:effectLst/>
                          <a:latin typeface="Arial" pitchFamily="34" charset="0"/>
                          <a:ea typeface="+mn-ea"/>
                          <a:cs typeface="Arial" pitchFamily="34" charset="0"/>
                        </a:rPr>
                        <a:t>Cellular basis</a:t>
                      </a:r>
                      <a:endParaRPr lang="en-US" sz="1800" dirty="0">
                        <a:latin typeface="Arial" pitchFamily="34" charset="0"/>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All living things consist of one or more cells.</a:t>
                      </a:r>
                      <a:endParaRPr lang="en-US" sz="1800" dirty="0">
                        <a:latin typeface="Arial" pitchFamily="34" charset="0"/>
                        <a:cs typeface="Arial" pitchFamily="34" charset="0"/>
                      </a:endParaRPr>
                    </a:p>
                  </a:txBody>
                  <a:tcPr/>
                </a:tc>
              </a:tr>
              <a:tr h="648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Requirement for energy and nutrients</a:t>
                      </a:r>
                      <a:endParaRPr lang="en-US" sz="1800" kern="1200" dirty="0" smtClean="0">
                        <a:solidFill>
                          <a:schemeClr val="tx1"/>
                        </a:solidFill>
                        <a:effectLst/>
                        <a:latin typeface="Arial" pitchFamily="34" charset="0"/>
                        <a:ea typeface="+mn-ea"/>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Life is sustained by ongoing inputs of energy and nutrients.</a:t>
                      </a:r>
                      <a:endParaRPr lang="en-US" sz="1800" dirty="0">
                        <a:latin typeface="Arial" pitchFamily="34" charset="0"/>
                        <a:cs typeface="Arial" pitchFamily="34" charset="0"/>
                      </a:endParaRPr>
                    </a:p>
                  </a:txBody>
                  <a:tcPr/>
                </a:tc>
              </a:tr>
              <a:tr h="648955">
                <a:tc>
                  <a:txBody>
                    <a:bodyPr/>
                    <a:lstStyle/>
                    <a:p>
                      <a:r>
                        <a:rPr lang="en-US" sz="1800" b="1" kern="1200" dirty="0" smtClean="0">
                          <a:solidFill>
                            <a:schemeClr val="tx1"/>
                          </a:solidFill>
                          <a:effectLst/>
                          <a:latin typeface="Arial" pitchFamily="34" charset="0"/>
                          <a:ea typeface="+mn-ea"/>
                          <a:cs typeface="Arial" pitchFamily="34" charset="0"/>
                        </a:rPr>
                        <a:t>Homeostasis</a:t>
                      </a:r>
                      <a:endParaRPr lang="en-US" sz="1800" dirty="0">
                        <a:latin typeface="Arial" pitchFamily="34" charset="0"/>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Living things sense and respond appropriately to change.</a:t>
                      </a:r>
                      <a:endParaRPr lang="en-US" sz="1800" dirty="0">
                        <a:latin typeface="Arial" pitchFamily="34" charset="0"/>
                        <a:cs typeface="Arial" pitchFamily="34" charset="0"/>
                      </a:endParaRPr>
                    </a:p>
                  </a:txBody>
                  <a:tcPr/>
                </a:tc>
              </a:tr>
              <a:tr h="648955">
                <a:tc>
                  <a:txBody>
                    <a:bodyPr/>
                    <a:lstStyle/>
                    <a:p>
                      <a:r>
                        <a:rPr lang="en-US" sz="1800" b="1" kern="1200" dirty="0" smtClean="0">
                          <a:solidFill>
                            <a:schemeClr val="tx1"/>
                          </a:solidFill>
                          <a:effectLst/>
                          <a:latin typeface="Arial" pitchFamily="34" charset="0"/>
                          <a:ea typeface="+mn-ea"/>
                          <a:cs typeface="Arial" pitchFamily="34" charset="0"/>
                        </a:rPr>
                        <a:t>DNA is hereditary material</a:t>
                      </a:r>
                      <a:endParaRPr lang="en-US" sz="1800" dirty="0">
                        <a:latin typeface="Arial" pitchFamily="34" charset="0"/>
                        <a:cs typeface="Arial" pitchFamily="34" charset="0"/>
                      </a:endParaRPr>
                    </a:p>
                  </a:txBody>
                  <a:tcPr/>
                </a:tc>
                <a:tc>
                  <a:txBody>
                    <a:bodyPr/>
                    <a:lstStyle/>
                    <a:p>
                      <a:r>
                        <a:rPr lang="en-US" sz="1800" kern="1200" dirty="0" smtClean="0">
                          <a:solidFill>
                            <a:schemeClr val="tx1"/>
                          </a:solidFill>
                          <a:effectLst/>
                          <a:latin typeface="Arial" pitchFamily="34" charset="0"/>
                          <a:ea typeface="+mn-ea"/>
                          <a:cs typeface="Arial" pitchFamily="34" charset="0"/>
                        </a:rPr>
                        <a:t>Genetic information in the form of DNA is passed to offspring.</a:t>
                      </a:r>
                      <a:endParaRPr lang="en-US" sz="1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90691997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a:t>
            </a:r>
            <a:endParaRPr lang="en-US" dirty="0"/>
          </a:p>
        </p:txBody>
      </p:sp>
      <p:sp>
        <p:nvSpPr>
          <p:cNvPr id="7" name="Content Placeholder 6"/>
          <p:cNvSpPr>
            <a:spLocks noGrp="1"/>
          </p:cNvSpPr>
          <p:nvPr>
            <p:ph idx="1"/>
          </p:nvPr>
        </p:nvSpPr>
        <p:spPr/>
        <p:txBody>
          <a:bodyPr/>
          <a:lstStyle/>
          <a:p>
            <a:r>
              <a:rPr lang="en-US" dirty="0"/>
              <a:t>Those who wish to berate certain scientific principles sometimes say, “It’s only a theory.” Does the use of theory in biology mean the concept is in doubt? </a:t>
            </a:r>
          </a:p>
          <a:p>
            <a:r>
              <a:rPr lang="en-US" dirty="0"/>
              <a:t>Is it valuable to protect all endangered species, even those with no obvious value to humans</a:t>
            </a:r>
            <a:r>
              <a:rPr lang="en-US" dirty="0" smtClean="0"/>
              <a:t>?</a:t>
            </a:r>
            <a:endParaRPr lang="en-US" dirty="0"/>
          </a:p>
        </p:txBody>
      </p:sp>
    </p:spTree>
    <p:extLst>
      <p:ext uri="{BB962C8B-B14F-4D97-AF65-F5344CB8AC3E}">
        <p14:creationId xmlns:p14="http://schemas.microsoft.com/office/powerpoint/2010/main" val="75008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Energy and Nutrients (1 of 2)</a:t>
            </a:r>
            <a:endParaRPr lang="en-US" altLang="en-US" dirty="0"/>
          </a:p>
        </p:txBody>
      </p:sp>
      <p:sp>
        <p:nvSpPr>
          <p:cNvPr id="16387" name="Content Placeholder 3"/>
          <p:cNvSpPr>
            <a:spLocks noGrp="1"/>
          </p:cNvSpPr>
          <p:nvPr>
            <p:ph idx="1"/>
          </p:nvPr>
        </p:nvSpPr>
        <p:spPr/>
        <p:txBody>
          <a:bodyPr/>
          <a:lstStyle/>
          <a:p>
            <a:r>
              <a:rPr lang="en-US" altLang="en-US" smtClean="0"/>
              <a:t>Nutrient: substance that an organism needs for growth and survival but cannot make for itself</a:t>
            </a:r>
          </a:p>
          <a:p>
            <a:r>
              <a:rPr lang="en-US" altLang="en-US" smtClean="0"/>
              <a:t>Producers: organism that makes its own food using energy and nonbiological raw materials</a:t>
            </a:r>
          </a:p>
          <a:p>
            <a:pPr lvl="1"/>
            <a:r>
              <a:rPr lang="en-US" altLang="en-US" smtClean="0"/>
              <a:t>Photosynthesis: producers use light energy to make sugars from carbon dioxide and water</a:t>
            </a:r>
            <a:endParaRPr lang="en-US" altLang="en-US" dirty="0"/>
          </a:p>
        </p:txBody>
      </p:sp>
    </p:spTree>
    <p:extLst>
      <p:ext uri="{BB962C8B-B14F-4D97-AF65-F5344CB8AC3E}">
        <p14:creationId xmlns:p14="http://schemas.microsoft.com/office/powerpoint/2010/main" val="331839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Energy and Nutrients (2 of 2)</a:t>
            </a:r>
            <a:endParaRPr lang="en-US" altLang="en-US" dirty="0"/>
          </a:p>
        </p:txBody>
      </p:sp>
      <p:sp>
        <p:nvSpPr>
          <p:cNvPr id="17411" name="Content Placeholder 3"/>
          <p:cNvSpPr>
            <a:spLocks noGrp="1"/>
          </p:cNvSpPr>
          <p:nvPr>
            <p:ph idx="1"/>
          </p:nvPr>
        </p:nvSpPr>
        <p:spPr/>
        <p:txBody>
          <a:bodyPr/>
          <a:lstStyle/>
          <a:p>
            <a:r>
              <a:rPr lang="en-US" altLang="en-US" dirty="0" smtClean="0"/>
              <a:t>Consumers: organism that gets energy and nutrients by feeding on tissues, wastes, or remains of other organisms</a:t>
            </a:r>
          </a:p>
          <a:p>
            <a:r>
              <a:rPr lang="en-US" altLang="en-US" dirty="0" smtClean="0"/>
              <a:t>Energy is not cycled</a:t>
            </a:r>
          </a:p>
          <a:p>
            <a:pPr lvl="1"/>
            <a:r>
              <a:rPr lang="en-US" altLang="en-US" dirty="0" smtClean="0"/>
              <a:t>It flows through the world of life in one direction: from the environment through organisms, and back to the environment</a:t>
            </a:r>
            <a:endParaRPr lang="en-US" altLang="en-US" dirty="0"/>
          </a:p>
        </p:txBody>
      </p:sp>
    </p:spTree>
    <p:extLst>
      <p:ext uri="{BB962C8B-B14F-4D97-AF65-F5344CB8AC3E}">
        <p14:creationId xmlns:p14="http://schemas.microsoft.com/office/powerpoint/2010/main" val="361724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 Producers and Consumers (1 of 2)</a:t>
            </a:r>
            <a:endParaRPr lang="en-US" altLang="en-US" dirty="0"/>
          </a:p>
        </p:txBody>
      </p:sp>
      <p:pic>
        <p:nvPicPr>
          <p:cNvPr id="6" name="Picture Placeholder 5" descr="The first part shows a photo giving a close up view of a plant with flowers and caterpillars on the stalk. The label for the flower reads, “1. Producer acquiring energy and nutrients from the environment” and the caterpillar reads, “2. Consumer acquiring energy and nutrients by eating a producer.”  The illustration below this photo shows the flow of sunlight energy to producers which are plants and other self-feeding organisms. This energy is used by the consumers that are animals, most fungi, many protists and bacteria. The label for the producers state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91501" y="1524000"/>
            <a:ext cx="3960998" cy="4447825"/>
          </a:xfrm>
          <a:prstGeom prst="rect">
            <a:avLst/>
          </a:prstGeom>
        </p:spPr>
      </p:pic>
    </p:spTree>
    <p:extLst>
      <p:ext uri="{BB962C8B-B14F-4D97-AF65-F5344CB8AC3E}">
        <p14:creationId xmlns:p14="http://schemas.microsoft.com/office/powerpoint/2010/main" val="165667150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62789"/>
            <a:ext cx="8032638" cy="1004011"/>
          </a:xfrm>
        </p:spPr>
        <p:txBody>
          <a:bodyPr/>
          <a:lstStyle/>
          <a:p>
            <a:r>
              <a:rPr lang="en-US" altLang="en-US" dirty="0"/>
              <a:t> Producers and </a:t>
            </a:r>
            <a:r>
              <a:rPr lang="en-US" altLang="en-US" dirty="0" smtClean="0"/>
              <a:t>Consumers (2 of 2)</a:t>
            </a:r>
            <a:endParaRPr lang="en-US" dirty="0"/>
          </a:p>
        </p:txBody>
      </p:sp>
      <p:pic>
        <p:nvPicPr>
          <p:cNvPr id="6" name="Picture Placeholder 5" descr="The first part shows a photo giving a close up view of a plant with flowers and caterpillars on the stalk.“4. Producers harvest energy from the environment. Some of that energy flows from producers to consumers.” Arrows are represented to show the flow of energy from producers to consumers and vice versa. The label for this circular flow states, “3. Nutrients that get incorporated into the cells of producers and consumers are eventually released into the environment (by decomposition, for example). Producers then take up some of the released nutrients.”  An arrow is shown downwards from Consumers labeled as, “5. All of the energy that enters the world of life eventually flows out of it, mainly as heat released back to the environmen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935224" y="1208531"/>
            <a:ext cx="3273552" cy="4658869"/>
          </a:xfrm>
          <a:prstGeom prst="rect">
            <a:avLst/>
          </a:prstGeom>
        </p:spPr>
      </p:pic>
    </p:spTree>
    <p:extLst>
      <p:ext uri="{BB962C8B-B14F-4D97-AF65-F5344CB8AC3E}">
        <p14:creationId xmlns:p14="http://schemas.microsoft.com/office/powerpoint/2010/main" val="594121013"/>
      </p:ext>
    </p:extLst>
  </p:cSld>
  <p:clrMapOvr>
    <a:masterClrMapping/>
  </p:clrMapOvr>
  <p:transition spd="slow"/>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5652</TotalTime>
  <Words>2694</Words>
  <Application>Microsoft Office PowerPoint</Application>
  <PresentationFormat>On-screen Show (4:3)</PresentationFormat>
  <Paragraphs>279</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Sample</vt:lpstr>
      <vt:lpstr>Biology Concepts &amp; Applications</vt:lpstr>
      <vt:lpstr>1.1 Life is More Than the Sum of Its Parts</vt:lpstr>
      <vt:lpstr> Same Materials, Different Properties</vt:lpstr>
      <vt:lpstr> Levels of Life’s Organization</vt:lpstr>
      <vt:lpstr> 1.2 Life’s Unity</vt:lpstr>
      <vt:lpstr>Energy and Nutrients (1 of 2)</vt:lpstr>
      <vt:lpstr>Energy and Nutrients (2 of 2)</vt:lpstr>
      <vt:lpstr> Producers and Consumers (1 of 2)</vt:lpstr>
      <vt:lpstr> Producers and Consumers (2 of 2)</vt:lpstr>
      <vt:lpstr>Homeostasis</vt:lpstr>
      <vt:lpstr>DNA is Hereditary Material (1 of 2)</vt:lpstr>
      <vt:lpstr>DNA is Hereditary Material (2 of 2)</vt:lpstr>
      <vt:lpstr>1.3 Life’s Diversity</vt:lpstr>
      <vt:lpstr>Prokaryotes</vt:lpstr>
      <vt:lpstr> Bacteria and Archaea</vt:lpstr>
      <vt:lpstr>Eukaryotes</vt:lpstr>
      <vt:lpstr> Protists and Fungi</vt:lpstr>
      <vt:lpstr> Plants and Animals</vt:lpstr>
      <vt:lpstr>1.4 Organizing Information About Species</vt:lpstr>
      <vt:lpstr>Distinguishing Species</vt:lpstr>
      <vt:lpstr> Related at Different Levels</vt:lpstr>
      <vt:lpstr> The Big Picture of Life</vt:lpstr>
      <vt:lpstr>One or Two Species?</vt:lpstr>
      <vt:lpstr> Four Butterflies, Two Species</vt:lpstr>
      <vt:lpstr>1.5 The Science of Nature</vt:lpstr>
      <vt:lpstr>The Scientific Method (1 of 6)</vt:lpstr>
      <vt:lpstr>The Scientific Method (2 of 6)</vt:lpstr>
      <vt:lpstr>The Scientific Method (3 of 6)</vt:lpstr>
      <vt:lpstr>The Scientific Method (4 of 6)</vt:lpstr>
      <vt:lpstr>The Scientific Method (5 of 6)</vt:lpstr>
      <vt:lpstr>The Scientific Method (6 of 6)</vt:lpstr>
      <vt:lpstr>1.6 Examples of Experiments in Biology</vt:lpstr>
      <vt:lpstr>Potato Chips and Stomachaches (1 of 2)</vt:lpstr>
      <vt:lpstr>Potato Chips and Stomachaches (2 of 2)</vt:lpstr>
      <vt:lpstr>Butterflies and Birds (1 of 2)</vt:lpstr>
      <vt:lpstr>Butterflies and Birds (2 of 2)</vt:lpstr>
      <vt:lpstr>Peacock Butterfly Behaviors</vt:lpstr>
      <vt:lpstr>1.7 Analyzing Experimental Results</vt:lpstr>
      <vt:lpstr> Demonstrating Sampling Error</vt:lpstr>
      <vt:lpstr>Chance vs. Significance</vt:lpstr>
      <vt:lpstr>Error Bars</vt:lpstr>
      <vt:lpstr>Bias</vt:lpstr>
      <vt:lpstr>Objectivity</vt:lpstr>
      <vt:lpstr>Public Perception </vt:lpstr>
      <vt:lpstr>1.8 The Nature of Science</vt:lpstr>
      <vt:lpstr>Examples of Scientific Theories</vt:lpstr>
      <vt:lpstr>What Science is Not</vt:lpstr>
      <vt:lpstr>Application: The Secret Life of Earth</vt:lpstr>
      <vt:lpstr> Pinocchio Frog</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Science of Biology</dc:title>
  <dc:creator>Starr</dc:creator>
  <cp:lastModifiedBy>CD</cp:lastModifiedBy>
  <cp:revision>305</cp:revision>
  <dcterms:modified xsi:type="dcterms:W3CDTF">2017-02-13T07:28:07Z</dcterms:modified>
</cp:coreProperties>
</file>