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65"/>
  </p:notesMasterIdLst>
  <p:sldIdLst>
    <p:sldId id="299" r:id="rId2"/>
    <p:sldId id="259" r:id="rId3"/>
    <p:sldId id="260" r:id="rId4"/>
    <p:sldId id="261" r:id="rId5"/>
    <p:sldId id="263" r:id="rId6"/>
    <p:sldId id="264" r:id="rId7"/>
    <p:sldId id="265" r:id="rId8"/>
    <p:sldId id="300" r:id="rId9"/>
    <p:sldId id="301" r:id="rId10"/>
    <p:sldId id="270" r:id="rId11"/>
    <p:sldId id="302" r:id="rId12"/>
    <p:sldId id="271" r:id="rId13"/>
    <p:sldId id="272" r:id="rId14"/>
    <p:sldId id="273" r:id="rId15"/>
    <p:sldId id="274" r:id="rId16"/>
    <p:sldId id="303" r:id="rId17"/>
    <p:sldId id="304" r:id="rId18"/>
    <p:sldId id="277" r:id="rId19"/>
    <p:sldId id="348" r:id="rId20"/>
    <p:sldId id="278" r:id="rId21"/>
    <p:sldId id="305" r:id="rId22"/>
    <p:sldId id="306" r:id="rId23"/>
    <p:sldId id="307" r:id="rId24"/>
    <p:sldId id="308" r:id="rId25"/>
    <p:sldId id="309" r:id="rId26"/>
    <p:sldId id="310" r:id="rId27"/>
    <p:sldId id="311" r:id="rId28"/>
    <p:sldId id="312" r:id="rId29"/>
    <p:sldId id="313" r:id="rId30"/>
    <p:sldId id="314" r:id="rId31"/>
    <p:sldId id="315" r:id="rId32"/>
    <p:sldId id="349"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52" r:id="rId49"/>
    <p:sldId id="331" r:id="rId50"/>
    <p:sldId id="332" r:id="rId51"/>
    <p:sldId id="333" r:id="rId52"/>
    <p:sldId id="334" r:id="rId53"/>
    <p:sldId id="336" r:id="rId54"/>
    <p:sldId id="335" r:id="rId55"/>
    <p:sldId id="337" r:id="rId56"/>
    <p:sldId id="338" r:id="rId57"/>
    <p:sldId id="353" r:id="rId58"/>
    <p:sldId id="340" r:id="rId59"/>
    <p:sldId id="341" r:id="rId60"/>
    <p:sldId id="342" r:id="rId61"/>
    <p:sldId id="343" r:id="rId62"/>
    <p:sldId id="344" r:id="rId63"/>
    <p:sldId id="354" r:id="rId64"/>
  </p:sldIdLst>
  <p:sldSz cx="9144000" cy="6858000" type="screen4x3"/>
  <p:notesSz cx="6858000" cy="9144000"/>
  <p:custDataLst>
    <p:tags r:id="rId66"/>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Mitra" initials="RM" lastIdx="2" clrIdx="0">
    <p:extLst/>
  </p:cmAuthor>
  <p:cmAuthor id="2" name="Holly"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333300"/>
    <a:srgbClr val="007A00"/>
    <a:srgbClr val="7B5A2D"/>
    <a:srgbClr val="C19253"/>
    <a:srgbClr val="77562B"/>
    <a:srgbClr val="46331A"/>
    <a:srgbClr val="2C2010"/>
    <a:srgbClr val="004200"/>
    <a:srgbClr val="001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autoAdjust="0"/>
    <p:restoredTop sz="91439" autoAdjust="0"/>
  </p:normalViewPr>
  <p:slideViewPr>
    <p:cSldViewPr>
      <p:cViewPr varScale="1">
        <p:scale>
          <a:sx n="124" d="100"/>
          <a:sy n="124" d="100"/>
        </p:scale>
        <p:origin x="990" y="90"/>
      </p:cViewPr>
      <p:guideLst>
        <p:guide orient="horz" pos="2160"/>
        <p:guide orient="horz" pos="960"/>
        <p:guide orient="horz" pos="384"/>
        <p:guide pos="2880"/>
      </p:guideLst>
    </p:cSldViewPr>
  </p:slideViewPr>
  <p:outlineViewPr>
    <p:cViewPr>
      <p:scale>
        <a:sx n="33" d="100"/>
        <a:sy n="33" d="100"/>
      </p:scale>
      <p:origin x="48" y="264"/>
    </p:cViewPr>
  </p:outlineViewPr>
  <p:notesTextViewPr>
    <p:cViewPr>
      <p:scale>
        <a:sx n="100" d="100"/>
        <a:sy n="100" d="100"/>
      </p:scale>
      <p:origin x="0" y="0"/>
    </p:cViewPr>
  </p:notesTextViewPr>
  <p:sorterViewPr>
    <p:cViewPr>
      <p:scale>
        <a:sx n="100" d="100"/>
        <a:sy n="100" d="100"/>
      </p:scale>
      <p:origin x="0" y="63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17FC884-6B8A-AA41-8AD1-6286A1B9538A}" type="slidenum">
              <a:rPr lang="en-US"/>
              <a:pPr/>
              <a:t>‹#›</a:t>
            </a:fld>
            <a:endParaRPr lang="en-US" dirty="0"/>
          </a:p>
        </p:txBody>
      </p:sp>
    </p:spTree>
    <p:extLst>
      <p:ext uri="{BB962C8B-B14F-4D97-AF65-F5344CB8AC3E}">
        <p14:creationId xmlns:p14="http://schemas.microsoft.com/office/powerpoint/2010/main" val="2016555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2584289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7044" name="Slide Number Placeholder 3"/>
          <p:cNvSpPr>
            <a:spLocks noGrp="1"/>
          </p:cNvSpPr>
          <p:nvPr>
            <p:ph type="sldNum" sz="quarter" idx="5"/>
          </p:nvPr>
        </p:nvSpPr>
        <p:spPr>
          <a:noFill/>
        </p:spPr>
        <p:txBody>
          <a:bodyPr/>
          <a:lstStyle/>
          <a:p>
            <a:fld id="{BB274ACA-8F4A-CA4E-8DBE-757FCE69A0CF}" type="slidenum">
              <a:rPr lang="en-US"/>
              <a:pPr/>
              <a:t>14</a:t>
            </a:fld>
            <a:endParaRPr lang="en-US" dirty="0"/>
          </a:p>
        </p:txBody>
      </p:sp>
    </p:spTree>
    <p:extLst>
      <p:ext uri="{BB962C8B-B14F-4D97-AF65-F5344CB8AC3E}">
        <p14:creationId xmlns:p14="http://schemas.microsoft.com/office/powerpoint/2010/main" val="4109756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2165408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r>
              <a:rPr lang="en-US" dirty="0">
                <a:ea typeface="ＭＳ Ｐゴシック" charset="-128"/>
              </a:rPr>
              <a:t>Table 18.1 Chemical reactions that form major air pollutants</a:t>
            </a:r>
          </a:p>
        </p:txBody>
      </p:sp>
      <p:sp>
        <p:nvSpPr>
          <p:cNvPr id="120836" name="Slide Number Placeholder 3"/>
          <p:cNvSpPr>
            <a:spLocks noGrp="1"/>
          </p:cNvSpPr>
          <p:nvPr>
            <p:ph type="sldNum" sz="quarter" idx="5"/>
          </p:nvPr>
        </p:nvSpPr>
        <p:spPr>
          <a:noFill/>
        </p:spPr>
        <p:txBody>
          <a:bodyPr/>
          <a:lstStyle/>
          <a:p>
            <a:fld id="{738DE971-CA9B-C247-A485-53BDE2B822D0}" type="slidenum">
              <a:rPr lang="en-US"/>
              <a:pPr/>
              <a:t>16</a:t>
            </a:fld>
            <a:endParaRPr lang="en-US" dirty="0"/>
          </a:p>
        </p:txBody>
      </p:sp>
    </p:spTree>
    <p:extLst>
      <p:ext uri="{BB962C8B-B14F-4D97-AF65-F5344CB8AC3E}">
        <p14:creationId xmlns:p14="http://schemas.microsoft.com/office/powerpoint/2010/main" val="2799542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18.4 Sulfuric acid and other air pollutants have damaged this statue in Rome, Italy. The nose and part of the forehead have been restored.</a:t>
            </a:r>
            <a:endParaRPr lang="en-US" noProof="1">
              <a:solidFill>
                <a:srgbClr val="221E1F"/>
              </a:solidFill>
              <a:ea typeface="ＭＳ Ｐゴシック" charset="-128"/>
            </a:endParaRPr>
          </a:p>
          <a:p>
            <a:endParaRPr lang="en-US" dirty="0"/>
          </a:p>
          <a:p>
            <a:endParaRPr lang="en-US" dirty="0">
              <a:ea typeface="ＭＳ Ｐゴシック" charset="-128"/>
            </a:endParaRPr>
          </a:p>
        </p:txBody>
      </p:sp>
    </p:spTree>
    <p:extLst>
      <p:ext uri="{BB962C8B-B14F-4D97-AF65-F5344CB8AC3E}">
        <p14:creationId xmlns:p14="http://schemas.microsoft.com/office/powerpoint/2010/main" val="2165408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18.7 A greatly simplified model of how pollutants are formed when coal and oil are burned. The result is industrial smog.</a:t>
            </a:r>
            <a:endParaRPr lang="en-US" dirty="0"/>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21</a:t>
            </a:fld>
            <a:endParaRPr lang="en-US" dirty="0"/>
          </a:p>
        </p:txBody>
      </p:sp>
    </p:spTree>
    <p:extLst>
      <p:ext uri="{BB962C8B-B14F-4D97-AF65-F5344CB8AC3E}">
        <p14:creationId xmlns:p14="http://schemas.microsoft.com/office/powerpoint/2010/main" val="148757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18.8 A greatly simplified model of how the pollutants that make up photochemical smog are formed.</a:t>
            </a:r>
            <a:endParaRPr lang="en-US" noProof="1">
              <a:solidFill>
                <a:srgbClr val="221E1F"/>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23</a:t>
            </a:fld>
            <a:endParaRPr lang="en-US" dirty="0"/>
          </a:p>
        </p:txBody>
      </p:sp>
    </p:spTree>
    <p:extLst>
      <p:ext uri="{BB962C8B-B14F-4D97-AF65-F5344CB8AC3E}">
        <p14:creationId xmlns:p14="http://schemas.microsoft.com/office/powerpoint/2010/main" val="276566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18.9 A temperature inversion can take place in either of the two sets of topography and weather conditions shown here. Polluted air can be trapped between mountain ranges and under the inversion layer (left). Or it can be blown by sea breezes and trapped against a mountain range and under the conversion layer (right, see Core Case Study).</a:t>
            </a:r>
            <a:endParaRPr lang="en-US" noProof="1">
              <a:solidFill>
                <a:srgbClr val="221E1F"/>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26</a:t>
            </a:fld>
            <a:endParaRPr lang="en-US" dirty="0"/>
          </a:p>
        </p:txBody>
      </p:sp>
    </p:spTree>
    <p:extLst>
      <p:ext uri="{BB962C8B-B14F-4D97-AF65-F5344CB8AC3E}">
        <p14:creationId xmlns:p14="http://schemas.microsoft.com/office/powerpoint/2010/main" val="373906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18.11 Natural capital degradation:</a:t>
            </a:r>
            <a:r>
              <a:rPr lang="en-US" sz="1200" b="1" i="0" u="none" strike="noStrike" kern="1200" baseline="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Acid deposition, which consists of rain, snow, dust, or gas with a pH lower than 5.6, is commonly called acid rain. Critical thinking: What are three ways in which your daily activities contribute to acid deposition?</a:t>
            </a:r>
            <a:endParaRPr lang="en-US" noProof="1">
              <a:solidFill>
                <a:srgbClr val="221E1F"/>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29</a:t>
            </a:fld>
            <a:endParaRPr lang="en-US" dirty="0"/>
          </a:p>
        </p:txBody>
      </p:sp>
    </p:spTree>
    <p:extLst>
      <p:ext uri="{BB962C8B-B14F-4D97-AF65-F5344CB8AC3E}">
        <p14:creationId xmlns:p14="http://schemas.microsoft.com/office/powerpoint/2010/main" val="1080798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18.12 This map shows regions where acid deposition is now a problem and regions with the potential to develop this problem. Such regions have large inputs of air pollution (mostly from power plants, industrial facilities, and ore smelters) or are sensitive areas with naturally acidic soils and bedrock that cannot neutralize (buffer) additional inputs of acidic compounds. Critical thinking: Do you live in or near an area that is affected by acid deposition or an area that is likely to be affected by acid deposition in the future?</a:t>
            </a:r>
            <a:endParaRPr lang="en-US" noProof="1">
              <a:solidFill>
                <a:srgbClr val="221E1F"/>
              </a:solidFill>
              <a:latin typeface="Frutiger LT Std 45 Light"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30</a:t>
            </a:fld>
            <a:endParaRPr lang="en-US" dirty="0"/>
          </a:p>
        </p:txBody>
      </p:sp>
    </p:spTree>
    <p:extLst>
      <p:ext uri="{BB962C8B-B14F-4D97-AF65-F5344CB8AC3E}">
        <p14:creationId xmlns:p14="http://schemas.microsoft.com/office/powerpoint/2010/main" val="3402500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18.14 Ways to reduce acid deposition and its damage. Critical thinking</a:t>
            </a:r>
            <a:r>
              <a:rPr lang="en-US" sz="1200" b="0" i="1" u="none" strike="noStrike" kern="1200" baseline="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Which two of these solutions do you think are the best ones? Why?</a:t>
            </a:r>
            <a:endParaRPr lang="en-US" b="1" dirty="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33</a:t>
            </a:fld>
            <a:endParaRPr lang="en-US" dirty="0"/>
          </a:p>
        </p:txBody>
      </p:sp>
    </p:spTree>
    <p:extLst>
      <p:ext uri="{BB962C8B-B14F-4D97-AF65-F5344CB8AC3E}">
        <p14:creationId xmlns:p14="http://schemas.microsoft.com/office/powerpoint/2010/main" val="292428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9636" name="Slide Number Placeholder 3"/>
          <p:cNvSpPr>
            <a:spLocks noGrp="1"/>
          </p:cNvSpPr>
          <p:nvPr>
            <p:ph type="sldNum" sz="quarter" idx="5"/>
          </p:nvPr>
        </p:nvSpPr>
        <p:spPr>
          <a:noFill/>
        </p:spPr>
        <p:txBody>
          <a:bodyPr/>
          <a:lstStyle/>
          <a:p>
            <a:fld id="{C6F20201-0EC3-4045-BB18-0C378B79112F}" type="slidenum">
              <a:rPr lang="en-US"/>
              <a:pPr/>
              <a:t>3</a:t>
            </a:fld>
            <a:endParaRPr lang="en-US" dirty="0"/>
          </a:p>
        </p:txBody>
      </p:sp>
    </p:spTree>
    <p:extLst>
      <p:ext uri="{BB962C8B-B14F-4D97-AF65-F5344CB8AC3E}">
        <p14:creationId xmlns:p14="http://schemas.microsoft.com/office/powerpoint/2010/main" val="1139962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Figure 18.16 Numerous</a:t>
            </a:r>
            <a:r>
              <a:rPr lang="en-US" baseline="0" dirty="0"/>
              <a:t> indoor air pollutants are found in most modern homes (concept 18.4). Question: To which of these pollutants are you exposed?</a:t>
            </a:r>
            <a:endParaRPr lang="en-US" dirty="0"/>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36</a:t>
            </a:fld>
            <a:endParaRPr lang="en-US" dirty="0"/>
          </a:p>
        </p:txBody>
      </p:sp>
    </p:spTree>
    <p:extLst>
      <p:ext uri="{BB962C8B-B14F-4D97-AF65-F5344CB8AC3E}">
        <p14:creationId xmlns:p14="http://schemas.microsoft.com/office/powerpoint/2010/main" val="4046919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18.18 Ways that radon-222 gas can enter homes and other buildings. Question:</a:t>
            </a:r>
            <a:r>
              <a:rPr lang="en-US" sz="1200" b="0" i="1" u="none" strike="noStrike" kern="1200" baseline="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Has anyone tested the indoor air where you live for radon-222?</a:t>
            </a:r>
            <a:endParaRPr lang="en-US" dirty="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39</a:t>
            </a:fld>
            <a:endParaRPr lang="en-US" dirty="0"/>
          </a:p>
        </p:txBody>
      </p:sp>
    </p:spTree>
    <p:extLst>
      <p:ext uri="{BB962C8B-B14F-4D97-AF65-F5344CB8AC3E}">
        <p14:creationId xmlns:p14="http://schemas.microsoft.com/office/powerpoint/2010/main" val="1138486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18.19 Major components of the human respiratory system can help to protect us from air pollution, but these defenses can be overwhelmed or breached.</a:t>
            </a:r>
            <a:endParaRPr lang="en-US" noProof="1">
              <a:solidFill>
                <a:srgbClr val="000000"/>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42</a:t>
            </a:fld>
            <a:endParaRPr lang="en-US" dirty="0"/>
          </a:p>
        </p:txBody>
      </p:sp>
    </p:spTree>
    <p:extLst>
      <p:ext uri="{BB962C8B-B14F-4D97-AF65-F5344CB8AC3E}">
        <p14:creationId xmlns:p14="http://schemas.microsoft.com/office/powerpoint/2010/main" val="495083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18.20 Distribution of premature deaths from air pollution in the United States, mostly from very small, fine, and ultrafine particles added to the atmosphere by coal-burning power plants. Critical thinking: Why do the highest death rates occur in the eastern half of the United States? If you live in the United States, what is the risk at your home or where you go to school?</a:t>
            </a:r>
            <a:endParaRPr lang="en-US" noProof="1">
              <a:solidFill>
                <a:srgbClr val="000000"/>
              </a:solidFill>
              <a:latin typeface="FrutigerLTStd-Light"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44</a:t>
            </a:fld>
            <a:endParaRPr lang="en-US" dirty="0"/>
          </a:p>
        </p:txBody>
      </p:sp>
    </p:spTree>
    <p:extLst>
      <p:ext uri="{BB962C8B-B14F-4D97-AF65-F5344CB8AC3E}">
        <p14:creationId xmlns:p14="http://schemas.microsoft.com/office/powerpoint/2010/main" val="36777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Figure 18.24 An electrostatic precipitator (left) and a wet scrubber (right) are used to reduce</a:t>
            </a:r>
            <a:r>
              <a:rPr lang="en-US" baseline="0" dirty="0"/>
              <a:t> particulate and SO</a:t>
            </a:r>
            <a:r>
              <a:rPr lang="en-US" baseline="-25000" dirty="0"/>
              <a:t>2</a:t>
            </a:r>
            <a:r>
              <a:rPr lang="en-US" baseline="0" dirty="0"/>
              <a:t> emissions from coal-burning power and industrial plants.</a:t>
            </a:r>
            <a:endParaRPr lang="en-US" dirty="0"/>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51</a:t>
            </a:fld>
            <a:endParaRPr lang="en-US" dirty="0"/>
          </a:p>
        </p:txBody>
      </p:sp>
    </p:spTree>
    <p:extLst>
      <p:ext uri="{BB962C8B-B14F-4D97-AF65-F5344CB8AC3E}">
        <p14:creationId xmlns:p14="http://schemas.microsoft.com/office/powerpoint/2010/main" val="4154008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noProof="1">
                <a:solidFill>
                  <a:srgbClr val="000000"/>
                </a:solidFill>
                <a:ea typeface="ＭＳ Ｐゴシック" charset="-128"/>
              </a:rPr>
              <a:t>Figure 18.23 </a:t>
            </a:r>
            <a:r>
              <a:rPr lang="en-US" noProof="1">
                <a:solidFill>
                  <a:srgbClr val="000000"/>
                </a:solidFill>
                <a:ea typeface="ＭＳ Ｐゴシック" charset="-128"/>
              </a:rPr>
              <a:t>Ways to prevent, reduce, or disperse emissions of sulfur oxides, nitrogen oxides, and particulate matter from stationary sources, especially coal-burning power plants and industrial facilities (</a:t>
            </a:r>
            <a:r>
              <a:rPr lang="en-US" b="0" noProof="1">
                <a:ea typeface="ＭＳ Ｐゴシック" charset="-128"/>
              </a:rPr>
              <a:t>Concept 18.6</a:t>
            </a:r>
            <a:r>
              <a:rPr lang="en-US" noProof="1">
                <a:solidFill>
                  <a:srgbClr val="000000"/>
                </a:solidFill>
                <a:ea typeface="ＭＳ Ｐゴシック" charset="-128"/>
              </a:rPr>
              <a:t>). </a:t>
            </a:r>
            <a:r>
              <a:rPr lang="en-US" b="0" noProof="1">
                <a:solidFill>
                  <a:srgbClr val="000000"/>
                </a:solidFill>
                <a:ea typeface="ＭＳ Ｐゴシック" charset="-128"/>
              </a:rPr>
              <a:t>Critical</a:t>
            </a:r>
            <a:r>
              <a:rPr lang="en-US" b="0" baseline="0" noProof="1">
                <a:solidFill>
                  <a:srgbClr val="000000"/>
                </a:solidFill>
                <a:ea typeface="ＭＳ Ｐゴシック" charset="-128"/>
              </a:rPr>
              <a:t> thinking: </a:t>
            </a:r>
            <a:r>
              <a:rPr lang="en-US" noProof="1">
                <a:solidFill>
                  <a:srgbClr val="000000"/>
                </a:solidFill>
                <a:ea typeface="ＭＳ Ｐゴシック" charset="-128"/>
              </a:rPr>
              <a:t>Which two of these solutions do you think are the best ones? Why?</a:t>
            </a: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52</a:t>
            </a:fld>
            <a:endParaRPr lang="en-US" dirty="0"/>
          </a:p>
        </p:txBody>
      </p:sp>
    </p:spTree>
    <p:extLst>
      <p:ext uri="{BB962C8B-B14F-4D97-AF65-F5344CB8AC3E}">
        <p14:creationId xmlns:p14="http://schemas.microsoft.com/office/powerpoint/2010/main" val="1780074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18.25 Ways to prevent or reduce emissions from motor vehicles (Concept 18.6). Critical thinking: Which two of these solutions do you think are the best ones? Why?</a:t>
            </a:r>
            <a:endParaRPr lang="en-US" noProof="1">
              <a:solidFill>
                <a:srgbClr val="000000"/>
              </a:solidFill>
              <a:latin typeface="FrutigerLTStd-Light"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54</a:t>
            </a:fld>
            <a:endParaRPr lang="en-US" dirty="0"/>
          </a:p>
        </p:txBody>
      </p:sp>
    </p:spTree>
    <p:extLst>
      <p:ext uri="{BB962C8B-B14F-4D97-AF65-F5344CB8AC3E}">
        <p14:creationId xmlns:p14="http://schemas.microsoft.com/office/powerpoint/2010/main" val="1235589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noProof="1">
                <a:solidFill>
                  <a:srgbClr val="000000"/>
                </a:solidFill>
                <a:ea typeface="ＭＳ Ｐゴシック" charset="-128"/>
              </a:rPr>
              <a:t>Figure 18.27</a:t>
            </a:r>
            <a:r>
              <a:rPr lang="en-US" b="0" baseline="0" noProof="1">
                <a:solidFill>
                  <a:srgbClr val="000000"/>
                </a:solidFill>
                <a:ea typeface="ＭＳ Ｐゴシック" charset="-128"/>
              </a:rPr>
              <a:t> </a:t>
            </a:r>
            <a:r>
              <a:rPr lang="en-US" noProof="1">
                <a:solidFill>
                  <a:srgbClr val="000000"/>
                </a:solidFill>
                <a:ea typeface="ＭＳ Ｐゴシック" charset="-128"/>
              </a:rPr>
              <a:t>Ways to prevent or reduce indoor air pollution (Concept 18.6). </a:t>
            </a:r>
            <a:r>
              <a:rPr lang="en-US" b="0" noProof="1">
                <a:solidFill>
                  <a:srgbClr val="000000"/>
                </a:solidFill>
                <a:ea typeface="ＭＳ Ｐゴシック" charset="-128"/>
              </a:rPr>
              <a:t>Critical thinking: </a:t>
            </a:r>
            <a:r>
              <a:rPr lang="en-US" noProof="1">
                <a:solidFill>
                  <a:srgbClr val="000000"/>
                </a:solidFill>
                <a:ea typeface="ＭＳ Ｐゴシック" charset="-128"/>
              </a:rPr>
              <a:t>Which two of these solutions</a:t>
            </a:r>
            <a:r>
              <a:rPr lang="en-US" baseline="0" noProof="1">
                <a:solidFill>
                  <a:srgbClr val="000000"/>
                </a:solidFill>
                <a:ea typeface="ＭＳ Ｐゴシック" charset="-128"/>
              </a:rPr>
              <a:t> </a:t>
            </a:r>
            <a:r>
              <a:rPr lang="en-US" noProof="1">
                <a:solidFill>
                  <a:srgbClr val="000000"/>
                </a:solidFill>
                <a:ea typeface="ＭＳ Ｐゴシック" charset="-128"/>
              </a:rPr>
              <a:t>do you think are the best ones? Why?</a:t>
            </a: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56</a:t>
            </a:fld>
            <a:endParaRPr lang="en-US" dirty="0"/>
          </a:p>
        </p:txBody>
      </p:sp>
    </p:spTree>
    <p:extLst>
      <p:ext uri="{BB962C8B-B14F-4D97-AF65-F5344CB8AC3E}">
        <p14:creationId xmlns:p14="http://schemas.microsoft.com/office/powerpoint/2010/main" val="4258353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18.29 Natural capital degradation: The colorized satellite image shows ozone thinning over Antarctica during October of 2015 at its annual peak extent. Ozone depletion of 50% or more occurred in the center blue area.</a:t>
            </a:r>
            <a:endParaRPr lang="en-US" b="1" dirty="0"/>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60</a:t>
            </a:fld>
            <a:endParaRPr lang="en-US" dirty="0"/>
          </a:p>
        </p:txBody>
      </p:sp>
    </p:spTree>
    <p:extLst>
      <p:ext uri="{BB962C8B-B14F-4D97-AF65-F5344CB8AC3E}">
        <p14:creationId xmlns:p14="http://schemas.microsoft.com/office/powerpoint/2010/main" val="4270389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9636" name="Slide Number Placeholder 3"/>
          <p:cNvSpPr>
            <a:spLocks noGrp="1"/>
          </p:cNvSpPr>
          <p:nvPr>
            <p:ph type="sldNum" sz="quarter" idx="5"/>
          </p:nvPr>
        </p:nvSpPr>
        <p:spPr>
          <a:noFill/>
        </p:spPr>
        <p:txBody>
          <a:bodyPr/>
          <a:lstStyle/>
          <a:p>
            <a:fld id="{C6F20201-0EC3-4045-BB18-0C378B79112F}" type="slidenum">
              <a:rPr lang="en-US"/>
              <a:pPr/>
              <a:t>4</a:t>
            </a:fld>
            <a:endParaRPr lang="en-US" dirty="0"/>
          </a:p>
        </p:txBody>
      </p:sp>
    </p:spTree>
    <p:extLst>
      <p:ext uri="{BB962C8B-B14F-4D97-AF65-F5344CB8AC3E}">
        <p14:creationId xmlns:p14="http://schemas.microsoft.com/office/powerpoint/2010/main" val="1946005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3B3672-05A5-7B4E-97CE-268C85A095D0}" type="slidenum">
              <a:rPr lang="en-US"/>
              <a:pPr>
                <a:defRPr/>
              </a:pPr>
              <a:t>5</a:t>
            </a:fld>
            <a:endParaRPr lang="en-US" dirty="0"/>
          </a:p>
        </p:txBody>
      </p:sp>
      <p:sp>
        <p:nvSpPr>
          <p:cNvPr id="6349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a:xfrm>
            <a:off x="912813" y="4343400"/>
            <a:ext cx="5032375" cy="4113213"/>
          </a:xfrm>
        </p:spPr>
        <p:txBody>
          <a:bodyPr lIns="91426" tIns="45714" rIns="91426" bIns="45714"/>
          <a:lstStyle/>
          <a:p>
            <a:r>
              <a:rPr lang="en-US" b="0" noProof="1">
                <a:solidFill>
                  <a:srgbClr val="000000"/>
                </a:solidFill>
                <a:latin typeface="Arial" panose="020B0604020202020204" pitchFamily="34" charset="0"/>
                <a:ea typeface="ＭＳ Ｐゴシック" charset="-128"/>
                <a:cs typeface="Arial" panose="020B0604020202020204" pitchFamily="34" charset="0"/>
              </a:rPr>
              <a:t>Figure 18.2 Natural capital. </a:t>
            </a:r>
            <a:r>
              <a:rPr lang="en-US" noProof="1">
                <a:solidFill>
                  <a:srgbClr val="000000"/>
                </a:solidFill>
                <a:latin typeface="Arial" panose="020B0604020202020204" pitchFamily="34" charset="0"/>
                <a:ea typeface="ＭＳ Ｐゴシック" charset="-128"/>
                <a:cs typeface="Arial" panose="020B0604020202020204" pitchFamily="34" charset="0"/>
              </a:rPr>
              <a:t>The earth’s atmosphere is a dynamic system that includes four layers. The average temperature of the atmosphere varies with altitude (red line) and with differences in the absorption of incoming solar energy. </a:t>
            </a:r>
            <a:r>
              <a:rPr lang="en-US" b="0" noProof="1">
                <a:solidFill>
                  <a:srgbClr val="000000"/>
                </a:solidFill>
                <a:latin typeface="Arial" panose="020B0604020202020204" pitchFamily="34" charset="0"/>
                <a:ea typeface="ＭＳ Ｐゴシック" charset="-128"/>
                <a:cs typeface="Arial" panose="020B0604020202020204" pitchFamily="34" charset="0"/>
              </a:rPr>
              <a:t>Critical thinking: </a:t>
            </a:r>
            <a:r>
              <a:rPr lang="en-US" noProof="1">
                <a:solidFill>
                  <a:srgbClr val="000000"/>
                </a:solidFill>
                <a:latin typeface="Arial" panose="020B0604020202020204" pitchFamily="34" charset="0"/>
                <a:ea typeface="ＭＳ Ｐゴシック" charset="-128"/>
                <a:cs typeface="Arial" panose="020B0604020202020204" pitchFamily="34" charset="0"/>
              </a:rPr>
              <a:t>Why do you think most of the planet’s air is in the troposphere?</a:t>
            </a:r>
          </a:p>
        </p:txBody>
      </p:sp>
    </p:spTree>
    <p:extLst>
      <p:ext uri="{BB962C8B-B14F-4D97-AF65-F5344CB8AC3E}">
        <p14:creationId xmlns:p14="http://schemas.microsoft.com/office/powerpoint/2010/main" val="3922288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5780" name="Slide Number Placeholder 3"/>
          <p:cNvSpPr>
            <a:spLocks noGrp="1"/>
          </p:cNvSpPr>
          <p:nvPr>
            <p:ph type="sldNum" sz="quarter" idx="5"/>
          </p:nvPr>
        </p:nvSpPr>
        <p:spPr>
          <a:noFill/>
        </p:spPr>
        <p:txBody>
          <a:bodyPr/>
          <a:lstStyle/>
          <a:p>
            <a:fld id="{2E95E33B-2571-4F44-82FD-1757ECB83CC7}" type="slidenum">
              <a:rPr lang="en-US"/>
              <a:pPr/>
              <a:t>6</a:t>
            </a:fld>
            <a:endParaRPr lang="en-US" dirty="0"/>
          </a:p>
        </p:txBody>
      </p:sp>
    </p:spTree>
    <p:extLst>
      <p:ext uri="{BB962C8B-B14F-4D97-AF65-F5344CB8AC3E}">
        <p14:creationId xmlns:p14="http://schemas.microsoft.com/office/powerpoint/2010/main" val="2174184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5780" name="Slide Number Placeholder 3"/>
          <p:cNvSpPr>
            <a:spLocks noGrp="1"/>
          </p:cNvSpPr>
          <p:nvPr>
            <p:ph type="sldNum" sz="quarter" idx="5"/>
          </p:nvPr>
        </p:nvSpPr>
        <p:spPr>
          <a:noFill/>
        </p:spPr>
        <p:txBody>
          <a:bodyPr/>
          <a:lstStyle/>
          <a:p>
            <a:fld id="{2E95E33B-2571-4F44-82FD-1757ECB83CC7}" type="slidenum">
              <a:rPr lang="en-US"/>
              <a:pPr/>
              <a:t>8</a:t>
            </a:fld>
            <a:endParaRPr lang="en-US" dirty="0"/>
          </a:p>
        </p:txBody>
      </p:sp>
    </p:spTree>
    <p:extLst>
      <p:ext uri="{BB962C8B-B14F-4D97-AF65-F5344CB8AC3E}">
        <p14:creationId xmlns:p14="http://schemas.microsoft.com/office/powerpoint/2010/main" val="4018671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5780" name="Slide Number Placeholder 3"/>
          <p:cNvSpPr>
            <a:spLocks noGrp="1"/>
          </p:cNvSpPr>
          <p:nvPr>
            <p:ph type="sldNum" sz="quarter" idx="5"/>
          </p:nvPr>
        </p:nvSpPr>
        <p:spPr>
          <a:noFill/>
        </p:spPr>
        <p:txBody>
          <a:bodyPr/>
          <a:lstStyle/>
          <a:p>
            <a:fld id="{2E95E33B-2571-4F44-82FD-1757ECB83CC7}" type="slidenum">
              <a:rPr lang="en-US"/>
              <a:pPr/>
              <a:t>9</a:t>
            </a:fld>
            <a:endParaRPr lang="en-US" dirty="0"/>
          </a:p>
        </p:txBody>
      </p:sp>
    </p:spTree>
    <p:extLst>
      <p:ext uri="{BB962C8B-B14F-4D97-AF65-F5344CB8AC3E}">
        <p14:creationId xmlns:p14="http://schemas.microsoft.com/office/powerpoint/2010/main" val="4018671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AD10D4-340F-6845-9B82-C8CEC3B81042}" type="slidenum">
              <a:rPr lang="en-US"/>
              <a:pPr>
                <a:defRPr/>
              </a:pPr>
              <a:t>12</a:t>
            </a:fld>
            <a:endParaRPr lang="en-US" dirty="0"/>
          </a:p>
        </p:txBody>
      </p:sp>
      <p:sp>
        <p:nvSpPr>
          <p:cNvPr id="18434"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18435" name="Rectangle 3"/>
          <p:cNvSpPr>
            <a:spLocks noGrp="1" noChangeArrowheads="1"/>
          </p:cNvSpPr>
          <p:nvPr>
            <p:ph type="body" idx="1"/>
          </p:nvPr>
        </p:nvSpPr>
        <p:spPr>
          <a:xfrm>
            <a:off x="912813" y="4343400"/>
            <a:ext cx="5032375" cy="4113213"/>
          </a:xfrm>
        </p:spPr>
        <p:txBody>
          <a:bodyPr lIns="91426" tIns="45714" rIns="91426" bIns="45714"/>
          <a:lstStyle/>
          <a:p>
            <a:r>
              <a:rPr lang="en-US" sz="1200" b="0" i="0" u="none" strike="noStrike" kern="1200" baseline="0" dirty="0">
                <a:solidFill>
                  <a:schemeClr val="tx1"/>
                </a:solidFill>
                <a:latin typeface="Arial"/>
                <a:ea typeface="ＭＳ Ｐゴシック" pitchFamily="1" charset="-128"/>
                <a:cs typeface="ＭＳ Ｐゴシック" charset="-128"/>
              </a:rPr>
              <a:t>Figure 18.3 Human inputs of air pollutants come from mobile sources (such as cars) and stationary sources (such as industrial, power, and cement plants). Some primary air pollutants react with one another and with other chemicals in the air to form secondary air pollutants.</a:t>
            </a:r>
            <a:endParaRPr lang="en-US" i="1" noProof="1">
              <a:solidFill>
                <a:srgbClr val="221E1F"/>
              </a:solidFill>
              <a:ea typeface="ＭＳ Ｐゴシック" charset="-128"/>
            </a:endParaRPr>
          </a:p>
        </p:txBody>
      </p:sp>
    </p:spTree>
    <p:extLst>
      <p:ext uri="{BB962C8B-B14F-4D97-AF65-F5344CB8AC3E}">
        <p14:creationId xmlns:p14="http://schemas.microsoft.com/office/powerpoint/2010/main" val="3339021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4996" name="Slide Number Placeholder 3"/>
          <p:cNvSpPr>
            <a:spLocks noGrp="1"/>
          </p:cNvSpPr>
          <p:nvPr>
            <p:ph type="sldNum" sz="quarter" idx="5"/>
          </p:nvPr>
        </p:nvSpPr>
        <p:spPr>
          <a:noFill/>
        </p:spPr>
        <p:txBody>
          <a:bodyPr/>
          <a:lstStyle/>
          <a:p>
            <a:fld id="{EC43E18C-6518-7940-AD5F-C2DECD09AE4C}" type="slidenum">
              <a:rPr lang="en-US"/>
              <a:pPr/>
              <a:t>13</a:t>
            </a:fld>
            <a:endParaRPr lang="en-US" dirty="0"/>
          </a:p>
        </p:txBody>
      </p:sp>
    </p:spTree>
    <p:extLst>
      <p:ext uri="{BB962C8B-B14F-4D97-AF65-F5344CB8AC3E}">
        <p14:creationId xmlns:p14="http://schemas.microsoft.com/office/powerpoint/2010/main" val="2789264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7638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076387"/>
          </a:solidFill>
          <a:ln>
            <a:noFill/>
          </a:ln>
          <a:extLst/>
        </p:spPr>
      </p:pic>
    </p:spTree>
    <p:extLst>
      <p:ext uri="{BB962C8B-B14F-4D97-AF65-F5344CB8AC3E}">
        <p14:creationId xmlns:p14="http://schemas.microsoft.com/office/powerpoint/2010/main" val="305211955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76387"/>
              </a:buClr>
              <a:buSzPct val="100000"/>
              <a:defRPr/>
            </a:lvl1pPr>
            <a:lvl2pPr>
              <a:buClr>
                <a:srgbClr val="076387"/>
              </a:buClr>
              <a:defRPr/>
            </a:lvl2pPr>
            <a:lvl3pPr marL="1143000" indent="-228600">
              <a:buClr>
                <a:srgbClr val="076387"/>
              </a:buClr>
              <a:buFont typeface="Wingdings" pitchFamily="2" charset="2"/>
              <a:buChar char="§"/>
              <a:defRPr/>
            </a:lvl3pPr>
            <a:lvl4pPr marL="1600200" indent="-228600">
              <a:buClr>
                <a:srgbClr val="076387"/>
              </a:buClr>
              <a:buFont typeface="Courier New" pitchFamily="49" charset="0"/>
              <a:buChar char="o"/>
              <a:defRPr/>
            </a:lvl4pPr>
            <a:lvl5pPr>
              <a:buClr>
                <a:srgbClr val="076387"/>
              </a:buCl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494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7937" y="6248400"/>
            <a:ext cx="9151937" cy="617539"/>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2732324716"/>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p:nvSpPr>
        <p:spPr bwMode="auto">
          <a:xfrm>
            <a:off x="1388395" y="6394712"/>
            <a:ext cx="7714039" cy="504445"/>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9968589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bwMode="white">
          <a:xfrm>
            <a:off x="0" y="0"/>
            <a:ext cx="9144000" cy="113355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385180925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7638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07638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07638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07638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07638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sz="2800" b="1" dirty="0"/>
              <a:t>Exploring Environmental Science for AP</a:t>
            </a:r>
            <a:r>
              <a:rPr lang="en-US" sz="2800" b="1" baseline="30000" dirty="0"/>
              <a:t>®</a:t>
            </a:r>
            <a:endParaRPr lang="en-US" sz="2800" dirty="0"/>
          </a:p>
        </p:txBody>
      </p:sp>
      <p:sp>
        <p:nvSpPr>
          <p:cNvPr id="5" name="Text Placeholder 4"/>
          <p:cNvSpPr>
            <a:spLocks noGrp="1"/>
          </p:cNvSpPr>
          <p:nvPr>
            <p:ph type="body" sz="quarter" idx="13"/>
          </p:nvPr>
        </p:nvSpPr>
        <p:spPr>
          <a:xfrm>
            <a:off x="76200" y="816430"/>
            <a:ext cx="8229600" cy="478970"/>
          </a:xfrm>
        </p:spPr>
        <p:txBody>
          <a:bodyPr/>
          <a:lstStyle/>
          <a:p>
            <a:r>
              <a:rPr lang="en-US" dirty="0"/>
              <a:t>1st Edition</a:t>
            </a:r>
          </a:p>
        </p:txBody>
      </p:sp>
      <p:sp>
        <p:nvSpPr>
          <p:cNvPr id="6" name="Text Placeholder 5"/>
          <p:cNvSpPr>
            <a:spLocks noGrp="1"/>
          </p:cNvSpPr>
          <p:nvPr>
            <p:ph type="body" sz="quarter" idx="14"/>
          </p:nvPr>
        </p:nvSpPr>
        <p:spPr>
          <a:xfrm>
            <a:off x="4419600" y="2929338"/>
            <a:ext cx="4267200" cy="2072440"/>
          </a:xfrm>
        </p:spPr>
        <p:txBody>
          <a:bodyPr/>
          <a:lstStyle/>
          <a:p>
            <a:pPr algn="ctr"/>
            <a:r>
              <a:rPr lang="en-US" sz="4000" b="1" dirty="0"/>
              <a:t>Chapter 19</a:t>
            </a:r>
          </a:p>
          <a:p>
            <a:r>
              <a:rPr lang="en-US" sz="4000" dirty="0"/>
              <a:t>Air Pollution and Ozone Depletion</a:t>
            </a:r>
          </a:p>
        </p:txBody>
      </p:sp>
      <p:sp>
        <p:nvSpPr>
          <p:cNvPr id="7" name="Text Placeholder 6"/>
          <p:cNvSpPr>
            <a:spLocks noGrp="1"/>
          </p:cNvSpPr>
          <p:nvPr>
            <p:ph type="body" sz="quarter" idx="15"/>
          </p:nvPr>
        </p:nvSpPr>
        <p:spPr>
          <a:xfrm>
            <a:off x="1676400" y="6267487"/>
            <a:ext cx="7127628" cy="578846"/>
          </a:xfrm>
        </p:spPr>
        <p:txBody>
          <a:bodyPr/>
          <a:lstStyle/>
          <a:p>
            <a:pPr algn="ctr"/>
            <a:r>
              <a:rPr lang="en-US" sz="1200" dirty="0">
                <a:solidFill>
                  <a:schemeClr val="bg1"/>
                </a:solidFill>
              </a:rPr>
              <a:t>Copyright © 2018 </a:t>
            </a:r>
            <a:r>
              <a:rPr lang="en-US" sz="1200" dirty="0" err="1">
                <a:solidFill>
                  <a:schemeClr val="bg1"/>
                </a:solidFill>
              </a:rPr>
              <a:t>Cengage</a:t>
            </a:r>
            <a:r>
              <a:rPr lang="en-US" sz="1200" dirty="0">
                <a:solidFill>
                  <a:schemeClr val="bg1"/>
                </a:solidFill>
              </a:rPr>
              <a:t>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3" name="Picture 2">
            <a:extLst>
              <a:ext uri="{FF2B5EF4-FFF2-40B4-BE49-F238E27FC236}">
                <a16:creationId xmlns:a16="http://schemas.microsoft.com/office/drawing/2014/main" id="{12F41804-637C-4315-812B-3687DFE90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 y="1591056"/>
            <a:ext cx="3549982" cy="4480560"/>
          </a:xfrm>
          <a:prstGeom prst="rect">
            <a:avLst/>
          </a:prstGeom>
        </p:spPr>
      </p:pic>
    </p:spTree>
    <p:extLst>
      <p:ext uri="{BB962C8B-B14F-4D97-AF65-F5344CB8AC3E}">
        <p14:creationId xmlns:p14="http://schemas.microsoft.com/office/powerpoint/2010/main" val="1981677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Air Pollution Comes from Natural and Human Sources (2 of 4)</a:t>
            </a:r>
          </a:p>
        </p:txBody>
      </p:sp>
      <p:sp>
        <p:nvSpPr>
          <p:cNvPr id="3" name="Content Placeholder 2"/>
          <p:cNvSpPr>
            <a:spLocks noGrp="1"/>
          </p:cNvSpPr>
          <p:nvPr>
            <p:ph idx="1"/>
          </p:nvPr>
        </p:nvSpPr>
        <p:spPr/>
        <p:txBody>
          <a:bodyPr/>
          <a:lstStyle/>
          <a:p>
            <a:r>
              <a:rPr lang="en-US" dirty="0"/>
              <a:t>Human sources</a:t>
            </a:r>
          </a:p>
          <a:p>
            <a:pPr lvl="1"/>
            <a:r>
              <a:rPr lang="en-US" dirty="0"/>
              <a:t>Mostly in industrialized and urban areas</a:t>
            </a:r>
          </a:p>
          <a:p>
            <a:pPr lvl="1"/>
            <a:r>
              <a:rPr lang="en-US" dirty="0"/>
              <a:t>Stationary sources</a:t>
            </a:r>
          </a:p>
          <a:p>
            <a:pPr lvl="2"/>
            <a:r>
              <a:rPr lang="en-US" dirty="0"/>
              <a:t>Power plants and industrial facilities</a:t>
            </a:r>
          </a:p>
          <a:p>
            <a:pPr lvl="1"/>
            <a:r>
              <a:rPr lang="en-US" dirty="0"/>
              <a:t>Mobile sources</a:t>
            </a:r>
          </a:p>
          <a:p>
            <a:pPr lvl="2"/>
            <a:r>
              <a:rPr lang="en-US" dirty="0"/>
              <a:t>Motor vehicles</a:t>
            </a:r>
          </a:p>
        </p:txBody>
      </p:sp>
    </p:spTree>
    <p:extLst>
      <p:ext uri="{BB962C8B-B14F-4D97-AF65-F5344CB8AC3E}">
        <p14:creationId xmlns:p14="http://schemas.microsoft.com/office/powerpoint/2010/main" val="242138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Air Pollution Comes from Natural and Human Sources (3 of 4)</a:t>
            </a:r>
          </a:p>
        </p:txBody>
      </p:sp>
      <p:sp>
        <p:nvSpPr>
          <p:cNvPr id="3" name="Content Placeholder 2"/>
          <p:cNvSpPr>
            <a:spLocks noGrp="1"/>
          </p:cNvSpPr>
          <p:nvPr>
            <p:ph idx="1"/>
          </p:nvPr>
        </p:nvSpPr>
        <p:spPr/>
        <p:txBody>
          <a:bodyPr/>
          <a:lstStyle/>
          <a:p>
            <a:r>
              <a:rPr lang="en-US" dirty="0"/>
              <a:t>Primary pollutants</a:t>
            </a:r>
          </a:p>
          <a:p>
            <a:pPr lvl="1"/>
            <a:r>
              <a:rPr lang="en-US" dirty="0"/>
              <a:t>Emitted directly into the air</a:t>
            </a:r>
          </a:p>
          <a:p>
            <a:r>
              <a:rPr lang="en-US" dirty="0"/>
              <a:t>Secondary pollutants</a:t>
            </a:r>
          </a:p>
          <a:p>
            <a:pPr lvl="1"/>
            <a:r>
              <a:rPr lang="en-US" dirty="0"/>
              <a:t>Formed from reactions of primary pollutants</a:t>
            </a:r>
          </a:p>
        </p:txBody>
      </p:sp>
    </p:spTree>
    <p:extLst>
      <p:ext uri="{BB962C8B-B14F-4D97-AF65-F5344CB8AC3E}">
        <p14:creationId xmlns:p14="http://schemas.microsoft.com/office/powerpoint/2010/main" val="2593449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Air Pollution Comes from Natural and Human Sources (4 of 4)</a:t>
            </a:r>
          </a:p>
        </p:txBody>
      </p:sp>
      <p:pic>
        <p:nvPicPr>
          <p:cNvPr id="6" name="Picture Placeholder 5" descr="An illustration depicting the sources of various primary pollutants and their conversion to secondary pollutants is shown. The primary pollutants listed are – CO, CO subscript 2, SO subscript 2, NO, NO subscript 2, N subscript 2 O, CH subscript 4 and most other hydrocarbons and most suspended particles. The secondary pollutants that are formed from primary pollutants are SO subscript 3, HNO subscript 3, H subscript 2 SO subscript 4, H subscript 2 O subscript 2, O subscript 3, PANs, Most NO subscript 3 superscript minus and SO subscript 4 superscript 2 minus salts. The human sources depicted as a source of primary pollutants are incinerators and automobiles. The natural source depicted as a source of primary pollutants is the volcanic eruption."/>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255222" y="1752600"/>
            <a:ext cx="6633556" cy="4056611"/>
          </a:xfrm>
          <a:prstGeom prst="rect">
            <a:avLst/>
          </a:prstGeom>
        </p:spPr>
      </p:pic>
    </p:spTree>
    <p:extLst>
      <p:ext uri="{BB962C8B-B14F-4D97-AF65-F5344CB8AC3E}">
        <p14:creationId xmlns:p14="http://schemas.microsoft.com/office/powerpoint/2010/main" val="250024955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noChangeArrowheads="1"/>
          </p:cNvSpPr>
          <p:nvPr>
            <p:ph type="title"/>
          </p:nvPr>
        </p:nvSpPr>
        <p:spPr/>
        <p:txBody>
          <a:bodyPr>
            <a:normAutofit/>
          </a:bodyPr>
          <a:lstStyle/>
          <a:p>
            <a:r>
              <a:rPr lang="en-US" dirty="0"/>
              <a:t>Air Pollution Has Harmful Effects</a:t>
            </a:r>
          </a:p>
        </p:txBody>
      </p:sp>
      <p:sp>
        <p:nvSpPr>
          <p:cNvPr id="21507" name="Content Placeholder 3"/>
          <p:cNvSpPr>
            <a:spLocks noGrp="1" noChangeArrowheads="1"/>
          </p:cNvSpPr>
          <p:nvPr>
            <p:ph idx="1"/>
          </p:nvPr>
        </p:nvSpPr>
        <p:spPr/>
        <p:txBody>
          <a:bodyPr/>
          <a:lstStyle/>
          <a:p>
            <a:r>
              <a:rPr lang="en-US" dirty="0"/>
              <a:t>Air pollutants flow north to form arctic haze</a:t>
            </a:r>
          </a:p>
          <a:p>
            <a:r>
              <a:rPr lang="en-US" dirty="0"/>
              <a:t>Since the 1970s, outdoor air quality has improved in more-developed countries</a:t>
            </a:r>
          </a:p>
          <a:p>
            <a:r>
              <a:rPr lang="en-US" dirty="0"/>
              <a:t>Fine particles can get lodged in the lungs</a:t>
            </a:r>
          </a:p>
          <a:p>
            <a:pPr lvl="1"/>
            <a:r>
              <a:rPr lang="en-US" dirty="0"/>
              <a:t>Contributes to cancer, asthma, heart attack, and stroke</a:t>
            </a:r>
          </a:p>
          <a:p>
            <a:r>
              <a:rPr lang="en-US" dirty="0"/>
              <a:t>Study: outdoor air pollution kills 1.4 million people per year in China</a:t>
            </a:r>
          </a:p>
          <a:p>
            <a:pPr lvl="1"/>
            <a:r>
              <a:rPr lang="en-US" dirty="0"/>
              <a:t>645,000 per year in India</a:t>
            </a:r>
          </a:p>
        </p:txBody>
      </p:sp>
    </p:spTree>
    <p:extLst>
      <p:ext uri="{BB962C8B-B14F-4D97-AF65-F5344CB8AC3E}">
        <p14:creationId xmlns:p14="http://schemas.microsoft.com/office/powerpoint/2010/main" val="3200461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noChangeArrowheads="1"/>
          </p:cNvSpPr>
          <p:nvPr>
            <p:ph type="title"/>
          </p:nvPr>
        </p:nvSpPr>
        <p:spPr/>
        <p:txBody>
          <a:bodyPr>
            <a:normAutofit/>
          </a:bodyPr>
          <a:lstStyle/>
          <a:p>
            <a:r>
              <a:rPr lang="en-US" dirty="0"/>
              <a:t>Major Outdoor Air Pollutants (1 of 4)</a:t>
            </a:r>
          </a:p>
        </p:txBody>
      </p:sp>
      <p:sp>
        <p:nvSpPr>
          <p:cNvPr id="24579" name="Content Placeholder 3"/>
          <p:cNvSpPr>
            <a:spLocks noGrp="1" noChangeArrowheads="1"/>
          </p:cNvSpPr>
          <p:nvPr>
            <p:ph idx="1"/>
          </p:nvPr>
        </p:nvSpPr>
        <p:spPr/>
        <p:txBody>
          <a:bodyPr/>
          <a:lstStyle/>
          <a:p>
            <a:r>
              <a:rPr lang="en-US" dirty="0"/>
              <a:t>Carbon oxides </a:t>
            </a:r>
          </a:p>
          <a:p>
            <a:pPr lvl="1"/>
            <a:r>
              <a:rPr lang="en-US" dirty="0"/>
              <a:t>Carbon monoxide (CO) and carbon dioxide (CO</a:t>
            </a:r>
            <a:r>
              <a:rPr lang="en-US" baseline="-25000" dirty="0"/>
              <a:t>2</a:t>
            </a:r>
            <a:r>
              <a:rPr lang="en-US" dirty="0"/>
              <a:t>)</a:t>
            </a:r>
          </a:p>
          <a:p>
            <a:r>
              <a:rPr lang="en-US" dirty="0"/>
              <a:t>Nitrogen oxides and nitric acid </a:t>
            </a:r>
          </a:p>
          <a:p>
            <a:pPr lvl="1"/>
            <a:r>
              <a:rPr lang="en-US" dirty="0"/>
              <a:t>Acid deposition</a:t>
            </a:r>
          </a:p>
          <a:p>
            <a:pPr lvl="1"/>
            <a:r>
              <a:rPr lang="en-US" dirty="0"/>
              <a:t>Role in photochemical smog</a:t>
            </a:r>
          </a:p>
          <a:p>
            <a:r>
              <a:rPr lang="en-US" dirty="0"/>
              <a:t>Sulfur dioxide and sulfuric acid</a:t>
            </a:r>
          </a:p>
          <a:p>
            <a:pPr lvl="1"/>
            <a:r>
              <a:rPr lang="en-US" dirty="0"/>
              <a:t>Reduce visibility and aggravate breathing problems</a:t>
            </a:r>
          </a:p>
        </p:txBody>
      </p:sp>
    </p:spTree>
    <p:extLst>
      <p:ext uri="{BB962C8B-B14F-4D97-AF65-F5344CB8AC3E}">
        <p14:creationId xmlns:p14="http://schemas.microsoft.com/office/powerpoint/2010/main" val="4179332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a:t>Major Outdoor Air Pollutants (2 of 4)</a:t>
            </a:r>
          </a:p>
        </p:txBody>
      </p:sp>
      <p:sp>
        <p:nvSpPr>
          <p:cNvPr id="25603" name="Content Placeholder 2"/>
          <p:cNvSpPr>
            <a:spLocks noGrp="1"/>
          </p:cNvSpPr>
          <p:nvPr>
            <p:ph idx="1"/>
          </p:nvPr>
        </p:nvSpPr>
        <p:spPr/>
        <p:txBody>
          <a:bodyPr/>
          <a:lstStyle/>
          <a:p>
            <a:r>
              <a:rPr lang="en-US" dirty="0"/>
              <a:t>Particulates</a:t>
            </a:r>
          </a:p>
          <a:p>
            <a:pPr lvl="1"/>
            <a:r>
              <a:rPr lang="en-US" dirty="0"/>
              <a:t>Suspended particulate matter</a:t>
            </a:r>
          </a:p>
          <a:p>
            <a:r>
              <a:rPr lang="en-US" dirty="0"/>
              <a:t>Ozone</a:t>
            </a:r>
          </a:p>
          <a:p>
            <a:pPr lvl="1"/>
            <a:r>
              <a:rPr lang="en-US" dirty="0"/>
              <a:t>Can cause coughing and breathing problems</a:t>
            </a:r>
          </a:p>
          <a:p>
            <a:r>
              <a:rPr lang="en-US" dirty="0"/>
              <a:t>Volatile organic compounds (VOCs)</a:t>
            </a:r>
          </a:p>
          <a:p>
            <a:pPr lvl="1"/>
            <a:r>
              <a:rPr lang="en-US" dirty="0"/>
              <a:t>Methane</a:t>
            </a:r>
          </a:p>
          <a:p>
            <a:pPr lvl="1"/>
            <a:r>
              <a:rPr lang="en-US" dirty="0"/>
              <a:t>Benzene, dry-cleaning fluids, and various components of gasoline and plastics</a:t>
            </a:r>
          </a:p>
        </p:txBody>
      </p:sp>
    </p:spTree>
    <p:extLst>
      <p:ext uri="{BB962C8B-B14F-4D97-AF65-F5344CB8AC3E}">
        <p14:creationId xmlns:p14="http://schemas.microsoft.com/office/powerpoint/2010/main" val="255739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Outdoor Air Pollutants (3 of 4)</a:t>
            </a:r>
          </a:p>
        </p:txBody>
      </p:sp>
      <p:sp>
        <p:nvSpPr>
          <p:cNvPr id="3" name="Text Placeholder 2"/>
          <p:cNvSpPr>
            <a:spLocks noGrp="1"/>
          </p:cNvSpPr>
          <p:nvPr>
            <p:ph type="body" sz="half" idx="2"/>
          </p:nvPr>
        </p:nvSpPr>
        <p:spPr>
          <a:xfrm>
            <a:off x="519169" y="1676400"/>
            <a:ext cx="8032638" cy="665175"/>
          </a:xfrm>
        </p:spPr>
        <p:txBody>
          <a:bodyPr>
            <a:normAutofit/>
          </a:bodyPr>
          <a:lstStyle/>
          <a:p>
            <a:r>
              <a:rPr lang="en-US" sz="2000" b="1" dirty="0"/>
              <a:t>TABLE 18 1 </a:t>
            </a:r>
            <a:r>
              <a:rPr lang="en-US" sz="2000" dirty="0"/>
              <a:t>Chemical Reactions that Form Major Air Pollutants </a:t>
            </a:r>
          </a:p>
        </p:txBody>
      </p:sp>
      <p:graphicFrame>
        <p:nvGraphicFramePr>
          <p:cNvPr id="4" name="Object 3"/>
          <p:cNvGraphicFramePr>
            <a:graphicFrameLocks noChangeAspect="1"/>
          </p:cNvGraphicFramePr>
          <p:nvPr>
            <p:extLst>
              <p:ext uri="{D42A27DB-BD31-4B8C-83A1-F6EECF244321}">
                <p14:modId xmlns:p14="http://schemas.microsoft.com/office/powerpoint/2010/main" val="758726309"/>
              </p:ext>
            </p:extLst>
          </p:nvPr>
        </p:nvGraphicFramePr>
        <p:xfrm>
          <a:off x="1302922" y="2438400"/>
          <a:ext cx="6164678" cy="2519868"/>
        </p:xfrm>
        <a:graphic>
          <a:graphicData uri="http://schemas.openxmlformats.org/presentationml/2006/ole">
            <mc:AlternateContent xmlns:mc="http://schemas.openxmlformats.org/markup-compatibility/2006">
              <mc:Choice xmlns:v="urn:schemas-microsoft-com:vml" Requires="v">
                <p:oleObj spid="_x0000_s1064" name="Equation" r:id="rId4" imgW="3479760" imgH="1422360" progId="Equation.3">
                  <p:embed/>
                </p:oleObj>
              </mc:Choice>
              <mc:Fallback>
                <p:oleObj name="Equation" r:id="rId4" imgW="3479760" imgH="1422360" progId="Equation.3">
                  <p:embed/>
                  <p:pic>
                    <p:nvPicPr>
                      <p:cNvPr id="0" name=""/>
                      <p:cNvPicPr/>
                      <p:nvPr/>
                    </p:nvPicPr>
                    <p:blipFill>
                      <a:blip r:embed="rId5"/>
                      <a:stretch>
                        <a:fillRect/>
                      </a:stretch>
                    </p:blipFill>
                    <p:spPr>
                      <a:xfrm>
                        <a:off x="1302922" y="2438400"/>
                        <a:ext cx="6164678" cy="2519868"/>
                      </a:xfrm>
                      <a:prstGeom prst="rect">
                        <a:avLst/>
                      </a:prstGeom>
                    </p:spPr>
                  </p:pic>
                </p:oleObj>
              </mc:Fallback>
            </mc:AlternateContent>
          </a:graphicData>
        </a:graphic>
      </p:graphicFrame>
    </p:spTree>
    <p:extLst>
      <p:ext uri="{BB962C8B-B14F-4D97-AF65-F5344CB8AC3E}">
        <p14:creationId xmlns:p14="http://schemas.microsoft.com/office/powerpoint/2010/main" val="130250970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a:t>Major Outdoor Air Pollutants (4 of 4)</a:t>
            </a:r>
          </a:p>
        </p:txBody>
      </p:sp>
      <p:pic>
        <p:nvPicPr>
          <p:cNvPr id="5" name="Picture Placeholder 4" descr="A photo of a statue (only the face) in Rome, Italy is shown. The chin, cheeks on one side of the face and a portion of the forehead are in black (indicating the damage due to sulfuric acid and other air pollutants) while the other portions are white (indicating the restored portion)."/>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768600" y="1437411"/>
            <a:ext cx="3606800" cy="4658589"/>
          </a:xfrm>
          <a:prstGeom prst="rect">
            <a:avLst/>
          </a:prstGeom>
        </p:spPr>
      </p:pic>
    </p:spTree>
    <p:extLst>
      <p:ext uri="{BB962C8B-B14F-4D97-AF65-F5344CB8AC3E}">
        <p14:creationId xmlns:p14="http://schemas.microsoft.com/office/powerpoint/2010/main" val="414787780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Case Study: Lead Is a Highly Toxic Pollutant </a:t>
            </a:r>
            <a:br>
              <a:rPr lang="en-US" dirty="0"/>
            </a:br>
            <a:r>
              <a:rPr lang="en-US" dirty="0"/>
              <a:t>(1 of 2)</a:t>
            </a:r>
          </a:p>
        </p:txBody>
      </p:sp>
      <p:sp>
        <p:nvSpPr>
          <p:cNvPr id="2" name="Content Placeholder 1"/>
          <p:cNvSpPr>
            <a:spLocks noGrp="1"/>
          </p:cNvSpPr>
          <p:nvPr>
            <p:ph idx="1"/>
          </p:nvPr>
        </p:nvSpPr>
        <p:spPr>
          <a:xfrm>
            <a:off x="228600" y="1295401"/>
            <a:ext cx="8763000" cy="3581400"/>
          </a:xfrm>
        </p:spPr>
        <p:txBody>
          <a:bodyPr/>
          <a:lstStyle/>
          <a:p>
            <a:r>
              <a:rPr lang="en-US" dirty="0"/>
              <a:t>In air, water, soil, plants, and animals</a:t>
            </a:r>
          </a:p>
          <a:p>
            <a:r>
              <a:rPr lang="en-US" dirty="0"/>
              <a:t>Does not break down in the environment</a:t>
            </a:r>
          </a:p>
          <a:p>
            <a:r>
              <a:rPr lang="en-US" dirty="0"/>
              <a:t>Impacts human health and environment</a:t>
            </a:r>
          </a:p>
          <a:p>
            <a:pPr lvl="1"/>
            <a:r>
              <a:rPr lang="en-US" dirty="0"/>
              <a:t>Children most vulnerable </a:t>
            </a:r>
          </a:p>
          <a:p>
            <a:pPr lvl="1"/>
            <a:r>
              <a:rPr lang="en-US" dirty="0"/>
              <a:t>Can cause death, brain damage, and paralysis</a:t>
            </a:r>
          </a:p>
          <a:p>
            <a:r>
              <a:rPr lang="en-US" dirty="0"/>
              <a:t>Lead exposure for adults and children working in e-waste recycling</a:t>
            </a:r>
          </a:p>
        </p:txBody>
      </p:sp>
    </p:spTree>
    <p:extLst>
      <p:ext uri="{BB962C8B-B14F-4D97-AF65-F5344CB8AC3E}">
        <p14:creationId xmlns:p14="http://schemas.microsoft.com/office/powerpoint/2010/main" val="3201539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Lead Is a Highly Toxic Pollutant </a:t>
            </a:r>
            <a:br>
              <a:rPr lang="en-US" dirty="0"/>
            </a:br>
            <a:r>
              <a:rPr lang="en-US" dirty="0"/>
              <a:t>(2 of 2)</a:t>
            </a:r>
          </a:p>
        </p:txBody>
      </p:sp>
      <p:pic>
        <p:nvPicPr>
          <p:cNvPr id="7" name="Picture 6">
            <a:extLst>
              <a:ext uri="{FF2B5EF4-FFF2-40B4-BE49-F238E27FC236}">
                <a16:creationId xmlns:a16="http://schemas.microsoft.com/office/drawing/2014/main" id="{15E76403-9760-4CEA-8325-1A8E19CCD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143000"/>
            <a:ext cx="3962400" cy="5041993"/>
          </a:xfrm>
          <a:prstGeom prst="rect">
            <a:avLst/>
          </a:prstGeom>
        </p:spPr>
      </p:pic>
    </p:spTree>
    <p:extLst>
      <p:ext uri="{BB962C8B-B14F-4D97-AF65-F5344CB8AC3E}">
        <p14:creationId xmlns:p14="http://schemas.microsoft.com/office/powerpoint/2010/main" val="2045455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90286" y="27709"/>
            <a:ext cx="8360228" cy="1039091"/>
          </a:xfrm>
        </p:spPr>
        <p:txBody>
          <a:bodyPr>
            <a:normAutofit/>
          </a:bodyPr>
          <a:lstStyle/>
          <a:p>
            <a:r>
              <a:rPr lang="en-US" sz="3200" dirty="0"/>
              <a:t>Core Case Study: Los Angeles Air Pollution</a:t>
            </a:r>
          </a:p>
        </p:txBody>
      </p:sp>
      <p:sp>
        <p:nvSpPr>
          <p:cNvPr id="4099" name="Content Placeholder 2"/>
          <p:cNvSpPr>
            <a:spLocks noGrp="1"/>
          </p:cNvSpPr>
          <p:nvPr>
            <p:ph idx="1"/>
          </p:nvPr>
        </p:nvSpPr>
        <p:spPr>
          <a:xfrm>
            <a:off x="228600" y="1295400"/>
            <a:ext cx="8763000" cy="4648199"/>
          </a:xfrm>
        </p:spPr>
        <p:txBody>
          <a:bodyPr/>
          <a:lstStyle/>
          <a:p>
            <a:r>
              <a:rPr lang="en-US" dirty="0"/>
              <a:t>1950s: Los Angeles air was among dirtiest in the world</a:t>
            </a:r>
          </a:p>
          <a:p>
            <a:pPr lvl="1"/>
            <a:r>
              <a:rPr lang="en-US" dirty="0"/>
              <a:t>Industrial emissions</a:t>
            </a:r>
          </a:p>
          <a:p>
            <a:pPr lvl="1"/>
            <a:r>
              <a:rPr lang="en-US" dirty="0"/>
              <a:t>Motor vehicle emissions</a:t>
            </a:r>
          </a:p>
          <a:p>
            <a:r>
              <a:rPr lang="en-US" dirty="0"/>
              <a:t>Public protest over smog in the 1950s and 1960s</a:t>
            </a:r>
          </a:p>
          <a:p>
            <a:r>
              <a:rPr lang="en-US" dirty="0"/>
              <a:t>1970: Congress passed the Clean Air Act</a:t>
            </a:r>
          </a:p>
          <a:p>
            <a:pPr lvl="1"/>
            <a:r>
              <a:rPr lang="en-US" dirty="0"/>
              <a:t>Mandated pollution control measures</a:t>
            </a:r>
          </a:p>
          <a:p>
            <a:pPr lvl="2"/>
            <a:r>
              <a:rPr lang="en-US" dirty="0"/>
              <a:t>Resulted in dramatic improvements in air quality</a:t>
            </a:r>
          </a:p>
        </p:txBody>
      </p:sp>
    </p:spTree>
    <p:extLst>
      <p:ext uri="{BB962C8B-B14F-4D97-AF65-F5344CB8AC3E}">
        <p14:creationId xmlns:p14="http://schemas.microsoft.com/office/powerpoint/2010/main" val="410390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Burning Coal Produce Industrial Smog (1 of 3)</a:t>
            </a:r>
          </a:p>
        </p:txBody>
      </p:sp>
      <p:sp>
        <p:nvSpPr>
          <p:cNvPr id="2" name="Content Placeholder 1"/>
          <p:cNvSpPr>
            <a:spLocks noGrp="1"/>
          </p:cNvSpPr>
          <p:nvPr>
            <p:ph idx="1"/>
          </p:nvPr>
        </p:nvSpPr>
        <p:spPr/>
        <p:txBody>
          <a:bodyPr/>
          <a:lstStyle/>
          <a:p>
            <a:r>
              <a:rPr lang="en-US" dirty="0"/>
              <a:t>Chemical composition of industrial smog </a:t>
            </a:r>
          </a:p>
          <a:p>
            <a:pPr lvl="1"/>
            <a:r>
              <a:rPr lang="en-US" dirty="0"/>
              <a:t>Sulfur dioxide, sulfuric acid, and suspended solid particles</a:t>
            </a:r>
          </a:p>
          <a:p>
            <a:r>
              <a:rPr lang="en-US" dirty="0"/>
              <a:t>Combustion of coal and oil forms carbon monoxide, carbon dioxide, and soot </a:t>
            </a:r>
          </a:p>
          <a:p>
            <a:r>
              <a:rPr lang="en-US" dirty="0"/>
              <a:t>Common in industrialized urban areas </a:t>
            </a:r>
          </a:p>
          <a:p>
            <a:pPr lvl="1"/>
            <a:r>
              <a:rPr lang="en-US" dirty="0"/>
              <a:t>Examples: China, India, Ukraine</a:t>
            </a:r>
          </a:p>
          <a:p>
            <a:pPr lvl="1"/>
            <a:r>
              <a:rPr lang="en-US"/>
              <a:t>Beijing air quality among world’s worst </a:t>
            </a:r>
            <a:endParaRPr lang="en-US" dirty="0"/>
          </a:p>
        </p:txBody>
      </p:sp>
    </p:spTree>
    <p:extLst>
      <p:ext uri="{BB962C8B-B14F-4D97-AF65-F5344CB8AC3E}">
        <p14:creationId xmlns:p14="http://schemas.microsoft.com/office/powerpoint/2010/main" val="1285628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 y="152400"/>
            <a:ext cx="8763000" cy="1004011"/>
          </a:xfrm>
        </p:spPr>
        <p:txBody>
          <a:bodyPr>
            <a:normAutofit fontScale="90000"/>
          </a:bodyPr>
          <a:lstStyle/>
          <a:p>
            <a:r>
              <a:rPr lang="en-US" dirty="0"/>
              <a:t>Burning Coal Produces Industrial Smog (2 of 3)</a:t>
            </a:r>
          </a:p>
        </p:txBody>
      </p:sp>
      <p:pic>
        <p:nvPicPr>
          <p:cNvPr id="6" name="Picture Placeholder 5" descr="An illustration shows a model depicting the formation of pollutants when coal and oil are burned. Carbon in coal and oil is converted to carbon monoxide (CO) and carbon dioxide (CO subscript 2) and particulate matter (soot). Sulfur in coal and oil is converted to sulfur dioxide (SO subscript 2) which is then converted to Sulfur trioxide (SO subscript 3) due to oxidation. Sulfur trioxide combines with water vapor (H subscript 2 O) and is converted to sulfuric acid (H subscript 2 SO subscript 4). Sulfuric acid reacts with ammonia (NH subscript 3) forming Ammonium sulfate ((NH subscript 4) subscript 2 SO subscript 4. An image of coal heaps and large oil cans near the incinerators emitting thick smoke with far off mountains is included in the background."/>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962161" y="1235154"/>
            <a:ext cx="5219678" cy="4937046"/>
          </a:xfrm>
          <a:prstGeom prst="rect">
            <a:avLst/>
          </a:prstGeom>
        </p:spPr>
      </p:pic>
    </p:spTree>
    <p:extLst>
      <p:ext uri="{BB962C8B-B14F-4D97-AF65-F5344CB8AC3E}">
        <p14:creationId xmlns:p14="http://schemas.microsoft.com/office/powerpoint/2010/main" val="209180864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Sunlight Plus Cars Equals Photochemical Smog</a:t>
            </a:r>
          </a:p>
        </p:txBody>
      </p:sp>
      <p:sp>
        <p:nvSpPr>
          <p:cNvPr id="2" name="Content Placeholder 1"/>
          <p:cNvSpPr>
            <a:spLocks noGrp="1"/>
          </p:cNvSpPr>
          <p:nvPr>
            <p:ph idx="1"/>
          </p:nvPr>
        </p:nvSpPr>
        <p:spPr/>
        <p:txBody>
          <a:bodyPr/>
          <a:lstStyle/>
          <a:p>
            <a:r>
              <a:rPr lang="en-US" dirty="0"/>
              <a:t>Photochemical smog formed under the influence of sun’s UV radiation</a:t>
            </a:r>
          </a:p>
          <a:p>
            <a:r>
              <a:rPr lang="en-US" dirty="0"/>
              <a:t>VOCs + NO</a:t>
            </a:r>
            <a:r>
              <a:rPr lang="en-US" baseline="-25000" dirty="0"/>
              <a:t>x</a:t>
            </a:r>
            <a:r>
              <a:rPr lang="en-US" dirty="0"/>
              <a:t> + heat + sunlight yields:</a:t>
            </a:r>
          </a:p>
          <a:p>
            <a:pPr lvl="1"/>
            <a:r>
              <a:rPr lang="en-US" dirty="0"/>
              <a:t>Ground level O</a:t>
            </a:r>
            <a:r>
              <a:rPr lang="en-US" baseline="-25000" dirty="0"/>
              <a:t>3</a:t>
            </a:r>
            <a:r>
              <a:rPr lang="en-US" dirty="0"/>
              <a:t> and other photochemical oxidants</a:t>
            </a:r>
          </a:p>
          <a:p>
            <a:pPr lvl="1"/>
            <a:r>
              <a:rPr lang="en-US" dirty="0"/>
              <a:t>Aldehydes</a:t>
            </a:r>
          </a:p>
          <a:p>
            <a:pPr lvl="1"/>
            <a:r>
              <a:rPr lang="en-US" dirty="0"/>
              <a:t>Other secondary pollutants</a:t>
            </a:r>
          </a:p>
        </p:txBody>
      </p:sp>
    </p:spTree>
    <p:extLst>
      <p:ext uri="{BB962C8B-B14F-4D97-AF65-F5344CB8AC3E}">
        <p14:creationId xmlns:p14="http://schemas.microsoft.com/office/powerpoint/2010/main" val="626816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537" y="152400"/>
            <a:ext cx="8835902" cy="1004011"/>
          </a:xfrm>
        </p:spPr>
        <p:txBody>
          <a:bodyPr>
            <a:normAutofit fontScale="90000"/>
          </a:bodyPr>
          <a:lstStyle/>
          <a:p>
            <a:r>
              <a:rPr lang="en-US" dirty="0"/>
              <a:t>Burning Coal Produces Industrial Smog (3 of 3)</a:t>
            </a:r>
          </a:p>
        </p:txBody>
      </p:sp>
      <p:pic>
        <p:nvPicPr>
          <p:cNvPr id="7" name="Picture Placeholder 6" descr="A flowchart depicting the formation of pollutants that make up photochemical smog is shown. The nitrogen in fossil fuel upon burning fossil fuels is oxidized forming Nitric oxide (NO) which upon further oxidation is converted to nitrogen dioxide (NO subscript 2). Nitrogen dioxide reacts with hydrocarbons and forms Peroxyacyl nitrates (PANs) or reacts with water vapor (H subscript 2 O) in the presence of UV radiation forming Nitric oxide and an oxygen atom. Oxygen atom on oxidation with a molecule of oxygen forms Ozone (O subscript 3) which reacts with volatile organic compounds (VOCs) forming PANs and other pollutants.  A photo of car emitting thick white smoke is included in the background at the first step of the flowchart."/>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048000" y="1513994"/>
            <a:ext cx="3048000" cy="4371879"/>
          </a:xfrm>
          <a:prstGeom prst="rect">
            <a:avLst/>
          </a:prstGeom>
        </p:spPr>
      </p:pic>
    </p:spTree>
    <p:extLst>
      <p:ext uri="{BB962C8B-B14F-4D97-AF65-F5344CB8AC3E}">
        <p14:creationId xmlns:p14="http://schemas.microsoft.com/office/powerpoint/2010/main" val="73749810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Critical Concept: Factors Affecting Outdoor Air Pollution (1 of 3)</a:t>
            </a:r>
          </a:p>
        </p:txBody>
      </p:sp>
      <p:sp>
        <p:nvSpPr>
          <p:cNvPr id="6" name="Content Placeholder 5"/>
          <p:cNvSpPr>
            <a:spLocks noGrp="1"/>
          </p:cNvSpPr>
          <p:nvPr>
            <p:ph idx="1"/>
          </p:nvPr>
        </p:nvSpPr>
        <p:spPr/>
        <p:txBody>
          <a:bodyPr/>
          <a:lstStyle/>
          <a:p>
            <a:r>
              <a:rPr lang="en-US" dirty="0"/>
              <a:t>Factors that help reduce outdoor air pollution</a:t>
            </a:r>
          </a:p>
          <a:p>
            <a:pPr lvl="1"/>
            <a:r>
              <a:rPr lang="en-US" dirty="0"/>
              <a:t>Gravity allows particulates to settle</a:t>
            </a:r>
          </a:p>
          <a:p>
            <a:pPr lvl="1"/>
            <a:r>
              <a:rPr lang="en-US" dirty="0"/>
              <a:t>Rain and snow</a:t>
            </a:r>
          </a:p>
          <a:p>
            <a:pPr lvl="1"/>
            <a:r>
              <a:rPr lang="en-US" dirty="0"/>
              <a:t>Salty sea spray from the ocean</a:t>
            </a:r>
          </a:p>
          <a:p>
            <a:pPr lvl="1"/>
            <a:r>
              <a:rPr lang="en-US" dirty="0"/>
              <a:t>Winds </a:t>
            </a:r>
          </a:p>
          <a:p>
            <a:pPr lvl="1"/>
            <a:r>
              <a:rPr lang="en-US" dirty="0"/>
              <a:t>Natural chemical reactions remove some pollutants</a:t>
            </a:r>
          </a:p>
        </p:txBody>
      </p:sp>
    </p:spTree>
    <p:extLst>
      <p:ext uri="{BB962C8B-B14F-4D97-AF65-F5344CB8AC3E}">
        <p14:creationId xmlns:p14="http://schemas.microsoft.com/office/powerpoint/2010/main" val="2652048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Several Factors Affect Levels of Outdoor Air Pollution (2 of 3)</a:t>
            </a:r>
          </a:p>
        </p:txBody>
      </p:sp>
      <p:sp>
        <p:nvSpPr>
          <p:cNvPr id="5" name="Content Placeholder 4"/>
          <p:cNvSpPr>
            <a:spLocks noGrp="1"/>
          </p:cNvSpPr>
          <p:nvPr>
            <p:ph idx="1"/>
          </p:nvPr>
        </p:nvSpPr>
        <p:spPr/>
        <p:txBody>
          <a:bodyPr/>
          <a:lstStyle/>
          <a:p>
            <a:r>
              <a:rPr lang="en-US" dirty="0"/>
              <a:t>Factors that increase outdoor air pollution</a:t>
            </a:r>
          </a:p>
          <a:p>
            <a:pPr lvl="1"/>
            <a:r>
              <a:rPr lang="en-US" dirty="0"/>
              <a:t>Urban buildings</a:t>
            </a:r>
          </a:p>
          <a:p>
            <a:pPr lvl="1"/>
            <a:r>
              <a:rPr lang="en-US" dirty="0"/>
              <a:t>Hills and mountains</a:t>
            </a:r>
          </a:p>
          <a:p>
            <a:pPr lvl="1"/>
            <a:r>
              <a:rPr lang="en-US" dirty="0"/>
              <a:t>High temperatures</a:t>
            </a:r>
          </a:p>
          <a:p>
            <a:pPr lvl="1"/>
            <a:r>
              <a:rPr lang="en-US" dirty="0"/>
              <a:t>VOC emissions from certain trees and plants </a:t>
            </a:r>
          </a:p>
          <a:p>
            <a:pPr lvl="1"/>
            <a:r>
              <a:rPr lang="en-US" dirty="0"/>
              <a:t>The grasshopper effect</a:t>
            </a:r>
          </a:p>
          <a:p>
            <a:pPr lvl="1"/>
            <a:r>
              <a:rPr lang="en-US" dirty="0"/>
              <a:t>Temperature inversion</a:t>
            </a:r>
          </a:p>
          <a:p>
            <a:pPr lvl="2"/>
            <a:r>
              <a:rPr lang="en-US" dirty="0"/>
              <a:t>Warm air above cool air prevents mixing</a:t>
            </a:r>
          </a:p>
        </p:txBody>
      </p:sp>
    </p:spTree>
    <p:extLst>
      <p:ext uri="{BB962C8B-B14F-4D97-AF65-F5344CB8AC3E}">
        <p14:creationId xmlns:p14="http://schemas.microsoft.com/office/powerpoint/2010/main" val="2512979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Several Factors Affect Levels of Outdoor Air Pollution (3 of 3)</a:t>
            </a:r>
          </a:p>
        </p:txBody>
      </p:sp>
      <p:pic>
        <p:nvPicPr>
          <p:cNvPr id="7" name="Picture Placeholder 6" descr="An illustration depicting the process of temperature inversion occurring in either of the two sets of topography is shown and weather conditions has two sections. Section A depicts a factory located in between the mountain ranges. The thick smoke emitting from the incinerators is trapped between the mountain ranges and the inversion layer with warmer air. This results in cool air below the inversion layer and cooler air above the inversion layer with warmer air in the inversion layer. Section B depicts a factory located near a mountain range close to a sea. The thick smoke emitting from the incinerators is blown towards the mountain range by the cool sea breeze and is trapped. This results in cool air below the inversion layer and cooler air above the inversion layer with warmer air in the inversion laye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426468" y="2209800"/>
            <a:ext cx="8291065" cy="2362200"/>
          </a:xfrm>
          <a:prstGeom prst="rect">
            <a:avLst/>
          </a:prstGeom>
        </p:spPr>
      </p:pic>
    </p:spTree>
    <p:extLst>
      <p:ext uri="{BB962C8B-B14F-4D97-AF65-F5344CB8AC3E}">
        <p14:creationId xmlns:p14="http://schemas.microsoft.com/office/powerpoint/2010/main" val="52024698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19.3 What Is Acid Deposition and Why Is It a Problem?</a:t>
            </a:r>
          </a:p>
        </p:txBody>
      </p:sp>
      <p:sp>
        <p:nvSpPr>
          <p:cNvPr id="6" name="Content Placeholder 5"/>
          <p:cNvSpPr>
            <a:spLocks noGrp="1"/>
          </p:cNvSpPr>
          <p:nvPr>
            <p:ph idx="1"/>
          </p:nvPr>
        </p:nvSpPr>
        <p:spPr/>
        <p:txBody>
          <a:bodyPr/>
          <a:lstStyle/>
          <a:p>
            <a:r>
              <a:rPr lang="en-US" dirty="0"/>
              <a:t>Caused mainly by coal-burning power plants and motor vehicle emissions</a:t>
            </a:r>
          </a:p>
          <a:p>
            <a:r>
              <a:rPr lang="en-US" dirty="0"/>
              <a:t>Threatens human health, aquatic life and ecosystems, forests, and human-built structures</a:t>
            </a:r>
          </a:p>
        </p:txBody>
      </p:sp>
    </p:spTree>
    <p:extLst>
      <p:ext uri="{BB962C8B-B14F-4D97-AF65-F5344CB8AC3E}">
        <p14:creationId xmlns:p14="http://schemas.microsoft.com/office/powerpoint/2010/main" val="2645054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 Deposition (1 of 3)</a:t>
            </a:r>
          </a:p>
        </p:txBody>
      </p:sp>
      <p:sp>
        <p:nvSpPr>
          <p:cNvPr id="3" name="Content Placeholder 2"/>
          <p:cNvSpPr>
            <a:spLocks noGrp="1"/>
          </p:cNvSpPr>
          <p:nvPr>
            <p:ph idx="1"/>
          </p:nvPr>
        </p:nvSpPr>
        <p:spPr/>
        <p:txBody>
          <a:bodyPr/>
          <a:lstStyle/>
          <a:p>
            <a:r>
              <a:rPr lang="en-US" dirty="0"/>
              <a:t>Human-generated NO</a:t>
            </a:r>
            <a:r>
              <a:rPr lang="en-US" baseline="-25000" dirty="0"/>
              <a:t>x</a:t>
            </a:r>
            <a:r>
              <a:rPr lang="en-US" dirty="0"/>
              <a:t> and </a:t>
            </a:r>
            <a:r>
              <a:rPr lang="en-US" dirty="0" err="1"/>
              <a:t>SO</a:t>
            </a:r>
            <a:r>
              <a:rPr lang="en-US" baseline="-25000" dirty="0" err="1"/>
              <a:t>x</a:t>
            </a:r>
            <a:r>
              <a:rPr lang="en-US" dirty="0"/>
              <a:t> in the atmosphere</a:t>
            </a:r>
          </a:p>
          <a:p>
            <a:r>
              <a:rPr lang="en-US" dirty="0"/>
              <a:t>Wet deposition</a:t>
            </a:r>
          </a:p>
          <a:p>
            <a:pPr lvl="1"/>
            <a:r>
              <a:rPr lang="en-US" dirty="0"/>
              <a:t>Acidic rain, snow, fog, or cloud vapor </a:t>
            </a:r>
          </a:p>
          <a:p>
            <a:r>
              <a:rPr lang="en-US" dirty="0"/>
              <a:t>Dry deposition</a:t>
            </a:r>
          </a:p>
          <a:p>
            <a:pPr lvl="1"/>
            <a:r>
              <a:rPr lang="en-US" dirty="0"/>
              <a:t>Acidic particles </a:t>
            </a:r>
          </a:p>
          <a:p>
            <a:r>
              <a:rPr lang="en-US" dirty="0"/>
              <a:t>Substances remain in the atmosphere for 2–14 days</a:t>
            </a:r>
          </a:p>
        </p:txBody>
      </p:sp>
    </p:spTree>
    <p:extLst>
      <p:ext uri="{BB962C8B-B14F-4D97-AF65-F5344CB8AC3E}">
        <p14:creationId xmlns:p14="http://schemas.microsoft.com/office/powerpoint/2010/main" val="483299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Acid Deposition (2 of 3)</a:t>
            </a:r>
          </a:p>
        </p:txBody>
      </p:sp>
      <p:pic>
        <p:nvPicPr>
          <p:cNvPr id="7" name="Picture Placeholder 6" descr="An illustration depicting the acid deposition in the form of rain, snow, dust, or gas is shown with a p superscript H lower than 5.6. Nitric oxide emitted from vehicles and sulfur dioxide and NO emitted from incinerators are transformed to sulfuric acid (H subscript 2 SO subscript 4) and nitric acid (HNO subscript 3). Sulfuric acid and the nitric acid are partially neutralized by windborne ammonia gas and some soil particles to form dry sulfate and nitrate salts that are deposited into the land by dry acid deposition or may dissolve in rain and snow and get deposited in the land by wet acid deposition. The lakes in shallow soil low in limestone become acidic. Lakes in deep soil high in limestone become buffered. An image depicting the aerial view of a landscape with houses, cars moving on a highway, incinerators emitting thick smoke, and lakes in the midst of a thick green patch of trees is included in the background."/>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371600" y="1600200"/>
            <a:ext cx="6198976" cy="4377758"/>
          </a:xfrm>
          <a:prstGeom prst="rect">
            <a:avLst/>
          </a:prstGeom>
        </p:spPr>
      </p:pic>
    </p:spTree>
    <p:extLst>
      <p:ext uri="{BB962C8B-B14F-4D97-AF65-F5344CB8AC3E}">
        <p14:creationId xmlns:p14="http://schemas.microsoft.com/office/powerpoint/2010/main" val="227276857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noChangeArrowheads="1"/>
          </p:cNvSpPr>
          <p:nvPr>
            <p:ph type="title"/>
          </p:nvPr>
        </p:nvSpPr>
        <p:spPr/>
        <p:txBody>
          <a:bodyPr>
            <a:normAutofit fontScale="90000"/>
          </a:bodyPr>
          <a:lstStyle/>
          <a:p>
            <a:pPr marL="231775"/>
            <a:r>
              <a:rPr lang="en-US" dirty="0"/>
              <a:t>19.1 What Is the Nature of the Atmosphere?</a:t>
            </a:r>
          </a:p>
        </p:txBody>
      </p:sp>
      <p:sp>
        <p:nvSpPr>
          <p:cNvPr id="6147" name="Content Placeholder 3"/>
          <p:cNvSpPr>
            <a:spLocks noGrp="1" noChangeArrowheads="1"/>
          </p:cNvSpPr>
          <p:nvPr>
            <p:ph idx="1"/>
          </p:nvPr>
        </p:nvSpPr>
        <p:spPr/>
        <p:txBody>
          <a:bodyPr/>
          <a:lstStyle/>
          <a:p>
            <a:r>
              <a:rPr lang="en-US" dirty="0"/>
              <a:t>Innermost layers of the atmosphere</a:t>
            </a:r>
          </a:p>
          <a:p>
            <a:pPr lvl="1"/>
            <a:r>
              <a:rPr lang="en-US" dirty="0"/>
              <a:t>Troposphere</a:t>
            </a:r>
          </a:p>
          <a:p>
            <a:pPr lvl="2"/>
            <a:r>
              <a:rPr lang="en-US" dirty="0"/>
              <a:t>Supports life</a:t>
            </a:r>
          </a:p>
          <a:p>
            <a:pPr lvl="1"/>
            <a:r>
              <a:rPr lang="en-US" dirty="0"/>
              <a:t>Stratosphere </a:t>
            </a:r>
          </a:p>
          <a:p>
            <a:pPr lvl="2"/>
            <a:r>
              <a:rPr lang="en-US" dirty="0"/>
              <a:t>Contains the protective ozone layer </a:t>
            </a:r>
          </a:p>
        </p:txBody>
      </p:sp>
    </p:spTree>
    <p:extLst>
      <p:ext uri="{BB962C8B-B14F-4D97-AF65-F5344CB8AC3E}">
        <p14:creationId xmlns:p14="http://schemas.microsoft.com/office/powerpoint/2010/main" val="1834759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Acid Deposition (3 of 3)</a:t>
            </a:r>
          </a:p>
        </p:txBody>
      </p:sp>
      <p:pic>
        <p:nvPicPr>
          <p:cNvPr id="5" name="Picture Placeholder 4" descr="An illustration of world map depicting the regions is shown where the acid deposition is currently a problem and regions with the potential to develop the problem. The regions of the western portion of North America, the northern and eastern portion of South America, the central portion of Africa, few countries to the south of Asia that is Burma, Thailand, Cambodia, Malaysia and Indonesia have the potential problem of pollution due to sensitive soils. The regions in the central portion of North America, the eastern portion of South America, a small portion of the south of Africa and eastern portion of Europe have the potential problem of pollution and emissions leading to acid deposition. The regions to the west of Northern America, east of Europe, and a small portion of China are the current problematic areas including lakes and rivers."/>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624479" y="1524000"/>
            <a:ext cx="7895043" cy="4280569"/>
          </a:xfrm>
          <a:prstGeom prst="rect">
            <a:avLst/>
          </a:prstGeom>
        </p:spPr>
      </p:pic>
    </p:spTree>
    <p:extLst>
      <p:ext uri="{BB962C8B-B14F-4D97-AF65-F5344CB8AC3E}">
        <p14:creationId xmlns:p14="http://schemas.microsoft.com/office/powerpoint/2010/main" val="84605356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Harmful Effects of Acid Deposition </a:t>
            </a:r>
          </a:p>
        </p:txBody>
      </p:sp>
      <p:sp>
        <p:nvSpPr>
          <p:cNvPr id="6" name="Content Placeholder 5"/>
          <p:cNvSpPr>
            <a:spLocks noGrp="1"/>
          </p:cNvSpPr>
          <p:nvPr>
            <p:ph idx="1"/>
          </p:nvPr>
        </p:nvSpPr>
        <p:spPr/>
        <p:txBody>
          <a:bodyPr/>
          <a:lstStyle/>
          <a:p>
            <a:r>
              <a:rPr lang="en-US" dirty="0"/>
              <a:t>Contributes to respiratory disorders</a:t>
            </a:r>
          </a:p>
          <a:p>
            <a:r>
              <a:rPr lang="en-US" dirty="0"/>
              <a:t>Releases toxic metals from soils and rocks</a:t>
            </a:r>
          </a:p>
          <a:p>
            <a:pPr lvl="1"/>
            <a:r>
              <a:rPr lang="en-US" dirty="0"/>
              <a:t>Bioaccumulation in fish</a:t>
            </a:r>
          </a:p>
          <a:p>
            <a:r>
              <a:rPr lang="en-US" dirty="0"/>
              <a:t>Lowers pH in aquatic ecosystems </a:t>
            </a:r>
          </a:p>
          <a:p>
            <a:r>
              <a:rPr lang="en-US" dirty="0"/>
              <a:t>Leaches soil nutrients</a:t>
            </a:r>
          </a:p>
          <a:p>
            <a:r>
              <a:rPr lang="en-US" dirty="0"/>
              <a:t>Damages forests</a:t>
            </a:r>
          </a:p>
          <a:p>
            <a:r>
              <a:rPr lang="en-US" dirty="0"/>
              <a:t>Damages statues and buildings</a:t>
            </a:r>
          </a:p>
        </p:txBody>
      </p:sp>
    </p:spTree>
    <p:extLst>
      <p:ext uri="{BB962C8B-B14F-4D97-AF65-F5344CB8AC3E}">
        <p14:creationId xmlns:p14="http://schemas.microsoft.com/office/powerpoint/2010/main" val="1709233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Acid Deposition (1 of 2)</a:t>
            </a:r>
          </a:p>
        </p:txBody>
      </p:sp>
      <p:sp>
        <p:nvSpPr>
          <p:cNvPr id="3" name="Content Placeholder 2"/>
          <p:cNvSpPr>
            <a:spLocks noGrp="1"/>
          </p:cNvSpPr>
          <p:nvPr>
            <p:ph idx="1"/>
          </p:nvPr>
        </p:nvSpPr>
        <p:spPr/>
        <p:txBody>
          <a:bodyPr/>
          <a:lstStyle/>
          <a:p>
            <a:r>
              <a:rPr lang="en-US" dirty="0"/>
              <a:t>Prevention is always less costly than cleanup</a:t>
            </a:r>
          </a:p>
          <a:p>
            <a:r>
              <a:rPr lang="en-US" dirty="0"/>
              <a:t>Using renewable energy sources reduces the impact of acid rain</a:t>
            </a:r>
          </a:p>
          <a:p>
            <a:endParaRPr lang="en-US" dirty="0"/>
          </a:p>
        </p:txBody>
      </p:sp>
    </p:spTree>
    <p:extLst>
      <p:ext uri="{BB962C8B-B14F-4D97-AF65-F5344CB8AC3E}">
        <p14:creationId xmlns:p14="http://schemas.microsoft.com/office/powerpoint/2010/main" val="2242427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Harmful Effects of Acid Deposition (2 of 2)</a:t>
            </a:r>
          </a:p>
        </p:txBody>
      </p:sp>
      <p:pic>
        <p:nvPicPr>
          <p:cNvPr id="7" name="Picture Placeholder 6" descr="An illustration shows the ways to reduce acid deposition and its damage. The solutions listed for prevention of acid deposition are “Reduce coal use and burn only low-sulfur coal. Use natural gas and renewable energy resources in place of coal. Remove sulfur dioxide (SO subscript 2) and NO subscript x from smokestack gasses and remove NO subscript x from the motor vehicular exhaust. Tax sulfur dioxide (SO subscript 2) emissions”. The solutions listed to clean up acid deposition are “Add lime to neutralize acidified lakes. Add phosphate fertilizer to neutralize acidified lakes. Add lime to neutralize acidified soils”. A photo of incinerators emitting thick white smoke and a photo of windmills installed in a field are also included in the illustration."/>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958452" y="1297292"/>
            <a:ext cx="5227096" cy="4646308"/>
          </a:xfrm>
          <a:prstGeom prst="rect">
            <a:avLst/>
          </a:prstGeom>
        </p:spPr>
      </p:pic>
    </p:spTree>
    <p:extLst>
      <p:ext uri="{BB962C8B-B14F-4D97-AF65-F5344CB8AC3E}">
        <p14:creationId xmlns:p14="http://schemas.microsoft.com/office/powerpoint/2010/main" val="2030597534"/>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19.4 What Are the Major Indoor Air Pollution Problems? </a:t>
            </a:r>
          </a:p>
        </p:txBody>
      </p:sp>
      <p:sp>
        <p:nvSpPr>
          <p:cNvPr id="6" name="Content Placeholder 5"/>
          <p:cNvSpPr>
            <a:spLocks noGrp="1"/>
          </p:cNvSpPr>
          <p:nvPr>
            <p:ph idx="1"/>
          </p:nvPr>
        </p:nvSpPr>
        <p:spPr/>
        <p:txBody>
          <a:bodyPr/>
          <a:lstStyle/>
          <a:p>
            <a:r>
              <a:rPr lang="en-US" dirty="0"/>
              <a:t>Indoor air pollutants</a:t>
            </a:r>
          </a:p>
          <a:p>
            <a:pPr lvl="1"/>
            <a:r>
              <a:rPr lang="en-US" dirty="0"/>
              <a:t>Smoke and soot from burning wood and coal in cooking fires</a:t>
            </a:r>
          </a:p>
          <a:p>
            <a:pPr lvl="2"/>
            <a:r>
              <a:rPr lang="en-US" dirty="0"/>
              <a:t>Mostly in less-developed countries</a:t>
            </a:r>
          </a:p>
          <a:p>
            <a:pPr lvl="1"/>
            <a:r>
              <a:rPr lang="en-US" dirty="0"/>
              <a:t>Cigarette smoke</a:t>
            </a:r>
          </a:p>
          <a:p>
            <a:pPr lvl="1"/>
            <a:r>
              <a:rPr lang="en-US" dirty="0"/>
              <a:t>Chemicals used in building materials and cleaning products</a:t>
            </a:r>
          </a:p>
        </p:txBody>
      </p:sp>
    </p:spTree>
    <p:extLst>
      <p:ext uri="{BB962C8B-B14F-4D97-AF65-F5344CB8AC3E}">
        <p14:creationId xmlns:p14="http://schemas.microsoft.com/office/powerpoint/2010/main" val="1692330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Indoor Air Pollution Is a Serious Problem (1 of 3)</a:t>
            </a:r>
          </a:p>
        </p:txBody>
      </p:sp>
      <p:sp>
        <p:nvSpPr>
          <p:cNvPr id="3" name="Content Placeholder 2"/>
          <p:cNvSpPr>
            <a:spLocks noGrp="1"/>
          </p:cNvSpPr>
          <p:nvPr>
            <p:ph idx="1"/>
          </p:nvPr>
        </p:nvSpPr>
        <p:spPr/>
        <p:txBody>
          <a:bodyPr/>
          <a:lstStyle/>
          <a:p>
            <a:r>
              <a:rPr lang="en-US" dirty="0"/>
              <a:t>Less-developed countries</a:t>
            </a:r>
          </a:p>
          <a:p>
            <a:pPr lvl="1"/>
            <a:r>
              <a:rPr lang="en-US" dirty="0"/>
              <a:t>Indoor burning of wood, charcoal, dung, crop residues, and coal</a:t>
            </a:r>
          </a:p>
          <a:p>
            <a:pPr lvl="1"/>
            <a:r>
              <a:rPr lang="en-US" dirty="0"/>
              <a:t>Greatest risk to low-income populations</a:t>
            </a:r>
          </a:p>
          <a:p>
            <a:r>
              <a:rPr lang="en-US" dirty="0"/>
              <a:t>More-developed countries</a:t>
            </a:r>
          </a:p>
          <a:p>
            <a:pPr lvl="1"/>
            <a:r>
              <a:rPr lang="en-US" dirty="0"/>
              <a:t>Tobacco smoke</a:t>
            </a:r>
          </a:p>
          <a:p>
            <a:pPr lvl="1"/>
            <a:r>
              <a:rPr lang="en-US" dirty="0"/>
              <a:t>Formaldehyde</a:t>
            </a:r>
          </a:p>
          <a:p>
            <a:pPr lvl="1"/>
            <a:r>
              <a:rPr lang="en-US" dirty="0"/>
              <a:t>Radioactive radon-222 gas</a:t>
            </a:r>
          </a:p>
          <a:p>
            <a:pPr lvl="1"/>
            <a:r>
              <a:rPr lang="en-US" dirty="0"/>
              <a:t>Very small particles</a:t>
            </a:r>
          </a:p>
        </p:txBody>
      </p:sp>
    </p:spTree>
    <p:extLst>
      <p:ext uri="{BB962C8B-B14F-4D97-AF65-F5344CB8AC3E}">
        <p14:creationId xmlns:p14="http://schemas.microsoft.com/office/powerpoint/2010/main" val="3508131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 y="228600"/>
            <a:ext cx="8915400" cy="1004011"/>
          </a:xfrm>
        </p:spPr>
        <p:txBody>
          <a:bodyPr>
            <a:normAutofit fontScale="90000"/>
          </a:bodyPr>
          <a:lstStyle/>
          <a:p>
            <a:r>
              <a:rPr lang="en-US" dirty="0"/>
              <a:t>Indoor Air Pollution Is a Serious Problem (2 of 3)</a:t>
            </a:r>
          </a:p>
        </p:txBody>
      </p:sp>
      <p:pic>
        <p:nvPicPr>
          <p:cNvPr id="7" name="Picture Placeholder 6" descr="An illustration shows the various indoor air pollutants found in most modern homes. In a home of six rooms, pollutants are observed in different items found in bathroom, bedroom, kitchen, living room and basement. The pollutants observed in the bathroom and the possible threats are chloroform from chlorine-treated water in hot showers can cause cancer and nervous system damage, 1,1,1 –Trichloroethane from aerosol sprays can cause dizziness, irregular breathing, Para-dichlorobenzene from air fresheners, mothball crystals can cause cancer. The pollutants observed in kitchen and the possible threats are particulates from pollen, pet dander, dust mites, cooking, fireplaces can cause irritated lungs, asthma attacks, itchy eyes, runny nose and lung diseases, Asbestos from pipe insulation, vinyl ceiling and floor tiles can cause lung disease and lung cancer. Pollutants that are observed in basement and the possible threats are – carbon monoxide from faulty furnaces, unvented gas stoves, and kerosene heaters, wood stoves can cause headaches, drowsiness, irregular heartbeat and death, Radon -222 from radioactive soil and rock surrounding foundation, water supply can cause lung cancer, methylene chloride or other VOCs from paint strippers and thinners, gasoline can cause nerve disorders and cancer. Pollutants that are observed in living room and the possible threats are Lead from old water pipes and old paint can cause nervous system and brain damage, formaldehyde from furniture stuffing, paneling, particle board, foam insulation can cause irritation of eyes, throat, skin and lungs; nausea and dizziness. Nitrogen oxides from unvented gas stoves, kerosene heaters, wood stoves can cause irritated lungs, children’s colds, and headaches. Pollutants that are observed in the bedroom and the possible threats are – Tetrachloroethylene from dry-cleaning fluid fumes on clothes can cause nerve disorders, damage to liver and kidneys and possible cancer. Styrene from carpets, plastic products can cause kidney and liver damage."/>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499755" y="1349890"/>
            <a:ext cx="6144491" cy="4822310"/>
          </a:xfrm>
          <a:prstGeom prst="rect">
            <a:avLst/>
          </a:prstGeom>
        </p:spPr>
      </p:pic>
    </p:spTree>
    <p:extLst>
      <p:ext uri="{BB962C8B-B14F-4D97-AF65-F5344CB8AC3E}">
        <p14:creationId xmlns:p14="http://schemas.microsoft.com/office/powerpoint/2010/main" val="163278785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Indoor Air Pollution Is a Serious Problem (3 of 3)</a:t>
            </a:r>
          </a:p>
        </p:txBody>
      </p:sp>
      <p:sp>
        <p:nvSpPr>
          <p:cNvPr id="5" name="Content Placeholder 4"/>
          <p:cNvSpPr>
            <a:spLocks noGrp="1"/>
          </p:cNvSpPr>
          <p:nvPr>
            <p:ph idx="1"/>
          </p:nvPr>
        </p:nvSpPr>
        <p:spPr/>
        <p:txBody>
          <a:bodyPr/>
          <a:lstStyle/>
          <a:p>
            <a:r>
              <a:rPr lang="en-US" dirty="0"/>
              <a:t>Levels of some common air pollutants</a:t>
            </a:r>
          </a:p>
          <a:p>
            <a:pPr lvl="1"/>
            <a:r>
              <a:rPr lang="en-US" dirty="0"/>
              <a:t>Two to five times higher inside U.S. homes and buildings than outdoors</a:t>
            </a:r>
          </a:p>
          <a:p>
            <a:pPr lvl="1"/>
            <a:r>
              <a:rPr lang="en-US" dirty="0"/>
              <a:t>Sometimes up to 100 times higher</a:t>
            </a:r>
          </a:p>
          <a:p>
            <a:r>
              <a:rPr lang="en-US" dirty="0"/>
              <a:t>Pollution levels inside cars</a:t>
            </a:r>
          </a:p>
          <a:p>
            <a:pPr lvl="1"/>
            <a:r>
              <a:rPr lang="en-US" dirty="0"/>
              <a:t>Up to 18 times higher than outside levels</a:t>
            </a:r>
          </a:p>
          <a:p>
            <a:r>
              <a:rPr lang="en-US" dirty="0"/>
              <a:t>Most people in more-developed urban areas spend 70% or more of their time indoors or inside vehicles</a:t>
            </a:r>
          </a:p>
        </p:txBody>
      </p:sp>
    </p:spTree>
    <p:extLst>
      <p:ext uri="{BB962C8B-B14F-4D97-AF65-F5344CB8AC3E}">
        <p14:creationId xmlns:p14="http://schemas.microsoft.com/office/powerpoint/2010/main" val="6553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Radioactive Radon Gas (1 of 2)</a:t>
            </a:r>
          </a:p>
        </p:txBody>
      </p:sp>
      <p:sp>
        <p:nvSpPr>
          <p:cNvPr id="3" name="Content Placeholder 2"/>
          <p:cNvSpPr>
            <a:spLocks noGrp="1"/>
          </p:cNvSpPr>
          <p:nvPr>
            <p:ph idx="1"/>
          </p:nvPr>
        </p:nvSpPr>
        <p:spPr/>
        <p:txBody>
          <a:bodyPr/>
          <a:lstStyle/>
          <a:p>
            <a:r>
              <a:rPr lang="en-US" dirty="0"/>
              <a:t>Sources</a:t>
            </a:r>
          </a:p>
          <a:p>
            <a:pPr lvl="1"/>
            <a:r>
              <a:rPr lang="en-US" dirty="0"/>
              <a:t>Underground deposits of certain minerals</a:t>
            </a:r>
          </a:p>
          <a:p>
            <a:r>
              <a:rPr lang="en-US" dirty="0"/>
              <a:t>Human health risks</a:t>
            </a:r>
          </a:p>
          <a:p>
            <a:pPr lvl="1"/>
            <a:r>
              <a:rPr lang="en-US" dirty="0"/>
              <a:t>Decays into polonium-210</a:t>
            </a:r>
          </a:p>
          <a:p>
            <a:pPr lvl="2"/>
            <a:r>
              <a:rPr lang="en-US" dirty="0"/>
              <a:t>Can expose lung tissue to large amounts of radiation</a:t>
            </a:r>
          </a:p>
          <a:p>
            <a:r>
              <a:rPr lang="en-US" dirty="0"/>
              <a:t>EPA recommendation</a:t>
            </a:r>
          </a:p>
          <a:p>
            <a:pPr lvl="1"/>
            <a:r>
              <a:rPr lang="en-US" dirty="0"/>
              <a:t>Conduct radon tests</a:t>
            </a:r>
          </a:p>
        </p:txBody>
      </p:sp>
    </p:spTree>
    <p:extLst>
      <p:ext uri="{BB962C8B-B14F-4D97-AF65-F5344CB8AC3E}">
        <p14:creationId xmlns:p14="http://schemas.microsoft.com/office/powerpoint/2010/main" val="3496074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785" y="228600"/>
            <a:ext cx="8472431" cy="1004011"/>
          </a:xfrm>
        </p:spPr>
        <p:txBody>
          <a:bodyPr>
            <a:normAutofit fontScale="90000"/>
          </a:bodyPr>
          <a:lstStyle/>
          <a:p>
            <a:r>
              <a:rPr lang="en-US" dirty="0"/>
              <a:t>Case Study: Radioactive Radon Gas (2 of 2)</a:t>
            </a:r>
          </a:p>
        </p:txBody>
      </p:sp>
      <p:pic>
        <p:nvPicPr>
          <p:cNvPr id="7" name="Picture Placeholder 6" descr="An illustration shows the ways that radon-222 gas enters homes and other buildings. Uranium -238 and Radon -222 gas in soil (represented as red illuminated layer indicating radioactivity) enter the slab (represented as a flat white colored block) and from there they enter the house through cracks in floor, clothes dryer, furnace, sump pump (represented as a small cylinder with a lid), slab joints, openings around pipes, open windows, cracks in wall, outlet vents for furnace, dryer and woodstove (all represented as rectangular boxes with pipe bent outside of the house)."/>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057400" y="1295400"/>
            <a:ext cx="4908655" cy="4874897"/>
          </a:xfrm>
          <a:prstGeom prst="rect">
            <a:avLst/>
          </a:prstGeom>
        </p:spPr>
      </p:pic>
    </p:spTree>
    <p:extLst>
      <p:ext uri="{BB962C8B-B14F-4D97-AF65-F5344CB8AC3E}">
        <p14:creationId xmlns:p14="http://schemas.microsoft.com/office/powerpoint/2010/main" val="35752975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noChangeArrowheads="1"/>
          </p:cNvSpPr>
          <p:nvPr>
            <p:ph type="title"/>
          </p:nvPr>
        </p:nvSpPr>
        <p:spPr/>
        <p:txBody>
          <a:bodyPr>
            <a:normAutofit fontScale="90000"/>
          </a:bodyPr>
          <a:lstStyle/>
          <a:p>
            <a:r>
              <a:rPr lang="en-US" dirty="0"/>
              <a:t>The Atmosphere Consists of Several Layers </a:t>
            </a:r>
            <a:br>
              <a:rPr lang="en-US" dirty="0"/>
            </a:br>
            <a:r>
              <a:rPr lang="en-US" dirty="0"/>
              <a:t>(1 of 2)</a:t>
            </a:r>
          </a:p>
        </p:txBody>
      </p:sp>
      <p:sp>
        <p:nvSpPr>
          <p:cNvPr id="6147" name="Content Placeholder 3"/>
          <p:cNvSpPr>
            <a:spLocks noGrp="1" noChangeArrowheads="1"/>
          </p:cNvSpPr>
          <p:nvPr>
            <p:ph idx="1"/>
          </p:nvPr>
        </p:nvSpPr>
        <p:spPr/>
        <p:txBody>
          <a:bodyPr/>
          <a:lstStyle/>
          <a:p>
            <a:r>
              <a:rPr lang="en-US" dirty="0"/>
              <a:t>Atmosphere</a:t>
            </a:r>
          </a:p>
          <a:p>
            <a:pPr lvl="1"/>
            <a:r>
              <a:rPr lang="en-US" dirty="0"/>
              <a:t>Thin blanket of gases surrounding the earth</a:t>
            </a:r>
          </a:p>
          <a:p>
            <a:r>
              <a:rPr lang="en-US" dirty="0"/>
              <a:t>Density</a:t>
            </a:r>
          </a:p>
          <a:p>
            <a:pPr lvl="1"/>
            <a:r>
              <a:rPr lang="en-US" dirty="0"/>
              <a:t>Number of gas molecules per unit of air volume</a:t>
            </a:r>
          </a:p>
          <a:p>
            <a:pPr lvl="1"/>
            <a:r>
              <a:rPr lang="en-US" dirty="0"/>
              <a:t>Decreases with higher altitude</a:t>
            </a:r>
          </a:p>
          <a:p>
            <a:r>
              <a:rPr lang="en-US" dirty="0"/>
              <a:t>Atmospheric pressure</a:t>
            </a:r>
          </a:p>
          <a:p>
            <a:pPr lvl="1"/>
            <a:r>
              <a:rPr lang="en-US" dirty="0"/>
              <a:t>Force per unit area of a column of air</a:t>
            </a:r>
          </a:p>
          <a:p>
            <a:pPr lvl="1"/>
            <a:r>
              <a:rPr lang="en-US" dirty="0"/>
              <a:t>Decreases with higher altitude</a:t>
            </a:r>
          </a:p>
        </p:txBody>
      </p:sp>
    </p:spTree>
    <p:extLst>
      <p:ext uri="{BB962C8B-B14F-4D97-AF65-F5344CB8AC3E}">
        <p14:creationId xmlns:p14="http://schemas.microsoft.com/office/powerpoint/2010/main" val="2711635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19.5 What Are the Health Effects of Air Pollution?</a:t>
            </a:r>
          </a:p>
        </p:txBody>
      </p:sp>
      <p:sp>
        <p:nvSpPr>
          <p:cNvPr id="6" name="Content Placeholder 5"/>
          <p:cNvSpPr>
            <a:spLocks noGrp="1"/>
          </p:cNvSpPr>
          <p:nvPr>
            <p:ph idx="1"/>
          </p:nvPr>
        </p:nvSpPr>
        <p:spPr/>
        <p:txBody>
          <a:bodyPr/>
          <a:lstStyle/>
          <a:p>
            <a:r>
              <a:rPr lang="en-US" dirty="0"/>
              <a:t>Air pollution can contribute to:</a:t>
            </a:r>
          </a:p>
          <a:p>
            <a:pPr lvl="1"/>
            <a:r>
              <a:rPr lang="en-US" dirty="0"/>
              <a:t>Asthma</a:t>
            </a:r>
          </a:p>
          <a:p>
            <a:pPr lvl="1"/>
            <a:r>
              <a:rPr lang="en-US" dirty="0"/>
              <a:t>Chronic bronchitis</a:t>
            </a:r>
          </a:p>
          <a:p>
            <a:pPr lvl="1"/>
            <a:r>
              <a:rPr lang="en-US" dirty="0"/>
              <a:t>Emphysema</a:t>
            </a:r>
          </a:p>
          <a:p>
            <a:pPr lvl="1"/>
            <a:r>
              <a:rPr lang="en-US" dirty="0"/>
              <a:t>Lung cancer</a:t>
            </a:r>
          </a:p>
          <a:p>
            <a:pPr lvl="1"/>
            <a:r>
              <a:rPr lang="en-US" dirty="0"/>
              <a:t>Heart attack</a:t>
            </a:r>
          </a:p>
          <a:p>
            <a:pPr lvl="1"/>
            <a:r>
              <a:rPr lang="en-US" dirty="0"/>
              <a:t>Stroke</a:t>
            </a:r>
          </a:p>
        </p:txBody>
      </p:sp>
    </p:spTree>
    <p:extLst>
      <p:ext uri="{BB962C8B-B14F-4D97-AF65-F5344CB8AC3E}">
        <p14:creationId xmlns:p14="http://schemas.microsoft.com/office/powerpoint/2010/main" val="2351569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Body’s Natural Air Pollution Defenses Can Be Overwhelmed (1 of 4)</a:t>
            </a:r>
          </a:p>
        </p:txBody>
      </p:sp>
      <p:sp>
        <p:nvSpPr>
          <p:cNvPr id="3" name="Content Placeholder 2"/>
          <p:cNvSpPr>
            <a:spLocks noGrp="1"/>
          </p:cNvSpPr>
          <p:nvPr>
            <p:ph idx="1"/>
          </p:nvPr>
        </p:nvSpPr>
        <p:spPr/>
        <p:txBody>
          <a:bodyPr/>
          <a:lstStyle/>
          <a:p>
            <a:r>
              <a:rPr lang="en-US" dirty="0"/>
              <a:t>Respiratory system protection mechanisms</a:t>
            </a:r>
          </a:p>
          <a:p>
            <a:pPr lvl="1"/>
            <a:r>
              <a:rPr lang="en-US" dirty="0"/>
              <a:t>Hair</a:t>
            </a:r>
          </a:p>
          <a:p>
            <a:pPr lvl="1"/>
            <a:r>
              <a:rPr lang="en-US" dirty="0"/>
              <a:t>Cilia</a:t>
            </a:r>
          </a:p>
          <a:p>
            <a:pPr lvl="1"/>
            <a:r>
              <a:rPr lang="en-US" dirty="0"/>
              <a:t>Mucus</a:t>
            </a:r>
          </a:p>
          <a:p>
            <a:r>
              <a:rPr lang="en-US" dirty="0"/>
              <a:t>Effects of smoking and prolonged air pollution exposure</a:t>
            </a:r>
          </a:p>
          <a:p>
            <a:pPr lvl="1"/>
            <a:r>
              <a:rPr lang="en-US" dirty="0"/>
              <a:t>Chronic bronchitis</a:t>
            </a:r>
          </a:p>
          <a:p>
            <a:pPr lvl="1"/>
            <a:r>
              <a:rPr lang="en-US" dirty="0"/>
              <a:t>Emphysema</a:t>
            </a:r>
          </a:p>
        </p:txBody>
      </p:sp>
    </p:spTree>
    <p:extLst>
      <p:ext uri="{BB962C8B-B14F-4D97-AF65-F5344CB8AC3E}">
        <p14:creationId xmlns:p14="http://schemas.microsoft.com/office/powerpoint/2010/main" val="336628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Your Body’s Natural Air Pollution Defenses Can Be Overwhelmed (2 of 4)</a:t>
            </a:r>
          </a:p>
        </p:txBody>
      </p:sp>
      <p:pic>
        <p:nvPicPr>
          <p:cNvPr id="7" name="Picture Placeholder 6" descr="An illustration shows the major components of the human respiratory system. The point of entry into the respiratory system at the nostrils is labeled “Nasal cavity”. It is followed by a cavity in the mouth region labeled “Oral cavity”. It is followed by a narrow tube labeled “Pharynx” in the throat region. The narrow tube continues into the neck region and is labeled “Trachea (windpipe). The tube then divides into two in the chest region with each tube entering the lungs (represented as blue colored cone shaped structures with tree-like branched tubes). The small bunch of spheres attached at the ending of each of the highly branched structures in the lungs is labeled as “Bronchioles”. An inset of the bronchiole region highlights the bronchioles (the main stem), Alveolar duct (the branched duct) and the alveolar sac (the whole bunch of spheres), and alveoli (the single sphere in alveolar sac). An inset of the Trachea region highlights the membranous structure of trachea. The long cells are labeled as “Epithelial cells”. Attached to the layer of epithelial cells is a layer of bristles labeled as “Cilia”. The cilia are covered by a yellow substance labeled as “Mucus”. Protruding into the cell and the epithelial cell is the bulb-shaped cell labeled as “Goblet cell” that secretes mucus."/>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750011" y="1979242"/>
            <a:ext cx="7643979" cy="4116758"/>
          </a:xfrm>
          <a:prstGeom prst="rect">
            <a:avLst/>
          </a:prstGeom>
        </p:spPr>
      </p:pic>
    </p:spTree>
    <p:extLst>
      <p:ext uri="{BB962C8B-B14F-4D97-AF65-F5344CB8AC3E}">
        <p14:creationId xmlns:p14="http://schemas.microsoft.com/office/powerpoint/2010/main" val="3357537993"/>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Your Body’s Natural Air Pollution Defenses Can Be Overwhelmed (3 of 4)</a:t>
            </a:r>
          </a:p>
        </p:txBody>
      </p:sp>
      <p:sp>
        <p:nvSpPr>
          <p:cNvPr id="6" name="Content Placeholder 5"/>
          <p:cNvSpPr>
            <a:spLocks noGrp="1"/>
          </p:cNvSpPr>
          <p:nvPr>
            <p:ph idx="1"/>
          </p:nvPr>
        </p:nvSpPr>
        <p:spPr/>
        <p:txBody>
          <a:bodyPr/>
          <a:lstStyle/>
          <a:p>
            <a:r>
              <a:rPr lang="en-US" dirty="0"/>
              <a:t>125,000 people develop cancer in the United States each year from breathing diesel fumes</a:t>
            </a:r>
          </a:p>
          <a:p>
            <a:r>
              <a:rPr lang="en-US" dirty="0"/>
              <a:t>14% of the U.S. population exposed to excessive particulate pollution levels daily</a:t>
            </a:r>
          </a:p>
        </p:txBody>
      </p:sp>
    </p:spTree>
    <p:extLst>
      <p:ext uri="{BB962C8B-B14F-4D97-AF65-F5344CB8AC3E}">
        <p14:creationId xmlns:p14="http://schemas.microsoft.com/office/powerpoint/2010/main" val="1720374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Your Body’s Natural Air Pollution Defenses Can Be Overwhelmed (4 of 4)</a:t>
            </a:r>
          </a:p>
        </p:txBody>
      </p:sp>
      <p:pic>
        <p:nvPicPr>
          <p:cNvPr id="7" name="Picture Placeholder 6" descr="A figure shows the map of United Sates depicting the count of premature deaths due to air pollution in the United States. In the regions of California, Nevada, Oregon, Washington and few regions of Idaho, Wyoming, Montana, and Colorado reported less than one death per 100,000 adults per year. As we move to the east, the death toll increases. About 1-5 deaths per 100,000 adults per year are reported in the regions of Idaho, Montana, Utah, Colorado, Wyoming, New Mexico, and Arizona. About 5-10 deaths per 100,000 adults per year are reported in few regions of North Dakota, South Dakota, Texas, Colorado, Oklahoma, New Mexico and Minnesota. About 10-20 deaths per 100,000 adults per year are reported in few regions of South Dakota, Nebraska, Iowa, Mississippi, Oklahoma, Texas, Minnesota, Alabama, Georgia, Louisiana, Arkansas, and Florida. About 20-30 deaths per 100,000 adults per year are reported in few regions of Alabama, Georgia, Arkansas, Louisiana, Mississippi, Kansas, Tennessee, Kentucky, South Carolina, North Carolina, Illinois, Indiana, Pennsylvania, and West Virginia. More than 30 deaths per 100,000 adults per year are reported in few regions of Pennsylvania, Kentucky, and Illinois. A photo of an inset shows the incinerators emitting thick grayish-white smoke."/>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842061" y="1661809"/>
            <a:ext cx="5459879" cy="4280182"/>
          </a:xfrm>
          <a:prstGeom prst="rect">
            <a:avLst/>
          </a:prstGeom>
        </p:spPr>
      </p:pic>
    </p:spTree>
    <p:extLst>
      <p:ext uri="{BB962C8B-B14F-4D97-AF65-F5344CB8AC3E}">
        <p14:creationId xmlns:p14="http://schemas.microsoft.com/office/powerpoint/2010/main" val="3015258777"/>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19.6 How Should We Deal with Air Pollution? </a:t>
            </a:r>
          </a:p>
        </p:txBody>
      </p:sp>
      <p:sp>
        <p:nvSpPr>
          <p:cNvPr id="6" name="Content Placeholder 5"/>
          <p:cNvSpPr>
            <a:spLocks noGrp="1"/>
          </p:cNvSpPr>
          <p:nvPr>
            <p:ph idx="1"/>
          </p:nvPr>
        </p:nvSpPr>
        <p:spPr/>
        <p:txBody>
          <a:bodyPr/>
          <a:lstStyle/>
          <a:p>
            <a:r>
              <a:rPr lang="en-US" dirty="0"/>
              <a:t>Legal, economic, and technological tools can help clean up air pollution</a:t>
            </a:r>
          </a:p>
          <a:p>
            <a:pPr lvl="1"/>
            <a:r>
              <a:rPr lang="en-US" dirty="0"/>
              <a:t>Best solution is to prevent it </a:t>
            </a:r>
          </a:p>
        </p:txBody>
      </p:sp>
    </p:spTree>
    <p:extLst>
      <p:ext uri="{BB962C8B-B14F-4D97-AF65-F5344CB8AC3E}">
        <p14:creationId xmlns:p14="http://schemas.microsoft.com/office/powerpoint/2010/main" val="10023767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Laws and Regulations Can Reduce Outdoor Air Pollution (1 of 3)</a:t>
            </a:r>
          </a:p>
        </p:txBody>
      </p:sp>
      <p:sp>
        <p:nvSpPr>
          <p:cNvPr id="3" name="Content Placeholder 2"/>
          <p:cNvSpPr>
            <a:spLocks noGrp="1"/>
          </p:cNvSpPr>
          <p:nvPr>
            <p:ph idx="1"/>
          </p:nvPr>
        </p:nvSpPr>
        <p:spPr/>
        <p:txBody>
          <a:bodyPr/>
          <a:lstStyle/>
          <a:p>
            <a:r>
              <a:rPr lang="en-US" dirty="0"/>
              <a:t>United States</a:t>
            </a:r>
          </a:p>
          <a:p>
            <a:pPr lvl="1"/>
            <a:r>
              <a:rPr lang="en-US" dirty="0"/>
              <a:t>Clean Air Acts: 1970, 1977, and 1990 created regulations enforced by states and cities</a:t>
            </a:r>
          </a:p>
          <a:p>
            <a:r>
              <a:rPr lang="en-US" dirty="0"/>
              <a:t>EPA </a:t>
            </a:r>
          </a:p>
          <a:p>
            <a:pPr lvl="1"/>
            <a:r>
              <a:rPr lang="en-US" dirty="0"/>
              <a:t>Established air quality standards for six outdoor pollutants</a:t>
            </a:r>
          </a:p>
          <a:p>
            <a:pPr lvl="2"/>
            <a:r>
              <a:rPr lang="en-US" dirty="0"/>
              <a:t>Carbon monoxide, nitrogen dioxide, sulfur dioxide, suspended particulate matter, ozone, and lead	</a:t>
            </a:r>
          </a:p>
        </p:txBody>
      </p:sp>
    </p:spTree>
    <p:extLst>
      <p:ext uri="{BB962C8B-B14F-4D97-AF65-F5344CB8AC3E}">
        <p14:creationId xmlns:p14="http://schemas.microsoft.com/office/powerpoint/2010/main" val="3741959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Laws and Regulations Can Reduce Outdoor Air Pollution (2 of 3)</a:t>
            </a:r>
          </a:p>
        </p:txBody>
      </p:sp>
      <p:sp>
        <p:nvSpPr>
          <p:cNvPr id="3" name="Content Placeholder 2"/>
          <p:cNvSpPr>
            <a:spLocks noGrp="1"/>
          </p:cNvSpPr>
          <p:nvPr>
            <p:ph idx="1"/>
          </p:nvPr>
        </p:nvSpPr>
        <p:spPr/>
        <p:txBody>
          <a:bodyPr/>
          <a:lstStyle/>
          <a:p>
            <a:r>
              <a:rPr lang="en-US" dirty="0"/>
              <a:t>EPA’s national emission standards for 188 hazardous air pollutants (HAPs)</a:t>
            </a:r>
          </a:p>
          <a:p>
            <a:pPr lvl="1"/>
            <a:r>
              <a:rPr lang="en-US" dirty="0"/>
              <a:t>Toxic Release Inventory (TRI)</a:t>
            </a:r>
          </a:p>
          <a:p>
            <a:r>
              <a:rPr lang="en-US" dirty="0"/>
              <a:t>New U.S. regulations</a:t>
            </a:r>
          </a:p>
          <a:p>
            <a:pPr lvl="1"/>
            <a:r>
              <a:rPr lang="en-US" dirty="0"/>
              <a:t>Limit CO</a:t>
            </a:r>
            <a:r>
              <a:rPr lang="en-US" baseline="-25000" dirty="0"/>
              <a:t>2</a:t>
            </a:r>
            <a:r>
              <a:rPr lang="en-US" dirty="0"/>
              <a:t> emissions from coal-fired power plants</a:t>
            </a:r>
          </a:p>
          <a:p>
            <a:r>
              <a:rPr lang="en-US" dirty="0"/>
              <a:t>New air quality standards in China</a:t>
            </a:r>
          </a:p>
          <a:p>
            <a:pPr lvl="1"/>
            <a:r>
              <a:rPr lang="en-US" dirty="0"/>
              <a:t>Ban on high-sulfur, high-ash-content coal in major cities</a:t>
            </a:r>
          </a:p>
        </p:txBody>
      </p:sp>
    </p:spTree>
    <p:extLst>
      <p:ext uri="{BB962C8B-B14F-4D97-AF65-F5344CB8AC3E}">
        <p14:creationId xmlns:p14="http://schemas.microsoft.com/office/powerpoint/2010/main" val="3523562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4380D-580F-445E-A1B7-8C0D113C175B}"/>
              </a:ext>
            </a:extLst>
          </p:cNvPr>
          <p:cNvSpPr>
            <a:spLocks noGrp="1"/>
          </p:cNvSpPr>
          <p:nvPr>
            <p:ph type="title"/>
          </p:nvPr>
        </p:nvSpPr>
        <p:spPr/>
        <p:txBody>
          <a:bodyPr>
            <a:normAutofit fontScale="90000"/>
          </a:bodyPr>
          <a:lstStyle/>
          <a:p>
            <a:r>
              <a:rPr lang="en-US" dirty="0"/>
              <a:t>Laws and Regulations Can Reduce Outdoor Air Pollution (3 of 3)</a:t>
            </a:r>
          </a:p>
        </p:txBody>
      </p:sp>
      <p:sp>
        <p:nvSpPr>
          <p:cNvPr id="4" name="Text Placeholder 3">
            <a:extLst>
              <a:ext uri="{FF2B5EF4-FFF2-40B4-BE49-F238E27FC236}">
                <a16:creationId xmlns:a16="http://schemas.microsoft.com/office/drawing/2014/main" id="{D022FA90-8DCC-47D7-B822-E46851C465AD}"/>
              </a:ext>
            </a:extLst>
          </p:cNvPr>
          <p:cNvSpPr>
            <a:spLocks noGrp="1"/>
          </p:cNvSpPr>
          <p:nvPr>
            <p:ph type="body" sz="half" idx="2"/>
          </p:nvPr>
        </p:nvSpPr>
        <p:spPr/>
        <p:txBody>
          <a:bodyPr/>
          <a:lstStyle/>
          <a:p>
            <a:r>
              <a:rPr lang="en-US" dirty="0"/>
              <a:t>Levels of key air pollutants in the United States dropped sharply between 1980 and 2015, despite increases in other factors.</a:t>
            </a:r>
          </a:p>
        </p:txBody>
      </p:sp>
      <p:pic>
        <p:nvPicPr>
          <p:cNvPr id="6" name="Picture 5">
            <a:extLst>
              <a:ext uri="{FF2B5EF4-FFF2-40B4-BE49-F238E27FC236}">
                <a16:creationId xmlns:a16="http://schemas.microsoft.com/office/drawing/2014/main" id="{456E8657-E803-4973-A825-FFC3171DE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763" y="1443535"/>
            <a:ext cx="8070673" cy="4042865"/>
          </a:xfrm>
          <a:prstGeom prst="rect">
            <a:avLst/>
          </a:prstGeom>
        </p:spPr>
      </p:pic>
    </p:spTree>
    <p:extLst>
      <p:ext uri="{BB962C8B-B14F-4D97-AF65-F5344CB8AC3E}">
        <p14:creationId xmlns:p14="http://schemas.microsoft.com/office/powerpoint/2010/main" val="4207444576"/>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the Marketplace to Reduce Outdoor Air Pollution</a:t>
            </a:r>
          </a:p>
        </p:txBody>
      </p:sp>
      <p:sp>
        <p:nvSpPr>
          <p:cNvPr id="3" name="Content Placeholder 2"/>
          <p:cNvSpPr>
            <a:spLocks noGrp="1"/>
          </p:cNvSpPr>
          <p:nvPr>
            <p:ph idx="1"/>
          </p:nvPr>
        </p:nvSpPr>
        <p:spPr/>
        <p:txBody>
          <a:bodyPr/>
          <a:lstStyle/>
          <a:p>
            <a:r>
              <a:rPr lang="en-US" dirty="0"/>
              <a:t>Buy and sell air pollution allotments in the marketplace</a:t>
            </a:r>
          </a:p>
          <a:p>
            <a:pPr lvl="1"/>
            <a:r>
              <a:rPr lang="en-US" dirty="0"/>
              <a:t>1990 Clean Air Act authorized emissions trading or cap-and-trade program</a:t>
            </a:r>
          </a:p>
          <a:p>
            <a:pPr lvl="1"/>
            <a:r>
              <a:rPr lang="en-US" dirty="0"/>
              <a:t>Success depends on:</a:t>
            </a:r>
          </a:p>
          <a:p>
            <a:pPr lvl="2"/>
            <a:r>
              <a:rPr lang="en-US" dirty="0"/>
              <a:t>How low initial cap is set</a:t>
            </a:r>
          </a:p>
          <a:p>
            <a:pPr lvl="2"/>
            <a:r>
              <a:rPr lang="en-US" dirty="0"/>
              <a:t>How often it is lowered</a:t>
            </a:r>
          </a:p>
        </p:txBody>
      </p:sp>
    </p:spTree>
    <p:extLst>
      <p:ext uri="{BB962C8B-B14F-4D97-AF65-F5344CB8AC3E}">
        <p14:creationId xmlns:p14="http://schemas.microsoft.com/office/powerpoint/2010/main" val="3057530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152400"/>
            <a:ext cx="8032638" cy="1004011"/>
          </a:xfrm>
        </p:spPr>
        <p:txBody>
          <a:bodyPr>
            <a:noAutofit/>
          </a:bodyPr>
          <a:lstStyle/>
          <a:p>
            <a:r>
              <a:rPr lang="en-US" dirty="0"/>
              <a:t>The Atmosphere Consists of Several Layers (2 of 2)</a:t>
            </a:r>
          </a:p>
        </p:txBody>
      </p:sp>
      <p:pic>
        <p:nvPicPr>
          <p:cNvPr id="6" name="Picture Placeholder 5" descr="A graph shows the average temperature and pressure of atmosphere with increasing altitude. Pressure also changes with the altitude. The graph is plotted with temperature in degrees C and the pressure in millibars on the X-axis and altitude in kilometers on the Y-axis. The temperature at ground level in the troposphere is about 10 degrees C which gradually decreases with the increase in altitude to about -40 degrees C at an altitude of 15 kilometers. After 15 kilometers the temperature continues to remain the same up to the ozone layer till an altitude of 30 kilometers after which it begins to increase in the stratosphere. The temperature is about zero degrees C at an altitude of 50 kilometers after which it continues to decrease with the increase in altitude in the mesosphere. The temperature at an altitude of 80 kilometers is -80 degrees C. The temperature remains the same up to an altitude of 90 kilometers and then begins to increase to about 80 degrees C at an altitude of 120 kilometers in Thermosphere. The atmospheric pressure at ground level is 1,000 millibars. The pressure gradually decreases with the increase in altitude to about 200 millibars at an altitude of 10 kilometers. The pressure continues to decrease with the increase in altitude and becomes zero at an altitude of 50 kilometers and continues to remain the same in mesosphere and thermosphere."/>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819400" y="1531640"/>
            <a:ext cx="3505201" cy="4564360"/>
          </a:xfrm>
          <a:prstGeom prst="rect">
            <a:avLst/>
          </a:prstGeom>
        </p:spPr>
      </p:pic>
    </p:spTree>
    <p:extLst>
      <p:ext uri="{BB962C8B-B14F-4D97-AF65-F5344CB8AC3E}">
        <p14:creationId xmlns:p14="http://schemas.microsoft.com/office/powerpoint/2010/main" val="4140951289"/>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Ways to Reduce Outdoor Air Pollution </a:t>
            </a:r>
            <a:br>
              <a:rPr lang="en-US" dirty="0"/>
            </a:br>
            <a:r>
              <a:rPr lang="en-US" dirty="0"/>
              <a:t>(1 of 4)</a:t>
            </a:r>
          </a:p>
        </p:txBody>
      </p:sp>
      <p:sp>
        <p:nvSpPr>
          <p:cNvPr id="3" name="Content Placeholder 2"/>
          <p:cNvSpPr>
            <a:spLocks noGrp="1"/>
          </p:cNvSpPr>
          <p:nvPr>
            <p:ph idx="1"/>
          </p:nvPr>
        </p:nvSpPr>
        <p:spPr/>
        <p:txBody>
          <a:bodyPr/>
          <a:lstStyle/>
          <a:p>
            <a:r>
              <a:rPr lang="en-US" dirty="0"/>
              <a:t>Technologies used on coal-burning power plants</a:t>
            </a:r>
          </a:p>
          <a:p>
            <a:pPr lvl="1"/>
            <a:r>
              <a:rPr lang="en-US" dirty="0"/>
              <a:t>Electrostatic precipitator</a:t>
            </a:r>
          </a:p>
          <a:p>
            <a:pPr lvl="1"/>
            <a:r>
              <a:rPr lang="en-US" dirty="0"/>
              <a:t>Wet scrubber</a:t>
            </a:r>
          </a:p>
          <a:p>
            <a:r>
              <a:rPr lang="en-US" dirty="0"/>
              <a:t>Motor vehicle pollution</a:t>
            </a:r>
          </a:p>
          <a:p>
            <a:pPr lvl="1"/>
            <a:r>
              <a:rPr lang="en-US" dirty="0"/>
              <a:t>Prevention and reduction</a:t>
            </a:r>
          </a:p>
        </p:txBody>
      </p:sp>
    </p:spTree>
    <p:extLst>
      <p:ext uri="{BB962C8B-B14F-4D97-AF65-F5344CB8AC3E}">
        <p14:creationId xmlns:p14="http://schemas.microsoft.com/office/powerpoint/2010/main" val="3817025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 y="357626"/>
            <a:ext cx="8610600" cy="1004011"/>
          </a:xfrm>
        </p:spPr>
        <p:txBody>
          <a:bodyPr>
            <a:normAutofit fontScale="90000"/>
          </a:bodyPr>
          <a:lstStyle/>
          <a:p>
            <a:r>
              <a:rPr lang="en-US" dirty="0"/>
              <a:t>Ways to Reduce Outdoor Air Pollution (2 of 4)</a:t>
            </a:r>
          </a:p>
        </p:txBody>
      </p:sp>
      <p:pic>
        <p:nvPicPr>
          <p:cNvPr id="7" name="Picture Placeholder 6" descr="An illustration of the electrostatic precipitator and wet scrubber. The electrostatic precipitator contains a funnel-like structure with a bulbous structure at the bottom. The bulbous structure has the inlet for dirty gas (smoke) and an outlet from which the dust falls off into the collector (represented as a gray colored tin with an outlet that directly loads the dirt into a truck. At the end of the funnel-like structure is the negatively charged electrode (represented as a long stick with a sphere at the end that is immersed into the bulbous structure where the dirty gas enters). The precipitator wall serves as a positively charged electrode. The clean gas is emitted out into the atmosphere through an outlet at the top of the funnel. The wet scrubber is similar to an inverted bottle with an inlet for the entry of dirty gas at the narrow end and the outlet for clean gas at the broad end. Below the outlet is a small circular structure labeled “separator” and below it are the three pipes with nozzles for the inflow of liquid water. The polluted liquid (represented as a brown colored solution) is collected from the narrow end of the bottle into a collector. The polluted liquid from the collector flows into a tanke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571065" y="1295400"/>
            <a:ext cx="6001871" cy="4921612"/>
          </a:xfrm>
          <a:prstGeom prst="rect">
            <a:avLst/>
          </a:prstGeom>
        </p:spPr>
      </p:pic>
    </p:spTree>
    <p:extLst>
      <p:ext uri="{BB962C8B-B14F-4D97-AF65-F5344CB8AC3E}">
        <p14:creationId xmlns:p14="http://schemas.microsoft.com/office/powerpoint/2010/main" val="2605344461"/>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57626"/>
            <a:ext cx="8839200" cy="1004011"/>
          </a:xfrm>
        </p:spPr>
        <p:txBody>
          <a:bodyPr>
            <a:normAutofit fontScale="90000"/>
          </a:bodyPr>
          <a:lstStyle/>
          <a:p>
            <a:r>
              <a:rPr lang="en-US" dirty="0"/>
              <a:t>Ways to Reduce Outdoor Air Pollution (3 of 4)</a:t>
            </a:r>
          </a:p>
        </p:txBody>
      </p:sp>
      <p:pic>
        <p:nvPicPr>
          <p:cNvPr id="5" name="Picture Placeholder 4" descr="An illustration of the ways to prevent air pollution. The title reads as, &quot;Stationary Source Air Pollution. The illustration has three columns. The first column titled prevention reads as, &quot; Burn low-sulfur coal or remove sulfur from coal; Convert coal to a liquid or gaseous fuel;  Switch from coal to natural gas and renewables.” The solutions listed for reduction or dispersal of air pollutants are “Disperse emissions (which increase downwind pollution) using tall smokestacks; Remove pollutants from smokestack gasses; Tax each unit of pollution produced”. Inbetween, at the center, a photo of a factory with incinerators emitting white smoke and a photo of many wind turbines in a linear path installed in a field are also included in the illustration."/>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828800" y="1295400"/>
            <a:ext cx="5431089" cy="4834653"/>
          </a:xfrm>
          <a:prstGeom prst="rect">
            <a:avLst/>
          </a:prstGeom>
        </p:spPr>
      </p:pic>
    </p:spTree>
    <p:extLst>
      <p:ext uri="{BB962C8B-B14F-4D97-AF65-F5344CB8AC3E}">
        <p14:creationId xmlns:p14="http://schemas.microsoft.com/office/powerpoint/2010/main" val="483458946"/>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Case Study: Revisiting Air Pollution in Los Angeles</a:t>
            </a:r>
          </a:p>
        </p:txBody>
      </p:sp>
      <p:sp>
        <p:nvSpPr>
          <p:cNvPr id="6" name="Content Placeholder 5"/>
          <p:cNvSpPr>
            <a:spLocks noGrp="1"/>
          </p:cNvSpPr>
          <p:nvPr>
            <p:ph idx="1"/>
          </p:nvPr>
        </p:nvSpPr>
        <p:spPr/>
        <p:txBody>
          <a:bodyPr/>
          <a:lstStyle/>
          <a:p>
            <a:r>
              <a:rPr lang="en-US" dirty="0"/>
              <a:t>Lowest pollution levels since 1999 </a:t>
            </a:r>
          </a:p>
          <a:p>
            <a:r>
              <a:rPr lang="en-US" dirty="0"/>
              <a:t>Largest sources of pollutants</a:t>
            </a:r>
          </a:p>
          <a:p>
            <a:pPr lvl="1"/>
            <a:r>
              <a:rPr lang="en-US" dirty="0"/>
              <a:t>Ports of Los Angeles and Long Beach</a:t>
            </a:r>
          </a:p>
          <a:p>
            <a:pPr lvl="2"/>
            <a:r>
              <a:rPr lang="en-US" dirty="0"/>
              <a:t>Most ships burn diesel fuel</a:t>
            </a:r>
          </a:p>
          <a:p>
            <a:r>
              <a:rPr lang="en-US" dirty="0"/>
              <a:t>Pollution is trapped by mountain ranges; builds up during thermal inversions</a:t>
            </a:r>
          </a:p>
        </p:txBody>
      </p:sp>
    </p:spTree>
    <p:extLst>
      <p:ext uri="{BB962C8B-B14F-4D97-AF65-F5344CB8AC3E}">
        <p14:creationId xmlns:p14="http://schemas.microsoft.com/office/powerpoint/2010/main" val="3511523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1485" y="367589"/>
            <a:ext cx="8701031" cy="1004011"/>
          </a:xfrm>
        </p:spPr>
        <p:txBody>
          <a:bodyPr>
            <a:normAutofit fontScale="90000"/>
          </a:bodyPr>
          <a:lstStyle/>
          <a:p>
            <a:r>
              <a:rPr lang="en-US" dirty="0"/>
              <a:t>Ways to Reduce Outdoor Air Pollution (4 of 4)</a:t>
            </a:r>
          </a:p>
        </p:txBody>
      </p:sp>
      <p:pic>
        <p:nvPicPr>
          <p:cNvPr id="5" name="Picture Placeholder 4" descr="An illustration of the ways to prevent or reduce emissions from motor vehicles. The solutions listed for prevention of motor vehicle air pollution are “Walk or bike or use mass transit. Improve fuel efficiency. Get older polluting cars off the road”. The solutions listed for reduction of air pollution are “Require emission control devices. Inspect car exhaust systems twice a year. Set strict emission standards”. A photo of a bus and a photo of a man riding a bicycle are also included in-between the illustration."/>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842355" y="1312442"/>
            <a:ext cx="5459291" cy="4859758"/>
          </a:xfrm>
          <a:prstGeom prst="rect">
            <a:avLst/>
          </a:prstGeom>
        </p:spPr>
      </p:pic>
    </p:spTree>
    <p:extLst>
      <p:ext uri="{BB962C8B-B14F-4D97-AF65-F5344CB8AC3E}">
        <p14:creationId xmlns:p14="http://schemas.microsoft.com/office/powerpoint/2010/main" val="483458946"/>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Indoor Air Pollution (1 of 3)</a:t>
            </a:r>
          </a:p>
        </p:txBody>
      </p:sp>
      <p:sp>
        <p:nvSpPr>
          <p:cNvPr id="3" name="Content Placeholder 2"/>
          <p:cNvSpPr>
            <a:spLocks noGrp="1"/>
          </p:cNvSpPr>
          <p:nvPr>
            <p:ph idx="1"/>
          </p:nvPr>
        </p:nvSpPr>
        <p:spPr/>
        <p:txBody>
          <a:bodyPr/>
          <a:lstStyle/>
          <a:p>
            <a:r>
              <a:rPr lang="en-US" dirty="0"/>
              <a:t>Greater threat to human health than outdoor pollution</a:t>
            </a:r>
          </a:p>
          <a:p>
            <a:r>
              <a:rPr lang="en-US" dirty="0"/>
              <a:t>What can be done? </a:t>
            </a:r>
          </a:p>
          <a:p>
            <a:pPr lvl="1"/>
            <a:r>
              <a:rPr lang="en-US" dirty="0"/>
              <a:t>Prevention</a:t>
            </a:r>
          </a:p>
          <a:p>
            <a:pPr lvl="1"/>
            <a:r>
              <a:rPr lang="en-US" dirty="0"/>
              <a:t>Cleanup</a:t>
            </a:r>
          </a:p>
        </p:txBody>
      </p:sp>
    </p:spTree>
    <p:extLst>
      <p:ext uri="{BB962C8B-B14F-4D97-AF65-F5344CB8AC3E}">
        <p14:creationId xmlns:p14="http://schemas.microsoft.com/office/powerpoint/2010/main" val="3783239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Reducing Indoor Air Pollution (2 of 3)</a:t>
            </a:r>
          </a:p>
        </p:txBody>
      </p:sp>
      <p:pic>
        <p:nvPicPr>
          <p:cNvPr id="8" name="Picture Placeholder 7" descr="An illustration of the ways to prevent or reduce indoor air pollution. The solutions listed to prevent indoor air pollution are “Ban indoor smoking; set stricter formaldehyde emission standards for carpet, furniture, and building materials; Prevent radon infiltration; Use naturally based cleaning agents, paints and other products”. The solutions listed for reduction and dilution of air pollution are “Use adjustable fresh air vents for workspaces; Circulate air more frequently; Circulate a building’s air through rooftop greenhouses; Use solar cookers and efficient, vented wood-burning stoves”. An illustration of a lighted cigarette with a cross marked on it (indicating ban of smoking) and a photo of solar cookers and are also included in the illustration."/>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930941" y="1169882"/>
            <a:ext cx="5282119" cy="5002318"/>
          </a:xfrm>
          <a:prstGeom prst="rect">
            <a:avLst/>
          </a:prstGeom>
        </p:spPr>
      </p:pic>
    </p:spTree>
    <p:extLst>
      <p:ext uri="{BB962C8B-B14F-4D97-AF65-F5344CB8AC3E}">
        <p14:creationId xmlns:p14="http://schemas.microsoft.com/office/powerpoint/2010/main" val="1728729478"/>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C07BE-DFBB-46A2-8F56-F759DE214D00}"/>
              </a:ext>
            </a:extLst>
          </p:cNvPr>
          <p:cNvSpPr>
            <a:spLocks noGrp="1"/>
          </p:cNvSpPr>
          <p:nvPr>
            <p:ph type="title"/>
          </p:nvPr>
        </p:nvSpPr>
        <p:spPr/>
        <p:txBody>
          <a:bodyPr/>
          <a:lstStyle/>
          <a:p>
            <a:r>
              <a:rPr lang="en-US" dirty="0"/>
              <a:t>Reducing Indoor Air Pollution (3 of 3)</a:t>
            </a:r>
          </a:p>
        </p:txBody>
      </p:sp>
      <p:pic>
        <p:nvPicPr>
          <p:cNvPr id="6" name="Picture 5">
            <a:extLst>
              <a:ext uri="{FF2B5EF4-FFF2-40B4-BE49-F238E27FC236}">
                <a16:creationId xmlns:a16="http://schemas.microsoft.com/office/drawing/2014/main" id="{6C9A9C7A-14C1-4B8F-B220-D06D30DAB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05000"/>
            <a:ext cx="8624831" cy="3274068"/>
          </a:xfrm>
          <a:prstGeom prst="rect">
            <a:avLst/>
          </a:prstGeom>
        </p:spPr>
      </p:pic>
    </p:spTree>
    <p:extLst>
      <p:ext uri="{BB962C8B-B14F-4D97-AF65-F5344CB8AC3E}">
        <p14:creationId xmlns:p14="http://schemas.microsoft.com/office/powerpoint/2010/main" val="4221500424"/>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19.7 How Have We Depleted Ozone in the Stratosphere and What Can We Do About It?</a:t>
            </a:r>
          </a:p>
        </p:txBody>
      </p:sp>
      <p:sp>
        <p:nvSpPr>
          <p:cNvPr id="6" name="Content Placeholder 5"/>
          <p:cNvSpPr>
            <a:spLocks noGrp="1"/>
          </p:cNvSpPr>
          <p:nvPr>
            <p:ph idx="1"/>
          </p:nvPr>
        </p:nvSpPr>
        <p:spPr/>
        <p:txBody>
          <a:bodyPr/>
          <a:lstStyle/>
          <a:p>
            <a:r>
              <a:rPr lang="en-US" dirty="0"/>
              <a:t>Widespread use of certain chemicals </a:t>
            </a:r>
          </a:p>
          <a:p>
            <a:pPr lvl="1"/>
            <a:r>
              <a:rPr lang="en-US" dirty="0"/>
              <a:t>Reduced ozone levels in the stratosphere</a:t>
            </a:r>
          </a:p>
          <a:p>
            <a:pPr lvl="1"/>
            <a:r>
              <a:rPr lang="en-US" dirty="0"/>
              <a:t>Allowed more harmful ultraviolet radiation to reach the earth’s surface</a:t>
            </a:r>
          </a:p>
          <a:p>
            <a:r>
              <a:rPr lang="en-US" dirty="0"/>
              <a:t>Actions necessary to reverse ozone depletion</a:t>
            </a:r>
          </a:p>
          <a:p>
            <a:pPr lvl="1"/>
            <a:r>
              <a:rPr lang="en-US" dirty="0"/>
              <a:t>Stop producing ozone-depleting chemicals </a:t>
            </a:r>
          </a:p>
          <a:p>
            <a:pPr lvl="1"/>
            <a:r>
              <a:rPr lang="en-US" dirty="0"/>
              <a:t>Adhere to international treaties banning such chemicals</a:t>
            </a:r>
          </a:p>
        </p:txBody>
      </p:sp>
    </p:spTree>
    <p:extLst>
      <p:ext uri="{BB962C8B-B14F-4D97-AF65-F5344CB8AC3E}">
        <p14:creationId xmlns:p14="http://schemas.microsoft.com/office/powerpoint/2010/main" val="6386962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Use of Certain Chemicals Threatens the Ozone Layer (1 of 2)</a:t>
            </a:r>
          </a:p>
        </p:txBody>
      </p:sp>
      <p:sp>
        <p:nvSpPr>
          <p:cNvPr id="3" name="Content Placeholder 2"/>
          <p:cNvSpPr>
            <a:spLocks noGrp="1"/>
          </p:cNvSpPr>
          <p:nvPr>
            <p:ph idx="1"/>
          </p:nvPr>
        </p:nvSpPr>
        <p:spPr/>
        <p:txBody>
          <a:bodyPr/>
          <a:lstStyle/>
          <a:p>
            <a:r>
              <a:rPr lang="en-US" dirty="0"/>
              <a:t>Ozone is thinning over Antarctica and the Arctic</a:t>
            </a:r>
          </a:p>
          <a:p>
            <a:r>
              <a:rPr lang="en-US" dirty="0"/>
              <a:t>Chlorofluorocarbons (CFCs) </a:t>
            </a:r>
          </a:p>
          <a:p>
            <a:pPr lvl="1"/>
            <a:r>
              <a:rPr lang="en-US" dirty="0"/>
              <a:t>Persistent chemicals that attack ozone in the stratosphere</a:t>
            </a:r>
          </a:p>
          <a:p>
            <a:pPr lvl="1"/>
            <a:r>
              <a:rPr lang="en-US" dirty="0"/>
              <a:t>Tales 11 to 20 years to reach the stratosphere from ground level</a:t>
            </a:r>
          </a:p>
          <a:p>
            <a:pPr lvl="1"/>
            <a:r>
              <a:rPr lang="en-US" dirty="0"/>
              <a:t>CFC molecule attacks O</a:t>
            </a:r>
            <a:r>
              <a:rPr lang="en-US" baseline="-25000" dirty="0"/>
              <a:t>3</a:t>
            </a:r>
            <a:r>
              <a:rPr lang="en-US" dirty="0"/>
              <a:t> and strips off a free oxygen</a:t>
            </a:r>
          </a:p>
          <a:p>
            <a:pPr lvl="1"/>
            <a:r>
              <a:rPr lang="en-US" dirty="0"/>
              <a:t>Combines with Cl</a:t>
            </a:r>
            <a:r>
              <a:rPr lang="en-US" baseline="30000" dirty="0"/>
              <a:t>-</a:t>
            </a:r>
            <a:r>
              <a:rPr lang="en-US" dirty="0"/>
              <a:t> to form </a:t>
            </a:r>
            <a:r>
              <a:rPr lang="en-US" dirty="0" err="1"/>
              <a:t>ClO</a:t>
            </a:r>
            <a:endParaRPr lang="en-US" dirty="0"/>
          </a:p>
          <a:p>
            <a:pPr lvl="1"/>
            <a:r>
              <a:rPr lang="en-US" dirty="0"/>
              <a:t>Each chlorine atom can break down hundreds of O</a:t>
            </a:r>
            <a:r>
              <a:rPr lang="en-US" baseline="-25000" dirty="0"/>
              <a:t>3</a:t>
            </a:r>
            <a:r>
              <a:rPr lang="en-US" dirty="0"/>
              <a:t> molecules</a:t>
            </a:r>
          </a:p>
        </p:txBody>
      </p:sp>
    </p:spTree>
    <p:extLst>
      <p:ext uri="{BB962C8B-B14F-4D97-AF65-F5344CB8AC3E}">
        <p14:creationId xmlns:p14="http://schemas.microsoft.com/office/powerpoint/2010/main" val="601685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noChangeArrowheads="1"/>
          </p:cNvSpPr>
          <p:nvPr>
            <p:ph type="title"/>
          </p:nvPr>
        </p:nvSpPr>
        <p:spPr/>
        <p:txBody>
          <a:bodyPr>
            <a:normAutofit fontScale="90000"/>
          </a:bodyPr>
          <a:lstStyle/>
          <a:p>
            <a:r>
              <a:rPr lang="en-US" dirty="0"/>
              <a:t>Air Movement and Chemicals in the Troposphere Affect the Earth’s Weather and Climate</a:t>
            </a:r>
          </a:p>
        </p:txBody>
      </p:sp>
      <p:sp>
        <p:nvSpPr>
          <p:cNvPr id="12291" name="Content Placeholder 3"/>
          <p:cNvSpPr>
            <a:spLocks noGrp="1" noChangeArrowheads="1"/>
          </p:cNvSpPr>
          <p:nvPr>
            <p:ph idx="1"/>
          </p:nvPr>
        </p:nvSpPr>
        <p:spPr/>
        <p:txBody>
          <a:bodyPr/>
          <a:lstStyle/>
          <a:p>
            <a:r>
              <a:rPr lang="en-US" dirty="0"/>
              <a:t>Troposphere </a:t>
            </a:r>
          </a:p>
          <a:p>
            <a:pPr lvl="1"/>
            <a:r>
              <a:rPr lang="en-US" dirty="0"/>
              <a:t>75–80% of the earth’s air mass</a:t>
            </a:r>
          </a:p>
          <a:p>
            <a:pPr lvl="1"/>
            <a:r>
              <a:rPr lang="en-US" dirty="0"/>
              <a:t>Closest to the earth's surface</a:t>
            </a:r>
          </a:p>
          <a:p>
            <a:pPr lvl="1"/>
            <a:r>
              <a:rPr lang="en-US" dirty="0"/>
              <a:t>Composition of gases</a:t>
            </a:r>
          </a:p>
          <a:p>
            <a:pPr lvl="2"/>
            <a:r>
              <a:rPr lang="en-US" dirty="0"/>
              <a:t>78% nitrogen and 21% oxygen</a:t>
            </a:r>
          </a:p>
          <a:p>
            <a:r>
              <a:rPr lang="en-US" dirty="0"/>
              <a:t>Rising and falling air currents and greenhouse gases play major roles in weather and climate</a:t>
            </a:r>
          </a:p>
          <a:p>
            <a:pPr lvl="1"/>
            <a:r>
              <a:rPr lang="en-US" dirty="0"/>
              <a:t>Greenhouse gases include H</a:t>
            </a:r>
            <a:r>
              <a:rPr lang="en-US" baseline="-25000" dirty="0"/>
              <a:t>2</a:t>
            </a:r>
            <a:r>
              <a:rPr lang="en-US" dirty="0"/>
              <a:t>O, CO</a:t>
            </a:r>
            <a:r>
              <a:rPr lang="en-US" baseline="-25000" dirty="0"/>
              <a:t>2</a:t>
            </a:r>
            <a:r>
              <a:rPr lang="en-US" dirty="0"/>
              <a:t>, CH</a:t>
            </a:r>
            <a:r>
              <a:rPr lang="en-US" baseline="-25000" dirty="0"/>
              <a:t>4</a:t>
            </a:r>
            <a:r>
              <a:rPr lang="en-US" dirty="0"/>
              <a:t>, and N</a:t>
            </a:r>
            <a:r>
              <a:rPr lang="en-US" baseline="-25000" dirty="0"/>
              <a:t>2</a:t>
            </a:r>
            <a:r>
              <a:rPr lang="en-US" dirty="0"/>
              <a:t>O</a:t>
            </a:r>
          </a:p>
        </p:txBody>
      </p:sp>
    </p:spTree>
    <p:extLst>
      <p:ext uri="{BB962C8B-B14F-4D97-AF65-F5344CB8AC3E}">
        <p14:creationId xmlns:p14="http://schemas.microsoft.com/office/powerpoint/2010/main" val="19364552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The Use of Certain Chemicals Threatens the Ozone Layer (2 of 2)</a:t>
            </a:r>
          </a:p>
        </p:txBody>
      </p:sp>
      <p:pic>
        <p:nvPicPr>
          <p:cNvPr id="7" name="Picture Placeholder 6" descr="An illustration of a satellite image depicting the natural capital degradation. The total ozone concentration in the region of Antarctica is low and it gradually increased as we move away from the pole. The entire globe as seen from the top as depicted by the satellite image has a medium concentration of ozone except for the regions close to Antarctica."/>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566407" y="1528482"/>
            <a:ext cx="4011186" cy="4643718"/>
          </a:xfrm>
          <a:prstGeom prst="rect">
            <a:avLst/>
          </a:prstGeom>
        </p:spPr>
      </p:pic>
    </p:spTree>
    <p:extLst>
      <p:ext uri="{BB962C8B-B14F-4D97-AF65-F5344CB8AC3E}">
        <p14:creationId xmlns:p14="http://schemas.microsoft.com/office/powerpoint/2010/main" val="1462228015"/>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Why Should We Worry About Ozone Depletion?</a:t>
            </a:r>
          </a:p>
        </p:txBody>
      </p:sp>
      <p:sp>
        <p:nvSpPr>
          <p:cNvPr id="6" name="Content Placeholder 5"/>
          <p:cNvSpPr>
            <a:spLocks noGrp="1"/>
          </p:cNvSpPr>
          <p:nvPr>
            <p:ph idx="1"/>
          </p:nvPr>
        </p:nvSpPr>
        <p:spPr/>
        <p:txBody>
          <a:bodyPr/>
          <a:lstStyle/>
          <a:p>
            <a:r>
              <a:rPr lang="en-US" dirty="0"/>
              <a:t>Ozone protects the earth’s surface from damaging UV radiation</a:t>
            </a:r>
          </a:p>
          <a:p>
            <a:pPr lvl="1"/>
            <a:r>
              <a:rPr lang="en-US" dirty="0"/>
              <a:t>Human health concerns</a:t>
            </a:r>
          </a:p>
          <a:p>
            <a:pPr lvl="1"/>
            <a:r>
              <a:rPr lang="en-US" dirty="0"/>
              <a:t>UV radiation affects plankton, crucial for removing CO</a:t>
            </a:r>
            <a:r>
              <a:rPr lang="en-US" baseline="-25000" dirty="0"/>
              <a:t>2</a:t>
            </a:r>
            <a:r>
              <a:rPr lang="en-US" dirty="0"/>
              <a:t> from the atmosphere</a:t>
            </a:r>
          </a:p>
        </p:txBody>
      </p:sp>
    </p:spTree>
    <p:extLst>
      <p:ext uri="{BB962C8B-B14F-4D97-AF65-F5344CB8AC3E}">
        <p14:creationId xmlns:p14="http://schemas.microsoft.com/office/powerpoint/2010/main" val="34891438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Reversing Stratospheric Ozone Depletion</a:t>
            </a:r>
          </a:p>
        </p:txBody>
      </p:sp>
      <p:sp>
        <p:nvSpPr>
          <p:cNvPr id="3" name="Content Placeholder 2"/>
          <p:cNvSpPr>
            <a:spLocks noGrp="1"/>
          </p:cNvSpPr>
          <p:nvPr>
            <p:ph idx="1"/>
          </p:nvPr>
        </p:nvSpPr>
        <p:spPr/>
        <p:txBody>
          <a:bodyPr/>
          <a:lstStyle/>
          <a:p>
            <a:r>
              <a:rPr lang="en-US" dirty="0"/>
              <a:t>Stop producing ozone-depleting chemicals immediately</a:t>
            </a:r>
          </a:p>
          <a:p>
            <a:pPr lvl="1"/>
            <a:r>
              <a:rPr lang="en-US" dirty="0"/>
              <a:t>Will take at least 60 years to recover to 1980 levels</a:t>
            </a:r>
          </a:p>
          <a:p>
            <a:r>
              <a:rPr lang="en-US" dirty="0"/>
              <a:t>Agreements with a prevention approach</a:t>
            </a:r>
          </a:p>
          <a:p>
            <a:pPr lvl="1"/>
            <a:r>
              <a:rPr lang="en-US" dirty="0"/>
              <a:t>Montreal Protocol</a:t>
            </a:r>
          </a:p>
          <a:p>
            <a:pPr lvl="2"/>
            <a:r>
              <a:rPr lang="en-US" dirty="0"/>
              <a:t>Cut emissions of CFCs</a:t>
            </a:r>
          </a:p>
          <a:p>
            <a:pPr lvl="1"/>
            <a:r>
              <a:rPr lang="en-US" dirty="0"/>
              <a:t>Copenhagen Amendment</a:t>
            </a:r>
          </a:p>
          <a:p>
            <a:pPr lvl="2"/>
            <a:r>
              <a:rPr lang="en-US" dirty="0"/>
              <a:t>Accelerated phase-out of CFCs</a:t>
            </a:r>
          </a:p>
        </p:txBody>
      </p:sp>
    </p:spTree>
    <p:extLst>
      <p:ext uri="{BB962C8B-B14F-4D97-AF65-F5344CB8AC3E}">
        <p14:creationId xmlns:p14="http://schemas.microsoft.com/office/powerpoint/2010/main" val="13597889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80588-FF45-41EC-B6DD-5ECA04C5B7A3}"/>
              </a:ext>
            </a:extLst>
          </p:cNvPr>
          <p:cNvSpPr>
            <a:spLocks noGrp="1"/>
          </p:cNvSpPr>
          <p:nvPr>
            <p:ph type="title"/>
          </p:nvPr>
        </p:nvSpPr>
        <p:spPr/>
        <p:txBody>
          <a:bodyPr/>
          <a:lstStyle/>
          <a:p>
            <a:r>
              <a:rPr lang="en-US" dirty="0"/>
              <a:t>Effects of Ozone Depletion</a:t>
            </a:r>
          </a:p>
        </p:txBody>
      </p:sp>
      <p:pic>
        <p:nvPicPr>
          <p:cNvPr id="6" name="Picture 5">
            <a:extLst>
              <a:ext uri="{FF2B5EF4-FFF2-40B4-BE49-F238E27FC236}">
                <a16:creationId xmlns:a16="http://schemas.microsoft.com/office/drawing/2014/main" id="{9DD47FAE-4DAE-44AB-A743-D377AC4B4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03" y="1524000"/>
            <a:ext cx="8761193" cy="3984077"/>
          </a:xfrm>
          <a:prstGeom prst="rect">
            <a:avLst/>
          </a:prstGeom>
        </p:spPr>
      </p:pic>
    </p:spTree>
    <p:extLst>
      <p:ext uri="{BB962C8B-B14F-4D97-AF65-F5344CB8AC3E}">
        <p14:creationId xmlns:p14="http://schemas.microsoft.com/office/powerpoint/2010/main" val="142203925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Stratosphere Is Our Global Sunscreen</a:t>
            </a:r>
          </a:p>
        </p:txBody>
      </p:sp>
      <p:sp>
        <p:nvSpPr>
          <p:cNvPr id="2" name="Content Placeholder 1"/>
          <p:cNvSpPr>
            <a:spLocks noGrp="1"/>
          </p:cNvSpPr>
          <p:nvPr>
            <p:ph idx="1"/>
          </p:nvPr>
        </p:nvSpPr>
        <p:spPr/>
        <p:txBody>
          <a:bodyPr/>
          <a:lstStyle/>
          <a:p>
            <a:r>
              <a:rPr lang="en-US" dirty="0"/>
              <a:t>Stratosphere: 17–48 kilometers above the earth’s surface</a:t>
            </a:r>
          </a:p>
          <a:p>
            <a:pPr lvl="1"/>
            <a:r>
              <a:rPr lang="en-US" dirty="0"/>
              <a:t>Similar composition to troposphere except:</a:t>
            </a:r>
          </a:p>
          <a:p>
            <a:pPr lvl="2"/>
            <a:r>
              <a:rPr lang="en-US" dirty="0"/>
              <a:t>Lower volume of water vapor</a:t>
            </a:r>
          </a:p>
          <a:p>
            <a:pPr lvl="2"/>
            <a:r>
              <a:rPr lang="en-US" dirty="0"/>
              <a:t>Higher concentration of ozone (O</a:t>
            </a:r>
            <a:r>
              <a:rPr lang="en-US" baseline="-25000" dirty="0"/>
              <a:t>3</a:t>
            </a:r>
            <a:r>
              <a:rPr lang="en-US" dirty="0"/>
              <a:t>) </a:t>
            </a:r>
          </a:p>
          <a:p>
            <a:r>
              <a:rPr lang="en-US" dirty="0"/>
              <a:t>Ozone layer</a:t>
            </a:r>
          </a:p>
          <a:p>
            <a:pPr lvl="1"/>
            <a:r>
              <a:rPr lang="en-US" dirty="0"/>
              <a:t>Filters 95% of harmful UV radiation</a:t>
            </a:r>
          </a:p>
          <a:p>
            <a:pPr lvl="1"/>
            <a:r>
              <a:rPr lang="en-US" dirty="0"/>
              <a:t>Allows life to exist on land</a:t>
            </a:r>
          </a:p>
        </p:txBody>
      </p:sp>
    </p:spTree>
    <p:extLst>
      <p:ext uri="{BB962C8B-B14F-4D97-AF65-F5344CB8AC3E}">
        <p14:creationId xmlns:p14="http://schemas.microsoft.com/office/powerpoint/2010/main" val="3992376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noChangeArrowheads="1"/>
          </p:cNvSpPr>
          <p:nvPr>
            <p:ph type="title"/>
          </p:nvPr>
        </p:nvSpPr>
        <p:spPr/>
        <p:txBody>
          <a:bodyPr>
            <a:normAutofit fontScale="90000"/>
          </a:bodyPr>
          <a:lstStyle/>
          <a:p>
            <a:r>
              <a:rPr lang="en-US" dirty="0"/>
              <a:t>19.2 What Are the Major Outdoor Air Pollution Problems? </a:t>
            </a:r>
          </a:p>
        </p:txBody>
      </p:sp>
      <p:sp>
        <p:nvSpPr>
          <p:cNvPr id="12291" name="Content Placeholder 3"/>
          <p:cNvSpPr>
            <a:spLocks noGrp="1" noChangeArrowheads="1"/>
          </p:cNvSpPr>
          <p:nvPr>
            <p:ph idx="1"/>
          </p:nvPr>
        </p:nvSpPr>
        <p:spPr>
          <a:xfrm>
            <a:off x="228600" y="1219201"/>
            <a:ext cx="8763000" cy="2819400"/>
          </a:xfrm>
        </p:spPr>
        <p:txBody>
          <a:bodyPr/>
          <a:lstStyle/>
          <a:p>
            <a:r>
              <a:rPr lang="en-US" dirty="0"/>
              <a:t>Industrial smog</a:t>
            </a:r>
          </a:p>
          <a:p>
            <a:pPr lvl="1"/>
            <a:r>
              <a:rPr lang="en-US" dirty="0"/>
              <a:t>Caused primarily by burning coal</a:t>
            </a:r>
          </a:p>
          <a:p>
            <a:r>
              <a:rPr lang="en-US" dirty="0"/>
              <a:t>Photochemical smog</a:t>
            </a:r>
          </a:p>
          <a:p>
            <a:pPr lvl="1"/>
            <a:r>
              <a:rPr lang="en-US" dirty="0"/>
              <a:t>Caused by emissions from motor vehicles, industrial facilities, and power plants </a:t>
            </a:r>
          </a:p>
        </p:txBody>
      </p:sp>
    </p:spTree>
    <p:extLst>
      <p:ext uri="{BB962C8B-B14F-4D97-AF65-F5344CB8AC3E}">
        <p14:creationId xmlns:p14="http://schemas.microsoft.com/office/powerpoint/2010/main" val="654893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noChangeArrowheads="1"/>
          </p:cNvSpPr>
          <p:nvPr>
            <p:ph type="title"/>
          </p:nvPr>
        </p:nvSpPr>
        <p:spPr/>
        <p:txBody>
          <a:bodyPr>
            <a:noAutofit/>
          </a:bodyPr>
          <a:lstStyle/>
          <a:p>
            <a:r>
              <a:rPr lang="en-US" dirty="0"/>
              <a:t>Air Pollution Comes from Natural and Human Sources (1 of 4)</a:t>
            </a:r>
          </a:p>
        </p:txBody>
      </p:sp>
      <p:sp>
        <p:nvSpPr>
          <p:cNvPr id="12291" name="Content Placeholder 3"/>
          <p:cNvSpPr>
            <a:spLocks noGrp="1" noChangeArrowheads="1"/>
          </p:cNvSpPr>
          <p:nvPr>
            <p:ph idx="1"/>
          </p:nvPr>
        </p:nvSpPr>
        <p:spPr>
          <a:xfrm>
            <a:off x="228600" y="1219201"/>
            <a:ext cx="8763000" cy="4038600"/>
          </a:xfrm>
        </p:spPr>
        <p:txBody>
          <a:bodyPr>
            <a:normAutofit/>
          </a:bodyPr>
          <a:lstStyle/>
          <a:p>
            <a:r>
              <a:rPr lang="en-US" dirty="0"/>
              <a:t>Air pollution–presence of chemicals in the atmosphere</a:t>
            </a:r>
          </a:p>
          <a:p>
            <a:pPr lvl="1"/>
            <a:r>
              <a:rPr lang="en-US" dirty="0"/>
              <a:t>Concentrations high enough to harm organisms, ecosystems, human-made materials, or alter climate</a:t>
            </a:r>
          </a:p>
          <a:p>
            <a:r>
              <a:rPr lang="en-US" dirty="0"/>
              <a:t>Natural sources</a:t>
            </a:r>
          </a:p>
          <a:p>
            <a:pPr lvl="1"/>
            <a:r>
              <a:rPr lang="en-US" dirty="0"/>
              <a:t>Wind-blown dust</a:t>
            </a:r>
          </a:p>
          <a:p>
            <a:pPr lvl="1"/>
            <a:r>
              <a:rPr lang="en-US" dirty="0"/>
              <a:t>Pollutants from wildfires or volcanic eruptions</a:t>
            </a:r>
          </a:p>
          <a:p>
            <a:pPr lvl="1"/>
            <a:r>
              <a:rPr lang="en-US" dirty="0"/>
              <a:t>Volatile organics released by plants </a:t>
            </a:r>
          </a:p>
        </p:txBody>
      </p:sp>
    </p:spTree>
    <p:extLst>
      <p:ext uri="{BB962C8B-B14F-4D97-AF65-F5344CB8AC3E}">
        <p14:creationId xmlns:p14="http://schemas.microsoft.com/office/powerpoint/2010/main" val="2065739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5698</TotalTime>
  <Words>2780</Words>
  <Application>Microsoft Office PowerPoint</Application>
  <PresentationFormat>On-screen Show (4:3)</PresentationFormat>
  <Paragraphs>332</Paragraphs>
  <Slides>63</Slides>
  <Notes>28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3" baseType="lpstr">
      <vt:lpstr>ＭＳ Ｐゴシック</vt:lpstr>
      <vt:lpstr>Arial</vt:lpstr>
      <vt:lpstr>Calibri</vt:lpstr>
      <vt:lpstr>Courier New</vt:lpstr>
      <vt:lpstr>Frutiger LT Std 45 Light</vt:lpstr>
      <vt:lpstr>FrutigerLTStd-Light</vt:lpstr>
      <vt:lpstr>Verdana</vt:lpstr>
      <vt:lpstr>Wingdings</vt:lpstr>
      <vt:lpstr>Sample</vt:lpstr>
      <vt:lpstr>Equation</vt:lpstr>
      <vt:lpstr>Exploring Environmental Science for AP®</vt:lpstr>
      <vt:lpstr>Core Case Study: Los Angeles Air Pollution</vt:lpstr>
      <vt:lpstr>19.1 What Is the Nature of the Atmosphere?</vt:lpstr>
      <vt:lpstr>The Atmosphere Consists of Several Layers  (1 of 2)</vt:lpstr>
      <vt:lpstr>The Atmosphere Consists of Several Layers (2 of 2)</vt:lpstr>
      <vt:lpstr>Air Movement and Chemicals in the Troposphere Affect the Earth’s Weather and Climate</vt:lpstr>
      <vt:lpstr>The Stratosphere Is Our Global Sunscreen</vt:lpstr>
      <vt:lpstr>19.2 What Are the Major Outdoor Air Pollution Problems? </vt:lpstr>
      <vt:lpstr>Air Pollution Comes from Natural and Human Sources (1 of 4)</vt:lpstr>
      <vt:lpstr>Air Pollution Comes from Natural and Human Sources (2 of 4)</vt:lpstr>
      <vt:lpstr>Air Pollution Comes from Natural and Human Sources (3 of 4)</vt:lpstr>
      <vt:lpstr>Air Pollution Comes from Natural and Human Sources (4 of 4)</vt:lpstr>
      <vt:lpstr>Air Pollution Has Harmful Effects</vt:lpstr>
      <vt:lpstr>Major Outdoor Air Pollutants (1 of 4)</vt:lpstr>
      <vt:lpstr>Major Outdoor Air Pollutants (2 of 4)</vt:lpstr>
      <vt:lpstr>Major Outdoor Air Pollutants (3 of 4)</vt:lpstr>
      <vt:lpstr>Major Outdoor Air Pollutants (4 of 4)</vt:lpstr>
      <vt:lpstr>Case Study: Lead Is a Highly Toxic Pollutant  (1 of 2)</vt:lpstr>
      <vt:lpstr>Case Study: Lead Is a Highly Toxic Pollutant  (2 of 2)</vt:lpstr>
      <vt:lpstr>Burning Coal Produce Industrial Smog (1 of 3)</vt:lpstr>
      <vt:lpstr>Burning Coal Produces Industrial Smog (2 of 3)</vt:lpstr>
      <vt:lpstr>Sunlight Plus Cars Equals Photochemical Smog</vt:lpstr>
      <vt:lpstr>Burning Coal Produces Industrial Smog (3 of 3)</vt:lpstr>
      <vt:lpstr>Critical Concept: Factors Affecting Outdoor Air Pollution (1 of 3)</vt:lpstr>
      <vt:lpstr>Several Factors Affect Levels of Outdoor Air Pollution (2 of 3)</vt:lpstr>
      <vt:lpstr>Several Factors Affect Levels of Outdoor Air Pollution (3 of 3)</vt:lpstr>
      <vt:lpstr>19.3 What Is Acid Deposition and Why Is It a Problem?</vt:lpstr>
      <vt:lpstr>Acid Deposition (1 of 3)</vt:lpstr>
      <vt:lpstr>Acid Deposition (2 of 3)</vt:lpstr>
      <vt:lpstr>Acid Deposition (3 of 3)</vt:lpstr>
      <vt:lpstr>Harmful Effects of Acid Deposition </vt:lpstr>
      <vt:lpstr>Reducing Acid Deposition (1 of 2)</vt:lpstr>
      <vt:lpstr>Harmful Effects of Acid Deposition (2 of 2)</vt:lpstr>
      <vt:lpstr>19.4 What Are the Major Indoor Air Pollution Problems? </vt:lpstr>
      <vt:lpstr>Indoor Air Pollution Is a Serious Problem (1 of 3)</vt:lpstr>
      <vt:lpstr>Indoor Air Pollution Is a Serious Problem (2 of 3)</vt:lpstr>
      <vt:lpstr>Indoor Air Pollution Is a Serious Problem (3 of 3)</vt:lpstr>
      <vt:lpstr>Case Study: Radioactive Radon Gas (1 of 2)</vt:lpstr>
      <vt:lpstr>Case Study: Radioactive Radon Gas (2 of 2)</vt:lpstr>
      <vt:lpstr>19.5 What Are the Health Effects of Air Pollution?</vt:lpstr>
      <vt:lpstr>Your Body’s Natural Air Pollution Defenses Can Be Overwhelmed (1 of 4)</vt:lpstr>
      <vt:lpstr>Your Body’s Natural Air Pollution Defenses Can Be Overwhelmed (2 of 4)</vt:lpstr>
      <vt:lpstr>Your Body’s Natural Air Pollution Defenses Can Be Overwhelmed (3 of 4)</vt:lpstr>
      <vt:lpstr>Your Body’s Natural Air Pollution Defenses Can Be Overwhelmed (4 of 4)</vt:lpstr>
      <vt:lpstr>19.6 How Should We Deal with Air Pollution? </vt:lpstr>
      <vt:lpstr>Laws and Regulations Can Reduce Outdoor Air Pollution (1 of 3)</vt:lpstr>
      <vt:lpstr>Laws and Regulations Can Reduce Outdoor Air Pollution (2 of 3)</vt:lpstr>
      <vt:lpstr>Laws and Regulations Can Reduce Outdoor Air Pollution (3 of 3)</vt:lpstr>
      <vt:lpstr>Using the Marketplace to Reduce Outdoor Air Pollution</vt:lpstr>
      <vt:lpstr>Other Ways to Reduce Outdoor Air Pollution  (1 of 4)</vt:lpstr>
      <vt:lpstr>Ways to Reduce Outdoor Air Pollution (2 of 4)</vt:lpstr>
      <vt:lpstr>Ways to Reduce Outdoor Air Pollution (3 of 4)</vt:lpstr>
      <vt:lpstr>Case Study: Revisiting Air Pollution in Los Angeles</vt:lpstr>
      <vt:lpstr>Ways to Reduce Outdoor Air Pollution (4 of 4)</vt:lpstr>
      <vt:lpstr>Reducing Indoor Air Pollution (1 of 3)</vt:lpstr>
      <vt:lpstr>Reducing Indoor Air Pollution (2 of 3)</vt:lpstr>
      <vt:lpstr>Reducing Indoor Air Pollution (3 of 3)</vt:lpstr>
      <vt:lpstr>19.7 How Have We Depleted Ozone in the Stratosphere and What Can We Do About It?</vt:lpstr>
      <vt:lpstr>The Use of Certain Chemicals Threatens the Ozone Layer (1 of 2)</vt:lpstr>
      <vt:lpstr>The Use of Certain Chemicals Threatens the Ozone Layer (2 of 2)</vt:lpstr>
      <vt:lpstr>Why Should We Worry About Ozone Depletion?</vt:lpstr>
      <vt:lpstr>Reversing Stratospheric Ozone Depletion</vt:lpstr>
      <vt:lpstr>Effects of Ozone Depletion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Air Pollution and Ozone Depletion</dc:title>
  <dc:creator>Tyler</dc:creator>
  <cp:lastModifiedBy>Anderson, John W</cp:lastModifiedBy>
  <cp:revision>451</cp:revision>
  <dcterms:created xsi:type="dcterms:W3CDTF">2013-09-12T16:10:24Z</dcterms:created>
  <dcterms:modified xsi:type="dcterms:W3CDTF">2018-09-25T20:30:59Z</dcterms:modified>
</cp:coreProperties>
</file>