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15" r:id="rId1"/>
  </p:sldMasterIdLst>
  <p:notesMasterIdLst>
    <p:notesMasterId r:id="rId37"/>
  </p:notesMasterIdLst>
  <p:sldIdLst>
    <p:sldId id="376" r:id="rId2"/>
    <p:sldId id="323" r:id="rId3"/>
    <p:sldId id="377" r:id="rId4"/>
    <p:sldId id="378" r:id="rId5"/>
    <p:sldId id="379" r:id="rId6"/>
    <p:sldId id="380" r:id="rId7"/>
    <p:sldId id="328" r:id="rId8"/>
    <p:sldId id="324" r:id="rId9"/>
    <p:sldId id="325" r:id="rId10"/>
    <p:sldId id="382" r:id="rId11"/>
    <p:sldId id="383" r:id="rId12"/>
    <p:sldId id="384" r:id="rId13"/>
    <p:sldId id="329" r:id="rId14"/>
    <p:sldId id="330" r:id="rId15"/>
    <p:sldId id="332" r:id="rId16"/>
    <p:sldId id="333" r:id="rId17"/>
    <p:sldId id="334" r:id="rId18"/>
    <p:sldId id="335" r:id="rId19"/>
    <p:sldId id="337" r:id="rId20"/>
    <p:sldId id="338" r:id="rId21"/>
    <p:sldId id="339" r:id="rId22"/>
    <p:sldId id="342" r:id="rId23"/>
    <p:sldId id="343" r:id="rId24"/>
    <p:sldId id="385" r:id="rId25"/>
    <p:sldId id="386" r:id="rId26"/>
    <p:sldId id="387" r:id="rId27"/>
    <p:sldId id="388" r:id="rId28"/>
    <p:sldId id="346" r:id="rId29"/>
    <p:sldId id="389" r:id="rId30"/>
    <p:sldId id="390" r:id="rId31"/>
    <p:sldId id="391" r:id="rId32"/>
    <p:sldId id="347" r:id="rId33"/>
    <p:sldId id="348" r:id="rId34"/>
    <p:sldId id="392" r:id="rId35"/>
    <p:sldId id="349" r:id="rId36"/>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Arial" pitchFamily="34" charset="0"/>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Arial" pitchFamily="34" charset="0"/>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Arial" pitchFamily="34" charset="0"/>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Arial"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4F97"/>
    <a:srgbClr val="5B493F"/>
    <a:srgbClr val="007DB7"/>
    <a:srgbClr val="90ECFE"/>
    <a:srgbClr val="48B5DB"/>
    <a:srgbClr val="002536"/>
    <a:srgbClr val="C58A4E"/>
    <a:srgbClr val="44C9F2"/>
    <a:srgbClr val="1DB9FF"/>
    <a:srgbClr val="0094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97" autoAdjust="0"/>
    <p:restoredTop sz="91119" autoAdjust="0"/>
  </p:normalViewPr>
  <p:slideViewPr>
    <p:cSldViewPr>
      <p:cViewPr>
        <p:scale>
          <a:sx n="66" d="100"/>
          <a:sy n="66" d="100"/>
        </p:scale>
        <p:origin x="-870" y="-72"/>
      </p:cViewPr>
      <p:guideLst>
        <p:guide orient="horz" pos="2160"/>
        <p:guide pos="2880"/>
      </p:guideLst>
    </p:cSldViewPr>
  </p:slideViewPr>
  <p:outlineViewPr>
    <p:cViewPr>
      <p:scale>
        <a:sx n="33" d="100"/>
        <a:sy n="33" d="100"/>
      </p:scale>
      <p:origin x="42" y="20928"/>
    </p:cViewPr>
  </p:outlineViewPr>
  <p:notesTextViewPr>
    <p:cViewPr>
      <p:scale>
        <a:sx n="100" d="100"/>
        <a:sy n="100" d="100"/>
      </p:scale>
      <p:origin x="0" y="0"/>
    </p:cViewPr>
  </p:notesTextViewPr>
  <p:sorterViewPr>
    <p:cViewPr>
      <p:scale>
        <a:sx n="80" d="100"/>
        <a:sy n="80" d="100"/>
      </p:scale>
      <p:origin x="0" y="0"/>
    </p:cViewPr>
  </p:sorterViewPr>
  <p:notesViewPr>
    <p:cSldViewPr snapToGrid="0" snapToObjects="1">
      <p:cViewPr varScale="1">
        <p:scale>
          <a:sx n="111" d="100"/>
          <a:sy n="111" d="100"/>
        </p:scale>
        <p:origin x="-5224"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charset="0"/>
                <a:ea typeface="ＭＳ Ｐゴシック" pitchFamily="28" charset="-128"/>
                <a:cs typeface="+mn-cs"/>
              </a:defRPr>
            </a:lvl1pPr>
          </a:lstStyle>
          <a:p>
            <a:pPr>
              <a:defRPr/>
            </a:pPr>
            <a:endParaRPr lang="en-US" dirty="0"/>
          </a:p>
        </p:txBody>
      </p:sp>
      <p:sp>
        <p:nvSpPr>
          <p:cNvPr id="37891"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charset="0"/>
                <a:ea typeface="ＭＳ Ｐゴシック" pitchFamily="28" charset="-128"/>
                <a:cs typeface="+mn-cs"/>
              </a:defRPr>
            </a:lvl1pPr>
          </a:lstStyle>
          <a:p>
            <a:pPr>
              <a:defRPr/>
            </a:pPr>
            <a:endParaRPr lang="en-US" dirty="0"/>
          </a:p>
        </p:txBody>
      </p:sp>
      <p:sp>
        <p:nvSpPr>
          <p:cNvPr id="583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789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789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charset="0"/>
                <a:ea typeface="ＭＳ Ｐゴシック" pitchFamily="28" charset="-128"/>
                <a:cs typeface="+mn-cs"/>
              </a:defRPr>
            </a:lvl1pPr>
          </a:lstStyle>
          <a:p>
            <a:pPr>
              <a:defRPr/>
            </a:pPr>
            <a:endParaRPr lang="en-US" dirty="0"/>
          </a:p>
        </p:txBody>
      </p:sp>
      <p:sp>
        <p:nvSpPr>
          <p:cNvPr id="3789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atin typeface="Arial" charset="0"/>
                <a:ea typeface="ＭＳ Ｐゴシック" pitchFamily="28" charset="-128"/>
                <a:cs typeface="+mn-cs"/>
              </a:defRPr>
            </a:lvl1pPr>
          </a:lstStyle>
          <a:p>
            <a:pPr>
              <a:defRPr/>
            </a:pPr>
            <a:fld id="{DFB95050-E3A9-4E27-9553-0C85D1628038}" type="slidenum">
              <a:rPr lang="en-US"/>
              <a:pPr>
                <a:defRPr/>
              </a:pPr>
              <a:t>‹#›</a:t>
            </a:fld>
            <a:endParaRPr lang="en-US" dirty="0"/>
          </a:p>
        </p:txBody>
      </p:sp>
    </p:spTree>
    <p:extLst>
      <p:ext uri="{BB962C8B-B14F-4D97-AF65-F5344CB8AC3E}">
        <p14:creationId xmlns:p14="http://schemas.microsoft.com/office/powerpoint/2010/main" val="29590094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C0C2976-F680-4B00-B6B1-78AD50A35D65}" type="slidenum">
              <a:rPr lang="en-US" altLang="en-US" sz="1200">
                <a:solidFill>
                  <a:prstClr val="black"/>
                </a:solidFill>
              </a:rPr>
              <a:pPr/>
              <a:t>2</a:t>
            </a:fld>
            <a:endParaRPr lang="en-US" altLang="en-US" sz="1200" dirty="0">
              <a:solidFill>
                <a:prstClr val="black"/>
              </a:solidFill>
            </a:endParaRPr>
          </a:p>
        </p:txBody>
      </p:sp>
    </p:spTree>
    <p:extLst>
      <p:ext uri="{BB962C8B-B14F-4D97-AF65-F5344CB8AC3E}">
        <p14:creationId xmlns:p14="http://schemas.microsoft.com/office/powerpoint/2010/main" val="25157217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18</a:t>
            </a:fld>
            <a:endParaRPr lang="en-US" dirty="0"/>
          </a:p>
        </p:txBody>
      </p:sp>
    </p:spTree>
    <p:extLst>
      <p:ext uri="{BB962C8B-B14F-4D97-AF65-F5344CB8AC3E}">
        <p14:creationId xmlns:p14="http://schemas.microsoft.com/office/powerpoint/2010/main" val="3164801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smtClean="0">
                <a:latin typeface="Arial" panose="020B0604020202020204" pitchFamily="34" charset="0"/>
                <a:ea typeface="ＭＳ Ｐゴシック" panose="020B0600070205080204" pitchFamily="34" charset="-128"/>
              </a:rPr>
              <a:t>Figure 18.6 </a:t>
            </a:r>
            <a:r>
              <a:rPr lang="en-US" altLang="en-US" b="0" dirty="0" smtClean="0">
                <a:latin typeface="Arial" panose="020B0604020202020204" pitchFamily="34" charset="0"/>
                <a:ea typeface="ＭＳ Ｐゴシック" panose="020B0600070205080204" pitchFamily="34" charset="-128"/>
              </a:rPr>
              <a:t>Fossil cells from an ancient beach. Microscopic 3.4-billion-year-old fossils nestle among sand grains in a sandstone. The cells may be relatives of modern bacteria.</a:t>
            </a:r>
          </a:p>
          <a:p>
            <a:endParaRPr lang="en-US" altLang="en-US" dirty="0">
              <a:latin typeface="Arial" panose="020B0604020202020204" pitchFamily="34" charset="0"/>
              <a:ea typeface="ＭＳ Ｐゴシック" panose="020B0600070205080204" pitchFamily="34" charset="-128"/>
            </a:endParaRPr>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A2601F1-57C5-4344-BBEF-A59690C6F030}" type="slidenum">
              <a:rPr lang="en-US" altLang="en-US" sz="1200">
                <a:solidFill>
                  <a:prstClr val="black"/>
                </a:solidFill>
              </a:rPr>
              <a:pPr/>
              <a:t>19</a:t>
            </a:fld>
            <a:endParaRPr lang="en-US" altLang="en-US" sz="1200" dirty="0">
              <a:solidFill>
                <a:prstClr val="black"/>
              </a:solidFill>
            </a:endParaRPr>
          </a:p>
        </p:txBody>
      </p:sp>
    </p:spTree>
    <p:extLst>
      <p:ext uri="{BB962C8B-B14F-4D97-AF65-F5344CB8AC3E}">
        <p14:creationId xmlns:p14="http://schemas.microsoft.com/office/powerpoint/2010/main" val="38958788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20</a:t>
            </a:fld>
            <a:endParaRPr lang="en-US" dirty="0"/>
          </a:p>
        </p:txBody>
      </p:sp>
    </p:spTree>
    <p:extLst>
      <p:ext uri="{BB962C8B-B14F-4D97-AF65-F5344CB8AC3E}">
        <p14:creationId xmlns:p14="http://schemas.microsoft.com/office/powerpoint/2010/main" val="3938414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latin typeface="Arial" panose="020B0604020202020204" pitchFamily="34" charset="0"/>
                <a:ea typeface="ＭＳ Ｐゴシック" panose="020B0600070205080204" pitchFamily="34" charset="-128"/>
              </a:rPr>
              <a:t>Figure 18.7 </a:t>
            </a:r>
            <a:r>
              <a:rPr lang="en-US" altLang="en-US" b="0" dirty="0" smtClean="0">
                <a:latin typeface="Arial" panose="020B0604020202020204" pitchFamily="34" charset="0"/>
                <a:ea typeface="ＭＳ Ｐゴシック" panose="020B0600070205080204" pitchFamily="34" charset="-128"/>
              </a:rPr>
              <a:t>Fossil stromatolites.</a:t>
            </a:r>
          </a:p>
          <a:p>
            <a:r>
              <a:rPr lang="en-US" altLang="en-US" dirty="0" smtClean="0">
                <a:latin typeface="Arial" panose="020B0604020202020204" pitchFamily="34" charset="0"/>
                <a:ea typeface="ＭＳ Ｐゴシック" panose="020B0600070205080204" pitchFamily="34" charset="-128"/>
              </a:rPr>
              <a:t>A  In cross section, a stromatolite reveals the layered remains of countless photosynthetic bacteria and sediment they captured.</a:t>
            </a:r>
          </a:p>
          <a:p>
            <a:r>
              <a:rPr lang="en-US" altLang="en-US" dirty="0" smtClean="0">
                <a:latin typeface="Arial" panose="020B0604020202020204" pitchFamily="34" charset="0"/>
                <a:ea typeface="ＭＳ Ｐゴシック" panose="020B0600070205080204" pitchFamily="34" charset="-128"/>
              </a:rPr>
              <a:t>B  Cyanobacteria such as those in this 850-million-year-old fossil are the main photosynthetic </a:t>
            </a:r>
            <a:r>
              <a:rPr lang="en-US" altLang="en-US" b="0" dirty="0" smtClean="0">
                <a:latin typeface="Arial" panose="020B0604020202020204" pitchFamily="34" charset="0"/>
                <a:ea typeface="ＭＳ Ｐゴシック" panose="020B0600070205080204" pitchFamily="34" charset="-128"/>
              </a:rPr>
              <a:t>cells in stromatolites.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dirty="0">
              <a:latin typeface="Arial" panose="020B0604020202020204" pitchFamily="34" charset="0"/>
              <a:ea typeface="ＭＳ Ｐゴシック" panose="020B0600070205080204" pitchFamily="34" charset="-128"/>
            </a:endParaRPr>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B831EA7-2F6D-40B7-AD90-878FCFD93924}" type="slidenum">
              <a:rPr lang="en-US" altLang="en-US" sz="1200">
                <a:solidFill>
                  <a:prstClr val="black"/>
                </a:solidFill>
              </a:rPr>
              <a:pPr/>
              <a:t>21</a:t>
            </a:fld>
            <a:endParaRPr lang="en-US" altLang="en-US" sz="1200" dirty="0">
              <a:solidFill>
                <a:prstClr val="black"/>
              </a:solidFill>
            </a:endParaRPr>
          </a:p>
        </p:txBody>
      </p:sp>
    </p:spTree>
    <p:extLst>
      <p:ext uri="{BB962C8B-B14F-4D97-AF65-F5344CB8AC3E}">
        <p14:creationId xmlns:p14="http://schemas.microsoft.com/office/powerpoint/2010/main" val="19692282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22</a:t>
            </a:fld>
            <a:endParaRPr lang="en-US" dirty="0"/>
          </a:p>
        </p:txBody>
      </p:sp>
    </p:spTree>
    <p:extLst>
      <p:ext uri="{BB962C8B-B14F-4D97-AF65-F5344CB8AC3E}">
        <p14:creationId xmlns:p14="http://schemas.microsoft.com/office/powerpoint/2010/main" val="28032606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23</a:t>
            </a:fld>
            <a:endParaRPr lang="en-US" dirty="0"/>
          </a:p>
        </p:txBody>
      </p:sp>
    </p:spTree>
    <p:extLst>
      <p:ext uri="{BB962C8B-B14F-4D97-AF65-F5344CB8AC3E}">
        <p14:creationId xmlns:p14="http://schemas.microsoft.com/office/powerpoint/2010/main" val="33458426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28</a:t>
            </a:fld>
            <a:endParaRPr lang="en-US" dirty="0"/>
          </a:p>
        </p:txBody>
      </p:sp>
    </p:spTree>
    <p:extLst>
      <p:ext uri="{BB962C8B-B14F-4D97-AF65-F5344CB8AC3E}">
        <p14:creationId xmlns:p14="http://schemas.microsoft.com/office/powerpoint/2010/main" val="27181215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latin typeface="Arial" panose="020B0604020202020204" pitchFamily="34" charset="0"/>
                <a:ea typeface="ＭＳ Ｐゴシック" panose="020B0600070205080204" pitchFamily="34" charset="-128"/>
              </a:rPr>
              <a:t>Figure 18.9 </a:t>
            </a:r>
            <a:r>
              <a:rPr lang="en-US" altLang="en-US" b="0" dirty="0" smtClean="0">
                <a:latin typeface="Arial" panose="020B0604020202020204" pitchFamily="34" charset="0"/>
                <a:ea typeface="ＭＳ Ｐゴシック" panose="020B0600070205080204" pitchFamily="34" charset="-128"/>
              </a:rPr>
              <a:t>Modern bacteria that may be related to the bacterial ancestors of mitochondria.</a:t>
            </a:r>
          </a:p>
          <a:p>
            <a:r>
              <a:rPr lang="en-US" altLang="en-US" dirty="0" smtClean="0">
                <a:latin typeface="Arial" panose="020B0604020202020204" pitchFamily="34" charset="0"/>
                <a:ea typeface="ＭＳ Ｐゴシック" panose="020B0600070205080204" pitchFamily="34" charset="-128"/>
              </a:rPr>
              <a:t>A  </a:t>
            </a:r>
            <a:r>
              <a:rPr lang="en-US" altLang="en-US" i="1" dirty="0" smtClean="0">
                <a:latin typeface="Arial" panose="020B0604020202020204" pitchFamily="34" charset="0"/>
                <a:ea typeface="ＭＳ Ｐゴシック" panose="020B0600070205080204" pitchFamily="34" charset="-128"/>
              </a:rPr>
              <a:t>Rickettsia </a:t>
            </a:r>
            <a:r>
              <a:rPr lang="en-US" altLang="en-US" i="1" dirty="0" err="1" smtClean="0">
                <a:latin typeface="Arial" panose="020B0604020202020204" pitchFamily="34" charset="0"/>
                <a:ea typeface="ＭＳ Ｐゴシック" panose="020B0600070205080204" pitchFamily="34" charset="-128"/>
              </a:rPr>
              <a:t>prowazekii</a:t>
            </a:r>
            <a:r>
              <a:rPr lang="en-US" altLang="en-US" dirty="0" smtClean="0">
                <a:latin typeface="Arial" panose="020B0604020202020204" pitchFamily="34" charset="0"/>
                <a:ea typeface="ＭＳ Ｐゴシック" panose="020B0600070205080204" pitchFamily="34" charset="-128"/>
              </a:rPr>
              <a:t>, the bacteria that cause typhus.</a:t>
            </a:r>
          </a:p>
          <a:p>
            <a:endParaRPr lang="en-US" altLang="en-US" i="0" dirty="0">
              <a:latin typeface="Arial" panose="020B0604020202020204" pitchFamily="34" charset="0"/>
              <a:ea typeface="ＭＳ Ｐゴシック" panose="020B0600070205080204" pitchFamily="34"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F474CC0-A36F-4C13-8C6C-0193DB46626A}" type="slidenum">
              <a:rPr lang="en-US" altLang="en-US" sz="1200">
                <a:solidFill>
                  <a:prstClr val="black"/>
                </a:solidFill>
              </a:rPr>
              <a:pPr/>
              <a:t>29</a:t>
            </a:fld>
            <a:endParaRPr lang="en-US" altLang="en-US" sz="1200" dirty="0">
              <a:solidFill>
                <a:prstClr val="black"/>
              </a:solidFill>
            </a:endParaRPr>
          </a:p>
        </p:txBody>
      </p:sp>
    </p:spTree>
    <p:extLst>
      <p:ext uri="{BB962C8B-B14F-4D97-AF65-F5344CB8AC3E}">
        <p14:creationId xmlns:p14="http://schemas.microsoft.com/office/powerpoint/2010/main" val="609798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latin typeface="Arial" panose="020B0604020202020204" pitchFamily="34" charset="0"/>
                <a:ea typeface="ＭＳ Ｐゴシック" panose="020B0600070205080204" pitchFamily="34" charset="-128"/>
              </a:rPr>
              <a:t>Figure 18.9 </a:t>
            </a:r>
            <a:r>
              <a:rPr lang="en-US" altLang="en-US" b="0" dirty="0" smtClean="0">
                <a:latin typeface="Arial" panose="020B0604020202020204" pitchFamily="34" charset="0"/>
                <a:ea typeface="ＭＳ Ｐゴシック" panose="020B0600070205080204" pitchFamily="34" charset="-128"/>
              </a:rPr>
              <a:t>Modern bacteria that may be related to the bacterial ancestors of mitochondria.</a:t>
            </a:r>
          </a:p>
          <a:p>
            <a:r>
              <a:rPr lang="en-US" altLang="en-US" dirty="0" smtClean="0">
                <a:latin typeface="Arial" panose="020B0604020202020204" pitchFamily="34" charset="0"/>
                <a:ea typeface="ＭＳ Ｐゴシック" panose="020B0600070205080204" pitchFamily="34" charset="-128"/>
              </a:rPr>
              <a:t>B  </a:t>
            </a:r>
            <a:r>
              <a:rPr lang="en-US" altLang="en-US" i="1" dirty="0" err="1" smtClean="0">
                <a:latin typeface="Arial" panose="020B0604020202020204" pitchFamily="34" charset="0"/>
                <a:ea typeface="ＭＳ Ｐゴシック" panose="020B0600070205080204" pitchFamily="34" charset="-128"/>
              </a:rPr>
              <a:t>Methylobacter</a:t>
            </a:r>
            <a:r>
              <a:rPr lang="en-US" altLang="en-US" b="0" dirty="0" smtClean="0">
                <a:latin typeface="Arial" panose="020B0604020202020204" pitchFamily="34" charset="0"/>
                <a:ea typeface="ＭＳ Ｐゴシック" panose="020B0600070205080204" pitchFamily="34" charset="-128"/>
              </a:rPr>
              <a:t>, a methane-feeder with stacked internal membranes.</a:t>
            </a:r>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30</a:t>
            </a:fld>
            <a:endParaRPr lang="en-US" dirty="0"/>
          </a:p>
        </p:txBody>
      </p:sp>
    </p:spTree>
    <p:extLst>
      <p:ext uri="{BB962C8B-B14F-4D97-AF65-F5344CB8AC3E}">
        <p14:creationId xmlns:p14="http://schemas.microsoft.com/office/powerpoint/2010/main" val="18731761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Figure 18.10 </a:t>
            </a:r>
            <a:r>
              <a:rPr lang="en-US" dirty="0" smtClean="0"/>
              <a:t>Some milestones in the Precambrian and its position in Earth’s history.</a:t>
            </a:r>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74D97BA-B3E4-4039-A78C-F8F056A24C63}" type="slidenum">
              <a:rPr lang="en-US" altLang="en-US" sz="1200">
                <a:solidFill>
                  <a:prstClr val="black"/>
                </a:solidFill>
              </a:rPr>
              <a:pPr/>
              <a:t>32</a:t>
            </a:fld>
            <a:endParaRPr lang="en-US" altLang="en-US" sz="1200" dirty="0">
              <a:solidFill>
                <a:prstClr val="black"/>
              </a:solidFill>
            </a:endParaRPr>
          </a:p>
        </p:txBody>
      </p:sp>
    </p:spTree>
    <p:extLst>
      <p:ext uri="{BB962C8B-B14F-4D97-AF65-F5344CB8AC3E}">
        <p14:creationId xmlns:p14="http://schemas.microsoft.com/office/powerpoint/2010/main" val="3558445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45DA419-8131-4A31-932D-5C1DB964AC55}" type="slidenum">
              <a:rPr lang="en-US" altLang="en-US" sz="1200">
                <a:solidFill>
                  <a:prstClr val="black"/>
                </a:solidFill>
              </a:rPr>
              <a:pPr/>
              <a:t>7</a:t>
            </a:fld>
            <a:endParaRPr lang="en-US" altLang="en-US" sz="1200" dirty="0">
              <a:solidFill>
                <a:prstClr val="black"/>
              </a:solidFill>
            </a:endParaRPr>
          </a:p>
        </p:txBody>
      </p:sp>
    </p:spTree>
    <p:extLst>
      <p:ext uri="{BB962C8B-B14F-4D97-AF65-F5344CB8AC3E}">
        <p14:creationId xmlns:p14="http://schemas.microsoft.com/office/powerpoint/2010/main" val="446199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33</a:t>
            </a:fld>
            <a:endParaRPr lang="en-US" dirty="0"/>
          </a:p>
        </p:txBody>
      </p:sp>
    </p:spTree>
    <p:extLst>
      <p:ext uri="{BB962C8B-B14F-4D97-AF65-F5344CB8AC3E}">
        <p14:creationId xmlns:p14="http://schemas.microsoft.com/office/powerpoint/2010/main" val="26753872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smtClean="0">
                <a:latin typeface="Arial" panose="020B0604020202020204" pitchFamily="34" charset="0"/>
                <a:ea typeface="ＭＳ Ｐゴシック" panose="020B0600070205080204" pitchFamily="34" charset="-128"/>
              </a:rPr>
              <a:t>Figure 18.11 </a:t>
            </a:r>
            <a:r>
              <a:rPr lang="en-US" altLang="en-US" b="0" dirty="0" smtClean="0">
                <a:latin typeface="Arial" panose="020B0604020202020204" pitchFamily="34" charset="0"/>
                <a:ea typeface="ＭＳ Ｐゴシック" panose="020B0600070205080204" pitchFamily="34" charset="-128"/>
              </a:rPr>
              <a:t>Exploring Mars. This composite selfie of NASA’s Curiosity Rover was taken in 2015 on Mars, where the Rover is assessing whether conditions support or could have supported life. The inset photo shows the relative sizes of Earth and Mars.</a:t>
            </a:r>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74D97BA-B3E4-4039-A78C-F8F056A24C63}" type="slidenum">
              <a:rPr lang="en-US" altLang="en-US" sz="1200">
                <a:solidFill>
                  <a:prstClr val="black"/>
                </a:solidFill>
              </a:rPr>
              <a:pPr/>
              <a:t>34</a:t>
            </a:fld>
            <a:endParaRPr lang="en-US" altLang="en-US" sz="1200" dirty="0">
              <a:solidFill>
                <a:prstClr val="black"/>
              </a:solidFill>
            </a:endParaRPr>
          </a:p>
        </p:txBody>
      </p:sp>
    </p:spTree>
    <p:extLst>
      <p:ext uri="{BB962C8B-B14F-4D97-AF65-F5344CB8AC3E}">
        <p14:creationId xmlns:p14="http://schemas.microsoft.com/office/powerpoint/2010/main" val="35584458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35</a:t>
            </a:fld>
            <a:endParaRPr lang="en-US" dirty="0"/>
          </a:p>
        </p:txBody>
      </p:sp>
    </p:spTree>
    <p:extLst>
      <p:ext uri="{BB962C8B-B14F-4D97-AF65-F5344CB8AC3E}">
        <p14:creationId xmlns:p14="http://schemas.microsoft.com/office/powerpoint/2010/main" val="536207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Figure 18.2 </a:t>
            </a:r>
            <a:r>
              <a:rPr lang="en-US" dirty="0" smtClean="0"/>
              <a:t>The Miller–Urey experiment. Stanley Miller and Harold Urey used this glass apparatus to test whether organic compounds could have formed by lightning-driven chemical reactions in Earth’s early atmosphere. Water, hydrogen gas (H</a:t>
            </a:r>
            <a:r>
              <a:rPr lang="en-US" baseline="-25000" dirty="0" smtClean="0"/>
              <a:t>2</a:t>
            </a:r>
            <a:r>
              <a:rPr lang="en-US" dirty="0" smtClean="0"/>
              <a:t>), methane (CH</a:t>
            </a:r>
            <a:r>
              <a:rPr lang="en-US" baseline="-25000" dirty="0" smtClean="0"/>
              <a:t>4</a:t>
            </a:r>
            <a:r>
              <a:rPr lang="en-US" dirty="0" smtClean="0"/>
              <a:t>), and ammonia (NH</a:t>
            </a:r>
            <a:r>
              <a:rPr lang="en-US" baseline="-25000" dirty="0" smtClean="0"/>
              <a:t>3</a:t>
            </a:r>
            <a:r>
              <a:rPr lang="en-US" dirty="0" smtClean="0"/>
              <a:t>) circulated through the apparatus as sparks from an electrode simulated lightning.</a:t>
            </a: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A2396FB-E65E-4FA2-A283-87052D0C4B0A}" type="slidenum">
              <a:rPr lang="en-US" altLang="en-US" sz="1200">
                <a:solidFill>
                  <a:prstClr val="black"/>
                </a:solidFill>
              </a:rPr>
              <a:pPr/>
              <a:t>8</a:t>
            </a:fld>
            <a:endParaRPr lang="en-US" altLang="en-US" sz="1200" dirty="0">
              <a:solidFill>
                <a:prstClr val="black"/>
              </a:solidFill>
            </a:endParaRPr>
          </a:p>
        </p:txBody>
      </p:sp>
    </p:spTree>
    <p:extLst>
      <p:ext uri="{BB962C8B-B14F-4D97-AF65-F5344CB8AC3E}">
        <p14:creationId xmlns:p14="http://schemas.microsoft.com/office/powerpoint/2010/main" val="1434611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Figure 18.3 </a:t>
            </a:r>
            <a:r>
              <a:rPr lang="en-US" dirty="0" smtClean="0"/>
              <a:t>A type of deep-sea hydrothermal vent called a black smoker.</a:t>
            </a:r>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AD886BF-37A6-4533-AC96-92ADA603AEB1}" type="slidenum">
              <a:rPr lang="en-US" altLang="en-US" sz="1200">
                <a:solidFill>
                  <a:prstClr val="black"/>
                </a:solidFill>
              </a:rPr>
              <a:pPr/>
              <a:t>9</a:t>
            </a:fld>
            <a:endParaRPr lang="en-US" altLang="en-US" sz="1200" dirty="0">
              <a:solidFill>
                <a:prstClr val="black"/>
              </a:solidFill>
            </a:endParaRPr>
          </a:p>
        </p:txBody>
      </p:sp>
    </p:spTree>
    <p:extLst>
      <p:ext uri="{BB962C8B-B14F-4D97-AF65-F5344CB8AC3E}">
        <p14:creationId xmlns:p14="http://schemas.microsoft.com/office/powerpoint/2010/main" val="1037282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E8B2BA9-311D-4CB4-927A-1B1135323C70}" type="slidenum">
              <a:rPr lang="en-US" altLang="en-US" sz="1200">
                <a:solidFill>
                  <a:prstClr val="black"/>
                </a:solidFill>
              </a:rPr>
              <a:pPr/>
              <a:t>13</a:t>
            </a:fld>
            <a:endParaRPr lang="en-US" altLang="en-US" sz="1200" dirty="0">
              <a:solidFill>
                <a:prstClr val="black"/>
              </a:solidFill>
            </a:endParaRPr>
          </a:p>
        </p:txBody>
      </p:sp>
    </p:spTree>
    <p:extLst>
      <p:ext uri="{BB962C8B-B14F-4D97-AF65-F5344CB8AC3E}">
        <p14:creationId xmlns:p14="http://schemas.microsoft.com/office/powerpoint/2010/main" val="3544360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latin typeface="Arial" panose="020B0604020202020204" pitchFamily="34" charset="0"/>
                <a:ea typeface="ＭＳ Ｐゴシック" panose="020B0600070205080204" pitchFamily="34" charset="-128"/>
              </a:rPr>
              <a:t>Figure 18.5 </a:t>
            </a:r>
            <a:r>
              <a:rPr lang="en-US" altLang="en-US" b="0" dirty="0" smtClean="0">
                <a:latin typeface="Arial" panose="020B0604020202020204" pitchFamily="34" charset="0"/>
                <a:ea typeface="ＭＳ Ｐゴシック" panose="020B0600070205080204" pitchFamily="34" charset="-128"/>
              </a:rPr>
              <a:t>Protocells. Computer models and laboratory experiments help scientists determine how and where protocells could have formed, as well as the protocells’ most likely components.</a:t>
            </a:r>
          </a:p>
          <a:p>
            <a:r>
              <a:rPr lang="en-US" altLang="en-US" dirty="0" smtClean="0">
                <a:latin typeface="Arial" panose="020B0604020202020204" pitchFamily="34" charset="0"/>
                <a:ea typeface="ＭＳ Ｐゴシック" panose="020B0600070205080204" pitchFamily="34" charset="-128"/>
              </a:rPr>
              <a:t>A</a:t>
            </a:r>
            <a:r>
              <a:rPr lang="en-US" altLang="en-US" b="1" dirty="0" smtClean="0">
                <a:latin typeface="Arial" panose="020B0604020202020204" pitchFamily="34" charset="0"/>
                <a:ea typeface="ＭＳ Ｐゴシック" panose="020B0600070205080204" pitchFamily="34" charset="-128"/>
              </a:rPr>
              <a:t>  </a:t>
            </a:r>
            <a:r>
              <a:rPr lang="en-US" altLang="en-US" dirty="0" smtClean="0">
                <a:latin typeface="Arial" panose="020B0604020202020204" pitchFamily="34" charset="0"/>
                <a:ea typeface="ＭＳ Ｐゴシック" panose="020B0600070205080204" pitchFamily="34" charset="-128"/>
              </a:rPr>
              <a:t>Computer model of a protocell with a membrane of fatty acids around strands of RNA.</a:t>
            </a:r>
          </a:p>
          <a:p>
            <a:r>
              <a:rPr lang="en-US" altLang="en-US" dirty="0" smtClean="0">
                <a:latin typeface="Arial" panose="020B0604020202020204" pitchFamily="34" charset="0"/>
                <a:ea typeface="ＭＳ Ｐゴシック" panose="020B0600070205080204" pitchFamily="34" charset="-128"/>
              </a:rPr>
              <a:t>B</a:t>
            </a:r>
            <a:r>
              <a:rPr lang="en-US" altLang="en-US" b="1" dirty="0" smtClean="0">
                <a:latin typeface="Arial" panose="020B0604020202020204" pitchFamily="34" charset="0"/>
                <a:ea typeface="ＭＳ Ｐゴシック" panose="020B0600070205080204" pitchFamily="34" charset="-128"/>
              </a:rPr>
              <a:t>  </a:t>
            </a:r>
            <a:r>
              <a:rPr lang="en-US" altLang="en-US" dirty="0" smtClean="0">
                <a:latin typeface="Arial" panose="020B0604020202020204" pitchFamily="34" charset="0"/>
                <a:ea typeface="ＭＳ Ｐゴシック" panose="020B0600070205080204" pitchFamily="34" charset="-128"/>
              </a:rPr>
              <a:t>Laboratory-formed protocell consisting of fatty acids (green) surrounding RNA-coated clay (red).</a:t>
            </a:r>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6FD5E78-D12F-401C-96AF-2706969E1869}" type="slidenum">
              <a:rPr lang="en-US" altLang="en-US" sz="1200">
                <a:solidFill>
                  <a:prstClr val="black"/>
                </a:solidFill>
              </a:rPr>
              <a:pPr/>
              <a:t>14</a:t>
            </a:fld>
            <a:endParaRPr lang="en-US" altLang="en-US" sz="1200" dirty="0">
              <a:solidFill>
                <a:prstClr val="black"/>
              </a:solidFill>
            </a:endParaRPr>
          </a:p>
        </p:txBody>
      </p:sp>
    </p:spTree>
    <p:extLst>
      <p:ext uri="{BB962C8B-B14F-4D97-AF65-F5344CB8AC3E}">
        <p14:creationId xmlns:p14="http://schemas.microsoft.com/office/powerpoint/2010/main" val="3974023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07F79B4-272D-4C60-8E6B-56D0BF4FFDDD}" type="slidenum">
              <a:rPr lang="en-US" altLang="en-US" sz="1200">
                <a:solidFill>
                  <a:prstClr val="black"/>
                </a:solidFill>
              </a:rPr>
              <a:pPr/>
              <a:t>15</a:t>
            </a:fld>
            <a:endParaRPr lang="en-US" altLang="en-US" sz="1200" dirty="0">
              <a:solidFill>
                <a:prstClr val="black"/>
              </a:solidFill>
            </a:endParaRPr>
          </a:p>
        </p:txBody>
      </p:sp>
    </p:spTree>
    <p:extLst>
      <p:ext uri="{BB962C8B-B14F-4D97-AF65-F5344CB8AC3E}">
        <p14:creationId xmlns:p14="http://schemas.microsoft.com/office/powerpoint/2010/main" val="53843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16</a:t>
            </a:fld>
            <a:endParaRPr lang="en-US" dirty="0"/>
          </a:p>
        </p:txBody>
      </p:sp>
    </p:spTree>
    <p:extLst>
      <p:ext uri="{BB962C8B-B14F-4D97-AF65-F5344CB8AC3E}">
        <p14:creationId xmlns:p14="http://schemas.microsoft.com/office/powerpoint/2010/main" val="16628580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17</a:t>
            </a:fld>
            <a:endParaRPr lang="en-US" dirty="0"/>
          </a:p>
        </p:txBody>
      </p:sp>
    </p:spTree>
    <p:extLst>
      <p:ext uri="{BB962C8B-B14F-4D97-AF65-F5344CB8AC3E}">
        <p14:creationId xmlns:p14="http://schemas.microsoft.com/office/powerpoint/2010/main" val="13652562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194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p:cNvSpPr>
            <a:spLocks noGrp="1"/>
          </p:cNvSpPr>
          <p:nvPr>
            <p:ph type="title"/>
          </p:nvPr>
        </p:nvSpPr>
        <p:spPr>
          <a:xfrm>
            <a:off x="457200" y="228600"/>
            <a:ext cx="8229600" cy="622828"/>
          </a:xfrm>
        </p:spPr>
        <p:txBody>
          <a:bodyPr anchor="t">
            <a:noAutofit/>
          </a:bodyPr>
          <a:lstStyle>
            <a:lvl1pPr>
              <a:defRPr sz="3600">
                <a:latin typeface="Arial" pitchFamily="34" charset="0"/>
                <a:ea typeface="Verdana" pitchFamily="34" charset="0"/>
                <a:cs typeface="Arial" pitchFamily="34" charset="0"/>
              </a:defRPr>
            </a:lvl1pPr>
          </a:lstStyle>
          <a:p>
            <a:r>
              <a:rPr lang="en-US" dirty="0" smtClean="0"/>
              <a:t>Click to edit Master title style</a:t>
            </a:r>
            <a:endParaRPr lang="en-US" dirty="0"/>
          </a:p>
        </p:txBody>
      </p:sp>
      <p:sp>
        <p:nvSpPr>
          <p:cNvPr id="7" name="Conten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latin typeface="Arial" pitchFamily="34" charset="0"/>
                <a:ea typeface="Verdana" pitchFamily="34" charset="0"/>
                <a:cs typeface="Arial" pitchFamily="34" charset="0"/>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atin typeface="Arial" pitchFamily="34" charset="0"/>
                <a:ea typeface="Verdana" pitchFamily="34" charset="0"/>
                <a:cs typeface="Arial" pitchFamily="34" charset="0"/>
              </a:defRPr>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800">
                <a:latin typeface="Arial" pitchFamily="34" charset="0"/>
                <a:ea typeface="Verdana" pitchFamily="34" charset="0"/>
                <a:cs typeface="Arial" pitchFamily="34" charset="0"/>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13" name="Rectangle 12"/>
          <p:cNvSpPr/>
          <p:nvPr/>
        </p:nvSpPr>
        <p:spPr bwMode="white">
          <a:xfrm>
            <a:off x="-7938" y="6248400"/>
            <a:ext cx="9161464" cy="629874"/>
          </a:xfrm>
          <a:prstGeom prst="rect">
            <a:avLst/>
          </a:prstGeom>
          <a:solidFill>
            <a:srgbClr val="194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sz="quarter" idx="16"/>
          </p:nvPr>
        </p:nvSpPr>
        <p:spPr>
          <a:xfrm>
            <a:off x="1600200" y="6285230"/>
            <a:ext cx="7543800" cy="572770"/>
          </a:xfrm>
          <a:solidFill>
            <a:srgbClr val="194F97"/>
          </a:solidFill>
        </p:spPr>
        <p:txBody>
          <a:bodyPr>
            <a:noAutofit/>
          </a:bodyPr>
          <a:lstStyle>
            <a:lvl1pPr algn="ctr">
              <a:defRPr sz="1100">
                <a:latin typeface="Arial" pitchFamily="34" charset="0"/>
                <a:cs typeface="Arial" pitchFamily="34" charset="0"/>
              </a:defRPr>
            </a:lvl1pPr>
            <a:lvl2pPr>
              <a:defRPr sz="1100">
                <a:latin typeface="Arial" pitchFamily="34" charset="0"/>
                <a:cs typeface="Arial" pitchFamily="34" charset="0"/>
              </a:defRPr>
            </a:lvl2pPr>
            <a:lvl3pPr>
              <a:defRPr sz="1100">
                <a:latin typeface="Arial" pitchFamily="34" charset="0"/>
                <a:cs typeface="Arial" pitchFamily="34" charset="0"/>
              </a:defRPr>
            </a:lvl3pPr>
            <a:lvl4pPr>
              <a:defRPr sz="1100">
                <a:latin typeface="Arial" pitchFamily="34" charset="0"/>
                <a:cs typeface="Arial" pitchFamily="34" charset="0"/>
              </a:defRPr>
            </a:lvl4pPr>
            <a:lvl5pPr>
              <a:defRPr sz="1100">
                <a:latin typeface="Arial" pitchFamily="34" charset="0"/>
                <a:cs typeface="Arial" pitchFamily="34" charset="0"/>
              </a:defRPr>
            </a:lvl5pPr>
          </a:lstStyle>
          <a:p>
            <a:pPr lvl="0"/>
            <a:r>
              <a:rPr lang="en-US" smtClean="0"/>
              <a:t>Click to edit Master text styles</a:t>
            </a:r>
          </a:p>
        </p:txBody>
      </p:sp>
      <p:pic>
        <p:nvPicPr>
          <p:cNvPr id="14"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47" y="6324787"/>
            <a:ext cx="1447800" cy="479425"/>
          </a:xfrm>
          <a:prstGeom prst="rect">
            <a:avLst/>
          </a:prstGeom>
          <a:solidFill>
            <a:srgbClr val="194F97"/>
          </a:solidFill>
          <a:ln>
            <a:noFill/>
          </a:ln>
          <a:extLst/>
        </p:spPr>
      </p:pic>
    </p:spTree>
    <p:extLst>
      <p:ext uri="{BB962C8B-B14F-4D97-AF65-F5344CB8AC3E}">
        <p14:creationId xmlns:p14="http://schemas.microsoft.com/office/powerpoint/2010/main" val="3052119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 y="27709"/>
            <a:ext cx="9052560" cy="1039091"/>
          </a:xfrm>
        </p:spPr>
        <p:txBody>
          <a:bodyPr>
            <a:noAutofit/>
          </a:bodyPr>
          <a:lstStyle>
            <a:lvl1pPr algn="ctr">
              <a:defRPr sz="3600">
                <a:latin typeface="Arial" pitchFamily="34" charset="0"/>
                <a:ea typeface="Verdana"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194F97"/>
              </a:buClr>
              <a:buSzPct val="100000"/>
              <a:defRPr/>
            </a:lvl1pPr>
            <a:lvl2pPr>
              <a:buClr>
                <a:srgbClr val="194F97"/>
              </a:buClr>
              <a:defRPr/>
            </a:lvl2pPr>
            <a:lvl3pPr marL="1143000" indent="-228600">
              <a:buClr>
                <a:srgbClr val="194F97"/>
              </a:buClr>
              <a:buFont typeface="Wingdings" pitchFamily="2" charset="2"/>
              <a:buChar char="§"/>
              <a:defRPr/>
            </a:lvl3pPr>
            <a:lvl4pPr marL="1600200" indent="-228600">
              <a:buClr>
                <a:srgbClr val="194F97"/>
              </a:buClr>
              <a:buFont typeface="Courier New" pitchFamily="49" charset="0"/>
              <a:buChar char="o"/>
              <a:defRPr/>
            </a:lvl4pPr>
            <a:lvl5pPr>
              <a:buClr>
                <a:srgbClr val="194F97"/>
              </a:buCl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54940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igure + Caption Layout">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519169" y="357626"/>
            <a:ext cx="8032638" cy="1004011"/>
          </a:xfrm>
        </p:spPr>
        <p:txBody>
          <a:bodyPr>
            <a:noAutofit/>
          </a:bodyPr>
          <a:lstStyle>
            <a:lvl1pPr algn="ctr">
              <a:defRPr sz="3600" b="0">
                <a:solidFill>
                  <a:schemeClr val="tx1"/>
                </a:solidFill>
              </a:defRPr>
            </a:lvl1pPr>
          </a:lstStyle>
          <a:p>
            <a:r>
              <a:rPr lang="en-US" dirty="0" smtClean="0"/>
              <a:t>Click to edit Master title style</a:t>
            </a:r>
            <a:endParaRPr lang="en-US" dirty="0"/>
          </a:p>
        </p:txBody>
      </p:sp>
      <p:sp>
        <p:nvSpPr>
          <p:cNvPr id="3" name="Picture Placeholder 2"/>
          <p:cNvSpPr>
            <a:spLocks noGrp="1"/>
          </p:cNvSpPr>
          <p:nvPr>
            <p:ph type="pic" sz="quarter" idx="10"/>
          </p:nvPr>
        </p:nvSpPr>
        <p:spPr>
          <a:xfrm>
            <a:off x="1143000" y="1752600"/>
            <a:ext cx="6997700" cy="3429000"/>
          </a:xfrm>
        </p:spPr>
        <p:txBody>
          <a:bodyPr/>
          <a:lstStyle/>
          <a:p>
            <a:r>
              <a:rPr lang="en-US" smtClean="0"/>
              <a:t>Click icon to add picture</a:t>
            </a:r>
            <a:endParaRPr lang="en-US"/>
          </a:p>
        </p:txBody>
      </p:sp>
      <p:sp>
        <p:nvSpPr>
          <p:cNvPr id="11" name="Text Placeholder 3"/>
          <p:cNvSpPr>
            <a:spLocks noGrp="1"/>
          </p:cNvSpPr>
          <p:nvPr>
            <p:ph type="body" sz="half" idx="2"/>
          </p:nvPr>
        </p:nvSpPr>
        <p:spPr>
          <a:xfrm>
            <a:off x="519169" y="5486400"/>
            <a:ext cx="8032638" cy="6651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Rectangle 5"/>
          <p:cNvSpPr/>
          <p:nvPr userDrawn="1"/>
        </p:nvSpPr>
        <p:spPr bwMode="white">
          <a:xfrm>
            <a:off x="-7937" y="6248400"/>
            <a:ext cx="9151937" cy="617539"/>
          </a:xfrm>
          <a:prstGeom prst="rect">
            <a:avLst/>
          </a:prstGeom>
          <a:solidFill>
            <a:srgbClr val="194F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Copyright" descr="Pearson: Copyright 2015, 2012, 2009"/>
          <p:cNvSpPr txBox="1">
            <a:spLocks noChangeArrowheads="1"/>
          </p:cNvSpPr>
          <p:nvPr userDrawn="1"/>
        </p:nvSpPr>
        <p:spPr bwMode="auto">
          <a:xfrm>
            <a:off x="1523999" y="6324601"/>
            <a:ext cx="7391401" cy="533081"/>
          </a:xfrm>
          <a:prstGeom prst="rect">
            <a:avLst/>
          </a:prstGeom>
          <a:solidFill>
            <a:srgbClr val="194F97"/>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sz="1200" kern="1200" dirty="0" smtClean="0">
                <a:solidFill>
                  <a:schemeClr val="bg1"/>
                </a:solidFill>
                <a:effectLst/>
                <a:latin typeface="Arial" pitchFamily="34" charset="0"/>
                <a:ea typeface="Verdana" pitchFamily="34" charset="0"/>
                <a:cs typeface="Arial" pitchFamily="34" charset="0"/>
              </a:rPr>
              <a:t>Copyright</a:t>
            </a:r>
            <a:r>
              <a:rPr lang="en-US" sz="1200" kern="1200" baseline="0" dirty="0" smtClean="0">
                <a:solidFill>
                  <a:schemeClr val="bg1"/>
                </a:solidFill>
                <a:effectLst/>
                <a:latin typeface="Arial" pitchFamily="34" charset="0"/>
                <a:ea typeface="Verdana" pitchFamily="34" charset="0"/>
                <a:cs typeface="Arial" pitchFamily="34" charset="0"/>
              </a:rPr>
              <a:t> </a:t>
            </a:r>
            <a:r>
              <a:rPr lang="en-US" sz="1200" kern="1200" dirty="0" smtClean="0">
                <a:solidFill>
                  <a:schemeClr val="bg1"/>
                </a:solidFill>
                <a:effectLst/>
                <a:latin typeface="Arial" pitchFamily="34" charset="0"/>
                <a:ea typeface="ＭＳ Ｐゴシック" pitchFamily="34" charset="-128"/>
                <a:cs typeface="Arial" pitchFamily="34" charset="0"/>
              </a:rPr>
              <a:t>© 2018 </a:t>
            </a:r>
            <a:r>
              <a:rPr lang="en-US" sz="1200" kern="1200" dirty="0" err="1" smtClean="0">
                <a:solidFill>
                  <a:schemeClr val="bg1"/>
                </a:solidFill>
                <a:effectLst/>
                <a:latin typeface="Arial" pitchFamily="34" charset="0"/>
                <a:ea typeface="ＭＳ Ｐゴシック" pitchFamily="34" charset="-128"/>
                <a:cs typeface="Arial" pitchFamily="34" charset="0"/>
              </a:rPr>
              <a:t>Cengage</a:t>
            </a:r>
            <a:r>
              <a:rPr lang="en-US" sz="1200" kern="1200" dirty="0" smtClean="0">
                <a:solidFill>
                  <a:schemeClr val="bg1"/>
                </a:solidFill>
                <a:effectLst/>
                <a:latin typeface="Arial" pitchFamily="34" charset="0"/>
                <a:ea typeface="ＭＳ Ｐゴシック" pitchFamily="34" charset="-128"/>
                <a:cs typeface="Arial" pitchFamily="34"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1200" kern="1200" dirty="0">
              <a:solidFill>
                <a:schemeClr val="bg1"/>
              </a:solidFill>
              <a:effectLst/>
              <a:latin typeface="Arial" pitchFamily="34" charset="0"/>
              <a:ea typeface="ＭＳ Ｐゴシック" pitchFamily="34" charset="-128"/>
              <a:cs typeface="Arial" pitchFamily="34" charset="0"/>
            </a:endParaRPr>
          </a:p>
        </p:txBody>
      </p:sp>
      <p:pic>
        <p:nvPicPr>
          <p:cNvPr id="13"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 y="6345959"/>
            <a:ext cx="1316182" cy="435841"/>
          </a:xfrm>
          <a:prstGeom prst="rect">
            <a:avLst/>
          </a:prstGeom>
          <a:solidFill>
            <a:srgbClr val="194F97"/>
          </a:solidFill>
          <a:ln>
            <a:noFill/>
          </a:ln>
          <a:extLst/>
        </p:spPr>
      </p:pic>
    </p:spTree>
    <p:extLst>
      <p:ext uri="{BB962C8B-B14F-4D97-AF65-F5344CB8AC3E}">
        <p14:creationId xmlns:p14="http://schemas.microsoft.com/office/powerpoint/2010/main" val="2732324716"/>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white">
          <a:xfrm>
            <a:off x="-7938" y="6324600"/>
            <a:ext cx="9161464" cy="629874"/>
          </a:xfrm>
          <a:prstGeom prst="rect">
            <a:avLst/>
          </a:prstGeom>
          <a:solidFill>
            <a:srgbClr val="194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pyright" descr="Pearson: Copyright 2015, 2012, 2009"/>
          <p:cNvSpPr txBox="1">
            <a:spLocks noChangeArrowheads="1"/>
          </p:cNvSpPr>
          <p:nvPr userDrawn="1"/>
        </p:nvSpPr>
        <p:spPr bwMode="auto">
          <a:xfrm>
            <a:off x="1388395" y="6394712"/>
            <a:ext cx="7714039" cy="504445"/>
          </a:xfrm>
          <a:prstGeom prst="rect">
            <a:avLst/>
          </a:prstGeom>
          <a:solidFill>
            <a:srgbClr val="194F97"/>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sz="1200" kern="1200" dirty="0" smtClean="0">
                <a:solidFill>
                  <a:schemeClr val="bg1"/>
                </a:solidFill>
                <a:effectLst/>
                <a:latin typeface="Arial" pitchFamily="34" charset="0"/>
                <a:ea typeface="Verdana" pitchFamily="34" charset="0"/>
                <a:cs typeface="Arial" pitchFamily="34" charset="0"/>
              </a:rPr>
              <a:t>Copyright</a:t>
            </a:r>
            <a:r>
              <a:rPr lang="en-US" sz="1200" kern="1200" baseline="0" dirty="0" smtClean="0">
                <a:solidFill>
                  <a:schemeClr val="bg1"/>
                </a:solidFill>
                <a:effectLst/>
                <a:latin typeface="Arial" pitchFamily="34" charset="0"/>
                <a:ea typeface="Verdana" pitchFamily="34" charset="0"/>
                <a:cs typeface="Arial" pitchFamily="34" charset="0"/>
              </a:rPr>
              <a:t> </a:t>
            </a:r>
            <a:r>
              <a:rPr lang="en-US" sz="1200" kern="1200" dirty="0" smtClean="0">
                <a:solidFill>
                  <a:schemeClr val="bg1"/>
                </a:solidFill>
                <a:effectLst/>
                <a:latin typeface="Arial" pitchFamily="34" charset="0"/>
                <a:ea typeface="ＭＳ Ｐゴシック" pitchFamily="34" charset="-128"/>
                <a:cs typeface="Arial" pitchFamily="34" charset="0"/>
              </a:rPr>
              <a:t>© 2018 </a:t>
            </a:r>
            <a:r>
              <a:rPr lang="en-US" sz="1200" kern="1200" dirty="0" err="1" smtClean="0">
                <a:solidFill>
                  <a:schemeClr val="bg1"/>
                </a:solidFill>
                <a:effectLst/>
                <a:latin typeface="Arial" pitchFamily="34" charset="0"/>
                <a:ea typeface="ＭＳ Ｐゴシック" pitchFamily="34" charset="-128"/>
                <a:cs typeface="Arial" pitchFamily="34" charset="0"/>
              </a:rPr>
              <a:t>Cengage</a:t>
            </a:r>
            <a:r>
              <a:rPr lang="en-US" sz="1200" kern="1200" dirty="0" smtClean="0">
                <a:solidFill>
                  <a:schemeClr val="bg1"/>
                </a:solidFill>
                <a:effectLst/>
                <a:latin typeface="Arial" pitchFamily="34" charset="0"/>
                <a:ea typeface="ＭＳ Ｐゴシック" pitchFamily="34" charset="-128"/>
                <a:cs typeface="Arial" pitchFamily="34"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1200" kern="1200" dirty="0">
              <a:solidFill>
                <a:schemeClr val="bg1"/>
              </a:solidFill>
              <a:effectLst/>
              <a:latin typeface="Arial" pitchFamily="34" charset="0"/>
              <a:ea typeface="ＭＳ Ｐゴシック" pitchFamily="34" charset="-128"/>
              <a:cs typeface="Arial" pitchFamily="34" charset="0"/>
            </a:endParaRPr>
          </a:p>
        </p:txBody>
      </p:sp>
      <p:pic>
        <p:nvPicPr>
          <p:cNvPr id="9"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422159"/>
            <a:ext cx="1316182" cy="435841"/>
          </a:xfrm>
          <a:prstGeom prst="rect">
            <a:avLst/>
          </a:prstGeom>
          <a:solidFill>
            <a:srgbClr val="194F97"/>
          </a:solidFill>
          <a:ln>
            <a:noFill/>
          </a:ln>
          <a:extLst/>
        </p:spPr>
      </p:pic>
    </p:spTree>
    <p:extLst>
      <p:ext uri="{BB962C8B-B14F-4D97-AF65-F5344CB8AC3E}">
        <p14:creationId xmlns:p14="http://schemas.microsoft.com/office/powerpoint/2010/main" val="996858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Content Placeholder 1"/>
          <p:cNvSpPr>
            <a:spLocks noGrp="1"/>
          </p:cNvSpPr>
          <p:nvPr>
            <p:ph type="title"/>
          </p:nvPr>
        </p:nvSpPr>
        <p:spPr>
          <a:xfrm>
            <a:off x="457200" y="27709"/>
            <a:ext cx="8229600" cy="1039091"/>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Content Placeholder 2"/>
          <p:cNvSpPr>
            <a:spLocks noGrp="1"/>
          </p:cNvSpPr>
          <p:nvPr>
            <p:ph type="body" idx="1"/>
          </p:nvPr>
        </p:nvSpPr>
        <p:spPr>
          <a:xfrm>
            <a:off x="228600" y="1295400"/>
            <a:ext cx="8763000" cy="4830763"/>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bwMode="white">
          <a:xfrm>
            <a:off x="0" y="0"/>
            <a:ext cx="9144000" cy="1133554"/>
          </a:xfrm>
          <a:prstGeom prst="rect">
            <a:avLst/>
          </a:prstGeom>
          <a:solidFill>
            <a:srgbClr val="194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bwMode="white">
          <a:xfrm>
            <a:off x="-7938" y="6248400"/>
            <a:ext cx="9161464" cy="629874"/>
          </a:xfrm>
          <a:prstGeom prst="rect">
            <a:avLst/>
          </a:prstGeom>
          <a:solidFill>
            <a:srgbClr val="194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pyright" descr="Pearson: Copyright 2015, 2012, 2009"/>
          <p:cNvSpPr txBox="1">
            <a:spLocks noChangeArrowheads="1"/>
          </p:cNvSpPr>
          <p:nvPr/>
        </p:nvSpPr>
        <p:spPr bwMode="auto">
          <a:xfrm>
            <a:off x="1402250" y="6317675"/>
            <a:ext cx="7714039" cy="509488"/>
          </a:xfrm>
          <a:prstGeom prst="rect">
            <a:avLst/>
          </a:prstGeom>
          <a:solidFill>
            <a:srgbClr val="194F97"/>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sz="1200" kern="1200" dirty="0" smtClean="0">
                <a:solidFill>
                  <a:schemeClr val="bg1"/>
                </a:solidFill>
                <a:effectLst/>
                <a:latin typeface="Arial" pitchFamily="34" charset="0"/>
                <a:ea typeface="Verdana" pitchFamily="34" charset="0"/>
                <a:cs typeface="Arial" pitchFamily="34" charset="0"/>
              </a:rPr>
              <a:t>Copyright</a:t>
            </a:r>
            <a:r>
              <a:rPr lang="en-US" sz="1200" kern="1200" baseline="0" dirty="0" smtClean="0">
                <a:solidFill>
                  <a:schemeClr val="bg1"/>
                </a:solidFill>
                <a:effectLst/>
                <a:latin typeface="Arial" pitchFamily="34" charset="0"/>
                <a:ea typeface="Verdana" pitchFamily="34" charset="0"/>
                <a:cs typeface="Arial" pitchFamily="34" charset="0"/>
              </a:rPr>
              <a:t> </a:t>
            </a:r>
            <a:r>
              <a:rPr lang="en-US" sz="1200" kern="1200" dirty="0" smtClean="0">
                <a:solidFill>
                  <a:schemeClr val="bg1"/>
                </a:solidFill>
                <a:effectLst/>
                <a:latin typeface="Arial" pitchFamily="34" charset="0"/>
                <a:ea typeface="ＭＳ Ｐゴシック" pitchFamily="34" charset="-128"/>
                <a:cs typeface="Arial" pitchFamily="34" charset="0"/>
              </a:rPr>
              <a:t>© 2018 </a:t>
            </a:r>
            <a:r>
              <a:rPr lang="en-US" sz="1200" kern="1200" dirty="0" err="1" smtClean="0">
                <a:solidFill>
                  <a:schemeClr val="bg1"/>
                </a:solidFill>
                <a:effectLst/>
                <a:latin typeface="Arial" pitchFamily="34" charset="0"/>
                <a:ea typeface="ＭＳ Ｐゴシック" pitchFamily="34" charset="-128"/>
                <a:cs typeface="Arial" pitchFamily="34" charset="0"/>
              </a:rPr>
              <a:t>Cengage</a:t>
            </a:r>
            <a:r>
              <a:rPr lang="en-US" sz="1200" kern="1200" dirty="0" smtClean="0">
                <a:solidFill>
                  <a:schemeClr val="bg1"/>
                </a:solidFill>
                <a:effectLst/>
                <a:latin typeface="Arial" pitchFamily="34" charset="0"/>
                <a:ea typeface="ＭＳ Ｐゴシック" pitchFamily="34" charset="-128"/>
                <a:cs typeface="Arial" pitchFamily="34"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1200" kern="1200" dirty="0">
              <a:solidFill>
                <a:schemeClr val="bg1"/>
              </a:solidFill>
              <a:effectLst/>
              <a:latin typeface="Arial" pitchFamily="34" charset="0"/>
              <a:ea typeface="ＭＳ Ｐゴシック" pitchFamily="34" charset="-128"/>
              <a:cs typeface="Arial" pitchFamily="34" charset="0"/>
            </a:endParaRPr>
          </a:p>
        </p:txBody>
      </p:sp>
      <p:pic>
        <p:nvPicPr>
          <p:cNvPr id="16" name="Picture 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6345959"/>
            <a:ext cx="1316182" cy="435841"/>
          </a:xfrm>
          <a:prstGeom prst="rect">
            <a:avLst/>
          </a:prstGeom>
          <a:solidFill>
            <a:srgbClr val="194F97"/>
          </a:solidFill>
          <a:ln>
            <a:noFill/>
          </a:ln>
          <a:extLst/>
        </p:spPr>
      </p:pic>
    </p:spTree>
    <p:extLst>
      <p:ext uri="{BB962C8B-B14F-4D97-AF65-F5344CB8AC3E}">
        <p14:creationId xmlns:p14="http://schemas.microsoft.com/office/powerpoint/2010/main" val="3851809251"/>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Lst>
  <p:hf sldNum="0" hdr="0" ftr="0" dt="0"/>
  <p:txStyles>
    <p:titleStyle>
      <a:lvl1pPr algn="ctr" defTabSz="914400" rtl="0" eaLnBrk="1" latinLnBrk="0" hangingPunct="1">
        <a:spcBef>
          <a:spcPct val="0"/>
        </a:spcBef>
        <a:buNone/>
        <a:defRPr sz="3600"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rgbClr val="194F97"/>
        </a:buClr>
        <a:buFont typeface="Arial" pitchFamily="34" charset="0"/>
        <a:buChar char="•"/>
        <a:defRPr sz="2800" kern="1200">
          <a:solidFill>
            <a:schemeClr val="tx1"/>
          </a:solidFill>
          <a:latin typeface="Arial" pitchFamily="34" charset="0"/>
          <a:ea typeface="Verdana" pitchFamily="34" charset="0"/>
          <a:cs typeface="Arial" pitchFamily="34" charset="0"/>
        </a:defRPr>
      </a:lvl1pPr>
      <a:lvl2pPr marL="742950" indent="-285750" algn="l" defTabSz="914400" rtl="0" eaLnBrk="1" latinLnBrk="0" hangingPunct="1">
        <a:spcBef>
          <a:spcPct val="20000"/>
        </a:spcBef>
        <a:buClr>
          <a:srgbClr val="194F97"/>
        </a:buClr>
        <a:buFont typeface="Arial" pitchFamily="34" charset="0"/>
        <a:buChar char="–"/>
        <a:defRPr sz="2400" kern="1200">
          <a:solidFill>
            <a:schemeClr val="tx1"/>
          </a:solidFill>
          <a:latin typeface="Arial" pitchFamily="34" charset="0"/>
          <a:ea typeface="Verdana" pitchFamily="34" charset="0"/>
          <a:cs typeface="Arial" pitchFamily="34" charset="0"/>
        </a:defRPr>
      </a:lvl2pPr>
      <a:lvl3pPr marL="1143000" indent="-228600" algn="l" defTabSz="914400" rtl="0" eaLnBrk="1" latinLnBrk="0" hangingPunct="1">
        <a:spcBef>
          <a:spcPct val="20000"/>
        </a:spcBef>
        <a:buClr>
          <a:srgbClr val="194F97"/>
        </a:buClr>
        <a:buFont typeface="Wingdings" pitchFamily="2" charset="2"/>
        <a:buChar char="§"/>
        <a:defRPr sz="2000" kern="1200">
          <a:solidFill>
            <a:schemeClr val="tx1"/>
          </a:solidFill>
          <a:latin typeface="Arial" pitchFamily="34" charset="0"/>
          <a:ea typeface="Verdana" pitchFamily="34" charset="0"/>
          <a:cs typeface="Arial" pitchFamily="34" charset="0"/>
        </a:defRPr>
      </a:lvl3pPr>
      <a:lvl4pPr marL="1600200" indent="-228600" algn="l" defTabSz="914400" rtl="0" eaLnBrk="1" latinLnBrk="0" hangingPunct="1">
        <a:spcBef>
          <a:spcPct val="20000"/>
        </a:spcBef>
        <a:buClr>
          <a:srgbClr val="194F97"/>
        </a:buClr>
        <a:buFont typeface="Courier New" pitchFamily="49" charset="0"/>
        <a:buChar char="o"/>
        <a:defRPr sz="2000" kern="1200">
          <a:solidFill>
            <a:schemeClr val="tx1"/>
          </a:solidFill>
          <a:latin typeface="Arial" pitchFamily="34" charset="0"/>
          <a:ea typeface="Verdana" pitchFamily="34" charset="0"/>
          <a:cs typeface="Arial" pitchFamily="34" charset="0"/>
        </a:defRPr>
      </a:lvl4pPr>
      <a:lvl5pPr marL="2057400" indent="-228600" algn="l" defTabSz="914400" rtl="0" eaLnBrk="1" latinLnBrk="0" hangingPunct="1">
        <a:spcBef>
          <a:spcPct val="20000"/>
        </a:spcBef>
        <a:buClr>
          <a:srgbClr val="194F97"/>
        </a:buClr>
        <a:buFont typeface="Arial" pitchFamily="34" charset="0"/>
        <a:buChar char="»"/>
        <a:defRPr sz="2000" kern="1200">
          <a:solidFill>
            <a:schemeClr val="tx1"/>
          </a:solidFill>
          <a:latin typeface="Arial" pitchFamily="34" charset="0"/>
          <a:ea typeface="Verdana"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228600"/>
            <a:ext cx="8229600" cy="622828"/>
          </a:xfrm>
        </p:spPr>
        <p:txBody>
          <a:bodyPr/>
          <a:lstStyle/>
          <a:p>
            <a:pPr algn="l"/>
            <a:r>
              <a:rPr lang="en-US" dirty="0" smtClean="0"/>
              <a:t>Biology Concepts &amp; Applications</a:t>
            </a:r>
            <a:endParaRPr lang="en-US" dirty="0"/>
          </a:p>
        </p:txBody>
      </p:sp>
      <p:sp>
        <p:nvSpPr>
          <p:cNvPr id="5" name="Text Placeholder 4"/>
          <p:cNvSpPr>
            <a:spLocks noGrp="1"/>
          </p:cNvSpPr>
          <p:nvPr>
            <p:ph type="body" sz="quarter" idx="13"/>
          </p:nvPr>
        </p:nvSpPr>
        <p:spPr>
          <a:xfrm>
            <a:off x="76200" y="816430"/>
            <a:ext cx="8229600" cy="478970"/>
          </a:xfrm>
        </p:spPr>
        <p:txBody>
          <a:bodyPr/>
          <a:lstStyle/>
          <a:p>
            <a:r>
              <a:rPr lang="en-US" dirty="0" smtClean="0"/>
              <a:t>10 Edition</a:t>
            </a:r>
            <a:endParaRPr lang="en-US" dirty="0"/>
          </a:p>
        </p:txBody>
      </p:sp>
      <p:pic>
        <p:nvPicPr>
          <p:cNvPr id="1026" name="Picture 2" descr="Book cover reads title, edition number, and name of the author as follows: &quot;Biology: Concepts and Applications,&quot; “Tenth Edition,&quot; and &quot;Cecie Starr,&quot; &quot;Christine A. Evers,&quot; &quot;Lisa Starr.&quot; An image on the cover shows giant octopus with long tentacles in se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491342"/>
            <a:ext cx="3894714" cy="4645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5"/>
          <p:cNvSpPr>
            <a:spLocks noGrp="1"/>
          </p:cNvSpPr>
          <p:nvPr>
            <p:ph type="body" sz="quarter" idx="14"/>
          </p:nvPr>
        </p:nvSpPr>
        <p:spPr>
          <a:xfrm>
            <a:off x="4492752" y="2895600"/>
            <a:ext cx="4425696" cy="2129865"/>
          </a:xfrm>
        </p:spPr>
        <p:txBody>
          <a:bodyPr/>
          <a:lstStyle/>
          <a:p>
            <a:pPr algn="ctr"/>
            <a:r>
              <a:rPr lang="en-US" b="1" dirty="0"/>
              <a:t>Chapter </a:t>
            </a:r>
            <a:r>
              <a:rPr lang="en-US" b="1" dirty="0" smtClean="0"/>
              <a:t>18</a:t>
            </a:r>
          </a:p>
          <a:p>
            <a:pPr algn="ctr"/>
            <a:r>
              <a:rPr lang="en-US" dirty="0"/>
              <a:t>Life’s Origin and Early Evolution</a:t>
            </a:r>
          </a:p>
        </p:txBody>
      </p:sp>
      <p:sp>
        <p:nvSpPr>
          <p:cNvPr id="7" name="Text Placeholder 6"/>
          <p:cNvSpPr>
            <a:spLocks noGrp="1"/>
          </p:cNvSpPr>
          <p:nvPr>
            <p:ph type="body" sz="quarter" idx="15"/>
          </p:nvPr>
        </p:nvSpPr>
        <p:spPr>
          <a:xfrm>
            <a:off x="1676400" y="6264725"/>
            <a:ext cx="7127628" cy="578846"/>
          </a:xfrm>
        </p:spPr>
        <p:txBody>
          <a:bodyPr/>
          <a:lstStyle/>
          <a:p>
            <a:pPr algn="ctr"/>
            <a:r>
              <a:rPr lang="en-US" sz="1200" dirty="0">
                <a:solidFill>
                  <a:schemeClr val="bg1"/>
                </a:solidFill>
              </a:rPr>
              <a:t>Copyright </a:t>
            </a:r>
            <a:r>
              <a:rPr lang="en-US" sz="1200" dirty="0">
                <a:solidFill>
                  <a:schemeClr val="bg1"/>
                </a:solidFill>
                <a:ea typeface="ＭＳ Ｐゴシック" pitchFamily="34" charset="-128"/>
              </a:rPr>
              <a:t>© 2018 </a:t>
            </a:r>
            <a:r>
              <a:rPr lang="en-US" sz="1200" dirty="0" err="1">
                <a:solidFill>
                  <a:schemeClr val="bg1"/>
                </a:solidFill>
                <a:ea typeface="ＭＳ Ｐゴシック" pitchFamily="34" charset="-128"/>
              </a:rPr>
              <a:t>Cengage</a:t>
            </a:r>
            <a:r>
              <a:rPr lang="en-US" sz="1200" dirty="0">
                <a:solidFill>
                  <a:schemeClr val="bg1"/>
                </a:solidFill>
                <a:ea typeface="ＭＳ Ｐゴシック" pitchFamily="34" charset="-128"/>
              </a:rPr>
              <a:t>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685565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18.2 Polymers to </a:t>
            </a:r>
            <a:r>
              <a:rPr lang="en-US" altLang="en-US" dirty="0" smtClean="0"/>
              <a:t>Protocells (1 of 4)</a:t>
            </a:r>
            <a:endParaRPr lang="en-US" dirty="0"/>
          </a:p>
        </p:txBody>
      </p:sp>
      <p:sp>
        <p:nvSpPr>
          <p:cNvPr id="3" name="Content Placeholder 2"/>
          <p:cNvSpPr>
            <a:spLocks noGrp="1"/>
          </p:cNvSpPr>
          <p:nvPr>
            <p:ph idx="1"/>
          </p:nvPr>
        </p:nvSpPr>
        <p:spPr/>
        <p:txBody>
          <a:bodyPr/>
          <a:lstStyle/>
          <a:p>
            <a:r>
              <a:rPr lang="en-GB" altLang="en-US" dirty="0"/>
              <a:t>Similarities in structure, metabolism, and replication among all life indicate descent from a common cellular ancestor</a:t>
            </a:r>
          </a:p>
          <a:p>
            <a:pPr lvl="1"/>
            <a:r>
              <a:rPr lang="en-GB" altLang="en-US" dirty="0"/>
              <a:t>Experiments demonstrate how traits and processes seen in all living cells could have begun with physical and chemical reactions among non-living collections of </a:t>
            </a:r>
            <a:r>
              <a:rPr lang="en-GB" altLang="en-US" dirty="0" smtClean="0"/>
              <a:t>molecules</a:t>
            </a:r>
            <a:endParaRPr lang="en-GB" altLang="en-US" dirty="0"/>
          </a:p>
        </p:txBody>
      </p:sp>
    </p:spTree>
    <p:extLst>
      <p:ext uri="{BB962C8B-B14F-4D97-AF65-F5344CB8AC3E}">
        <p14:creationId xmlns:p14="http://schemas.microsoft.com/office/powerpoint/2010/main" val="2371383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Polymers to </a:t>
            </a:r>
            <a:r>
              <a:rPr lang="en-US" altLang="en-US" dirty="0" smtClean="0"/>
              <a:t>Protocells (2 </a:t>
            </a:r>
            <a:r>
              <a:rPr lang="en-US" altLang="en-US" dirty="0"/>
              <a:t>of 4</a:t>
            </a:r>
            <a:r>
              <a:rPr lang="en-US" altLang="en-US" dirty="0" smtClean="0"/>
              <a:t>)</a:t>
            </a:r>
            <a:endParaRPr lang="en-US" dirty="0"/>
          </a:p>
        </p:txBody>
      </p:sp>
      <p:sp>
        <p:nvSpPr>
          <p:cNvPr id="3" name="Content Placeholder 2"/>
          <p:cNvSpPr>
            <a:spLocks noGrp="1"/>
          </p:cNvSpPr>
          <p:nvPr>
            <p:ph idx="1"/>
          </p:nvPr>
        </p:nvSpPr>
        <p:spPr/>
        <p:txBody>
          <a:bodyPr/>
          <a:lstStyle/>
          <a:p>
            <a:r>
              <a:rPr lang="en-US" altLang="en-US" dirty="0"/>
              <a:t>Origin of metabolism</a:t>
            </a:r>
          </a:p>
          <a:p>
            <a:pPr lvl="1"/>
            <a:r>
              <a:rPr lang="en-GB" altLang="en-US" dirty="0"/>
              <a:t>Proteins that speed metabolic reactions might have first formed when amino acids stuck to clay, then bonded under the heat of the sun </a:t>
            </a:r>
          </a:p>
          <a:p>
            <a:pPr lvl="1"/>
            <a:r>
              <a:rPr lang="en-GB" altLang="en-US" dirty="0"/>
              <a:t>Metabolism may have begun in rocks near deep-sea hydrothermal vents when iron </a:t>
            </a:r>
            <a:r>
              <a:rPr lang="en-GB" altLang="en-US" dirty="0" err="1"/>
              <a:t>sulfide</a:t>
            </a:r>
            <a:r>
              <a:rPr lang="en-GB" altLang="en-US" dirty="0"/>
              <a:t> in the rocks donated electrons to dissolved carbon </a:t>
            </a:r>
            <a:r>
              <a:rPr lang="en-GB" altLang="en-US" dirty="0" smtClean="0"/>
              <a:t>monoxide</a:t>
            </a:r>
            <a:endParaRPr lang="en-GB" altLang="en-US" dirty="0"/>
          </a:p>
        </p:txBody>
      </p:sp>
    </p:spTree>
    <p:extLst>
      <p:ext uri="{BB962C8B-B14F-4D97-AF65-F5344CB8AC3E}">
        <p14:creationId xmlns:p14="http://schemas.microsoft.com/office/powerpoint/2010/main" val="2550157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Polymers to </a:t>
            </a:r>
            <a:r>
              <a:rPr lang="en-US" altLang="en-US" dirty="0" smtClean="0"/>
              <a:t>Protocells (3 </a:t>
            </a:r>
            <a:r>
              <a:rPr lang="en-US" altLang="en-US" dirty="0"/>
              <a:t>of 4</a:t>
            </a:r>
            <a:r>
              <a:rPr lang="en-US" altLang="en-US" dirty="0" smtClean="0"/>
              <a:t>)</a:t>
            </a:r>
            <a:endParaRPr lang="en-US" dirty="0"/>
          </a:p>
        </p:txBody>
      </p:sp>
      <p:sp>
        <p:nvSpPr>
          <p:cNvPr id="3" name="Content Placeholder 2"/>
          <p:cNvSpPr>
            <a:spLocks noGrp="1"/>
          </p:cNvSpPr>
          <p:nvPr>
            <p:ph idx="1"/>
          </p:nvPr>
        </p:nvSpPr>
        <p:spPr/>
        <p:txBody>
          <a:bodyPr/>
          <a:lstStyle/>
          <a:p>
            <a:r>
              <a:rPr lang="en-US" altLang="en-US" dirty="0"/>
              <a:t>Origin of the genome</a:t>
            </a:r>
          </a:p>
          <a:p>
            <a:pPr lvl="1"/>
            <a:r>
              <a:rPr lang="en-US" altLang="en-US" dirty="0"/>
              <a:t>All modern cells have a genome of DNA</a:t>
            </a:r>
          </a:p>
          <a:p>
            <a:pPr lvl="1"/>
            <a:r>
              <a:rPr lang="en-US" altLang="en-US" dirty="0"/>
              <a:t>P</a:t>
            </a:r>
            <a:r>
              <a:rPr lang="en-GB" altLang="en-US" dirty="0" err="1"/>
              <a:t>rotein</a:t>
            </a:r>
            <a:r>
              <a:rPr lang="en-GB" altLang="en-US" dirty="0"/>
              <a:t> synthesis depends on DNA, which is built by proteins</a:t>
            </a:r>
          </a:p>
          <a:p>
            <a:pPr lvl="1"/>
            <a:r>
              <a:rPr lang="en-GB" altLang="en-US" dirty="0"/>
              <a:t>How did this cycle begin?</a:t>
            </a:r>
          </a:p>
          <a:p>
            <a:pPr lvl="2"/>
            <a:r>
              <a:rPr lang="en-GB" altLang="en-US" dirty="0"/>
              <a:t>An RNA world, a time in which RNA was the genetic material, may have preceded DNA-based systems</a:t>
            </a:r>
          </a:p>
          <a:p>
            <a:pPr lvl="2"/>
            <a:r>
              <a:rPr lang="en-GB" altLang="en-US" dirty="0"/>
              <a:t>Ribozymes: RNA functions as an </a:t>
            </a:r>
            <a:r>
              <a:rPr lang="en-GB" altLang="en-US" dirty="0" smtClean="0"/>
              <a:t>enzyme</a:t>
            </a:r>
            <a:endParaRPr lang="en-GB" altLang="en-US" dirty="0"/>
          </a:p>
        </p:txBody>
      </p:sp>
    </p:spTree>
    <p:extLst>
      <p:ext uri="{BB962C8B-B14F-4D97-AF65-F5344CB8AC3E}">
        <p14:creationId xmlns:p14="http://schemas.microsoft.com/office/powerpoint/2010/main" val="21014134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dirty="0"/>
              <a:t>Polymers to </a:t>
            </a:r>
            <a:r>
              <a:rPr lang="en-US" altLang="en-US" dirty="0" smtClean="0"/>
              <a:t>Protocells (4 </a:t>
            </a:r>
            <a:r>
              <a:rPr lang="en-US" altLang="en-US" dirty="0"/>
              <a:t>of 4</a:t>
            </a:r>
            <a:r>
              <a:rPr lang="en-US" altLang="en-US" dirty="0" smtClean="0"/>
              <a:t>)</a:t>
            </a:r>
            <a:endParaRPr lang="en-US" altLang="en-US" dirty="0"/>
          </a:p>
        </p:txBody>
      </p:sp>
      <p:sp>
        <p:nvSpPr>
          <p:cNvPr id="17411" name="Content Placeholder 3"/>
          <p:cNvSpPr>
            <a:spLocks noGrp="1"/>
          </p:cNvSpPr>
          <p:nvPr>
            <p:ph idx="1"/>
          </p:nvPr>
        </p:nvSpPr>
        <p:spPr/>
        <p:txBody>
          <a:bodyPr/>
          <a:lstStyle/>
          <a:p>
            <a:r>
              <a:rPr lang="en-GB" altLang="en-US" dirty="0"/>
              <a:t>Protocells</a:t>
            </a:r>
          </a:p>
          <a:p>
            <a:pPr lvl="1"/>
            <a:r>
              <a:rPr lang="en-GB" altLang="en-US" dirty="0"/>
              <a:t>May have preceded cells</a:t>
            </a:r>
          </a:p>
          <a:p>
            <a:pPr lvl="1"/>
            <a:r>
              <a:rPr lang="en-GB" altLang="en-US" dirty="0"/>
              <a:t>Membrane-like structures and vesicles form when proteins or lipids are mixed with water</a:t>
            </a:r>
          </a:p>
          <a:p>
            <a:pPr lvl="1"/>
            <a:r>
              <a:rPr lang="en-GB" altLang="en-US" dirty="0"/>
              <a:t>Membranous sacs that contain interacting organic molecules; hypothesized to have formed prior to the earliest life forms</a:t>
            </a:r>
          </a:p>
          <a:p>
            <a:pPr lvl="1"/>
            <a:r>
              <a:rPr lang="en-GB" altLang="en-US" dirty="0"/>
              <a:t>Origin of the cell </a:t>
            </a:r>
            <a:r>
              <a:rPr lang="en-GB" altLang="en-US" dirty="0" smtClean="0"/>
              <a:t>membrane</a:t>
            </a:r>
            <a:endParaRPr lang="en-GB" altLang="en-US" dirty="0"/>
          </a:p>
        </p:txBody>
      </p:sp>
    </p:spTree>
    <p:extLst>
      <p:ext uri="{BB962C8B-B14F-4D97-AF65-F5344CB8AC3E}">
        <p14:creationId xmlns:p14="http://schemas.microsoft.com/office/powerpoint/2010/main" val="3617249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dirty="0"/>
              <a:t>Protocells</a:t>
            </a:r>
          </a:p>
        </p:txBody>
      </p:sp>
      <p:pic>
        <p:nvPicPr>
          <p:cNvPr id="5" name="Picture Placeholder 4" descr="A figure has two images A and B showing protocells. An image A shows a computer model, which has 4-5 concentric circles, with each having a different color. An Image B shows a laboratory formed protocell, which is not as clear as the previous. It has a hazy appearance, and the colors are not so sharply marked. &#10;"/>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346492" y="1371600"/>
            <a:ext cx="8451016" cy="3657600"/>
          </a:xfrm>
          <a:prstGeom prst="rect">
            <a:avLst/>
          </a:prstGeom>
        </p:spPr>
      </p:pic>
    </p:spTree>
    <p:extLst>
      <p:ext uri="{BB962C8B-B14F-4D97-AF65-F5344CB8AC3E}">
        <p14:creationId xmlns:p14="http://schemas.microsoft.com/office/powerpoint/2010/main" val="1656671507"/>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dirty="0"/>
              <a:t>18.3 Early Cellular Life</a:t>
            </a:r>
          </a:p>
        </p:txBody>
      </p:sp>
      <p:sp>
        <p:nvSpPr>
          <p:cNvPr id="20483" name="Content Placeholder 2"/>
          <p:cNvSpPr>
            <a:spLocks noGrp="1"/>
          </p:cNvSpPr>
          <p:nvPr>
            <p:ph idx="1"/>
          </p:nvPr>
        </p:nvSpPr>
        <p:spPr/>
        <p:txBody>
          <a:bodyPr/>
          <a:lstStyle/>
          <a:p>
            <a:r>
              <a:rPr lang="en-GB" altLang="en-US" dirty="0"/>
              <a:t>Early divergence separated bacteria from ancestors of </a:t>
            </a:r>
            <a:r>
              <a:rPr lang="en-GB" altLang="en-US" dirty="0" err="1"/>
              <a:t>archaeans</a:t>
            </a:r>
            <a:r>
              <a:rPr lang="en-GB" altLang="en-US" dirty="0"/>
              <a:t> and eukaryotes </a:t>
            </a:r>
          </a:p>
          <a:p>
            <a:pPr lvl="1"/>
            <a:r>
              <a:rPr lang="en-GB" altLang="en-US" dirty="0"/>
              <a:t>An oxygen-releasing, noncyclic pathway of photosynthesis evolved in one bacterial lineage, cyanobacteria</a:t>
            </a:r>
          </a:p>
          <a:p>
            <a:pPr lvl="1"/>
            <a:r>
              <a:rPr lang="en-GB" altLang="en-US" dirty="0"/>
              <a:t>2.5 </a:t>
            </a:r>
            <a:r>
              <a:rPr lang="en-GB" altLang="en-US" dirty="0" err="1"/>
              <a:t>bya</a:t>
            </a:r>
            <a:r>
              <a:rPr lang="en-GB" altLang="en-US" dirty="0"/>
              <a:t>, oxygen released by cyanobacteria began to accumulate in Earth’s sea and air</a:t>
            </a:r>
          </a:p>
          <a:p>
            <a:pPr lvl="1"/>
            <a:r>
              <a:rPr lang="en-GB" altLang="en-US" dirty="0"/>
              <a:t>Cyanobacteria changed Earth’s </a:t>
            </a:r>
            <a:r>
              <a:rPr lang="en-GB" altLang="en-US" dirty="0" smtClean="0"/>
              <a:t>atmosphere</a:t>
            </a:r>
            <a:endParaRPr lang="en-GB" altLang="en-US" dirty="0"/>
          </a:p>
        </p:txBody>
      </p:sp>
    </p:spTree>
    <p:extLst>
      <p:ext uri="{BB962C8B-B14F-4D97-AF65-F5344CB8AC3E}">
        <p14:creationId xmlns:p14="http://schemas.microsoft.com/office/powerpoint/2010/main" val="1959315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dirty="0"/>
              <a:t>Traits of the First Cells</a:t>
            </a:r>
          </a:p>
        </p:txBody>
      </p:sp>
      <p:sp>
        <p:nvSpPr>
          <p:cNvPr id="22531" name="Content Placeholder 2"/>
          <p:cNvSpPr>
            <a:spLocks noGrp="1"/>
          </p:cNvSpPr>
          <p:nvPr>
            <p:ph idx="1"/>
          </p:nvPr>
        </p:nvSpPr>
        <p:spPr/>
        <p:txBody>
          <a:bodyPr/>
          <a:lstStyle/>
          <a:p>
            <a:r>
              <a:rPr lang="en-GB" altLang="en-US" dirty="0"/>
              <a:t>All modern life most likely descended from a common ancestor</a:t>
            </a:r>
          </a:p>
          <a:p>
            <a:pPr lvl="1"/>
            <a:r>
              <a:rPr lang="en-GB" altLang="en-US" dirty="0"/>
              <a:t>Likely a prokaryotic cell</a:t>
            </a:r>
          </a:p>
          <a:p>
            <a:pPr lvl="1"/>
            <a:r>
              <a:rPr lang="en-GB" altLang="en-US" dirty="0"/>
              <a:t>Most likely anaerobic</a:t>
            </a:r>
          </a:p>
          <a:p>
            <a:pPr lvl="1"/>
            <a:r>
              <a:rPr lang="en-GB" altLang="en-US" dirty="0"/>
              <a:t>Possibly a heterotroph, or maybe autotroph</a:t>
            </a:r>
          </a:p>
          <a:p>
            <a:pPr lvl="2"/>
            <a:r>
              <a:rPr lang="en-GB" altLang="en-US" dirty="0"/>
              <a:t>Likely not </a:t>
            </a:r>
            <a:r>
              <a:rPr lang="en-GB" altLang="en-US" dirty="0" smtClean="0"/>
              <a:t>photosynthetic</a:t>
            </a:r>
            <a:endParaRPr lang="en-GB" altLang="en-US" dirty="0"/>
          </a:p>
        </p:txBody>
      </p:sp>
    </p:spTree>
    <p:extLst>
      <p:ext uri="{BB962C8B-B14F-4D97-AF65-F5344CB8AC3E}">
        <p14:creationId xmlns:p14="http://schemas.microsoft.com/office/powerpoint/2010/main" val="979582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dirty="0"/>
              <a:t>Searching for Ancient Life</a:t>
            </a:r>
          </a:p>
        </p:txBody>
      </p:sp>
      <p:sp>
        <p:nvSpPr>
          <p:cNvPr id="23555" name="Content Placeholder 2"/>
          <p:cNvSpPr>
            <a:spLocks noGrp="1"/>
          </p:cNvSpPr>
          <p:nvPr>
            <p:ph idx="1"/>
          </p:nvPr>
        </p:nvSpPr>
        <p:spPr/>
        <p:txBody>
          <a:bodyPr/>
          <a:lstStyle/>
          <a:p>
            <a:r>
              <a:rPr lang="en-GB" altLang="en-US" dirty="0"/>
              <a:t>Finding and identifying early cell fossils is difficult</a:t>
            </a:r>
          </a:p>
          <a:p>
            <a:pPr lvl="1"/>
            <a:r>
              <a:rPr lang="en-GB" altLang="en-US" dirty="0"/>
              <a:t>No hard parts to fossilize</a:t>
            </a:r>
          </a:p>
          <a:p>
            <a:pPr lvl="1"/>
            <a:r>
              <a:rPr lang="en-GB" altLang="en-US" dirty="0"/>
              <a:t>Microscopic</a:t>
            </a:r>
          </a:p>
          <a:p>
            <a:pPr lvl="1"/>
            <a:r>
              <a:rPr lang="en-GB" altLang="en-US" dirty="0"/>
              <a:t>Few ancient rocks still available that would have held these fossils</a:t>
            </a:r>
          </a:p>
          <a:p>
            <a:r>
              <a:rPr lang="en-GB" altLang="en-US" dirty="0"/>
              <a:t>Scientists must constantly evaluate purported fossil </a:t>
            </a:r>
            <a:r>
              <a:rPr lang="en-GB" altLang="en-US" dirty="0" smtClean="0"/>
              <a:t>finds</a:t>
            </a:r>
            <a:endParaRPr lang="en-GB" altLang="en-US" dirty="0"/>
          </a:p>
        </p:txBody>
      </p:sp>
    </p:spTree>
    <p:extLst>
      <p:ext uri="{BB962C8B-B14F-4D97-AF65-F5344CB8AC3E}">
        <p14:creationId xmlns:p14="http://schemas.microsoft.com/office/powerpoint/2010/main" val="10317460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dirty="0"/>
              <a:t>Oldest Fossil Cells</a:t>
            </a:r>
          </a:p>
        </p:txBody>
      </p:sp>
      <p:sp>
        <p:nvSpPr>
          <p:cNvPr id="24579" name="Content Placeholder 2"/>
          <p:cNvSpPr>
            <a:spLocks noGrp="1"/>
          </p:cNvSpPr>
          <p:nvPr>
            <p:ph idx="1"/>
          </p:nvPr>
        </p:nvSpPr>
        <p:spPr/>
        <p:txBody>
          <a:bodyPr/>
          <a:lstStyle/>
          <a:p>
            <a:r>
              <a:rPr lang="en-GB" altLang="en-US" dirty="0"/>
              <a:t>Life possibly originated 4 </a:t>
            </a:r>
            <a:r>
              <a:rPr lang="en-GB" altLang="en-US" dirty="0" err="1"/>
              <a:t>bya</a:t>
            </a:r>
            <a:endParaRPr lang="en-GB" altLang="en-US" dirty="0"/>
          </a:p>
          <a:p>
            <a:r>
              <a:rPr lang="en-GB" altLang="en-US" dirty="0"/>
              <a:t>Oldest fossil cells are dated 3.4 </a:t>
            </a:r>
            <a:r>
              <a:rPr lang="en-GB" altLang="en-US" dirty="0" err="1"/>
              <a:t>bya</a:t>
            </a:r>
            <a:endParaRPr lang="en-GB" altLang="en-US" dirty="0"/>
          </a:p>
          <a:p>
            <a:pPr lvl="1"/>
            <a:r>
              <a:rPr lang="en-GB" altLang="en-US" dirty="0"/>
              <a:t>These fossils contain iron sulphide and are similar to species that currently live in mudflats</a:t>
            </a:r>
          </a:p>
          <a:p>
            <a:r>
              <a:rPr lang="en-GB" altLang="en-US" dirty="0"/>
              <a:t>Other fossils from 3.2 </a:t>
            </a:r>
            <a:r>
              <a:rPr lang="en-GB" altLang="en-US" dirty="0" err="1"/>
              <a:t>bya</a:t>
            </a:r>
            <a:r>
              <a:rPr lang="en-GB" altLang="en-US" dirty="0"/>
              <a:t> are similar to filamentous cells that live near modern deep-sea hydrothermal vents</a:t>
            </a:r>
          </a:p>
        </p:txBody>
      </p:sp>
    </p:spTree>
    <p:extLst>
      <p:ext uri="{BB962C8B-B14F-4D97-AF65-F5344CB8AC3E}">
        <p14:creationId xmlns:p14="http://schemas.microsoft.com/office/powerpoint/2010/main" val="26556536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519169" y="277241"/>
            <a:ext cx="8032638" cy="754328"/>
          </a:xfrm>
        </p:spPr>
        <p:txBody>
          <a:bodyPr/>
          <a:lstStyle/>
          <a:p>
            <a:r>
              <a:rPr lang="en-US" altLang="en-US" dirty="0"/>
              <a:t>Fossil Cells</a:t>
            </a:r>
          </a:p>
        </p:txBody>
      </p:sp>
      <p:pic>
        <p:nvPicPr>
          <p:cNvPr id="5" name="Picture Placeholder 4" descr="An image shows fossil cells from an ancient beach. A small portion at the beach is magnified to show a bigger and better picture of the fossil cells present. We see black circular, or oval shaped structures.&#10;"/>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1621343" y="1288857"/>
            <a:ext cx="5901314" cy="4730943"/>
          </a:xfrm>
          <a:prstGeom prst="rect">
            <a:avLst/>
          </a:prstGeom>
        </p:spPr>
      </p:pic>
    </p:spTree>
    <p:extLst>
      <p:ext uri="{BB962C8B-B14F-4D97-AF65-F5344CB8AC3E}">
        <p14:creationId xmlns:p14="http://schemas.microsoft.com/office/powerpoint/2010/main" val="304797877"/>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a:t>18.1 Origin of Life’s Building </a:t>
            </a:r>
            <a:r>
              <a:rPr lang="en-US" altLang="en-US" dirty="0" smtClean="0"/>
              <a:t>Blocks (1 of 2)</a:t>
            </a:r>
            <a:endParaRPr lang="en-US" altLang="en-US" dirty="0"/>
          </a:p>
        </p:txBody>
      </p:sp>
      <p:sp>
        <p:nvSpPr>
          <p:cNvPr id="8195" name="Content Placeholder 2"/>
          <p:cNvSpPr>
            <a:spLocks noGrp="1"/>
          </p:cNvSpPr>
          <p:nvPr>
            <p:ph idx="1"/>
          </p:nvPr>
        </p:nvSpPr>
        <p:spPr/>
        <p:txBody>
          <a:bodyPr/>
          <a:lstStyle/>
          <a:p>
            <a:r>
              <a:rPr lang="en-GB" altLang="en-US" dirty="0"/>
              <a:t>Conditions on early Earth</a:t>
            </a:r>
          </a:p>
          <a:p>
            <a:pPr lvl="1"/>
            <a:r>
              <a:rPr lang="en-GB" altLang="en-US" dirty="0"/>
              <a:t>Earth formed about 4.6 billion years ago (</a:t>
            </a:r>
            <a:r>
              <a:rPr lang="en-GB" altLang="en-US" dirty="0" err="1"/>
              <a:t>bya</a:t>
            </a:r>
            <a:r>
              <a:rPr lang="en-GB" altLang="en-US" dirty="0"/>
              <a:t>)</a:t>
            </a:r>
          </a:p>
          <a:p>
            <a:pPr lvl="1"/>
            <a:r>
              <a:rPr lang="en-GB" altLang="en-US" dirty="0"/>
              <a:t>Early atmosphere contained little or no oxygen</a:t>
            </a:r>
          </a:p>
          <a:p>
            <a:pPr lvl="1"/>
            <a:r>
              <a:rPr lang="en-GB" altLang="en-US" dirty="0"/>
              <a:t>Presence of water</a:t>
            </a:r>
          </a:p>
          <a:p>
            <a:pPr lvl="1"/>
            <a:r>
              <a:rPr lang="en-GB" altLang="en-US" dirty="0"/>
              <a:t>Volcanic eruptions were common</a:t>
            </a:r>
          </a:p>
          <a:p>
            <a:pPr lvl="1"/>
            <a:r>
              <a:rPr lang="en-GB" altLang="en-US" dirty="0"/>
              <a:t>Constant hail of meteorites</a:t>
            </a:r>
          </a:p>
        </p:txBody>
      </p:sp>
    </p:spTree>
    <p:extLst>
      <p:ext uri="{BB962C8B-B14F-4D97-AF65-F5344CB8AC3E}">
        <p14:creationId xmlns:p14="http://schemas.microsoft.com/office/powerpoint/2010/main" val="13003562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dirty="0"/>
              <a:t>Stromatolites</a:t>
            </a:r>
          </a:p>
        </p:txBody>
      </p:sp>
      <p:sp>
        <p:nvSpPr>
          <p:cNvPr id="27651" name="Content Placeholder 2"/>
          <p:cNvSpPr>
            <a:spLocks noGrp="1"/>
          </p:cNvSpPr>
          <p:nvPr>
            <p:ph idx="1"/>
          </p:nvPr>
        </p:nvSpPr>
        <p:spPr/>
        <p:txBody>
          <a:bodyPr/>
          <a:lstStyle/>
          <a:p>
            <a:r>
              <a:rPr lang="en-GB" altLang="en-US" dirty="0"/>
              <a:t>Dome-shaped structures composed of layers of bacterial cells and sediments</a:t>
            </a:r>
          </a:p>
          <a:p>
            <a:pPr lvl="1"/>
            <a:r>
              <a:rPr lang="en-GB" altLang="en-US" dirty="0"/>
              <a:t>Each layer formed when a mat of living cells trapped sediments</a:t>
            </a:r>
          </a:p>
          <a:p>
            <a:pPr lvl="1"/>
            <a:r>
              <a:rPr lang="en-GB" altLang="en-US" dirty="0"/>
              <a:t>Descendant cells grew over the sediment layer, then trapped more sediment, forming the next </a:t>
            </a:r>
            <a:r>
              <a:rPr lang="en-GB" altLang="en-US" dirty="0" smtClean="0"/>
              <a:t>layer</a:t>
            </a:r>
            <a:endParaRPr lang="en-GB" altLang="en-US" dirty="0"/>
          </a:p>
        </p:txBody>
      </p:sp>
    </p:spTree>
    <p:extLst>
      <p:ext uri="{BB962C8B-B14F-4D97-AF65-F5344CB8AC3E}">
        <p14:creationId xmlns:p14="http://schemas.microsoft.com/office/powerpoint/2010/main" val="7525789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dirty="0"/>
              <a:t>Fossil Stromatolites</a:t>
            </a:r>
          </a:p>
        </p:txBody>
      </p:sp>
      <p:pic>
        <p:nvPicPr>
          <p:cNvPr id="5" name="Picture Placeholder 4" descr="A figure has two images A and B showing forms of Fossil stromatolites.  The first image A shows a layered and sediment formation. The image B shows a fossil which looks like broken pieces of a single body.&#10;"/>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186913" y="2150749"/>
            <a:ext cx="8770174" cy="3640450"/>
          </a:xfrm>
          <a:prstGeom prst="rect">
            <a:avLst/>
          </a:prstGeom>
        </p:spPr>
      </p:pic>
    </p:spTree>
    <p:extLst>
      <p:ext uri="{BB962C8B-B14F-4D97-AF65-F5344CB8AC3E}">
        <p14:creationId xmlns:p14="http://schemas.microsoft.com/office/powerpoint/2010/main" val="1707389242"/>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dirty="0"/>
              <a:t>A Rise in Oxygen</a:t>
            </a:r>
          </a:p>
        </p:txBody>
      </p:sp>
      <p:sp>
        <p:nvSpPr>
          <p:cNvPr id="31747" name="Content Placeholder 2"/>
          <p:cNvSpPr>
            <a:spLocks noGrp="1"/>
          </p:cNvSpPr>
          <p:nvPr>
            <p:ph idx="1"/>
          </p:nvPr>
        </p:nvSpPr>
        <p:spPr/>
        <p:txBody>
          <a:bodyPr/>
          <a:lstStyle/>
          <a:p>
            <a:r>
              <a:rPr lang="en-GB" altLang="en-US" dirty="0"/>
              <a:t>Effects of increasing oxygen, released by cyanobacteria</a:t>
            </a:r>
          </a:p>
          <a:p>
            <a:pPr lvl="1"/>
            <a:r>
              <a:rPr lang="en-GB" altLang="en-US" dirty="0"/>
              <a:t>Interferes with self-assembly of complex organic compounds </a:t>
            </a:r>
          </a:p>
          <a:p>
            <a:pPr lvl="1"/>
            <a:r>
              <a:rPr lang="en-GB" altLang="en-US" dirty="0"/>
              <a:t>Prevented evolution of new life from non-living molecules</a:t>
            </a:r>
          </a:p>
          <a:p>
            <a:pPr lvl="1"/>
            <a:r>
              <a:rPr lang="en-GB" altLang="en-US" dirty="0"/>
              <a:t>Presence of O</a:t>
            </a:r>
            <a:r>
              <a:rPr lang="en-GB" altLang="en-US" baseline="-25000" dirty="0"/>
              <a:t>2</a:t>
            </a:r>
            <a:r>
              <a:rPr lang="en-GB" altLang="en-US" dirty="0"/>
              <a:t> gave organisms that thrived in aerobic conditions an advantage </a:t>
            </a:r>
          </a:p>
          <a:p>
            <a:pPr lvl="1"/>
            <a:r>
              <a:rPr lang="en-GB" altLang="en-US" dirty="0"/>
              <a:t>An ozone layer in the atmosphere protected surface from high levels of solar UV radiation</a:t>
            </a:r>
            <a:endParaRPr lang="en-US" altLang="en-US" sz="2800" dirty="0"/>
          </a:p>
        </p:txBody>
      </p:sp>
    </p:spTree>
    <p:extLst>
      <p:ext uri="{BB962C8B-B14F-4D97-AF65-F5344CB8AC3E}">
        <p14:creationId xmlns:p14="http://schemas.microsoft.com/office/powerpoint/2010/main" val="36575157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dirty="0"/>
              <a:t>Early Eukaryotes</a:t>
            </a:r>
            <a:endParaRPr lang="en-US" altLang="en-US" dirty="0"/>
          </a:p>
        </p:txBody>
      </p:sp>
      <p:sp>
        <p:nvSpPr>
          <p:cNvPr id="32771" name="Content Placeholder 2"/>
          <p:cNvSpPr>
            <a:spLocks noGrp="1"/>
          </p:cNvSpPr>
          <p:nvPr>
            <p:ph idx="1"/>
          </p:nvPr>
        </p:nvSpPr>
        <p:spPr/>
        <p:txBody>
          <a:bodyPr/>
          <a:lstStyle/>
          <a:p>
            <a:r>
              <a:rPr lang="en-US" dirty="0"/>
              <a:t>Fossil features</a:t>
            </a:r>
          </a:p>
          <a:p>
            <a:pPr lvl="1"/>
            <a:r>
              <a:rPr lang="en-US" dirty="0"/>
              <a:t>Generally larger than prokaryotes</a:t>
            </a:r>
          </a:p>
          <a:p>
            <a:pPr lvl="1"/>
            <a:r>
              <a:rPr lang="en-US" dirty="0"/>
              <a:t>Cell walls with complex patterns, spikes, or spines</a:t>
            </a:r>
          </a:p>
          <a:p>
            <a:pPr lvl="1"/>
            <a:r>
              <a:rPr lang="en-US" dirty="0"/>
              <a:t>Certain compounds like steroids</a:t>
            </a:r>
          </a:p>
          <a:p>
            <a:r>
              <a:rPr lang="en-US" dirty="0"/>
              <a:t>Oldest eukaryotic fossils are about 1.8 billion years old</a:t>
            </a:r>
          </a:p>
          <a:p>
            <a:r>
              <a:rPr lang="en-US" dirty="0"/>
              <a:t>Simple multicellularity evolved early </a:t>
            </a:r>
          </a:p>
          <a:p>
            <a:r>
              <a:rPr lang="en-US" dirty="0"/>
              <a:t>Sexual reproduction evolved 1.2 </a:t>
            </a:r>
            <a:r>
              <a:rPr lang="en-US" dirty="0" err="1"/>
              <a:t>bya</a:t>
            </a:r>
            <a:endParaRPr lang="en-US" dirty="0"/>
          </a:p>
        </p:txBody>
      </p:sp>
    </p:spTree>
    <p:extLst>
      <p:ext uri="{BB962C8B-B14F-4D97-AF65-F5344CB8AC3E}">
        <p14:creationId xmlns:p14="http://schemas.microsoft.com/office/powerpoint/2010/main" val="39637768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18.4 Origin of Eukaryotes</a:t>
            </a:r>
            <a:endParaRPr lang="en-US" dirty="0"/>
          </a:p>
        </p:txBody>
      </p:sp>
      <p:sp>
        <p:nvSpPr>
          <p:cNvPr id="3" name="Content Placeholder 2"/>
          <p:cNvSpPr>
            <a:spLocks noGrp="1"/>
          </p:cNvSpPr>
          <p:nvPr>
            <p:ph idx="1"/>
          </p:nvPr>
        </p:nvSpPr>
        <p:spPr/>
        <p:txBody>
          <a:bodyPr/>
          <a:lstStyle/>
          <a:p>
            <a:r>
              <a:rPr lang="en-GB" altLang="en-US" dirty="0"/>
              <a:t>Scientists study modern cells to test hypotheses about how organelles evolved in the past</a:t>
            </a:r>
          </a:p>
          <a:p>
            <a:pPr lvl="1"/>
            <a:r>
              <a:rPr lang="en-GB" altLang="en-US" dirty="0"/>
              <a:t>By one hypothesis, internal membranes typical of eukaryotic cells may have evolved through </a:t>
            </a:r>
            <a:r>
              <a:rPr lang="en-GB" altLang="en-US" dirty="0" err="1"/>
              <a:t>infoldings</a:t>
            </a:r>
            <a:r>
              <a:rPr lang="en-GB" altLang="en-US" dirty="0"/>
              <a:t> of plasma membrane of prokaryotic ancestors</a:t>
            </a:r>
          </a:p>
          <a:p>
            <a:pPr lvl="1"/>
            <a:r>
              <a:rPr lang="en-GB" altLang="en-US" dirty="0"/>
              <a:t>Existence of some bacteria with internal membranes supports this </a:t>
            </a:r>
            <a:r>
              <a:rPr lang="en-GB" altLang="en-US" dirty="0" smtClean="0"/>
              <a:t>hypothesis</a:t>
            </a:r>
            <a:endParaRPr lang="en-GB" altLang="en-US" dirty="0"/>
          </a:p>
        </p:txBody>
      </p:sp>
    </p:spTree>
    <p:extLst>
      <p:ext uri="{BB962C8B-B14F-4D97-AF65-F5344CB8AC3E}">
        <p14:creationId xmlns:p14="http://schemas.microsoft.com/office/powerpoint/2010/main" val="32099245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Evolution of </a:t>
            </a:r>
            <a:r>
              <a:rPr lang="en-US" altLang="en-US" dirty="0" smtClean="0"/>
              <a:t>Organelles </a:t>
            </a:r>
            <a:r>
              <a:rPr lang="en-US" altLang="en-US" dirty="0"/>
              <a:t>(1 of 2)</a:t>
            </a:r>
            <a:endParaRPr lang="en-US" dirty="0"/>
          </a:p>
        </p:txBody>
      </p:sp>
      <p:sp>
        <p:nvSpPr>
          <p:cNvPr id="3" name="Content Placeholder 2"/>
          <p:cNvSpPr>
            <a:spLocks noGrp="1"/>
          </p:cNvSpPr>
          <p:nvPr>
            <p:ph idx="1"/>
          </p:nvPr>
        </p:nvSpPr>
        <p:spPr/>
        <p:txBody>
          <a:bodyPr/>
          <a:lstStyle/>
          <a:p>
            <a:r>
              <a:rPr lang="en-US" altLang="en-US" dirty="0"/>
              <a:t>Origin of the nucleus</a:t>
            </a:r>
          </a:p>
          <a:p>
            <a:pPr lvl="1"/>
            <a:r>
              <a:rPr lang="en-US" altLang="en-US" dirty="0"/>
              <a:t>Internal membranes can be advantageous</a:t>
            </a:r>
          </a:p>
          <a:p>
            <a:pPr lvl="2"/>
            <a:r>
              <a:rPr lang="en-US" altLang="en-US" dirty="0"/>
              <a:t>Can increase surface area</a:t>
            </a:r>
          </a:p>
          <a:p>
            <a:pPr lvl="2"/>
            <a:r>
              <a:rPr lang="en-US" altLang="en-US" dirty="0"/>
              <a:t>Hold more enzymes</a:t>
            </a:r>
          </a:p>
          <a:p>
            <a:pPr lvl="2"/>
            <a:r>
              <a:rPr lang="en-US" altLang="en-US" dirty="0"/>
              <a:t>Protect a genome from physical or biological </a:t>
            </a:r>
            <a:r>
              <a:rPr lang="en-US" altLang="en-US" dirty="0" smtClean="0"/>
              <a:t>threats</a:t>
            </a:r>
            <a:endParaRPr lang="en-US" altLang="en-US" dirty="0"/>
          </a:p>
        </p:txBody>
      </p:sp>
    </p:spTree>
    <p:extLst>
      <p:ext uri="{BB962C8B-B14F-4D97-AF65-F5344CB8AC3E}">
        <p14:creationId xmlns:p14="http://schemas.microsoft.com/office/powerpoint/2010/main" val="36411766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Evolution of </a:t>
            </a:r>
            <a:r>
              <a:rPr lang="en-US" altLang="en-US" dirty="0" smtClean="0"/>
              <a:t>Organelles (2 </a:t>
            </a:r>
            <a:r>
              <a:rPr lang="en-US" altLang="en-US" dirty="0"/>
              <a:t>of 2)</a:t>
            </a:r>
            <a:endParaRPr lang="en-US" dirty="0"/>
          </a:p>
        </p:txBody>
      </p:sp>
      <p:sp>
        <p:nvSpPr>
          <p:cNvPr id="3" name="Content Placeholder 2"/>
          <p:cNvSpPr>
            <a:spLocks noGrp="1"/>
          </p:cNvSpPr>
          <p:nvPr>
            <p:ph idx="1"/>
          </p:nvPr>
        </p:nvSpPr>
        <p:spPr/>
        <p:txBody>
          <a:bodyPr/>
          <a:lstStyle/>
          <a:p>
            <a:r>
              <a:rPr lang="en-US" altLang="en-US" dirty="0"/>
              <a:t>Origin of mitochondria and chloroplasts</a:t>
            </a:r>
          </a:p>
          <a:p>
            <a:pPr lvl="1"/>
            <a:r>
              <a:rPr lang="en-US" altLang="en-US" dirty="0"/>
              <a:t>Endosymbiont hypothesis</a:t>
            </a:r>
          </a:p>
          <a:p>
            <a:pPr lvl="2"/>
            <a:r>
              <a:rPr lang="en-GB" altLang="en-US" dirty="0"/>
              <a:t>Mitochondria and chloroplasts resemble bacteria</a:t>
            </a:r>
          </a:p>
          <a:p>
            <a:pPr lvl="2"/>
            <a:r>
              <a:rPr lang="en-GB" altLang="en-US" dirty="0"/>
              <a:t>One species lives and reproduces inside another</a:t>
            </a:r>
          </a:p>
          <a:p>
            <a:pPr lvl="2"/>
            <a:r>
              <a:rPr lang="en-GB" altLang="en-US" dirty="0"/>
              <a:t>Over generations, host and guest cells come to depend upon one another for essential metabolic </a:t>
            </a:r>
            <a:r>
              <a:rPr lang="en-GB" altLang="en-US" dirty="0" smtClean="0"/>
              <a:t>processes</a:t>
            </a:r>
            <a:endParaRPr lang="en-GB" altLang="en-US" dirty="0"/>
          </a:p>
        </p:txBody>
      </p:sp>
    </p:spTree>
    <p:extLst>
      <p:ext uri="{BB962C8B-B14F-4D97-AF65-F5344CB8AC3E}">
        <p14:creationId xmlns:p14="http://schemas.microsoft.com/office/powerpoint/2010/main" val="3387040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Endosymbiont </a:t>
            </a:r>
            <a:r>
              <a:rPr lang="en-US" altLang="en-US" dirty="0" smtClean="0"/>
              <a:t>Theory </a:t>
            </a:r>
            <a:r>
              <a:rPr lang="en-US" altLang="en-US" dirty="0"/>
              <a:t>(1 of 2)</a:t>
            </a:r>
            <a:endParaRPr lang="en-US" dirty="0"/>
          </a:p>
        </p:txBody>
      </p:sp>
      <p:sp>
        <p:nvSpPr>
          <p:cNvPr id="3" name="Content Placeholder 2"/>
          <p:cNvSpPr>
            <a:spLocks noGrp="1"/>
          </p:cNvSpPr>
          <p:nvPr>
            <p:ph idx="1"/>
          </p:nvPr>
        </p:nvSpPr>
        <p:spPr/>
        <p:txBody>
          <a:bodyPr/>
          <a:lstStyle/>
          <a:p>
            <a:r>
              <a:rPr lang="en-US" altLang="en-US" dirty="0"/>
              <a:t>Possible ancestors of mitochondria</a:t>
            </a:r>
          </a:p>
          <a:p>
            <a:pPr lvl="1"/>
            <a:r>
              <a:rPr lang="en-GB" altLang="en-US" i="1" dirty="0"/>
              <a:t>Rickettsia </a:t>
            </a:r>
            <a:r>
              <a:rPr lang="en-GB" altLang="en-US" i="1" dirty="0" err="1"/>
              <a:t>prowazekii</a:t>
            </a:r>
            <a:r>
              <a:rPr lang="en-GB" altLang="en-US" dirty="0"/>
              <a:t>, an aerobic bacterium that infects human cells</a:t>
            </a:r>
          </a:p>
          <a:p>
            <a:pPr lvl="1"/>
            <a:r>
              <a:rPr lang="en-GB" altLang="en-US" dirty="0" err="1"/>
              <a:t>Methanotrophic</a:t>
            </a:r>
            <a:r>
              <a:rPr lang="en-GB" altLang="en-US" dirty="0"/>
              <a:t> bacteria, bacteria that feed on </a:t>
            </a:r>
            <a:r>
              <a:rPr lang="en-GB" altLang="en-US" dirty="0" smtClean="0"/>
              <a:t>methane</a:t>
            </a:r>
            <a:endParaRPr lang="en-GB" altLang="en-US" dirty="0"/>
          </a:p>
        </p:txBody>
      </p:sp>
    </p:spTree>
    <p:extLst>
      <p:ext uri="{BB962C8B-B14F-4D97-AF65-F5344CB8AC3E}">
        <p14:creationId xmlns:p14="http://schemas.microsoft.com/office/powerpoint/2010/main" val="2200803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Endosymbiont </a:t>
            </a:r>
            <a:r>
              <a:rPr lang="en-US" altLang="en-US" dirty="0" smtClean="0"/>
              <a:t>Theory (2 </a:t>
            </a:r>
            <a:r>
              <a:rPr lang="en-US" altLang="en-US" dirty="0"/>
              <a:t>of 2)</a:t>
            </a:r>
            <a:endParaRPr lang="en-US" dirty="0"/>
          </a:p>
        </p:txBody>
      </p:sp>
      <p:sp>
        <p:nvSpPr>
          <p:cNvPr id="6" name="Content Placeholder 5"/>
          <p:cNvSpPr>
            <a:spLocks noGrp="1"/>
          </p:cNvSpPr>
          <p:nvPr>
            <p:ph idx="1"/>
          </p:nvPr>
        </p:nvSpPr>
        <p:spPr/>
        <p:txBody>
          <a:bodyPr/>
          <a:lstStyle/>
          <a:p>
            <a:r>
              <a:rPr lang="en-US" altLang="en-US" dirty="0"/>
              <a:t>Likely ancestor of chloroplasts</a:t>
            </a:r>
          </a:p>
          <a:p>
            <a:pPr lvl="1"/>
            <a:r>
              <a:rPr lang="en-GB" altLang="en-US" dirty="0"/>
              <a:t>Cyanobacteria are the only oxygen-producing photosynthetic bacteria</a:t>
            </a:r>
          </a:p>
          <a:p>
            <a:pPr lvl="1"/>
            <a:r>
              <a:rPr lang="en-GB" altLang="en-US" dirty="0"/>
              <a:t>Genetic similarities confirm this ancestor-descendant relationship</a:t>
            </a:r>
          </a:p>
          <a:p>
            <a:r>
              <a:rPr lang="en-GB" altLang="en-US" dirty="0"/>
              <a:t>Chloroplasts evolved after </a:t>
            </a:r>
            <a:r>
              <a:rPr lang="en-GB" altLang="en-US" dirty="0" smtClean="0"/>
              <a:t>mitochondria</a:t>
            </a:r>
            <a:endParaRPr lang="en-GB" altLang="en-US" dirty="0"/>
          </a:p>
        </p:txBody>
      </p:sp>
    </p:spTree>
    <p:extLst>
      <p:ext uri="{BB962C8B-B14F-4D97-AF65-F5344CB8AC3E}">
        <p14:creationId xmlns:p14="http://schemas.microsoft.com/office/powerpoint/2010/main" val="40216642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Title 1"/>
          <p:cNvSpPr>
            <a:spLocks noGrp="1"/>
          </p:cNvSpPr>
          <p:nvPr>
            <p:ph type="title"/>
          </p:nvPr>
        </p:nvSpPr>
        <p:spPr/>
        <p:txBody>
          <a:bodyPr>
            <a:normAutofit/>
          </a:bodyPr>
          <a:lstStyle/>
          <a:p>
            <a:r>
              <a:rPr lang="en-US" altLang="en-US" i="1" dirty="0"/>
              <a:t>Rickettsia </a:t>
            </a:r>
            <a:r>
              <a:rPr lang="en-US" altLang="en-US" i="1" dirty="0" err="1"/>
              <a:t>prowazekii</a:t>
            </a:r>
            <a:endParaRPr lang="en-US" altLang="en-US" dirty="0"/>
          </a:p>
        </p:txBody>
      </p:sp>
      <p:pic>
        <p:nvPicPr>
          <p:cNvPr id="5" name="Picture Placeholder 4" descr="A figure has two images showing a present time’s bacteria and an ancestral bacterium which might be related to the one of the present times. &#10;"/>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2148085" y="1789154"/>
            <a:ext cx="4786115" cy="3976699"/>
          </a:xfrm>
          <a:prstGeom prst="rect">
            <a:avLst/>
          </a:prstGeom>
        </p:spPr>
      </p:pic>
    </p:spTree>
    <p:extLst>
      <p:ext uri="{BB962C8B-B14F-4D97-AF65-F5344CB8AC3E}">
        <p14:creationId xmlns:p14="http://schemas.microsoft.com/office/powerpoint/2010/main" val="3437703185"/>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Origin of Life’s Building </a:t>
            </a:r>
            <a:r>
              <a:rPr lang="en-US" altLang="en-US" dirty="0" smtClean="0"/>
              <a:t>Blocks (2 </a:t>
            </a:r>
            <a:r>
              <a:rPr lang="en-US" altLang="en-US" dirty="0"/>
              <a:t>of 2)</a:t>
            </a:r>
            <a:endParaRPr lang="en-US" dirty="0"/>
          </a:p>
        </p:txBody>
      </p:sp>
      <p:sp>
        <p:nvSpPr>
          <p:cNvPr id="3" name="Content Placeholder 2"/>
          <p:cNvSpPr>
            <a:spLocks noGrp="1"/>
          </p:cNvSpPr>
          <p:nvPr>
            <p:ph idx="1"/>
          </p:nvPr>
        </p:nvSpPr>
        <p:spPr/>
        <p:txBody>
          <a:bodyPr/>
          <a:lstStyle/>
          <a:p>
            <a:r>
              <a:rPr lang="en-US" altLang="en-US" dirty="0"/>
              <a:t>Formation of simple organic compounds</a:t>
            </a:r>
          </a:p>
          <a:p>
            <a:pPr lvl="1"/>
            <a:r>
              <a:rPr lang="en-US" altLang="en-US" dirty="0"/>
              <a:t>All life consists of: </a:t>
            </a:r>
          </a:p>
          <a:p>
            <a:pPr lvl="2"/>
            <a:r>
              <a:rPr lang="en-US" altLang="en-US" dirty="0"/>
              <a:t>Amino acids</a:t>
            </a:r>
          </a:p>
          <a:p>
            <a:pPr lvl="2"/>
            <a:r>
              <a:rPr lang="en-US" altLang="en-US" dirty="0"/>
              <a:t>Fatty acids</a:t>
            </a:r>
          </a:p>
          <a:p>
            <a:pPr lvl="2"/>
            <a:r>
              <a:rPr lang="en-US" altLang="en-US" dirty="0"/>
              <a:t>Nucleotides</a:t>
            </a:r>
          </a:p>
          <a:p>
            <a:pPr lvl="2"/>
            <a:r>
              <a:rPr lang="en-US" altLang="en-US" dirty="0"/>
              <a:t>Simple </a:t>
            </a:r>
            <a:r>
              <a:rPr lang="en-US" altLang="en-US" dirty="0" smtClean="0"/>
              <a:t>sugars</a:t>
            </a:r>
            <a:endParaRPr lang="en-US" altLang="en-US" dirty="0"/>
          </a:p>
        </p:txBody>
      </p:sp>
    </p:spTree>
    <p:extLst>
      <p:ext uri="{BB962C8B-B14F-4D97-AF65-F5344CB8AC3E}">
        <p14:creationId xmlns:p14="http://schemas.microsoft.com/office/powerpoint/2010/main" val="2833646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i="1" dirty="0" err="1"/>
              <a:t>Methylobacter</a:t>
            </a:r>
            <a:endParaRPr lang="en-US" dirty="0"/>
          </a:p>
        </p:txBody>
      </p:sp>
      <p:pic>
        <p:nvPicPr>
          <p:cNvPr id="5" name="Picture Placeholder 4" descr="The image A shows a cluster of orange color capsule. The image B shows a big structure which looks like a human fingerprint. "/>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2247900" y="1309255"/>
            <a:ext cx="4648200" cy="4547151"/>
          </a:xfrm>
          <a:prstGeom prst="rect">
            <a:avLst/>
          </a:prstGeom>
        </p:spPr>
      </p:pic>
    </p:spTree>
    <p:extLst>
      <p:ext uri="{BB962C8B-B14F-4D97-AF65-F5344CB8AC3E}">
        <p14:creationId xmlns:p14="http://schemas.microsoft.com/office/powerpoint/2010/main" val="2875262393"/>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18.5 Perspective on the Precambrian</a:t>
            </a:r>
            <a:endParaRPr lang="en-US" dirty="0"/>
          </a:p>
        </p:txBody>
      </p:sp>
      <p:sp>
        <p:nvSpPr>
          <p:cNvPr id="3" name="Content Placeholder 2"/>
          <p:cNvSpPr>
            <a:spLocks noGrp="1"/>
          </p:cNvSpPr>
          <p:nvPr>
            <p:ph idx="1"/>
          </p:nvPr>
        </p:nvSpPr>
        <p:spPr/>
        <p:txBody>
          <a:bodyPr/>
          <a:lstStyle/>
          <a:p>
            <a:r>
              <a:rPr lang="en-US" altLang="en-US" dirty="0"/>
              <a:t>Precambrian</a:t>
            </a:r>
          </a:p>
          <a:p>
            <a:pPr lvl="1"/>
            <a:r>
              <a:rPr lang="en-US" altLang="en-US" dirty="0"/>
              <a:t>Encompasses almost all of Earth’s history</a:t>
            </a:r>
          </a:p>
          <a:p>
            <a:pPr lvl="1"/>
            <a:r>
              <a:rPr lang="en-US" altLang="en-US" dirty="0"/>
              <a:t>From 4.6 billion years ago to Cambrian (542 </a:t>
            </a:r>
            <a:r>
              <a:rPr lang="en-US" altLang="en-US" dirty="0" err="1"/>
              <a:t>mya</a:t>
            </a:r>
            <a:r>
              <a:rPr lang="en-US" altLang="en-US" dirty="0"/>
              <a:t>)</a:t>
            </a:r>
          </a:p>
          <a:p>
            <a:pPr lvl="1"/>
            <a:r>
              <a:rPr lang="en-US" altLang="en-US" dirty="0"/>
              <a:t>Life arose and diversified</a:t>
            </a:r>
          </a:p>
          <a:p>
            <a:pPr lvl="1"/>
            <a:r>
              <a:rPr lang="en-US" altLang="en-US" dirty="0"/>
              <a:t>By the close of this period, bacteria, archaea, and eukaryotes lived in the </a:t>
            </a:r>
            <a:r>
              <a:rPr lang="en-US" altLang="en-US" dirty="0" smtClean="0"/>
              <a:t>sea</a:t>
            </a:r>
            <a:endParaRPr lang="en-US" altLang="en-US" dirty="0"/>
          </a:p>
        </p:txBody>
      </p:sp>
    </p:spTree>
    <p:extLst>
      <p:ext uri="{BB962C8B-B14F-4D97-AF65-F5344CB8AC3E}">
        <p14:creationId xmlns:p14="http://schemas.microsoft.com/office/powerpoint/2010/main" val="5520994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dirty="0"/>
              <a:t>Precambrian Timeline</a:t>
            </a:r>
          </a:p>
        </p:txBody>
      </p:sp>
      <p:pic>
        <p:nvPicPr>
          <p:cNvPr id="5" name="Picture Placeholder 4" descr="An illustration shows the milestones in Precambrian in relation with earth’s history. A scale represents billions of years before present. On it the following milestones are marked. Before the scale begins, earth’s origin is stated. The period from earth’s origin to 4.0 billion years before present is marked in orange color and is called as Hadean Eon. Pointing to it is an image of earth, mostly blue, and is labeled as, ‘Evidence of liquid water’. The period from 4.0 to 2.7 is marked as Archean Eon. The 3.9 billions of years before present is labeled as, ‘Presumed RNA world, protocell formation’ In Archean Eon, an image shows brown circular structures labeled as, the Oldest fossil cells (prokaryotic). The period from 2.7 to 0.6 is marked in green, and called as Proterozoic Eon. At 2.7, an image shows stone like structures on a water body which reads, oldest stromatolite fossils; release of oxygen into air and water is under way. At 1.8, a grey colored snow flake like image is seen which reads, eldest eukaryotic cell fossils (cysts of single-celled protists). At about 1.1, there is another image showing red color flower like structures which reads as, oldest fossils of multicelled eukaryote (red alga). Again at 0.6, a multibranched structure shows the evolution of early animals: sponges, cnidarians, annelids. The period from 0.6 to 0 is marked as Phanerozoic Eon which reads as, most invertebrate phyla, and the first fish, evolve in the first part of the Phanerozoic (the Cambrian).Hadean Eon, Archean Eon and Proterozoic Eon together make Precambrian.&#10;"/>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228600" y="2667000"/>
            <a:ext cx="8542395" cy="2514600"/>
          </a:xfrm>
          <a:prstGeom prst="rect">
            <a:avLst/>
          </a:prstGeom>
        </p:spPr>
      </p:pic>
    </p:spTree>
    <p:extLst>
      <p:ext uri="{BB962C8B-B14F-4D97-AF65-F5344CB8AC3E}">
        <p14:creationId xmlns:p14="http://schemas.microsoft.com/office/powerpoint/2010/main" val="801611486"/>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dirty="0"/>
              <a:t>Application: Looking for Life</a:t>
            </a:r>
          </a:p>
        </p:txBody>
      </p:sp>
      <p:sp>
        <p:nvSpPr>
          <p:cNvPr id="37891" name="Content Placeholder 2"/>
          <p:cNvSpPr>
            <a:spLocks noGrp="1"/>
          </p:cNvSpPr>
          <p:nvPr>
            <p:ph idx="1"/>
          </p:nvPr>
        </p:nvSpPr>
        <p:spPr/>
        <p:txBody>
          <a:bodyPr/>
          <a:lstStyle/>
          <a:p>
            <a:r>
              <a:rPr lang="en-GB" altLang="en-US" dirty="0"/>
              <a:t>Astrobiologists study properties of the ancient Earth that allowed life to arise, survive, and diversify</a:t>
            </a:r>
          </a:p>
          <a:p>
            <a:pPr lvl="1"/>
            <a:r>
              <a:rPr lang="en-GB" altLang="en-US" dirty="0"/>
              <a:t>Astrobiology </a:t>
            </a:r>
          </a:p>
          <a:p>
            <a:pPr lvl="2"/>
            <a:r>
              <a:rPr lang="en-GB" altLang="en-US" dirty="0"/>
              <a:t>The scientific study of life’s origin and distribution in the universe</a:t>
            </a:r>
          </a:p>
          <a:p>
            <a:r>
              <a:rPr lang="en-GB" altLang="en-US" dirty="0"/>
              <a:t>Presence of cells in deserts and deep below Earth’s surface suggests life may exist in similar settings on other </a:t>
            </a:r>
            <a:r>
              <a:rPr lang="en-GB" altLang="en-US" dirty="0" smtClean="0"/>
              <a:t>planets</a:t>
            </a:r>
            <a:endParaRPr lang="en-GB" altLang="en-US" dirty="0"/>
          </a:p>
        </p:txBody>
      </p:sp>
    </p:spTree>
    <p:extLst>
      <p:ext uri="{BB962C8B-B14F-4D97-AF65-F5344CB8AC3E}">
        <p14:creationId xmlns:p14="http://schemas.microsoft.com/office/powerpoint/2010/main" val="8672388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dirty="0"/>
              <a:t>Exploring Mars</a:t>
            </a:r>
          </a:p>
        </p:txBody>
      </p:sp>
      <p:pic>
        <p:nvPicPr>
          <p:cNvPr id="6" name="Picture Placeholder 5" descr="A photo shows NASA’s Curiosity Rover, standing on the rocky mountainous terrain of mars. It has a square body, supported by four leg like structures, which end in wheels. An Inset shows picture of earth and mars next to each other. Earth looks bigger in size, and is of blue color. While mars looks smaller, and is of light brown color.&#10;"/>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282633" y="1752600"/>
            <a:ext cx="8578735" cy="3807229"/>
          </a:xfrm>
          <a:prstGeom prst="rect">
            <a:avLst/>
          </a:prstGeom>
        </p:spPr>
      </p:pic>
    </p:spTree>
    <p:extLst>
      <p:ext uri="{BB962C8B-B14F-4D97-AF65-F5344CB8AC3E}">
        <p14:creationId xmlns:p14="http://schemas.microsoft.com/office/powerpoint/2010/main" val="2377400097"/>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dirty="0"/>
              <a:t>Discuss</a:t>
            </a:r>
            <a:endParaRPr lang="en-US" altLang="en-US" dirty="0"/>
          </a:p>
        </p:txBody>
      </p:sp>
      <p:sp>
        <p:nvSpPr>
          <p:cNvPr id="38915" name="Content Placeholder 2"/>
          <p:cNvSpPr>
            <a:spLocks noGrp="1"/>
          </p:cNvSpPr>
          <p:nvPr>
            <p:ph idx="1"/>
          </p:nvPr>
        </p:nvSpPr>
        <p:spPr/>
        <p:txBody>
          <a:bodyPr/>
          <a:lstStyle/>
          <a:p>
            <a:pPr lvl="0"/>
            <a:r>
              <a:rPr lang="en-US" dirty="0"/>
              <a:t>Why was no free oxygen (O</a:t>
            </a:r>
            <a:r>
              <a:rPr lang="en-US" baseline="-25000" dirty="0"/>
              <a:t>2</a:t>
            </a:r>
            <a:r>
              <a:rPr lang="en-US" dirty="0"/>
              <a:t>) included in Miller’s experiment? What did the electrical spark simulate?</a:t>
            </a:r>
          </a:p>
          <a:p>
            <a:pPr lvl="0"/>
            <a:r>
              <a:rPr lang="en-US" dirty="0"/>
              <a:t>What distinguishes a nonliving lipid-bound sphere containing nucleic acids and amino acids from a living cell?</a:t>
            </a:r>
          </a:p>
          <a:p>
            <a:pPr lvl="0"/>
            <a:r>
              <a:rPr lang="en-US" dirty="0"/>
              <a:t>Why was aerobic respiration necessary for the evolution of eukaryotes</a:t>
            </a:r>
            <a:r>
              <a:rPr lang="en-US" dirty="0" smtClean="0"/>
              <a:t>?</a:t>
            </a:r>
            <a:endParaRPr lang="en-US" dirty="0"/>
          </a:p>
        </p:txBody>
      </p:sp>
    </p:spTree>
    <p:extLst>
      <p:ext uri="{BB962C8B-B14F-4D97-AF65-F5344CB8AC3E}">
        <p14:creationId xmlns:p14="http://schemas.microsoft.com/office/powerpoint/2010/main" val="2752664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Sources of Organic </a:t>
            </a:r>
            <a:r>
              <a:rPr lang="en-US" altLang="en-US" dirty="0" smtClean="0"/>
              <a:t>Subunits </a:t>
            </a:r>
            <a:r>
              <a:rPr lang="en-US" altLang="en-US" dirty="0"/>
              <a:t>(1 of </a:t>
            </a:r>
            <a:r>
              <a:rPr lang="en-US" altLang="en-US" dirty="0" smtClean="0"/>
              <a:t>4)</a:t>
            </a:r>
            <a:endParaRPr lang="en-US" dirty="0"/>
          </a:p>
        </p:txBody>
      </p:sp>
      <p:sp>
        <p:nvSpPr>
          <p:cNvPr id="3" name="Content Placeholder 2"/>
          <p:cNvSpPr>
            <a:spLocks noGrp="1"/>
          </p:cNvSpPr>
          <p:nvPr>
            <p:ph idx="1"/>
          </p:nvPr>
        </p:nvSpPr>
        <p:spPr/>
        <p:txBody>
          <a:bodyPr/>
          <a:lstStyle/>
          <a:p>
            <a:r>
              <a:rPr lang="en-GB" altLang="en-US" dirty="0"/>
              <a:t>Where did the subunits of the first life come from?  </a:t>
            </a:r>
          </a:p>
          <a:p>
            <a:r>
              <a:rPr lang="en-GB" altLang="en-US" dirty="0"/>
              <a:t>There are several possibilities:</a:t>
            </a:r>
          </a:p>
          <a:p>
            <a:pPr lvl="1"/>
            <a:r>
              <a:rPr lang="en-GB" altLang="en-US" dirty="0"/>
              <a:t>Lightning-fuelled atmospheric reactions</a:t>
            </a:r>
          </a:p>
          <a:p>
            <a:pPr lvl="1"/>
            <a:r>
              <a:rPr lang="en-GB" altLang="en-US" dirty="0"/>
              <a:t>Reactions at deep-sea hydrothermal vents</a:t>
            </a:r>
          </a:p>
          <a:p>
            <a:pPr lvl="1"/>
            <a:r>
              <a:rPr lang="en-GB" altLang="en-US" dirty="0"/>
              <a:t>Meteorites from </a:t>
            </a:r>
            <a:r>
              <a:rPr lang="en-GB" altLang="en-US" dirty="0" smtClean="0"/>
              <a:t>space</a:t>
            </a:r>
            <a:endParaRPr lang="en-GB" altLang="en-US" dirty="0"/>
          </a:p>
        </p:txBody>
      </p:sp>
    </p:spTree>
    <p:extLst>
      <p:ext uri="{BB962C8B-B14F-4D97-AF65-F5344CB8AC3E}">
        <p14:creationId xmlns:p14="http://schemas.microsoft.com/office/powerpoint/2010/main" val="1691438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Sources of Organic </a:t>
            </a:r>
            <a:r>
              <a:rPr lang="en-US" altLang="en-US" dirty="0" smtClean="0"/>
              <a:t>Subunits (2 </a:t>
            </a:r>
            <a:r>
              <a:rPr lang="en-US" altLang="en-US" dirty="0"/>
              <a:t>of </a:t>
            </a:r>
            <a:r>
              <a:rPr lang="en-US" altLang="en-US" dirty="0" smtClean="0"/>
              <a:t>4)</a:t>
            </a:r>
            <a:endParaRPr lang="en-US" dirty="0"/>
          </a:p>
        </p:txBody>
      </p:sp>
      <p:sp>
        <p:nvSpPr>
          <p:cNvPr id="3" name="Content Placeholder 2"/>
          <p:cNvSpPr>
            <a:spLocks noGrp="1"/>
          </p:cNvSpPr>
          <p:nvPr>
            <p:ph idx="1"/>
          </p:nvPr>
        </p:nvSpPr>
        <p:spPr/>
        <p:txBody>
          <a:bodyPr/>
          <a:lstStyle/>
          <a:p>
            <a:r>
              <a:rPr lang="en-US" altLang="en-US" dirty="0"/>
              <a:t>Miller–Urey experiment</a:t>
            </a:r>
          </a:p>
          <a:p>
            <a:pPr lvl="1"/>
            <a:r>
              <a:rPr lang="en-GB" altLang="en-US" dirty="0"/>
              <a:t>1953, Stanley Miller and Harold Urey showed that reactions in Earth’s early atmosphere could have produced building blocks for the first life</a:t>
            </a:r>
          </a:p>
          <a:p>
            <a:pPr lvl="1"/>
            <a:r>
              <a:rPr lang="en-GB" altLang="en-US" dirty="0"/>
              <a:t>Indirect evidence that organic compounds self-assemble spontaneously under conditions like those in Earth’s early </a:t>
            </a:r>
            <a:r>
              <a:rPr lang="en-GB" altLang="en-US" dirty="0" smtClean="0"/>
              <a:t>atmosphere</a:t>
            </a:r>
            <a:endParaRPr lang="en-GB" altLang="en-US" dirty="0"/>
          </a:p>
        </p:txBody>
      </p:sp>
    </p:spTree>
    <p:extLst>
      <p:ext uri="{BB962C8B-B14F-4D97-AF65-F5344CB8AC3E}">
        <p14:creationId xmlns:p14="http://schemas.microsoft.com/office/powerpoint/2010/main" val="1232610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Sources of Organic </a:t>
            </a:r>
            <a:r>
              <a:rPr lang="en-US" altLang="en-US" dirty="0" smtClean="0"/>
              <a:t>Subunits (3 </a:t>
            </a:r>
            <a:r>
              <a:rPr lang="en-US" altLang="en-US" dirty="0"/>
              <a:t>of </a:t>
            </a:r>
            <a:r>
              <a:rPr lang="en-US" altLang="en-US" dirty="0" smtClean="0"/>
              <a:t>4)</a:t>
            </a:r>
            <a:endParaRPr lang="en-US" dirty="0"/>
          </a:p>
        </p:txBody>
      </p:sp>
      <p:sp>
        <p:nvSpPr>
          <p:cNvPr id="3" name="Content Placeholder 2"/>
          <p:cNvSpPr>
            <a:spLocks noGrp="1"/>
          </p:cNvSpPr>
          <p:nvPr>
            <p:ph idx="1"/>
          </p:nvPr>
        </p:nvSpPr>
        <p:spPr/>
        <p:txBody>
          <a:bodyPr/>
          <a:lstStyle/>
          <a:p>
            <a:r>
              <a:rPr lang="en-US" altLang="en-US" dirty="0"/>
              <a:t>Hydrothermal vents</a:t>
            </a:r>
          </a:p>
          <a:p>
            <a:pPr lvl="1"/>
            <a:r>
              <a:rPr lang="en-GB" altLang="en-US" dirty="0"/>
              <a:t>Deep underwater openings in ocean where mineral-rich water heated by geothermal energy streams out</a:t>
            </a:r>
          </a:p>
          <a:p>
            <a:pPr lvl="2"/>
            <a:r>
              <a:rPr lang="en-GB" altLang="en-US" dirty="0"/>
              <a:t>Reactions in the hot, mineral-rich water near deep-sea hydrothermal vents also produce organic building blocks</a:t>
            </a:r>
          </a:p>
          <a:p>
            <a:pPr lvl="2"/>
            <a:r>
              <a:rPr lang="en-GB" altLang="en-US" dirty="0"/>
              <a:t>Simulated experiments mimicking conditions produce amino acids and other organic </a:t>
            </a:r>
            <a:r>
              <a:rPr lang="en-GB" altLang="en-US" dirty="0" smtClean="0"/>
              <a:t>compounds</a:t>
            </a:r>
            <a:endParaRPr lang="en-GB" altLang="en-US" dirty="0"/>
          </a:p>
        </p:txBody>
      </p:sp>
    </p:spTree>
    <p:extLst>
      <p:ext uri="{BB962C8B-B14F-4D97-AF65-F5344CB8AC3E}">
        <p14:creationId xmlns:p14="http://schemas.microsoft.com/office/powerpoint/2010/main" val="35029782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dirty="0"/>
              <a:t>Sources of Organic </a:t>
            </a:r>
            <a:r>
              <a:rPr lang="en-US" altLang="en-US" dirty="0" smtClean="0"/>
              <a:t>Subunits (4 </a:t>
            </a:r>
            <a:r>
              <a:rPr lang="en-US" altLang="en-US" dirty="0"/>
              <a:t>of </a:t>
            </a:r>
            <a:r>
              <a:rPr lang="en-US" altLang="en-US" dirty="0" smtClean="0"/>
              <a:t>4)</a:t>
            </a:r>
            <a:endParaRPr lang="en-US" altLang="en-US" dirty="0"/>
          </a:p>
        </p:txBody>
      </p:sp>
      <p:sp>
        <p:nvSpPr>
          <p:cNvPr id="16387" name="Content Placeholder 3"/>
          <p:cNvSpPr>
            <a:spLocks noGrp="1"/>
          </p:cNvSpPr>
          <p:nvPr>
            <p:ph idx="1"/>
          </p:nvPr>
        </p:nvSpPr>
        <p:spPr/>
        <p:txBody>
          <a:bodyPr/>
          <a:lstStyle/>
          <a:p>
            <a:r>
              <a:rPr lang="en-US" altLang="en-US" dirty="0"/>
              <a:t>Outer Space</a:t>
            </a:r>
          </a:p>
          <a:p>
            <a:pPr lvl="1"/>
            <a:r>
              <a:rPr lang="en-GB" altLang="en-US" dirty="0"/>
              <a:t>Modern-day meteorites reach Earth with amino acids, sugars, and nucleotide bases</a:t>
            </a:r>
          </a:p>
          <a:p>
            <a:pPr lvl="2"/>
            <a:r>
              <a:rPr lang="en-GB" altLang="en-US" dirty="0"/>
              <a:t>The same compounds (or precursors) are also detected in gas clouds surrounding nearby stars</a:t>
            </a:r>
          </a:p>
          <a:p>
            <a:pPr lvl="1"/>
            <a:r>
              <a:rPr lang="en-GB" altLang="en-US" dirty="0"/>
              <a:t>Such materials fell to Earth much more frequently than they do </a:t>
            </a:r>
            <a:r>
              <a:rPr lang="en-GB" altLang="en-US" dirty="0" smtClean="0"/>
              <a:t>today</a:t>
            </a:r>
            <a:endParaRPr lang="en-GB" altLang="en-US" dirty="0"/>
          </a:p>
        </p:txBody>
      </p:sp>
    </p:spTree>
    <p:extLst>
      <p:ext uri="{BB962C8B-B14F-4D97-AF65-F5344CB8AC3E}">
        <p14:creationId xmlns:p14="http://schemas.microsoft.com/office/powerpoint/2010/main" val="3318394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dirty="0"/>
              <a:t>Miller–Urey Experiment</a:t>
            </a:r>
            <a:endParaRPr lang="en-US" altLang="en-US" dirty="0"/>
          </a:p>
        </p:txBody>
      </p:sp>
      <p:pic>
        <p:nvPicPr>
          <p:cNvPr id="5" name="Picture Placeholder 4" descr="An illustration shows a Miller Urey experiment being conducted. An experimental apparatus is set up as follows. On the lower left corner is a circular container, which is connected on both sides with glass tubes. The container contains boiling water. The vapor from it rises up in the long tube till it reaches a tap like structure, which is marked as, to vacuum pump. Shortly after the vacuum pump, the tube is bent at 90 degrees, horizontally and then again bent at 90, vertically. This vertical end is connected to a bigger circular chamber, with electrodes in it. Following are the gases present inside that chamber, CH4 (methane), NH3 (ammonia), H2O (water), H2 (hydrogen gas). A spark is discharged in the chamber containing all this. This chamber is attached to a condenser. This condenser has an outlet marked as, warm water out and an inlet marked as, cold water in. The condenser is connected to tubes again, which show water droplets a little further. At the bottom of the apparatus, water with dissolved organic compounds gets collected. From there, liquid water gets into a trap. &#10;"/>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1828800" y="1462216"/>
            <a:ext cx="5486400" cy="4481384"/>
          </a:xfrm>
          <a:prstGeom prst="rect">
            <a:avLst/>
          </a:prstGeom>
        </p:spPr>
      </p:pic>
    </p:spTree>
    <p:extLst>
      <p:ext uri="{BB962C8B-B14F-4D97-AF65-F5344CB8AC3E}">
        <p14:creationId xmlns:p14="http://schemas.microsoft.com/office/powerpoint/2010/main" val="87775350"/>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577962" y="228600"/>
            <a:ext cx="8032638" cy="754328"/>
          </a:xfrm>
        </p:spPr>
        <p:txBody>
          <a:bodyPr/>
          <a:lstStyle/>
          <a:p>
            <a:r>
              <a:rPr lang="en-US" dirty="0"/>
              <a:t>Black Smoker</a:t>
            </a:r>
            <a:endParaRPr lang="en-US" altLang="en-US" dirty="0"/>
          </a:p>
        </p:txBody>
      </p:sp>
      <p:pic>
        <p:nvPicPr>
          <p:cNvPr id="5" name="Picture Placeholder 4" descr="A photo shows the sea bed, and stones in it. A tall stone like structure has a small stone like structure next to it, with a vent on its top. It is releasing black smoke from it.&#10;"/>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1289506" y="1342496"/>
            <a:ext cx="6564988" cy="4601104"/>
          </a:xfrm>
          <a:prstGeom prst="rect">
            <a:avLst/>
          </a:prstGeom>
        </p:spPr>
      </p:pic>
    </p:spTree>
    <p:extLst>
      <p:ext uri="{BB962C8B-B14F-4D97-AF65-F5344CB8AC3E}">
        <p14:creationId xmlns:p14="http://schemas.microsoft.com/office/powerpoint/2010/main" val="2247266063"/>
      </p:ext>
    </p:extLst>
  </p:cSld>
  <p:clrMapOvr>
    <a:masterClrMapping/>
  </p:clrMapOvr>
  <p:transition spd="slow"/>
</p:sld>
</file>

<file path=ppt/theme/theme1.xml><?xml version="1.0" encoding="utf-8"?>
<a:theme xmlns:a="http://schemas.openxmlformats.org/drawingml/2006/main" name="Samp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5632</TotalTime>
  <Words>1522</Words>
  <Application>Microsoft Office PowerPoint</Application>
  <PresentationFormat>On-screen Show (4:3)</PresentationFormat>
  <Paragraphs>185</Paragraphs>
  <Slides>35</Slides>
  <Notes>22</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Sample</vt:lpstr>
      <vt:lpstr>Biology Concepts &amp; Applications</vt:lpstr>
      <vt:lpstr>18.1 Origin of Life’s Building Blocks (1 of 2)</vt:lpstr>
      <vt:lpstr>Origin of Life’s Building Blocks (2 of 2)</vt:lpstr>
      <vt:lpstr>Sources of Organic Subunits (1 of 4)</vt:lpstr>
      <vt:lpstr>Sources of Organic Subunits (2 of 4)</vt:lpstr>
      <vt:lpstr>Sources of Organic Subunits (3 of 4)</vt:lpstr>
      <vt:lpstr>Sources of Organic Subunits (4 of 4)</vt:lpstr>
      <vt:lpstr>Miller–Urey Experiment</vt:lpstr>
      <vt:lpstr>Black Smoker</vt:lpstr>
      <vt:lpstr>18.2 Polymers to Protocells (1 of 4)</vt:lpstr>
      <vt:lpstr>Polymers to Protocells (2 of 4)</vt:lpstr>
      <vt:lpstr>Polymers to Protocells (3 of 4)</vt:lpstr>
      <vt:lpstr>Polymers to Protocells (4 of 4)</vt:lpstr>
      <vt:lpstr>Protocells</vt:lpstr>
      <vt:lpstr>18.3 Early Cellular Life</vt:lpstr>
      <vt:lpstr>Traits of the First Cells</vt:lpstr>
      <vt:lpstr>Searching for Ancient Life</vt:lpstr>
      <vt:lpstr>Oldest Fossil Cells</vt:lpstr>
      <vt:lpstr>Fossil Cells</vt:lpstr>
      <vt:lpstr>Stromatolites</vt:lpstr>
      <vt:lpstr>Fossil Stromatolites</vt:lpstr>
      <vt:lpstr>A Rise in Oxygen</vt:lpstr>
      <vt:lpstr>Early Eukaryotes</vt:lpstr>
      <vt:lpstr>18.4 Origin of Eukaryotes</vt:lpstr>
      <vt:lpstr>Evolution of Organelles (1 of 2)</vt:lpstr>
      <vt:lpstr>Evolution of Organelles (2 of 2)</vt:lpstr>
      <vt:lpstr>Endosymbiont Theory (1 of 2)</vt:lpstr>
      <vt:lpstr>Endosymbiont Theory (2 of 2)</vt:lpstr>
      <vt:lpstr>Rickettsia prowazekii</vt:lpstr>
      <vt:lpstr>Methylobacter</vt:lpstr>
      <vt:lpstr>18.5 Perspective on the Precambrian</vt:lpstr>
      <vt:lpstr>Precambrian Timeline</vt:lpstr>
      <vt:lpstr>Application: Looking for Life</vt:lpstr>
      <vt:lpstr>Exploring Mars</vt:lpstr>
      <vt:lpstr>Discuss</vt:lpstr>
    </vt:vector>
  </TitlesOfParts>
  <Company>Jacqueline Bennett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18 Life’s Origin and Early Evolution</dc:title>
  <dc:creator>Starr</dc:creator>
  <cp:lastModifiedBy>CD</cp:lastModifiedBy>
  <cp:revision>320</cp:revision>
  <dcterms:modified xsi:type="dcterms:W3CDTF">2017-02-13T07:42:36Z</dcterms:modified>
</cp:coreProperties>
</file>