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80"/>
  </p:notesMasterIdLst>
  <p:sldIdLst>
    <p:sldId id="376" r:id="rId2"/>
    <p:sldId id="323" r:id="rId3"/>
    <p:sldId id="325" r:id="rId4"/>
    <p:sldId id="324" r:id="rId5"/>
    <p:sldId id="326" r:id="rId6"/>
    <p:sldId id="327" r:id="rId7"/>
    <p:sldId id="328" r:id="rId8"/>
    <p:sldId id="329" r:id="rId9"/>
    <p:sldId id="330" r:id="rId10"/>
    <p:sldId id="331" r:id="rId11"/>
    <p:sldId id="332" r:id="rId12"/>
    <p:sldId id="333" r:id="rId13"/>
    <p:sldId id="334" r:id="rId14"/>
    <p:sldId id="335" r:id="rId15"/>
    <p:sldId id="336" r:id="rId16"/>
    <p:sldId id="338" r:id="rId17"/>
    <p:sldId id="339" r:id="rId18"/>
    <p:sldId id="342" r:id="rId19"/>
    <p:sldId id="337" r:id="rId20"/>
    <p:sldId id="341" r:id="rId21"/>
    <p:sldId id="343" r:id="rId22"/>
    <p:sldId id="344" r:id="rId23"/>
    <p:sldId id="345" r:id="rId24"/>
    <p:sldId id="346" r:id="rId25"/>
    <p:sldId id="348" r:id="rId26"/>
    <p:sldId id="349" r:id="rId27"/>
    <p:sldId id="353" r:id="rId28"/>
    <p:sldId id="350" r:id="rId29"/>
    <p:sldId id="351" r:id="rId30"/>
    <p:sldId id="352"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5B493F"/>
    <a:srgbClr val="007DB7"/>
    <a:srgbClr val="90ECFE"/>
    <a:srgbClr val="48B5DB"/>
    <a:srgbClr val="002536"/>
    <a:srgbClr val="C58A4E"/>
    <a:srgbClr val="44C9F2"/>
    <a:srgbClr val="1DB9FF"/>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88988" autoAdjust="0"/>
  </p:normalViewPr>
  <p:slideViewPr>
    <p:cSldViewPr>
      <p:cViewPr>
        <p:scale>
          <a:sx n="66" d="100"/>
          <a:sy n="66" d="100"/>
        </p:scale>
        <p:origin x="-1482" y="-72"/>
      </p:cViewPr>
      <p:guideLst>
        <p:guide orient="horz" pos="2160"/>
        <p:guide pos="2880"/>
      </p:guideLst>
    </p:cSldViewPr>
  </p:slideViewPr>
  <p:outlineViewPr>
    <p:cViewPr>
      <p:scale>
        <a:sx n="25" d="100"/>
        <a:sy n="25" d="100"/>
      </p:scale>
      <p:origin x="0" y="23808"/>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F79B4-272D-4C60-8E6B-56D0BF4FFDDD}" type="slidenum">
              <a:rPr lang="en-US" altLang="en-US" sz="1200">
                <a:solidFill>
                  <a:prstClr val="black"/>
                </a:solidFill>
              </a:rPr>
              <a:pPr/>
              <a:t>11</a:t>
            </a:fld>
            <a:endParaRPr lang="en-US" altLang="en-US" sz="1200" dirty="0">
              <a:solidFill>
                <a:prstClr val="black"/>
              </a:solidFill>
            </a:endParaRPr>
          </a:p>
        </p:txBody>
      </p:sp>
    </p:spTree>
    <p:extLst>
      <p:ext uri="{BB962C8B-B14F-4D97-AF65-F5344CB8AC3E}">
        <p14:creationId xmlns:p14="http://schemas.microsoft.com/office/powerpoint/2010/main" val="5384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166285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136525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316480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388223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393841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831EA7-2F6D-40B7-AD90-878FCFD93924}" type="slidenum">
              <a:rPr lang="en-US" altLang="en-US" sz="1200">
                <a:solidFill>
                  <a:prstClr val="black"/>
                </a:solidFill>
              </a:rPr>
              <a:pPr/>
              <a:t>17</a:t>
            </a:fld>
            <a:endParaRPr lang="en-US" altLang="en-US" sz="1200" dirty="0">
              <a:solidFill>
                <a:prstClr val="black"/>
              </a:solidFill>
            </a:endParaRPr>
          </a:p>
        </p:txBody>
      </p:sp>
    </p:spTree>
    <p:extLst>
      <p:ext uri="{BB962C8B-B14F-4D97-AF65-F5344CB8AC3E}">
        <p14:creationId xmlns:p14="http://schemas.microsoft.com/office/powerpoint/2010/main" val="196922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280326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17.2 </a:t>
            </a:r>
            <a:r>
              <a:rPr lang="en-US" altLang="en-US" b="0" dirty="0" smtClean="0">
                <a:latin typeface="Arial" panose="020B0604020202020204" pitchFamily="34" charset="0"/>
                <a:ea typeface="ＭＳ Ｐゴシック" panose="020B0600070205080204" pitchFamily="34" charset="-128"/>
              </a:rPr>
              <a:t>Hardy–Weinberg calculations. </a:t>
            </a:r>
            <a:r>
              <a:rPr lang="en-US" altLang="en-US" dirty="0" smtClean="0">
                <a:latin typeface="Arial" panose="020B0604020202020204" pitchFamily="34" charset="0"/>
                <a:ea typeface="ＭＳ Ｐゴシック" panose="020B0600070205080204" pitchFamily="34" charset="-128"/>
              </a:rPr>
              <a:t>In this example, two alleles of a gene show incomplete dominance over flower color.</a:t>
            </a:r>
          </a:p>
          <a:p>
            <a:r>
              <a:rPr lang="en-US" altLang="en-US" dirty="0" smtClean="0">
                <a:latin typeface="Arial" panose="020B0604020202020204" pitchFamily="34" charset="0"/>
                <a:ea typeface="ＭＳ Ｐゴシック" panose="020B0600070205080204" pitchFamily="34" charset="-128"/>
              </a:rPr>
              <a:t>A  In this two-allele system,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specifies dark blue flowers; </a:t>
            </a:r>
            <a:r>
              <a:rPr lang="en-US" altLang="en-US" i="1" dirty="0" smtClean="0">
                <a:latin typeface="Arial" panose="020B0604020202020204" pitchFamily="34" charset="0"/>
                <a:ea typeface="ＭＳ Ｐゴシック" panose="020B0600070205080204" pitchFamily="34" charset="-128"/>
              </a:rPr>
              <a:t>b</a:t>
            </a:r>
            <a:r>
              <a:rPr lang="en-US" altLang="en-US" dirty="0" smtClean="0">
                <a:latin typeface="Arial" panose="020B0604020202020204" pitchFamily="34" charset="0"/>
                <a:ea typeface="ＭＳ Ｐゴシック" panose="020B0600070205080204" pitchFamily="34" charset="-128"/>
              </a:rPr>
              <a:t>, white. Plants that are homozygous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or </a:t>
            </a:r>
            <a:r>
              <a:rPr lang="en-US" altLang="en-US" i="1" dirty="0" smtClean="0">
                <a:latin typeface="Arial" panose="020B0604020202020204" pitchFamily="34" charset="0"/>
                <a:ea typeface="ＭＳ Ｐゴシック" panose="020B0600070205080204" pitchFamily="34" charset="-128"/>
              </a:rPr>
              <a:t>b</a:t>
            </a:r>
            <a:r>
              <a:rPr lang="en-US" altLang="en-US" dirty="0" smtClean="0">
                <a:latin typeface="Arial" panose="020B0604020202020204" pitchFamily="34" charset="0"/>
                <a:ea typeface="ＭＳ Ｐゴシック" panose="020B0600070205080204" pitchFamily="34" charset="-128"/>
              </a:rPr>
              <a:t>) make one kind of gamete. Heterozygous plants (</a:t>
            </a:r>
            <a:r>
              <a:rPr lang="en-US" altLang="en-US" i="1" dirty="0" smtClean="0">
                <a:latin typeface="Arial" panose="020B0604020202020204" pitchFamily="34" charset="0"/>
                <a:ea typeface="ＭＳ Ｐゴシック" panose="020B0600070205080204" pitchFamily="34" charset="-128"/>
              </a:rPr>
              <a:t>Bb</a:t>
            </a:r>
            <a:r>
              <a:rPr lang="en-US" altLang="en-US" dirty="0" smtClean="0">
                <a:latin typeface="Arial" panose="020B0604020202020204" pitchFamily="34" charset="0"/>
                <a:ea typeface="ＭＳ Ｐゴシック" panose="020B0600070205080204" pitchFamily="34" charset="-128"/>
              </a:rPr>
              <a:t>) have light blue flowers and make two kinds of gametes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and </a:t>
            </a:r>
            <a:r>
              <a:rPr lang="en-US" altLang="en-US" i="1" dirty="0" smtClean="0">
                <a:latin typeface="Arial" panose="020B0604020202020204" pitchFamily="34" charset="0"/>
                <a:ea typeface="ＭＳ Ｐゴシック" panose="020B0600070205080204" pitchFamily="34" charset="-128"/>
              </a:rPr>
              <a:t>b</a:t>
            </a:r>
            <a:r>
              <a:rPr lang="en-US" altLang="en-US" dirty="0" smtClean="0">
                <a:latin typeface="Arial" panose="020B0604020202020204" pitchFamily="34" charset="0"/>
                <a:ea typeface="ＭＳ Ｐゴシック" panose="020B0600070205080204" pitchFamily="34" charset="-128"/>
              </a:rPr>
              <a:t>).</a:t>
            </a:r>
            <a:endParaRPr lang="en-US" altLang="en-US" dirty="0">
              <a:latin typeface="Arial" panose="020B0604020202020204" pitchFamily="34" charset="0"/>
              <a:ea typeface="ＭＳ Ｐゴシック" panose="020B0600070205080204"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2601F1-57C5-4344-BBEF-A59690C6F030}" type="slidenum">
              <a:rPr lang="en-US" altLang="en-US" sz="1200">
                <a:solidFill>
                  <a:prstClr val="black"/>
                </a:solidFill>
              </a:rPr>
              <a:pPr/>
              <a:t>19</a:t>
            </a:fld>
            <a:endParaRPr lang="en-US" altLang="en-US" sz="1200" dirty="0">
              <a:solidFill>
                <a:prstClr val="black"/>
              </a:solidFill>
            </a:endParaRPr>
          </a:p>
        </p:txBody>
      </p:sp>
    </p:spTree>
    <p:extLst>
      <p:ext uri="{BB962C8B-B14F-4D97-AF65-F5344CB8AC3E}">
        <p14:creationId xmlns:p14="http://schemas.microsoft.com/office/powerpoint/2010/main" val="389587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17.2 </a:t>
            </a:r>
            <a:r>
              <a:rPr lang="en-US" altLang="en-US" dirty="0" smtClean="0">
                <a:latin typeface="Arial" panose="020B0604020202020204" pitchFamily="34" charset="0"/>
                <a:ea typeface="ＭＳ Ｐゴシック" panose="020B0600070205080204" pitchFamily="34" charset="-128"/>
              </a:rPr>
              <a:t>Hardy–Weinberg calculations. In this example, two alleles of a gene show incomplete dominance over flower color.</a:t>
            </a:r>
          </a:p>
          <a:p>
            <a:r>
              <a:rPr lang="en-US" altLang="en-US" dirty="0" smtClean="0">
                <a:latin typeface="Arial" panose="020B0604020202020204" pitchFamily="34" charset="0"/>
                <a:ea typeface="ＭＳ Ｐゴシック" panose="020B0600070205080204" pitchFamily="34" charset="-128"/>
              </a:rPr>
              <a:t>B  Say </a:t>
            </a:r>
            <a:r>
              <a:rPr lang="en-US" altLang="en-US" i="1" dirty="0" smtClean="0">
                <a:latin typeface="Arial" panose="020B0604020202020204" pitchFamily="34" charset="0"/>
                <a:ea typeface="ＭＳ Ｐゴシック" panose="020B0600070205080204" pitchFamily="34" charset="-128"/>
              </a:rPr>
              <a:t>p </a:t>
            </a:r>
            <a:r>
              <a:rPr lang="en-US" altLang="en-US" dirty="0" smtClean="0">
                <a:latin typeface="Arial" panose="020B0604020202020204" pitchFamily="34" charset="0"/>
                <a:ea typeface="ＭＳ Ｐゴシック" panose="020B0600070205080204" pitchFamily="34" charset="-128"/>
              </a:rPr>
              <a:t>is the proportion of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alleles in the gene pool, and </a:t>
            </a:r>
            <a:r>
              <a:rPr lang="en-US" altLang="en-US" i="1" dirty="0" smtClean="0">
                <a:latin typeface="Arial" panose="020B0604020202020204" pitchFamily="34" charset="0"/>
                <a:ea typeface="ＭＳ Ｐゴシック" panose="020B0600070205080204" pitchFamily="34" charset="-128"/>
              </a:rPr>
              <a:t>q </a:t>
            </a:r>
            <a:r>
              <a:rPr lang="en-US" altLang="en-US" dirty="0" smtClean="0">
                <a:latin typeface="Arial" panose="020B0604020202020204" pitchFamily="34" charset="0"/>
                <a:ea typeface="ＭＳ Ｐゴシック" panose="020B0600070205080204" pitchFamily="34" charset="-128"/>
              </a:rPr>
              <a:t>is the proportion of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alleles. This Punnett square shows that in each generation, the predicted proportion of offspring that will inherit two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alleles is </a:t>
            </a:r>
            <a:r>
              <a:rPr lang="en-US" altLang="en-US" i="1" dirty="0" smtClean="0">
                <a:latin typeface="Arial" panose="020B0604020202020204" pitchFamily="34" charset="0"/>
                <a:ea typeface="ＭＳ Ｐゴシック" panose="020B0600070205080204" pitchFamily="34" charset="-128"/>
              </a:rPr>
              <a:t>p </a:t>
            </a:r>
            <a:r>
              <a:rPr lang="en-US" altLang="en-US" i="0" baseline="0" dirty="0" smtClean="0">
                <a:latin typeface="Arial" panose="020B0604020202020204" pitchFamily="34" charset="0"/>
                <a:ea typeface="ＭＳ Ｐゴシック" panose="020B0600070205080204" pitchFamily="34" charset="-128"/>
              </a:rPr>
              <a:t>x</a:t>
            </a:r>
            <a:r>
              <a:rPr lang="en-US" altLang="en-US" i="1" baseline="0" dirty="0" smtClean="0">
                <a:latin typeface="Arial" panose="020B0604020202020204" pitchFamily="34" charset="0"/>
                <a:ea typeface="ＭＳ Ｐゴシック" panose="020B0600070205080204" pitchFamily="34" charset="-128"/>
              </a:rPr>
              <a:t> </a:t>
            </a:r>
            <a:r>
              <a:rPr lang="en-US" altLang="en-US" i="1" dirty="0" smtClean="0">
                <a:latin typeface="Arial" panose="020B0604020202020204" pitchFamily="34" charset="0"/>
                <a:ea typeface="ＭＳ Ｐゴシック" panose="020B0600070205080204" pitchFamily="34" charset="-128"/>
              </a:rPr>
              <a:t>p</a:t>
            </a:r>
            <a:r>
              <a:rPr lang="en-US" altLang="en-US" dirty="0" smtClean="0">
                <a:latin typeface="Arial" panose="020B0604020202020204" pitchFamily="34" charset="0"/>
                <a:ea typeface="ＭＳ Ｐゴシック" panose="020B0600070205080204" pitchFamily="34" charset="-128"/>
              </a:rPr>
              <a:t>, or </a:t>
            </a:r>
            <a:r>
              <a:rPr lang="en-US" altLang="en-US" i="1" dirty="0" smtClean="0">
                <a:latin typeface="Arial" panose="020B0604020202020204" pitchFamily="34" charset="0"/>
                <a:ea typeface="ＭＳ Ｐゴシック" panose="020B0600070205080204" pitchFamily="34" charset="-128"/>
              </a:rPr>
              <a:t>p</a:t>
            </a:r>
            <a:r>
              <a:rPr lang="en-US" altLang="en-US" baseline="30000" dirty="0" smtClean="0">
                <a:latin typeface="Arial" panose="020B0604020202020204" pitchFamily="34" charset="0"/>
                <a:ea typeface="ＭＳ Ｐゴシック" panose="020B0600070205080204" pitchFamily="34" charset="-128"/>
              </a:rPr>
              <a:t>2</a:t>
            </a:r>
            <a:r>
              <a:rPr lang="en-US" altLang="en-US" dirty="0" smtClean="0">
                <a:latin typeface="Arial" panose="020B0604020202020204" pitchFamily="34" charset="0"/>
                <a:ea typeface="ＭＳ Ｐゴシック" panose="020B0600070205080204" pitchFamily="34" charset="-128"/>
              </a:rPr>
              <a:t>. Likewise, the proportion that will inherit both alleles is 2</a:t>
            </a:r>
            <a:r>
              <a:rPr lang="en-US" altLang="en-US" i="1" dirty="0" smtClean="0">
                <a:latin typeface="Arial" panose="020B0604020202020204" pitchFamily="34" charset="0"/>
                <a:ea typeface="ＭＳ Ｐゴシック" panose="020B0600070205080204" pitchFamily="34" charset="-128"/>
              </a:rPr>
              <a:t>pq</a:t>
            </a:r>
            <a:r>
              <a:rPr lang="en-US" altLang="en-US" dirty="0" smtClean="0">
                <a:latin typeface="Arial" panose="020B0604020202020204" pitchFamily="34" charset="0"/>
                <a:ea typeface="ＭＳ Ｐゴシック" panose="020B0600070205080204" pitchFamily="34" charset="-128"/>
              </a:rPr>
              <a:t>, and the proportion that will inherit two </a:t>
            </a:r>
            <a:r>
              <a:rPr lang="en-US" altLang="en-US" i="1" dirty="0" smtClean="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alleles is </a:t>
            </a:r>
            <a:r>
              <a:rPr lang="en-US" altLang="en-US" i="1" dirty="0" smtClean="0">
                <a:latin typeface="Arial" panose="020B0604020202020204" pitchFamily="34" charset="0"/>
                <a:ea typeface="ＭＳ Ｐゴシック" panose="020B0600070205080204" pitchFamily="34" charset="-128"/>
              </a:rPr>
              <a:t>q</a:t>
            </a:r>
            <a:r>
              <a:rPr lang="en-US" altLang="en-US" baseline="30000" dirty="0" smtClean="0">
                <a:latin typeface="Arial" panose="020B0604020202020204" pitchFamily="34" charset="0"/>
                <a:ea typeface="ＭＳ Ｐゴシック" panose="020B0600070205080204" pitchFamily="34" charset="-128"/>
              </a:rPr>
              <a:t>2</a:t>
            </a:r>
            <a:r>
              <a:rPr lang="en-US" altLang="en-US" dirty="0" smtClean="0">
                <a:latin typeface="Arial" panose="020B0604020202020204" pitchFamily="34" charset="0"/>
                <a:ea typeface="ＭＳ Ｐゴシック" panose="020B0600070205080204" pitchFamily="34" charset="-128"/>
              </a:rPr>
              <a:t>.</a:t>
            </a:r>
            <a:endParaRPr lang="en-US" altLang="en-US" dirty="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1C4F6E-CCA8-4A2D-82AC-077CA5303563}" type="slidenum">
              <a:rPr lang="en-US" altLang="en-US" sz="1200">
                <a:solidFill>
                  <a:prstClr val="black"/>
                </a:solidFill>
              </a:rPr>
              <a:pPr/>
              <a:t>20</a:t>
            </a:fld>
            <a:endParaRPr lang="en-US" altLang="en-US" sz="1200" dirty="0">
              <a:solidFill>
                <a:prstClr val="black"/>
              </a:solidFill>
            </a:endParaRPr>
          </a:p>
        </p:txBody>
      </p:sp>
    </p:spTree>
    <p:extLst>
      <p:ext uri="{BB962C8B-B14F-4D97-AF65-F5344CB8AC3E}">
        <p14:creationId xmlns:p14="http://schemas.microsoft.com/office/powerpoint/2010/main" val="63358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Table 17.1 </a:t>
            </a:r>
            <a:r>
              <a:rPr lang="en-US" altLang="en-US" dirty="0" smtClean="0">
                <a:latin typeface="Arial" panose="020B0604020202020204" pitchFamily="34" charset="0"/>
                <a:ea typeface="ＭＳ Ｐゴシック" panose="020B0600070205080204" pitchFamily="34" charset="-128"/>
              </a:rPr>
              <a:t>Some Sources of Variation in Shared, Heritable</a:t>
            </a:r>
            <a:r>
              <a:rPr lang="en-US" altLang="en-US" baseline="0" dirty="0" smtClean="0">
                <a:latin typeface="Arial" panose="020B0604020202020204" pitchFamily="34" charset="0"/>
                <a:ea typeface="ＭＳ Ｐゴシック" panose="020B0600070205080204" pitchFamily="34" charset="-128"/>
              </a:rPr>
              <a:t> Traits</a:t>
            </a:r>
            <a:endParaRPr lang="en-US" altLang="en-US" dirty="0" smtClean="0">
              <a:latin typeface="Arial" panose="020B0604020202020204" pitchFamily="34" charset="0"/>
              <a:ea typeface="ＭＳ Ｐゴシック" panose="020B0600070205080204"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D886BF-37A6-4533-AC96-92ADA603AEB1}"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103728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3BFCE-F83B-45AE-BCE7-9DFC79874A1C}" type="slidenum">
              <a:rPr lang="en-US" altLang="en-US" smtClean="0">
                <a:solidFill>
                  <a:prstClr val="black"/>
                </a:solidFill>
              </a:rPr>
              <a:pPr/>
              <a:t>22</a:t>
            </a:fld>
            <a:endParaRPr lang="en-US" altLang="en-US" dirty="0">
              <a:solidFill>
                <a:prstClr val="black"/>
              </a:solidFill>
            </a:endParaRPr>
          </a:p>
        </p:txBody>
      </p:sp>
    </p:spTree>
    <p:extLst>
      <p:ext uri="{BB962C8B-B14F-4D97-AF65-F5344CB8AC3E}">
        <p14:creationId xmlns:p14="http://schemas.microsoft.com/office/powerpoint/2010/main" val="422726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3BFCE-F83B-45AE-BCE7-9DFC79874A1C}" type="slidenum">
              <a:rPr lang="en-US" altLang="en-US" smtClean="0">
                <a:solidFill>
                  <a:prstClr val="black"/>
                </a:solidFill>
              </a:rPr>
              <a:pPr/>
              <a:t>23</a:t>
            </a:fld>
            <a:endParaRPr lang="en-US" altLang="en-US" dirty="0">
              <a:solidFill>
                <a:prstClr val="black"/>
              </a:solidFill>
            </a:endParaRPr>
          </a:p>
        </p:txBody>
      </p:sp>
    </p:spTree>
    <p:extLst>
      <p:ext uri="{BB962C8B-B14F-4D97-AF65-F5344CB8AC3E}">
        <p14:creationId xmlns:p14="http://schemas.microsoft.com/office/powerpoint/2010/main" val="2952175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17.5 </a:t>
            </a:r>
            <a:r>
              <a:rPr lang="en-US" altLang="en-US" b="0" dirty="0" smtClean="0">
                <a:latin typeface="Arial" panose="020B0604020202020204" pitchFamily="34" charset="0"/>
                <a:ea typeface="ＭＳ Ｐゴシック" panose="020B0600070205080204" pitchFamily="34" charset="-128"/>
              </a:rPr>
              <a:t>Adaptive value of two color morphs of the peppered moth.</a:t>
            </a:r>
          </a:p>
          <a:p>
            <a:r>
              <a:rPr lang="en-US" altLang="en-US" dirty="0" smtClean="0">
                <a:latin typeface="Arial" panose="020B0604020202020204" pitchFamily="34" charset="0"/>
                <a:ea typeface="ＭＳ Ｐゴシック" panose="020B0600070205080204" pitchFamily="34" charset="-128"/>
              </a:rPr>
              <a:t>A  Light moths on a </a:t>
            </a:r>
            <a:r>
              <a:rPr lang="en-US" altLang="en-US" dirty="0" err="1" smtClean="0">
                <a:latin typeface="Arial" panose="020B0604020202020204" pitchFamily="34" charset="0"/>
                <a:ea typeface="ＭＳ Ｐゴシック" panose="020B0600070205080204" pitchFamily="34" charset="-128"/>
              </a:rPr>
              <a:t>nonsooty</a:t>
            </a:r>
            <a:r>
              <a:rPr lang="en-US" altLang="en-US" dirty="0" smtClean="0">
                <a:latin typeface="Arial" panose="020B0604020202020204" pitchFamily="34" charset="0"/>
                <a:ea typeface="ＭＳ Ｐゴシック" panose="020B0600070205080204" pitchFamily="34" charset="-128"/>
              </a:rPr>
              <a:t> tree trunk (</a:t>
            </a:r>
            <a:r>
              <a:rPr lang="en-US" altLang="en-US" i="1" dirty="0" smtClean="0">
                <a:latin typeface="Arial" panose="020B0604020202020204" pitchFamily="34" charset="0"/>
                <a:ea typeface="ＭＳ Ｐゴシック" panose="020B0600070205080204" pitchFamily="34" charset="-128"/>
              </a:rPr>
              <a:t>top</a:t>
            </a:r>
            <a:r>
              <a:rPr lang="en-US" altLang="en-US" dirty="0" smtClean="0">
                <a:latin typeface="Arial" panose="020B0604020202020204" pitchFamily="34" charset="0"/>
                <a:ea typeface="ＭＳ Ｐゴシック" panose="020B0600070205080204" pitchFamily="34" charset="-128"/>
              </a:rPr>
              <a:t>) are hidden from predators; dark ones (</a:t>
            </a:r>
            <a:r>
              <a:rPr lang="en-US" altLang="en-US" i="1" dirty="0" smtClean="0">
                <a:latin typeface="Arial" panose="020B0604020202020204" pitchFamily="34" charset="0"/>
                <a:ea typeface="ＭＳ Ｐゴシック" panose="020B0600070205080204" pitchFamily="34" charset="-128"/>
              </a:rPr>
              <a:t>bottom</a:t>
            </a:r>
            <a:r>
              <a:rPr lang="en-US" altLang="en-US" dirty="0" smtClean="0">
                <a:latin typeface="Arial" panose="020B0604020202020204" pitchFamily="34" charset="0"/>
                <a:ea typeface="ＭＳ Ｐゴシック" panose="020B0600070205080204" pitchFamily="34" charset="-128"/>
              </a:rPr>
              <a:t>) stand out.</a:t>
            </a:r>
          </a:p>
          <a:p>
            <a:r>
              <a:rPr lang="en-US" altLang="en-US" dirty="0" smtClean="0">
                <a:latin typeface="Arial" panose="020B0604020202020204" pitchFamily="34" charset="0"/>
                <a:ea typeface="ＭＳ Ｐゴシック" panose="020B0600070205080204" pitchFamily="34" charset="-128"/>
              </a:rPr>
              <a:t>B  In places where soot darkens tree trunks, the dark color (</a:t>
            </a:r>
            <a:r>
              <a:rPr lang="en-US" altLang="en-US" i="1" dirty="0" smtClean="0">
                <a:latin typeface="Arial" panose="020B0604020202020204" pitchFamily="34" charset="0"/>
                <a:ea typeface="ＭＳ Ｐゴシック" panose="020B0600070205080204" pitchFamily="34" charset="-128"/>
              </a:rPr>
              <a:t>bottom</a:t>
            </a:r>
            <a:r>
              <a:rPr lang="en-US" altLang="en-US" dirty="0" smtClean="0">
                <a:latin typeface="Arial" panose="020B0604020202020204" pitchFamily="34" charset="0"/>
                <a:ea typeface="ＭＳ Ｐゴシック" panose="020B0600070205080204" pitchFamily="34" charset="-128"/>
              </a:rPr>
              <a:t>) provides more camouflage than the light color (</a:t>
            </a:r>
            <a:r>
              <a:rPr lang="en-US" altLang="en-US" i="1" dirty="0" smtClean="0">
                <a:latin typeface="Arial" panose="020B0604020202020204" pitchFamily="34" charset="0"/>
                <a:ea typeface="ＭＳ Ｐゴシック" panose="020B0600070205080204" pitchFamily="34" charset="-128"/>
              </a:rPr>
              <a:t>top</a:t>
            </a:r>
            <a:r>
              <a:rPr lang="en-US" altLang="en-US" dirty="0" smtClean="0">
                <a:latin typeface="Arial" panose="020B0604020202020204" pitchFamily="34" charset="0"/>
                <a:ea typeface="ＭＳ Ｐゴシック" panose="020B0600070205080204" pitchFamily="34" charset="-128"/>
              </a:rPr>
              <a:t>).</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53620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17.7 </a:t>
            </a:r>
            <a:r>
              <a:rPr lang="en-US" altLang="en-US" b="0" dirty="0" smtClean="0">
                <a:latin typeface="Arial" panose="020B0604020202020204" pitchFamily="34" charset="0"/>
                <a:ea typeface="ＭＳ Ｐゴシック" panose="020B0600070205080204" pitchFamily="34" charset="-128"/>
              </a:rPr>
              <a:t>With stabilizing selection, extreme forms of a trait are eliminated, and an intermediate form is maintained.</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Red arrows indicate which forms are being selected against; green, the form that is adaptive. Compare the data set from a field experiment in Figure 17.8.</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2581668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3564775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17.8 </a:t>
            </a:r>
            <a:r>
              <a:rPr lang="en-US" altLang="en-US" b="0" dirty="0" smtClean="0">
                <a:latin typeface="Arial" panose="020B0604020202020204" pitchFamily="34" charset="0"/>
                <a:ea typeface="ＭＳ Ｐゴシック" panose="020B0600070205080204" pitchFamily="34" charset="-128"/>
              </a:rPr>
              <a:t>Stabilizing selection in sociable weavers.</a:t>
            </a:r>
            <a:r>
              <a:rPr lang="en-US" altLang="en-US" b="0" baseline="0" dirty="0" smtClean="0">
                <a:latin typeface="Arial" panose="020B0604020202020204" pitchFamily="34" charset="0"/>
                <a:ea typeface="ＭＳ Ｐゴシック" panose="020B0600070205080204" pitchFamily="34" charset="-128"/>
              </a:rPr>
              <a:t> </a:t>
            </a:r>
          </a:p>
          <a:p>
            <a:r>
              <a:rPr lang="en-US" altLang="en-US" dirty="0" smtClean="0">
                <a:latin typeface="Arial" panose="020B0604020202020204" pitchFamily="34" charset="0"/>
                <a:ea typeface="ＭＳ Ｐゴシック" panose="020B0600070205080204" pitchFamily="34" charset="-128"/>
              </a:rPr>
              <a:t>A  Sociable weavers live in large communal nests (top) and forage on the open ground for seeds (bottom).</a:t>
            </a:r>
          </a:p>
          <a:p>
            <a:r>
              <a:rPr lang="en-US" altLang="en-US" dirty="0" smtClean="0">
                <a:latin typeface="Arial" panose="020B0604020202020204" pitchFamily="34" charset="0"/>
                <a:ea typeface="ＭＳ Ｐゴシック" panose="020B0600070205080204" pitchFamily="34" charset="-128"/>
              </a:rPr>
              <a:t>B  Number of birds (out of 977) that survived a breeding season.</a:t>
            </a:r>
          </a:p>
          <a:p>
            <a:endParaRPr lang="en-US" altLang="en-US"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51229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17.1 </a:t>
            </a:r>
            <a:r>
              <a:rPr lang="en-US" altLang="en-US" b="0" dirty="0" smtClean="0">
                <a:latin typeface="Arial" panose="020B0604020202020204" pitchFamily="34" charset="0"/>
                <a:ea typeface="ＭＳ Ｐゴシック" panose="020B0600070205080204" pitchFamily="34" charset="-128"/>
              </a:rPr>
              <a:t>Sampling morphological variation among zigzag Nerite snails and humans.</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Variation in</a:t>
            </a:r>
            <a:r>
              <a:rPr lang="en-US" altLang="en-US" baseline="0" dirty="0" smtClean="0">
                <a:latin typeface="Arial" panose="020B0604020202020204" pitchFamily="34" charset="0"/>
                <a:ea typeface="ＭＳ Ｐゴシック" panose="020B0600070205080204" pitchFamily="34" charset="-128"/>
              </a:rPr>
              <a:t> shared traits among individuals is mainly an outcome of variations in alleles that influence those traits.</a:t>
            </a:r>
            <a:endParaRPr lang="en-US" altLang="en-US" b="1" dirty="0">
              <a:latin typeface="Arial" panose="020B0604020202020204" pitchFamily="34"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396FB-E65E-4FA2-A283-87052D0C4B0A}"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1434611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6D9E64-0DC1-44C0-8DA2-B4288B1EB699}" type="slidenum">
              <a:rPr lang="en-US" altLang="en-US" sz="1200">
                <a:solidFill>
                  <a:prstClr val="black"/>
                </a:solidFill>
              </a:rPr>
              <a:pPr/>
              <a:t>31</a:t>
            </a:fld>
            <a:endParaRPr lang="en-US" altLang="en-US" sz="1200" dirty="0">
              <a:solidFill>
                <a:prstClr val="black"/>
              </a:solidFill>
            </a:endParaRPr>
          </a:p>
        </p:txBody>
      </p:sp>
    </p:spTree>
    <p:extLst>
      <p:ext uri="{BB962C8B-B14F-4D97-AF65-F5344CB8AC3E}">
        <p14:creationId xmlns:p14="http://schemas.microsoft.com/office/powerpoint/2010/main" val="258024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3545856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258434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17.11 </a:t>
            </a:r>
            <a:r>
              <a:rPr lang="en-US" altLang="en-US" b="0" dirty="0" smtClean="0">
                <a:latin typeface="Arial" panose="020B0604020202020204" pitchFamily="34" charset="0"/>
                <a:ea typeface="ＭＳ Ｐゴシック" panose="020B0600070205080204" pitchFamily="34" charset="-128"/>
              </a:rPr>
              <a:t>Sexual Selection in action.</a:t>
            </a:r>
            <a:r>
              <a:rPr lang="en-US" altLang="en-US" b="0" baseline="0" dirty="0" smtClean="0">
                <a:latin typeface="Arial" panose="020B0604020202020204" pitchFamily="34" charset="0"/>
                <a:ea typeface="ＭＳ Ｐゴシック" panose="020B0600070205080204" pitchFamily="34" charset="-128"/>
              </a:rPr>
              <a:t> </a:t>
            </a:r>
            <a:endParaRPr lang="en-US" altLang="en-US" b="0"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A  Male elephant seals engaged in combat. Males of this species typically compete for access to clusters of females.</a:t>
            </a:r>
          </a:p>
          <a:p>
            <a:r>
              <a:rPr lang="en-US" altLang="en-US" dirty="0" smtClean="0">
                <a:latin typeface="Arial" panose="020B0604020202020204" pitchFamily="34" charset="0"/>
                <a:ea typeface="ＭＳ Ｐゴシック" panose="020B0600070205080204" pitchFamily="34" charset="-128"/>
              </a:rPr>
              <a:t>B  A male peacock engaged in a flashy courtship display has caught the eye (and, perhaps, the sexual interest) of a female. Females are choosy; a male mates with any female that accepts him.</a:t>
            </a:r>
          </a:p>
          <a:p>
            <a:r>
              <a:rPr lang="en-US" altLang="en-US" dirty="0" smtClean="0">
                <a:latin typeface="Arial" panose="020B0604020202020204" pitchFamily="34" charset="0"/>
                <a:ea typeface="ＭＳ Ｐゴシック" panose="020B0600070205080204" pitchFamily="34" charset="-128"/>
              </a:rPr>
              <a:t>C  Mating stalk-eyed flies. Female stalk-eyed flies prefer to mate with males that have the longest eyestalks, a trait that provides no obvious selective advantage other than sexual attractiveness.</a:t>
            </a:r>
            <a:endParaRPr lang="en-US" altLang="en-US" dirty="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474CC0-A36F-4C13-8C6C-0193DB46626A}" type="slidenum">
              <a:rPr lang="en-US" altLang="en-US" sz="1200">
                <a:solidFill>
                  <a:prstClr val="black"/>
                </a:solidFill>
              </a:rPr>
              <a:pPr/>
              <a:t>34</a:t>
            </a:fld>
            <a:endParaRPr lang="en-US" altLang="en-US" sz="1200" dirty="0">
              <a:solidFill>
                <a:prstClr val="black"/>
              </a:solidFill>
            </a:endParaRPr>
          </a:p>
        </p:txBody>
      </p:sp>
    </p:spTree>
    <p:extLst>
      <p:ext uri="{BB962C8B-B14F-4D97-AF65-F5344CB8AC3E}">
        <p14:creationId xmlns:p14="http://schemas.microsoft.com/office/powerpoint/2010/main" val="60979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878144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74432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F27A62-2747-434C-B4A2-AD775EEC9C3C}" type="slidenum">
              <a:rPr lang="en-US" altLang="en-US" sz="1200">
                <a:solidFill>
                  <a:prstClr val="black"/>
                </a:solidFill>
              </a:rPr>
              <a:pPr/>
              <a:t>37</a:t>
            </a:fld>
            <a:endParaRPr lang="en-US" altLang="en-US" sz="1200" dirty="0">
              <a:solidFill>
                <a:prstClr val="black"/>
              </a:solidFill>
            </a:endParaRPr>
          </a:p>
        </p:txBody>
      </p:sp>
    </p:spTree>
    <p:extLst>
      <p:ext uri="{BB962C8B-B14F-4D97-AF65-F5344CB8AC3E}">
        <p14:creationId xmlns:p14="http://schemas.microsoft.com/office/powerpoint/2010/main" val="554587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1182307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2073C3-BDCD-4C07-9F8A-D2ECBD8104A2}" type="slidenum">
              <a:rPr lang="en-US" altLang="en-US" sz="1200">
                <a:solidFill>
                  <a:prstClr val="black"/>
                </a:solidFill>
              </a:rPr>
              <a:pPr/>
              <a:t>39</a:t>
            </a:fld>
            <a:endParaRPr lang="en-US" altLang="en-US" sz="1200" dirty="0">
              <a:solidFill>
                <a:prstClr val="black"/>
              </a:solidFill>
            </a:endParaRPr>
          </a:p>
        </p:txBody>
      </p:sp>
    </p:spTree>
    <p:extLst>
      <p:ext uri="{BB962C8B-B14F-4D97-AF65-F5344CB8AC3E}">
        <p14:creationId xmlns:p14="http://schemas.microsoft.com/office/powerpoint/2010/main" val="1350810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1A7BAC-16DA-4CC2-A705-62E7ED14D063}" type="slidenum">
              <a:rPr lang="en-US" altLang="en-US" sz="1200">
                <a:solidFill>
                  <a:prstClr val="black"/>
                </a:solidFill>
              </a:rPr>
              <a:pPr/>
              <a:t>40</a:t>
            </a:fld>
            <a:endParaRPr lang="en-US" altLang="en-US" sz="1200" dirty="0">
              <a:solidFill>
                <a:prstClr val="black"/>
              </a:solidFill>
            </a:endParaRPr>
          </a:p>
        </p:txBody>
      </p:sp>
    </p:spTree>
    <p:extLst>
      <p:ext uri="{BB962C8B-B14F-4D97-AF65-F5344CB8AC3E}">
        <p14:creationId xmlns:p14="http://schemas.microsoft.com/office/powerpoint/2010/main" val="22106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a typeface="ＭＳ Ｐゴシック" panose="020B0600070205080204"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687965-F767-40D3-AB41-A507CB7CCD9D}"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3361243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745523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9092F-5C2B-43FB-A092-00947E4F7D9A}" type="slidenum">
              <a:rPr lang="en-US" altLang="en-US" sz="1200">
                <a:solidFill>
                  <a:prstClr val="black"/>
                </a:solidFill>
              </a:rPr>
              <a:pPr/>
              <a:t>42</a:t>
            </a:fld>
            <a:endParaRPr lang="en-US" altLang="en-US" sz="1200" dirty="0">
              <a:solidFill>
                <a:prstClr val="black"/>
              </a:solidFill>
            </a:endParaRPr>
          </a:p>
        </p:txBody>
      </p:sp>
    </p:spTree>
    <p:extLst>
      <p:ext uri="{BB962C8B-B14F-4D97-AF65-F5344CB8AC3E}">
        <p14:creationId xmlns:p14="http://schemas.microsoft.com/office/powerpoint/2010/main" val="1767573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2508137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17.15 </a:t>
            </a:r>
            <a:r>
              <a:rPr lang="en-US" altLang="en-US" b="0" dirty="0" smtClean="0">
                <a:latin typeface="Arial" panose="020B0604020202020204" pitchFamily="34" charset="0"/>
                <a:ea typeface="ＭＳ Ｐゴシック" panose="020B0600070205080204" pitchFamily="34" charset="-128"/>
              </a:rPr>
              <a:t>The founder effect</a:t>
            </a:r>
            <a:r>
              <a:rPr lang="en-US" altLang="en-US" b="0" baseline="0" dirty="0" smtClean="0">
                <a:latin typeface="Arial" panose="020B0604020202020204" pitchFamily="34" charset="0"/>
                <a:ea typeface="ＭＳ Ｐゴシック" panose="020B0600070205080204" pitchFamily="34" charset="-128"/>
              </a:rPr>
              <a:t> and one </a:t>
            </a:r>
            <a:r>
              <a:rPr lang="en-US" altLang="en-US" b="0" dirty="0" smtClean="0">
                <a:latin typeface="Arial" panose="020B0604020202020204" pitchFamily="34" charset="0"/>
                <a:ea typeface="ＭＳ Ｐゴシック" panose="020B0600070205080204" pitchFamily="34" charset="-128"/>
              </a:rPr>
              <a:t>example. </a:t>
            </a:r>
          </a:p>
          <a:p>
            <a:r>
              <a:rPr lang="en-US" altLang="en-US" dirty="0" smtClean="0">
                <a:latin typeface="Arial" panose="020B0604020202020204" pitchFamily="34" charset="0"/>
                <a:ea typeface="ＭＳ Ｐゴシック" panose="020B0600070205080204" pitchFamily="34" charset="-128"/>
              </a:rPr>
              <a:t>A </a:t>
            </a:r>
            <a:r>
              <a:rPr lang="en-US" altLang="en-US" baseline="0" dirty="0" smtClean="0">
                <a:latin typeface="Arial" panose="020B0604020202020204" pitchFamily="34" charset="0"/>
                <a:ea typeface="ＭＳ Ｐゴシック" panose="020B0600070205080204" pitchFamily="34" charset="-128"/>
              </a:rPr>
              <a:t> </a:t>
            </a:r>
            <a:r>
              <a:rPr lang="en-US" altLang="en-US" sz="1200" kern="1200" dirty="0" smtClean="0">
                <a:solidFill>
                  <a:schemeClr val="tx1"/>
                </a:solidFill>
                <a:latin typeface="Arial" panose="020B0604020202020204" pitchFamily="34" charset="0"/>
                <a:ea typeface="ＭＳ Ｐゴシック" panose="020B0600070205080204" pitchFamily="34" charset="-128"/>
              </a:rPr>
              <a:t>The founder effect: a group that founds a new population is not representative of the original population. so allele frequencies differ between the new and the old populations</a:t>
            </a:r>
            <a:r>
              <a:rPr lang="en-US" altLang="en-US" dirty="0" smtClean="0">
                <a:latin typeface="Arial" panose="020B0604020202020204" pitchFamily="34" charset="0"/>
                <a:ea typeface="ＭＳ Ｐゴシック" panose="020B0600070205080204" pitchFamily="34" charset="-128"/>
              </a:rPr>
              <a:t>. </a:t>
            </a:r>
          </a:p>
          <a:p>
            <a:r>
              <a:rPr lang="en-US" altLang="en-US" sz="1200" kern="1200" dirty="0" smtClean="0">
                <a:solidFill>
                  <a:schemeClr val="tx1"/>
                </a:solidFill>
                <a:latin typeface="Arial" panose="020B0604020202020204" pitchFamily="34" charset="0"/>
                <a:ea typeface="ＭＳ Ｐゴシック" panose="020B0600070205080204" pitchFamily="34" charset="-128"/>
              </a:rPr>
              <a:t>B  An allele that causes Ellis–van </a:t>
            </a:r>
            <a:r>
              <a:rPr lang="en-US" altLang="en-US" sz="1200" kern="1200" dirty="0" err="1" smtClean="0">
                <a:solidFill>
                  <a:schemeClr val="tx1"/>
                </a:solidFill>
                <a:latin typeface="Arial" panose="020B0604020202020204" pitchFamily="34" charset="0"/>
                <a:ea typeface="ＭＳ Ｐゴシック" panose="020B0600070205080204" pitchFamily="34" charset="-128"/>
              </a:rPr>
              <a:t>Creveld</a:t>
            </a:r>
            <a:r>
              <a:rPr lang="en-US" altLang="en-US" sz="1200" kern="1200" dirty="0" smtClean="0">
                <a:solidFill>
                  <a:schemeClr val="tx1"/>
                </a:solidFill>
                <a:latin typeface="Arial" panose="020B0604020202020204" pitchFamily="34" charset="0"/>
                <a:ea typeface="ＭＳ Ｐゴシック" panose="020B0600070205080204" pitchFamily="34" charset="-128"/>
              </a:rPr>
              <a:t> syndrome occurs at high frequency in the gene pool of the Lancaster Amish—a result of the founder effect. Outward indications of the disorder (polydactyly and dwarfism) appear </a:t>
            </a:r>
            <a:r>
              <a:rPr lang="en-US" altLang="en-US" sz="1200" kern="1200" dirty="0" smtClean="0">
                <a:solidFill>
                  <a:schemeClr val="tx1"/>
                </a:solidFill>
                <a:latin typeface="Arial" panose="020B0604020202020204" pitchFamily="34" charset="0"/>
                <a:ea typeface="ＭＳ Ｐゴシック" panose="020B0600070205080204" pitchFamily="34" charset="-128"/>
                <a:cs typeface="+mn-cs"/>
              </a:rPr>
              <a:t>in this Amish baby.</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4278897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3258794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3584175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3570114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1546890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17.17 </a:t>
            </a:r>
            <a:r>
              <a:rPr lang="en-US" altLang="en-US" b="0" dirty="0" smtClean="0">
                <a:latin typeface="Arial" panose="020B0604020202020204" pitchFamily="34" charset="0"/>
                <a:ea typeface="ＭＳ Ｐゴシック" panose="020B0600070205080204" pitchFamily="34" charset="-128"/>
              </a:rPr>
              <a:t>Mechanical isolation in sage. </a:t>
            </a:r>
          </a:p>
          <a:p>
            <a:r>
              <a:rPr lang="en-US" altLang="en-US" dirty="0" smtClean="0">
                <a:latin typeface="Arial" panose="020B0604020202020204" pitchFamily="34" charset="0"/>
                <a:ea typeface="ＭＳ Ｐゴシック" panose="020B0600070205080204" pitchFamily="34" charset="-128"/>
              </a:rPr>
              <a:t>A  Black sage is pollinated mainly by small bees and other insects that touch the reproductive parts of the flowers as they sip nectar (top). Larger insects cannot perch on small sage flowers; they access nectar by piercing the petals (bottom), so they do not touch the flower’s reproductive parts (stigma and pollen-bearing stamens).</a:t>
            </a:r>
          </a:p>
          <a:p>
            <a:r>
              <a:rPr lang="en-US" altLang="en-US" dirty="0" smtClean="0">
                <a:latin typeface="Arial" panose="020B0604020202020204" pitchFamily="34" charset="0"/>
                <a:ea typeface="ＭＳ Ｐゴシック" panose="020B0600070205080204" pitchFamily="34" charset="-128"/>
              </a:rPr>
              <a:t>B  Flowers of white sage are pollinated mainly by insects heavy enough to activate a tripping mechanism. When a big insect lands on the flower to sip nectar, it pushes down the large top petal (top). This causes stamens and stigma to move inward and touch the pollinator’s body. Insects that do not weigh enough to trigger this mechanism do not touch the flower’s reproductive parts (bottom).</a:t>
            </a:r>
          </a:p>
          <a:p>
            <a:endParaRPr lang="en-US" altLang="en-US" dirty="0" smtClean="0">
              <a:latin typeface="Arial" panose="020B0604020202020204" pitchFamily="34" charset="0"/>
              <a:ea typeface="ＭＳ Ｐゴシック" panose="020B0600070205080204" pitchFamily="34" charset="-128"/>
            </a:endParaRPr>
          </a:p>
          <a:p>
            <a:endParaRPr lang="en-US" altLang="en-US" b="1"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2280384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535B75-77F6-4900-82A5-C6F65A36BE09}" type="slidenum">
              <a:rPr lang="en-US" altLang="en-US" sz="1200">
                <a:solidFill>
                  <a:prstClr val="black"/>
                </a:solidFill>
              </a:rPr>
              <a:pPr/>
              <a:t>50</a:t>
            </a:fld>
            <a:endParaRPr lang="en-US" altLang="en-US" sz="1200" dirty="0">
              <a:solidFill>
                <a:prstClr val="black"/>
              </a:solidFill>
            </a:endParaRPr>
          </a:p>
        </p:txBody>
      </p:sp>
    </p:spTree>
    <p:extLst>
      <p:ext uri="{BB962C8B-B14F-4D97-AF65-F5344CB8AC3E}">
        <p14:creationId xmlns:p14="http://schemas.microsoft.com/office/powerpoint/2010/main" val="63626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51</a:t>
            </a:fld>
            <a:endParaRPr lang="en-US" dirty="0"/>
          </a:p>
        </p:txBody>
      </p:sp>
    </p:spTree>
    <p:extLst>
      <p:ext uri="{BB962C8B-B14F-4D97-AF65-F5344CB8AC3E}">
        <p14:creationId xmlns:p14="http://schemas.microsoft.com/office/powerpoint/2010/main" val="2216568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17.18 </a:t>
            </a:r>
            <a:r>
              <a:rPr lang="en-US" altLang="en-US" b="0" dirty="0" smtClean="0">
                <a:latin typeface="Arial" panose="020B0604020202020204" pitchFamily="34" charset="0"/>
                <a:ea typeface="ＭＳ Ｐゴシック" panose="020B0600070205080204" pitchFamily="34" charset="-128"/>
              </a:rPr>
              <a:t>An example of allopatric speciation.</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When the Isthmus of Panama formed 4 million years ago, it cut off gene flow among ocean-dwelling populations of snapping shrimp. Today, shrimp species on opposite sides of the isthmus are so similar that they might interbreed, but they are reproductively isolated: Instead of mating when they are brought together, they snap their claws at one another aggressively. The photos show two of the many closely related species that live on opposite sides of the isthmus.</a:t>
            </a:r>
            <a:endParaRPr lang="en-US" altLang="en-US" b="1"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53</a:t>
            </a:fld>
            <a:endParaRPr lang="en-US" dirty="0"/>
          </a:p>
        </p:txBody>
      </p:sp>
    </p:spTree>
    <p:extLst>
      <p:ext uri="{BB962C8B-B14F-4D97-AF65-F5344CB8AC3E}">
        <p14:creationId xmlns:p14="http://schemas.microsoft.com/office/powerpoint/2010/main" val="472531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17.19</a:t>
            </a:r>
            <a:r>
              <a:rPr lang="en-US" altLang="en-US" b="0" baseline="0" dirty="0" smtClean="0">
                <a:latin typeface="Arial" panose="020B0604020202020204" pitchFamily="34" charset="0"/>
                <a:ea typeface="ＭＳ Ｐゴシック" panose="020B0600070205080204" pitchFamily="34" charset="-128"/>
              </a:rPr>
              <a:t> A few Hawaiian honeycreepers</a:t>
            </a:r>
            <a:r>
              <a:rPr lang="en-US" altLang="en-US" b="1" baseline="0" dirty="0" smtClean="0">
                <a:latin typeface="Arial" panose="020B0604020202020204" pitchFamily="34" charset="0"/>
                <a:ea typeface="ＭＳ Ｐゴシック" panose="020B0600070205080204" pitchFamily="34" charset="-128"/>
              </a:rPr>
              <a:t> </a:t>
            </a:r>
            <a:r>
              <a:rPr lang="en-US" altLang="en-US" b="0" baseline="0" dirty="0" smtClean="0">
                <a:latin typeface="Arial" panose="020B0604020202020204" pitchFamily="34" charset="0"/>
                <a:ea typeface="ＭＳ Ｐゴシック" panose="020B0600070205080204" pitchFamily="34" charset="-128"/>
              </a:rPr>
              <a:t>(above). The bills of these bird species are adapted to feed on insects, seeds, fruits, nectar in floral cups, or other foods. All Hawaiian honeycreepers descended from a Eurasian </a:t>
            </a:r>
            <a:r>
              <a:rPr lang="en-US" altLang="en-US" b="0" baseline="0" dirty="0" err="1" smtClean="0">
                <a:latin typeface="Arial" panose="020B0604020202020204" pitchFamily="34" charset="0"/>
                <a:ea typeface="ＭＳ Ｐゴシック" panose="020B0600070205080204" pitchFamily="34" charset="-128"/>
              </a:rPr>
              <a:t>rosefinch</a:t>
            </a:r>
            <a:r>
              <a:rPr lang="en-US" altLang="en-US" b="0" baseline="0" dirty="0" smtClean="0">
                <a:latin typeface="Arial" panose="020B0604020202020204" pitchFamily="34" charset="0"/>
                <a:ea typeface="ＭＳ Ｐゴシック" panose="020B0600070205080204" pitchFamily="34" charset="-128"/>
              </a:rPr>
              <a:t> that probably resembled modern </a:t>
            </a:r>
            <a:r>
              <a:rPr lang="en-US" altLang="en-US" b="0" baseline="0" dirty="0" err="1" smtClean="0">
                <a:latin typeface="Arial" panose="020B0604020202020204" pitchFamily="34" charset="0"/>
                <a:ea typeface="ＭＳ Ｐゴシック" panose="020B0600070205080204" pitchFamily="34" charset="-128"/>
              </a:rPr>
              <a:t>rosefinches</a:t>
            </a:r>
            <a:r>
              <a:rPr lang="en-US" altLang="en-US" b="0" baseline="0" dirty="0" smtClean="0">
                <a:latin typeface="Arial" panose="020B0604020202020204" pitchFamily="34" charset="0"/>
                <a:ea typeface="ＭＳ Ｐゴシック" panose="020B0600070205080204" pitchFamily="34" charset="-128"/>
              </a:rPr>
              <a:t> (left).</a:t>
            </a:r>
            <a:endParaRPr lang="en-US" altLang="en-US" b="1"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56</a:t>
            </a:fld>
            <a:endParaRPr lang="en-US" dirty="0"/>
          </a:p>
        </p:txBody>
      </p:sp>
    </p:spTree>
    <p:extLst>
      <p:ext uri="{BB962C8B-B14F-4D97-AF65-F5344CB8AC3E}">
        <p14:creationId xmlns:p14="http://schemas.microsoft.com/office/powerpoint/2010/main" val="503804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17.21 </a:t>
            </a:r>
            <a:r>
              <a:rPr lang="en-US" altLang="en-US" b="0" dirty="0" smtClean="0">
                <a:latin typeface="Arial" panose="020B0604020202020204" pitchFamily="34" charset="0"/>
                <a:ea typeface="ＭＳ Ｐゴシック" panose="020B0600070205080204" pitchFamily="34" charset="-128"/>
              </a:rPr>
              <a:t>Red fish, blue fish:</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Males of four closely related species of cichlid native to Lake Victoria, Africa. Hundreds of cichlid species arose by sympatric speciation in this lake. Mutations in genes that affect females’ perception of the color of ambient light in deeper or shallower regions of the lake also affect their choice of mates. Female cichlids prefer to mate with brightly colored males of their own species.</a:t>
            </a:r>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59</a:t>
            </a:fld>
            <a:endParaRPr lang="en-US" dirty="0"/>
          </a:p>
        </p:txBody>
      </p:sp>
    </p:spTree>
    <p:extLst>
      <p:ext uri="{BB962C8B-B14F-4D97-AF65-F5344CB8AC3E}">
        <p14:creationId xmlns:p14="http://schemas.microsoft.com/office/powerpoint/2010/main" val="2944301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17.22 </a:t>
            </a:r>
            <a:r>
              <a:rPr lang="en-US" altLang="en-US" b="0" dirty="0" smtClean="0">
                <a:latin typeface="Arial" panose="020B0604020202020204" pitchFamily="34" charset="0"/>
                <a:ea typeface="ＭＳ Ｐゴシック" panose="020B0600070205080204" pitchFamily="34" charset="-128"/>
              </a:rPr>
              <a:t>An example of stasis.</a:t>
            </a:r>
            <a:r>
              <a:rPr lang="en-US" altLang="en-US" b="1" dirty="0" smtClean="0">
                <a:latin typeface="Arial" panose="020B0604020202020204" pitchFamily="34" charset="0"/>
                <a:ea typeface="ＭＳ Ｐゴシック" panose="020B0600070205080204" pitchFamily="34" charset="-128"/>
              </a:rPr>
              <a:t> </a:t>
            </a:r>
            <a:r>
              <a:rPr lang="en-US" altLang="en-US" i="1" dirty="0" smtClean="0">
                <a:latin typeface="Arial" panose="020B0604020202020204" pitchFamily="34" charset="0"/>
                <a:ea typeface="ＭＳ Ｐゴシック" panose="020B0600070205080204" pitchFamily="34" charset="-128"/>
              </a:rPr>
              <a:t>Left</a:t>
            </a:r>
            <a:r>
              <a:rPr lang="en-US" altLang="en-US" dirty="0" smtClean="0">
                <a:latin typeface="Arial" panose="020B0604020202020204" pitchFamily="34" charset="0"/>
                <a:ea typeface="ＭＳ Ｐゴシック" panose="020B0600070205080204" pitchFamily="34" charset="-128"/>
              </a:rPr>
              <a:t>, compare a 320-million-year-old coelacanth fossil found in Montana with a live coelacanth. </a:t>
            </a:r>
          </a:p>
          <a:p>
            <a:r>
              <a:rPr lang="en-US" altLang="en-US" i="1" dirty="0" smtClean="0">
                <a:latin typeface="Arial" panose="020B0604020202020204" pitchFamily="34" charset="0"/>
                <a:ea typeface="ＭＳ Ｐゴシック" panose="020B0600070205080204" pitchFamily="34" charset="-128"/>
              </a:rPr>
              <a:t>Right</a:t>
            </a:r>
            <a:r>
              <a:rPr lang="en-US" altLang="en-US" dirty="0" smtClean="0">
                <a:latin typeface="Arial" panose="020B0604020202020204" pitchFamily="34" charset="0"/>
                <a:ea typeface="ＭＳ Ｐゴシック" panose="020B0600070205080204" pitchFamily="34" charset="-128"/>
              </a:rPr>
              <a:t>, a few of the coelacanth’s unusual ancestral features that have been lost in almost all other fish lineages over evolutionary time.</a:t>
            </a:r>
          </a:p>
          <a:p>
            <a:r>
              <a:rPr lang="en-US" altLang="en-US" b="1" dirty="0" smtClean="0">
                <a:latin typeface="Arial" panose="020B0604020202020204" pitchFamily="34" charset="0"/>
                <a:ea typeface="ＭＳ Ｐゴシック" panose="020B0600070205080204" pitchFamily="34" charset="-128"/>
              </a:rPr>
              <a:t>Notochord </a:t>
            </a:r>
            <a:r>
              <a:rPr lang="en-US" altLang="en-US" dirty="0" smtClean="0">
                <a:latin typeface="Arial" panose="020B0604020202020204" pitchFamily="34" charset="0"/>
                <a:ea typeface="ＭＳ Ｐゴシック" panose="020B0600070205080204" pitchFamily="34" charset="-128"/>
              </a:rPr>
              <a:t>This tough, elastic tube, which is partially hollow and filled with fluid, is ancestral to the spinal cord.</a:t>
            </a:r>
          </a:p>
          <a:p>
            <a:r>
              <a:rPr lang="en-US" altLang="en-US" b="1" dirty="0" smtClean="0">
                <a:latin typeface="Arial" panose="020B0604020202020204" pitchFamily="34" charset="0"/>
                <a:ea typeface="ＭＳ Ｐゴシック" panose="020B0600070205080204" pitchFamily="34" charset="-128"/>
              </a:rPr>
              <a:t>Lobed fins </a:t>
            </a:r>
            <a:r>
              <a:rPr lang="en-US" altLang="en-US" dirty="0" smtClean="0">
                <a:latin typeface="Arial" panose="020B0604020202020204" pitchFamily="34" charset="0"/>
                <a:ea typeface="ＭＳ Ｐゴシック" panose="020B0600070205080204" pitchFamily="34" charset="-128"/>
              </a:rPr>
              <a:t>These fleshy fins retain a few of the ancestral bones that gave rise to legs and arms in other lineages.</a:t>
            </a:r>
          </a:p>
          <a:p>
            <a:r>
              <a:rPr lang="en-US" altLang="en-US" b="1" dirty="0" smtClean="0">
                <a:latin typeface="Arial" panose="020B0604020202020204" pitchFamily="34" charset="0"/>
                <a:ea typeface="ＭＳ Ｐゴシック" panose="020B0600070205080204" pitchFamily="34" charset="-128"/>
              </a:rPr>
              <a:t>Long gestation </a:t>
            </a:r>
            <a:r>
              <a:rPr lang="en-US" altLang="en-US" dirty="0" smtClean="0">
                <a:latin typeface="Arial" panose="020B0604020202020204" pitchFamily="34" charset="0"/>
                <a:ea typeface="ＭＳ Ｐゴシック" panose="020B0600070205080204" pitchFamily="34" charset="-128"/>
              </a:rPr>
              <a:t>Coelacanths give birth to litters of up to 26 fully developed “pups” after gestation of more than a year.</a:t>
            </a:r>
          </a:p>
          <a:p>
            <a:r>
              <a:rPr lang="en-US" altLang="en-US" b="1" dirty="0" smtClean="0">
                <a:latin typeface="Arial" panose="020B0604020202020204" pitchFamily="34" charset="0"/>
                <a:ea typeface="ＭＳ Ｐゴシック" panose="020B0600070205080204" pitchFamily="34" charset="-128"/>
              </a:rPr>
              <a:t>Rostral organ </a:t>
            </a:r>
            <a:r>
              <a:rPr lang="en-US" altLang="en-US" dirty="0" smtClean="0">
                <a:latin typeface="Arial" panose="020B0604020202020204" pitchFamily="34" charset="0"/>
                <a:ea typeface="ＭＳ Ｐゴシック" panose="020B0600070205080204" pitchFamily="34" charset="-128"/>
              </a:rPr>
              <a:t>A sensory organ that perceives electrical impulses in water, it probably helps the fish locate prey in dark ocean depths.</a:t>
            </a:r>
            <a:endParaRPr lang="en-US" altLang="en-US" b="1" dirty="0" smtClean="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63</a:t>
            </a:fld>
            <a:endParaRPr lang="en-US" dirty="0"/>
          </a:p>
        </p:txBody>
      </p:sp>
    </p:spTree>
    <p:extLst>
      <p:ext uri="{BB962C8B-B14F-4D97-AF65-F5344CB8AC3E}">
        <p14:creationId xmlns:p14="http://schemas.microsoft.com/office/powerpoint/2010/main" val="431015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17.23 </a:t>
            </a:r>
            <a:r>
              <a:rPr lang="en-US" altLang="en-US" b="0" dirty="0" smtClean="0">
                <a:latin typeface="Arial" panose="020B0604020202020204" pitchFamily="34" charset="0"/>
                <a:ea typeface="ＭＳ Ｐゴシック" panose="020B0600070205080204" pitchFamily="34" charset="-128"/>
              </a:rPr>
              <a:t>An example of coevolved species:</a:t>
            </a:r>
            <a:r>
              <a:rPr lang="en-US" altLang="en-US" b="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Maculinea</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arion</a:t>
            </a:r>
            <a:r>
              <a:rPr lang="en-US" altLang="en-US" i="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and </a:t>
            </a:r>
            <a:r>
              <a:rPr lang="en-US" altLang="en-US" i="1" dirty="0" err="1" smtClean="0">
                <a:latin typeface="Arial" panose="020B0604020202020204" pitchFamily="34" charset="0"/>
                <a:ea typeface="ＭＳ Ｐゴシック" panose="020B0600070205080204" pitchFamily="34" charset="-128"/>
              </a:rPr>
              <a:t>Myrmica</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sabuleti</a:t>
            </a:r>
            <a:r>
              <a:rPr lang="en-US" altLang="en-US" dirty="0" smtClean="0">
                <a:latin typeface="Arial" panose="020B0604020202020204" pitchFamily="34" charset="0"/>
                <a:ea typeface="ＭＳ Ｐゴシック" panose="020B0600070205080204" pitchFamily="34" charset="-128"/>
              </a:rPr>
              <a:t>.</a:t>
            </a:r>
          </a:p>
          <a:p>
            <a:r>
              <a:rPr lang="en-US" altLang="en-US" dirty="0" smtClean="0">
                <a:latin typeface="Arial" panose="020B0604020202020204" pitchFamily="34" charset="0"/>
                <a:ea typeface="ＭＳ Ｐゴシック" panose="020B0600070205080204" pitchFamily="34" charset="-128"/>
              </a:rPr>
              <a:t>A  </a:t>
            </a:r>
            <a:r>
              <a:rPr lang="en-US" altLang="en-US" dirty="0" err="1"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Maculinea</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arion</a:t>
            </a:r>
            <a:r>
              <a:rPr lang="en-US" altLang="en-US" i="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caterpillar interacting with a </a:t>
            </a:r>
            <a:r>
              <a:rPr lang="en-US" altLang="en-US" i="1" dirty="0" err="1" smtClean="0">
                <a:latin typeface="Arial" panose="020B0604020202020204" pitchFamily="34" charset="0"/>
                <a:ea typeface="ＭＳ Ｐゴシック" panose="020B0600070205080204" pitchFamily="34" charset="-128"/>
              </a:rPr>
              <a:t>Myrmica</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sabuleti</a:t>
            </a:r>
            <a:r>
              <a:rPr lang="en-US" altLang="en-US" i="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ant. This beguiled ant is preparing to carry the honey-exuding, hunched-up caterpillar back to its nest, where the caterpillar will feed on ant larvae for the next 10 months until it becomes a pupa.</a:t>
            </a:r>
          </a:p>
          <a:p>
            <a:r>
              <a:rPr lang="en-US" altLang="en-US" dirty="0" smtClean="0">
                <a:latin typeface="Arial" panose="020B0604020202020204" pitchFamily="34" charset="0"/>
                <a:ea typeface="ＭＳ Ｐゴシック" panose="020B0600070205080204" pitchFamily="34" charset="-128"/>
              </a:rPr>
              <a:t>B  </a:t>
            </a:r>
            <a:r>
              <a:rPr lang="en-US" altLang="en-US" i="1" dirty="0" err="1" smtClean="0">
                <a:latin typeface="Arial" panose="020B0604020202020204" pitchFamily="34" charset="0"/>
                <a:ea typeface="ＭＳ Ｐゴシック" panose="020B0600070205080204" pitchFamily="34" charset="-128"/>
              </a:rPr>
              <a:t>Maculinea</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arion</a:t>
            </a:r>
            <a:r>
              <a:rPr lang="en-US" altLang="en-US" i="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butterflies emerge from pupae to feed, mate, and lay eggs on wild thyme flowers. Larvae that emerge from the eggs will survive only if a colony of </a:t>
            </a:r>
            <a:r>
              <a:rPr lang="en-US" altLang="en-US" i="1" dirty="0" err="1" smtClean="0">
                <a:latin typeface="Arial" panose="020B0604020202020204" pitchFamily="34" charset="0"/>
                <a:ea typeface="ＭＳ Ｐゴシック" panose="020B0600070205080204" pitchFamily="34" charset="-128"/>
              </a:rPr>
              <a:t>Myrmica</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sabuleti</a:t>
            </a:r>
            <a:r>
              <a:rPr lang="en-US" altLang="en-US" i="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ants adopts them.</a:t>
            </a:r>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68</a:t>
            </a:fld>
            <a:endParaRPr lang="en-US" dirty="0"/>
          </a:p>
        </p:txBody>
      </p:sp>
    </p:spTree>
    <p:extLst>
      <p:ext uri="{BB962C8B-B14F-4D97-AF65-F5344CB8AC3E}">
        <p14:creationId xmlns:p14="http://schemas.microsoft.com/office/powerpoint/2010/main" val="15853058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Table 17.2</a:t>
            </a:r>
            <a:r>
              <a:rPr lang="en-US" altLang="en-US" dirty="0" smtClean="0">
                <a:latin typeface="Arial" panose="020B0604020202020204" pitchFamily="34" charset="0"/>
                <a:ea typeface="ＭＳ Ｐゴシック" panose="020B0600070205080204" pitchFamily="34" charset="-128"/>
              </a:rPr>
              <a:t> Examples of Characters</a:t>
            </a:r>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72</a:t>
            </a:fld>
            <a:endParaRPr lang="en-US" dirty="0"/>
          </a:p>
        </p:txBody>
      </p:sp>
    </p:spTree>
    <p:extLst>
      <p:ext uri="{BB962C8B-B14F-4D97-AF65-F5344CB8AC3E}">
        <p14:creationId xmlns:p14="http://schemas.microsoft.com/office/powerpoint/2010/main" val="3933819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17.25 </a:t>
            </a:r>
            <a:r>
              <a:rPr lang="en-US" b="0" dirty="0" smtClean="0"/>
              <a:t>An example of cladistics,</a:t>
            </a:r>
            <a:r>
              <a:rPr lang="en-US" dirty="0" smtClean="0"/>
              <a:t> using parsimony analysis with the characters in Table 17.2. A, B, and C show the three possible evolutionary pathways that could connect birds, bats, and lions; red indicates the evolution of a derived trait. The pathway most likely to be correct (C) is the simplest—the one in which the derived traits would have had to evolve the fewest number of times in total.</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74</a:t>
            </a:fld>
            <a:endParaRPr lang="en-US" dirty="0"/>
          </a:p>
        </p:txBody>
      </p:sp>
    </p:spTree>
    <p:extLst>
      <p:ext uri="{BB962C8B-B14F-4D97-AF65-F5344CB8AC3E}">
        <p14:creationId xmlns:p14="http://schemas.microsoft.com/office/powerpoint/2010/main" val="2244832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17.26 </a:t>
            </a:r>
            <a:r>
              <a:rPr lang="en-US" altLang="en-US" b="0" dirty="0" smtClean="0">
                <a:latin typeface="Arial" panose="020B0604020202020204" pitchFamily="34" charset="0"/>
                <a:ea typeface="ＭＳ Ｐゴシック" panose="020B0600070205080204" pitchFamily="34" charset="-128"/>
              </a:rPr>
              <a:t>Three honeycreeper species:</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going, going,</a:t>
            </a:r>
            <a:r>
              <a:rPr lang="en-US" altLang="en-US" baseline="0" dirty="0" smtClean="0">
                <a:latin typeface="Arial" panose="020B0604020202020204" pitchFamily="34" charset="0"/>
                <a:ea typeface="ＭＳ Ｐゴシック" panose="020B0600070205080204" pitchFamily="34" charset="-128"/>
              </a:rPr>
              <a:t> gone</a:t>
            </a:r>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A  The </a:t>
            </a:r>
            <a:r>
              <a:rPr lang="en-US" altLang="en-US" dirty="0" err="1" smtClean="0">
                <a:latin typeface="Arial" panose="020B0604020202020204" pitchFamily="34" charset="0"/>
                <a:ea typeface="ＭＳ Ｐゴシック" panose="020B0600070205080204" pitchFamily="34" charset="-128"/>
              </a:rPr>
              <a:t>palila</a:t>
            </a:r>
            <a:r>
              <a:rPr lang="en-US" altLang="en-US" dirty="0" smtClean="0">
                <a:latin typeface="Arial" panose="020B0604020202020204" pitchFamily="34" charset="0"/>
                <a:ea typeface="ＭＳ Ｐゴシック" panose="020B0600070205080204" pitchFamily="34" charset="-128"/>
              </a:rPr>
              <a:t> has an adaptation that allows it to feed on the seeds of a native Hawaiian plant, which are toxic to most other birds. The one remaining </a:t>
            </a:r>
            <a:r>
              <a:rPr lang="en-US" altLang="en-US" dirty="0" err="1" smtClean="0">
                <a:latin typeface="Arial" panose="020B0604020202020204" pitchFamily="34" charset="0"/>
                <a:ea typeface="ＭＳ Ｐゴシック" panose="020B0600070205080204" pitchFamily="34" charset="-128"/>
              </a:rPr>
              <a:t>palila</a:t>
            </a:r>
            <a:r>
              <a:rPr lang="en-US" altLang="en-US" dirty="0" smtClean="0">
                <a:latin typeface="Arial" panose="020B0604020202020204" pitchFamily="34" charset="0"/>
                <a:ea typeface="ＭＳ Ｐゴシック" panose="020B0600070205080204" pitchFamily="34" charset="-128"/>
              </a:rPr>
              <a:t> population is declining because these plants are being trampled by cows and gnawed to death by goats and sheep. </a:t>
            </a:r>
          </a:p>
          <a:p>
            <a:r>
              <a:rPr lang="en-US" altLang="en-US" dirty="0" smtClean="0">
                <a:latin typeface="Arial" panose="020B0604020202020204" pitchFamily="34" charset="0"/>
                <a:ea typeface="ＭＳ Ｐゴシック" panose="020B0600070205080204" pitchFamily="34" charset="-128"/>
              </a:rPr>
              <a:t>B  The unusual lower bill of the </a:t>
            </a:r>
            <a:r>
              <a:rPr lang="en-US" altLang="en-US" dirty="0" err="1" smtClean="0">
                <a:latin typeface="Arial" panose="020B0604020202020204" pitchFamily="34" charset="0"/>
                <a:ea typeface="ＭＳ Ｐゴシック" panose="020B0600070205080204" pitchFamily="34" charset="-128"/>
              </a:rPr>
              <a:t>akekee</a:t>
            </a:r>
            <a:r>
              <a:rPr lang="en-US" altLang="en-US" dirty="0" smtClean="0">
                <a:latin typeface="Arial" panose="020B0604020202020204" pitchFamily="34" charset="0"/>
                <a:ea typeface="ＭＳ Ｐゴシック" panose="020B0600070205080204" pitchFamily="34" charset="-128"/>
              </a:rPr>
              <a:t> points to one side, allowing this bird to pry open buds that harbor insects. </a:t>
            </a:r>
          </a:p>
          <a:p>
            <a:r>
              <a:rPr lang="en-US" altLang="en-US" dirty="0" smtClean="0">
                <a:latin typeface="Arial" panose="020B0604020202020204" pitchFamily="34" charset="0"/>
                <a:ea typeface="ＭＳ Ｐゴシック" panose="020B0600070205080204" pitchFamily="34" charset="-128"/>
              </a:rPr>
              <a:t>C  This </a:t>
            </a:r>
            <a:r>
              <a:rPr lang="en-US" altLang="en-US" dirty="0" err="1" smtClean="0">
                <a:latin typeface="Arial" panose="020B0604020202020204" pitchFamily="34" charset="0"/>
                <a:ea typeface="ＭＳ Ｐゴシック" panose="020B0600070205080204" pitchFamily="34" charset="-128"/>
              </a:rPr>
              <a:t>poouli</a:t>
            </a:r>
            <a:r>
              <a:rPr lang="en-US" altLang="en-US" dirty="0" smtClean="0">
                <a:latin typeface="Arial" panose="020B0604020202020204" pitchFamily="34" charset="0"/>
                <a:ea typeface="ＭＳ Ｐゴシック" panose="020B0600070205080204" pitchFamily="34" charset="-128"/>
              </a:rPr>
              <a:t>—rare, old, and missing an eye—died in 2004 from avian malaria. There were two other </a:t>
            </a:r>
            <a:r>
              <a:rPr lang="en-US" altLang="en-US" dirty="0" err="1" smtClean="0">
                <a:latin typeface="Arial" panose="020B0604020202020204" pitchFamily="34" charset="0"/>
                <a:ea typeface="ＭＳ Ｐゴシック" panose="020B0600070205080204" pitchFamily="34" charset="-128"/>
              </a:rPr>
              <a:t>poouli</a:t>
            </a:r>
            <a:r>
              <a:rPr lang="en-US" altLang="en-US" dirty="0" smtClean="0">
                <a:latin typeface="Arial" panose="020B0604020202020204" pitchFamily="34" charset="0"/>
                <a:ea typeface="ＭＳ Ｐゴシック" panose="020B0600070205080204" pitchFamily="34" charset="-128"/>
              </a:rPr>
              <a:t> alive at the time, but neither has been seen since then.</a:t>
            </a:r>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76</a:t>
            </a:fld>
            <a:endParaRPr lang="en-US" dirty="0"/>
          </a:p>
        </p:txBody>
      </p:sp>
    </p:spTree>
    <p:extLst>
      <p:ext uri="{BB962C8B-B14F-4D97-AF65-F5344CB8AC3E}">
        <p14:creationId xmlns:p14="http://schemas.microsoft.com/office/powerpoint/2010/main" val="146450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DA419-8131-4A31-932D-5C1DB964AC55}"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4461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a typeface="ＭＳ Ｐゴシック" panose="020B0600070205080204" pitchFamily="34"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D5E78-D12F-401C-96AF-2706969E1869}"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397402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207226-18B3-45A1-A5DB-202978455A09}"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226620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33" r:id="rId5"/>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b="1" dirty="0"/>
              <a:t>Chapter </a:t>
            </a:r>
            <a:r>
              <a:rPr lang="en-US" b="1" dirty="0" smtClean="0"/>
              <a:t>17</a:t>
            </a:r>
          </a:p>
          <a:p>
            <a:pPr algn="ctr"/>
            <a:r>
              <a:rPr lang="en-US" dirty="0"/>
              <a:t>Processes of Evolution</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855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Hardy–Weinberg Principle</a:t>
            </a:r>
            <a:endParaRPr lang="en-US" dirty="0"/>
          </a:p>
        </p:txBody>
      </p:sp>
      <p:sp>
        <p:nvSpPr>
          <p:cNvPr id="2" name="Content Placeholder 1"/>
          <p:cNvSpPr>
            <a:spLocks noGrp="1"/>
          </p:cNvSpPr>
          <p:nvPr>
            <p:ph idx="1"/>
          </p:nvPr>
        </p:nvSpPr>
        <p:spPr/>
        <p:txBody>
          <a:bodyPr/>
          <a:lstStyle/>
          <a:p>
            <a:r>
              <a:rPr lang="en-GB" altLang="en-US" dirty="0"/>
              <a:t>Hardy (mathematician) and Weinberg (physician) independently applied probability to population genetics</a:t>
            </a:r>
          </a:p>
          <a:p>
            <a:pPr lvl="1"/>
            <a:r>
              <a:rPr lang="en-GB" altLang="en-US" dirty="0"/>
              <a:t>Developed a simple formula that can be used to track whether a population of any sexually reproducing species is in a state of genetic </a:t>
            </a:r>
            <a:r>
              <a:rPr lang="en-GB" altLang="en-US" dirty="0" smtClean="0"/>
              <a:t>equilibrium</a:t>
            </a:r>
            <a:endParaRPr lang="en-GB" altLang="en-US" dirty="0"/>
          </a:p>
        </p:txBody>
      </p:sp>
    </p:spTree>
    <p:extLst>
      <p:ext uri="{BB962C8B-B14F-4D97-AF65-F5344CB8AC3E}">
        <p14:creationId xmlns:p14="http://schemas.microsoft.com/office/powerpoint/2010/main" val="59412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a:t>
            </a:r>
            <a:r>
              <a:rPr lang="en-US" altLang="en-US" dirty="0"/>
              <a:t>(1 of </a:t>
            </a:r>
            <a:r>
              <a:rPr lang="en-US" altLang="en-US" dirty="0" smtClean="0"/>
              <a:t>10)</a:t>
            </a:r>
            <a:endParaRPr lang="en-US" altLang="en-US" dirty="0"/>
          </a:p>
        </p:txBody>
      </p:sp>
      <p:sp>
        <p:nvSpPr>
          <p:cNvPr id="20483" name="Content Placeholder 2"/>
          <p:cNvSpPr>
            <a:spLocks noGrp="1"/>
          </p:cNvSpPr>
          <p:nvPr>
            <p:ph idx="1"/>
          </p:nvPr>
        </p:nvSpPr>
        <p:spPr/>
        <p:txBody>
          <a:bodyPr/>
          <a:lstStyle/>
          <a:p>
            <a:r>
              <a:rPr lang="en-GB" altLang="en-US" sz="3100" dirty="0"/>
              <a:t>Consider a hypothetical gene that encodes a blue pigment in daisies:</a:t>
            </a:r>
          </a:p>
          <a:p>
            <a:pPr lvl="1"/>
            <a:r>
              <a:rPr lang="en-GB" altLang="en-US" sz="2700" dirty="0"/>
              <a:t>Two alleles of this gene, </a:t>
            </a:r>
            <a:r>
              <a:rPr lang="en-GB" altLang="en-US" sz="2700" i="1" dirty="0"/>
              <a:t>B</a:t>
            </a:r>
            <a:r>
              <a:rPr lang="en-GB" altLang="en-US" sz="2700" dirty="0"/>
              <a:t> and </a:t>
            </a:r>
            <a:r>
              <a:rPr lang="en-GB" altLang="en-US" sz="2700" i="1" dirty="0"/>
              <a:t>b</a:t>
            </a:r>
            <a:r>
              <a:rPr lang="en-GB" altLang="en-US" sz="2700" dirty="0"/>
              <a:t>, show incomplete dominance</a:t>
            </a:r>
          </a:p>
          <a:p>
            <a:pPr lvl="1"/>
            <a:r>
              <a:rPr lang="en-GB" altLang="en-US" sz="2700" dirty="0"/>
              <a:t>A daisy homozygous for the </a:t>
            </a:r>
            <a:r>
              <a:rPr lang="en-GB" altLang="en-US" sz="2700" i="1" dirty="0"/>
              <a:t>B</a:t>
            </a:r>
            <a:r>
              <a:rPr lang="en-GB" altLang="en-US" sz="2700" dirty="0"/>
              <a:t> allele (</a:t>
            </a:r>
            <a:r>
              <a:rPr lang="en-GB" altLang="en-US" sz="2700" i="1" dirty="0"/>
              <a:t>BB</a:t>
            </a:r>
            <a:r>
              <a:rPr lang="en-GB" altLang="en-US" sz="2700" dirty="0"/>
              <a:t>) has dark-blue flowers</a:t>
            </a:r>
          </a:p>
          <a:p>
            <a:pPr lvl="1"/>
            <a:r>
              <a:rPr lang="en-GB" altLang="en-US" sz="2700" dirty="0"/>
              <a:t>A daisy homozygous for the </a:t>
            </a:r>
            <a:r>
              <a:rPr lang="en-GB" altLang="en-US" sz="2700" i="1" dirty="0"/>
              <a:t>b</a:t>
            </a:r>
            <a:r>
              <a:rPr lang="en-GB" altLang="en-US" sz="2700" dirty="0"/>
              <a:t> allele (</a:t>
            </a:r>
            <a:r>
              <a:rPr lang="en-GB" altLang="en-US" sz="2700" i="1" dirty="0"/>
              <a:t>bb</a:t>
            </a:r>
            <a:r>
              <a:rPr lang="en-GB" altLang="en-US" sz="2700" dirty="0"/>
              <a:t>) has white flowers</a:t>
            </a:r>
          </a:p>
          <a:p>
            <a:pPr lvl="1"/>
            <a:r>
              <a:rPr lang="en-GB" altLang="en-US" sz="2700" dirty="0"/>
              <a:t>A heterozygous daisy (</a:t>
            </a:r>
            <a:r>
              <a:rPr lang="en-GB" altLang="en-US" sz="2700" i="1" dirty="0"/>
              <a:t>Bb</a:t>
            </a:r>
            <a:r>
              <a:rPr lang="en-GB" altLang="en-US" sz="2700" dirty="0"/>
              <a:t>) has medium-blue flowers</a:t>
            </a:r>
            <a:endParaRPr lang="en-US" altLang="en-US" sz="2700" dirty="0"/>
          </a:p>
        </p:txBody>
      </p:sp>
    </p:spTree>
    <p:extLst>
      <p:ext uri="{BB962C8B-B14F-4D97-AF65-F5344CB8AC3E}">
        <p14:creationId xmlns:p14="http://schemas.microsoft.com/office/powerpoint/2010/main" val="195931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(2 </a:t>
            </a:r>
            <a:r>
              <a:rPr lang="en-US" altLang="en-US" dirty="0"/>
              <a:t>of </a:t>
            </a:r>
            <a:r>
              <a:rPr lang="en-US" altLang="en-US" dirty="0" smtClean="0"/>
              <a:t>10)</a:t>
            </a:r>
            <a:endParaRPr lang="en-US" altLang="en-US" dirty="0"/>
          </a:p>
        </p:txBody>
      </p:sp>
      <p:sp>
        <p:nvSpPr>
          <p:cNvPr id="22531" name="Content Placeholder 2"/>
          <p:cNvSpPr>
            <a:spLocks noGrp="1"/>
          </p:cNvSpPr>
          <p:nvPr>
            <p:ph idx="1"/>
          </p:nvPr>
        </p:nvSpPr>
        <p:spPr/>
        <p:txBody>
          <a:bodyPr/>
          <a:lstStyle/>
          <a:p>
            <a:r>
              <a:rPr lang="en-GB" altLang="en-US" dirty="0"/>
              <a:t>The Hardy–Weinberg equilibrium equation</a:t>
            </a:r>
          </a:p>
          <a:p>
            <a:pPr lvl="1"/>
            <a:r>
              <a:rPr lang="en-GB" altLang="en-US" dirty="0"/>
              <a:t>Defines the frequency of one allele (</a:t>
            </a:r>
            <a:r>
              <a:rPr lang="en-GB" altLang="en-US" i="1" dirty="0"/>
              <a:t>B</a:t>
            </a:r>
            <a:r>
              <a:rPr lang="en-GB" altLang="en-US" dirty="0"/>
              <a:t>) and a second allele (</a:t>
            </a:r>
            <a:r>
              <a:rPr lang="en-GB" altLang="en-US" i="1" dirty="0"/>
              <a:t>b</a:t>
            </a:r>
            <a:r>
              <a:rPr lang="en-GB" altLang="en-US" dirty="0"/>
              <a:t>) for a gene that controls a particular trait in a population</a:t>
            </a:r>
          </a:p>
          <a:p>
            <a:pPr lvl="1"/>
            <a:r>
              <a:rPr lang="en-GB" altLang="en-US" dirty="0"/>
              <a:t>Frequencies of </a:t>
            </a:r>
            <a:r>
              <a:rPr lang="en-GB" altLang="en-US" i="1" dirty="0"/>
              <a:t>B</a:t>
            </a:r>
            <a:r>
              <a:rPr lang="en-GB" altLang="en-US" dirty="0"/>
              <a:t> and b must add up to 1.0 </a:t>
            </a:r>
          </a:p>
          <a:p>
            <a:pPr lvl="2"/>
            <a:r>
              <a:rPr lang="en-GB" altLang="en-US" dirty="0"/>
              <a:t>Example: If </a:t>
            </a:r>
            <a:r>
              <a:rPr lang="en-GB" altLang="en-US" i="1" dirty="0"/>
              <a:t>B</a:t>
            </a:r>
            <a:r>
              <a:rPr lang="en-GB" altLang="en-US" dirty="0"/>
              <a:t> occupies 90% of the loci, then b must occupy the remaining 10%</a:t>
            </a:r>
          </a:p>
          <a:p>
            <a:pPr lvl="1"/>
            <a:r>
              <a:rPr lang="en-GB" altLang="en-US" dirty="0"/>
              <a:t>No matter what the proportions:</a:t>
            </a:r>
          </a:p>
          <a:p>
            <a:pPr marL="0" indent="0">
              <a:buNone/>
            </a:pPr>
            <a:r>
              <a:rPr lang="en-GB" altLang="en-US" dirty="0"/>
              <a:t>			</a:t>
            </a:r>
            <a:r>
              <a:rPr lang="en-GB" altLang="en-US" i="1" dirty="0"/>
              <a:t>p</a:t>
            </a:r>
            <a:r>
              <a:rPr lang="en-GB" altLang="en-US" dirty="0"/>
              <a:t> + </a:t>
            </a:r>
            <a:r>
              <a:rPr lang="en-GB" altLang="en-US" i="1" dirty="0"/>
              <a:t>q</a:t>
            </a:r>
            <a:r>
              <a:rPr lang="en-GB" altLang="en-US" dirty="0"/>
              <a:t> = </a:t>
            </a:r>
            <a:r>
              <a:rPr lang="en-GB" altLang="en-US" dirty="0" smtClean="0"/>
              <a:t>1.0</a:t>
            </a:r>
            <a:endParaRPr lang="en-GB" altLang="en-US" dirty="0"/>
          </a:p>
        </p:txBody>
      </p:sp>
    </p:spTree>
    <p:extLst>
      <p:ext uri="{BB962C8B-B14F-4D97-AF65-F5344CB8AC3E}">
        <p14:creationId xmlns:p14="http://schemas.microsoft.com/office/powerpoint/2010/main" val="9795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(3 </a:t>
            </a:r>
            <a:r>
              <a:rPr lang="en-US" altLang="en-US" dirty="0"/>
              <a:t>of 10)</a:t>
            </a:r>
          </a:p>
        </p:txBody>
      </p:sp>
      <p:sp>
        <p:nvSpPr>
          <p:cNvPr id="23555" name="Content Placeholder 2"/>
          <p:cNvSpPr>
            <a:spLocks noGrp="1"/>
          </p:cNvSpPr>
          <p:nvPr>
            <p:ph idx="1"/>
          </p:nvPr>
        </p:nvSpPr>
        <p:spPr/>
        <p:txBody>
          <a:bodyPr/>
          <a:lstStyle/>
          <a:p>
            <a:r>
              <a:rPr lang="en-US" altLang="en-US" dirty="0" smtClean="0"/>
              <a:t>Hardy–Weinberg</a:t>
            </a:r>
            <a:endParaRPr lang="en-GB" altLang="en-US" dirty="0"/>
          </a:p>
          <a:p>
            <a:pPr lvl="1"/>
            <a:r>
              <a:rPr lang="en-GB" altLang="en-US" dirty="0"/>
              <a:t>Paired alleles assort into different gametes</a:t>
            </a:r>
          </a:p>
          <a:p>
            <a:pPr lvl="1"/>
            <a:r>
              <a:rPr lang="en-GB" altLang="en-US" dirty="0"/>
              <a:t>The genotypes possible in the next generation are </a:t>
            </a:r>
            <a:r>
              <a:rPr lang="en-GB" altLang="en-US" i="1" dirty="0"/>
              <a:t>BB</a:t>
            </a:r>
            <a:r>
              <a:rPr lang="en-GB" altLang="en-US" dirty="0"/>
              <a:t>, </a:t>
            </a:r>
            <a:r>
              <a:rPr lang="en-GB" altLang="en-US" i="1" dirty="0"/>
              <a:t>Bb</a:t>
            </a:r>
            <a:r>
              <a:rPr lang="en-GB" altLang="en-US" dirty="0"/>
              <a:t>, and </a:t>
            </a:r>
            <a:r>
              <a:rPr lang="en-GB" altLang="en-US" i="1" dirty="0"/>
              <a:t>bb</a:t>
            </a:r>
            <a:r>
              <a:rPr lang="en-GB" altLang="en-US" dirty="0"/>
              <a:t>	</a:t>
            </a:r>
          </a:p>
          <a:p>
            <a:pPr lvl="1"/>
            <a:r>
              <a:rPr lang="en-GB" altLang="en-US" dirty="0"/>
              <a:t>The frequencies of the three genotypes add up to 1.0  </a:t>
            </a:r>
          </a:p>
          <a:p>
            <a:pPr marL="457200" lvl="1" indent="0" algn="ctr">
              <a:buNone/>
            </a:pPr>
            <a:r>
              <a:rPr lang="en-GB" altLang="en-US" i="1" dirty="0"/>
              <a:t>p</a:t>
            </a:r>
            <a:r>
              <a:rPr lang="en-GB" altLang="en-US" baseline="30000" dirty="0"/>
              <a:t>2</a:t>
            </a:r>
            <a:r>
              <a:rPr lang="en-GB" altLang="en-US" dirty="0"/>
              <a:t> + 2</a:t>
            </a:r>
            <a:r>
              <a:rPr lang="en-GB" altLang="en-US" i="1" dirty="0"/>
              <a:t>pq</a:t>
            </a:r>
            <a:r>
              <a:rPr lang="en-GB" altLang="en-US" dirty="0"/>
              <a:t> + </a:t>
            </a:r>
            <a:r>
              <a:rPr lang="en-GB" altLang="en-US" i="1" dirty="0"/>
              <a:t>q</a:t>
            </a:r>
            <a:r>
              <a:rPr lang="en-GB" altLang="en-US" baseline="30000" dirty="0"/>
              <a:t>2</a:t>
            </a:r>
            <a:r>
              <a:rPr lang="en-GB" altLang="en-US" dirty="0"/>
              <a:t> = </a:t>
            </a:r>
            <a:r>
              <a:rPr lang="en-GB" altLang="en-US" dirty="0" smtClean="0"/>
              <a:t>1.0</a:t>
            </a:r>
            <a:endParaRPr lang="en-GB" altLang="en-US" dirty="0"/>
          </a:p>
        </p:txBody>
      </p:sp>
    </p:spTree>
    <p:extLst>
      <p:ext uri="{BB962C8B-B14F-4D97-AF65-F5344CB8AC3E}">
        <p14:creationId xmlns:p14="http://schemas.microsoft.com/office/powerpoint/2010/main" val="103174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(4 </a:t>
            </a:r>
            <a:r>
              <a:rPr lang="en-US" altLang="en-US" dirty="0"/>
              <a:t>of 10)</a:t>
            </a:r>
          </a:p>
        </p:txBody>
      </p:sp>
      <p:sp>
        <p:nvSpPr>
          <p:cNvPr id="24579" name="Content Placeholder 2"/>
          <p:cNvSpPr>
            <a:spLocks noGrp="1"/>
          </p:cNvSpPr>
          <p:nvPr>
            <p:ph idx="1"/>
          </p:nvPr>
        </p:nvSpPr>
        <p:spPr/>
        <p:txBody>
          <a:bodyPr/>
          <a:lstStyle/>
          <a:p>
            <a:r>
              <a:rPr lang="en-GB" altLang="en-US" dirty="0"/>
              <a:t>Returning to our daisies:</a:t>
            </a:r>
          </a:p>
          <a:p>
            <a:pPr lvl="1"/>
            <a:r>
              <a:rPr lang="en-GB" altLang="en-US" dirty="0"/>
              <a:t>At genetic equilibrium, the proportions of the flower-</a:t>
            </a:r>
            <a:r>
              <a:rPr lang="en-GB" altLang="en-US" dirty="0" err="1"/>
              <a:t>color</a:t>
            </a:r>
            <a:r>
              <a:rPr lang="en-GB" altLang="en-US" dirty="0"/>
              <a:t> genotypes are:</a:t>
            </a:r>
          </a:p>
          <a:p>
            <a:pPr marL="457200" lvl="1" indent="0" algn="ctr">
              <a:buNone/>
            </a:pPr>
            <a:r>
              <a:rPr lang="en-GB" altLang="en-US" dirty="0"/>
              <a:t>   </a:t>
            </a:r>
          </a:p>
          <a:p>
            <a:pPr marL="457200" lvl="1" indent="0" algn="ctr">
              <a:buNone/>
            </a:pPr>
            <a:r>
              <a:rPr lang="en-GB" altLang="en-US" b="1" i="1" dirty="0"/>
              <a:t>p</a:t>
            </a:r>
            <a:r>
              <a:rPr lang="en-GB" altLang="en-US" b="1" baseline="30000" dirty="0"/>
              <a:t>2</a:t>
            </a:r>
            <a:r>
              <a:rPr lang="en-GB" altLang="en-US" b="1" dirty="0"/>
              <a:t>(</a:t>
            </a:r>
            <a:r>
              <a:rPr lang="en-GB" altLang="en-US" b="1" i="1" dirty="0"/>
              <a:t>BB</a:t>
            </a:r>
            <a:r>
              <a:rPr lang="en-GB" altLang="en-US" b="1" dirty="0"/>
              <a:t>) + 2</a:t>
            </a:r>
            <a:r>
              <a:rPr lang="en-GB" altLang="en-US" b="1" i="1" dirty="0"/>
              <a:t>pq</a:t>
            </a:r>
            <a:r>
              <a:rPr lang="en-GB" altLang="en-US" b="1" dirty="0"/>
              <a:t>(</a:t>
            </a:r>
            <a:r>
              <a:rPr lang="en-GB" altLang="en-US" b="1" i="1" dirty="0"/>
              <a:t>Bb</a:t>
            </a:r>
            <a:r>
              <a:rPr lang="en-GB" altLang="en-US" b="1" dirty="0"/>
              <a:t>) + </a:t>
            </a:r>
            <a:r>
              <a:rPr lang="en-GB" altLang="en-US" b="1" i="1" dirty="0"/>
              <a:t>q</a:t>
            </a:r>
            <a:r>
              <a:rPr lang="en-GB" altLang="en-US" b="1" dirty="0"/>
              <a:t>2(</a:t>
            </a:r>
            <a:r>
              <a:rPr lang="en-GB" altLang="en-US" b="1" i="1" dirty="0"/>
              <a:t>bb</a:t>
            </a:r>
            <a:r>
              <a:rPr lang="en-GB" altLang="en-US" b="1" dirty="0"/>
              <a:t>) = 1.0</a:t>
            </a:r>
          </a:p>
          <a:p>
            <a:pPr marL="457200" lvl="1" indent="0" algn="ctr">
              <a:buNone/>
            </a:pPr>
            <a:r>
              <a:rPr lang="en-GB" altLang="en-US" dirty="0"/>
              <a:t>	</a:t>
            </a:r>
          </a:p>
          <a:p>
            <a:pPr marL="457200" lvl="1" indent="0">
              <a:buNone/>
            </a:pPr>
            <a:r>
              <a:rPr lang="en-GB" altLang="en-US" dirty="0"/>
              <a:t>where </a:t>
            </a:r>
            <a:r>
              <a:rPr lang="en-GB" altLang="en-US" i="1" dirty="0"/>
              <a:t>p</a:t>
            </a:r>
            <a:r>
              <a:rPr lang="en-GB" altLang="en-US" dirty="0"/>
              <a:t> = frequency of the allele </a:t>
            </a:r>
            <a:r>
              <a:rPr lang="en-GB" altLang="en-US" i="1" dirty="0"/>
              <a:t>B</a:t>
            </a:r>
            <a:r>
              <a:rPr lang="en-GB" altLang="en-US" dirty="0"/>
              <a:t/>
            </a:r>
            <a:br>
              <a:rPr lang="en-GB" altLang="en-US" dirty="0"/>
            </a:br>
            <a:r>
              <a:rPr lang="en-GB" altLang="en-US" dirty="0"/>
              <a:t>and </a:t>
            </a:r>
            <a:r>
              <a:rPr lang="en-GB" altLang="en-US" i="1" dirty="0"/>
              <a:t>q</a:t>
            </a:r>
            <a:r>
              <a:rPr lang="en-GB" altLang="en-US" dirty="0"/>
              <a:t> = frequency of allele </a:t>
            </a:r>
            <a:r>
              <a:rPr lang="en-GB" altLang="en-US" i="1" dirty="0"/>
              <a:t>b</a:t>
            </a:r>
          </a:p>
        </p:txBody>
      </p:sp>
    </p:spTree>
    <p:extLst>
      <p:ext uri="{BB962C8B-B14F-4D97-AF65-F5344CB8AC3E}">
        <p14:creationId xmlns:p14="http://schemas.microsoft.com/office/powerpoint/2010/main" val="265565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(5 </a:t>
            </a:r>
            <a:r>
              <a:rPr lang="en-US" altLang="en-US" dirty="0"/>
              <a:t>of 10)</a:t>
            </a:r>
          </a:p>
        </p:txBody>
      </p:sp>
      <p:sp>
        <p:nvSpPr>
          <p:cNvPr id="25603" name="Content Placeholder 2"/>
          <p:cNvSpPr>
            <a:spLocks noGrp="1"/>
          </p:cNvSpPr>
          <p:nvPr>
            <p:ph idx="1"/>
          </p:nvPr>
        </p:nvSpPr>
        <p:spPr/>
        <p:txBody>
          <a:bodyPr/>
          <a:lstStyle/>
          <a:p>
            <a:r>
              <a:rPr lang="en-US" altLang="en-US" dirty="0"/>
              <a:t>Hardy–Weinberg</a:t>
            </a:r>
            <a:r>
              <a:rPr lang="en-GB" altLang="en-US" dirty="0"/>
              <a:t> </a:t>
            </a:r>
          </a:p>
          <a:p>
            <a:pPr lvl="1"/>
            <a:r>
              <a:rPr lang="en-GB" altLang="en-US" dirty="0"/>
              <a:t>If 1,000 individuals each produces two gametes:</a:t>
            </a:r>
          </a:p>
          <a:p>
            <a:pPr lvl="2"/>
            <a:r>
              <a:rPr lang="en-GB" altLang="en-US" dirty="0"/>
              <a:t>490 </a:t>
            </a:r>
            <a:r>
              <a:rPr lang="en-GB" altLang="en-US" i="1" dirty="0"/>
              <a:t>BB</a:t>
            </a:r>
            <a:r>
              <a:rPr lang="en-GB" altLang="en-US" dirty="0"/>
              <a:t> individuals make 980 </a:t>
            </a:r>
            <a:r>
              <a:rPr lang="en-GB" altLang="en-US" i="1" dirty="0"/>
              <a:t>B</a:t>
            </a:r>
            <a:r>
              <a:rPr lang="en-GB" altLang="en-US" dirty="0"/>
              <a:t> gametes</a:t>
            </a:r>
          </a:p>
          <a:p>
            <a:pPr lvl="2"/>
            <a:r>
              <a:rPr lang="en-GB" altLang="en-US" dirty="0"/>
              <a:t>420 </a:t>
            </a:r>
            <a:r>
              <a:rPr lang="en-GB" altLang="en-US" i="1" dirty="0"/>
              <a:t>Bb</a:t>
            </a:r>
            <a:r>
              <a:rPr lang="en-GB" altLang="en-US" dirty="0"/>
              <a:t> individuals make 420 </a:t>
            </a:r>
            <a:r>
              <a:rPr lang="en-GB" altLang="en-US" i="1" dirty="0"/>
              <a:t>B</a:t>
            </a:r>
            <a:r>
              <a:rPr lang="en-GB" altLang="en-US" dirty="0"/>
              <a:t> and 420 </a:t>
            </a:r>
            <a:r>
              <a:rPr lang="en-GB" altLang="en-US" i="1" dirty="0"/>
              <a:t>b</a:t>
            </a:r>
            <a:r>
              <a:rPr lang="en-GB" altLang="en-US" dirty="0"/>
              <a:t> gametes</a:t>
            </a:r>
          </a:p>
          <a:p>
            <a:pPr lvl="2"/>
            <a:r>
              <a:rPr lang="en-GB" altLang="en-US" dirty="0"/>
              <a:t>90 </a:t>
            </a:r>
            <a:r>
              <a:rPr lang="en-GB" altLang="en-US" i="1" dirty="0"/>
              <a:t>bb</a:t>
            </a:r>
            <a:r>
              <a:rPr lang="en-GB" altLang="en-US" dirty="0"/>
              <a:t> individuals make 180 </a:t>
            </a:r>
            <a:r>
              <a:rPr lang="en-GB" altLang="en-US" i="1" dirty="0"/>
              <a:t>b</a:t>
            </a:r>
            <a:r>
              <a:rPr lang="en-GB" altLang="en-US" dirty="0"/>
              <a:t> </a:t>
            </a:r>
            <a:r>
              <a:rPr lang="en-GB" altLang="en-US" dirty="0" smtClean="0"/>
              <a:t>gametes</a:t>
            </a:r>
            <a:endParaRPr lang="en-GB" altLang="en-US" dirty="0"/>
          </a:p>
        </p:txBody>
      </p:sp>
    </p:spTree>
    <p:extLst>
      <p:ext uri="{BB962C8B-B14F-4D97-AF65-F5344CB8AC3E}">
        <p14:creationId xmlns:p14="http://schemas.microsoft.com/office/powerpoint/2010/main" val="335261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(6 </a:t>
            </a:r>
            <a:r>
              <a:rPr lang="en-US" altLang="en-US" dirty="0"/>
              <a:t>of 10)</a:t>
            </a:r>
          </a:p>
        </p:txBody>
      </p:sp>
      <p:sp>
        <p:nvSpPr>
          <p:cNvPr id="27651" name="Content Placeholder 2"/>
          <p:cNvSpPr>
            <a:spLocks noGrp="1"/>
          </p:cNvSpPr>
          <p:nvPr>
            <p:ph idx="1"/>
          </p:nvPr>
        </p:nvSpPr>
        <p:spPr/>
        <p:txBody>
          <a:bodyPr/>
          <a:lstStyle/>
          <a:p>
            <a:r>
              <a:rPr lang="en-US" altLang="en-US" dirty="0" smtClean="0"/>
              <a:t>Hardy–Weinberg</a:t>
            </a:r>
            <a:endParaRPr lang="en-GB" altLang="en-US" dirty="0"/>
          </a:p>
          <a:p>
            <a:pPr lvl="1"/>
            <a:r>
              <a:rPr lang="en-GB" altLang="en-US" dirty="0"/>
              <a:t>The frequency of alleles </a:t>
            </a:r>
            <a:r>
              <a:rPr lang="en-GB" altLang="en-US" i="1" dirty="0"/>
              <a:t>B</a:t>
            </a:r>
            <a:r>
              <a:rPr lang="en-GB" altLang="en-US" dirty="0"/>
              <a:t> and </a:t>
            </a:r>
            <a:r>
              <a:rPr lang="en-GB" altLang="en-US" i="1" dirty="0"/>
              <a:t>b</a:t>
            </a:r>
            <a:r>
              <a:rPr lang="en-GB" altLang="en-US" dirty="0"/>
              <a:t> among 2,000 gametes:</a:t>
            </a:r>
          </a:p>
          <a:p>
            <a:pPr marL="457200" lvl="1" indent="0">
              <a:buNone/>
            </a:pPr>
            <a:endParaRPr lang="en-GB" altLang="en-US" dirty="0"/>
          </a:p>
          <a:p>
            <a:pPr lvl="1">
              <a:spcBef>
                <a:spcPts val="600"/>
              </a:spcBef>
              <a:buFont typeface="Times New Roman" panose="02020603050405020304" pitchFamily="18" charset="0"/>
              <a:buNone/>
            </a:pPr>
            <a:r>
              <a:rPr lang="en-GB" altLang="en-US" i="1" dirty="0"/>
              <a:t>B(p) </a:t>
            </a:r>
            <a:r>
              <a:rPr lang="en-GB" altLang="en-US" dirty="0"/>
              <a:t>= (980 + 420) ÷ 2,000 alleles = 1,400 ÷ 2,000 = 0.7</a:t>
            </a:r>
            <a:endParaRPr lang="en-GB" altLang="en-US" i="1" dirty="0"/>
          </a:p>
          <a:p>
            <a:pPr lvl="1">
              <a:spcBef>
                <a:spcPts val="600"/>
              </a:spcBef>
              <a:buFont typeface="Times New Roman" panose="02020603050405020304" pitchFamily="18" charset="0"/>
              <a:buNone/>
            </a:pPr>
            <a:r>
              <a:rPr lang="en-GB" altLang="en-US" i="1" dirty="0"/>
              <a:t>B(q)</a:t>
            </a:r>
            <a:r>
              <a:rPr lang="en-GB" altLang="en-US" dirty="0"/>
              <a:t> = (180 + 420) ÷ 2,000 alleles = 600 ÷ 2,000 = 0.3</a:t>
            </a:r>
            <a:endParaRPr lang="en-GB" altLang="en-US" i="1" dirty="0"/>
          </a:p>
        </p:txBody>
      </p:sp>
    </p:spTree>
    <p:extLst>
      <p:ext uri="{BB962C8B-B14F-4D97-AF65-F5344CB8AC3E}">
        <p14:creationId xmlns:p14="http://schemas.microsoft.com/office/powerpoint/2010/main" val="75257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a:t>Applying the Hardy–Weinberg </a:t>
            </a:r>
            <a:r>
              <a:rPr lang="en-US" altLang="en-US" dirty="0" smtClean="0"/>
              <a:t>Principle (7 </a:t>
            </a:r>
            <a:r>
              <a:rPr lang="en-US" altLang="en-US" dirty="0"/>
              <a:t>of 10)</a:t>
            </a:r>
          </a:p>
        </p:txBody>
      </p:sp>
      <p:sp>
        <p:nvSpPr>
          <p:cNvPr id="2" name="Content Placeholder 1"/>
          <p:cNvSpPr>
            <a:spLocks noGrp="1"/>
          </p:cNvSpPr>
          <p:nvPr>
            <p:ph idx="1"/>
          </p:nvPr>
        </p:nvSpPr>
        <p:spPr/>
        <p:txBody>
          <a:bodyPr/>
          <a:lstStyle/>
          <a:p>
            <a:r>
              <a:rPr lang="en-GB" altLang="en-US" dirty="0"/>
              <a:t>If the population size stays constant at 1,000, there will be 490 </a:t>
            </a:r>
            <a:r>
              <a:rPr lang="en-GB" altLang="en-US" i="1" dirty="0"/>
              <a:t>BB</a:t>
            </a:r>
            <a:r>
              <a:rPr lang="en-GB" altLang="en-US" dirty="0"/>
              <a:t>, 420 </a:t>
            </a:r>
            <a:r>
              <a:rPr lang="en-GB" altLang="en-US" i="1" dirty="0"/>
              <a:t>Bb</a:t>
            </a:r>
            <a:r>
              <a:rPr lang="en-GB" altLang="en-US" dirty="0"/>
              <a:t>, and 90 </a:t>
            </a:r>
            <a:r>
              <a:rPr lang="en-GB" altLang="en-US" i="1" dirty="0"/>
              <a:t>bb</a:t>
            </a:r>
            <a:r>
              <a:rPr lang="en-GB" altLang="en-US" dirty="0"/>
              <a:t> individuals</a:t>
            </a:r>
          </a:p>
          <a:p>
            <a:r>
              <a:rPr lang="en-GB" altLang="en-US" dirty="0"/>
              <a:t>Allele frequencies for dark-blue, medium-blue, and white flowers are the same as they were in the original gametes–the population is not </a:t>
            </a:r>
            <a:r>
              <a:rPr lang="en-GB" altLang="en-US" dirty="0" smtClean="0"/>
              <a:t>evolving</a:t>
            </a:r>
            <a:endParaRPr lang="en-GB" altLang="en-US" dirty="0"/>
          </a:p>
        </p:txBody>
      </p:sp>
    </p:spTree>
    <p:extLst>
      <p:ext uri="{BB962C8B-B14F-4D97-AF65-F5344CB8AC3E}">
        <p14:creationId xmlns:p14="http://schemas.microsoft.com/office/powerpoint/2010/main" val="170738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 y="27709"/>
            <a:ext cx="9143086" cy="1039091"/>
          </a:xfrm>
        </p:spPr>
        <p:txBody>
          <a:bodyPr>
            <a:normAutofit fontScale="90000"/>
          </a:bodyPr>
          <a:lstStyle/>
          <a:p>
            <a:r>
              <a:rPr lang="en-US" altLang="en-US" dirty="0"/>
              <a:t>Applying the Hardy–Weinberg </a:t>
            </a:r>
            <a:r>
              <a:rPr lang="en-US" altLang="en-US" dirty="0" smtClean="0"/>
              <a:t>Principle (</a:t>
            </a:r>
            <a:r>
              <a:rPr lang="en-US" altLang="en-US" dirty="0"/>
              <a:t>8</a:t>
            </a:r>
            <a:r>
              <a:rPr lang="en-US" altLang="en-US" dirty="0" smtClean="0"/>
              <a:t> </a:t>
            </a:r>
            <a:r>
              <a:rPr lang="en-US" altLang="en-US" dirty="0"/>
              <a:t>of 10)</a:t>
            </a:r>
          </a:p>
        </p:txBody>
      </p:sp>
      <p:sp>
        <p:nvSpPr>
          <p:cNvPr id="31747" name="Content Placeholder 2"/>
          <p:cNvSpPr>
            <a:spLocks noGrp="1"/>
          </p:cNvSpPr>
          <p:nvPr>
            <p:ph idx="1"/>
          </p:nvPr>
        </p:nvSpPr>
        <p:spPr/>
        <p:txBody>
          <a:bodyPr/>
          <a:lstStyle/>
          <a:p>
            <a:r>
              <a:rPr lang="en-GB" altLang="en-US" dirty="0"/>
              <a:t>Researchers use the Hardy–Weinberg formula to estimate the frequency of carriers of alleles that cause genetic traits and disorders</a:t>
            </a:r>
          </a:p>
          <a:p>
            <a:pPr lvl="1"/>
            <a:r>
              <a:rPr lang="en-GB" altLang="en-US" dirty="0"/>
              <a:t>Example: Hereditary hemochromatosis (HH) in Ireland</a:t>
            </a:r>
          </a:p>
          <a:p>
            <a:pPr lvl="2"/>
            <a:r>
              <a:rPr lang="en-GB" altLang="en-US" dirty="0"/>
              <a:t>If the frequency of the autosomal recessive allele that causes HH is </a:t>
            </a:r>
            <a:r>
              <a:rPr lang="en-GB" altLang="en-US" i="1" dirty="0"/>
              <a:t>q</a:t>
            </a:r>
            <a:r>
              <a:rPr lang="en-GB" altLang="en-US" dirty="0"/>
              <a:t> = 0.14, then </a:t>
            </a:r>
            <a:r>
              <a:rPr lang="en-GB" altLang="en-US" i="1" dirty="0"/>
              <a:t>p</a:t>
            </a:r>
            <a:r>
              <a:rPr lang="en-GB" altLang="en-US" dirty="0"/>
              <a:t> = 0.86</a:t>
            </a:r>
          </a:p>
          <a:p>
            <a:pPr lvl="2"/>
            <a:r>
              <a:rPr lang="en-GB" altLang="en-US" dirty="0"/>
              <a:t>The carrier frequency (2</a:t>
            </a:r>
            <a:r>
              <a:rPr lang="en-GB" altLang="en-US" i="1" dirty="0"/>
              <a:t>pq</a:t>
            </a:r>
            <a:r>
              <a:rPr lang="en-GB" altLang="en-US" dirty="0"/>
              <a:t>) is calculated to be about 0.24 </a:t>
            </a:r>
          </a:p>
        </p:txBody>
      </p:sp>
    </p:spTree>
    <p:extLst>
      <p:ext uri="{BB962C8B-B14F-4D97-AF65-F5344CB8AC3E}">
        <p14:creationId xmlns:p14="http://schemas.microsoft.com/office/powerpoint/2010/main" val="365751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8973" y="277241"/>
            <a:ext cx="8873030" cy="754328"/>
          </a:xfrm>
        </p:spPr>
        <p:txBody>
          <a:bodyPr>
            <a:normAutofit fontScale="90000"/>
          </a:bodyPr>
          <a:lstStyle/>
          <a:p>
            <a:r>
              <a:rPr lang="en-US" altLang="en-US" dirty="0"/>
              <a:t>Applying the Hardy–Weinberg </a:t>
            </a:r>
            <a:r>
              <a:rPr lang="en-US" altLang="en-US" dirty="0" smtClean="0"/>
              <a:t>Principle (9 </a:t>
            </a:r>
            <a:r>
              <a:rPr lang="en-US" altLang="en-US" dirty="0"/>
              <a:t>of 10)</a:t>
            </a:r>
          </a:p>
        </p:txBody>
      </p:sp>
      <p:pic>
        <p:nvPicPr>
          <p:cNvPr id="5" name="Picture 4" descr="A figure shows Hardy – Weinberg calculations in two parts A and B. Part A shows the two-allele system, where a dark blue flower is labeled as, “BB” forming one type of gamete “B” and “B”.A white color flower is labeled as, “bb” forming one type of gamete “b” and “b”. A light blue flower is labeled as, “Bb” forming two types of gametes “B” and “b”. Part B shows a Punnett square. It predicts the alleles which will be inherited by the next genera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41856"/>
            <a:ext cx="8225344" cy="3844544"/>
          </a:xfrm>
          <a:prstGeom prst="rect">
            <a:avLst/>
          </a:prstGeom>
        </p:spPr>
      </p:pic>
    </p:spTree>
    <p:extLst>
      <p:ext uri="{BB962C8B-B14F-4D97-AF65-F5344CB8AC3E}">
        <p14:creationId xmlns:p14="http://schemas.microsoft.com/office/powerpoint/2010/main" val="30479787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17.1 Alleles in </a:t>
            </a:r>
            <a:r>
              <a:rPr lang="en-US" altLang="en-US" dirty="0" smtClean="0"/>
              <a:t>Populations (1 of 3)</a:t>
            </a:r>
            <a:endParaRPr lang="en-US" altLang="en-US" dirty="0"/>
          </a:p>
        </p:txBody>
      </p:sp>
      <p:sp>
        <p:nvSpPr>
          <p:cNvPr id="8195" name="Content Placeholder 2"/>
          <p:cNvSpPr>
            <a:spLocks noGrp="1"/>
          </p:cNvSpPr>
          <p:nvPr>
            <p:ph idx="1"/>
          </p:nvPr>
        </p:nvSpPr>
        <p:spPr/>
        <p:txBody>
          <a:bodyPr/>
          <a:lstStyle/>
          <a:p>
            <a:r>
              <a:rPr lang="en-GB" altLang="en-US" dirty="0"/>
              <a:t>Individuals of a population share morphological, physiological, and </a:t>
            </a:r>
            <a:r>
              <a:rPr lang="en-GB" altLang="en-US" dirty="0" err="1"/>
              <a:t>behavioral</a:t>
            </a:r>
            <a:r>
              <a:rPr lang="en-GB" altLang="en-US" dirty="0"/>
              <a:t> traits with a heritable basis</a:t>
            </a:r>
          </a:p>
          <a:p>
            <a:r>
              <a:rPr lang="en-GB" altLang="en-US" dirty="0"/>
              <a:t>Variations within a population arise from different alleles of shared genes</a:t>
            </a:r>
          </a:p>
          <a:p>
            <a:pPr lvl="1"/>
            <a:r>
              <a:rPr lang="en-GB" altLang="en-US" dirty="0"/>
              <a:t>Dimorphic: a trait with only two forms</a:t>
            </a:r>
          </a:p>
          <a:p>
            <a:pPr lvl="1"/>
            <a:r>
              <a:rPr lang="en-GB" altLang="en-US" dirty="0"/>
              <a:t>Polymorphic: traits with more than two distinct forms</a:t>
            </a:r>
            <a:endParaRPr lang="en-US" altLang="en-US" dirty="0"/>
          </a:p>
        </p:txBody>
      </p:sp>
    </p:spTree>
    <p:extLst>
      <p:ext uri="{BB962C8B-B14F-4D97-AF65-F5344CB8AC3E}">
        <p14:creationId xmlns:p14="http://schemas.microsoft.com/office/powerpoint/2010/main" val="1300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52400"/>
            <a:ext cx="8991600" cy="914399"/>
          </a:xfrm>
        </p:spPr>
        <p:txBody>
          <a:bodyPr>
            <a:normAutofit fontScale="90000"/>
          </a:bodyPr>
          <a:lstStyle/>
          <a:p>
            <a:r>
              <a:rPr lang="en-US" altLang="en-US" sz="3200" dirty="0"/>
              <a:t>Applying the Hardy–Weinberg </a:t>
            </a:r>
            <a:r>
              <a:rPr lang="en-US" altLang="en-US" sz="3200" dirty="0" smtClean="0"/>
              <a:t>Principle (10 </a:t>
            </a:r>
            <a:r>
              <a:rPr lang="en-US" altLang="en-US" sz="3200" dirty="0"/>
              <a:t>of 10)</a:t>
            </a:r>
          </a:p>
        </p:txBody>
      </p:sp>
      <p:pic>
        <p:nvPicPr>
          <p:cNvPr id="5" name="Picture 4" descr=" A rectangular box is divided into four equal halves. On the top of it, one part of box is labeled as, “p (B)” and the next part is labeled as, “q(b)”. Similar pattern is followed on the left side of the box. The first box on the upper left half has a dark blue color flower, i.e., “BB” (p square). The second box on the upper right half has a light blue flower, “Bb (pq)”. The first box on the lower left half has a light blue flower, “Bb (pq)”. The second box on the lower right half has a white flower, i.e., “bb” (q square). So, the next generation will have one dark blue flower, “BB” (p square), two light blue flowers, “Bb (pq)”, and one white flower, “bb”(q squ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45768"/>
            <a:ext cx="4844101" cy="4648200"/>
          </a:xfrm>
          <a:prstGeom prst="rect">
            <a:avLst/>
          </a:prstGeom>
        </p:spPr>
      </p:pic>
    </p:spTree>
    <p:extLst>
      <p:ext uri="{BB962C8B-B14F-4D97-AF65-F5344CB8AC3E}">
        <p14:creationId xmlns:p14="http://schemas.microsoft.com/office/powerpoint/2010/main" val="232231890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Populations Evolve</a:t>
            </a:r>
          </a:p>
        </p:txBody>
      </p:sp>
      <p:sp>
        <p:nvSpPr>
          <p:cNvPr id="32771" name="Content Placeholder 2"/>
          <p:cNvSpPr>
            <a:spLocks noGrp="1"/>
          </p:cNvSpPr>
          <p:nvPr>
            <p:ph idx="1"/>
          </p:nvPr>
        </p:nvSpPr>
        <p:spPr/>
        <p:txBody>
          <a:bodyPr/>
          <a:lstStyle/>
          <a:p>
            <a:r>
              <a:rPr lang="en-US" altLang="en-US" dirty="0"/>
              <a:t>Different patterns of natural selection occur based on:</a:t>
            </a:r>
          </a:p>
          <a:p>
            <a:pPr lvl="1"/>
            <a:r>
              <a:rPr lang="en-US" altLang="en-US" dirty="0"/>
              <a:t>Selection pressures</a:t>
            </a:r>
          </a:p>
          <a:p>
            <a:pPr lvl="1"/>
            <a:r>
              <a:rPr lang="en-US" altLang="en-US" dirty="0"/>
              <a:t>Chance alone (genetic drift)</a:t>
            </a:r>
          </a:p>
          <a:p>
            <a:pPr lvl="1"/>
            <a:r>
              <a:rPr lang="en-US" altLang="en-US" dirty="0"/>
              <a:t>Organisms involved (moving in and out of populations)</a:t>
            </a:r>
          </a:p>
          <a:p>
            <a:pPr lvl="1"/>
            <a:r>
              <a:rPr lang="en-US" altLang="en-US" dirty="0"/>
              <a:t>Three modes of natural selection</a:t>
            </a:r>
          </a:p>
        </p:txBody>
      </p:sp>
    </p:spTree>
    <p:extLst>
      <p:ext uri="{BB962C8B-B14F-4D97-AF65-F5344CB8AC3E}">
        <p14:creationId xmlns:p14="http://schemas.microsoft.com/office/powerpoint/2010/main" val="396377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17.3 Directional Selection</a:t>
            </a:r>
          </a:p>
        </p:txBody>
      </p:sp>
      <p:sp>
        <p:nvSpPr>
          <p:cNvPr id="3" name="Content Placeholder 2"/>
          <p:cNvSpPr>
            <a:spLocks noGrp="1"/>
          </p:cNvSpPr>
          <p:nvPr>
            <p:ph idx="1"/>
          </p:nvPr>
        </p:nvSpPr>
        <p:spPr/>
        <p:txBody>
          <a:bodyPr/>
          <a:lstStyle/>
          <a:p>
            <a:r>
              <a:rPr lang="en-GB" altLang="en-US" dirty="0"/>
              <a:t>Directional selection</a:t>
            </a:r>
          </a:p>
          <a:p>
            <a:pPr lvl="1"/>
            <a:r>
              <a:rPr lang="en-GB" altLang="en-US" dirty="0"/>
              <a:t>Shifts an allele’s frequency in a consistent direction</a:t>
            </a:r>
          </a:p>
          <a:p>
            <a:pPr lvl="1"/>
            <a:r>
              <a:rPr lang="en-GB" altLang="en-US" dirty="0"/>
              <a:t>Forms at one end of a range of phenotypic variation </a:t>
            </a:r>
          </a:p>
          <a:p>
            <a:pPr lvl="1"/>
            <a:r>
              <a:rPr lang="en-GB" altLang="en-US" dirty="0"/>
              <a:t>Becomes more common over time</a:t>
            </a:r>
          </a:p>
          <a:p>
            <a:pPr lvl="1"/>
            <a:r>
              <a:rPr lang="en-GB" altLang="en-US" dirty="0"/>
              <a:t>Bell-shaped curves indicate continuous variation in a butterfly wing-</a:t>
            </a:r>
            <a:r>
              <a:rPr lang="en-GB" altLang="en-US" dirty="0" err="1"/>
              <a:t>color</a:t>
            </a:r>
            <a:r>
              <a:rPr lang="en-GB" altLang="en-US" dirty="0"/>
              <a:t> </a:t>
            </a:r>
            <a:r>
              <a:rPr lang="en-GB" altLang="en-US" dirty="0" smtClean="0"/>
              <a:t>trait</a:t>
            </a:r>
            <a:endParaRPr lang="en-GB" altLang="en-US" dirty="0"/>
          </a:p>
        </p:txBody>
      </p:sp>
    </p:spTree>
    <p:extLst>
      <p:ext uri="{BB962C8B-B14F-4D97-AF65-F5344CB8AC3E}">
        <p14:creationId xmlns:p14="http://schemas.microsoft.com/office/powerpoint/2010/main" val="57359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Selection for an Extreme Form</a:t>
            </a:r>
          </a:p>
        </p:txBody>
      </p:sp>
      <p:sp>
        <p:nvSpPr>
          <p:cNvPr id="3" name="Content Placeholder 2"/>
          <p:cNvSpPr>
            <a:spLocks noGrp="1"/>
          </p:cNvSpPr>
          <p:nvPr>
            <p:ph idx="1"/>
          </p:nvPr>
        </p:nvSpPr>
        <p:spPr/>
        <p:txBody>
          <a:bodyPr/>
          <a:lstStyle/>
          <a:p>
            <a:r>
              <a:rPr lang="en-GB" altLang="en-US" dirty="0"/>
              <a:t>The peppered moth’s coloration camouflages it from predatory birds </a:t>
            </a:r>
          </a:p>
          <a:p>
            <a:pPr lvl="1"/>
            <a:r>
              <a:rPr lang="en-GB" altLang="en-US" dirty="0"/>
              <a:t>When the air was clean, trees were light </a:t>
            </a:r>
            <a:r>
              <a:rPr lang="en-GB" altLang="en-US" dirty="0" err="1"/>
              <a:t>colored</a:t>
            </a:r>
            <a:r>
              <a:rPr lang="en-GB" altLang="en-US" dirty="0"/>
              <a:t>, and so were most peppered moths</a:t>
            </a:r>
          </a:p>
          <a:p>
            <a:pPr lvl="1"/>
            <a:r>
              <a:rPr lang="en-GB" altLang="en-US" dirty="0"/>
              <a:t>When smoke from coal-burning factories changed the environment, predatory birds ate more white moths–selection pressure </a:t>
            </a:r>
            <a:r>
              <a:rPr lang="en-GB" altLang="en-US" dirty="0" err="1"/>
              <a:t>favored</a:t>
            </a:r>
            <a:r>
              <a:rPr lang="en-GB" altLang="en-US" dirty="0"/>
              <a:t> darker moths</a:t>
            </a:r>
          </a:p>
          <a:p>
            <a:pPr lvl="1"/>
            <a:r>
              <a:rPr lang="en-GB" altLang="en-US" dirty="0"/>
              <a:t>By 1850s, dark-</a:t>
            </a:r>
            <a:r>
              <a:rPr lang="en-GB" altLang="en-US" dirty="0" err="1"/>
              <a:t>colored</a:t>
            </a:r>
            <a:r>
              <a:rPr lang="en-GB" altLang="en-US" dirty="0"/>
              <a:t> moths were more </a:t>
            </a:r>
            <a:r>
              <a:rPr lang="en-GB" altLang="en-US" dirty="0" smtClean="0"/>
              <a:t>common</a:t>
            </a:r>
            <a:endParaRPr lang="en-GB" altLang="en-US" dirty="0"/>
          </a:p>
        </p:txBody>
      </p:sp>
    </p:spTree>
    <p:extLst>
      <p:ext uri="{BB962C8B-B14F-4D97-AF65-F5344CB8AC3E}">
        <p14:creationId xmlns:p14="http://schemas.microsoft.com/office/powerpoint/2010/main" val="41950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78165"/>
            <a:ext cx="8032638" cy="964835"/>
          </a:xfrm>
        </p:spPr>
        <p:txBody>
          <a:bodyPr/>
          <a:lstStyle/>
          <a:p>
            <a:r>
              <a:rPr lang="en-US" altLang="en-US" dirty="0"/>
              <a:t>Peppered Moth Color Morphs</a:t>
            </a:r>
            <a:endParaRPr lang="en-US" dirty="0"/>
          </a:p>
        </p:txBody>
      </p:sp>
      <p:pic>
        <p:nvPicPr>
          <p:cNvPr id="7" name="Picture 6" descr="A figure has four photos. The first photo shows a light colored moth blended with the color of tree and is not visible, the second photo shows the moth clearly visible on a dark colored trunk, the third photo shows dark colored moth on a light colored trunk and the fourth photo shows the dark colored moth on a dark colored trunk.&#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75" y="1508760"/>
            <a:ext cx="7101250" cy="4511040"/>
          </a:xfrm>
          <a:prstGeom prst="rect">
            <a:avLst/>
          </a:prstGeom>
        </p:spPr>
      </p:pic>
    </p:spTree>
    <p:extLst>
      <p:ext uri="{BB962C8B-B14F-4D97-AF65-F5344CB8AC3E}">
        <p14:creationId xmlns:p14="http://schemas.microsoft.com/office/powerpoint/2010/main" val="402166424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Warfarin-Resistant Rats</a:t>
            </a:r>
          </a:p>
        </p:txBody>
      </p:sp>
      <p:sp>
        <p:nvSpPr>
          <p:cNvPr id="37891" name="Content Placeholder 2"/>
          <p:cNvSpPr>
            <a:spLocks noGrp="1"/>
          </p:cNvSpPr>
          <p:nvPr>
            <p:ph idx="1"/>
          </p:nvPr>
        </p:nvSpPr>
        <p:spPr/>
        <p:txBody>
          <a:bodyPr/>
          <a:lstStyle/>
          <a:p>
            <a:r>
              <a:rPr lang="en-US" altLang="en-US" dirty="0"/>
              <a:t>Warfarin-resistant rats</a:t>
            </a:r>
          </a:p>
          <a:p>
            <a:pPr lvl="1"/>
            <a:r>
              <a:rPr lang="en-US" altLang="en-US" dirty="0"/>
              <a:t>Rats thrive where there are people</a:t>
            </a:r>
          </a:p>
          <a:p>
            <a:pPr lvl="1"/>
            <a:r>
              <a:rPr lang="en-US" altLang="en-US" dirty="0"/>
              <a:t>Warfarin became popular in 1950s</a:t>
            </a:r>
          </a:p>
          <a:p>
            <a:pPr lvl="1"/>
            <a:r>
              <a:rPr lang="en-US" altLang="en-US" dirty="0"/>
              <a:t>Spreading poison exerts directional selection</a:t>
            </a:r>
          </a:p>
          <a:p>
            <a:pPr lvl="1"/>
            <a:r>
              <a:rPr lang="en-US" altLang="en-US" dirty="0"/>
              <a:t>Exposure results in 10 percent of urban rats being resistant to Warfarin by 1980s</a:t>
            </a:r>
          </a:p>
        </p:txBody>
      </p:sp>
    </p:spTree>
    <p:extLst>
      <p:ext uri="{BB962C8B-B14F-4D97-AF65-F5344CB8AC3E}">
        <p14:creationId xmlns:p14="http://schemas.microsoft.com/office/powerpoint/2010/main" val="86723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Autofit/>
          </a:bodyPr>
          <a:lstStyle/>
          <a:p>
            <a:r>
              <a:rPr lang="en-US" altLang="en-US" sz="3200" dirty="0"/>
              <a:t>17.4 Stabilizing and Disruptive </a:t>
            </a:r>
            <a:r>
              <a:rPr lang="en-US" altLang="en-US" sz="3200" dirty="0" smtClean="0"/>
              <a:t>Selection (1 of 2)</a:t>
            </a:r>
            <a:endParaRPr lang="en-US" altLang="en-US" sz="3200" dirty="0"/>
          </a:p>
        </p:txBody>
      </p:sp>
      <p:sp>
        <p:nvSpPr>
          <p:cNvPr id="38915" name="Content Placeholder 2"/>
          <p:cNvSpPr>
            <a:spLocks noGrp="1"/>
          </p:cNvSpPr>
          <p:nvPr>
            <p:ph idx="1"/>
          </p:nvPr>
        </p:nvSpPr>
        <p:spPr/>
        <p:txBody>
          <a:bodyPr/>
          <a:lstStyle/>
          <a:p>
            <a:r>
              <a:rPr lang="en-GB" altLang="en-US" dirty="0"/>
              <a:t>Stabilizing selection</a:t>
            </a:r>
          </a:p>
          <a:p>
            <a:pPr lvl="1"/>
            <a:r>
              <a:rPr lang="en-GB" altLang="en-US" dirty="0"/>
              <a:t>Also called balancing selection </a:t>
            </a:r>
          </a:p>
          <a:p>
            <a:pPr lvl="1"/>
            <a:r>
              <a:rPr lang="en-GB" altLang="en-US" dirty="0"/>
              <a:t>Tends to preserve the midrange phenotypes in a population</a:t>
            </a:r>
          </a:p>
          <a:p>
            <a:pPr lvl="1"/>
            <a:r>
              <a:rPr lang="en-GB" altLang="en-US" dirty="0"/>
              <a:t>Mode of natural selection in which intermediate forms of a trait are </a:t>
            </a:r>
            <a:r>
              <a:rPr lang="en-GB" altLang="en-US" dirty="0" err="1"/>
              <a:t>favored</a:t>
            </a:r>
            <a:r>
              <a:rPr lang="en-GB" altLang="en-US" dirty="0"/>
              <a:t> over </a:t>
            </a:r>
            <a:r>
              <a:rPr lang="en-GB" altLang="en-US" dirty="0" smtClean="0"/>
              <a:t>extremes</a:t>
            </a:r>
            <a:endParaRPr lang="en-GB" altLang="en-US" dirty="0"/>
          </a:p>
        </p:txBody>
      </p:sp>
    </p:spTree>
    <p:extLst>
      <p:ext uri="{BB962C8B-B14F-4D97-AF65-F5344CB8AC3E}">
        <p14:creationId xmlns:p14="http://schemas.microsoft.com/office/powerpoint/2010/main" val="275266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en-US" altLang="en-US" dirty="0"/>
              <a:t>Stabilizing and Disruptive </a:t>
            </a:r>
            <a:r>
              <a:rPr lang="en-US" altLang="en-US" dirty="0" smtClean="0"/>
              <a:t>Selection (2 of 2)</a:t>
            </a:r>
            <a:endParaRPr lang="en-US" altLang="en-US" dirty="0"/>
          </a:p>
        </p:txBody>
      </p:sp>
      <p:sp>
        <p:nvSpPr>
          <p:cNvPr id="44035" name="Content Placeholder 2"/>
          <p:cNvSpPr>
            <a:spLocks noGrp="1"/>
          </p:cNvSpPr>
          <p:nvPr>
            <p:ph idx="1"/>
          </p:nvPr>
        </p:nvSpPr>
        <p:spPr/>
        <p:txBody>
          <a:bodyPr/>
          <a:lstStyle/>
          <a:p>
            <a:r>
              <a:rPr lang="en-US" altLang="en-US" dirty="0"/>
              <a:t>Disruptive selection</a:t>
            </a:r>
          </a:p>
          <a:p>
            <a:pPr lvl="1"/>
            <a:r>
              <a:rPr lang="en-GB" altLang="en-US" dirty="0"/>
              <a:t>Mode of natural selection that </a:t>
            </a:r>
            <a:r>
              <a:rPr lang="en-GB" altLang="en-US" dirty="0" err="1"/>
              <a:t>favor</a:t>
            </a:r>
            <a:r>
              <a:rPr lang="en-GB" altLang="en-US" dirty="0"/>
              <a:t> forms of a trait at both ends of a range</a:t>
            </a:r>
          </a:p>
          <a:p>
            <a:pPr lvl="1"/>
            <a:r>
              <a:rPr lang="en-GB" altLang="en-US" dirty="0"/>
              <a:t>Midrange forms are eliminated</a:t>
            </a:r>
          </a:p>
          <a:p>
            <a:pPr lvl="1"/>
            <a:r>
              <a:rPr lang="en-GB" altLang="en-US" dirty="0"/>
              <a:t>Intermediate forms are selected against</a:t>
            </a:r>
          </a:p>
        </p:txBody>
      </p:sp>
    </p:spTree>
    <p:extLst>
      <p:ext uri="{BB962C8B-B14F-4D97-AF65-F5344CB8AC3E}">
        <p14:creationId xmlns:p14="http://schemas.microsoft.com/office/powerpoint/2010/main" val="378223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Stabilizing </a:t>
            </a:r>
            <a:r>
              <a:rPr lang="en-US" altLang="en-US" dirty="0" smtClean="0"/>
              <a:t>Selection (1 of 2)</a:t>
            </a:r>
            <a:endParaRPr lang="en-US" altLang="en-US" dirty="0"/>
          </a:p>
        </p:txBody>
      </p:sp>
      <p:pic>
        <p:nvPicPr>
          <p:cNvPr id="6" name="Picture 5" descr="A figure shows the stabilizing selection represented in bell curves at three different time and how the traits are adaptive. In Time 1, the vertical side represents the number of individuals in population, and the horizontal side represents the range of values for the trait. Two red arrows are facing downwards, one green upward facing arrow, and two red arrows facing downwards. Under the first red arrow is a white butterfly. Under the second red arrow there are three very light grey colored butterflies. Under the green arrow are four slightly dark grey butterflies. The next red arrow has three dark grey colored butterflies. The next red arrow has one black butterfly. In Time 2 there are two red arrows facing downwards, followed by one green upward facing arrow, and two red arrows facing downwards. There is nothing under the first red arrow. Under the second red arrow are two very light grey colored butterflies. Under the green arrow are four slightly dark grey colored butterflies. The next red arrow has two dark grey colored butterflies under it. The next red arrow has no butterfly. In Time 3, there are two red arrows facing downwards, one green upward facing arrow, and two red arrows facing downwards.  The first red arrow has nothing under it. The second red arrow has one very light grey color butterfly. The green arrow has four slightly dark grey colored butterflies, and the next red arrow has one dark grey colored butterfly under i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459" y="1575594"/>
            <a:ext cx="2111082" cy="4520406"/>
          </a:xfrm>
          <a:prstGeom prst="rect">
            <a:avLst/>
          </a:prstGeom>
        </p:spPr>
      </p:pic>
    </p:spTree>
    <p:extLst>
      <p:ext uri="{BB962C8B-B14F-4D97-AF65-F5344CB8AC3E}">
        <p14:creationId xmlns:p14="http://schemas.microsoft.com/office/powerpoint/2010/main" val="255791106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Stabilizing Selection </a:t>
            </a:r>
            <a:r>
              <a:rPr lang="en-US" altLang="en-US" dirty="0" smtClean="0"/>
              <a:t>(2 of 2)</a:t>
            </a:r>
            <a:endParaRPr lang="en-US" altLang="en-US" dirty="0"/>
          </a:p>
        </p:txBody>
      </p:sp>
      <p:sp>
        <p:nvSpPr>
          <p:cNvPr id="41987" name="Content Placeholder 2"/>
          <p:cNvSpPr>
            <a:spLocks noGrp="1"/>
          </p:cNvSpPr>
          <p:nvPr>
            <p:ph idx="1"/>
          </p:nvPr>
        </p:nvSpPr>
        <p:spPr/>
        <p:txBody>
          <a:bodyPr/>
          <a:lstStyle/>
          <a:p>
            <a:r>
              <a:rPr lang="en-US" altLang="en-US" dirty="0"/>
              <a:t>Sociable weavers</a:t>
            </a:r>
          </a:p>
          <a:p>
            <a:pPr lvl="1"/>
            <a:r>
              <a:rPr lang="en-GB" altLang="en-US" dirty="0"/>
              <a:t>The body weight of sociable weavers is subject to stabilizing selection</a:t>
            </a:r>
          </a:p>
          <a:p>
            <a:pPr lvl="1"/>
            <a:r>
              <a:rPr lang="en-GB" altLang="en-US" dirty="0"/>
              <a:t>Body weight is a trade-off between risks of starvation and predation	</a:t>
            </a:r>
          </a:p>
          <a:p>
            <a:pPr lvl="2"/>
            <a:r>
              <a:rPr lang="en-GB" altLang="en-US" dirty="0"/>
              <a:t>Leaner birds do not store enough fat to avoid starvation</a:t>
            </a:r>
          </a:p>
          <a:p>
            <a:pPr lvl="2"/>
            <a:r>
              <a:rPr lang="en-GB" altLang="en-US" dirty="0"/>
              <a:t>Predators capture more birds with higher body fat</a:t>
            </a:r>
          </a:p>
          <a:p>
            <a:pPr lvl="1"/>
            <a:r>
              <a:rPr lang="en-GB" altLang="en-US" dirty="0"/>
              <a:t>Birds of intermediate weight have the selective advantage</a:t>
            </a:r>
            <a:endParaRPr lang="en-US" altLang="en-US" dirty="0"/>
          </a:p>
        </p:txBody>
      </p:sp>
    </p:spTree>
    <p:extLst>
      <p:ext uri="{BB962C8B-B14F-4D97-AF65-F5344CB8AC3E}">
        <p14:creationId xmlns:p14="http://schemas.microsoft.com/office/powerpoint/2010/main" val="232368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9169" y="76200"/>
            <a:ext cx="8032638" cy="1004011"/>
          </a:xfrm>
        </p:spPr>
        <p:txBody>
          <a:bodyPr/>
          <a:lstStyle/>
          <a:p>
            <a:r>
              <a:rPr lang="en-US" altLang="en-US" dirty="0" smtClean="0"/>
              <a:t> </a:t>
            </a:r>
            <a:r>
              <a:rPr lang="en-US" altLang="en-US" dirty="0"/>
              <a:t>Alleles in </a:t>
            </a:r>
            <a:r>
              <a:rPr lang="en-US" altLang="en-US" dirty="0" smtClean="0"/>
              <a:t>Populations (2 </a:t>
            </a:r>
            <a:r>
              <a:rPr lang="en-US" altLang="en-US" dirty="0"/>
              <a:t>of </a:t>
            </a:r>
            <a:r>
              <a:rPr lang="en-US" altLang="en-US" dirty="0" smtClean="0"/>
              <a:t>3)</a:t>
            </a:r>
            <a:endParaRPr lang="en-US" altLang="en-US" dirty="0"/>
          </a:p>
        </p:txBody>
      </p:sp>
      <p:graphicFrame>
        <p:nvGraphicFramePr>
          <p:cNvPr id="9" name="Table 8"/>
          <p:cNvGraphicFramePr>
            <a:graphicFrameLocks noGrp="1"/>
          </p:cNvGraphicFramePr>
          <p:nvPr>
            <p:extLst>
              <p:ext uri="{D42A27DB-BD31-4B8C-83A1-F6EECF244321}">
                <p14:modId xmlns:p14="http://schemas.microsoft.com/office/powerpoint/2010/main" val="2285944010"/>
              </p:ext>
            </p:extLst>
          </p:nvPr>
        </p:nvGraphicFramePr>
        <p:xfrm>
          <a:off x="762000" y="1219200"/>
          <a:ext cx="7696200" cy="914400"/>
        </p:xfrm>
        <a:graphic>
          <a:graphicData uri="http://schemas.openxmlformats.org/drawingml/2006/table">
            <a:tbl>
              <a:tblPr firstRow="1" bandRow="1">
                <a:tableStyleId>{5940675A-B579-460E-94D1-54222C63F5DA}</a:tableStyleId>
              </a:tblPr>
              <a:tblGrid>
                <a:gridCol w="7696200"/>
              </a:tblGrid>
              <a:tr h="457200">
                <a:tc>
                  <a:txBody>
                    <a:bodyPr/>
                    <a:lstStyle/>
                    <a:p>
                      <a:r>
                        <a:rPr lang="en-US" sz="1800" b="1" kern="1200" dirty="0" smtClean="0">
                          <a:solidFill>
                            <a:schemeClr val="bg1"/>
                          </a:solidFill>
                          <a:effectLst/>
                          <a:latin typeface="Arial" pitchFamily="34" charset="0"/>
                          <a:cs typeface="Arial" pitchFamily="34" charset="0"/>
                        </a:rPr>
                        <a:t>TABLE 17.1</a:t>
                      </a:r>
                      <a:endParaRPr lang="en-US" b="1" dirty="0">
                        <a:solidFill>
                          <a:schemeClr val="bg1"/>
                        </a:solidFill>
                        <a:latin typeface="Arial" pitchFamily="34" charset="0"/>
                        <a:cs typeface="Arial" pitchFamily="34" charset="0"/>
                      </a:endParaRPr>
                    </a:p>
                  </a:txBody>
                  <a:tcPr>
                    <a:solidFill>
                      <a:srgbClr val="194F97"/>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effectLst/>
                          <a:latin typeface="Arial" pitchFamily="34" charset="0"/>
                          <a:ea typeface="+mn-ea"/>
                          <a:cs typeface="Arial" pitchFamily="34" charset="0"/>
                        </a:rPr>
                        <a:t>Some</a:t>
                      </a:r>
                      <a:r>
                        <a:rPr lang="en-US" sz="1800" b="1" kern="1200" baseline="0" dirty="0" smtClean="0">
                          <a:solidFill>
                            <a:schemeClr val="bg1"/>
                          </a:solidFill>
                          <a:effectLst/>
                          <a:latin typeface="Arial" pitchFamily="34" charset="0"/>
                          <a:ea typeface="+mn-ea"/>
                          <a:cs typeface="Arial" pitchFamily="34" charset="0"/>
                        </a:rPr>
                        <a:t> Sources of Variation in Shared, Heritable Traits</a:t>
                      </a:r>
                      <a:endParaRPr lang="en-US" sz="1800" b="1" kern="1200" dirty="0" smtClean="0">
                        <a:solidFill>
                          <a:schemeClr val="bg1"/>
                        </a:solidFill>
                        <a:effectLst/>
                        <a:latin typeface="Arial" pitchFamily="34" charset="0"/>
                        <a:ea typeface="+mn-ea"/>
                        <a:cs typeface="Arial" pitchFamily="34" charset="0"/>
                      </a:endParaRPr>
                    </a:p>
                  </a:txBody>
                  <a:tcPr>
                    <a:solidFill>
                      <a:srgbClr val="194F97"/>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33838606"/>
              </p:ext>
            </p:extLst>
          </p:nvPr>
        </p:nvGraphicFramePr>
        <p:xfrm>
          <a:off x="762000" y="2133600"/>
          <a:ext cx="7696200" cy="3510220"/>
        </p:xfrm>
        <a:graphic>
          <a:graphicData uri="http://schemas.openxmlformats.org/drawingml/2006/table">
            <a:tbl>
              <a:tblPr firstRow="1" bandRow="1">
                <a:tableStyleId>{5940675A-B579-460E-94D1-54222C63F5DA}</a:tableStyleId>
              </a:tblPr>
              <a:tblGrid>
                <a:gridCol w="3429000"/>
                <a:gridCol w="4267200"/>
              </a:tblGrid>
              <a:tr h="648955">
                <a:tc>
                  <a:txBody>
                    <a:bodyPr/>
                    <a:lstStyle/>
                    <a:p>
                      <a:r>
                        <a:rPr lang="en-US" sz="1800" b="1" kern="1200" dirty="0" smtClean="0">
                          <a:solidFill>
                            <a:schemeClr val="tx1"/>
                          </a:solidFill>
                          <a:effectLst/>
                          <a:latin typeface="Arial" pitchFamily="34" charset="0"/>
                          <a:ea typeface="+mn-ea"/>
                          <a:cs typeface="Arial" pitchFamily="34" charset="0"/>
                        </a:rPr>
                        <a:t>Genetic Event </a:t>
                      </a:r>
                      <a:endParaRPr lang="en-US" sz="1800" b="1" dirty="0">
                        <a:latin typeface="Arial" pitchFamily="34" charset="0"/>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Effect</a:t>
                      </a:r>
                      <a:endParaRPr lang="en-US" sz="1800" dirty="0">
                        <a:latin typeface="Arial" pitchFamily="34" charset="0"/>
                        <a:cs typeface="Arial" pitchFamily="34" charset="0"/>
                      </a:endParaRPr>
                    </a:p>
                  </a:txBody>
                  <a:tcPr/>
                </a:tc>
              </a:tr>
              <a:tr h="648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Mutation</a:t>
                      </a:r>
                    </a:p>
                  </a:txBody>
                  <a:tcPr/>
                </a:tc>
                <a:tc>
                  <a:txBody>
                    <a:bodyPr/>
                    <a:lstStyle/>
                    <a:p>
                      <a:r>
                        <a:rPr lang="en-US" sz="1800" kern="1200" dirty="0" smtClean="0">
                          <a:solidFill>
                            <a:schemeClr val="tx1"/>
                          </a:solidFill>
                          <a:effectLst/>
                          <a:latin typeface="Arial" pitchFamily="34" charset="0"/>
                          <a:ea typeface="+mn-ea"/>
                          <a:cs typeface="Arial" pitchFamily="34" charset="0"/>
                        </a:rPr>
                        <a:t>Original source</a:t>
                      </a:r>
                      <a:r>
                        <a:rPr lang="en-US" sz="1800" kern="1200" baseline="0" dirty="0" smtClean="0">
                          <a:solidFill>
                            <a:schemeClr val="tx1"/>
                          </a:solidFill>
                          <a:effectLst/>
                          <a:latin typeface="Arial" pitchFamily="34" charset="0"/>
                          <a:ea typeface="+mn-ea"/>
                          <a:cs typeface="Arial" pitchFamily="34" charset="0"/>
                        </a:rPr>
                        <a:t> of new alleles</a:t>
                      </a:r>
                      <a:endParaRPr lang="en-US" sz="1800" dirty="0">
                        <a:latin typeface="Arial" pitchFamily="34" charset="0"/>
                        <a:cs typeface="Arial" pitchFamily="34" charset="0"/>
                      </a:endParaRPr>
                    </a:p>
                  </a:txBody>
                  <a:tcPr/>
                </a:tc>
              </a:tr>
              <a:tr h="648955">
                <a:tc>
                  <a:txBody>
                    <a:bodyPr/>
                    <a:lstStyle/>
                    <a:p>
                      <a:r>
                        <a:rPr lang="en-US" sz="1800" b="1" kern="1200" dirty="0" smtClean="0">
                          <a:solidFill>
                            <a:schemeClr val="tx1"/>
                          </a:solidFill>
                          <a:effectLst/>
                          <a:latin typeface="Arial" pitchFamily="34" charset="0"/>
                          <a:ea typeface="+mn-ea"/>
                          <a:cs typeface="Arial" pitchFamily="34" charset="0"/>
                        </a:rPr>
                        <a:t>Crossing over at meiosis I</a:t>
                      </a:r>
                      <a:endParaRPr lang="en-US" sz="1800" b="1" dirty="0">
                        <a:latin typeface="Arial" pitchFamily="34" charset="0"/>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Mixes up maternal and paternal alleles on homologous chromosomes for</a:t>
                      </a:r>
                      <a:r>
                        <a:rPr lang="en-US" sz="1800" kern="1200" baseline="0" dirty="0" smtClean="0">
                          <a:solidFill>
                            <a:schemeClr val="tx1"/>
                          </a:solidFill>
                          <a:effectLst/>
                          <a:latin typeface="Arial" pitchFamily="34" charset="0"/>
                          <a:ea typeface="+mn-ea"/>
                          <a:cs typeface="Arial" pitchFamily="34" charset="0"/>
                        </a:rPr>
                        <a:t> forthcoming gametes</a:t>
                      </a:r>
                      <a:endParaRPr lang="en-US" sz="1800" dirty="0">
                        <a:latin typeface="Arial" pitchFamily="34" charset="0"/>
                        <a:cs typeface="Arial" pitchFamily="34" charset="0"/>
                      </a:endParaRPr>
                    </a:p>
                  </a:txBody>
                  <a:tcPr/>
                </a:tc>
              </a:tr>
              <a:tr h="648955">
                <a:tc>
                  <a:txBody>
                    <a:bodyPr/>
                    <a:lstStyle/>
                    <a:p>
                      <a:r>
                        <a:rPr lang="en-US" sz="1800" b="1" kern="1200" dirty="0" smtClean="0">
                          <a:solidFill>
                            <a:schemeClr val="tx1"/>
                          </a:solidFill>
                          <a:effectLst/>
                          <a:latin typeface="Arial" pitchFamily="34" charset="0"/>
                          <a:ea typeface="+mn-ea"/>
                          <a:cs typeface="Arial" pitchFamily="34" charset="0"/>
                        </a:rPr>
                        <a:t>Independent assortment at meiosis I</a:t>
                      </a:r>
                      <a:endParaRPr lang="en-US" sz="1800" b="1" dirty="0">
                        <a:latin typeface="Arial" pitchFamily="34" charset="0"/>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Randomly distributes homologous chromosomes into gametes</a:t>
                      </a:r>
                      <a:endParaRPr lang="en-US" sz="1800" dirty="0">
                        <a:latin typeface="Arial" pitchFamily="34" charset="0"/>
                        <a:cs typeface="Arial" pitchFamily="34" charset="0"/>
                      </a:endParaRPr>
                    </a:p>
                  </a:txBody>
                  <a:tcPr/>
                </a:tc>
              </a:tr>
              <a:tr h="648955">
                <a:tc>
                  <a:txBody>
                    <a:bodyPr/>
                    <a:lstStyle/>
                    <a:p>
                      <a:r>
                        <a:rPr lang="en-US" sz="1800" b="1" dirty="0" smtClean="0">
                          <a:latin typeface="Arial" pitchFamily="34" charset="0"/>
                          <a:cs typeface="Arial" pitchFamily="34" charset="0"/>
                        </a:rPr>
                        <a:t>Fertilization</a:t>
                      </a:r>
                      <a:endParaRPr lang="en-US" sz="1800" b="1"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Combines alleles from two individuals</a:t>
                      </a:r>
                      <a:endParaRPr lang="en-US" sz="1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24726606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Sociable Weavers</a:t>
            </a:r>
          </a:p>
        </p:txBody>
      </p:sp>
      <p:pic>
        <p:nvPicPr>
          <p:cNvPr id="1026" name="Picture 2" descr="A figure has two parts A and B. In part A, a photo shows a huge tree with large communal nests of sociable weaver built all over it. Another picture shows a sociable weaver. In part B, a bar graph shows the number of birds that survived a breeding season and their body mass in grams. Body mass: 23.5; Number of survivors: 0, Body mass: 24.5; Number of survivors: 10, Body mass: 25.5; Number of survivors: 40, Body mass: 26.5; Number of survivors: 110, Body mass: 27.5; Number of survivors:250, Body mass: 28.5; Number of survivors: 320, Body mass: 29.5; Number of survivors: 315, Body mass: 30.5; Number of survivors: 240, Body mass: 31.5; Number of survivors: 120, Body mass: 32.5; Number of survivors: 30, Body mass: 33.5; Number of survivors: 5, Body mass: 34.5; Number of survivors: 1, Body mass: 35.5; Number of survivors: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24691"/>
            <a:ext cx="6811423" cy="383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87322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Disruptive Selection</a:t>
            </a:r>
            <a:endParaRPr lang="en-US" dirty="0"/>
          </a:p>
        </p:txBody>
      </p:sp>
      <p:sp>
        <p:nvSpPr>
          <p:cNvPr id="2" name="Content Placeholder 1"/>
          <p:cNvSpPr>
            <a:spLocks noGrp="1"/>
          </p:cNvSpPr>
          <p:nvPr>
            <p:ph idx="1"/>
          </p:nvPr>
        </p:nvSpPr>
        <p:spPr/>
        <p:txBody>
          <a:bodyPr/>
          <a:lstStyle/>
          <a:p>
            <a:r>
              <a:rPr lang="en-US" altLang="en-US" dirty="0"/>
              <a:t>African </a:t>
            </a:r>
            <a:r>
              <a:rPr lang="en-US" altLang="en-US" dirty="0" err="1"/>
              <a:t>seedcrackers</a:t>
            </a:r>
            <a:endParaRPr lang="en-US" altLang="en-US" dirty="0"/>
          </a:p>
          <a:p>
            <a:pPr lvl="1"/>
            <a:r>
              <a:rPr lang="en-GB" altLang="en-US" dirty="0"/>
              <a:t>Dimorphism in bill size results from competition for two types of food in the dry season</a:t>
            </a:r>
          </a:p>
          <a:p>
            <a:pPr lvl="2"/>
            <a:r>
              <a:rPr lang="en-GB" altLang="en-US" dirty="0"/>
              <a:t>Small-billed birds are better at opening soft seeds, but large-billed birds are better at cracking hard seeds</a:t>
            </a:r>
          </a:p>
          <a:p>
            <a:pPr lvl="2"/>
            <a:r>
              <a:rPr lang="en-GB" altLang="en-US" dirty="0"/>
              <a:t>Conditions </a:t>
            </a:r>
            <a:r>
              <a:rPr lang="en-GB" altLang="en-US" dirty="0" err="1"/>
              <a:t>favor</a:t>
            </a:r>
            <a:r>
              <a:rPr lang="en-GB" altLang="en-US" dirty="0"/>
              <a:t> birds with bills that are either 12 mm wide or wider than 15 mm</a:t>
            </a:r>
          </a:p>
          <a:p>
            <a:pPr lvl="2"/>
            <a:r>
              <a:rPr lang="en-GB" altLang="en-US" dirty="0"/>
              <a:t>Birds with bills of intermediate size are selected </a:t>
            </a:r>
            <a:r>
              <a:rPr lang="en-GB" altLang="en-US" dirty="0" smtClean="0"/>
              <a:t>against</a:t>
            </a:r>
            <a:endParaRPr lang="en-US" altLang="en-US" dirty="0"/>
          </a:p>
        </p:txBody>
      </p:sp>
    </p:spTree>
    <p:extLst>
      <p:ext uri="{BB962C8B-B14F-4D97-AF65-F5344CB8AC3E}">
        <p14:creationId xmlns:p14="http://schemas.microsoft.com/office/powerpoint/2010/main" val="151329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17.5 Natural Selection and Diversity</a:t>
            </a:r>
          </a:p>
        </p:txBody>
      </p:sp>
      <p:sp>
        <p:nvSpPr>
          <p:cNvPr id="46083" name="Content Placeholder 2"/>
          <p:cNvSpPr>
            <a:spLocks noGrp="1"/>
          </p:cNvSpPr>
          <p:nvPr>
            <p:ph idx="1"/>
          </p:nvPr>
        </p:nvSpPr>
        <p:spPr/>
        <p:txBody>
          <a:bodyPr/>
          <a:lstStyle/>
          <a:p>
            <a:r>
              <a:rPr lang="en-US" altLang="en-US" dirty="0"/>
              <a:t>Sexual selection</a:t>
            </a:r>
          </a:p>
          <a:p>
            <a:pPr lvl="1"/>
            <a:r>
              <a:rPr lang="en-GB" altLang="en-US" dirty="0"/>
              <a:t>Mode of natural selection in which some individuals of a population out-reproduce others because they are better at securing mates</a:t>
            </a:r>
          </a:p>
          <a:p>
            <a:pPr lvl="1"/>
            <a:r>
              <a:rPr lang="en-GB" altLang="en-US" dirty="0"/>
              <a:t>The most adaptive forms of a trait are those that help individuals defeat same-sex rivals for mates, or are the ones most attractive to the opposite sex</a:t>
            </a:r>
          </a:p>
        </p:txBody>
      </p:sp>
    </p:spTree>
    <p:extLst>
      <p:ext uri="{BB962C8B-B14F-4D97-AF65-F5344CB8AC3E}">
        <p14:creationId xmlns:p14="http://schemas.microsoft.com/office/powerpoint/2010/main" val="4218040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Survival of the Sexiest</a:t>
            </a:r>
          </a:p>
        </p:txBody>
      </p:sp>
      <p:sp>
        <p:nvSpPr>
          <p:cNvPr id="47107" name="Content Placeholder 2"/>
          <p:cNvSpPr>
            <a:spLocks noGrp="1"/>
          </p:cNvSpPr>
          <p:nvPr>
            <p:ph idx="1"/>
          </p:nvPr>
        </p:nvSpPr>
        <p:spPr/>
        <p:txBody>
          <a:bodyPr/>
          <a:lstStyle/>
          <a:p>
            <a:r>
              <a:rPr lang="en-US" altLang="en-US" dirty="0"/>
              <a:t>Sexual dimorphism	</a:t>
            </a:r>
          </a:p>
          <a:p>
            <a:pPr lvl="1"/>
            <a:r>
              <a:rPr lang="en-US" altLang="en-US" dirty="0"/>
              <a:t>Males and females are different in size or another aspect of their appearance	</a:t>
            </a:r>
          </a:p>
          <a:p>
            <a:pPr lvl="1"/>
            <a:r>
              <a:rPr lang="en-US" altLang="en-US" dirty="0"/>
              <a:t>Individuals (often males) are more:</a:t>
            </a:r>
          </a:p>
          <a:p>
            <a:pPr lvl="2"/>
            <a:r>
              <a:rPr lang="en-US" altLang="en-US" dirty="0"/>
              <a:t>Colorful</a:t>
            </a:r>
          </a:p>
          <a:p>
            <a:pPr lvl="2"/>
            <a:r>
              <a:rPr lang="en-US" altLang="en-US" dirty="0"/>
              <a:t>Larger</a:t>
            </a:r>
          </a:p>
          <a:p>
            <a:pPr lvl="2"/>
            <a:r>
              <a:rPr lang="en-US" altLang="en-US" dirty="0"/>
              <a:t>More aggressive</a:t>
            </a:r>
          </a:p>
        </p:txBody>
      </p:sp>
    </p:spTree>
    <p:extLst>
      <p:ext uri="{BB962C8B-B14F-4D97-AF65-F5344CB8AC3E}">
        <p14:creationId xmlns:p14="http://schemas.microsoft.com/office/powerpoint/2010/main" val="126137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519169" y="138989"/>
            <a:ext cx="8032638" cy="1004011"/>
          </a:xfrm>
        </p:spPr>
        <p:txBody>
          <a:bodyPr>
            <a:normAutofit/>
          </a:bodyPr>
          <a:lstStyle/>
          <a:p>
            <a:r>
              <a:rPr lang="en-US" altLang="en-US" dirty="0"/>
              <a:t>Sexual Selection</a:t>
            </a:r>
          </a:p>
        </p:txBody>
      </p:sp>
      <p:pic>
        <p:nvPicPr>
          <p:cNvPr id="5" name="Picture 4" descr="A figure consists of three images showing the sexual selection of three different animals in action. Photo A shows two male elephant seals on a seashore in a violent temperament. Photo B shows a peacock fanning its tail while a female peacock watches over. Photo C shows a female stalk-eyed fly mating with a male who has longer eye-stalk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264" y="1387089"/>
            <a:ext cx="2043473" cy="4785111"/>
          </a:xfrm>
          <a:prstGeom prst="rect">
            <a:avLst/>
          </a:prstGeom>
        </p:spPr>
      </p:pic>
    </p:spTree>
    <p:extLst>
      <p:ext uri="{BB962C8B-B14F-4D97-AF65-F5344CB8AC3E}">
        <p14:creationId xmlns:p14="http://schemas.microsoft.com/office/powerpoint/2010/main" val="324995364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Maintaining Multiple </a:t>
            </a:r>
            <a:r>
              <a:rPr lang="en-US" altLang="en-US" dirty="0" smtClean="0"/>
              <a:t>Alleles (1 </a:t>
            </a:r>
            <a:r>
              <a:rPr lang="en-US" altLang="en-US" dirty="0"/>
              <a:t>of 2</a:t>
            </a:r>
            <a:r>
              <a:rPr lang="en-US" altLang="en-US" dirty="0" smtClean="0"/>
              <a:t>)</a:t>
            </a:r>
            <a:endParaRPr lang="en-US" altLang="en-US" dirty="0"/>
          </a:p>
        </p:txBody>
      </p:sp>
      <p:sp>
        <p:nvSpPr>
          <p:cNvPr id="51203" name="Content Placeholder 2"/>
          <p:cNvSpPr>
            <a:spLocks noGrp="1"/>
          </p:cNvSpPr>
          <p:nvPr>
            <p:ph idx="1"/>
          </p:nvPr>
        </p:nvSpPr>
        <p:spPr/>
        <p:txBody>
          <a:bodyPr/>
          <a:lstStyle/>
          <a:p>
            <a:r>
              <a:rPr lang="en-GB" altLang="en-US" dirty="0"/>
              <a:t>Selection pressures that operate on natural populations are complex; an allele may be adaptive in one circumstance but harmful in another</a:t>
            </a:r>
          </a:p>
          <a:p>
            <a:r>
              <a:rPr lang="en-GB" altLang="en-US" dirty="0"/>
              <a:t>Any mode of natural selection may maintain two or more alleles in a </a:t>
            </a:r>
            <a:r>
              <a:rPr lang="en-GB" altLang="en-US" dirty="0" smtClean="0"/>
              <a:t>population</a:t>
            </a:r>
            <a:endParaRPr lang="en-GB" altLang="en-US" dirty="0"/>
          </a:p>
        </p:txBody>
      </p:sp>
    </p:spTree>
    <p:extLst>
      <p:ext uri="{BB962C8B-B14F-4D97-AF65-F5344CB8AC3E}">
        <p14:creationId xmlns:p14="http://schemas.microsoft.com/office/powerpoint/2010/main" val="1216990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Maintaining Multiple </a:t>
            </a:r>
            <a:r>
              <a:rPr lang="en-US" altLang="en-US" dirty="0" smtClean="0"/>
              <a:t>Alleles </a:t>
            </a:r>
            <a:r>
              <a:rPr lang="en-US" altLang="en-US" dirty="0"/>
              <a:t>(2 of 2</a:t>
            </a:r>
            <a:r>
              <a:rPr lang="en-US" altLang="en-US" dirty="0" smtClean="0"/>
              <a:t>)</a:t>
            </a:r>
            <a:endParaRPr lang="en-US" altLang="en-US" dirty="0"/>
          </a:p>
        </p:txBody>
      </p:sp>
      <p:sp>
        <p:nvSpPr>
          <p:cNvPr id="53251" name="Content Placeholder 2"/>
          <p:cNvSpPr>
            <a:spLocks noGrp="1"/>
          </p:cNvSpPr>
          <p:nvPr>
            <p:ph idx="1"/>
          </p:nvPr>
        </p:nvSpPr>
        <p:spPr/>
        <p:txBody>
          <a:bodyPr/>
          <a:lstStyle/>
          <a:p>
            <a:r>
              <a:rPr lang="en-US" altLang="en-US" dirty="0"/>
              <a:t>B</a:t>
            </a:r>
            <a:r>
              <a:rPr lang="en-GB" altLang="en-US" dirty="0" err="1"/>
              <a:t>alanced</a:t>
            </a:r>
            <a:r>
              <a:rPr lang="en-GB" altLang="en-US" dirty="0"/>
              <a:t> polymorphism</a:t>
            </a:r>
          </a:p>
          <a:p>
            <a:pPr lvl="1"/>
            <a:r>
              <a:rPr lang="en-GB" altLang="en-US" dirty="0"/>
              <a:t>Maintenance of two or more alleles for a trait at high frequency in a population as a result of natural selection against homozygotes</a:t>
            </a:r>
          </a:p>
          <a:p>
            <a:pPr lvl="2"/>
            <a:r>
              <a:rPr lang="en-GB" altLang="en-US" dirty="0"/>
              <a:t>Example: the mate preferences of female </a:t>
            </a:r>
            <a:r>
              <a:rPr lang="en-GB" altLang="en-US" i="1" dirty="0"/>
              <a:t>Drosophila</a:t>
            </a:r>
            <a:r>
              <a:rPr lang="en-GB" altLang="en-US" dirty="0"/>
              <a:t> flies </a:t>
            </a:r>
          </a:p>
          <a:p>
            <a:pPr lvl="1"/>
            <a:r>
              <a:rPr lang="en-GB" altLang="en-US" dirty="0"/>
              <a:t>Frequency-dependent selection</a:t>
            </a:r>
          </a:p>
          <a:p>
            <a:pPr lvl="2"/>
            <a:r>
              <a:rPr lang="en-GB" altLang="en-US" dirty="0"/>
              <a:t>The adaptive value of a form of a trait depends on its frequency in the </a:t>
            </a:r>
            <a:r>
              <a:rPr lang="en-GB" altLang="en-US" dirty="0" smtClean="0"/>
              <a:t>population</a:t>
            </a:r>
            <a:endParaRPr lang="en-GB" altLang="en-US" dirty="0"/>
          </a:p>
        </p:txBody>
      </p:sp>
    </p:spTree>
    <p:extLst>
      <p:ext uri="{BB962C8B-B14F-4D97-AF65-F5344CB8AC3E}">
        <p14:creationId xmlns:p14="http://schemas.microsoft.com/office/powerpoint/2010/main" val="3092899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Balanced </a:t>
            </a:r>
            <a:r>
              <a:rPr lang="en-US" altLang="en-US" dirty="0" smtClean="0"/>
              <a:t>Polymorphisms (1 of 2)</a:t>
            </a:r>
            <a:endParaRPr lang="en-US" altLang="en-US" dirty="0"/>
          </a:p>
        </p:txBody>
      </p:sp>
      <p:sp>
        <p:nvSpPr>
          <p:cNvPr id="2" name="Content Placeholder 1"/>
          <p:cNvSpPr>
            <a:spLocks noGrp="1"/>
          </p:cNvSpPr>
          <p:nvPr>
            <p:ph idx="1"/>
          </p:nvPr>
        </p:nvSpPr>
        <p:spPr/>
        <p:txBody>
          <a:bodyPr/>
          <a:lstStyle/>
          <a:p>
            <a:r>
              <a:rPr lang="en-GB" altLang="en-US" dirty="0"/>
              <a:t>Malaria and sickle-cell </a:t>
            </a:r>
            <a:r>
              <a:rPr lang="en-GB" altLang="en-US" dirty="0" err="1"/>
              <a:t>anemia</a:t>
            </a:r>
            <a:endParaRPr lang="en-GB" altLang="en-US" dirty="0"/>
          </a:p>
          <a:p>
            <a:pPr lvl="1"/>
            <a:r>
              <a:rPr lang="en-GB" altLang="en-US" dirty="0"/>
              <a:t>A mutation in the normal beta globin chain of </a:t>
            </a:r>
            <a:r>
              <a:rPr lang="en-GB" altLang="en-US" dirty="0" err="1"/>
              <a:t>hemoglobin</a:t>
            </a:r>
            <a:r>
              <a:rPr lang="en-GB" altLang="en-US" dirty="0"/>
              <a:t> (</a:t>
            </a:r>
            <a:r>
              <a:rPr lang="en-GB" altLang="en-US" i="1" dirty="0" err="1"/>
              <a:t>HbA</a:t>
            </a:r>
            <a:r>
              <a:rPr lang="en-GB" altLang="en-US" dirty="0"/>
              <a:t>) causes sickle-cell </a:t>
            </a:r>
            <a:r>
              <a:rPr lang="en-GB" altLang="en-US" dirty="0" err="1"/>
              <a:t>anemia</a:t>
            </a:r>
            <a:endParaRPr lang="en-GB" altLang="en-US" dirty="0"/>
          </a:p>
          <a:p>
            <a:pPr lvl="1"/>
            <a:r>
              <a:rPr lang="en-GB" altLang="en-US" dirty="0"/>
              <a:t>Individuals homozygous for the mutated </a:t>
            </a:r>
            <a:r>
              <a:rPr lang="en-GB" altLang="en-US" i="1" dirty="0" err="1"/>
              <a:t>HbS</a:t>
            </a:r>
            <a:r>
              <a:rPr lang="en-GB" altLang="en-US" dirty="0"/>
              <a:t> allele often die young</a:t>
            </a:r>
          </a:p>
          <a:p>
            <a:pPr lvl="1"/>
            <a:r>
              <a:rPr lang="en-GB" altLang="en-US" dirty="0"/>
              <a:t>The </a:t>
            </a:r>
            <a:r>
              <a:rPr lang="en-GB" altLang="en-US" i="1" dirty="0" err="1"/>
              <a:t>HbS</a:t>
            </a:r>
            <a:r>
              <a:rPr lang="en-GB" altLang="en-US" i="1" dirty="0"/>
              <a:t> </a:t>
            </a:r>
            <a:r>
              <a:rPr lang="en-GB" altLang="en-US" dirty="0"/>
              <a:t>allele persists at high frequencies in tropical regions of Africa because </a:t>
            </a:r>
            <a:r>
              <a:rPr lang="en-GB" altLang="en-US" i="1" dirty="0" err="1"/>
              <a:t>HbA</a:t>
            </a:r>
            <a:r>
              <a:rPr lang="en-GB" altLang="en-US" dirty="0"/>
              <a:t>/</a:t>
            </a:r>
            <a:r>
              <a:rPr lang="en-GB" altLang="en-US" i="1" dirty="0" err="1"/>
              <a:t>HbS</a:t>
            </a:r>
            <a:r>
              <a:rPr lang="en-GB" altLang="en-US" dirty="0"/>
              <a:t> heterozygotes are more likely to survive than </a:t>
            </a:r>
            <a:r>
              <a:rPr lang="en-GB" altLang="en-US" i="1" dirty="0" err="1"/>
              <a:t>HbA</a:t>
            </a:r>
            <a:r>
              <a:rPr lang="en-GB" altLang="en-US" dirty="0"/>
              <a:t>/</a:t>
            </a:r>
            <a:r>
              <a:rPr lang="en-GB" altLang="en-US" i="1" dirty="0" err="1"/>
              <a:t>HbA</a:t>
            </a:r>
            <a:r>
              <a:rPr lang="en-GB" altLang="en-US" dirty="0"/>
              <a:t> </a:t>
            </a:r>
            <a:r>
              <a:rPr lang="en-GB" altLang="en-US" dirty="0" smtClean="0"/>
              <a:t>homozygotes</a:t>
            </a:r>
            <a:endParaRPr lang="en-GB" altLang="en-US" dirty="0"/>
          </a:p>
        </p:txBody>
      </p:sp>
    </p:spTree>
    <p:extLst>
      <p:ext uri="{BB962C8B-B14F-4D97-AF65-F5344CB8AC3E}">
        <p14:creationId xmlns:p14="http://schemas.microsoft.com/office/powerpoint/2010/main" val="38742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a:bodyPr>
          <a:lstStyle/>
          <a:p>
            <a:r>
              <a:rPr lang="en-US" altLang="en-US" dirty="0"/>
              <a:t>Balanced </a:t>
            </a:r>
            <a:r>
              <a:rPr lang="en-US" altLang="en-US" dirty="0" smtClean="0"/>
              <a:t>Polymorphisms (2 of 2) </a:t>
            </a:r>
            <a:endParaRPr lang="en-US" altLang="en-US" dirty="0"/>
          </a:p>
        </p:txBody>
      </p:sp>
      <p:sp>
        <p:nvSpPr>
          <p:cNvPr id="57347" name="Content Placeholder 2"/>
          <p:cNvSpPr>
            <a:spLocks noGrp="1"/>
          </p:cNvSpPr>
          <p:nvPr>
            <p:ph idx="1"/>
          </p:nvPr>
        </p:nvSpPr>
        <p:spPr/>
        <p:txBody>
          <a:bodyPr/>
          <a:lstStyle/>
          <a:p>
            <a:r>
              <a:rPr lang="en-GB" altLang="en-US" dirty="0"/>
              <a:t>Malaria and sickle-cell </a:t>
            </a:r>
            <a:r>
              <a:rPr lang="en-GB" altLang="en-US" dirty="0" err="1"/>
              <a:t>anemia</a:t>
            </a:r>
            <a:r>
              <a:rPr lang="en-GB" altLang="en-US" dirty="0"/>
              <a:t> (cont’d.)</a:t>
            </a:r>
          </a:p>
          <a:p>
            <a:pPr lvl="1"/>
            <a:r>
              <a:rPr lang="en-GB" altLang="en-US" dirty="0"/>
              <a:t>In tropical and subtropical regions mosquitoes transmit the parasitic </a:t>
            </a:r>
            <a:r>
              <a:rPr lang="en-GB" altLang="en-US" dirty="0" err="1"/>
              <a:t>protist</a:t>
            </a:r>
            <a:r>
              <a:rPr lang="en-GB" altLang="en-US" dirty="0"/>
              <a:t>, </a:t>
            </a:r>
            <a:r>
              <a:rPr lang="en-GB" altLang="en-US" i="1" dirty="0"/>
              <a:t>Plasmodium</a:t>
            </a:r>
            <a:r>
              <a:rPr lang="en-GB" altLang="en-US" dirty="0"/>
              <a:t>, that causes malaria</a:t>
            </a:r>
          </a:p>
          <a:p>
            <a:pPr lvl="1"/>
            <a:r>
              <a:rPr lang="en-GB" altLang="en-US" i="1" dirty="0" err="1"/>
              <a:t>HbA</a:t>
            </a:r>
            <a:r>
              <a:rPr lang="en-GB" altLang="en-US" dirty="0"/>
              <a:t>/</a:t>
            </a:r>
            <a:r>
              <a:rPr lang="en-GB" altLang="en-US" i="1" dirty="0" err="1"/>
              <a:t>HbS</a:t>
            </a:r>
            <a:r>
              <a:rPr lang="en-GB" altLang="en-US" dirty="0"/>
              <a:t> heterozygotes-infected red blood cells sickle</a:t>
            </a:r>
          </a:p>
          <a:p>
            <a:pPr lvl="2"/>
            <a:r>
              <a:rPr lang="en-GB" altLang="en-US" dirty="0"/>
              <a:t>The abnormal shape brings cells to attention of immune system, which destroys them and the parasites they </a:t>
            </a:r>
            <a:r>
              <a:rPr lang="en-GB" altLang="en-US" dirty="0" err="1" smtClean="0"/>
              <a:t>harbor</a:t>
            </a:r>
            <a:endParaRPr lang="en-GB" altLang="en-US" dirty="0"/>
          </a:p>
        </p:txBody>
      </p:sp>
    </p:spTree>
    <p:extLst>
      <p:ext uri="{BB962C8B-B14F-4D97-AF65-F5344CB8AC3E}">
        <p14:creationId xmlns:p14="http://schemas.microsoft.com/office/powerpoint/2010/main" val="257373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p:txBody>
          <a:bodyPr/>
          <a:lstStyle/>
          <a:p>
            <a:r>
              <a:rPr lang="en-US" altLang="en-US" dirty="0"/>
              <a:t>17.6 Genetic Drift and Gene Flow</a:t>
            </a:r>
          </a:p>
        </p:txBody>
      </p:sp>
      <p:sp>
        <p:nvSpPr>
          <p:cNvPr id="2" name="Content Placeholder 1"/>
          <p:cNvSpPr>
            <a:spLocks noGrp="1"/>
          </p:cNvSpPr>
          <p:nvPr>
            <p:ph idx="1"/>
          </p:nvPr>
        </p:nvSpPr>
        <p:spPr/>
        <p:txBody>
          <a:bodyPr/>
          <a:lstStyle/>
          <a:p>
            <a:r>
              <a:rPr lang="en-US" altLang="en-US" dirty="0"/>
              <a:t>Genetic drift</a:t>
            </a:r>
          </a:p>
          <a:p>
            <a:pPr lvl="1"/>
            <a:r>
              <a:rPr lang="en-US" altLang="en-US" dirty="0"/>
              <a:t>R</a:t>
            </a:r>
            <a:r>
              <a:rPr lang="en-GB" altLang="en-US" dirty="0" err="1"/>
              <a:t>andom</a:t>
            </a:r>
            <a:r>
              <a:rPr lang="en-GB" altLang="en-US" dirty="0"/>
              <a:t> change in allele frequencies</a:t>
            </a:r>
          </a:p>
          <a:p>
            <a:pPr lvl="1"/>
            <a:r>
              <a:rPr lang="en-GB" altLang="en-US" dirty="0"/>
              <a:t>Can lead to loss of genetic diversity by causing alleles to become </a:t>
            </a:r>
            <a:r>
              <a:rPr lang="en-GB" altLang="en-US" i="1" dirty="0"/>
              <a:t>fixed</a:t>
            </a:r>
          </a:p>
          <a:p>
            <a:pPr lvl="2"/>
            <a:r>
              <a:rPr lang="en-GB" altLang="en-US" dirty="0"/>
              <a:t>An allele for which all members of a population are homozygous</a:t>
            </a:r>
          </a:p>
          <a:p>
            <a:pPr lvl="2"/>
            <a:r>
              <a:rPr lang="en-GB" altLang="en-US" dirty="0"/>
              <a:t>Especially true in small populations</a:t>
            </a:r>
          </a:p>
          <a:p>
            <a:pPr lvl="1"/>
            <a:r>
              <a:rPr lang="en-GB" altLang="en-US" dirty="0"/>
              <a:t>The larger the population, the smaller the impact of random changes in allele </a:t>
            </a:r>
            <a:r>
              <a:rPr lang="en-GB" altLang="en-US" dirty="0" smtClean="0"/>
              <a:t>frequencies</a:t>
            </a:r>
            <a:endParaRPr lang="en-GB" altLang="en-US" dirty="0"/>
          </a:p>
        </p:txBody>
      </p:sp>
    </p:spTree>
    <p:extLst>
      <p:ext uri="{BB962C8B-B14F-4D97-AF65-F5344CB8AC3E}">
        <p14:creationId xmlns:p14="http://schemas.microsoft.com/office/powerpoint/2010/main" val="333837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Alleles in </a:t>
            </a:r>
            <a:r>
              <a:rPr lang="en-US" altLang="en-US" dirty="0" smtClean="0"/>
              <a:t>Populations (3 of 3)</a:t>
            </a:r>
            <a:endParaRPr lang="en-US" altLang="en-US" dirty="0"/>
          </a:p>
        </p:txBody>
      </p:sp>
      <p:pic>
        <p:nvPicPr>
          <p:cNvPr id="5" name="Picture 4" descr="A figure consists of 12 photos. The first photo shows many snails, which looks similar to each other. The next 11 photos show the faces of different girls from various parts of the world. Each face is different from another, and have vastly different features. Few faces show Asian traits, while few show African. The remaining have distinctive European and western trait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362" y="1548020"/>
            <a:ext cx="5507277" cy="4166980"/>
          </a:xfrm>
          <a:prstGeom prst="rect">
            <a:avLst/>
          </a:prstGeom>
        </p:spPr>
      </p:pic>
    </p:spTree>
    <p:extLst>
      <p:ext uri="{BB962C8B-B14F-4D97-AF65-F5344CB8AC3E}">
        <p14:creationId xmlns:p14="http://schemas.microsoft.com/office/powerpoint/2010/main" val="8777535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p:txBody>
          <a:bodyPr>
            <a:normAutofit/>
          </a:bodyPr>
          <a:lstStyle/>
          <a:p>
            <a:r>
              <a:rPr lang="en-US" altLang="en-US" dirty="0"/>
              <a:t>Genetic Drift</a:t>
            </a:r>
          </a:p>
        </p:txBody>
      </p:sp>
      <p:sp>
        <p:nvSpPr>
          <p:cNvPr id="2" name="Content Placeholder 1"/>
          <p:cNvSpPr>
            <a:spLocks noGrp="1"/>
          </p:cNvSpPr>
          <p:nvPr>
            <p:ph idx="1"/>
          </p:nvPr>
        </p:nvSpPr>
        <p:spPr/>
        <p:txBody>
          <a:bodyPr/>
          <a:lstStyle/>
          <a:p>
            <a:r>
              <a:rPr lang="en-GB" altLang="en-US" dirty="0"/>
              <a:t>Example: Allele X occurs at a 10% frequency </a:t>
            </a:r>
          </a:p>
          <a:p>
            <a:pPr lvl="1"/>
            <a:r>
              <a:rPr lang="en-GB" altLang="en-US" dirty="0"/>
              <a:t>In a population of 10, only one person carries the allele, and if that person dies, the allele is lost</a:t>
            </a:r>
          </a:p>
          <a:p>
            <a:pPr lvl="1"/>
            <a:r>
              <a:rPr lang="en-GB" altLang="en-US" dirty="0"/>
              <a:t>In a population of 100, all 10 people who carry the allele would have to die for the allele to be lost </a:t>
            </a:r>
          </a:p>
        </p:txBody>
      </p:sp>
    </p:spTree>
    <p:extLst>
      <p:ext uri="{BB962C8B-B14F-4D97-AF65-F5344CB8AC3E}">
        <p14:creationId xmlns:p14="http://schemas.microsoft.com/office/powerpoint/2010/main" val="349311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altLang="en-US" dirty="0"/>
              <a:t>Bottlenecks and the Founder </a:t>
            </a:r>
            <a:r>
              <a:rPr lang="en-US" altLang="en-US" dirty="0" smtClean="0"/>
              <a:t>Effect (1 </a:t>
            </a:r>
            <a:r>
              <a:rPr lang="en-US" altLang="en-US" dirty="0"/>
              <a:t>of 2</a:t>
            </a:r>
            <a:r>
              <a:rPr lang="en-US" altLang="en-US" dirty="0" smtClean="0"/>
              <a:t>)</a:t>
            </a:r>
            <a:endParaRPr lang="en-US" altLang="en-US" dirty="0"/>
          </a:p>
        </p:txBody>
      </p:sp>
      <p:sp>
        <p:nvSpPr>
          <p:cNvPr id="60419" name="Content Placeholder 2"/>
          <p:cNvSpPr>
            <a:spLocks noGrp="1"/>
          </p:cNvSpPr>
          <p:nvPr>
            <p:ph idx="1"/>
          </p:nvPr>
        </p:nvSpPr>
        <p:spPr/>
        <p:txBody>
          <a:bodyPr/>
          <a:lstStyle/>
          <a:p>
            <a:r>
              <a:rPr lang="en-GB" altLang="en-US" dirty="0"/>
              <a:t>Genetic drift can be dramatic when a few individuals rebuild a population or start a new one</a:t>
            </a:r>
          </a:p>
          <a:p>
            <a:pPr lvl="1"/>
            <a:r>
              <a:rPr lang="en-GB" altLang="en-US" dirty="0"/>
              <a:t>Example: Hunting reduced an elephant seal population to 20; the population is now homozygous at every gene</a:t>
            </a:r>
          </a:p>
          <a:p>
            <a:r>
              <a:rPr lang="en-GB" altLang="en-US" dirty="0"/>
              <a:t> Bottleneck </a:t>
            </a:r>
          </a:p>
          <a:p>
            <a:pPr lvl="1"/>
            <a:r>
              <a:rPr lang="en-GB" altLang="en-US" dirty="0"/>
              <a:t>Drastic reduction in population size so severe that it reduces genetic </a:t>
            </a:r>
            <a:r>
              <a:rPr lang="en-GB" altLang="en-US" dirty="0" smtClean="0"/>
              <a:t>diversity</a:t>
            </a:r>
            <a:endParaRPr lang="en-GB" altLang="en-US" dirty="0"/>
          </a:p>
        </p:txBody>
      </p:sp>
    </p:spTree>
    <p:extLst>
      <p:ext uri="{BB962C8B-B14F-4D97-AF65-F5344CB8AC3E}">
        <p14:creationId xmlns:p14="http://schemas.microsoft.com/office/powerpoint/2010/main" val="3637840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dirty="0"/>
              <a:t>Bottlenecks and the Founder </a:t>
            </a:r>
            <a:r>
              <a:rPr lang="en-US" altLang="en-US" dirty="0" smtClean="0"/>
              <a:t>Effect (2 </a:t>
            </a:r>
            <a:r>
              <a:rPr lang="en-US" altLang="en-US" dirty="0"/>
              <a:t>of 2</a:t>
            </a:r>
            <a:r>
              <a:rPr lang="en-US" altLang="en-US" dirty="0" smtClean="0"/>
              <a:t>)</a:t>
            </a:r>
            <a:endParaRPr lang="en-US" altLang="en-US" dirty="0"/>
          </a:p>
        </p:txBody>
      </p:sp>
      <p:sp>
        <p:nvSpPr>
          <p:cNvPr id="2" name="Content Placeholder 1"/>
          <p:cNvSpPr>
            <a:spLocks noGrp="1"/>
          </p:cNvSpPr>
          <p:nvPr>
            <p:ph idx="1"/>
          </p:nvPr>
        </p:nvSpPr>
        <p:spPr/>
        <p:txBody>
          <a:bodyPr/>
          <a:lstStyle/>
          <a:p>
            <a:r>
              <a:rPr lang="en-GB" altLang="en-US" dirty="0"/>
              <a:t>Founder effect and inbreeding</a:t>
            </a:r>
          </a:p>
          <a:p>
            <a:pPr lvl="1"/>
            <a:r>
              <a:rPr lang="en-GB" altLang="en-US" dirty="0"/>
              <a:t>Change in allele frequencies that occurs when a small number of individuals establish a new </a:t>
            </a:r>
            <a:r>
              <a:rPr lang="en-GB" altLang="en-US" dirty="0" smtClean="0"/>
              <a:t>population</a:t>
            </a:r>
            <a:endParaRPr lang="en-GB" altLang="en-US" dirty="0"/>
          </a:p>
        </p:txBody>
      </p:sp>
    </p:spTree>
    <p:extLst>
      <p:ext uri="{BB962C8B-B14F-4D97-AF65-F5344CB8AC3E}">
        <p14:creationId xmlns:p14="http://schemas.microsoft.com/office/powerpoint/2010/main" val="330536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Founding Populations and Inbreeding</a:t>
            </a:r>
          </a:p>
        </p:txBody>
      </p:sp>
      <p:sp>
        <p:nvSpPr>
          <p:cNvPr id="62467" name="Content Placeholder 2"/>
          <p:cNvSpPr>
            <a:spLocks noGrp="1"/>
          </p:cNvSpPr>
          <p:nvPr>
            <p:ph idx="1"/>
          </p:nvPr>
        </p:nvSpPr>
        <p:spPr/>
        <p:txBody>
          <a:bodyPr/>
          <a:lstStyle/>
          <a:p>
            <a:r>
              <a:rPr lang="en-GB" altLang="en-US" dirty="0"/>
              <a:t>Ellis-van </a:t>
            </a:r>
            <a:r>
              <a:rPr lang="en-GB" altLang="en-US" dirty="0" err="1"/>
              <a:t>Creveld</a:t>
            </a:r>
            <a:r>
              <a:rPr lang="en-GB" altLang="en-US" dirty="0"/>
              <a:t> syndrome</a:t>
            </a:r>
          </a:p>
          <a:p>
            <a:pPr lvl="1"/>
            <a:r>
              <a:rPr lang="en-GB" altLang="en-US" dirty="0"/>
              <a:t>Caused by a recessive allele common in the Old Order Amish of Lancaster County, PA</a:t>
            </a:r>
          </a:p>
          <a:p>
            <a:pPr lvl="1"/>
            <a:r>
              <a:rPr lang="en-GB" altLang="en-US" dirty="0"/>
              <a:t>Characterized by dwarfism, polydactyly, and heart </a:t>
            </a:r>
            <a:r>
              <a:rPr lang="en-GB" altLang="en-US" dirty="0" smtClean="0"/>
              <a:t>defects</a:t>
            </a:r>
            <a:endParaRPr lang="en-GB" altLang="en-US" dirty="0"/>
          </a:p>
        </p:txBody>
      </p:sp>
    </p:spTree>
    <p:extLst>
      <p:ext uri="{BB962C8B-B14F-4D97-AF65-F5344CB8AC3E}">
        <p14:creationId xmlns:p14="http://schemas.microsoft.com/office/powerpoint/2010/main" val="1457833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19169" y="152400"/>
            <a:ext cx="8032638" cy="1004011"/>
          </a:xfrm>
        </p:spPr>
        <p:txBody>
          <a:bodyPr/>
          <a:lstStyle/>
          <a:p>
            <a:r>
              <a:rPr lang="en-US" altLang="en-US" dirty="0"/>
              <a:t>Ellis-van </a:t>
            </a:r>
            <a:r>
              <a:rPr lang="en-US" altLang="en-US" dirty="0" err="1"/>
              <a:t>Creveld</a:t>
            </a:r>
            <a:r>
              <a:rPr lang="en-US" altLang="en-US" dirty="0"/>
              <a:t> Syndrome</a:t>
            </a:r>
          </a:p>
        </p:txBody>
      </p:sp>
      <p:pic>
        <p:nvPicPr>
          <p:cNvPr id="6" name="Picture 5" descr="A figure has two images A and B showing the founder effect with an example. An image A, has a black rectangular box with both blue and white dots irregularly distributed on it. Four white dots arranged in the shape of a diamond are enclosed in a square. This box represents the original population. An arrow from the square leads to a smaller black square which contains the same four white dots that were enclosed in a square. This box represents the founding group. An arrow from the smaller square leads to a bigger rectangle which is black in color and has white color dots all over. This box represents the new population. An image B shows a woman with a baby seated in her lap. The woman looks normal but the baby shows signs of disord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1130704"/>
            <a:ext cx="5715000" cy="4596593"/>
          </a:xfrm>
          <a:prstGeom prst="rect">
            <a:avLst/>
          </a:prstGeom>
        </p:spPr>
      </p:pic>
    </p:spTree>
    <p:extLst>
      <p:ext uri="{BB962C8B-B14F-4D97-AF65-F5344CB8AC3E}">
        <p14:creationId xmlns:p14="http://schemas.microsoft.com/office/powerpoint/2010/main" val="56346983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Gene Flow</a:t>
            </a:r>
          </a:p>
        </p:txBody>
      </p:sp>
      <p:sp>
        <p:nvSpPr>
          <p:cNvPr id="64515" name="Content Placeholder 2"/>
          <p:cNvSpPr>
            <a:spLocks noGrp="1"/>
          </p:cNvSpPr>
          <p:nvPr>
            <p:ph idx="1"/>
          </p:nvPr>
        </p:nvSpPr>
        <p:spPr/>
        <p:txBody>
          <a:bodyPr/>
          <a:lstStyle/>
          <a:p>
            <a:r>
              <a:rPr lang="en-US" altLang="en-US" dirty="0"/>
              <a:t>Gene flow: </a:t>
            </a:r>
            <a:r>
              <a:rPr lang="en-US" altLang="en-US" dirty="0" err="1"/>
              <a:t>i</a:t>
            </a:r>
            <a:r>
              <a:rPr lang="en-GB" altLang="en-US" dirty="0" err="1"/>
              <a:t>ndividuals</a:t>
            </a:r>
            <a:r>
              <a:rPr lang="en-GB" altLang="en-US" dirty="0"/>
              <a:t>, along with their alleles, move into and out of populations</a:t>
            </a:r>
          </a:p>
          <a:p>
            <a:pPr lvl="1"/>
            <a:r>
              <a:rPr lang="en-GB" altLang="en-US" dirty="0"/>
              <a:t>Stabilizes allele frequencies, so it counters the effects of mutation, natural selection, and genetic drift that tend to occur within a population</a:t>
            </a:r>
          </a:p>
          <a:p>
            <a:pPr lvl="2"/>
            <a:r>
              <a:rPr lang="en-GB" altLang="en-US" dirty="0"/>
              <a:t>Example: jays move acorns, and their alleles, among populations of oak trees that would otherwise be genetically </a:t>
            </a:r>
            <a:r>
              <a:rPr lang="en-GB" altLang="en-US" dirty="0" smtClean="0"/>
              <a:t>isolated</a:t>
            </a:r>
            <a:endParaRPr lang="en-GB" altLang="en-US" dirty="0"/>
          </a:p>
        </p:txBody>
      </p:sp>
    </p:spTree>
    <p:extLst>
      <p:ext uri="{BB962C8B-B14F-4D97-AF65-F5344CB8AC3E}">
        <p14:creationId xmlns:p14="http://schemas.microsoft.com/office/powerpoint/2010/main" val="320283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17.7 Reproductive </a:t>
            </a:r>
            <a:r>
              <a:rPr lang="en-US" altLang="en-US" dirty="0" smtClean="0"/>
              <a:t>Isolation (1 of 2)</a:t>
            </a:r>
            <a:endParaRPr lang="en-US" altLang="en-US" dirty="0"/>
          </a:p>
        </p:txBody>
      </p:sp>
      <p:sp>
        <p:nvSpPr>
          <p:cNvPr id="65539" name="Content Placeholder 2"/>
          <p:cNvSpPr>
            <a:spLocks noGrp="1"/>
          </p:cNvSpPr>
          <p:nvPr>
            <p:ph idx="1"/>
          </p:nvPr>
        </p:nvSpPr>
        <p:spPr/>
        <p:txBody>
          <a:bodyPr/>
          <a:lstStyle/>
          <a:p>
            <a:r>
              <a:rPr lang="en-GB" altLang="en-US" dirty="0"/>
              <a:t>Speciation: one of several processes by which new species arise</a:t>
            </a:r>
          </a:p>
          <a:p>
            <a:r>
              <a:rPr lang="en-GB" altLang="en-US" dirty="0"/>
              <a:t>Reproductive isolation </a:t>
            </a:r>
          </a:p>
          <a:p>
            <a:pPr lvl="1"/>
            <a:r>
              <a:rPr lang="en-GB" altLang="en-US" dirty="0"/>
              <a:t>Absence of gene flow between populations</a:t>
            </a:r>
          </a:p>
          <a:p>
            <a:pPr lvl="1"/>
            <a:r>
              <a:rPr lang="en-GB" altLang="en-US" dirty="0"/>
              <a:t>Always part of </a:t>
            </a:r>
            <a:r>
              <a:rPr lang="en-GB" altLang="en-US" dirty="0" smtClean="0"/>
              <a:t>speciation</a:t>
            </a:r>
            <a:endParaRPr lang="en-GB" altLang="en-US" dirty="0"/>
          </a:p>
        </p:txBody>
      </p:sp>
    </p:spTree>
    <p:extLst>
      <p:ext uri="{BB962C8B-B14F-4D97-AF65-F5344CB8AC3E}">
        <p14:creationId xmlns:p14="http://schemas.microsoft.com/office/powerpoint/2010/main" val="473256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Reproductive </a:t>
            </a:r>
            <a:r>
              <a:rPr lang="en-US" altLang="en-US" dirty="0" smtClean="0"/>
              <a:t>Isolation (2 of 2) </a:t>
            </a:r>
            <a:endParaRPr lang="en-US" altLang="en-US" dirty="0"/>
          </a:p>
        </p:txBody>
      </p:sp>
      <p:sp>
        <p:nvSpPr>
          <p:cNvPr id="3" name="Content Placeholder 2"/>
          <p:cNvSpPr>
            <a:spLocks noGrp="1"/>
          </p:cNvSpPr>
          <p:nvPr>
            <p:ph idx="1"/>
          </p:nvPr>
        </p:nvSpPr>
        <p:spPr/>
        <p:txBody>
          <a:bodyPr/>
          <a:lstStyle/>
          <a:p>
            <a:r>
              <a:rPr lang="en-GB" altLang="en-US" sz="3100" dirty="0"/>
              <a:t>In isolated populations:</a:t>
            </a:r>
          </a:p>
          <a:p>
            <a:pPr lvl="1"/>
            <a:r>
              <a:rPr lang="en-GB" altLang="en-US" sz="2700" dirty="0"/>
              <a:t>Different genetic changes accumulate</a:t>
            </a:r>
          </a:p>
          <a:p>
            <a:pPr lvl="1"/>
            <a:r>
              <a:rPr lang="en-GB" altLang="en-US" sz="2700" dirty="0"/>
              <a:t>Differences between diverging populations are reinforced</a:t>
            </a:r>
          </a:p>
          <a:p>
            <a:r>
              <a:rPr lang="en-GB" altLang="en-US" sz="3100" dirty="0"/>
              <a:t>Types of reproductive isolation</a:t>
            </a:r>
          </a:p>
          <a:p>
            <a:pPr lvl="1"/>
            <a:r>
              <a:rPr lang="en-GB" altLang="en-US" sz="2700" dirty="0"/>
              <a:t>If pollination or mating cannot occur, or if zygotes cannot form, the isolation is prezygotic </a:t>
            </a:r>
          </a:p>
          <a:p>
            <a:pPr lvl="1"/>
            <a:r>
              <a:rPr lang="en-GB" altLang="en-US" sz="2700" dirty="0"/>
              <a:t>If hybrids form but are unfit or infertile, the isolation is </a:t>
            </a:r>
            <a:r>
              <a:rPr lang="en-GB" altLang="en-US" sz="2700" dirty="0" smtClean="0"/>
              <a:t>postzygotic</a:t>
            </a:r>
            <a:endParaRPr lang="en-US" dirty="0"/>
          </a:p>
        </p:txBody>
      </p:sp>
    </p:spTree>
    <p:extLst>
      <p:ext uri="{BB962C8B-B14F-4D97-AF65-F5344CB8AC3E}">
        <p14:creationId xmlns:p14="http://schemas.microsoft.com/office/powerpoint/2010/main" val="250223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Prezygotic </a:t>
            </a:r>
            <a:r>
              <a:rPr lang="en-US" altLang="en-US" dirty="0" smtClean="0"/>
              <a:t>Isolation</a:t>
            </a:r>
            <a:endParaRPr lang="en-US" altLang="en-US" dirty="0"/>
          </a:p>
        </p:txBody>
      </p:sp>
      <p:sp>
        <p:nvSpPr>
          <p:cNvPr id="4" name="Content Placeholder 3"/>
          <p:cNvSpPr>
            <a:spLocks noGrp="1"/>
          </p:cNvSpPr>
          <p:nvPr>
            <p:ph idx="1"/>
          </p:nvPr>
        </p:nvSpPr>
        <p:spPr/>
        <p:txBody>
          <a:bodyPr/>
          <a:lstStyle/>
          <a:p>
            <a:r>
              <a:rPr lang="en-GB" altLang="en-US" dirty="0"/>
              <a:t>Temporal isolation: differences in the timing of reproduction can prevent mating</a:t>
            </a:r>
          </a:p>
          <a:p>
            <a:r>
              <a:rPr lang="en-GB" altLang="en-US" dirty="0"/>
              <a:t>Ecological isolation: different microenvironments in the same region may cause physical separation</a:t>
            </a:r>
          </a:p>
          <a:p>
            <a:r>
              <a:rPr lang="en-GB" altLang="en-US" dirty="0" err="1"/>
              <a:t>Behavioral</a:t>
            </a:r>
            <a:r>
              <a:rPr lang="en-GB" altLang="en-US" dirty="0"/>
              <a:t> isolation: </a:t>
            </a:r>
            <a:r>
              <a:rPr lang="en-GB" altLang="en-US" dirty="0" err="1"/>
              <a:t>behavioral</a:t>
            </a:r>
            <a:r>
              <a:rPr lang="en-GB" altLang="en-US" dirty="0"/>
              <a:t> differences can prevent mating</a:t>
            </a:r>
          </a:p>
          <a:p>
            <a:r>
              <a:rPr lang="en-GB" altLang="en-US" dirty="0"/>
              <a:t>Mechanical isolation: size or shape of reproductive parts prevent </a:t>
            </a:r>
            <a:r>
              <a:rPr lang="en-GB" altLang="en-US" dirty="0" smtClean="0"/>
              <a:t>mating</a:t>
            </a:r>
            <a:endParaRPr lang="en-GB" altLang="en-US" dirty="0"/>
          </a:p>
        </p:txBody>
      </p:sp>
    </p:spTree>
    <p:extLst>
      <p:ext uri="{BB962C8B-B14F-4D97-AF65-F5344CB8AC3E}">
        <p14:creationId xmlns:p14="http://schemas.microsoft.com/office/powerpoint/2010/main" val="61144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006499" y="152400"/>
            <a:ext cx="7057978" cy="730222"/>
          </a:xfrm>
        </p:spPr>
        <p:txBody>
          <a:bodyPr/>
          <a:lstStyle/>
          <a:p>
            <a:r>
              <a:rPr lang="en-US" altLang="en-US" dirty="0"/>
              <a:t>Mechanical Isolation</a:t>
            </a:r>
          </a:p>
        </p:txBody>
      </p:sp>
      <p:pic>
        <p:nvPicPr>
          <p:cNvPr id="6" name="Picture 5" descr="A photo has parts A and B. Photo A shows an image where a bee is sucking nectar from a black sage. Stigma is labelled. Another photo shows a larger insect sucking nectar from the petals of a flower. Photo B shows a white sage flower and an insect sipping nectar from a flower. Stigma is labelled and the insect touches it. The other image shows a lighter insect sucking without touching the stigma.&#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284" y="1057656"/>
            <a:ext cx="6687432" cy="4809744"/>
          </a:xfrm>
          <a:prstGeom prst="rect">
            <a:avLst/>
          </a:prstGeom>
        </p:spPr>
      </p:pic>
    </p:spTree>
    <p:extLst>
      <p:ext uri="{BB962C8B-B14F-4D97-AF65-F5344CB8AC3E}">
        <p14:creationId xmlns:p14="http://schemas.microsoft.com/office/powerpoint/2010/main" val="12459112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An Evolutionary View of </a:t>
            </a:r>
            <a:r>
              <a:rPr lang="en-US" altLang="en-US" dirty="0" smtClean="0"/>
              <a:t>Mutations </a:t>
            </a:r>
            <a:r>
              <a:rPr lang="en-US" altLang="en-US" dirty="0"/>
              <a:t>(1 of 2)</a:t>
            </a:r>
          </a:p>
        </p:txBody>
      </p:sp>
      <p:sp>
        <p:nvSpPr>
          <p:cNvPr id="2" name="Content Placeholder 1"/>
          <p:cNvSpPr>
            <a:spLocks noGrp="1"/>
          </p:cNvSpPr>
          <p:nvPr>
            <p:ph idx="1"/>
          </p:nvPr>
        </p:nvSpPr>
        <p:spPr/>
        <p:txBody>
          <a:bodyPr/>
          <a:lstStyle/>
          <a:p>
            <a:r>
              <a:rPr lang="en-GB" altLang="en-US" dirty="0"/>
              <a:t>Mutations</a:t>
            </a:r>
          </a:p>
          <a:p>
            <a:pPr lvl="1"/>
            <a:r>
              <a:rPr lang="en-GB" altLang="en-US" dirty="0"/>
              <a:t>The original source for new alleles</a:t>
            </a:r>
          </a:p>
          <a:p>
            <a:pPr lvl="1"/>
            <a:r>
              <a:rPr lang="en-GB" altLang="en-US" dirty="0"/>
              <a:t>Lethal mutation </a:t>
            </a:r>
          </a:p>
          <a:p>
            <a:pPr lvl="2"/>
            <a:r>
              <a:rPr lang="en-GB" altLang="en-US" dirty="0"/>
              <a:t> Mutation that drastically alters phenotype</a:t>
            </a:r>
          </a:p>
          <a:p>
            <a:pPr lvl="2"/>
            <a:r>
              <a:rPr lang="en-GB" altLang="en-US" dirty="0"/>
              <a:t> Causes death</a:t>
            </a:r>
          </a:p>
          <a:p>
            <a:pPr lvl="1"/>
            <a:r>
              <a:rPr lang="en-GB" altLang="en-US" dirty="0"/>
              <a:t>Neutral mutation </a:t>
            </a:r>
          </a:p>
          <a:p>
            <a:pPr lvl="2"/>
            <a:r>
              <a:rPr lang="en-GB" altLang="en-US" dirty="0"/>
              <a:t>A mutation that has no effect on survival or     </a:t>
            </a:r>
            <a:r>
              <a:rPr lang="en-GB" altLang="en-US" dirty="0" smtClean="0"/>
              <a:t>reproduction</a:t>
            </a:r>
            <a:endParaRPr lang="en-GB" altLang="en-US" dirty="0"/>
          </a:p>
        </p:txBody>
      </p:sp>
    </p:spTree>
    <p:extLst>
      <p:ext uri="{BB962C8B-B14F-4D97-AF65-F5344CB8AC3E}">
        <p14:creationId xmlns:p14="http://schemas.microsoft.com/office/powerpoint/2010/main" val="169641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Postzygotic </a:t>
            </a:r>
            <a:r>
              <a:rPr lang="en-US" altLang="en-US" dirty="0" smtClean="0"/>
              <a:t>Isolation</a:t>
            </a:r>
            <a:endParaRPr lang="en-US" altLang="en-US" dirty="0"/>
          </a:p>
        </p:txBody>
      </p:sp>
      <p:sp>
        <p:nvSpPr>
          <p:cNvPr id="2" name="Content Placeholder 1"/>
          <p:cNvSpPr>
            <a:spLocks noGrp="1"/>
          </p:cNvSpPr>
          <p:nvPr>
            <p:ph idx="1"/>
          </p:nvPr>
        </p:nvSpPr>
        <p:spPr/>
        <p:txBody>
          <a:bodyPr/>
          <a:lstStyle/>
          <a:p>
            <a:r>
              <a:rPr lang="en-GB" altLang="en-US" dirty="0"/>
              <a:t>Gamete incompatibility: gametes have molecular incompatibilities that prevent them from fusing</a:t>
            </a:r>
          </a:p>
          <a:p>
            <a:r>
              <a:rPr lang="en-GB" altLang="en-US" dirty="0"/>
              <a:t>Hybrid </a:t>
            </a:r>
            <a:r>
              <a:rPr lang="en-GB" altLang="en-US" dirty="0" err="1"/>
              <a:t>inviability</a:t>
            </a:r>
            <a:r>
              <a:rPr lang="en-GB" altLang="en-US" dirty="0"/>
              <a:t>: hybrid embryo may die, or hybrid offspring that survive may have reduced fitness (e.g., ligers)</a:t>
            </a:r>
          </a:p>
          <a:p>
            <a:r>
              <a:rPr lang="en-GB" altLang="en-US" dirty="0"/>
              <a:t>Hybrid sterility: some interspecies crosses produce robust but sterile offspring (e.g., mules</a:t>
            </a:r>
            <a:r>
              <a:rPr lang="en-GB" altLang="en-US" dirty="0" smtClean="0"/>
              <a:t>)</a:t>
            </a:r>
            <a:endParaRPr lang="en-GB" altLang="en-US" dirty="0"/>
          </a:p>
        </p:txBody>
      </p:sp>
    </p:spTree>
    <p:extLst>
      <p:ext uri="{BB962C8B-B14F-4D97-AF65-F5344CB8AC3E}">
        <p14:creationId xmlns:p14="http://schemas.microsoft.com/office/powerpoint/2010/main" val="193566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17.8 Allopatric </a:t>
            </a:r>
            <a:r>
              <a:rPr lang="en-US" altLang="en-US" dirty="0" smtClean="0"/>
              <a:t>Speciation (1 of 2)</a:t>
            </a:r>
            <a:endParaRPr lang="en-US" dirty="0"/>
          </a:p>
        </p:txBody>
      </p:sp>
      <p:sp>
        <p:nvSpPr>
          <p:cNvPr id="7" name="Content Placeholder 6"/>
          <p:cNvSpPr>
            <a:spLocks noGrp="1"/>
          </p:cNvSpPr>
          <p:nvPr>
            <p:ph idx="1"/>
          </p:nvPr>
        </p:nvSpPr>
        <p:spPr/>
        <p:txBody>
          <a:bodyPr/>
          <a:lstStyle/>
          <a:p>
            <a:r>
              <a:rPr lang="en-GB" altLang="en-US" dirty="0"/>
              <a:t>Speciation pattern in which a physical barrier that separates members of a population ends gene flow between them</a:t>
            </a:r>
          </a:p>
          <a:p>
            <a:pPr lvl="1"/>
            <a:r>
              <a:rPr lang="en-GB" altLang="en-US" dirty="0"/>
              <a:t>Geographic barrier arises </a:t>
            </a:r>
          </a:p>
          <a:p>
            <a:pPr lvl="1"/>
            <a:r>
              <a:rPr lang="en-GB" altLang="en-US" dirty="0"/>
              <a:t>Genetic divergences then give rise to new </a:t>
            </a:r>
            <a:r>
              <a:rPr lang="en-GB" altLang="en-US" dirty="0" smtClean="0"/>
              <a:t>species</a:t>
            </a:r>
            <a:endParaRPr lang="en-GB" altLang="en-US" dirty="0"/>
          </a:p>
        </p:txBody>
      </p:sp>
    </p:spTree>
    <p:extLst>
      <p:ext uri="{BB962C8B-B14F-4D97-AF65-F5344CB8AC3E}">
        <p14:creationId xmlns:p14="http://schemas.microsoft.com/office/powerpoint/2010/main" val="750089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Allopatric </a:t>
            </a:r>
            <a:r>
              <a:rPr lang="en-US" altLang="en-US" dirty="0" smtClean="0"/>
              <a:t>Speciation (2 of 2)</a:t>
            </a:r>
            <a:endParaRPr lang="en-US" dirty="0"/>
          </a:p>
        </p:txBody>
      </p:sp>
      <p:sp>
        <p:nvSpPr>
          <p:cNvPr id="3" name="Content Placeholder 2"/>
          <p:cNvSpPr>
            <a:spLocks noGrp="1"/>
          </p:cNvSpPr>
          <p:nvPr>
            <p:ph idx="1"/>
          </p:nvPr>
        </p:nvSpPr>
        <p:spPr/>
        <p:txBody>
          <a:bodyPr/>
          <a:lstStyle/>
          <a:p>
            <a:r>
              <a:rPr lang="en-GB" altLang="en-US" dirty="0"/>
              <a:t>Geographic barrier can block gene flow</a:t>
            </a:r>
          </a:p>
          <a:p>
            <a:pPr lvl="1"/>
            <a:r>
              <a:rPr lang="en-GB" altLang="en-US" dirty="0"/>
              <a:t>Depends on how an organism travels</a:t>
            </a:r>
          </a:p>
          <a:p>
            <a:pPr lvl="2"/>
            <a:r>
              <a:rPr lang="en-GB" altLang="en-US" dirty="0"/>
              <a:t>e.g., by swimming, walking, or flying</a:t>
            </a:r>
          </a:p>
          <a:p>
            <a:pPr lvl="1"/>
            <a:r>
              <a:rPr lang="en-GB" altLang="en-US" dirty="0"/>
              <a:t>How it reproduces </a:t>
            </a:r>
          </a:p>
          <a:p>
            <a:pPr lvl="2"/>
            <a:r>
              <a:rPr lang="en-GB" altLang="en-US" dirty="0"/>
              <a:t>e.g., by internal fertilization or by pollen dispersal</a:t>
            </a:r>
          </a:p>
          <a:p>
            <a:r>
              <a:rPr lang="en-GB" altLang="en-US" dirty="0"/>
              <a:t>Example:</a:t>
            </a:r>
          </a:p>
          <a:p>
            <a:pPr lvl="1"/>
            <a:r>
              <a:rPr lang="en-GB" altLang="en-US" dirty="0"/>
              <a:t>When the Isthmus of Panama formed, it cut off gene flow among populations of aquatic organisms in the Pacific and Atlantic </a:t>
            </a:r>
            <a:r>
              <a:rPr lang="en-GB" altLang="en-US" dirty="0" smtClean="0"/>
              <a:t>oceans</a:t>
            </a:r>
            <a:endParaRPr lang="en-GB" altLang="en-US" dirty="0"/>
          </a:p>
        </p:txBody>
      </p:sp>
    </p:spTree>
    <p:extLst>
      <p:ext uri="{BB962C8B-B14F-4D97-AF65-F5344CB8AC3E}">
        <p14:creationId xmlns:p14="http://schemas.microsoft.com/office/powerpoint/2010/main" val="263843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a:t>Allopatric Speciation in Snapping Shrimp</a:t>
            </a:r>
            <a:endParaRPr lang="en-US" dirty="0"/>
          </a:p>
        </p:txBody>
      </p:sp>
      <p:pic>
        <p:nvPicPr>
          <p:cNvPr id="7" name="Picture 6" descr="An images shows the examples of allopatric speciation which happened because of the formation of Isthmus of Panama. A map shows Isthmus of Panama, and the barrier caused by it. Another image shows two different kinds of shrimps which belong to either side of the Isthmus. One of them is Alpheus nuttingi which is found in the Atlantic Ocean, and another is Alpheus millsae, which is found in the Pacific Oce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1517271"/>
            <a:ext cx="8001000" cy="4426329"/>
          </a:xfrm>
          <a:prstGeom prst="rect">
            <a:avLst/>
          </a:prstGeom>
        </p:spPr>
      </p:pic>
    </p:spTree>
    <p:extLst>
      <p:ext uri="{BB962C8B-B14F-4D97-AF65-F5344CB8AC3E}">
        <p14:creationId xmlns:p14="http://schemas.microsoft.com/office/powerpoint/2010/main" val="376013115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Speciation in </a:t>
            </a:r>
            <a:r>
              <a:rPr lang="en-US" altLang="en-US" dirty="0" smtClean="0"/>
              <a:t>Archipelagos (1 </a:t>
            </a:r>
            <a:r>
              <a:rPr lang="en-US" altLang="en-US" dirty="0"/>
              <a:t>of 2</a:t>
            </a:r>
            <a:r>
              <a:rPr lang="en-US" altLang="en-US" dirty="0" smtClean="0"/>
              <a:t>)</a:t>
            </a:r>
            <a:endParaRPr lang="en-US" dirty="0"/>
          </a:p>
        </p:txBody>
      </p:sp>
      <p:sp>
        <p:nvSpPr>
          <p:cNvPr id="6" name="Content Placeholder 5"/>
          <p:cNvSpPr>
            <a:spLocks noGrp="1"/>
          </p:cNvSpPr>
          <p:nvPr>
            <p:ph idx="1"/>
          </p:nvPr>
        </p:nvSpPr>
        <p:spPr/>
        <p:txBody>
          <a:bodyPr/>
          <a:lstStyle/>
          <a:p>
            <a:r>
              <a:rPr lang="en-GB" altLang="en-US" dirty="0"/>
              <a:t>Archipelagos are isolated island chains formed by volcanoes, such as the Hawaiian and Galápagos Islands</a:t>
            </a:r>
          </a:p>
          <a:p>
            <a:r>
              <a:rPr lang="en-GB" altLang="en-US" dirty="0"/>
              <a:t>Archipelagos were populated by a few individuals of mainland species whose descendants diverged over time</a:t>
            </a:r>
          </a:p>
          <a:p>
            <a:r>
              <a:rPr lang="en-GB" altLang="en-US" dirty="0"/>
              <a:t>Selection pressures within and between the islands can foster even more </a:t>
            </a:r>
            <a:r>
              <a:rPr lang="en-GB" altLang="en-US" dirty="0" smtClean="0"/>
              <a:t>divergences</a:t>
            </a:r>
            <a:endParaRPr lang="en-GB" altLang="en-US" dirty="0"/>
          </a:p>
        </p:txBody>
      </p:sp>
    </p:spTree>
    <p:extLst>
      <p:ext uri="{BB962C8B-B14F-4D97-AF65-F5344CB8AC3E}">
        <p14:creationId xmlns:p14="http://schemas.microsoft.com/office/powerpoint/2010/main" val="91360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Speciation in </a:t>
            </a:r>
            <a:r>
              <a:rPr lang="en-US" altLang="en-US" dirty="0" smtClean="0"/>
              <a:t>Archipelagos </a:t>
            </a:r>
            <a:r>
              <a:rPr lang="en-US" altLang="en-US" dirty="0"/>
              <a:t>(2 of 2</a:t>
            </a:r>
            <a:r>
              <a:rPr lang="en-US" altLang="en-US" dirty="0" smtClean="0"/>
              <a:t>)</a:t>
            </a:r>
            <a:endParaRPr lang="en-US" dirty="0"/>
          </a:p>
        </p:txBody>
      </p:sp>
      <p:sp>
        <p:nvSpPr>
          <p:cNvPr id="3" name="Content Placeholder 2"/>
          <p:cNvSpPr>
            <a:spLocks noGrp="1"/>
          </p:cNvSpPr>
          <p:nvPr>
            <p:ph idx="1"/>
          </p:nvPr>
        </p:nvSpPr>
        <p:spPr/>
        <p:txBody>
          <a:bodyPr/>
          <a:lstStyle/>
          <a:p>
            <a:r>
              <a:rPr lang="en-GB" altLang="en-US" dirty="0"/>
              <a:t>The first birds to colonize the Hawaiian Islands found a near absence of competitors and predators and an abundance of rich and vacant habitats, which encouraged rapid speciation</a:t>
            </a:r>
          </a:p>
          <a:p>
            <a:pPr lvl="1"/>
            <a:r>
              <a:rPr lang="en-GB" altLang="en-US" dirty="0"/>
              <a:t>Honeycreepers, unique to the Hawaiian Islands, have specialized bills and </a:t>
            </a:r>
            <a:r>
              <a:rPr lang="en-GB" altLang="en-US" dirty="0" err="1"/>
              <a:t>behaviors</a:t>
            </a:r>
            <a:r>
              <a:rPr lang="en-GB" altLang="en-US" dirty="0"/>
              <a:t> adapted to feed on certain insects, seeds, fruits, nectar, or other </a:t>
            </a:r>
            <a:r>
              <a:rPr lang="en-GB" altLang="en-US" dirty="0" smtClean="0"/>
              <a:t>foods</a:t>
            </a:r>
            <a:endParaRPr lang="en-GB" altLang="en-US" dirty="0"/>
          </a:p>
        </p:txBody>
      </p:sp>
    </p:spTree>
    <p:extLst>
      <p:ext uri="{BB962C8B-B14F-4D97-AF65-F5344CB8AC3E}">
        <p14:creationId xmlns:p14="http://schemas.microsoft.com/office/powerpoint/2010/main" val="337567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a:t>Honeycreepers</a:t>
            </a:r>
            <a:endParaRPr lang="en-US" dirty="0"/>
          </a:p>
        </p:txBody>
      </p:sp>
      <p:pic>
        <p:nvPicPr>
          <p:cNvPr id="7" name="Picture 6" descr="A figure shows several photos of Hawaiian honeycreepers. They are as follows: Akepa (Loxops coccineus), Akekee (Loxops caeruleirostris), Nihoa finch (Telespiza ultima), Palila (Loxioides bailleui), Liwi (Vestiaria coccinea), Akohekohe (Palmeria dolei), Apapane (Himatione sanguinea), Akiapolaau  (Hemignathus munroi), Maui parrotbill  (Pseudonestor xanthophrys), Maui Alauahio  (Paroreomyza montana), Kauai Amakihi  (Hemignathus kauaiensis), Hawaii Amakihi  (Hemignathus virens), and Rosefinch (Carpodacus). A world map shows the path of migration taken by the birds. A curved arrow that originates from Asia goes up to Hawaiian archipelago.&#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670" y="1219200"/>
            <a:ext cx="5258661" cy="4724400"/>
          </a:xfrm>
          <a:prstGeom prst="rect">
            <a:avLst/>
          </a:prstGeom>
        </p:spPr>
      </p:pic>
    </p:spTree>
    <p:extLst>
      <p:ext uri="{BB962C8B-B14F-4D97-AF65-F5344CB8AC3E}">
        <p14:creationId xmlns:p14="http://schemas.microsoft.com/office/powerpoint/2010/main" val="358600487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17.9 Other Speciation Models</a:t>
            </a:r>
            <a:endParaRPr lang="en-US" dirty="0"/>
          </a:p>
        </p:txBody>
      </p:sp>
      <p:sp>
        <p:nvSpPr>
          <p:cNvPr id="6" name="Content Placeholder 5"/>
          <p:cNvSpPr>
            <a:spLocks noGrp="1"/>
          </p:cNvSpPr>
          <p:nvPr>
            <p:ph idx="1"/>
          </p:nvPr>
        </p:nvSpPr>
        <p:spPr/>
        <p:txBody>
          <a:bodyPr/>
          <a:lstStyle/>
          <a:p>
            <a:r>
              <a:rPr lang="en-US" altLang="en-US" dirty="0"/>
              <a:t>Sympatric speciation</a:t>
            </a:r>
          </a:p>
          <a:p>
            <a:pPr lvl="1"/>
            <a:r>
              <a:rPr lang="en-GB" altLang="en-US" dirty="0"/>
              <a:t>Populations sometimes </a:t>
            </a:r>
            <a:r>
              <a:rPr lang="en-GB" altLang="en-US" dirty="0" err="1"/>
              <a:t>speciate</a:t>
            </a:r>
            <a:r>
              <a:rPr lang="en-GB" altLang="en-US" dirty="0"/>
              <a:t> even without a physical barrier that bars gene flow between them</a:t>
            </a:r>
          </a:p>
          <a:p>
            <a:pPr lvl="1"/>
            <a:r>
              <a:rPr lang="en-GB" altLang="en-US" dirty="0"/>
              <a:t>Can occur instantly with a change in chromosome number – many plants are </a:t>
            </a:r>
            <a:r>
              <a:rPr lang="en-GB" altLang="en-US" dirty="0" err="1"/>
              <a:t>polyploid</a:t>
            </a:r>
            <a:r>
              <a:rPr lang="en-GB" altLang="en-US" dirty="0"/>
              <a:t> (e.g., wheat</a:t>
            </a:r>
            <a:r>
              <a:rPr lang="en-GB" altLang="en-US" dirty="0" smtClean="0"/>
              <a:t>)</a:t>
            </a:r>
            <a:endParaRPr lang="en-GB" altLang="en-US" dirty="0"/>
          </a:p>
        </p:txBody>
      </p:sp>
    </p:spTree>
    <p:extLst>
      <p:ext uri="{BB962C8B-B14F-4D97-AF65-F5344CB8AC3E}">
        <p14:creationId xmlns:p14="http://schemas.microsoft.com/office/powerpoint/2010/main" val="1107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Sympatric Speciation</a:t>
            </a:r>
            <a:endParaRPr lang="en-US" dirty="0"/>
          </a:p>
        </p:txBody>
      </p:sp>
      <p:sp>
        <p:nvSpPr>
          <p:cNvPr id="3" name="Content Placeholder 2"/>
          <p:cNvSpPr>
            <a:spLocks noGrp="1"/>
          </p:cNvSpPr>
          <p:nvPr>
            <p:ph idx="1"/>
          </p:nvPr>
        </p:nvSpPr>
        <p:spPr/>
        <p:txBody>
          <a:bodyPr/>
          <a:lstStyle/>
          <a:p>
            <a:r>
              <a:rPr lang="en-US" altLang="en-US" dirty="0"/>
              <a:t>Examples of sympatric speciation</a:t>
            </a:r>
          </a:p>
          <a:p>
            <a:pPr lvl="1"/>
            <a:r>
              <a:rPr lang="en-GB" altLang="en-US" dirty="0"/>
              <a:t>Wheat (polyploidy)</a:t>
            </a:r>
          </a:p>
          <a:p>
            <a:pPr lvl="2"/>
            <a:r>
              <a:rPr lang="en-GB" altLang="en-US" dirty="0"/>
              <a:t>Common bread wheat resulted from a hybridization of a diploid and a tetraploid species</a:t>
            </a:r>
          </a:p>
          <a:p>
            <a:pPr lvl="1"/>
            <a:r>
              <a:rPr lang="en-GB" altLang="en-US" dirty="0"/>
              <a:t>Lake Victoria cichlids (sexual selection)</a:t>
            </a:r>
          </a:p>
          <a:p>
            <a:pPr lvl="2"/>
            <a:r>
              <a:rPr lang="en-GB" altLang="en-US" dirty="0"/>
              <a:t>In the same lake, female cichlids of different species visually select and mate with brightly </a:t>
            </a:r>
            <a:r>
              <a:rPr lang="en-GB" altLang="en-US" dirty="0" err="1"/>
              <a:t>colored</a:t>
            </a:r>
            <a:r>
              <a:rPr lang="en-GB" altLang="en-US" dirty="0"/>
              <a:t> males of their own </a:t>
            </a:r>
            <a:r>
              <a:rPr lang="en-GB" altLang="en-US" dirty="0" smtClean="0"/>
              <a:t>species</a:t>
            </a:r>
            <a:endParaRPr lang="en-GB" altLang="en-US" dirty="0"/>
          </a:p>
        </p:txBody>
      </p:sp>
    </p:spTree>
    <p:extLst>
      <p:ext uri="{BB962C8B-B14F-4D97-AF65-F5344CB8AC3E}">
        <p14:creationId xmlns:p14="http://schemas.microsoft.com/office/powerpoint/2010/main" val="111061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1004011"/>
          </a:xfrm>
        </p:spPr>
        <p:txBody>
          <a:bodyPr/>
          <a:lstStyle/>
          <a:p>
            <a:r>
              <a:rPr lang="en-US" altLang="en-US" dirty="0"/>
              <a:t>Cichlids</a:t>
            </a:r>
            <a:endParaRPr lang="en-US" dirty="0"/>
          </a:p>
        </p:txBody>
      </p:sp>
      <p:pic>
        <p:nvPicPr>
          <p:cNvPr id="7" name="Picture 6" descr="A figure shows four images of different colored species of cichlid fishes. The first one is red and black in color, the next one is a mix of silver and orange color. The third fish is having orange, yellow and black color. The fourth fish is purple and black in colo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364" y="1538749"/>
            <a:ext cx="6165273" cy="4023851"/>
          </a:xfrm>
          <a:prstGeom prst="rect">
            <a:avLst/>
          </a:prstGeom>
        </p:spPr>
      </p:pic>
    </p:spTree>
    <p:extLst>
      <p:ext uri="{BB962C8B-B14F-4D97-AF65-F5344CB8AC3E}">
        <p14:creationId xmlns:p14="http://schemas.microsoft.com/office/powerpoint/2010/main" val="419740741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An Evolutionary View of </a:t>
            </a:r>
            <a:r>
              <a:rPr lang="en-US" altLang="en-US" dirty="0" smtClean="0"/>
              <a:t>Mutations (2 </a:t>
            </a:r>
            <a:r>
              <a:rPr lang="en-US" altLang="en-US" dirty="0"/>
              <a:t>of 2)</a:t>
            </a:r>
          </a:p>
        </p:txBody>
      </p:sp>
      <p:sp>
        <p:nvSpPr>
          <p:cNvPr id="2" name="Content Placeholder 1"/>
          <p:cNvSpPr>
            <a:spLocks noGrp="1"/>
          </p:cNvSpPr>
          <p:nvPr>
            <p:ph idx="1"/>
          </p:nvPr>
        </p:nvSpPr>
        <p:spPr/>
        <p:txBody>
          <a:bodyPr/>
          <a:lstStyle/>
          <a:p>
            <a:r>
              <a:rPr lang="en-GB" altLang="en-US" dirty="0"/>
              <a:t>Occasionally, a change in the environment </a:t>
            </a:r>
            <a:r>
              <a:rPr lang="en-GB" altLang="en-US" dirty="0" err="1"/>
              <a:t>favors</a:t>
            </a:r>
            <a:r>
              <a:rPr lang="en-GB" altLang="en-US" dirty="0"/>
              <a:t> a mutation that had previously been neutral or even somewhat harmful</a:t>
            </a:r>
          </a:p>
          <a:p>
            <a:pPr lvl="1"/>
            <a:r>
              <a:rPr lang="en-GB" altLang="en-US" dirty="0"/>
              <a:t>Through natural selection, a beneficial mutation tends to increase in frequency in a population over generations</a:t>
            </a:r>
          </a:p>
          <a:p>
            <a:pPr lvl="1"/>
            <a:r>
              <a:rPr lang="en-GB" altLang="en-US" dirty="0"/>
              <a:t>Mutations are the source of Earth’s staggering </a:t>
            </a:r>
            <a:r>
              <a:rPr lang="en-GB" altLang="en-US" dirty="0" smtClean="0"/>
              <a:t>biodiversity</a:t>
            </a:r>
            <a:endParaRPr lang="en-GB" altLang="en-US" dirty="0"/>
          </a:p>
        </p:txBody>
      </p:sp>
    </p:spTree>
    <p:extLst>
      <p:ext uri="{BB962C8B-B14F-4D97-AF65-F5344CB8AC3E}">
        <p14:creationId xmlns:p14="http://schemas.microsoft.com/office/powerpoint/2010/main" val="190691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err="1"/>
              <a:t>Parapatric</a:t>
            </a:r>
            <a:r>
              <a:rPr lang="en-US" altLang="en-US" dirty="0"/>
              <a:t> Speciation</a:t>
            </a:r>
            <a:endParaRPr lang="en-US" dirty="0"/>
          </a:p>
        </p:txBody>
      </p:sp>
      <p:sp>
        <p:nvSpPr>
          <p:cNvPr id="6" name="Content Placeholder 5"/>
          <p:cNvSpPr>
            <a:spLocks noGrp="1"/>
          </p:cNvSpPr>
          <p:nvPr>
            <p:ph idx="1"/>
          </p:nvPr>
        </p:nvSpPr>
        <p:spPr/>
        <p:txBody>
          <a:bodyPr/>
          <a:lstStyle/>
          <a:p>
            <a:r>
              <a:rPr lang="en-GB" altLang="en-US" dirty="0" err="1"/>
              <a:t>Parapatric</a:t>
            </a:r>
            <a:r>
              <a:rPr lang="en-GB" altLang="en-US" dirty="0"/>
              <a:t> speciation: may occur when one population extends across a broad region with diverse habitats</a:t>
            </a:r>
          </a:p>
          <a:p>
            <a:pPr lvl="1"/>
            <a:r>
              <a:rPr lang="en-GB" altLang="en-US" dirty="0"/>
              <a:t>Example: Two species of velvet walking worm with overlapping habitats in Tasmania</a:t>
            </a:r>
          </a:p>
          <a:p>
            <a:pPr lvl="2"/>
            <a:r>
              <a:rPr lang="en-GB" altLang="en-US" dirty="0"/>
              <a:t>Where they interbreed, their hybrids are </a:t>
            </a:r>
            <a:r>
              <a:rPr lang="en-GB" altLang="en-US" dirty="0" smtClean="0"/>
              <a:t>sterile</a:t>
            </a:r>
            <a:endParaRPr lang="en-GB" altLang="en-US" dirty="0"/>
          </a:p>
        </p:txBody>
      </p:sp>
    </p:spTree>
    <p:extLst>
      <p:ext uri="{BB962C8B-B14F-4D97-AF65-F5344CB8AC3E}">
        <p14:creationId xmlns:p14="http://schemas.microsoft.com/office/powerpoint/2010/main" val="100710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17.10 Macroevolution</a:t>
            </a:r>
            <a:endParaRPr lang="en-US" dirty="0"/>
          </a:p>
        </p:txBody>
      </p:sp>
      <p:sp>
        <p:nvSpPr>
          <p:cNvPr id="3" name="Content Placeholder 2"/>
          <p:cNvSpPr>
            <a:spLocks noGrp="1"/>
          </p:cNvSpPr>
          <p:nvPr>
            <p:ph idx="1"/>
          </p:nvPr>
        </p:nvSpPr>
        <p:spPr/>
        <p:txBody>
          <a:bodyPr/>
          <a:lstStyle/>
          <a:p>
            <a:r>
              <a:rPr lang="en-US" altLang="en-US" dirty="0"/>
              <a:t>Macroevolution	</a:t>
            </a:r>
          </a:p>
          <a:p>
            <a:pPr lvl="1"/>
            <a:r>
              <a:rPr lang="en-US" altLang="en-US" dirty="0"/>
              <a:t>Evolutionary patterns on a larger scale</a:t>
            </a:r>
          </a:p>
          <a:p>
            <a:r>
              <a:rPr lang="en-US" altLang="en-US" dirty="0"/>
              <a:t>There are five patterns of macroevolution</a:t>
            </a:r>
          </a:p>
          <a:p>
            <a:pPr lvl="1"/>
            <a:r>
              <a:rPr lang="en-US" altLang="en-US" dirty="0"/>
              <a:t>Stasis</a:t>
            </a:r>
          </a:p>
          <a:p>
            <a:pPr lvl="1"/>
            <a:r>
              <a:rPr lang="en-US" altLang="en-US" dirty="0"/>
              <a:t>Exaptation</a:t>
            </a:r>
          </a:p>
          <a:p>
            <a:pPr lvl="1"/>
            <a:r>
              <a:rPr lang="en-US" altLang="en-US" dirty="0"/>
              <a:t>Mass extinction</a:t>
            </a:r>
          </a:p>
          <a:p>
            <a:pPr lvl="1"/>
            <a:r>
              <a:rPr lang="en-US" altLang="en-US" dirty="0"/>
              <a:t>Adaptive radiation</a:t>
            </a:r>
          </a:p>
          <a:p>
            <a:pPr lvl="1"/>
            <a:r>
              <a:rPr lang="en-US" altLang="en-US" dirty="0" smtClean="0"/>
              <a:t>Coevolution</a:t>
            </a:r>
            <a:endParaRPr lang="en-US" altLang="en-US" dirty="0"/>
          </a:p>
        </p:txBody>
      </p:sp>
    </p:spTree>
    <p:extLst>
      <p:ext uri="{BB962C8B-B14F-4D97-AF65-F5344CB8AC3E}">
        <p14:creationId xmlns:p14="http://schemas.microsoft.com/office/powerpoint/2010/main" val="302971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Stasis</a:t>
            </a:r>
            <a:endParaRPr lang="en-US" dirty="0"/>
          </a:p>
        </p:txBody>
      </p:sp>
      <p:sp>
        <p:nvSpPr>
          <p:cNvPr id="3" name="Content Placeholder 2"/>
          <p:cNvSpPr>
            <a:spLocks noGrp="1"/>
          </p:cNvSpPr>
          <p:nvPr>
            <p:ph idx="1"/>
          </p:nvPr>
        </p:nvSpPr>
        <p:spPr/>
        <p:txBody>
          <a:bodyPr/>
          <a:lstStyle/>
          <a:p>
            <a:r>
              <a:rPr lang="en-US" altLang="en-US" dirty="0"/>
              <a:t>A lineage which </a:t>
            </a:r>
            <a:r>
              <a:rPr lang="en-GB" altLang="en-US" dirty="0"/>
              <a:t>persists for millions of years with little or no change</a:t>
            </a:r>
          </a:p>
          <a:p>
            <a:pPr lvl="1"/>
            <a:r>
              <a:rPr lang="en-GB" altLang="en-US" dirty="0"/>
              <a:t>Example: Coelacanth</a:t>
            </a:r>
          </a:p>
          <a:p>
            <a:pPr lvl="2"/>
            <a:r>
              <a:rPr lang="en-GB" altLang="en-US" dirty="0"/>
              <a:t>Ancient lobe-finned fish</a:t>
            </a:r>
          </a:p>
          <a:p>
            <a:pPr lvl="2"/>
            <a:r>
              <a:rPr lang="en-GB" altLang="en-US" dirty="0"/>
              <a:t>Thought to be extinct</a:t>
            </a:r>
          </a:p>
          <a:p>
            <a:pPr lvl="2"/>
            <a:r>
              <a:rPr lang="en-GB" altLang="en-US" dirty="0"/>
              <a:t>Rediscovered in </a:t>
            </a:r>
            <a:r>
              <a:rPr lang="en-GB" altLang="en-US" dirty="0" smtClean="0"/>
              <a:t>1938</a:t>
            </a:r>
            <a:endParaRPr lang="en-GB" altLang="en-US" dirty="0"/>
          </a:p>
        </p:txBody>
      </p:sp>
    </p:spTree>
    <p:extLst>
      <p:ext uri="{BB962C8B-B14F-4D97-AF65-F5344CB8AC3E}">
        <p14:creationId xmlns:p14="http://schemas.microsoft.com/office/powerpoint/2010/main" val="37912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Coelacanth: A Static Species</a:t>
            </a:r>
            <a:endParaRPr lang="en-US" dirty="0"/>
          </a:p>
        </p:txBody>
      </p:sp>
      <p:pic>
        <p:nvPicPr>
          <p:cNvPr id="7" name="Picture 6" descr="A photos show an example of stasis. On the left a coelacanth fossil is seen and below it an alive coelacanth is seen. Another image shows coelacanth’s unusual ancestral features with the parts labeled on it. The part ‘Notochord’ reads, this tough, elastic tube, which is partially hollow and filled with fluid, is ancestral to the spinal cord. The part ‘Lobed fins’ reads, these fleshy fins retain a few of the ancestral bones that gave rise to legs and arms in other lineages. The part ‘Long Gestation’ reads, coelacanths give birth to litters of up to 26 fully developed “pups” after gestation of more than a year. And, the part Rostral organ reads, A sensory organ that perceives electrical impulses in water, it probably helps the fish locate prey in dark ocean depth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01" y="1694688"/>
            <a:ext cx="8816798" cy="3468624"/>
          </a:xfrm>
          <a:prstGeom prst="rect">
            <a:avLst/>
          </a:prstGeom>
        </p:spPr>
      </p:pic>
    </p:spTree>
    <p:extLst>
      <p:ext uri="{BB962C8B-B14F-4D97-AF65-F5344CB8AC3E}">
        <p14:creationId xmlns:p14="http://schemas.microsoft.com/office/powerpoint/2010/main" val="3308898667"/>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Exaptation</a:t>
            </a:r>
            <a:endParaRPr lang="en-US" dirty="0"/>
          </a:p>
        </p:txBody>
      </p:sp>
      <p:sp>
        <p:nvSpPr>
          <p:cNvPr id="6" name="Content Placeholder 5"/>
          <p:cNvSpPr>
            <a:spLocks noGrp="1"/>
          </p:cNvSpPr>
          <p:nvPr>
            <p:ph idx="1"/>
          </p:nvPr>
        </p:nvSpPr>
        <p:spPr/>
        <p:txBody>
          <a:bodyPr/>
          <a:lstStyle/>
          <a:p>
            <a:r>
              <a:rPr lang="en-GB" altLang="en-US" dirty="0"/>
              <a:t>Adaptation of an existing structure for a completely different purpose; a major evolutionary novelty</a:t>
            </a:r>
          </a:p>
          <a:p>
            <a:pPr lvl="1"/>
            <a:r>
              <a:rPr lang="en-GB" altLang="en-US" dirty="0"/>
              <a:t>Example: Feathers on modern bird used for flight evolved from feather on dinosaurs used for </a:t>
            </a:r>
            <a:r>
              <a:rPr lang="en-GB" altLang="en-US" dirty="0" smtClean="0"/>
              <a:t>insulation</a:t>
            </a:r>
            <a:endParaRPr lang="en-GB" altLang="en-US" dirty="0"/>
          </a:p>
        </p:txBody>
      </p:sp>
    </p:spTree>
    <p:extLst>
      <p:ext uri="{BB962C8B-B14F-4D97-AF65-F5344CB8AC3E}">
        <p14:creationId xmlns:p14="http://schemas.microsoft.com/office/powerpoint/2010/main" val="341072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Mass Extinctions</a:t>
            </a:r>
            <a:endParaRPr lang="en-US" dirty="0"/>
          </a:p>
        </p:txBody>
      </p:sp>
      <p:sp>
        <p:nvSpPr>
          <p:cNvPr id="3" name="Content Placeholder 2"/>
          <p:cNvSpPr>
            <a:spLocks noGrp="1"/>
          </p:cNvSpPr>
          <p:nvPr>
            <p:ph idx="1"/>
          </p:nvPr>
        </p:nvSpPr>
        <p:spPr/>
        <p:txBody>
          <a:bodyPr/>
          <a:lstStyle/>
          <a:p>
            <a:r>
              <a:rPr lang="en-US" altLang="en-US" dirty="0"/>
              <a:t>Simultaneous losses of many lineages</a:t>
            </a:r>
          </a:p>
          <a:p>
            <a:pPr lvl="1"/>
            <a:r>
              <a:rPr lang="en-US" altLang="en-US" dirty="0"/>
              <a:t>Extinct: r</a:t>
            </a:r>
            <a:r>
              <a:rPr lang="en-GB" altLang="en-US" dirty="0" err="1"/>
              <a:t>efers</a:t>
            </a:r>
            <a:r>
              <a:rPr lang="en-GB" altLang="en-US" dirty="0"/>
              <a:t> to a species that has been permanently lost</a:t>
            </a:r>
            <a:endParaRPr lang="en-US" altLang="en-US" dirty="0"/>
          </a:p>
          <a:p>
            <a:pPr lvl="2"/>
            <a:r>
              <a:rPr lang="en-US" altLang="en-US" dirty="0"/>
              <a:t>99 percent of all species that have ever lived are now extinct</a:t>
            </a:r>
          </a:p>
          <a:p>
            <a:pPr lvl="1"/>
            <a:r>
              <a:rPr lang="en-US" altLang="en-US" dirty="0"/>
              <a:t>Fossil record indicated that there have been more than 20 mass extinctions</a:t>
            </a:r>
          </a:p>
          <a:p>
            <a:pPr lvl="1"/>
            <a:r>
              <a:rPr lang="en-GB" altLang="en-US" dirty="0"/>
              <a:t>Five catastrophic events in which the majority of species on Earth disappeared </a:t>
            </a:r>
          </a:p>
        </p:txBody>
      </p:sp>
    </p:spTree>
    <p:extLst>
      <p:ext uri="{BB962C8B-B14F-4D97-AF65-F5344CB8AC3E}">
        <p14:creationId xmlns:p14="http://schemas.microsoft.com/office/powerpoint/2010/main" val="403908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Adaptive Radiation</a:t>
            </a:r>
            <a:endParaRPr lang="en-US" dirty="0"/>
          </a:p>
        </p:txBody>
      </p:sp>
      <p:sp>
        <p:nvSpPr>
          <p:cNvPr id="3" name="Content Placeholder 2"/>
          <p:cNvSpPr>
            <a:spLocks noGrp="1"/>
          </p:cNvSpPr>
          <p:nvPr>
            <p:ph idx="1"/>
          </p:nvPr>
        </p:nvSpPr>
        <p:spPr/>
        <p:txBody>
          <a:bodyPr/>
          <a:lstStyle/>
          <a:p>
            <a:r>
              <a:rPr lang="en-GB" altLang="en-US" dirty="0"/>
              <a:t>Lineage rapidly diversifies into several new species</a:t>
            </a:r>
          </a:p>
          <a:p>
            <a:pPr lvl="1"/>
            <a:r>
              <a:rPr lang="en-GB" altLang="en-US" dirty="0"/>
              <a:t>A burst of genetic divergences</a:t>
            </a:r>
          </a:p>
          <a:p>
            <a:pPr lvl="1"/>
            <a:r>
              <a:rPr lang="en-GB" altLang="en-US" dirty="0"/>
              <a:t>Can occur after individuals colonize a new environment that has a variety of different habitats with few or no competitors</a:t>
            </a:r>
          </a:p>
          <a:p>
            <a:pPr lvl="1"/>
            <a:r>
              <a:rPr lang="en-GB" altLang="en-US" dirty="0"/>
              <a:t>Can involve a key innovation</a:t>
            </a:r>
          </a:p>
          <a:p>
            <a:pPr lvl="2"/>
            <a:r>
              <a:rPr lang="en-GB" altLang="en-US" dirty="0"/>
              <a:t>A new trait that allows its bearer to exploit a habitat more efficiently or in a novel </a:t>
            </a:r>
            <a:r>
              <a:rPr lang="en-GB" altLang="en-US" dirty="0" smtClean="0"/>
              <a:t>way</a:t>
            </a:r>
            <a:endParaRPr lang="en-GB" altLang="en-US" dirty="0"/>
          </a:p>
        </p:txBody>
      </p:sp>
    </p:spTree>
    <p:extLst>
      <p:ext uri="{BB962C8B-B14F-4D97-AF65-F5344CB8AC3E}">
        <p14:creationId xmlns:p14="http://schemas.microsoft.com/office/powerpoint/2010/main" val="200714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Coevolution</a:t>
            </a:r>
            <a:endParaRPr lang="en-US" dirty="0"/>
          </a:p>
        </p:txBody>
      </p:sp>
      <p:sp>
        <p:nvSpPr>
          <p:cNvPr id="3" name="Content Placeholder 2"/>
          <p:cNvSpPr>
            <a:spLocks noGrp="1"/>
          </p:cNvSpPr>
          <p:nvPr>
            <p:ph idx="1"/>
          </p:nvPr>
        </p:nvSpPr>
        <p:spPr/>
        <p:txBody>
          <a:bodyPr/>
          <a:lstStyle/>
          <a:p>
            <a:r>
              <a:rPr lang="en-GB" altLang="en-US" dirty="0"/>
              <a:t>Joint evolution of two closely interacting species</a:t>
            </a:r>
          </a:p>
          <a:p>
            <a:pPr lvl="1"/>
            <a:r>
              <a:rPr lang="en-GB" altLang="en-US" dirty="0"/>
              <a:t>Each is a selective agent for traits of the other</a:t>
            </a:r>
          </a:p>
          <a:p>
            <a:pPr lvl="1"/>
            <a:r>
              <a:rPr lang="en-GB" altLang="en-US" dirty="0"/>
              <a:t>Each adapts to changes in the other</a:t>
            </a:r>
          </a:p>
          <a:p>
            <a:pPr lvl="1"/>
            <a:r>
              <a:rPr lang="en-GB" altLang="en-US" dirty="0"/>
              <a:t>Over evolutionary time, two species may become so interdependent that they can no longer survive without one another </a:t>
            </a:r>
          </a:p>
          <a:p>
            <a:pPr lvl="2"/>
            <a:r>
              <a:rPr lang="en-GB" altLang="en-US" dirty="0"/>
              <a:t>e.g., the large blue butterfly (</a:t>
            </a:r>
            <a:r>
              <a:rPr lang="en-GB" altLang="en-US" i="1" dirty="0" err="1"/>
              <a:t>Maculinea</a:t>
            </a:r>
            <a:r>
              <a:rPr lang="en-GB" altLang="en-US" i="1" dirty="0"/>
              <a:t> </a:t>
            </a:r>
            <a:r>
              <a:rPr lang="en-GB" altLang="en-US" i="1" dirty="0" err="1"/>
              <a:t>arion</a:t>
            </a:r>
            <a:r>
              <a:rPr lang="en-GB" altLang="en-US" dirty="0"/>
              <a:t>) and red ant (</a:t>
            </a:r>
            <a:r>
              <a:rPr lang="en-GB" altLang="en-US" i="1" dirty="0" err="1"/>
              <a:t>Myrmica</a:t>
            </a:r>
            <a:r>
              <a:rPr lang="en-GB" altLang="en-US" i="1" dirty="0"/>
              <a:t> </a:t>
            </a:r>
            <a:r>
              <a:rPr lang="en-GB" altLang="en-US" i="1" dirty="0" err="1"/>
              <a:t>sabuleti</a:t>
            </a:r>
            <a:r>
              <a:rPr lang="en-GB" altLang="en-US" dirty="0" smtClean="0"/>
              <a:t>)</a:t>
            </a:r>
            <a:endParaRPr lang="en-GB" altLang="en-US" dirty="0"/>
          </a:p>
        </p:txBody>
      </p:sp>
    </p:spTree>
    <p:extLst>
      <p:ext uri="{BB962C8B-B14F-4D97-AF65-F5344CB8AC3E}">
        <p14:creationId xmlns:p14="http://schemas.microsoft.com/office/powerpoint/2010/main" val="80041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Coevolved Species</a:t>
            </a:r>
            <a:endParaRPr lang="en-US" dirty="0"/>
          </a:p>
        </p:txBody>
      </p:sp>
      <p:pic>
        <p:nvPicPr>
          <p:cNvPr id="7" name="Picture 6" descr="A figure shows an example of coevolved species. In the photo A, a Maculinea arion caterpillar is seen with a Myrmica sabuleti ant. In the photo B, Maculinea arion butterfly is sitting on the purple flower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96" y="1918689"/>
            <a:ext cx="8369808" cy="3020622"/>
          </a:xfrm>
          <a:prstGeom prst="rect">
            <a:avLst/>
          </a:prstGeom>
        </p:spPr>
      </p:pic>
    </p:spTree>
    <p:extLst>
      <p:ext uri="{BB962C8B-B14F-4D97-AF65-F5344CB8AC3E}">
        <p14:creationId xmlns:p14="http://schemas.microsoft.com/office/powerpoint/2010/main" val="1509616245"/>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Evolutionary Theory</a:t>
            </a:r>
            <a:endParaRPr lang="en-US" dirty="0"/>
          </a:p>
        </p:txBody>
      </p:sp>
      <p:sp>
        <p:nvSpPr>
          <p:cNvPr id="6" name="Content Placeholder 5"/>
          <p:cNvSpPr>
            <a:spLocks noGrp="1"/>
          </p:cNvSpPr>
          <p:nvPr>
            <p:ph idx="1"/>
          </p:nvPr>
        </p:nvSpPr>
        <p:spPr/>
        <p:txBody>
          <a:bodyPr/>
          <a:lstStyle/>
          <a:p>
            <a:r>
              <a:rPr lang="en-GB" altLang="en-US" dirty="0"/>
              <a:t>Biologists disagree about how macroevolution occurs</a:t>
            </a:r>
          </a:p>
          <a:p>
            <a:pPr lvl="1"/>
            <a:r>
              <a:rPr lang="en-GB" altLang="en-US" dirty="0"/>
              <a:t>Dramatic jumps in morphology may be the result of mutations in homeotic or other regulatory genes</a:t>
            </a:r>
          </a:p>
          <a:p>
            <a:pPr lvl="1"/>
            <a:r>
              <a:rPr lang="en-GB" altLang="en-US" dirty="0"/>
              <a:t>Macroevolution may be an accumulation of many </a:t>
            </a:r>
            <a:r>
              <a:rPr lang="en-GB" altLang="en-US" dirty="0" err="1"/>
              <a:t>microevolutionary</a:t>
            </a:r>
            <a:r>
              <a:rPr lang="en-GB" altLang="en-US" dirty="0"/>
              <a:t> events, or it may be an entirely different </a:t>
            </a:r>
            <a:r>
              <a:rPr lang="en-GB" altLang="en-US" dirty="0" smtClean="0"/>
              <a:t>process</a:t>
            </a:r>
            <a:endParaRPr lang="en-GB" altLang="en-US" dirty="0"/>
          </a:p>
        </p:txBody>
      </p:sp>
    </p:spTree>
    <p:extLst>
      <p:ext uri="{BB962C8B-B14F-4D97-AF65-F5344CB8AC3E}">
        <p14:creationId xmlns:p14="http://schemas.microsoft.com/office/powerpoint/2010/main" val="127875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Allele Frequency</a:t>
            </a:r>
          </a:p>
        </p:txBody>
      </p:sp>
      <p:sp>
        <p:nvSpPr>
          <p:cNvPr id="16387" name="Content Placeholder 3"/>
          <p:cNvSpPr>
            <a:spLocks noGrp="1"/>
          </p:cNvSpPr>
          <p:nvPr>
            <p:ph idx="1"/>
          </p:nvPr>
        </p:nvSpPr>
        <p:spPr/>
        <p:txBody>
          <a:bodyPr/>
          <a:lstStyle/>
          <a:p>
            <a:r>
              <a:rPr lang="en-GB" altLang="en-US" dirty="0"/>
              <a:t>All alleles in a population form a gene pool</a:t>
            </a:r>
          </a:p>
          <a:p>
            <a:r>
              <a:rPr lang="en-GB" altLang="en-US" dirty="0"/>
              <a:t>Changes in the allele frequencies of a population are called microevolution </a:t>
            </a:r>
          </a:p>
          <a:p>
            <a:pPr lvl="1"/>
            <a:r>
              <a:rPr lang="en-GB" altLang="en-US" dirty="0"/>
              <a:t>Occurs constantly by:</a:t>
            </a:r>
          </a:p>
          <a:p>
            <a:pPr lvl="2"/>
            <a:r>
              <a:rPr lang="en-GB" altLang="en-US" dirty="0"/>
              <a:t>Mutation</a:t>
            </a:r>
          </a:p>
          <a:p>
            <a:pPr lvl="2"/>
            <a:r>
              <a:rPr lang="en-GB" altLang="en-US" dirty="0"/>
              <a:t>Natural selection</a:t>
            </a:r>
          </a:p>
          <a:p>
            <a:pPr lvl="2"/>
            <a:r>
              <a:rPr lang="en-GB" altLang="en-US" dirty="0"/>
              <a:t>Genetic drift</a:t>
            </a:r>
          </a:p>
          <a:p>
            <a:pPr lvl="2"/>
            <a:r>
              <a:rPr lang="en-GB" altLang="en-US" dirty="0"/>
              <a:t>Gene </a:t>
            </a:r>
            <a:r>
              <a:rPr lang="en-GB" altLang="en-US" dirty="0" smtClean="0"/>
              <a:t>flow</a:t>
            </a:r>
            <a:endParaRPr lang="en-GB" altLang="en-US" dirty="0"/>
          </a:p>
        </p:txBody>
      </p:sp>
    </p:spTree>
    <p:extLst>
      <p:ext uri="{BB962C8B-B14F-4D97-AF65-F5344CB8AC3E}">
        <p14:creationId xmlns:p14="http://schemas.microsoft.com/office/powerpoint/2010/main" val="3318394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17.11 </a:t>
            </a:r>
            <a:r>
              <a:rPr lang="en-US" altLang="en-US" dirty="0" smtClean="0"/>
              <a:t>Phylogeny (1 of 2)</a:t>
            </a:r>
            <a:endParaRPr lang="en-US" dirty="0"/>
          </a:p>
        </p:txBody>
      </p:sp>
      <p:sp>
        <p:nvSpPr>
          <p:cNvPr id="3" name="Content Placeholder 2"/>
          <p:cNvSpPr>
            <a:spLocks noGrp="1"/>
          </p:cNvSpPr>
          <p:nvPr>
            <p:ph idx="1"/>
          </p:nvPr>
        </p:nvSpPr>
        <p:spPr/>
        <p:txBody>
          <a:bodyPr/>
          <a:lstStyle/>
          <a:p>
            <a:r>
              <a:rPr lang="en-GB" altLang="en-US" dirty="0"/>
              <a:t>Instead of trying to divide the diversity of living organisms into a series of taxonomic ranks, most biologists are now focusing on evolutionary connections</a:t>
            </a:r>
          </a:p>
          <a:p>
            <a:r>
              <a:rPr lang="en-GB" altLang="en-US" dirty="0"/>
              <a:t>Phylogeny</a:t>
            </a:r>
          </a:p>
          <a:p>
            <a:pPr lvl="1"/>
            <a:r>
              <a:rPr lang="en-GB" altLang="en-US" dirty="0"/>
              <a:t>Grouping species on the basis of their shared characters</a:t>
            </a:r>
          </a:p>
          <a:p>
            <a:pPr lvl="1"/>
            <a:r>
              <a:rPr lang="en-GB" altLang="en-US" dirty="0"/>
              <a:t>Like a </a:t>
            </a:r>
            <a:r>
              <a:rPr lang="en-GB" altLang="en-US" dirty="0" smtClean="0"/>
              <a:t>genealogy</a:t>
            </a:r>
            <a:endParaRPr lang="en-GB" altLang="en-US" dirty="0"/>
          </a:p>
        </p:txBody>
      </p:sp>
    </p:spTree>
    <p:extLst>
      <p:ext uri="{BB962C8B-B14F-4D97-AF65-F5344CB8AC3E}">
        <p14:creationId xmlns:p14="http://schemas.microsoft.com/office/powerpoint/2010/main" val="296822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Phylogeny (2 of 2)</a:t>
            </a:r>
            <a:endParaRPr lang="en-US" dirty="0"/>
          </a:p>
        </p:txBody>
      </p:sp>
      <p:sp>
        <p:nvSpPr>
          <p:cNvPr id="3" name="Content Placeholder 2"/>
          <p:cNvSpPr>
            <a:spLocks noGrp="1"/>
          </p:cNvSpPr>
          <p:nvPr>
            <p:ph idx="1"/>
          </p:nvPr>
        </p:nvSpPr>
        <p:spPr/>
        <p:txBody>
          <a:bodyPr/>
          <a:lstStyle/>
          <a:p>
            <a:r>
              <a:rPr lang="en-GB" altLang="en-US" dirty="0"/>
              <a:t>Each species bears traces of its own evolutionary history in its characters</a:t>
            </a:r>
          </a:p>
          <a:p>
            <a:pPr lvl="1"/>
            <a:r>
              <a:rPr lang="en-GB" altLang="en-US" dirty="0"/>
              <a:t>Character: quantifiable, heritable trait</a:t>
            </a:r>
          </a:p>
          <a:p>
            <a:r>
              <a:rPr lang="en-GB" altLang="en-US" dirty="0"/>
              <a:t>Biologists group species on shared characters</a:t>
            </a:r>
          </a:p>
          <a:p>
            <a:pPr lvl="1"/>
            <a:r>
              <a:rPr lang="en-GB" altLang="en-US" dirty="0"/>
              <a:t>The base of the group is a derived trait, a character present in a group under study but not the group’s </a:t>
            </a:r>
            <a:r>
              <a:rPr lang="en-GB" altLang="en-US" dirty="0" smtClean="0"/>
              <a:t>ancestors</a:t>
            </a:r>
            <a:endParaRPr lang="en-GB" altLang="en-US" dirty="0"/>
          </a:p>
        </p:txBody>
      </p:sp>
    </p:spTree>
    <p:extLst>
      <p:ext uri="{BB962C8B-B14F-4D97-AF65-F5344CB8AC3E}">
        <p14:creationId xmlns:p14="http://schemas.microsoft.com/office/powerpoint/2010/main" val="60182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86091"/>
            <a:ext cx="8032638" cy="984228"/>
          </a:xfrm>
        </p:spPr>
        <p:txBody>
          <a:bodyPr/>
          <a:lstStyle/>
          <a:p>
            <a:r>
              <a:rPr lang="en-US" altLang="en-US" dirty="0"/>
              <a:t>Characters</a:t>
            </a:r>
            <a:endParaRPr lang="en-US" dirty="0"/>
          </a:p>
        </p:txBody>
      </p:sp>
      <p:pic>
        <p:nvPicPr>
          <p:cNvPr id="7" name="Picture 6" descr="A figure shows a standing flamingo, a bat hanging upside down, and a lion seate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113" y="1219200"/>
            <a:ext cx="3763774" cy="4800600"/>
          </a:xfrm>
          <a:prstGeom prst="rect">
            <a:avLst/>
          </a:prstGeom>
        </p:spPr>
      </p:pic>
    </p:spTree>
    <p:extLst>
      <p:ext uri="{BB962C8B-B14F-4D97-AF65-F5344CB8AC3E}">
        <p14:creationId xmlns:p14="http://schemas.microsoft.com/office/powerpoint/2010/main" val="49269470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Cladistics</a:t>
            </a:r>
          </a:p>
        </p:txBody>
      </p:sp>
      <p:sp>
        <p:nvSpPr>
          <p:cNvPr id="6" name="Content Placeholder 5"/>
          <p:cNvSpPr>
            <a:spLocks noGrp="1"/>
          </p:cNvSpPr>
          <p:nvPr>
            <p:ph idx="1"/>
          </p:nvPr>
        </p:nvSpPr>
        <p:spPr/>
        <p:txBody>
          <a:bodyPr/>
          <a:lstStyle/>
          <a:p>
            <a:r>
              <a:rPr lang="en-US" dirty="0"/>
              <a:t>Making hypotheses about evolutionary relationships is the field of cladistics</a:t>
            </a:r>
          </a:p>
          <a:p>
            <a:r>
              <a:rPr lang="en-US" dirty="0"/>
              <a:t>Relationships are diagramed in evolutionary trees</a:t>
            </a:r>
          </a:p>
          <a:p>
            <a:r>
              <a:rPr lang="en-US" dirty="0"/>
              <a:t>Cladogram is a visual summary of the </a:t>
            </a:r>
            <a:r>
              <a:rPr lang="en-US" dirty="0" smtClean="0"/>
              <a:t>hypothesis</a:t>
            </a:r>
            <a:endParaRPr lang="en-US" dirty="0"/>
          </a:p>
        </p:txBody>
      </p:sp>
    </p:spTree>
    <p:extLst>
      <p:ext uri="{BB962C8B-B14F-4D97-AF65-F5344CB8AC3E}">
        <p14:creationId xmlns:p14="http://schemas.microsoft.com/office/powerpoint/2010/main" val="178813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Cladistic</a:t>
            </a:r>
            <a:r>
              <a:rPr lang="en-US" dirty="0"/>
              <a:t> Trees</a:t>
            </a:r>
          </a:p>
        </p:txBody>
      </p:sp>
      <p:pic>
        <p:nvPicPr>
          <p:cNvPr id="7" name="Picture 6" descr="An illustration consists of three sections depicting the example of cladistics showing the three possible evolutionary pathways, in the evolutionary time. Section A reads, If the bird and lion are most closely related, the derived traits would have evolved ten times in total. A starting point shows the trait of warm-blooded. A little further, wings also add up. The evolution goes forward and branches into two. One branch shows the traits of hair, milk and teeth, and the arrow points to lion. Another branch shows the traits of wings and feathers and the arrow points to bird. Section B reads, if the bird and bat are most closely related, the derived traits would have evolved nine times in total. A starting point shows the trait of warm-blooded. From this point the evolution branches into two. One branch shows the traits of hair, milk and teeth, and the arrow points to lion. The other branch further diverges into two parts. One with the trait of feathers and the arrow points to bird. The other branch shows the traits of hair, milk, teeth and wings and the arrow points to bat. Section C reads, if the lion and bat are most closely related, the derived traits would have evolved seven times in total. A starting point shows the trait of warm-blooded, teeth and milk. From this point the evolution branches into two. One of the branch shows the traits of wings and feathers and the arrow points to bird. The other branch further diverges into two at the point where the trait of hair comes. One of it points to lion, and another with the trait of wings points to ba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75" y="2281056"/>
            <a:ext cx="8524050" cy="2295888"/>
          </a:xfrm>
          <a:prstGeom prst="rect">
            <a:avLst/>
          </a:prstGeom>
        </p:spPr>
      </p:pic>
    </p:spTree>
    <p:extLst>
      <p:ext uri="{BB962C8B-B14F-4D97-AF65-F5344CB8AC3E}">
        <p14:creationId xmlns:p14="http://schemas.microsoft.com/office/powerpoint/2010/main" val="2698421098"/>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17.12 Applications of Phylogeny</a:t>
            </a:r>
            <a:endParaRPr lang="en-US" dirty="0"/>
          </a:p>
        </p:txBody>
      </p:sp>
      <p:sp>
        <p:nvSpPr>
          <p:cNvPr id="6" name="Content Placeholder 5"/>
          <p:cNvSpPr>
            <a:spLocks noGrp="1"/>
          </p:cNvSpPr>
          <p:nvPr>
            <p:ph idx="1"/>
          </p:nvPr>
        </p:nvSpPr>
        <p:spPr/>
        <p:txBody>
          <a:bodyPr/>
          <a:lstStyle/>
          <a:p>
            <a:r>
              <a:rPr lang="en-GB" altLang="en-US" dirty="0"/>
              <a:t>Hawaiian honeycreepers illustrate how evolution works</a:t>
            </a:r>
          </a:p>
          <a:p>
            <a:pPr lvl="1"/>
            <a:r>
              <a:rPr lang="en-GB" altLang="en-US" dirty="0"/>
              <a:t>Isolation that spurred honeycreepers’ adaptive radiations also ensured they had no built-in defences against predators or diseases from the mainland</a:t>
            </a:r>
          </a:p>
          <a:p>
            <a:pPr lvl="1"/>
            <a:r>
              <a:rPr lang="en-GB" altLang="en-US" dirty="0"/>
              <a:t>Specializations became hindrances when habitats suddenly changed or </a:t>
            </a:r>
            <a:r>
              <a:rPr lang="en-GB" altLang="en-US" dirty="0" smtClean="0"/>
              <a:t>disappeared</a:t>
            </a:r>
            <a:endParaRPr lang="en-GB" altLang="en-US" dirty="0"/>
          </a:p>
        </p:txBody>
      </p:sp>
    </p:spTree>
    <p:extLst>
      <p:ext uri="{BB962C8B-B14F-4D97-AF65-F5344CB8AC3E}">
        <p14:creationId xmlns:p14="http://schemas.microsoft.com/office/powerpoint/2010/main" val="315375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30341"/>
            <a:ext cx="8032638" cy="936459"/>
          </a:xfrm>
        </p:spPr>
        <p:txBody>
          <a:bodyPr>
            <a:normAutofit/>
          </a:bodyPr>
          <a:lstStyle/>
          <a:p>
            <a:r>
              <a:rPr lang="en-US" altLang="en-US" dirty="0"/>
              <a:t>Conservation of Honeycreepers</a:t>
            </a:r>
            <a:endParaRPr lang="en-US" dirty="0"/>
          </a:p>
        </p:txBody>
      </p:sp>
      <p:pic>
        <p:nvPicPr>
          <p:cNvPr id="7" name="Picture 6" descr="A figure shows three photos of different honeycreeper species. The first photo shows a palila bird. The second photo shows an akekee bird. The third photo shows a poouli bir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309" y="1051625"/>
            <a:ext cx="2063382" cy="5120575"/>
          </a:xfrm>
          <a:prstGeom prst="rect">
            <a:avLst/>
          </a:prstGeom>
        </p:spPr>
      </p:pic>
    </p:spTree>
    <p:extLst>
      <p:ext uri="{BB962C8B-B14F-4D97-AF65-F5344CB8AC3E}">
        <p14:creationId xmlns:p14="http://schemas.microsoft.com/office/powerpoint/2010/main" val="246350096"/>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Medical Research</a:t>
            </a:r>
            <a:endParaRPr lang="en-US" dirty="0"/>
          </a:p>
        </p:txBody>
      </p:sp>
      <p:sp>
        <p:nvSpPr>
          <p:cNvPr id="6" name="Content Placeholder 5"/>
          <p:cNvSpPr>
            <a:spLocks noGrp="1"/>
          </p:cNvSpPr>
          <p:nvPr>
            <p:ph idx="1"/>
          </p:nvPr>
        </p:nvSpPr>
        <p:spPr/>
        <p:txBody>
          <a:bodyPr/>
          <a:lstStyle/>
          <a:p>
            <a:r>
              <a:rPr lang="en-US" altLang="en-US" dirty="0"/>
              <a:t>Cladistics allows researchers to study the evolution of viruses and infectious agents</a:t>
            </a:r>
          </a:p>
          <a:p>
            <a:pPr lvl="1"/>
            <a:r>
              <a:rPr lang="en-US" altLang="en-US" dirty="0"/>
              <a:t>H5N1 influenza virus infects birds and other animals</a:t>
            </a:r>
          </a:p>
          <a:p>
            <a:pPr lvl="1"/>
            <a:r>
              <a:rPr lang="en-US" altLang="en-US" dirty="0"/>
              <a:t>Phylogenetic analysis shows species ‘jumps’ from birds to pigs, with 1 isolates potentially transmittable to </a:t>
            </a:r>
            <a:r>
              <a:rPr lang="en-US" altLang="en-US" dirty="0" smtClean="0"/>
              <a:t>humans</a:t>
            </a:r>
            <a:endParaRPr lang="en-US" altLang="en-US" dirty="0"/>
          </a:p>
        </p:txBody>
      </p:sp>
    </p:spTree>
    <p:extLst>
      <p:ext uri="{BB962C8B-B14F-4D97-AF65-F5344CB8AC3E}">
        <p14:creationId xmlns:p14="http://schemas.microsoft.com/office/powerpoint/2010/main" val="110365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a:t>
            </a:r>
          </a:p>
        </p:txBody>
      </p:sp>
      <p:sp>
        <p:nvSpPr>
          <p:cNvPr id="3" name="Content Placeholder 2"/>
          <p:cNvSpPr>
            <a:spLocks noGrp="1"/>
          </p:cNvSpPr>
          <p:nvPr>
            <p:ph idx="1"/>
          </p:nvPr>
        </p:nvSpPr>
        <p:spPr/>
        <p:txBody>
          <a:bodyPr/>
          <a:lstStyle/>
          <a:p>
            <a:r>
              <a:rPr lang="en-US" dirty="0"/>
              <a:t>How does phenotypic variation arise?</a:t>
            </a:r>
          </a:p>
          <a:p>
            <a:r>
              <a:rPr lang="en-US" dirty="0"/>
              <a:t>Think of examples of human alleles whose frequencies vary from one region to the next.</a:t>
            </a:r>
          </a:p>
          <a:p>
            <a:r>
              <a:rPr lang="en-US" dirty="0"/>
              <a:t>Why are conservationists concerned when the genetic variation within a population of rare or endangered organisms begins to decrease</a:t>
            </a:r>
            <a:r>
              <a:rPr lang="en-US" dirty="0" smtClean="0"/>
              <a:t>?</a:t>
            </a:r>
            <a:endParaRPr lang="en-US" dirty="0"/>
          </a:p>
        </p:txBody>
      </p:sp>
    </p:spTree>
    <p:extLst>
      <p:ext uri="{BB962C8B-B14F-4D97-AF65-F5344CB8AC3E}">
        <p14:creationId xmlns:p14="http://schemas.microsoft.com/office/powerpoint/2010/main" val="362017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17.2 Genetic </a:t>
            </a:r>
            <a:r>
              <a:rPr lang="en-US" altLang="en-US" dirty="0" smtClean="0"/>
              <a:t>Equilibrium (1 of 2)</a:t>
            </a:r>
            <a:endParaRPr lang="en-US" altLang="en-US" dirty="0"/>
          </a:p>
        </p:txBody>
      </p:sp>
      <p:sp>
        <p:nvSpPr>
          <p:cNvPr id="17411" name="Content Placeholder 3"/>
          <p:cNvSpPr>
            <a:spLocks noGrp="1"/>
          </p:cNvSpPr>
          <p:nvPr>
            <p:ph idx="1"/>
          </p:nvPr>
        </p:nvSpPr>
        <p:spPr/>
        <p:txBody>
          <a:bodyPr/>
          <a:lstStyle/>
          <a:p>
            <a:r>
              <a:rPr lang="en-US" altLang="en-US" dirty="0"/>
              <a:t>Genetic equilibrium</a:t>
            </a:r>
          </a:p>
          <a:p>
            <a:pPr lvl="1"/>
            <a:r>
              <a:rPr lang="en-GB" altLang="en-US" dirty="0"/>
              <a:t>A theoretical reference point</a:t>
            </a:r>
          </a:p>
          <a:p>
            <a:pPr lvl="1"/>
            <a:r>
              <a:rPr lang="en-GB" altLang="en-US" dirty="0"/>
              <a:t>Occurs when the allele frequencies of a population do not change</a:t>
            </a:r>
          </a:p>
          <a:p>
            <a:pPr lvl="1"/>
            <a:r>
              <a:rPr lang="en-GB" altLang="en-US" dirty="0"/>
              <a:t>Requires five conditions that are never met in nature, so natural populations are never in genetic </a:t>
            </a:r>
            <a:r>
              <a:rPr lang="en-GB" altLang="en-US" dirty="0" smtClean="0"/>
              <a:t>equilibrium</a:t>
            </a:r>
            <a:endParaRPr lang="en-GB" altLang="en-US" dirty="0"/>
          </a:p>
        </p:txBody>
      </p:sp>
    </p:spTree>
    <p:extLst>
      <p:ext uri="{BB962C8B-B14F-4D97-AF65-F5344CB8AC3E}">
        <p14:creationId xmlns:p14="http://schemas.microsoft.com/office/powerpoint/2010/main" val="361724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dirty="0"/>
              <a:t>Genetic </a:t>
            </a:r>
            <a:r>
              <a:rPr lang="en-US" altLang="en-US" dirty="0" smtClean="0"/>
              <a:t>Equilibrium (2 of 2) </a:t>
            </a:r>
            <a:endParaRPr lang="en-US" altLang="en-US" dirty="0"/>
          </a:p>
        </p:txBody>
      </p:sp>
      <p:sp>
        <p:nvSpPr>
          <p:cNvPr id="2" name="Content Placeholder 1"/>
          <p:cNvSpPr>
            <a:spLocks noGrp="1"/>
          </p:cNvSpPr>
          <p:nvPr>
            <p:ph idx="1"/>
          </p:nvPr>
        </p:nvSpPr>
        <p:spPr/>
        <p:txBody>
          <a:bodyPr/>
          <a:lstStyle/>
          <a:p>
            <a:r>
              <a:rPr lang="en-GB" altLang="en-US" dirty="0"/>
              <a:t>Five theoretical conditions of genetic equilibrium:</a:t>
            </a:r>
          </a:p>
          <a:p>
            <a:pPr marL="971550" lvl="1" indent="-514350">
              <a:buFont typeface="+mj-lt"/>
              <a:buAutoNum type="arabicPeriod"/>
            </a:pPr>
            <a:r>
              <a:rPr lang="en-GB" altLang="en-US" dirty="0"/>
              <a:t>Mutations never occur</a:t>
            </a:r>
          </a:p>
          <a:p>
            <a:pPr marL="971550" lvl="1" indent="-514350">
              <a:buFont typeface="+mj-lt"/>
              <a:buAutoNum type="arabicPeriod"/>
            </a:pPr>
            <a:r>
              <a:rPr lang="en-GB" altLang="en-US" dirty="0"/>
              <a:t>Population is infinitely large</a:t>
            </a:r>
          </a:p>
          <a:p>
            <a:pPr marL="971550" lvl="1" indent="-514350">
              <a:buFont typeface="+mj-lt"/>
              <a:buAutoNum type="arabicPeriod"/>
            </a:pPr>
            <a:r>
              <a:rPr lang="en-GB" altLang="en-US" dirty="0"/>
              <a:t>Population is isolated from all other populations of the species (no gene flow)</a:t>
            </a:r>
          </a:p>
          <a:p>
            <a:pPr marL="971550" lvl="1" indent="-514350">
              <a:buFont typeface="+mj-lt"/>
              <a:buAutoNum type="arabicPeriod"/>
            </a:pPr>
            <a:r>
              <a:rPr lang="en-GB" altLang="en-US" dirty="0"/>
              <a:t>Mating is random</a:t>
            </a:r>
          </a:p>
          <a:p>
            <a:pPr marL="971550" lvl="1" indent="-514350">
              <a:buFont typeface="+mj-lt"/>
              <a:buAutoNum type="arabicPeriod"/>
            </a:pPr>
            <a:r>
              <a:rPr lang="en-GB" altLang="en-US" dirty="0"/>
              <a:t>All individuals survive and produce the same number of </a:t>
            </a:r>
            <a:r>
              <a:rPr lang="en-GB" altLang="en-US" dirty="0" smtClean="0"/>
              <a:t>offspring</a:t>
            </a:r>
            <a:endParaRPr lang="en-US" dirty="0"/>
          </a:p>
        </p:txBody>
      </p:sp>
    </p:spTree>
    <p:extLst>
      <p:ext uri="{BB962C8B-B14F-4D97-AF65-F5344CB8AC3E}">
        <p14:creationId xmlns:p14="http://schemas.microsoft.com/office/powerpoint/2010/main" val="165667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5835</TotalTime>
  <Words>4334</Words>
  <Application>Microsoft Office PowerPoint</Application>
  <PresentationFormat>On-screen Show (4:3)</PresentationFormat>
  <Paragraphs>444</Paragraphs>
  <Slides>78</Slides>
  <Notes>58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Sample</vt:lpstr>
      <vt:lpstr>Biology Concepts &amp; Applications</vt:lpstr>
      <vt:lpstr>17.1 Alleles in Populations (1 of 3)</vt:lpstr>
      <vt:lpstr> Alleles in Populations (2 of 3)</vt:lpstr>
      <vt:lpstr>Alleles in Populations (3 of 3)</vt:lpstr>
      <vt:lpstr>An Evolutionary View of Mutations (1 of 2)</vt:lpstr>
      <vt:lpstr>An Evolutionary View of Mutations (2 of 2)</vt:lpstr>
      <vt:lpstr>Allele Frequency</vt:lpstr>
      <vt:lpstr>17.2 Genetic Equilibrium (1 of 2)</vt:lpstr>
      <vt:lpstr>Genetic Equilibrium (2 of 2) </vt:lpstr>
      <vt:lpstr>Hardy–Weinberg Principle</vt:lpstr>
      <vt:lpstr>Applying the Hardy–Weinberg Principle (1 of 10)</vt:lpstr>
      <vt:lpstr>Applying the Hardy–Weinberg Principle (2 of 10)</vt:lpstr>
      <vt:lpstr>Applying the Hardy–Weinberg Principle (3 of 10)</vt:lpstr>
      <vt:lpstr>Applying the Hardy–Weinberg Principle (4 of 10)</vt:lpstr>
      <vt:lpstr>Applying the Hardy–Weinberg Principle (5 of 10)</vt:lpstr>
      <vt:lpstr>Applying the Hardy–Weinberg Principle (6 of 10)</vt:lpstr>
      <vt:lpstr>Applying the Hardy–Weinberg Principle (7 of 10)</vt:lpstr>
      <vt:lpstr>Applying the Hardy–Weinberg Principle (8 of 10)</vt:lpstr>
      <vt:lpstr>Applying the Hardy–Weinberg Principle (9 of 10)</vt:lpstr>
      <vt:lpstr>Applying the Hardy–Weinberg Principle (10 of 10)</vt:lpstr>
      <vt:lpstr>Populations Evolve</vt:lpstr>
      <vt:lpstr>17.3 Directional Selection</vt:lpstr>
      <vt:lpstr>Selection for an Extreme Form</vt:lpstr>
      <vt:lpstr>Peppered Moth Color Morphs</vt:lpstr>
      <vt:lpstr>Warfarin-Resistant Rats</vt:lpstr>
      <vt:lpstr>17.4 Stabilizing and Disruptive Selection (1 of 2)</vt:lpstr>
      <vt:lpstr>Stabilizing and Disruptive Selection (2 of 2)</vt:lpstr>
      <vt:lpstr>Stabilizing Selection (1 of 2)</vt:lpstr>
      <vt:lpstr>Stabilizing Selection (2 of 2)</vt:lpstr>
      <vt:lpstr>Sociable Weavers</vt:lpstr>
      <vt:lpstr>Disruptive Selection</vt:lpstr>
      <vt:lpstr>17.5 Natural Selection and Diversity</vt:lpstr>
      <vt:lpstr>Survival of the Sexiest</vt:lpstr>
      <vt:lpstr>Sexual Selection</vt:lpstr>
      <vt:lpstr>Maintaining Multiple Alleles (1 of 2)</vt:lpstr>
      <vt:lpstr>Maintaining Multiple Alleles (2 of 2)</vt:lpstr>
      <vt:lpstr>Balanced Polymorphisms (1 of 2)</vt:lpstr>
      <vt:lpstr>Balanced Polymorphisms (2 of 2) </vt:lpstr>
      <vt:lpstr>17.6 Genetic Drift and Gene Flow</vt:lpstr>
      <vt:lpstr>Genetic Drift</vt:lpstr>
      <vt:lpstr>Bottlenecks and the Founder Effect (1 of 2)</vt:lpstr>
      <vt:lpstr>Bottlenecks and the Founder Effect (2 of 2)</vt:lpstr>
      <vt:lpstr>Founding Populations and Inbreeding</vt:lpstr>
      <vt:lpstr>Ellis-van Creveld Syndrome</vt:lpstr>
      <vt:lpstr>Gene Flow</vt:lpstr>
      <vt:lpstr>17.7 Reproductive Isolation (1 of 2)</vt:lpstr>
      <vt:lpstr>Reproductive Isolation (2 of 2) </vt:lpstr>
      <vt:lpstr>Prezygotic Isolation</vt:lpstr>
      <vt:lpstr>Mechanical Isolation</vt:lpstr>
      <vt:lpstr>Postzygotic Isolation</vt:lpstr>
      <vt:lpstr>17.8 Allopatric Speciation (1 of 2)</vt:lpstr>
      <vt:lpstr>Allopatric Speciation (2 of 2)</vt:lpstr>
      <vt:lpstr>Allopatric Speciation in Snapping Shrimp</vt:lpstr>
      <vt:lpstr>Speciation in Archipelagos (1 of 2)</vt:lpstr>
      <vt:lpstr>Speciation in Archipelagos (2 of 2)</vt:lpstr>
      <vt:lpstr>Honeycreepers</vt:lpstr>
      <vt:lpstr>17.9 Other Speciation Models</vt:lpstr>
      <vt:lpstr>Sympatric Speciation</vt:lpstr>
      <vt:lpstr>Cichlids</vt:lpstr>
      <vt:lpstr>Parapatric Speciation</vt:lpstr>
      <vt:lpstr>17.10 Macroevolution</vt:lpstr>
      <vt:lpstr>Stasis</vt:lpstr>
      <vt:lpstr>Coelacanth: A Static Species</vt:lpstr>
      <vt:lpstr>Exaptation</vt:lpstr>
      <vt:lpstr>Mass Extinctions</vt:lpstr>
      <vt:lpstr>Adaptive Radiation</vt:lpstr>
      <vt:lpstr>Coevolution</vt:lpstr>
      <vt:lpstr>Coevolved Species</vt:lpstr>
      <vt:lpstr>Evolutionary Theory</vt:lpstr>
      <vt:lpstr>17.11 Phylogeny (1 of 2)</vt:lpstr>
      <vt:lpstr>Phylogeny (2 of 2)</vt:lpstr>
      <vt:lpstr>Characters</vt:lpstr>
      <vt:lpstr>Cladistics</vt:lpstr>
      <vt:lpstr>Cladistic Trees</vt:lpstr>
      <vt:lpstr>17.12 Applications of Phylogeny</vt:lpstr>
      <vt:lpstr>Conservation of Honeycreepers</vt:lpstr>
      <vt:lpstr>Medical Research</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Processes of Evolution</dc:title>
  <dc:creator>Starr</dc:creator>
  <cp:lastModifiedBy>CD</cp:lastModifiedBy>
  <cp:revision>372</cp:revision>
  <dcterms:modified xsi:type="dcterms:W3CDTF">2017-02-13T07:12:06Z</dcterms:modified>
</cp:coreProperties>
</file>