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92" r:id="rId1"/>
  </p:sldMasterIdLst>
  <p:notesMasterIdLst>
    <p:notesMasterId r:id="rId61"/>
  </p:notesMasterIdLst>
  <p:sldIdLst>
    <p:sldId id="317" r:id="rId2"/>
    <p:sldId id="258" r:id="rId3"/>
    <p:sldId id="318" r:id="rId4"/>
    <p:sldId id="260" r:id="rId5"/>
    <p:sldId id="261" r:id="rId6"/>
    <p:sldId id="319" r:id="rId7"/>
    <p:sldId id="333" r:id="rId8"/>
    <p:sldId id="263" r:id="rId9"/>
    <p:sldId id="264" r:id="rId10"/>
    <p:sldId id="265" r:id="rId11"/>
    <p:sldId id="266" r:id="rId12"/>
    <p:sldId id="267" r:id="rId13"/>
    <p:sldId id="320" r:id="rId14"/>
    <p:sldId id="269" r:id="rId15"/>
    <p:sldId id="270" r:id="rId16"/>
    <p:sldId id="321" r:id="rId17"/>
    <p:sldId id="334" r:id="rId18"/>
    <p:sldId id="272" r:id="rId19"/>
    <p:sldId id="273" r:id="rId20"/>
    <p:sldId id="274" r:id="rId21"/>
    <p:sldId id="322" r:id="rId22"/>
    <p:sldId id="276" r:id="rId23"/>
    <p:sldId id="277" r:id="rId24"/>
    <p:sldId id="323" r:id="rId25"/>
    <p:sldId id="279" r:id="rId26"/>
    <p:sldId id="324" r:id="rId27"/>
    <p:sldId id="281" r:id="rId28"/>
    <p:sldId id="282" r:id="rId29"/>
    <p:sldId id="283" r:id="rId30"/>
    <p:sldId id="325" r:id="rId31"/>
    <p:sldId id="285" r:id="rId32"/>
    <p:sldId id="326" r:id="rId33"/>
    <p:sldId id="287" r:id="rId34"/>
    <p:sldId id="288" r:id="rId35"/>
    <p:sldId id="327" r:id="rId36"/>
    <p:sldId id="328" r:id="rId37"/>
    <p:sldId id="332" r:id="rId38"/>
    <p:sldId id="292" r:id="rId39"/>
    <p:sldId id="293" r:id="rId40"/>
    <p:sldId id="294" r:id="rId41"/>
    <p:sldId id="295" r:id="rId42"/>
    <p:sldId id="296" r:id="rId43"/>
    <p:sldId id="329" r:id="rId44"/>
    <p:sldId id="298" r:id="rId45"/>
    <p:sldId id="300" r:id="rId46"/>
    <p:sldId id="330" r:id="rId47"/>
    <p:sldId id="302" r:id="rId48"/>
    <p:sldId id="303" r:id="rId49"/>
    <p:sldId id="304" r:id="rId50"/>
    <p:sldId id="305" r:id="rId51"/>
    <p:sldId id="306" r:id="rId52"/>
    <p:sldId id="307" r:id="rId53"/>
    <p:sldId id="331" r:id="rId54"/>
    <p:sldId id="336" r:id="rId55"/>
    <p:sldId id="309" r:id="rId56"/>
    <p:sldId id="310" r:id="rId57"/>
    <p:sldId id="311" r:id="rId58"/>
    <p:sldId id="312" r:id="rId59"/>
    <p:sldId id="313" r:id="rId60"/>
  </p:sldIdLst>
  <p:sldSz cx="9144000" cy="6858000" type="screen4x3"/>
  <p:notesSz cx="6858000" cy="9144000"/>
  <p:custDataLst>
    <p:tags r:id="rId62"/>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orient="horz" pos="960">
          <p15:clr>
            <a:srgbClr val="A4A3A4"/>
          </p15:clr>
        </p15:guide>
        <p15:guide id="3" orient="horz" pos="384">
          <p15:clr>
            <a:srgbClr val="A4A3A4"/>
          </p15:clr>
        </p15:guide>
        <p15:guide id="4"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ta Mitra" initials="RM" lastIdx="1" clrIdx="0">
    <p:extLst/>
  </p:cmAuthor>
  <p:cmAuthor id="2" name="Holly" initials="H"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333300"/>
    <a:srgbClr val="007A00"/>
    <a:srgbClr val="7B5A2D"/>
    <a:srgbClr val="C19253"/>
    <a:srgbClr val="77562B"/>
    <a:srgbClr val="46331A"/>
    <a:srgbClr val="2C2010"/>
    <a:srgbClr val="004200"/>
    <a:srgbClr val="001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95" autoAdjust="0"/>
    <p:restoredTop sz="91439" autoAdjust="0"/>
  </p:normalViewPr>
  <p:slideViewPr>
    <p:cSldViewPr>
      <p:cViewPr varScale="1">
        <p:scale>
          <a:sx n="124" d="100"/>
          <a:sy n="124" d="100"/>
        </p:scale>
        <p:origin x="1062" y="90"/>
      </p:cViewPr>
      <p:guideLst>
        <p:guide orient="horz" pos="2160"/>
        <p:guide orient="horz" pos="960"/>
        <p:guide orient="horz" pos="384"/>
        <p:guide pos="2880"/>
      </p:guideLst>
    </p:cSldViewPr>
  </p:slideViewPr>
  <p:outlineViewPr>
    <p:cViewPr>
      <p:scale>
        <a:sx n="33" d="100"/>
        <a:sy n="33" d="100"/>
      </p:scale>
      <p:origin x="42" y="0"/>
    </p:cViewPr>
  </p:outlineViewPr>
  <p:notesTextViewPr>
    <p:cViewPr>
      <p:scale>
        <a:sx n="100" d="100"/>
        <a:sy n="100" d="100"/>
      </p:scale>
      <p:origin x="0" y="0"/>
    </p:cViewPr>
  </p:notesTextViewPr>
  <p:sorterViewPr>
    <p:cViewPr>
      <p:scale>
        <a:sx n="100" d="100"/>
        <a:sy n="100" d="100"/>
      </p:scale>
      <p:origin x="0" y="6344"/>
    </p:cViewPr>
  </p:sorterViewPr>
  <p:notesViewPr>
    <p:cSldViewPr snapToGrid="0" snapToObjects="1">
      <p:cViewPr varScale="1">
        <p:scale>
          <a:sx n="111" d="100"/>
          <a:sy n="111" d="100"/>
        </p:scale>
        <p:origin x="-5224"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pitchFamily="1" charset="-128"/>
                <a:cs typeface="+mn-cs"/>
              </a:defRPr>
            </a:lvl1pPr>
          </a:lstStyle>
          <a:p>
            <a:pPr>
              <a:defRPr/>
            </a:pPr>
            <a:endParaRPr lang="en-US" dirty="0"/>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pitchFamily="1" charset="-128"/>
                <a:cs typeface="+mn-cs"/>
              </a:defRPr>
            </a:lvl1pPr>
          </a:lstStyle>
          <a:p>
            <a:pPr>
              <a:defRPr/>
            </a:pPr>
            <a:endParaRPr lang="en-US" dirty="0"/>
          </a:p>
        </p:txBody>
      </p:sp>
      <p:sp>
        <p:nvSpPr>
          <p:cNvPr id="665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pitchFamily="1" charset="-128"/>
                <a:cs typeface="+mn-cs"/>
              </a:defRPr>
            </a:lvl1pPr>
          </a:lstStyle>
          <a:p>
            <a:pPr>
              <a:defRPr/>
            </a:pPr>
            <a:endParaRPr lang="en-US" dirty="0"/>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C17FC884-6B8A-AA41-8AD1-6286A1B9538A}" type="slidenum">
              <a:rPr lang="en-US"/>
              <a:pPr/>
              <a:t>‹#›</a:t>
            </a:fld>
            <a:endParaRPr lang="en-US" dirty="0"/>
          </a:p>
        </p:txBody>
      </p:sp>
    </p:spTree>
    <p:extLst>
      <p:ext uri="{BB962C8B-B14F-4D97-AF65-F5344CB8AC3E}">
        <p14:creationId xmlns:p14="http://schemas.microsoft.com/office/powerpoint/2010/main" val="20165553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a:noFill/>
          <a:ln/>
        </p:spPr>
        <p:txBody>
          <a:bodyPr/>
          <a:lstStyle/>
          <a:p>
            <a:endParaRPr lang="en-US" dirty="0">
              <a:ea typeface="ＭＳ Ｐゴシック" charset="-128"/>
            </a:endParaRPr>
          </a:p>
        </p:txBody>
      </p:sp>
    </p:spTree>
    <p:extLst>
      <p:ext uri="{BB962C8B-B14F-4D97-AF65-F5344CB8AC3E}">
        <p14:creationId xmlns:p14="http://schemas.microsoft.com/office/powerpoint/2010/main" val="519741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solidFill>
                  <a:srgbClr val="000000"/>
                </a:solidFill>
                <a:ea typeface="ＭＳ Ｐゴシック" charset="-128"/>
              </a:rPr>
              <a:t>Figure 17.3 </a:t>
            </a:r>
            <a:r>
              <a:rPr lang="en-US" sz="1200" kern="1200" baseline="0" dirty="0">
                <a:solidFill>
                  <a:schemeClr val="tx1"/>
                </a:solidFill>
                <a:ea typeface="ＭＳ Ｐゴシック" pitchFamily="1" charset="-128"/>
                <a:cs typeface="ＭＳ Ｐゴシック" charset="-128"/>
              </a:rPr>
              <a:t>The World Health Organization has estimated that the world’s seven deadliest infectious diseases killed about 8.3 million people per year—most of them poor people in less-developed countries (Concept 17.2). Data analysis: How many people die from all seven of the infectious diseases every year? Every day?</a:t>
            </a:r>
            <a:endParaRPr lang="el-GR" b="1" dirty="0">
              <a:solidFill>
                <a:srgbClr val="000000"/>
              </a:solidFill>
              <a:ea typeface="ＭＳ Ｐゴシック" charset="-128"/>
            </a:endParaRPr>
          </a:p>
          <a:p>
            <a:endParaRPr lang="en-US" dirty="0"/>
          </a:p>
          <a:p>
            <a:endParaRPr lang="en-US" dirty="0"/>
          </a:p>
        </p:txBody>
      </p:sp>
      <p:sp>
        <p:nvSpPr>
          <p:cNvPr id="4" name="Slide Number Placeholder 3"/>
          <p:cNvSpPr>
            <a:spLocks noGrp="1"/>
          </p:cNvSpPr>
          <p:nvPr>
            <p:ph type="sldNum" sz="quarter" idx="10"/>
          </p:nvPr>
        </p:nvSpPr>
        <p:spPr/>
        <p:txBody>
          <a:bodyPr/>
          <a:lstStyle/>
          <a:p>
            <a:fld id="{C17FC884-6B8A-AA41-8AD1-6286A1B9538A}" type="slidenum">
              <a:rPr lang="en-US" smtClean="0"/>
              <a:pPr/>
              <a:t>13</a:t>
            </a:fld>
            <a:endParaRPr lang="en-US" dirty="0"/>
          </a:p>
        </p:txBody>
      </p:sp>
    </p:spTree>
    <p:extLst>
      <p:ext uri="{BB962C8B-B14F-4D97-AF65-F5344CB8AC3E}">
        <p14:creationId xmlns:p14="http://schemas.microsoft.com/office/powerpoint/2010/main" val="666651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14</a:t>
            </a:fld>
            <a:endParaRPr lang="en-US" dirty="0"/>
          </a:p>
        </p:txBody>
      </p:sp>
    </p:spTree>
    <p:extLst>
      <p:ext uri="{BB962C8B-B14F-4D97-AF65-F5344CB8AC3E}">
        <p14:creationId xmlns:p14="http://schemas.microsoft.com/office/powerpoint/2010/main" val="1919572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endParaRPr lang="en-US" dirty="0">
              <a:ea typeface="ＭＳ Ｐゴシック" charset="-128"/>
            </a:endParaRPr>
          </a:p>
        </p:txBody>
      </p:sp>
      <p:sp>
        <p:nvSpPr>
          <p:cNvPr id="90116" name="Slide Number Placeholder 3"/>
          <p:cNvSpPr>
            <a:spLocks noGrp="1"/>
          </p:cNvSpPr>
          <p:nvPr>
            <p:ph type="sldNum" sz="quarter" idx="5"/>
          </p:nvPr>
        </p:nvSpPr>
        <p:spPr>
          <a:noFill/>
        </p:spPr>
        <p:txBody>
          <a:bodyPr/>
          <a:lstStyle/>
          <a:p>
            <a:fld id="{2F74BA26-0EE8-FD43-9D29-E599EF82DE51}" type="slidenum">
              <a:rPr lang="en-US"/>
              <a:pPr/>
              <a:t>15</a:t>
            </a:fld>
            <a:endParaRPr lang="en-US" dirty="0"/>
          </a:p>
        </p:txBody>
      </p:sp>
    </p:spTree>
    <p:extLst>
      <p:ext uri="{BB962C8B-B14F-4D97-AF65-F5344CB8AC3E}">
        <p14:creationId xmlns:p14="http://schemas.microsoft.com/office/powerpoint/2010/main" val="621252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noProof="1">
                <a:solidFill>
                  <a:srgbClr val="221E1F"/>
                </a:solidFill>
                <a:ea typeface="ＭＳ Ｐゴシック" charset="-128"/>
              </a:rPr>
              <a:t>Figure 17.4 </a:t>
            </a:r>
            <a:r>
              <a:rPr lang="en-US" noProof="1">
                <a:solidFill>
                  <a:srgbClr val="221E1F"/>
                </a:solidFill>
                <a:ea typeface="ＭＳ Ｐゴシック" charset="-128"/>
              </a:rPr>
              <a:t>Colorized red areas in this chest X-ray show where TB bacteria have destroyed lung tissue.</a:t>
            </a:r>
          </a:p>
          <a:p>
            <a:endParaRPr lang="en-US" dirty="0"/>
          </a:p>
        </p:txBody>
      </p:sp>
      <p:sp>
        <p:nvSpPr>
          <p:cNvPr id="4" name="Slide Number Placeholder 3"/>
          <p:cNvSpPr>
            <a:spLocks noGrp="1"/>
          </p:cNvSpPr>
          <p:nvPr>
            <p:ph type="sldNum" sz="quarter" idx="10"/>
          </p:nvPr>
        </p:nvSpPr>
        <p:spPr/>
        <p:txBody>
          <a:bodyPr/>
          <a:lstStyle/>
          <a:p>
            <a:fld id="{C17FC884-6B8A-AA41-8AD1-6286A1B9538A}" type="slidenum">
              <a:rPr lang="en-US" smtClean="0"/>
              <a:pPr/>
              <a:t>16</a:t>
            </a:fld>
            <a:endParaRPr lang="en-US" dirty="0"/>
          </a:p>
        </p:txBody>
      </p:sp>
    </p:spTree>
    <p:extLst>
      <p:ext uri="{BB962C8B-B14F-4D97-AF65-F5344CB8AC3E}">
        <p14:creationId xmlns:p14="http://schemas.microsoft.com/office/powerpoint/2010/main" val="854286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endParaRPr lang="en-US" dirty="0">
              <a:ea typeface="ＭＳ Ｐゴシック" charset="-128"/>
            </a:endParaRPr>
          </a:p>
        </p:txBody>
      </p:sp>
      <p:sp>
        <p:nvSpPr>
          <p:cNvPr id="92164" name="Slide Number Placeholder 3"/>
          <p:cNvSpPr>
            <a:spLocks noGrp="1"/>
          </p:cNvSpPr>
          <p:nvPr>
            <p:ph type="sldNum" sz="quarter" idx="5"/>
          </p:nvPr>
        </p:nvSpPr>
        <p:spPr>
          <a:noFill/>
        </p:spPr>
        <p:txBody>
          <a:bodyPr/>
          <a:lstStyle/>
          <a:p>
            <a:fld id="{33F653F5-7D68-6B42-9FDE-762FB614D1F3}" type="slidenum">
              <a:rPr lang="en-US"/>
              <a:pPr/>
              <a:t>18</a:t>
            </a:fld>
            <a:endParaRPr lang="en-US" dirty="0"/>
          </a:p>
        </p:txBody>
      </p:sp>
    </p:spTree>
    <p:extLst>
      <p:ext uri="{BB962C8B-B14F-4D97-AF65-F5344CB8AC3E}">
        <p14:creationId xmlns:p14="http://schemas.microsoft.com/office/powerpoint/2010/main" val="33165530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endParaRPr lang="en-US" dirty="0">
              <a:ea typeface="ＭＳ Ｐゴシック" charset="-128"/>
            </a:endParaRPr>
          </a:p>
        </p:txBody>
      </p:sp>
      <p:sp>
        <p:nvSpPr>
          <p:cNvPr id="93188" name="Slide Number Placeholder 3"/>
          <p:cNvSpPr>
            <a:spLocks noGrp="1"/>
          </p:cNvSpPr>
          <p:nvPr>
            <p:ph type="sldNum" sz="quarter" idx="5"/>
          </p:nvPr>
        </p:nvSpPr>
        <p:spPr>
          <a:noFill/>
        </p:spPr>
        <p:txBody>
          <a:bodyPr/>
          <a:lstStyle/>
          <a:p>
            <a:fld id="{05C7AB0B-1E26-814B-BBDC-011DB8F5EE57}" type="slidenum">
              <a:rPr lang="en-US"/>
              <a:pPr/>
              <a:t>19</a:t>
            </a:fld>
            <a:endParaRPr lang="en-US" dirty="0"/>
          </a:p>
        </p:txBody>
      </p:sp>
    </p:spTree>
    <p:extLst>
      <p:ext uri="{BB962C8B-B14F-4D97-AF65-F5344CB8AC3E}">
        <p14:creationId xmlns:p14="http://schemas.microsoft.com/office/powerpoint/2010/main" val="4268009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endParaRPr lang="en-US" dirty="0">
              <a:ea typeface="ＭＳ Ｐゴシック" charset="-128"/>
            </a:endParaRPr>
          </a:p>
        </p:txBody>
      </p:sp>
      <p:sp>
        <p:nvSpPr>
          <p:cNvPr id="95236" name="Slide Number Placeholder 3"/>
          <p:cNvSpPr>
            <a:spLocks noGrp="1"/>
          </p:cNvSpPr>
          <p:nvPr>
            <p:ph type="sldNum" sz="quarter" idx="5"/>
          </p:nvPr>
        </p:nvSpPr>
        <p:spPr>
          <a:noFill/>
        </p:spPr>
        <p:txBody>
          <a:bodyPr/>
          <a:lstStyle/>
          <a:p>
            <a:fld id="{FA968C31-BCBA-4541-959C-D1090CDC3209}" type="slidenum">
              <a:rPr lang="en-US"/>
              <a:pPr/>
              <a:t>20</a:t>
            </a:fld>
            <a:endParaRPr lang="en-US" dirty="0"/>
          </a:p>
        </p:txBody>
      </p:sp>
    </p:spTree>
    <p:extLst>
      <p:ext uri="{BB962C8B-B14F-4D97-AF65-F5344CB8AC3E}">
        <p14:creationId xmlns:p14="http://schemas.microsoft.com/office/powerpoint/2010/main" val="64070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a:ea typeface="ＭＳ Ｐゴシック" pitchFamily="1" charset="-128"/>
                <a:cs typeface="ＭＳ Ｐゴシック" charset="-128"/>
              </a:rPr>
              <a:t>Figure 17.6 In Botswana, more than 25% of people ages 15–49 were infected with HIV in 2011. This figure shows two projected age structures for Botswana’s population in 2020—one including the possible effects of the AIDS epidemic (red bars), and the other not including those effects (yellow bars). Critical thinking: How might this affect Botswana’s economic development?</a:t>
            </a:r>
            <a:endParaRPr lang="en-US" dirty="0"/>
          </a:p>
          <a:p>
            <a:endParaRPr lang="en-US" dirty="0"/>
          </a:p>
        </p:txBody>
      </p:sp>
      <p:sp>
        <p:nvSpPr>
          <p:cNvPr id="4" name="Slide Number Placeholder 3"/>
          <p:cNvSpPr>
            <a:spLocks noGrp="1"/>
          </p:cNvSpPr>
          <p:nvPr>
            <p:ph type="sldNum" sz="quarter" idx="10"/>
          </p:nvPr>
        </p:nvSpPr>
        <p:spPr/>
        <p:txBody>
          <a:bodyPr/>
          <a:lstStyle/>
          <a:p>
            <a:fld id="{C17FC884-6B8A-AA41-8AD1-6286A1B9538A}" type="slidenum">
              <a:rPr lang="en-US" smtClean="0"/>
              <a:pPr/>
              <a:t>21</a:t>
            </a:fld>
            <a:endParaRPr lang="en-US" dirty="0"/>
          </a:p>
        </p:txBody>
      </p:sp>
    </p:spTree>
    <p:extLst>
      <p:ext uri="{BB962C8B-B14F-4D97-AF65-F5344CB8AC3E}">
        <p14:creationId xmlns:p14="http://schemas.microsoft.com/office/powerpoint/2010/main" val="19585746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endParaRPr lang="en-US" dirty="0">
              <a:ea typeface="ＭＳ Ｐゴシック" charset="-128"/>
            </a:endParaRPr>
          </a:p>
        </p:txBody>
      </p:sp>
      <p:sp>
        <p:nvSpPr>
          <p:cNvPr id="96260" name="Slide Number Placeholder 3"/>
          <p:cNvSpPr>
            <a:spLocks noGrp="1"/>
          </p:cNvSpPr>
          <p:nvPr>
            <p:ph type="sldNum" sz="quarter" idx="5"/>
          </p:nvPr>
        </p:nvSpPr>
        <p:spPr>
          <a:noFill/>
        </p:spPr>
        <p:txBody>
          <a:bodyPr/>
          <a:lstStyle/>
          <a:p>
            <a:fld id="{60D72D62-C20D-C64A-BA52-58FE5F8AE29E}" type="slidenum">
              <a:rPr lang="en-US"/>
              <a:pPr/>
              <a:t>22</a:t>
            </a:fld>
            <a:endParaRPr lang="en-US" dirty="0"/>
          </a:p>
        </p:txBody>
      </p:sp>
    </p:spTree>
    <p:extLst>
      <p:ext uri="{BB962C8B-B14F-4D97-AF65-F5344CB8AC3E}">
        <p14:creationId xmlns:p14="http://schemas.microsoft.com/office/powerpoint/2010/main" val="1243365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endParaRPr lang="en-US" dirty="0">
              <a:ea typeface="ＭＳ Ｐゴシック" charset="-128"/>
            </a:endParaRPr>
          </a:p>
        </p:txBody>
      </p:sp>
      <p:sp>
        <p:nvSpPr>
          <p:cNvPr id="97284" name="Slide Number Placeholder 3"/>
          <p:cNvSpPr>
            <a:spLocks noGrp="1"/>
          </p:cNvSpPr>
          <p:nvPr>
            <p:ph type="sldNum" sz="quarter" idx="5"/>
          </p:nvPr>
        </p:nvSpPr>
        <p:spPr>
          <a:noFill/>
        </p:spPr>
        <p:txBody>
          <a:bodyPr/>
          <a:lstStyle/>
          <a:p>
            <a:fld id="{2E1704CA-81CF-5149-BC3B-F5AD7EE34FAC}" type="slidenum">
              <a:rPr lang="en-US"/>
              <a:pPr/>
              <a:t>23</a:t>
            </a:fld>
            <a:endParaRPr lang="en-US" dirty="0"/>
          </a:p>
        </p:txBody>
      </p:sp>
    </p:spTree>
    <p:extLst>
      <p:ext uri="{BB962C8B-B14F-4D97-AF65-F5344CB8AC3E}">
        <p14:creationId xmlns:p14="http://schemas.microsoft.com/office/powerpoint/2010/main" val="3961623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a:ea typeface="ＭＳ Ｐゴシック" pitchFamily="1" charset="-128"/>
                <a:cs typeface="ＭＳ Ｐゴシック" charset="-128"/>
              </a:rPr>
              <a:t>Figure 17.1 Fish are contaminated with mercury in many lakes, including this one in Wisconsin.</a:t>
            </a:r>
            <a:endParaRPr lang="en-US" b="1" dirty="0"/>
          </a:p>
          <a:p>
            <a:endParaRPr lang="en-US" dirty="0"/>
          </a:p>
        </p:txBody>
      </p:sp>
      <p:sp>
        <p:nvSpPr>
          <p:cNvPr id="4" name="Slide Number Placeholder 3"/>
          <p:cNvSpPr>
            <a:spLocks noGrp="1"/>
          </p:cNvSpPr>
          <p:nvPr>
            <p:ph type="sldNum" sz="quarter" idx="10"/>
          </p:nvPr>
        </p:nvSpPr>
        <p:spPr/>
        <p:txBody>
          <a:bodyPr/>
          <a:lstStyle/>
          <a:p>
            <a:fld id="{C17FC884-6B8A-AA41-8AD1-6286A1B9538A}" type="slidenum">
              <a:rPr lang="en-US" smtClean="0"/>
              <a:pPr/>
              <a:t>3</a:t>
            </a:fld>
            <a:endParaRPr lang="en-US" dirty="0"/>
          </a:p>
        </p:txBody>
      </p:sp>
    </p:spTree>
    <p:extLst>
      <p:ext uri="{BB962C8B-B14F-4D97-AF65-F5344CB8AC3E}">
        <p14:creationId xmlns:p14="http://schemas.microsoft.com/office/powerpoint/2010/main" val="30119226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noProof="1">
                <a:solidFill>
                  <a:srgbClr val="000000"/>
                </a:solidFill>
                <a:ea typeface="ＭＳ Ｐゴシック" charset="-128"/>
              </a:rPr>
              <a:t>Figure 17.8</a:t>
            </a:r>
            <a:r>
              <a:rPr lang="en-US" b="0" baseline="0" noProof="1">
                <a:solidFill>
                  <a:srgbClr val="000000"/>
                </a:solidFill>
                <a:ea typeface="ＭＳ Ｐゴシック" charset="-128"/>
              </a:rPr>
              <a:t> </a:t>
            </a:r>
            <a:r>
              <a:rPr lang="en-US" sz="1200" kern="1200" baseline="0" dirty="0">
                <a:solidFill>
                  <a:schemeClr val="tx1"/>
                </a:solidFill>
                <a:ea typeface="ＭＳ Ｐゴシック" pitchFamily="1" charset="-128"/>
                <a:cs typeface="ＭＳ Ｐゴシック" charset="-128"/>
              </a:rPr>
              <a:t>This baby in Senegal, Africa, is sleeping under an insecticide-treated mosquito net to reduce the risk of being bitten by malaria-carrying mosquitoes.</a:t>
            </a:r>
            <a:endParaRPr lang="en-US" b="1" noProof="1">
              <a:solidFill>
                <a:srgbClr val="000000"/>
              </a:solidFill>
              <a:latin typeface="FrutigerLTStd-Light" charset="0"/>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C17FC884-6B8A-AA41-8AD1-6286A1B9538A}" type="slidenum">
              <a:rPr lang="en-US" smtClean="0"/>
              <a:pPr/>
              <a:t>24</a:t>
            </a:fld>
            <a:endParaRPr lang="en-US" dirty="0"/>
          </a:p>
        </p:txBody>
      </p:sp>
    </p:spTree>
    <p:extLst>
      <p:ext uri="{BB962C8B-B14F-4D97-AF65-F5344CB8AC3E}">
        <p14:creationId xmlns:p14="http://schemas.microsoft.com/office/powerpoint/2010/main" val="1853027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endParaRPr lang="en-US" dirty="0">
              <a:ea typeface="ＭＳ Ｐゴシック" charset="-128"/>
            </a:endParaRPr>
          </a:p>
        </p:txBody>
      </p:sp>
      <p:sp>
        <p:nvSpPr>
          <p:cNvPr id="100356" name="Slide Number Placeholder 3"/>
          <p:cNvSpPr>
            <a:spLocks noGrp="1"/>
          </p:cNvSpPr>
          <p:nvPr>
            <p:ph type="sldNum" sz="quarter" idx="5"/>
          </p:nvPr>
        </p:nvSpPr>
        <p:spPr>
          <a:noFill/>
        </p:spPr>
        <p:txBody>
          <a:bodyPr/>
          <a:lstStyle/>
          <a:p>
            <a:fld id="{063D8E34-5A12-024D-A9A9-BF391EB20CA0}" type="slidenum">
              <a:rPr lang="en-US"/>
              <a:pPr/>
              <a:t>25</a:t>
            </a:fld>
            <a:endParaRPr lang="en-US" dirty="0"/>
          </a:p>
        </p:txBody>
      </p:sp>
    </p:spTree>
    <p:extLst>
      <p:ext uri="{BB962C8B-B14F-4D97-AF65-F5344CB8AC3E}">
        <p14:creationId xmlns:p14="http://schemas.microsoft.com/office/powerpoint/2010/main" val="18560425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noProof="1">
                <a:solidFill>
                  <a:srgbClr val="000000"/>
                </a:solidFill>
                <a:ea typeface="ＭＳ Ｐゴシック" charset="-128"/>
              </a:rPr>
              <a:t>Figure 17.9 </a:t>
            </a:r>
            <a:r>
              <a:rPr lang="en-US" sz="1200" kern="1200" baseline="0" noProof="1">
                <a:solidFill>
                  <a:schemeClr val="tx1"/>
                </a:solidFill>
              </a:rPr>
              <a:t>Ways</a:t>
            </a:r>
            <a:r>
              <a:rPr lang="en-US" sz="1200" kern="1200" baseline="0" dirty="0">
                <a:solidFill>
                  <a:schemeClr val="tx1"/>
                </a:solidFill>
              </a:rPr>
              <a:t> to prevent or reduce the incidence of infectious diseases, especially in less-developed countries. Critical thinking: Which three of these approaches do you think are the most important? Why?</a:t>
            </a:r>
            <a:endParaRPr lang="en-US" noProof="1">
              <a:solidFill>
                <a:srgbClr val="000000"/>
              </a:solidFill>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C17FC884-6B8A-AA41-8AD1-6286A1B9538A}" type="slidenum">
              <a:rPr lang="en-US" smtClean="0"/>
              <a:pPr/>
              <a:t>26</a:t>
            </a:fld>
            <a:endParaRPr lang="en-US" dirty="0"/>
          </a:p>
        </p:txBody>
      </p:sp>
    </p:spTree>
    <p:extLst>
      <p:ext uri="{BB962C8B-B14F-4D97-AF65-F5344CB8AC3E}">
        <p14:creationId xmlns:p14="http://schemas.microsoft.com/office/powerpoint/2010/main" val="5330137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endParaRPr lang="en-US" dirty="0">
              <a:ea typeface="ＭＳ Ｐゴシック" charset="-128"/>
            </a:endParaRPr>
          </a:p>
        </p:txBody>
      </p:sp>
      <p:sp>
        <p:nvSpPr>
          <p:cNvPr id="102404" name="Slide Number Placeholder 3"/>
          <p:cNvSpPr>
            <a:spLocks noGrp="1"/>
          </p:cNvSpPr>
          <p:nvPr>
            <p:ph type="sldNum" sz="quarter" idx="5"/>
          </p:nvPr>
        </p:nvSpPr>
        <p:spPr>
          <a:noFill/>
        </p:spPr>
        <p:txBody>
          <a:bodyPr/>
          <a:lstStyle/>
          <a:p>
            <a:fld id="{77292720-0159-8143-899F-1B20E7EAD405}" type="slidenum">
              <a:rPr lang="en-US"/>
              <a:pPr/>
              <a:t>27</a:t>
            </a:fld>
            <a:endParaRPr lang="en-US" dirty="0"/>
          </a:p>
        </p:txBody>
      </p:sp>
    </p:spTree>
    <p:extLst>
      <p:ext uri="{BB962C8B-B14F-4D97-AF65-F5344CB8AC3E}">
        <p14:creationId xmlns:p14="http://schemas.microsoft.com/office/powerpoint/2010/main" val="30611203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endParaRPr lang="en-US" dirty="0">
              <a:ea typeface="ＭＳ Ｐゴシック" charset="-128"/>
            </a:endParaRPr>
          </a:p>
        </p:txBody>
      </p:sp>
      <p:sp>
        <p:nvSpPr>
          <p:cNvPr id="103428" name="Slide Number Placeholder 3"/>
          <p:cNvSpPr>
            <a:spLocks noGrp="1"/>
          </p:cNvSpPr>
          <p:nvPr>
            <p:ph type="sldNum" sz="quarter" idx="5"/>
          </p:nvPr>
        </p:nvSpPr>
        <p:spPr>
          <a:noFill/>
        </p:spPr>
        <p:txBody>
          <a:bodyPr/>
          <a:lstStyle/>
          <a:p>
            <a:fld id="{5FA64A10-85A6-7B48-85A0-E12C3DC629F7}" type="slidenum">
              <a:rPr lang="en-US"/>
              <a:pPr/>
              <a:t>28</a:t>
            </a:fld>
            <a:endParaRPr lang="en-US" dirty="0"/>
          </a:p>
        </p:txBody>
      </p:sp>
    </p:spTree>
    <p:extLst>
      <p:ext uri="{BB962C8B-B14F-4D97-AF65-F5344CB8AC3E}">
        <p14:creationId xmlns:p14="http://schemas.microsoft.com/office/powerpoint/2010/main" val="16620371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endParaRPr lang="en-US" dirty="0">
              <a:ea typeface="ＭＳ Ｐゴシック" charset="-128"/>
            </a:endParaRPr>
          </a:p>
        </p:txBody>
      </p:sp>
      <p:sp>
        <p:nvSpPr>
          <p:cNvPr id="104452" name="Slide Number Placeholder 3"/>
          <p:cNvSpPr>
            <a:spLocks noGrp="1"/>
          </p:cNvSpPr>
          <p:nvPr>
            <p:ph type="sldNum" sz="quarter" idx="5"/>
          </p:nvPr>
        </p:nvSpPr>
        <p:spPr>
          <a:noFill/>
        </p:spPr>
        <p:txBody>
          <a:bodyPr/>
          <a:lstStyle/>
          <a:p>
            <a:fld id="{3489644B-1F48-8E4D-A233-B5065A8F0EFE}" type="slidenum">
              <a:rPr lang="en-US"/>
              <a:pPr/>
              <a:t>29</a:t>
            </a:fld>
            <a:endParaRPr lang="en-US" dirty="0"/>
          </a:p>
        </p:txBody>
      </p:sp>
    </p:spTree>
    <p:extLst>
      <p:ext uri="{BB962C8B-B14F-4D97-AF65-F5344CB8AC3E}">
        <p14:creationId xmlns:p14="http://schemas.microsoft.com/office/powerpoint/2010/main" val="39777279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noProof="1">
                <a:solidFill>
                  <a:srgbClr val="000000"/>
                </a:solidFill>
                <a:ea typeface="ＭＳ Ｐゴシック" charset="-128"/>
              </a:rPr>
              <a:t>Figure 17.10 </a:t>
            </a:r>
            <a:r>
              <a:rPr lang="en-US" sz="1200" kern="1200" baseline="0" dirty="0">
                <a:solidFill>
                  <a:schemeClr val="tx1"/>
                </a:solidFill>
                <a:ea typeface="ＭＳ Ｐゴシック" pitchFamily="1" charset="-128"/>
                <a:cs typeface="ＭＳ Ｐゴシック" charset="-128"/>
              </a:rPr>
              <a:t>Biological magnification of polychlorinated biphenyls (PCBs) in an aquatic food chain in the Great Lakes.</a:t>
            </a:r>
            <a:endParaRPr lang="en-US" noProof="1">
              <a:solidFill>
                <a:srgbClr val="000000"/>
              </a:solidFill>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C17FC884-6B8A-AA41-8AD1-6286A1B9538A}" type="slidenum">
              <a:rPr lang="en-US" smtClean="0"/>
              <a:pPr/>
              <a:t>30</a:t>
            </a:fld>
            <a:endParaRPr lang="en-US" dirty="0"/>
          </a:p>
        </p:txBody>
      </p:sp>
    </p:spTree>
    <p:extLst>
      <p:ext uri="{BB962C8B-B14F-4D97-AF65-F5344CB8AC3E}">
        <p14:creationId xmlns:p14="http://schemas.microsoft.com/office/powerpoint/2010/main" val="5222634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endParaRPr lang="en-US" dirty="0">
              <a:ea typeface="ＭＳ Ｐゴシック" charset="-128"/>
            </a:endParaRPr>
          </a:p>
        </p:txBody>
      </p:sp>
      <p:sp>
        <p:nvSpPr>
          <p:cNvPr id="106500" name="Slide Number Placeholder 3"/>
          <p:cNvSpPr>
            <a:spLocks noGrp="1"/>
          </p:cNvSpPr>
          <p:nvPr>
            <p:ph type="sldNum" sz="quarter" idx="5"/>
          </p:nvPr>
        </p:nvSpPr>
        <p:spPr>
          <a:noFill/>
        </p:spPr>
        <p:txBody>
          <a:bodyPr/>
          <a:lstStyle/>
          <a:p>
            <a:fld id="{9A66BA46-76E1-5442-B39F-84F0E732A9AB}" type="slidenum">
              <a:rPr lang="en-US"/>
              <a:pPr/>
              <a:t>31</a:t>
            </a:fld>
            <a:endParaRPr lang="en-US" dirty="0"/>
          </a:p>
        </p:txBody>
      </p:sp>
    </p:spTree>
    <p:extLst>
      <p:ext uri="{BB962C8B-B14F-4D97-AF65-F5344CB8AC3E}">
        <p14:creationId xmlns:p14="http://schemas.microsoft.com/office/powerpoint/2010/main" val="33590029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Figure 17.11 Movement of different forms of toxic mercury</a:t>
            </a:r>
            <a:r>
              <a:rPr lang="en-US" baseline="0" dirty="0"/>
              <a:t> from the atmosphere into an aquatic ecosystem where it is biologically magnified in a food chain. Critical thinking: What is your most likely exposure to mercury?</a:t>
            </a:r>
            <a:endParaRPr lang="en-US" dirty="0"/>
          </a:p>
          <a:p>
            <a:endParaRPr lang="en-US" dirty="0"/>
          </a:p>
        </p:txBody>
      </p:sp>
      <p:sp>
        <p:nvSpPr>
          <p:cNvPr id="4" name="Slide Number Placeholder 3"/>
          <p:cNvSpPr>
            <a:spLocks noGrp="1"/>
          </p:cNvSpPr>
          <p:nvPr>
            <p:ph type="sldNum" sz="quarter" idx="10"/>
          </p:nvPr>
        </p:nvSpPr>
        <p:spPr/>
        <p:txBody>
          <a:bodyPr/>
          <a:lstStyle/>
          <a:p>
            <a:fld id="{C17FC884-6B8A-AA41-8AD1-6286A1B9538A}" type="slidenum">
              <a:rPr lang="en-US" smtClean="0"/>
              <a:pPr/>
              <a:t>32</a:t>
            </a:fld>
            <a:endParaRPr lang="en-US" dirty="0"/>
          </a:p>
        </p:txBody>
      </p:sp>
    </p:spTree>
    <p:extLst>
      <p:ext uri="{BB962C8B-B14F-4D97-AF65-F5344CB8AC3E}">
        <p14:creationId xmlns:p14="http://schemas.microsoft.com/office/powerpoint/2010/main" val="34828903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a:noFill/>
          <a:ln/>
        </p:spPr>
        <p:txBody>
          <a:bodyPr/>
          <a:lstStyle/>
          <a:p>
            <a:endParaRPr lang="en-US" dirty="0">
              <a:ea typeface="ＭＳ Ｐゴシック" charset="-128"/>
            </a:endParaRPr>
          </a:p>
        </p:txBody>
      </p:sp>
    </p:spTree>
    <p:extLst>
      <p:ext uri="{BB962C8B-B14F-4D97-AF65-F5344CB8AC3E}">
        <p14:creationId xmlns:p14="http://schemas.microsoft.com/office/powerpoint/2010/main" val="3437872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endParaRPr lang="en-US" dirty="0">
              <a:ea typeface="ＭＳ Ｐゴシック" charset="-128"/>
            </a:endParaRPr>
          </a:p>
        </p:txBody>
      </p:sp>
      <p:sp>
        <p:nvSpPr>
          <p:cNvPr id="77828" name="Slide Number Placeholder 3"/>
          <p:cNvSpPr>
            <a:spLocks noGrp="1"/>
          </p:cNvSpPr>
          <p:nvPr>
            <p:ph type="sldNum" sz="quarter" idx="5"/>
          </p:nvPr>
        </p:nvSpPr>
        <p:spPr>
          <a:noFill/>
        </p:spPr>
        <p:txBody>
          <a:bodyPr/>
          <a:lstStyle/>
          <a:p>
            <a:fld id="{BDB1D482-E32A-4B47-AEF9-CAEF0B3F3C99}" type="slidenum">
              <a:rPr lang="en-US"/>
              <a:pPr/>
              <a:t>4</a:t>
            </a:fld>
            <a:endParaRPr lang="en-US" dirty="0"/>
          </a:p>
        </p:txBody>
      </p:sp>
    </p:spTree>
    <p:extLst>
      <p:ext uri="{BB962C8B-B14F-4D97-AF65-F5344CB8AC3E}">
        <p14:creationId xmlns:p14="http://schemas.microsoft.com/office/powerpoint/2010/main" val="6291959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a:noFill/>
          <a:ln/>
        </p:spPr>
        <p:txBody>
          <a:bodyPr/>
          <a:lstStyle/>
          <a:p>
            <a:endParaRPr lang="en-US" dirty="0">
              <a:ea typeface="ＭＳ Ｐゴシック" charset="-128"/>
            </a:endParaRPr>
          </a:p>
        </p:txBody>
      </p:sp>
    </p:spTree>
    <p:extLst>
      <p:ext uri="{BB962C8B-B14F-4D97-AF65-F5344CB8AC3E}">
        <p14:creationId xmlns:p14="http://schemas.microsoft.com/office/powerpoint/2010/main" val="41867496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a:ea typeface="ＭＳ Ｐゴシック" pitchFamily="1" charset="-128"/>
                <a:cs typeface="ＭＳ Ｐゴシック" charset="-128"/>
              </a:rPr>
              <a:t>Figure 17.12 Ways to prevent or control inputs of mercury (Core Case Study) into the environment from human sources—mostly coal-burning power plants and incinerators. Critical thinking: Which four of these solutions do you think are the most important? Why?</a:t>
            </a:r>
            <a:endParaRPr lang="en-US" noProof="1">
              <a:solidFill>
                <a:srgbClr val="000000"/>
              </a:solidFill>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C17FC884-6B8A-AA41-8AD1-6286A1B9538A}" type="slidenum">
              <a:rPr lang="en-US" smtClean="0"/>
              <a:pPr/>
              <a:t>35</a:t>
            </a:fld>
            <a:endParaRPr lang="en-US" dirty="0"/>
          </a:p>
        </p:txBody>
      </p:sp>
    </p:spTree>
    <p:extLst>
      <p:ext uri="{BB962C8B-B14F-4D97-AF65-F5344CB8AC3E}">
        <p14:creationId xmlns:p14="http://schemas.microsoft.com/office/powerpoint/2010/main" val="2135141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a:solidFill>
                  <a:srgbClr val="000000"/>
                </a:solidFill>
                <a:ea typeface="ＭＳ Ｐゴシック" charset="-128"/>
              </a:rPr>
              <a:t>Figure 17.13 </a:t>
            </a:r>
            <a:r>
              <a:rPr lang="en-US" sz="1200" kern="1200" baseline="0" dirty="0">
                <a:solidFill>
                  <a:schemeClr val="tx1"/>
                </a:solidFill>
                <a:ea typeface="ＭＳ Ｐゴシック" pitchFamily="1" charset="-128"/>
                <a:cs typeface="ＭＳ Ｐゴシック" charset="-128"/>
              </a:rPr>
              <a:t>Each type of hormone has a unique molecular shape that allows it to attach to specially shaped receptors on the surface of, or the inside of, a cell and to transmit its chemical message (left). Molecules of certain pesticides and other synthetic chemicals, called hormonally active agents (HAAs, center and right), have shapes similar to those of natural hormones, allowing them to attach to the hormone molecules and disrupt the endocrine systems of humans and other animals.</a:t>
            </a:r>
            <a:endParaRPr lang="el-GR" b="1" dirty="0">
              <a:solidFill>
                <a:srgbClr val="000000"/>
              </a:solidFill>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C17FC884-6B8A-AA41-8AD1-6286A1B9538A}" type="slidenum">
              <a:rPr lang="en-US" smtClean="0"/>
              <a:pPr/>
              <a:t>36</a:t>
            </a:fld>
            <a:endParaRPr lang="en-US" dirty="0"/>
          </a:p>
        </p:txBody>
      </p:sp>
    </p:spTree>
    <p:extLst>
      <p:ext uri="{BB962C8B-B14F-4D97-AF65-F5344CB8AC3E}">
        <p14:creationId xmlns:p14="http://schemas.microsoft.com/office/powerpoint/2010/main" val="17985419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a:t>Figure 17.14 </a:t>
            </a:r>
            <a:r>
              <a:rPr lang="en-US" sz="1200" b="0" kern="1200" baseline="0" dirty="0">
                <a:solidFill>
                  <a:schemeClr val="tx1"/>
                </a:solidFill>
                <a:ea typeface="ＭＳ Ｐゴシック" pitchFamily="1" charset="-128"/>
                <a:cs typeface="ＭＳ Ｐゴシック" charset="-128"/>
              </a:rPr>
              <a:t>Individuals matter: Ways to</a:t>
            </a:r>
            <a:r>
              <a:rPr lang="en-US" sz="1200" kern="1200" baseline="0" dirty="0">
                <a:solidFill>
                  <a:schemeClr val="tx1"/>
                </a:solidFill>
                <a:ea typeface="ＭＳ Ｐゴシック" pitchFamily="1" charset="-128"/>
                <a:cs typeface="ＭＳ Ｐゴシック" charset="-128"/>
              </a:rPr>
              <a:t> reduce your exposure to hormone disrupters. Critical thinking: Which three of these steps do you think are the most important ones to take? Why?</a:t>
            </a:r>
            <a:endParaRPr lang="en-US" b="1" dirty="0"/>
          </a:p>
          <a:p>
            <a:endParaRPr lang="en-US" dirty="0"/>
          </a:p>
        </p:txBody>
      </p:sp>
      <p:sp>
        <p:nvSpPr>
          <p:cNvPr id="4" name="Slide Number Placeholder 3"/>
          <p:cNvSpPr>
            <a:spLocks noGrp="1"/>
          </p:cNvSpPr>
          <p:nvPr>
            <p:ph type="sldNum" sz="quarter" idx="10"/>
          </p:nvPr>
        </p:nvSpPr>
        <p:spPr/>
        <p:txBody>
          <a:bodyPr/>
          <a:lstStyle/>
          <a:p>
            <a:fld id="{C17FC884-6B8A-AA41-8AD1-6286A1B9538A}" type="slidenum">
              <a:rPr lang="en-US" smtClean="0"/>
              <a:pPr/>
              <a:t>37</a:t>
            </a:fld>
            <a:endParaRPr lang="en-US" dirty="0"/>
          </a:p>
        </p:txBody>
      </p:sp>
    </p:spTree>
    <p:extLst>
      <p:ext uri="{BB962C8B-B14F-4D97-AF65-F5344CB8AC3E}">
        <p14:creationId xmlns:p14="http://schemas.microsoft.com/office/powerpoint/2010/main" val="29450214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endParaRPr lang="en-US" dirty="0">
              <a:ea typeface="ＭＳ Ｐゴシック" charset="-128"/>
            </a:endParaRPr>
          </a:p>
        </p:txBody>
      </p:sp>
      <p:sp>
        <p:nvSpPr>
          <p:cNvPr id="111620" name="Slide Number Placeholder 3"/>
          <p:cNvSpPr>
            <a:spLocks noGrp="1"/>
          </p:cNvSpPr>
          <p:nvPr>
            <p:ph type="sldNum" sz="quarter" idx="5"/>
          </p:nvPr>
        </p:nvSpPr>
        <p:spPr>
          <a:noFill/>
        </p:spPr>
        <p:txBody>
          <a:bodyPr/>
          <a:lstStyle/>
          <a:p>
            <a:fld id="{CCF374DE-F0A1-8646-9AA1-A3F2FC1E740E}" type="slidenum">
              <a:rPr lang="en-US"/>
              <a:pPr/>
              <a:t>38</a:t>
            </a:fld>
            <a:endParaRPr lang="en-US" dirty="0"/>
          </a:p>
        </p:txBody>
      </p:sp>
    </p:spTree>
    <p:extLst>
      <p:ext uri="{BB962C8B-B14F-4D97-AF65-F5344CB8AC3E}">
        <p14:creationId xmlns:p14="http://schemas.microsoft.com/office/powerpoint/2010/main" val="18918338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endParaRPr lang="en-US" dirty="0">
              <a:ea typeface="ＭＳ Ｐゴシック" charset="-128"/>
            </a:endParaRPr>
          </a:p>
        </p:txBody>
      </p:sp>
      <p:sp>
        <p:nvSpPr>
          <p:cNvPr id="112644" name="Slide Number Placeholder 3"/>
          <p:cNvSpPr>
            <a:spLocks noGrp="1"/>
          </p:cNvSpPr>
          <p:nvPr>
            <p:ph type="sldNum" sz="quarter" idx="5"/>
          </p:nvPr>
        </p:nvSpPr>
        <p:spPr>
          <a:noFill/>
        </p:spPr>
        <p:txBody>
          <a:bodyPr/>
          <a:lstStyle/>
          <a:p>
            <a:fld id="{3D6F6724-F68E-DF47-95C6-72227BD4CAD1}" type="slidenum">
              <a:rPr lang="en-US"/>
              <a:pPr/>
              <a:t>39</a:t>
            </a:fld>
            <a:endParaRPr lang="en-US" dirty="0"/>
          </a:p>
        </p:txBody>
      </p:sp>
    </p:spTree>
    <p:extLst>
      <p:ext uri="{BB962C8B-B14F-4D97-AF65-F5344CB8AC3E}">
        <p14:creationId xmlns:p14="http://schemas.microsoft.com/office/powerpoint/2010/main" val="998619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endParaRPr lang="en-US" dirty="0">
              <a:ea typeface="ＭＳ Ｐゴシック" charset="-128"/>
            </a:endParaRPr>
          </a:p>
        </p:txBody>
      </p:sp>
      <p:sp>
        <p:nvSpPr>
          <p:cNvPr id="113668" name="Slide Number Placeholder 3"/>
          <p:cNvSpPr>
            <a:spLocks noGrp="1"/>
          </p:cNvSpPr>
          <p:nvPr>
            <p:ph type="sldNum" sz="quarter" idx="5"/>
          </p:nvPr>
        </p:nvSpPr>
        <p:spPr>
          <a:noFill/>
        </p:spPr>
        <p:txBody>
          <a:bodyPr/>
          <a:lstStyle/>
          <a:p>
            <a:fld id="{906F02EB-C408-3148-B1C1-4BDAAE5D1A29}" type="slidenum">
              <a:rPr lang="en-US"/>
              <a:pPr/>
              <a:t>40</a:t>
            </a:fld>
            <a:endParaRPr lang="en-US" dirty="0"/>
          </a:p>
        </p:txBody>
      </p:sp>
    </p:spTree>
    <p:extLst>
      <p:ext uri="{BB962C8B-B14F-4D97-AF65-F5344CB8AC3E}">
        <p14:creationId xmlns:p14="http://schemas.microsoft.com/office/powerpoint/2010/main" val="21669569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endParaRPr lang="en-US" dirty="0">
              <a:ea typeface="ＭＳ Ｐゴシック" charset="-128"/>
            </a:endParaRPr>
          </a:p>
        </p:txBody>
      </p:sp>
      <p:sp>
        <p:nvSpPr>
          <p:cNvPr id="115716" name="Slide Number Placeholder 3"/>
          <p:cNvSpPr>
            <a:spLocks noGrp="1"/>
          </p:cNvSpPr>
          <p:nvPr>
            <p:ph type="sldNum" sz="quarter" idx="5"/>
          </p:nvPr>
        </p:nvSpPr>
        <p:spPr>
          <a:noFill/>
        </p:spPr>
        <p:txBody>
          <a:bodyPr/>
          <a:lstStyle/>
          <a:p>
            <a:fld id="{A9937F3F-8C9D-EB40-8B92-71CFDECFACC4}" type="slidenum">
              <a:rPr lang="en-US"/>
              <a:pPr/>
              <a:t>41</a:t>
            </a:fld>
            <a:endParaRPr lang="en-US" dirty="0"/>
          </a:p>
        </p:txBody>
      </p:sp>
    </p:spTree>
    <p:extLst>
      <p:ext uri="{BB962C8B-B14F-4D97-AF65-F5344CB8AC3E}">
        <p14:creationId xmlns:p14="http://schemas.microsoft.com/office/powerpoint/2010/main" val="16828163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endParaRPr lang="en-US" dirty="0">
              <a:ea typeface="ＭＳ Ｐゴシック" charset="-128"/>
            </a:endParaRPr>
          </a:p>
        </p:txBody>
      </p:sp>
      <p:sp>
        <p:nvSpPr>
          <p:cNvPr id="116740" name="Slide Number Placeholder 3"/>
          <p:cNvSpPr>
            <a:spLocks noGrp="1"/>
          </p:cNvSpPr>
          <p:nvPr>
            <p:ph type="sldNum" sz="quarter" idx="5"/>
          </p:nvPr>
        </p:nvSpPr>
        <p:spPr>
          <a:noFill/>
        </p:spPr>
        <p:txBody>
          <a:bodyPr/>
          <a:lstStyle/>
          <a:p>
            <a:fld id="{EC6099B0-BD49-4245-85BF-628E467DA0CC}" type="slidenum">
              <a:rPr lang="en-US"/>
              <a:pPr/>
              <a:t>42</a:t>
            </a:fld>
            <a:endParaRPr lang="en-US" dirty="0"/>
          </a:p>
        </p:txBody>
      </p:sp>
    </p:spTree>
    <p:extLst>
      <p:ext uri="{BB962C8B-B14F-4D97-AF65-F5344CB8AC3E}">
        <p14:creationId xmlns:p14="http://schemas.microsoft.com/office/powerpoint/2010/main" val="29687065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Figure 17.16 Dose-response curves. Scientists </a:t>
            </a:r>
            <a:r>
              <a:rPr lang="en-US" sz="1200" b="0" i="0" u="none" strike="noStrike" kern="1200" baseline="0" dirty="0">
                <a:solidFill>
                  <a:schemeClr val="tx1"/>
                </a:solidFill>
                <a:latin typeface="Arial"/>
                <a:ea typeface="ＭＳ Ｐゴシック" pitchFamily="1" charset="-128"/>
                <a:cs typeface="ＭＳ Ｐゴシック" charset="-128"/>
              </a:rPr>
              <a:t>estimate the toxicity of various chemicals by determining how a chemical’s harmful effects change as the dose increases. Some chemicals behave according to the </a:t>
            </a:r>
            <a:r>
              <a:rPr lang="en-US" sz="1200" b="0" i="0" u="none" strike="noStrike" kern="1200" baseline="0" dirty="0" err="1">
                <a:solidFill>
                  <a:schemeClr val="tx1"/>
                </a:solidFill>
                <a:latin typeface="Arial"/>
                <a:ea typeface="ＭＳ Ｐゴシック" pitchFamily="1" charset="-128"/>
                <a:cs typeface="ＭＳ Ｐゴシック" charset="-128"/>
              </a:rPr>
              <a:t>nonthreshold</a:t>
            </a:r>
            <a:r>
              <a:rPr lang="en-US" sz="1200" b="0" i="0" u="none" strike="noStrike" kern="1200" baseline="0" dirty="0">
                <a:solidFill>
                  <a:schemeClr val="tx1"/>
                </a:solidFill>
                <a:latin typeface="Arial"/>
                <a:ea typeface="ＭＳ Ｐゴシック" pitchFamily="1" charset="-128"/>
                <a:cs typeface="ＭＳ Ｐゴシック" charset="-128"/>
              </a:rPr>
              <a:t> model (left curve). Others behave according to the threshold model (center curve). Still others are unconventional in how they behave (right curve). For all of these graphs, the curves usually vary from being exactly linear, or straight. Critical thinking: Can you think of commonly used chemicals that fit each of these models? What are they?</a:t>
            </a:r>
            <a:endParaRPr lang="en-US" dirty="0"/>
          </a:p>
          <a:p>
            <a:endParaRPr lang="en-US" dirty="0"/>
          </a:p>
        </p:txBody>
      </p:sp>
      <p:sp>
        <p:nvSpPr>
          <p:cNvPr id="4" name="Slide Number Placeholder 3"/>
          <p:cNvSpPr>
            <a:spLocks noGrp="1"/>
          </p:cNvSpPr>
          <p:nvPr>
            <p:ph type="sldNum" sz="quarter" idx="10"/>
          </p:nvPr>
        </p:nvSpPr>
        <p:spPr/>
        <p:txBody>
          <a:bodyPr/>
          <a:lstStyle/>
          <a:p>
            <a:fld id="{C17FC884-6B8A-AA41-8AD1-6286A1B9538A}" type="slidenum">
              <a:rPr lang="en-US" smtClean="0"/>
              <a:pPr/>
              <a:t>43</a:t>
            </a:fld>
            <a:endParaRPr lang="en-US" dirty="0"/>
          </a:p>
        </p:txBody>
      </p:sp>
    </p:spTree>
    <p:extLst>
      <p:ext uri="{BB962C8B-B14F-4D97-AF65-F5344CB8AC3E}">
        <p14:creationId xmlns:p14="http://schemas.microsoft.com/office/powerpoint/2010/main" val="19021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endParaRPr lang="en-US" dirty="0">
              <a:ea typeface="ＭＳ Ｐゴシック" charset="-128"/>
            </a:endParaRPr>
          </a:p>
        </p:txBody>
      </p:sp>
      <p:sp>
        <p:nvSpPr>
          <p:cNvPr id="78852" name="Slide Number Placeholder 3"/>
          <p:cNvSpPr>
            <a:spLocks noGrp="1"/>
          </p:cNvSpPr>
          <p:nvPr>
            <p:ph type="sldNum" sz="quarter" idx="5"/>
          </p:nvPr>
        </p:nvSpPr>
        <p:spPr>
          <a:noFill/>
        </p:spPr>
        <p:txBody>
          <a:bodyPr/>
          <a:lstStyle/>
          <a:p>
            <a:fld id="{2B78D4D4-69B5-3244-A7BD-0F3376DC2EF6}" type="slidenum">
              <a:rPr lang="en-US"/>
              <a:pPr/>
              <a:t>5</a:t>
            </a:fld>
            <a:endParaRPr lang="en-US" dirty="0"/>
          </a:p>
        </p:txBody>
      </p:sp>
    </p:spTree>
    <p:extLst>
      <p:ext uri="{BB962C8B-B14F-4D97-AF65-F5344CB8AC3E}">
        <p14:creationId xmlns:p14="http://schemas.microsoft.com/office/powerpoint/2010/main" val="31696223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endParaRPr lang="en-US" dirty="0">
              <a:ea typeface="ＭＳ Ｐゴシック" charset="-128"/>
            </a:endParaRPr>
          </a:p>
        </p:txBody>
      </p:sp>
      <p:sp>
        <p:nvSpPr>
          <p:cNvPr id="117764" name="Slide Number Placeholder 3"/>
          <p:cNvSpPr>
            <a:spLocks noGrp="1"/>
          </p:cNvSpPr>
          <p:nvPr>
            <p:ph type="sldNum" sz="quarter" idx="5"/>
          </p:nvPr>
        </p:nvSpPr>
        <p:spPr>
          <a:noFill/>
        </p:spPr>
        <p:txBody>
          <a:bodyPr/>
          <a:lstStyle/>
          <a:p>
            <a:fld id="{D416177C-BCBE-B148-B100-73D360690C9E}" type="slidenum">
              <a:rPr lang="en-US"/>
              <a:pPr/>
              <a:t>44</a:t>
            </a:fld>
            <a:endParaRPr lang="en-US" dirty="0"/>
          </a:p>
        </p:txBody>
      </p:sp>
    </p:spTree>
    <p:extLst>
      <p:ext uri="{BB962C8B-B14F-4D97-AF65-F5344CB8AC3E}">
        <p14:creationId xmlns:p14="http://schemas.microsoft.com/office/powerpoint/2010/main" val="39909799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p:spPr>
        <p:txBody>
          <a:bodyPr/>
          <a:lstStyle/>
          <a:p>
            <a:endParaRPr lang="en-US" dirty="0">
              <a:ea typeface="ＭＳ Ｐゴシック" charset="-128"/>
            </a:endParaRPr>
          </a:p>
        </p:txBody>
      </p:sp>
      <p:sp>
        <p:nvSpPr>
          <p:cNvPr id="122884" name="Slide Number Placeholder 3"/>
          <p:cNvSpPr>
            <a:spLocks noGrp="1"/>
          </p:cNvSpPr>
          <p:nvPr>
            <p:ph type="sldNum" sz="quarter" idx="5"/>
          </p:nvPr>
        </p:nvSpPr>
        <p:spPr>
          <a:noFill/>
        </p:spPr>
        <p:txBody>
          <a:bodyPr/>
          <a:lstStyle/>
          <a:p>
            <a:fld id="{80AFF52D-A043-1049-90C4-82591331B87D}" type="slidenum">
              <a:rPr lang="en-US"/>
              <a:pPr/>
              <a:t>45</a:t>
            </a:fld>
            <a:endParaRPr lang="en-US" dirty="0"/>
          </a:p>
        </p:txBody>
      </p:sp>
    </p:spTree>
    <p:extLst>
      <p:ext uri="{BB962C8B-B14F-4D97-AF65-F5344CB8AC3E}">
        <p14:creationId xmlns:p14="http://schemas.microsoft.com/office/powerpoint/2010/main" val="15760170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solidFill>
                  <a:srgbClr val="000000"/>
                </a:solidFill>
                <a:ea typeface="ＭＳ Ｐゴシック" charset="-128"/>
              </a:rPr>
              <a:t>Figure 17.17 </a:t>
            </a:r>
            <a:r>
              <a:rPr lang="en-US" sz="1200" kern="1200" baseline="0" dirty="0">
                <a:solidFill>
                  <a:schemeClr val="tx1"/>
                </a:solidFill>
                <a:ea typeface="ＭＳ Ｐゴシック" pitchFamily="1" charset="-128"/>
                <a:cs typeface="ＭＳ Ｐゴシック" charset="-128"/>
              </a:rPr>
              <a:t>A number of potentially harmful chemicals are found in many homes. </a:t>
            </a:r>
            <a:r>
              <a:rPr lang="en-US" sz="1200" b="0" kern="1200" baseline="0" dirty="0">
                <a:solidFill>
                  <a:schemeClr val="tx1"/>
                </a:solidFill>
                <a:ea typeface="ＭＳ Ｐゴシック" pitchFamily="1" charset="-128"/>
                <a:cs typeface="ＭＳ Ｐゴシック" charset="-128"/>
              </a:rPr>
              <a:t>Critical thinking</a:t>
            </a:r>
            <a:r>
              <a:rPr lang="en-US" sz="1200" kern="1200" baseline="0" dirty="0">
                <a:solidFill>
                  <a:schemeClr val="tx1"/>
                </a:solidFill>
                <a:ea typeface="ＭＳ Ｐゴシック" pitchFamily="1" charset="-128"/>
                <a:cs typeface="ＭＳ Ｐゴシック" charset="-128"/>
              </a:rPr>
              <a:t>: Does the fact that we do not know much about the long-term harmful effects of these chemicals make you more likely or less likely to minimize your exposure to them? Why?</a:t>
            </a:r>
            <a:endParaRPr lang="el-GR" b="1" dirty="0">
              <a:solidFill>
                <a:srgbClr val="000000"/>
              </a:solidFill>
              <a:ea typeface="ＭＳ Ｐゴシック" charset="-128"/>
            </a:endParaRPr>
          </a:p>
          <a:p>
            <a:endParaRPr lang="en-US" dirty="0"/>
          </a:p>
          <a:p>
            <a:endParaRPr lang="en-US" dirty="0"/>
          </a:p>
        </p:txBody>
      </p:sp>
      <p:sp>
        <p:nvSpPr>
          <p:cNvPr id="4" name="Slide Number Placeholder 3"/>
          <p:cNvSpPr>
            <a:spLocks noGrp="1"/>
          </p:cNvSpPr>
          <p:nvPr>
            <p:ph type="sldNum" sz="quarter" idx="10"/>
          </p:nvPr>
        </p:nvSpPr>
        <p:spPr/>
        <p:txBody>
          <a:bodyPr/>
          <a:lstStyle/>
          <a:p>
            <a:fld id="{C17FC884-6B8A-AA41-8AD1-6286A1B9538A}" type="slidenum">
              <a:rPr lang="en-US" smtClean="0"/>
              <a:pPr/>
              <a:t>46</a:t>
            </a:fld>
            <a:endParaRPr lang="en-US" dirty="0"/>
          </a:p>
        </p:txBody>
      </p:sp>
    </p:spTree>
    <p:extLst>
      <p:ext uri="{BB962C8B-B14F-4D97-AF65-F5344CB8AC3E}">
        <p14:creationId xmlns:p14="http://schemas.microsoft.com/office/powerpoint/2010/main" val="26100780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endParaRPr lang="en-US" dirty="0">
              <a:ea typeface="ＭＳ Ｐゴシック" charset="-128"/>
            </a:endParaRPr>
          </a:p>
        </p:txBody>
      </p:sp>
      <p:sp>
        <p:nvSpPr>
          <p:cNvPr id="124932" name="Slide Number Placeholder 3"/>
          <p:cNvSpPr>
            <a:spLocks noGrp="1"/>
          </p:cNvSpPr>
          <p:nvPr>
            <p:ph type="sldNum" sz="quarter" idx="5"/>
          </p:nvPr>
        </p:nvSpPr>
        <p:spPr>
          <a:noFill/>
        </p:spPr>
        <p:txBody>
          <a:bodyPr/>
          <a:lstStyle/>
          <a:p>
            <a:fld id="{AF296C4D-000C-4141-9126-D1F07DAF82CE}" type="slidenum">
              <a:rPr lang="en-US"/>
              <a:pPr/>
              <a:t>47</a:t>
            </a:fld>
            <a:endParaRPr lang="en-US" dirty="0"/>
          </a:p>
        </p:txBody>
      </p:sp>
    </p:spTree>
    <p:extLst>
      <p:ext uri="{BB962C8B-B14F-4D97-AF65-F5344CB8AC3E}">
        <p14:creationId xmlns:p14="http://schemas.microsoft.com/office/powerpoint/2010/main" val="496204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endParaRPr lang="en-US" dirty="0">
              <a:ea typeface="ＭＳ Ｐゴシック" charset="-128"/>
            </a:endParaRPr>
          </a:p>
        </p:txBody>
      </p:sp>
      <p:sp>
        <p:nvSpPr>
          <p:cNvPr id="125956" name="Slide Number Placeholder 3"/>
          <p:cNvSpPr>
            <a:spLocks noGrp="1"/>
          </p:cNvSpPr>
          <p:nvPr>
            <p:ph type="sldNum" sz="quarter" idx="5"/>
          </p:nvPr>
        </p:nvSpPr>
        <p:spPr>
          <a:noFill/>
        </p:spPr>
        <p:txBody>
          <a:bodyPr/>
          <a:lstStyle/>
          <a:p>
            <a:fld id="{8BCE7C89-3976-6544-859A-60B8A1C4D246}" type="slidenum">
              <a:rPr lang="en-US"/>
              <a:pPr/>
              <a:t>48</a:t>
            </a:fld>
            <a:endParaRPr lang="en-US" dirty="0"/>
          </a:p>
        </p:txBody>
      </p:sp>
    </p:spTree>
    <p:extLst>
      <p:ext uri="{BB962C8B-B14F-4D97-AF65-F5344CB8AC3E}">
        <p14:creationId xmlns:p14="http://schemas.microsoft.com/office/powerpoint/2010/main" val="23163524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49</a:t>
            </a:fld>
            <a:endParaRPr lang="en-US" dirty="0"/>
          </a:p>
        </p:txBody>
      </p:sp>
    </p:spTree>
    <p:extLst>
      <p:ext uri="{BB962C8B-B14F-4D97-AF65-F5344CB8AC3E}">
        <p14:creationId xmlns:p14="http://schemas.microsoft.com/office/powerpoint/2010/main" val="36388418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50</a:t>
            </a:fld>
            <a:endParaRPr lang="en-US" dirty="0"/>
          </a:p>
        </p:txBody>
      </p:sp>
    </p:spTree>
    <p:extLst>
      <p:ext uri="{BB962C8B-B14F-4D97-AF65-F5344CB8AC3E}">
        <p14:creationId xmlns:p14="http://schemas.microsoft.com/office/powerpoint/2010/main" val="19872663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p:spPr>
        <p:txBody>
          <a:bodyPr/>
          <a:lstStyle/>
          <a:p>
            <a:endParaRPr lang="en-US" dirty="0">
              <a:ea typeface="ＭＳ Ｐゴシック" charset="-128"/>
            </a:endParaRPr>
          </a:p>
        </p:txBody>
      </p:sp>
      <p:sp>
        <p:nvSpPr>
          <p:cNvPr id="128004" name="Slide Number Placeholder 3"/>
          <p:cNvSpPr>
            <a:spLocks noGrp="1"/>
          </p:cNvSpPr>
          <p:nvPr>
            <p:ph type="sldNum" sz="quarter" idx="5"/>
          </p:nvPr>
        </p:nvSpPr>
        <p:spPr>
          <a:noFill/>
        </p:spPr>
        <p:txBody>
          <a:bodyPr/>
          <a:lstStyle/>
          <a:p>
            <a:fld id="{97543F36-4C7C-4B49-8B21-BC3961106577}" type="slidenum">
              <a:rPr lang="en-US"/>
              <a:pPr/>
              <a:t>51</a:t>
            </a:fld>
            <a:endParaRPr lang="en-US" dirty="0"/>
          </a:p>
        </p:txBody>
      </p:sp>
    </p:spTree>
    <p:extLst>
      <p:ext uri="{BB962C8B-B14F-4D97-AF65-F5344CB8AC3E}">
        <p14:creationId xmlns:p14="http://schemas.microsoft.com/office/powerpoint/2010/main" val="39363789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p:spPr>
        <p:txBody>
          <a:bodyPr/>
          <a:lstStyle/>
          <a:p>
            <a:endParaRPr lang="en-US" dirty="0">
              <a:ea typeface="ＭＳ Ｐゴシック" charset="-128"/>
            </a:endParaRPr>
          </a:p>
        </p:txBody>
      </p:sp>
      <p:sp>
        <p:nvSpPr>
          <p:cNvPr id="129028" name="Slide Number Placeholder 3"/>
          <p:cNvSpPr>
            <a:spLocks noGrp="1"/>
          </p:cNvSpPr>
          <p:nvPr>
            <p:ph type="sldNum" sz="quarter" idx="5"/>
          </p:nvPr>
        </p:nvSpPr>
        <p:spPr>
          <a:noFill/>
        </p:spPr>
        <p:txBody>
          <a:bodyPr/>
          <a:lstStyle/>
          <a:p>
            <a:fld id="{710FF3FA-0A56-E244-93E7-8A1754B22BAE}" type="slidenum">
              <a:rPr lang="en-US"/>
              <a:pPr/>
              <a:t>52</a:t>
            </a:fld>
            <a:endParaRPr lang="en-US" dirty="0"/>
          </a:p>
        </p:txBody>
      </p:sp>
    </p:spTree>
    <p:extLst>
      <p:ext uri="{BB962C8B-B14F-4D97-AF65-F5344CB8AC3E}">
        <p14:creationId xmlns:p14="http://schemas.microsoft.com/office/powerpoint/2010/main" val="6419874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a:ea typeface="ＭＳ Ｐゴシック" pitchFamily="1" charset="-128"/>
                <a:cs typeface="ＭＳ Ｐゴシック" charset="-128"/>
              </a:rPr>
              <a:t>Figure 17.19 Estimated deaths per year in the world from various causes (left). Numbers in parentheses represent these death tolls in terms of numbers of fully loaded 200-passenger jet airplanes crashing every day of the year with no survivors. Poverty has several harmful effects (right graph) that make it the leading cause of premature death. Critical thinking: Which three of these causes (left graph) are the most threatening to you?</a:t>
            </a:r>
            <a:endParaRPr lang="en-US" dirty="0"/>
          </a:p>
          <a:p>
            <a:endParaRPr lang="en-US" dirty="0"/>
          </a:p>
        </p:txBody>
      </p:sp>
      <p:sp>
        <p:nvSpPr>
          <p:cNvPr id="4" name="Slide Number Placeholder 3"/>
          <p:cNvSpPr>
            <a:spLocks noGrp="1"/>
          </p:cNvSpPr>
          <p:nvPr>
            <p:ph type="sldNum" sz="quarter" idx="10"/>
          </p:nvPr>
        </p:nvSpPr>
        <p:spPr/>
        <p:txBody>
          <a:bodyPr/>
          <a:lstStyle/>
          <a:p>
            <a:fld id="{C17FC884-6B8A-AA41-8AD1-6286A1B9538A}" type="slidenum">
              <a:rPr lang="en-US" smtClean="0"/>
              <a:pPr/>
              <a:t>53</a:t>
            </a:fld>
            <a:endParaRPr lang="en-US" dirty="0"/>
          </a:p>
        </p:txBody>
      </p:sp>
    </p:spTree>
    <p:extLst>
      <p:ext uri="{BB962C8B-B14F-4D97-AF65-F5344CB8AC3E}">
        <p14:creationId xmlns:p14="http://schemas.microsoft.com/office/powerpoint/2010/main" val="3776054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en-US" dirty="0">
              <a:ea typeface="ＭＳ Ｐゴシック" charset="-128"/>
            </a:endParaRPr>
          </a:p>
        </p:txBody>
      </p:sp>
      <p:sp>
        <p:nvSpPr>
          <p:cNvPr id="80900" name="Slide Number Placeholder 3"/>
          <p:cNvSpPr>
            <a:spLocks noGrp="1"/>
          </p:cNvSpPr>
          <p:nvPr>
            <p:ph type="sldNum" sz="quarter" idx="5"/>
          </p:nvPr>
        </p:nvSpPr>
        <p:spPr>
          <a:noFill/>
        </p:spPr>
        <p:txBody>
          <a:bodyPr/>
          <a:lstStyle/>
          <a:p>
            <a:fld id="{C57760ED-4496-9C48-B0EC-21E927DDC2E2}" type="slidenum">
              <a:rPr lang="en-US"/>
              <a:pPr/>
              <a:t>8</a:t>
            </a:fld>
            <a:endParaRPr lang="en-US" dirty="0"/>
          </a:p>
        </p:txBody>
      </p:sp>
    </p:spTree>
    <p:extLst>
      <p:ext uri="{BB962C8B-B14F-4D97-AF65-F5344CB8AC3E}">
        <p14:creationId xmlns:p14="http://schemas.microsoft.com/office/powerpoint/2010/main" val="33782354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p:spPr>
        <p:txBody>
          <a:bodyPr/>
          <a:lstStyle/>
          <a:p>
            <a:endParaRPr lang="en-US" dirty="0">
              <a:ea typeface="ＭＳ Ｐゴシック" charset="-128"/>
            </a:endParaRPr>
          </a:p>
        </p:txBody>
      </p:sp>
      <p:sp>
        <p:nvSpPr>
          <p:cNvPr id="132100" name="Slide Number Placeholder 3"/>
          <p:cNvSpPr>
            <a:spLocks noGrp="1"/>
          </p:cNvSpPr>
          <p:nvPr>
            <p:ph type="sldNum" sz="quarter" idx="5"/>
          </p:nvPr>
        </p:nvSpPr>
        <p:spPr>
          <a:noFill/>
        </p:spPr>
        <p:txBody>
          <a:bodyPr/>
          <a:lstStyle/>
          <a:p>
            <a:fld id="{1BF5F64B-3EBC-F440-9D41-70AEDF96CBAA}" type="slidenum">
              <a:rPr lang="en-US"/>
              <a:pPr/>
              <a:t>55</a:t>
            </a:fld>
            <a:endParaRPr lang="en-US" dirty="0"/>
          </a:p>
        </p:txBody>
      </p:sp>
    </p:spTree>
    <p:extLst>
      <p:ext uri="{BB962C8B-B14F-4D97-AF65-F5344CB8AC3E}">
        <p14:creationId xmlns:p14="http://schemas.microsoft.com/office/powerpoint/2010/main" val="3536701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p:spPr>
        <p:txBody>
          <a:bodyPr/>
          <a:lstStyle/>
          <a:p>
            <a:endParaRPr lang="en-US" dirty="0">
              <a:ea typeface="ＭＳ Ｐゴシック" charset="-128"/>
            </a:endParaRPr>
          </a:p>
        </p:txBody>
      </p:sp>
      <p:sp>
        <p:nvSpPr>
          <p:cNvPr id="133124" name="Slide Number Placeholder 3"/>
          <p:cNvSpPr>
            <a:spLocks noGrp="1"/>
          </p:cNvSpPr>
          <p:nvPr>
            <p:ph type="sldNum" sz="quarter" idx="5"/>
          </p:nvPr>
        </p:nvSpPr>
        <p:spPr>
          <a:noFill/>
        </p:spPr>
        <p:txBody>
          <a:bodyPr/>
          <a:lstStyle/>
          <a:p>
            <a:fld id="{50E0E2FA-E6AB-5240-84AE-5B2623480F37}" type="slidenum">
              <a:rPr lang="en-US"/>
              <a:pPr/>
              <a:t>56</a:t>
            </a:fld>
            <a:endParaRPr lang="en-US" dirty="0"/>
          </a:p>
        </p:txBody>
      </p:sp>
    </p:spTree>
    <p:extLst>
      <p:ext uri="{BB962C8B-B14F-4D97-AF65-F5344CB8AC3E}">
        <p14:creationId xmlns:p14="http://schemas.microsoft.com/office/powerpoint/2010/main" val="21008659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p:spPr>
        <p:txBody>
          <a:bodyPr/>
          <a:lstStyle/>
          <a:p>
            <a:endParaRPr lang="en-US" dirty="0">
              <a:ea typeface="ＭＳ Ｐゴシック" charset="-128"/>
            </a:endParaRPr>
          </a:p>
        </p:txBody>
      </p:sp>
      <p:sp>
        <p:nvSpPr>
          <p:cNvPr id="136196" name="Slide Number Placeholder 3"/>
          <p:cNvSpPr>
            <a:spLocks noGrp="1"/>
          </p:cNvSpPr>
          <p:nvPr>
            <p:ph type="sldNum" sz="quarter" idx="5"/>
          </p:nvPr>
        </p:nvSpPr>
        <p:spPr>
          <a:noFill/>
        </p:spPr>
        <p:txBody>
          <a:bodyPr/>
          <a:lstStyle/>
          <a:p>
            <a:fld id="{DF78A61D-055B-AB42-88AA-BB92D5F57CA2}" type="slidenum">
              <a:rPr lang="en-US"/>
              <a:pPr/>
              <a:t>57</a:t>
            </a:fld>
            <a:endParaRPr lang="en-US" dirty="0"/>
          </a:p>
        </p:txBody>
      </p:sp>
    </p:spTree>
    <p:extLst>
      <p:ext uri="{BB962C8B-B14F-4D97-AF65-F5344CB8AC3E}">
        <p14:creationId xmlns:p14="http://schemas.microsoft.com/office/powerpoint/2010/main" val="10371997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endParaRPr lang="en-US" dirty="0">
              <a:ea typeface="ＭＳ Ｐゴシック" charset="-128"/>
            </a:endParaRPr>
          </a:p>
        </p:txBody>
      </p:sp>
      <p:sp>
        <p:nvSpPr>
          <p:cNvPr id="137220" name="Slide Number Placeholder 3"/>
          <p:cNvSpPr>
            <a:spLocks noGrp="1"/>
          </p:cNvSpPr>
          <p:nvPr>
            <p:ph type="sldNum" sz="quarter" idx="5"/>
          </p:nvPr>
        </p:nvSpPr>
        <p:spPr>
          <a:noFill/>
        </p:spPr>
        <p:txBody>
          <a:bodyPr/>
          <a:lstStyle/>
          <a:p>
            <a:fld id="{6E032EDF-FDDC-164B-8A6E-FD4B654AE18C}" type="slidenum">
              <a:rPr lang="en-US"/>
              <a:pPr/>
              <a:t>58</a:t>
            </a:fld>
            <a:endParaRPr lang="en-US" dirty="0"/>
          </a:p>
        </p:txBody>
      </p:sp>
    </p:spTree>
    <p:extLst>
      <p:ext uri="{BB962C8B-B14F-4D97-AF65-F5344CB8AC3E}">
        <p14:creationId xmlns:p14="http://schemas.microsoft.com/office/powerpoint/2010/main" val="852896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p:spPr>
        <p:txBody>
          <a:bodyPr/>
          <a:lstStyle/>
          <a:p>
            <a:endParaRPr lang="en-US" dirty="0">
              <a:ea typeface="ＭＳ Ｐゴシック" charset="-128"/>
            </a:endParaRPr>
          </a:p>
        </p:txBody>
      </p:sp>
      <p:sp>
        <p:nvSpPr>
          <p:cNvPr id="138244" name="Slide Number Placeholder 3"/>
          <p:cNvSpPr>
            <a:spLocks noGrp="1"/>
          </p:cNvSpPr>
          <p:nvPr>
            <p:ph type="sldNum" sz="quarter" idx="5"/>
          </p:nvPr>
        </p:nvSpPr>
        <p:spPr>
          <a:noFill/>
        </p:spPr>
        <p:txBody>
          <a:bodyPr/>
          <a:lstStyle/>
          <a:p>
            <a:fld id="{FB32784E-C6C6-FC41-B0B4-073FE0953439}" type="slidenum">
              <a:rPr lang="en-US"/>
              <a:pPr/>
              <a:t>59</a:t>
            </a:fld>
            <a:endParaRPr lang="en-US" dirty="0"/>
          </a:p>
        </p:txBody>
      </p:sp>
    </p:spTree>
    <p:extLst>
      <p:ext uri="{BB962C8B-B14F-4D97-AF65-F5344CB8AC3E}">
        <p14:creationId xmlns:p14="http://schemas.microsoft.com/office/powerpoint/2010/main" val="2959351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9</a:t>
            </a:fld>
            <a:endParaRPr lang="en-US" dirty="0"/>
          </a:p>
        </p:txBody>
      </p:sp>
    </p:spTree>
    <p:extLst>
      <p:ext uri="{BB962C8B-B14F-4D97-AF65-F5344CB8AC3E}">
        <p14:creationId xmlns:p14="http://schemas.microsoft.com/office/powerpoint/2010/main" val="350403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endParaRPr lang="en-US" dirty="0">
              <a:ea typeface="ＭＳ Ｐゴシック" charset="-128"/>
            </a:endParaRPr>
          </a:p>
        </p:txBody>
      </p:sp>
      <p:sp>
        <p:nvSpPr>
          <p:cNvPr id="81924" name="Slide Number Placeholder 3"/>
          <p:cNvSpPr>
            <a:spLocks noGrp="1"/>
          </p:cNvSpPr>
          <p:nvPr>
            <p:ph type="sldNum" sz="quarter" idx="5"/>
          </p:nvPr>
        </p:nvSpPr>
        <p:spPr>
          <a:noFill/>
        </p:spPr>
        <p:txBody>
          <a:bodyPr/>
          <a:lstStyle/>
          <a:p>
            <a:fld id="{28A1336F-288D-1548-A1FA-F2F2B9D6BBA3}" type="slidenum">
              <a:rPr lang="en-US"/>
              <a:pPr/>
              <a:t>10</a:t>
            </a:fld>
            <a:endParaRPr lang="en-US" dirty="0"/>
          </a:p>
        </p:txBody>
      </p:sp>
    </p:spTree>
    <p:extLst>
      <p:ext uri="{BB962C8B-B14F-4D97-AF65-F5344CB8AC3E}">
        <p14:creationId xmlns:p14="http://schemas.microsoft.com/office/powerpoint/2010/main" val="2856690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endParaRPr lang="en-US" dirty="0">
              <a:ea typeface="ＭＳ Ｐゴシック" charset="-128"/>
            </a:endParaRPr>
          </a:p>
        </p:txBody>
      </p:sp>
      <p:sp>
        <p:nvSpPr>
          <p:cNvPr id="82948" name="Slide Number Placeholder 3"/>
          <p:cNvSpPr>
            <a:spLocks noGrp="1"/>
          </p:cNvSpPr>
          <p:nvPr>
            <p:ph type="sldNum" sz="quarter" idx="5"/>
          </p:nvPr>
        </p:nvSpPr>
        <p:spPr>
          <a:noFill/>
        </p:spPr>
        <p:txBody>
          <a:bodyPr/>
          <a:lstStyle/>
          <a:p>
            <a:fld id="{5F12D330-AB2A-3743-A933-BB24849C2A17}" type="slidenum">
              <a:rPr lang="en-US"/>
              <a:pPr/>
              <a:t>11</a:t>
            </a:fld>
            <a:endParaRPr lang="en-US" dirty="0"/>
          </a:p>
        </p:txBody>
      </p:sp>
    </p:spTree>
    <p:extLst>
      <p:ext uri="{BB962C8B-B14F-4D97-AF65-F5344CB8AC3E}">
        <p14:creationId xmlns:p14="http://schemas.microsoft.com/office/powerpoint/2010/main" val="600452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dirty="0">
              <a:ea typeface="ＭＳ Ｐゴシック" charset="-128"/>
            </a:endParaRPr>
          </a:p>
        </p:txBody>
      </p:sp>
      <p:sp>
        <p:nvSpPr>
          <p:cNvPr id="83972" name="Slide Number Placeholder 3"/>
          <p:cNvSpPr>
            <a:spLocks noGrp="1"/>
          </p:cNvSpPr>
          <p:nvPr>
            <p:ph type="sldNum" sz="quarter" idx="5"/>
          </p:nvPr>
        </p:nvSpPr>
        <p:spPr>
          <a:noFill/>
        </p:spPr>
        <p:txBody>
          <a:bodyPr/>
          <a:lstStyle/>
          <a:p>
            <a:fld id="{3C673A79-F0E3-9647-9A91-8B10FAEBF58C}" type="slidenum">
              <a:rPr lang="en-US"/>
              <a:pPr/>
              <a:t>12</a:t>
            </a:fld>
            <a:endParaRPr lang="en-US" dirty="0"/>
          </a:p>
        </p:txBody>
      </p:sp>
    </p:spTree>
    <p:extLst>
      <p:ext uri="{BB962C8B-B14F-4D97-AF65-F5344CB8AC3E}">
        <p14:creationId xmlns:p14="http://schemas.microsoft.com/office/powerpoint/2010/main" val="2808393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228600"/>
            <a:ext cx="8229600" cy="622828"/>
          </a:xfrm>
        </p:spPr>
        <p:txBody>
          <a:bodyPr anchor="t">
            <a:noAutofit/>
          </a:bodyPr>
          <a:lstStyle>
            <a:lvl1pPr>
              <a:defRPr sz="3600">
                <a:latin typeface="Arial" pitchFamily="34" charset="0"/>
                <a:ea typeface="Verdana" pitchFamily="34" charset="0"/>
                <a:cs typeface="Arial" pitchFamily="34" charset="0"/>
              </a:defRPr>
            </a:lvl1pPr>
          </a:lstStyle>
          <a:p>
            <a:r>
              <a:rPr lang="en-US"/>
              <a:t>Click to edit Master title style</a:t>
            </a:r>
            <a:endParaRPr lang="en-US" dirty="0"/>
          </a:p>
        </p:txBody>
      </p:sp>
      <p:sp>
        <p:nvSpPr>
          <p:cNvPr id="7" name="Conten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latin typeface="Arial" pitchFamily="34" charset="0"/>
                <a:ea typeface="Verdana" pitchFamily="34" charset="0"/>
                <a:cs typeface="Arial" pitchFamily="34" charset="0"/>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atin typeface="Arial" pitchFamily="34" charset="0"/>
                <a:ea typeface="Verdana" pitchFamily="34" charset="0"/>
                <a:cs typeface="Arial" pitchFamily="34" charset="0"/>
              </a:defRPr>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800">
                <a:latin typeface="Arial" pitchFamily="34" charset="0"/>
                <a:ea typeface="Verdana" pitchFamily="34" charset="0"/>
                <a:cs typeface="Arial" pitchFamily="34" charset="0"/>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3" name="Rectangle 12"/>
          <p:cNvSpPr/>
          <p:nvPr/>
        </p:nvSpPr>
        <p:spPr bwMode="white">
          <a:xfrm>
            <a:off x="-7938" y="6248400"/>
            <a:ext cx="9161464" cy="62987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quarter" idx="16"/>
          </p:nvPr>
        </p:nvSpPr>
        <p:spPr>
          <a:xfrm>
            <a:off x="1600200" y="6285230"/>
            <a:ext cx="7543800" cy="572770"/>
          </a:xfrm>
          <a:solidFill>
            <a:srgbClr val="076387"/>
          </a:solidFill>
        </p:spPr>
        <p:txBody>
          <a:bodyPr>
            <a:noAutofit/>
          </a:bodyPr>
          <a:lstStyle>
            <a:lvl1pPr algn="ctr">
              <a:defRPr sz="1100">
                <a:latin typeface="Arial" pitchFamily="34" charset="0"/>
                <a:cs typeface="Arial" pitchFamily="34" charset="0"/>
              </a:defRPr>
            </a:lvl1pPr>
            <a:lvl2pPr>
              <a:defRPr sz="1100">
                <a:latin typeface="Arial" pitchFamily="34" charset="0"/>
                <a:cs typeface="Arial" pitchFamily="34" charset="0"/>
              </a:defRPr>
            </a:lvl2pPr>
            <a:lvl3pPr>
              <a:defRPr sz="1100">
                <a:latin typeface="Arial" pitchFamily="34" charset="0"/>
                <a:cs typeface="Arial" pitchFamily="34" charset="0"/>
              </a:defRPr>
            </a:lvl3pPr>
            <a:lvl4pPr>
              <a:defRPr sz="1100">
                <a:latin typeface="Arial" pitchFamily="34" charset="0"/>
                <a:cs typeface="Arial" pitchFamily="34" charset="0"/>
              </a:defRPr>
            </a:lvl4pPr>
            <a:lvl5pPr>
              <a:defRPr sz="1100">
                <a:latin typeface="Arial" pitchFamily="34" charset="0"/>
                <a:cs typeface="Arial" pitchFamily="34" charset="0"/>
              </a:defRPr>
            </a:lvl5pPr>
          </a:lstStyle>
          <a:p>
            <a:pPr lvl="0"/>
            <a:r>
              <a:rPr lang="en-US"/>
              <a:t>Click to edit Master text styles</a:t>
            </a:r>
          </a:p>
        </p:txBody>
      </p:sp>
      <p:pic>
        <p:nvPicPr>
          <p:cNvPr id="1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47" y="6324787"/>
            <a:ext cx="1447800" cy="479425"/>
          </a:xfrm>
          <a:prstGeom prst="rect">
            <a:avLst/>
          </a:prstGeom>
          <a:solidFill>
            <a:srgbClr val="076387"/>
          </a:solidFill>
          <a:ln>
            <a:noFill/>
          </a:ln>
          <a:extLst/>
        </p:spPr>
      </p:pic>
    </p:spTree>
    <p:extLst>
      <p:ext uri="{BB962C8B-B14F-4D97-AF65-F5344CB8AC3E}">
        <p14:creationId xmlns:p14="http://schemas.microsoft.com/office/powerpoint/2010/main" val="190429399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 y="27709"/>
            <a:ext cx="9052560" cy="1039091"/>
          </a:xfrm>
        </p:spPr>
        <p:txBody>
          <a:bodyPr>
            <a:normAutofit/>
          </a:bodyPr>
          <a:lstStyle>
            <a:lvl1pPr algn="ctr">
              <a:defRPr sz="3600">
                <a:latin typeface="Arial" pitchFamily="34" charset="0"/>
                <a:ea typeface="Verdana"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076387"/>
              </a:buClr>
              <a:buSzPct val="100000"/>
              <a:defRPr/>
            </a:lvl1pPr>
            <a:lvl2pPr>
              <a:buClr>
                <a:srgbClr val="076387"/>
              </a:buClr>
              <a:defRPr/>
            </a:lvl2pPr>
            <a:lvl3pPr marL="1143000" indent="-228600">
              <a:buClr>
                <a:srgbClr val="076387"/>
              </a:buClr>
              <a:buFont typeface="Wingdings" pitchFamily="2" charset="2"/>
              <a:buChar char="§"/>
              <a:defRPr/>
            </a:lvl3pPr>
            <a:lvl4pPr marL="1600200" indent="-228600">
              <a:buClr>
                <a:srgbClr val="076387"/>
              </a:buClr>
              <a:buFont typeface="Courier New" pitchFamily="49" charset="0"/>
              <a:buChar char="o"/>
              <a:defRPr/>
            </a:lvl4pPr>
            <a:lvl5pPr>
              <a:buClr>
                <a:srgbClr val="076387"/>
              </a:buCl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1863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Figure + Caption Layout">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519169" y="357626"/>
            <a:ext cx="8032638" cy="1004011"/>
          </a:xfrm>
        </p:spPr>
        <p:txBody>
          <a:bodyPr>
            <a:normAutofit/>
          </a:bodyPr>
          <a:lstStyle>
            <a:lvl1pPr algn="ctr">
              <a:defRPr sz="3600" b="0">
                <a:solidFill>
                  <a:schemeClr val="tx1"/>
                </a:solidFill>
              </a:defRPr>
            </a:lvl1pPr>
          </a:lstStyle>
          <a:p>
            <a:r>
              <a:rPr lang="en-US"/>
              <a:t>Click to edit Master title style</a:t>
            </a:r>
            <a:endParaRPr lang="en-US" dirty="0"/>
          </a:p>
        </p:txBody>
      </p:sp>
      <p:sp>
        <p:nvSpPr>
          <p:cNvPr id="3" name="Picture Placeholder 2"/>
          <p:cNvSpPr>
            <a:spLocks noGrp="1"/>
          </p:cNvSpPr>
          <p:nvPr>
            <p:ph type="pic" sz="quarter" idx="10"/>
          </p:nvPr>
        </p:nvSpPr>
        <p:spPr>
          <a:xfrm>
            <a:off x="1143000" y="1752600"/>
            <a:ext cx="6997700" cy="3429000"/>
          </a:xfrm>
        </p:spPr>
        <p:txBody>
          <a:bodyPr/>
          <a:lstStyle/>
          <a:p>
            <a:r>
              <a:rPr lang="en-US"/>
              <a:t>Click icon to add picture</a:t>
            </a:r>
          </a:p>
        </p:txBody>
      </p:sp>
      <p:sp>
        <p:nvSpPr>
          <p:cNvPr id="11" name="Text Placeholder 3"/>
          <p:cNvSpPr>
            <a:spLocks noGrp="1"/>
          </p:cNvSpPr>
          <p:nvPr>
            <p:ph type="body" sz="half" idx="2"/>
          </p:nvPr>
        </p:nvSpPr>
        <p:spPr>
          <a:xfrm>
            <a:off x="519169" y="5486400"/>
            <a:ext cx="8032638" cy="6651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p:nvPr/>
        </p:nvSpPr>
        <p:spPr bwMode="white">
          <a:xfrm>
            <a:off x="-7937" y="6248400"/>
            <a:ext cx="9151937" cy="617539"/>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Copyright" descr="Pearson: Copyright 2015, 2012, 2009"/>
          <p:cNvSpPr txBox="1">
            <a:spLocks noChangeArrowheads="1"/>
          </p:cNvSpPr>
          <p:nvPr/>
        </p:nvSpPr>
        <p:spPr bwMode="auto">
          <a:xfrm>
            <a:off x="1523999" y="6324601"/>
            <a:ext cx="7391401" cy="533081"/>
          </a:xfrm>
          <a:prstGeom prst="rect">
            <a:avLst/>
          </a:prstGeom>
          <a:solidFill>
            <a:srgbClr val="07638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bg1"/>
                </a:solidFill>
                <a:effectLst/>
                <a:latin typeface="Arial" pitchFamily="34" charset="0"/>
                <a:ea typeface="Verdana" pitchFamily="34" charset="0"/>
                <a:cs typeface="Arial" pitchFamily="34" charset="0"/>
              </a:rPr>
              <a:t>Copyright</a:t>
            </a:r>
            <a:r>
              <a:rPr lang="en-US" sz="1200" kern="1200" baseline="0" dirty="0">
                <a:solidFill>
                  <a:schemeClr val="bg1"/>
                </a:solidFill>
                <a:effectLst/>
                <a:latin typeface="Arial" pitchFamily="34" charset="0"/>
                <a:ea typeface="Verdana" pitchFamily="34" charset="0"/>
                <a:cs typeface="Arial" pitchFamily="34" charset="0"/>
              </a:rPr>
              <a:t> </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2018 </a:t>
            </a:r>
            <a:r>
              <a:rPr kumimoji="0" lang="en-US" sz="1200" b="0" i="0" u="none" strike="noStrike" kern="1200" cap="none" spc="0" normalizeH="0" baseline="0" noProof="0" dirty="0" err="1">
                <a:ln>
                  <a:noFill/>
                </a:ln>
                <a:solidFill>
                  <a:schemeClr val="bg1"/>
                </a:solidFill>
                <a:effectLst/>
                <a:uLnTx/>
                <a:uFillTx/>
                <a:latin typeface="Arial" pitchFamily="34" charset="0"/>
                <a:ea typeface="ＭＳ Ｐゴシック" pitchFamily="34" charset="-128"/>
                <a:cs typeface="+mn-cs"/>
              </a:rPr>
              <a:t>Cengage</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dirty="0">
              <a:solidFill>
                <a:schemeClr val="bg1"/>
              </a:solidFill>
            </a:endParaRPr>
          </a:p>
        </p:txBody>
      </p:sp>
      <p:pic>
        <p:nvPicPr>
          <p:cNvPr id="13"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6345959"/>
            <a:ext cx="1316182" cy="435841"/>
          </a:xfrm>
          <a:prstGeom prst="rect">
            <a:avLst/>
          </a:prstGeom>
          <a:solidFill>
            <a:srgbClr val="076387"/>
          </a:solidFill>
          <a:ln>
            <a:noFill/>
          </a:ln>
          <a:extLst/>
        </p:spPr>
      </p:pic>
    </p:spTree>
    <p:extLst>
      <p:ext uri="{BB962C8B-B14F-4D97-AF65-F5344CB8AC3E}">
        <p14:creationId xmlns:p14="http://schemas.microsoft.com/office/powerpoint/2010/main" val="205606485"/>
      </p:ext>
    </p:extLst>
  </p:cSld>
  <p:clrMapOvr>
    <a:masterClrMapping/>
  </p:clrMapOvr>
  <p:transition spd="slow"/>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324600"/>
            <a:ext cx="9161464" cy="62987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pyright" descr="Pearson: Copyright 2015, 2012, 2009"/>
          <p:cNvSpPr txBox="1">
            <a:spLocks noChangeArrowheads="1"/>
          </p:cNvSpPr>
          <p:nvPr/>
        </p:nvSpPr>
        <p:spPr bwMode="auto">
          <a:xfrm>
            <a:off x="1388395" y="6394712"/>
            <a:ext cx="7714039" cy="504445"/>
          </a:xfrm>
          <a:prstGeom prst="rect">
            <a:avLst/>
          </a:prstGeom>
          <a:solidFill>
            <a:srgbClr val="07638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bg1"/>
                </a:solidFill>
                <a:effectLst/>
                <a:latin typeface="Arial" pitchFamily="34" charset="0"/>
                <a:ea typeface="Verdana" pitchFamily="34" charset="0"/>
                <a:cs typeface="Arial" pitchFamily="34" charset="0"/>
              </a:rPr>
              <a:t>Copyright</a:t>
            </a:r>
            <a:r>
              <a:rPr lang="en-US" sz="1200" kern="1200" baseline="0" dirty="0">
                <a:solidFill>
                  <a:schemeClr val="bg1"/>
                </a:solidFill>
                <a:effectLst/>
                <a:latin typeface="Arial" pitchFamily="34" charset="0"/>
                <a:ea typeface="Verdana" pitchFamily="34" charset="0"/>
                <a:cs typeface="Arial" pitchFamily="34" charset="0"/>
              </a:rPr>
              <a:t> </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2018 </a:t>
            </a:r>
            <a:r>
              <a:rPr kumimoji="0" lang="en-US" sz="1200" b="0" i="0" u="none" strike="noStrike" kern="1200" cap="none" spc="0" normalizeH="0" baseline="0" noProof="0" dirty="0" err="1">
                <a:ln>
                  <a:noFill/>
                </a:ln>
                <a:solidFill>
                  <a:schemeClr val="bg1"/>
                </a:solidFill>
                <a:effectLst/>
                <a:uLnTx/>
                <a:uFillTx/>
                <a:latin typeface="Arial" pitchFamily="34" charset="0"/>
                <a:ea typeface="ＭＳ Ｐゴシック" pitchFamily="34" charset="-128"/>
                <a:cs typeface="+mn-cs"/>
              </a:rPr>
              <a:t>Cengage</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dirty="0">
              <a:solidFill>
                <a:schemeClr val="bg1"/>
              </a:solidFill>
            </a:endParaRPr>
          </a:p>
        </p:txBody>
      </p:sp>
      <p:pic>
        <p:nvPicPr>
          <p:cNvPr id="9"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5959"/>
            <a:ext cx="1316182" cy="435841"/>
          </a:xfrm>
          <a:prstGeom prst="rect">
            <a:avLst/>
          </a:prstGeom>
          <a:solidFill>
            <a:srgbClr val="076387"/>
          </a:solidFill>
          <a:ln>
            <a:noFill/>
          </a:ln>
          <a:extLst/>
        </p:spPr>
      </p:pic>
    </p:spTree>
    <p:extLst>
      <p:ext uri="{BB962C8B-B14F-4D97-AF65-F5344CB8AC3E}">
        <p14:creationId xmlns:p14="http://schemas.microsoft.com/office/powerpoint/2010/main" val="36879013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type="title"/>
          </p:nvPr>
        </p:nvSpPr>
        <p:spPr>
          <a:xfrm>
            <a:off x="457200" y="27709"/>
            <a:ext cx="8229600" cy="1039091"/>
          </a:xfrm>
          <a:prstGeom prst="rect">
            <a:avLst/>
          </a:prstGeom>
        </p:spPr>
        <p:txBody>
          <a:bodyPr vert="horz" lIns="91440" tIns="45720" rIns="91440" bIns="45720" rtlCol="0" anchor="ctr">
            <a:normAutofit/>
          </a:bodyPr>
          <a:lstStyle/>
          <a:p>
            <a:r>
              <a:rPr lang="en-US"/>
              <a:t>Click to edit Master title style</a:t>
            </a:r>
          </a:p>
        </p:txBody>
      </p:sp>
      <p:sp>
        <p:nvSpPr>
          <p:cNvPr id="3" name="Content Placeholder 2"/>
          <p:cNvSpPr>
            <a:spLocks noGrp="1"/>
          </p:cNvSpPr>
          <p:nvPr>
            <p:ph type="body" idx="1"/>
          </p:nvPr>
        </p:nvSpPr>
        <p:spPr>
          <a:xfrm>
            <a:off x="228600" y="1295400"/>
            <a:ext cx="8763000" cy="4830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bwMode="white">
          <a:xfrm>
            <a:off x="0" y="0"/>
            <a:ext cx="9144000" cy="113355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bwMode="white">
          <a:xfrm>
            <a:off x="-7938" y="6248400"/>
            <a:ext cx="9161464" cy="62987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pyright" descr="Pearson: Copyright 2015, 2012, 2009"/>
          <p:cNvSpPr txBox="1">
            <a:spLocks noChangeArrowheads="1"/>
          </p:cNvSpPr>
          <p:nvPr/>
        </p:nvSpPr>
        <p:spPr bwMode="auto">
          <a:xfrm>
            <a:off x="1402250" y="6317675"/>
            <a:ext cx="7714039" cy="509488"/>
          </a:xfrm>
          <a:prstGeom prst="rect">
            <a:avLst/>
          </a:prstGeom>
          <a:solidFill>
            <a:srgbClr val="07638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bg1"/>
                </a:solidFill>
                <a:effectLst/>
                <a:latin typeface="Arial" pitchFamily="34" charset="0"/>
                <a:ea typeface="Verdana" pitchFamily="34" charset="0"/>
                <a:cs typeface="Arial" pitchFamily="34" charset="0"/>
              </a:rPr>
              <a:t>Copyright</a:t>
            </a:r>
            <a:r>
              <a:rPr lang="en-US" sz="1200" kern="1200" baseline="0" dirty="0">
                <a:solidFill>
                  <a:schemeClr val="bg1"/>
                </a:solidFill>
                <a:effectLst/>
                <a:latin typeface="Arial" pitchFamily="34" charset="0"/>
                <a:ea typeface="Verdana" pitchFamily="34" charset="0"/>
                <a:cs typeface="Arial" pitchFamily="34" charset="0"/>
              </a:rPr>
              <a:t> </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2018 </a:t>
            </a:r>
            <a:r>
              <a:rPr kumimoji="0" lang="en-US" sz="1200" b="0" i="0" u="none" strike="noStrike" kern="1200" cap="none" spc="0" normalizeH="0" baseline="0" noProof="0" dirty="0" err="1">
                <a:ln>
                  <a:noFill/>
                </a:ln>
                <a:solidFill>
                  <a:schemeClr val="bg1"/>
                </a:solidFill>
                <a:effectLst/>
                <a:uLnTx/>
                <a:uFillTx/>
                <a:latin typeface="Arial" pitchFamily="34" charset="0"/>
                <a:ea typeface="ＭＳ Ｐゴシック" pitchFamily="34" charset="-128"/>
                <a:cs typeface="+mn-cs"/>
              </a:rPr>
              <a:t>Cengage</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dirty="0">
              <a:solidFill>
                <a:schemeClr val="bg1"/>
              </a:solidFill>
            </a:endParaRPr>
          </a:p>
        </p:txBody>
      </p:sp>
      <p:pic>
        <p:nvPicPr>
          <p:cNvPr id="16" name="Picture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345959"/>
            <a:ext cx="1316182" cy="435841"/>
          </a:xfrm>
          <a:prstGeom prst="rect">
            <a:avLst/>
          </a:prstGeom>
          <a:solidFill>
            <a:srgbClr val="076387"/>
          </a:solidFill>
          <a:ln>
            <a:noFill/>
          </a:ln>
          <a:extLst/>
        </p:spPr>
      </p:pic>
    </p:spTree>
    <p:extLst>
      <p:ext uri="{BB962C8B-B14F-4D97-AF65-F5344CB8AC3E}">
        <p14:creationId xmlns:p14="http://schemas.microsoft.com/office/powerpoint/2010/main" val="411916880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Lst>
  <p:hf sldNum="0" hdr="0" ftr="0" dt="0"/>
  <p:txStyles>
    <p:titleStyle>
      <a:lvl1pPr algn="ctr" defTabSz="914400" rtl="0" eaLnBrk="1" latinLnBrk="0" hangingPunct="1">
        <a:spcBef>
          <a:spcPct val="0"/>
        </a:spcBef>
        <a:buNone/>
        <a:defRPr sz="36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076387"/>
        </a:buClr>
        <a:buFont typeface="Arial" pitchFamily="34" charset="0"/>
        <a:buChar char="•"/>
        <a:defRPr sz="2800" kern="1200">
          <a:solidFill>
            <a:schemeClr val="tx1"/>
          </a:solidFill>
          <a:latin typeface="Arial" pitchFamily="34" charset="0"/>
          <a:ea typeface="Verdana" pitchFamily="34" charset="0"/>
          <a:cs typeface="Arial" pitchFamily="34" charset="0"/>
        </a:defRPr>
      </a:lvl1pPr>
      <a:lvl2pPr marL="742950" indent="-285750" algn="l" defTabSz="914400" rtl="0" eaLnBrk="1" latinLnBrk="0" hangingPunct="1">
        <a:spcBef>
          <a:spcPct val="20000"/>
        </a:spcBef>
        <a:buClr>
          <a:srgbClr val="076387"/>
        </a:buClr>
        <a:buFont typeface="Arial" pitchFamily="34" charset="0"/>
        <a:buChar char="–"/>
        <a:defRPr sz="2400" kern="1200">
          <a:solidFill>
            <a:schemeClr val="tx1"/>
          </a:solidFill>
          <a:latin typeface="Arial" pitchFamily="34" charset="0"/>
          <a:ea typeface="Verdana" pitchFamily="34" charset="0"/>
          <a:cs typeface="Arial" pitchFamily="34" charset="0"/>
        </a:defRPr>
      </a:lvl2pPr>
      <a:lvl3pPr marL="1143000" indent="-228600" algn="l" defTabSz="914400" rtl="0" eaLnBrk="1" latinLnBrk="0" hangingPunct="1">
        <a:spcBef>
          <a:spcPct val="20000"/>
        </a:spcBef>
        <a:buClr>
          <a:srgbClr val="076387"/>
        </a:buClr>
        <a:buFont typeface="Wingdings" pitchFamily="2" charset="2"/>
        <a:buChar char="§"/>
        <a:defRPr sz="2000" kern="1200">
          <a:solidFill>
            <a:schemeClr val="tx1"/>
          </a:solidFill>
          <a:latin typeface="Arial" pitchFamily="34" charset="0"/>
          <a:ea typeface="Verdana" pitchFamily="34" charset="0"/>
          <a:cs typeface="Arial" pitchFamily="34" charset="0"/>
        </a:defRPr>
      </a:lvl3pPr>
      <a:lvl4pPr marL="1600200" indent="-228600" algn="l" defTabSz="914400" rtl="0" eaLnBrk="1" latinLnBrk="0" hangingPunct="1">
        <a:spcBef>
          <a:spcPct val="20000"/>
        </a:spcBef>
        <a:buClr>
          <a:srgbClr val="076387"/>
        </a:buClr>
        <a:buFont typeface="Courier New" pitchFamily="49" charset="0"/>
        <a:buChar char="o"/>
        <a:defRPr sz="2000" kern="1200">
          <a:solidFill>
            <a:schemeClr val="tx1"/>
          </a:solidFill>
          <a:latin typeface="Arial" pitchFamily="34" charset="0"/>
          <a:ea typeface="Verdana" pitchFamily="34" charset="0"/>
          <a:cs typeface="Arial" pitchFamily="34" charset="0"/>
        </a:defRPr>
      </a:lvl4pPr>
      <a:lvl5pPr marL="2057400" indent="-228600" algn="l" defTabSz="914400" rtl="0" eaLnBrk="1" latinLnBrk="0" hangingPunct="1">
        <a:spcBef>
          <a:spcPct val="20000"/>
        </a:spcBef>
        <a:buClr>
          <a:srgbClr val="076387"/>
        </a:buClr>
        <a:buFont typeface="Arial" pitchFamily="34" charset="0"/>
        <a:buChar char="»"/>
        <a:defRPr sz="2000" kern="120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8229600" cy="622828"/>
          </a:xfrm>
        </p:spPr>
        <p:txBody>
          <a:bodyPr/>
          <a:lstStyle/>
          <a:p>
            <a:pPr algn="l"/>
            <a:r>
              <a:rPr lang="en-US" sz="2800" b="1" dirty="0"/>
              <a:t>Exploring Environmental Science for AP</a:t>
            </a:r>
            <a:r>
              <a:rPr lang="en-US" sz="2800" b="1" baseline="30000" dirty="0"/>
              <a:t>®</a:t>
            </a:r>
            <a:endParaRPr lang="en-US" sz="2800" dirty="0"/>
          </a:p>
        </p:txBody>
      </p:sp>
      <p:sp>
        <p:nvSpPr>
          <p:cNvPr id="5" name="Text Placeholder 4"/>
          <p:cNvSpPr>
            <a:spLocks noGrp="1"/>
          </p:cNvSpPr>
          <p:nvPr>
            <p:ph type="body" sz="quarter" idx="13"/>
          </p:nvPr>
        </p:nvSpPr>
        <p:spPr>
          <a:xfrm>
            <a:off x="0" y="816430"/>
            <a:ext cx="8229600" cy="478970"/>
          </a:xfrm>
        </p:spPr>
        <p:txBody>
          <a:bodyPr/>
          <a:lstStyle/>
          <a:p>
            <a:r>
              <a:rPr lang="en-US" dirty="0"/>
              <a:t>1st Edition</a:t>
            </a:r>
          </a:p>
        </p:txBody>
      </p:sp>
      <p:sp>
        <p:nvSpPr>
          <p:cNvPr id="6" name="Text Placeholder 5"/>
          <p:cNvSpPr>
            <a:spLocks noGrp="1"/>
          </p:cNvSpPr>
          <p:nvPr>
            <p:ph type="body" sz="quarter" idx="14"/>
          </p:nvPr>
        </p:nvSpPr>
        <p:spPr>
          <a:xfrm>
            <a:off x="4419600" y="2209800"/>
            <a:ext cx="4419600" cy="2438400"/>
          </a:xfrm>
        </p:spPr>
        <p:txBody>
          <a:bodyPr/>
          <a:lstStyle/>
          <a:p>
            <a:pPr algn="ctr"/>
            <a:r>
              <a:rPr lang="en-US" sz="4000" b="1" dirty="0"/>
              <a:t>Chapter 16</a:t>
            </a:r>
          </a:p>
          <a:p>
            <a:pPr algn="ctr"/>
            <a:r>
              <a:rPr lang="en-US" sz="4000" dirty="0"/>
              <a:t>Environmental Hazards and Human Health</a:t>
            </a:r>
          </a:p>
        </p:txBody>
      </p:sp>
      <p:sp>
        <p:nvSpPr>
          <p:cNvPr id="8" name="Content Placeholder 7"/>
          <p:cNvSpPr>
            <a:spLocks noGrp="1"/>
          </p:cNvSpPr>
          <p:nvPr>
            <p:ph sz="quarter" idx="16"/>
          </p:nvPr>
        </p:nvSpPr>
        <p:spPr/>
        <p:txBody>
          <a:bodyPr/>
          <a:lstStyle/>
          <a:p>
            <a:r>
              <a:rPr lang="en-US" dirty="0">
                <a:solidFill>
                  <a:schemeClr val="bg1"/>
                </a:solidFill>
              </a:rPr>
              <a:t>Copyright © 2018 Cengage Learning. All Rights Reserved. May not be copied, scanned, or duplicated, in whole or in part, except for use as permitted in a license distributed with a certain product or service or otherwise on a password-protected website for classroom use.</a:t>
            </a:r>
          </a:p>
        </p:txBody>
      </p:sp>
      <p:pic>
        <p:nvPicPr>
          <p:cNvPr id="3" name="Picture 2">
            <a:extLst>
              <a:ext uri="{FF2B5EF4-FFF2-40B4-BE49-F238E27FC236}">
                <a16:creationId xmlns:a16="http://schemas.microsoft.com/office/drawing/2014/main" id="{185B9A52-0749-442A-BA64-6F4C06B60F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048" y="1591056"/>
            <a:ext cx="3549982" cy="4480560"/>
          </a:xfrm>
          <a:prstGeom prst="rect">
            <a:avLst/>
          </a:prstGeom>
        </p:spPr>
      </p:pic>
    </p:spTree>
    <p:extLst>
      <p:ext uri="{BB962C8B-B14F-4D97-AF65-F5344CB8AC3E}">
        <p14:creationId xmlns:p14="http://schemas.microsoft.com/office/powerpoint/2010/main" val="2441503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16.2 How Do Biological Hazards Threaten Human Health?</a:t>
            </a:r>
          </a:p>
        </p:txBody>
      </p:sp>
      <p:sp>
        <p:nvSpPr>
          <p:cNvPr id="3" name="Content Placeholder 2"/>
          <p:cNvSpPr>
            <a:spLocks noGrp="1"/>
          </p:cNvSpPr>
          <p:nvPr>
            <p:ph idx="1"/>
          </p:nvPr>
        </p:nvSpPr>
        <p:spPr/>
        <p:txBody>
          <a:bodyPr/>
          <a:lstStyle/>
          <a:p>
            <a:r>
              <a:rPr lang="en-US" dirty="0"/>
              <a:t>The most serious biological hazards we face are infectious diseases</a:t>
            </a:r>
          </a:p>
          <a:p>
            <a:pPr lvl="1"/>
            <a:r>
              <a:rPr lang="en-US" dirty="0"/>
              <a:t>Examples: flu, acquired immune deficiency syndrome (AIDS), tuberculosis, diarrheal diseases, and malaria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Some Diseases Can Spread from Person to Person (1 of 4)</a:t>
            </a:r>
          </a:p>
        </p:txBody>
      </p:sp>
      <p:sp>
        <p:nvSpPr>
          <p:cNvPr id="5" name="Content Placeholder 4"/>
          <p:cNvSpPr>
            <a:spLocks noGrp="1"/>
          </p:cNvSpPr>
          <p:nvPr>
            <p:ph idx="1"/>
          </p:nvPr>
        </p:nvSpPr>
        <p:spPr/>
        <p:txBody>
          <a:bodyPr/>
          <a:lstStyle/>
          <a:p>
            <a:r>
              <a:rPr lang="en-US" dirty="0"/>
              <a:t>Infectious disease</a:t>
            </a:r>
          </a:p>
          <a:p>
            <a:pPr lvl="1"/>
            <a:r>
              <a:rPr lang="en-US" dirty="0"/>
              <a:t>Pathogen invades the body and multiplies</a:t>
            </a:r>
          </a:p>
          <a:p>
            <a:pPr lvl="1"/>
            <a:r>
              <a:rPr lang="en-US" dirty="0"/>
              <a:t>Viruses, bacteria, and parasites</a:t>
            </a:r>
          </a:p>
          <a:p>
            <a:r>
              <a:rPr lang="en-US" dirty="0"/>
              <a:t>Transmissible disease </a:t>
            </a:r>
          </a:p>
          <a:p>
            <a:pPr lvl="1"/>
            <a:r>
              <a:rPr lang="en-US" dirty="0"/>
              <a:t>Contagious or communicable disease</a:t>
            </a:r>
          </a:p>
          <a:p>
            <a:pPr lvl="1"/>
            <a:r>
              <a:rPr lang="en-US" dirty="0"/>
              <a:t>Infectious disease transmitted between people</a:t>
            </a:r>
          </a:p>
          <a:p>
            <a:pPr lvl="1"/>
            <a:r>
              <a:rPr lang="en-US" dirty="0"/>
              <a:t>Examples: the common cold, tuberculosis, and gonorrhea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Diseases Can Spread from Person to Person (2 of 4) </a:t>
            </a:r>
          </a:p>
        </p:txBody>
      </p:sp>
      <p:sp>
        <p:nvSpPr>
          <p:cNvPr id="3" name="Content Placeholder 2"/>
          <p:cNvSpPr>
            <a:spLocks noGrp="1"/>
          </p:cNvSpPr>
          <p:nvPr>
            <p:ph idx="1"/>
          </p:nvPr>
        </p:nvSpPr>
        <p:spPr/>
        <p:txBody>
          <a:bodyPr/>
          <a:lstStyle/>
          <a:p>
            <a:r>
              <a:rPr lang="en-US" dirty="0" err="1"/>
              <a:t>Nontransmissible</a:t>
            </a:r>
            <a:r>
              <a:rPr lang="en-US" dirty="0"/>
              <a:t> disease</a:t>
            </a:r>
          </a:p>
          <a:p>
            <a:pPr lvl="1"/>
            <a:r>
              <a:rPr lang="en-US" dirty="0"/>
              <a:t>Not caused by living organisms</a:t>
            </a:r>
          </a:p>
          <a:p>
            <a:pPr lvl="1"/>
            <a:r>
              <a:rPr lang="en-US" dirty="0"/>
              <a:t>Examples: cardiovascular diseases, most cancers, asthma, and diabetes</a:t>
            </a:r>
          </a:p>
          <a:p>
            <a:r>
              <a:rPr lang="en-US" dirty="0"/>
              <a:t>Epidemic</a:t>
            </a:r>
          </a:p>
          <a:p>
            <a:pPr lvl="1"/>
            <a:r>
              <a:rPr lang="en-US" dirty="0"/>
              <a:t>Large-scale outbreak of an infectious disease</a:t>
            </a:r>
          </a:p>
          <a:p>
            <a:pPr lvl="1"/>
            <a:r>
              <a:rPr lang="en-US" dirty="0"/>
              <a:t>Pandemic: global epidemic</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69" y="191462"/>
            <a:ext cx="8032638" cy="1336338"/>
          </a:xfrm>
        </p:spPr>
        <p:txBody>
          <a:bodyPr>
            <a:normAutofit/>
          </a:bodyPr>
          <a:lstStyle/>
          <a:p>
            <a:r>
              <a:rPr lang="en-US" dirty="0"/>
              <a:t>Some Diseases Can Spread from Person to Person (3 of 4)</a:t>
            </a:r>
          </a:p>
        </p:txBody>
      </p:sp>
      <p:pic>
        <p:nvPicPr>
          <p:cNvPr id="7" name="Picture Placeholder 6" descr="A statistical illustration depicting the number of millions of people per year killed because of seven deadliest infectious diseases. The type of the disease and the deaths per year are – lower respiratory infections (bacteria and viruses) – 3.1 million, Tuberculosis – 1.5 million, HIV/AIDS (virus) – 1.2 million, Hepatitis B (virus) – 780,000, Diarrheal diseases (bacteria and viruses) – 760,000, Malaria (protozoa) – 438, 000 and measles (virus) -114,900."/>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1866900" y="1676400"/>
            <a:ext cx="5410200" cy="4355836"/>
          </a:xfrm>
          <a:prstGeom prst="rect">
            <a:avLst/>
          </a:prstGeom>
        </p:spPr>
      </p:pic>
    </p:spTree>
    <p:extLst>
      <p:ext uri="{BB962C8B-B14F-4D97-AF65-F5344CB8AC3E}">
        <p14:creationId xmlns:p14="http://schemas.microsoft.com/office/powerpoint/2010/main" val="2636453065"/>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Some Diseases Can Spread from Person to Person (4 of 4)</a:t>
            </a:r>
          </a:p>
        </p:txBody>
      </p:sp>
      <p:sp>
        <p:nvSpPr>
          <p:cNvPr id="2" name="Content Placeholder 1"/>
          <p:cNvSpPr>
            <a:spLocks noGrp="1"/>
          </p:cNvSpPr>
          <p:nvPr>
            <p:ph idx="1"/>
          </p:nvPr>
        </p:nvSpPr>
        <p:spPr/>
        <p:txBody>
          <a:bodyPr/>
          <a:lstStyle/>
          <a:p>
            <a:r>
              <a:rPr lang="en-US" dirty="0"/>
              <a:t>Infectious disease was the leading cause of death in the world in 1900</a:t>
            </a:r>
          </a:p>
          <a:p>
            <a:pPr lvl="1"/>
            <a:r>
              <a:rPr lang="en-US" dirty="0"/>
              <a:t>Incidence of infectious disease has dropped significantly since then</a:t>
            </a:r>
          </a:p>
          <a:p>
            <a:pPr lvl="1"/>
            <a:r>
              <a:rPr lang="en-US" dirty="0"/>
              <a:t>Still a problem, especially in less-developed countries</a:t>
            </a:r>
          </a:p>
          <a:p>
            <a:r>
              <a:rPr lang="en-US" dirty="0"/>
              <a:t>Many disease-carrying bacteria have developed genetic immunity to widely used antibiotics</a:t>
            </a:r>
          </a:p>
          <a:p>
            <a:r>
              <a:rPr lang="en-US" dirty="0"/>
              <a:t>Climate change allows disease vectors to increase their range</a:t>
            </a:r>
          </a:p>
        </p:txBody>
      </p:sp>
    </p:spTree>
    <p:extLst>
      <p:ext uri="{BB962C8B-B14F-4D97-AF65-F5344CB8AC3E}">
        <p14:creationId xmlns:p14="http://schemas.microsoft.com/office/powerpoint/2010/main" val="4152180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Case Study: The Global Threat from Tuberculosis (1 of 2)</a:t>
            </a:r>
          </a:p>
        </p:txBody>
      </p:sp>
      <p:sp>
        <p:nvSpPr>
          <p:cNvPr id="3" name="Content Placeholder 2"/>
          <p:cNvSpPr>
            <a:spLocks noGrp="1"/>
          </p:cNvSpPr>
          <p:nvPr>
            <p:ph idx="1"/>
          </p:nvPr>
        </p:nvSpPr>
        <p:spPr/>
        <p:txBody>
          <a:bodyPr/>
          <a:lstStyle/>
          <a:p>
            <a:r>
              <a:rPr lang="en-US" dirty="0"/>
              <a:t>Tuberculosis (TB)</a:t>
            </a:r>
          </a:p>
          <a:p>
            <a:pPr lvl="1"/>
            <a:r>
              <a:rPr lang="en-US" dirty="0"/>
              <a:t>Highly contagious bacterial infection of the lungs</a:t>
            </a:r>
          </a:p>
          <a:p>
            <a:pPr lvl="1"/>
            <a:r>
              <a:rPr lang="en-US" dirty="0"/>
              <a:t>Spreading since 1990</a:t>
            </a:r>
          </a:p>
          <a:p>
            <a:r>
              <a:rPr lang="en-US" dirty="0"/>
              <a:t>Why is tuberculosis on the rise?</a:t>
            </a:r>
          </a:p>
          <a:p>
            <a:pPr lvl="1"/>
            <a:r>
              <a:rPr lang="en-US" dirty="0"/>
              <a:t>Lack of screening and control programs</a:t>
            </a:r>
          </a:p>
          <a:p>
            <a:pPr lvl="1"/>
            <a:r>
              <a:rPr lang="en-US" dirty="0"/>
              <a:t>Genetic resistance to majority of effective antibiotics</a:t>
            </a:r>
          </a:p>
          <a:p>
            <a:pPr lvl="1"/>
            <a:r>
              <a:rPr lang="en-US" dirty="0"/>
              <a:t>Person-to-person contact has increased</a:t>
            </a:r>
          </a:p>
          <a:p>
            <a:pPr lvl="1"/>
            <a:r>
              <a:rPr lang="en-US" dirty="0"/>
              <a:t>Population growth, air travel, urbanization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69" y="252205"/>
            <a:ext cx="8032638" cy="1214853"/>
          </a:xfrm>
        </p:spPr>
        <p:txBody>
          <a:bodyPr>
            <a:normAutofit/>
          </a:bodyPr>
          <a:lstStyle/>
          <a:p>
            <a:r>
              <a:rPr lang="en-US" dirty="0"/>
              <a:t>Case Study: The Global Threat from Tuberculosis (2 of 2)</a:t>
            </a:r>
          </a:p>
        </p:txBody>
      </p:sp>
      <p:pic>
        <p:nvPicPr>
          <p:cNvPr id="7" name="Picture Placeholder 6" descr="A photo of a chest X-ray depicting the lungs with red colored portions indicating the destroyed portion because of Tuberculosis bacteria."/>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1219200" y="1676400"/>
            <a:ext cx="6662651" cy="4235335"/>
          </a:xfrm>
          <a:prstGeom prst="rect">
            <a:avLst/>
          </a:prstGeom>
        </p:spPr>
      </p:pic>
    </p:spTree>
    <p:extLst>
      <p:ext uri="{BB962C8B-B14F-4D97-AF65-F5344CB8AC3E}">
        <p14:creationId xmlns:p14="http://schemas.microsoft.com/office/powerpoint/2010/main" val="4167586091"/>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Concept: World Agencies</a:t>
            </a:r>
          </a:p>
        </p:txBody>
      </p:sp>
      <p:sp>
        <p:nvSpPr>
          <p:cNvPr id="3" name="Content Placeholder 2"/>
          <p:cNvSpPr>
            <a:spLocks noGrp="1"/>
          </p:cNvSpPr>
          <p:nvPr>
            <p:ph idx="1"/>
          </p:nvPr>
        </p:nvSpPr>
        <p:spPr/>
        <p:txBody>
          <a:bodyPr/>
          <a:lstStyle/>
          <a:p>
            <a:r>
              <a:rPr lang="en-US" dirty="0"/>
              <a:t>United Nations</a:t>
            </a:r>
          </a:p>
          <a:p>
            <a:pPr lvl="1"/>
            <a:r>
              <a:rPr lang="en-US" dirty="0"/>
              <a:t>Promotes dialog between countries with goal of world peace</a:t>
            </a:r>
          </a:p>
          <a:p>
            <a:pPr lvl="1"/>
            <a:r>
              <a:rPr lang="en-US" dirty="0"/>
              <a:t>International health matters</a:t>
            </a:r>
          </a:p>
          <a:p>
            <a:r>
              <a:rPr lang="en-US" dirty="0"/>
              <a:t>World Health Organization</a:t>
            </a:r>
          </a:p>
          <a:p>
            <a:pPr lvl="1"/>
            <a:r>
              <a:rPr lang="en-US" dirty="0"/>
              <a:t>Improvement of human health by monitoring and assessing health trends</a:t>
            </a:r>
          </a:p>
          <a:p>
            <a:r>
              <a:rPr lang="en-US" dirty="0"/>
              <a:t>World Bank</a:t>
            </a:r>
          </a:p>
          <a:p>
            <a:pPr lvl="1"/>
            <a:r>
              <a:rPr lang="en-US" dirty="0"/>
              <a:t>Provides technical and financial assistance to developing countries</a:t>
            </a:r>
          </a:p>
        </p:txBody>
      </p:sp>
    </p:spTree>
    <p:extLst>
      <p:ext uri="{BB962C8B-B14F-4D97-AF65-F5344CB8AC3E}">
        <p14:creationId xmlns:p14="http://schemas.microsoft.com/office/powerpoint/2010/main" val="3247095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Viral Diseases and Parasites Are Killers (1 of 2)</a:t>
            </a:r>
          </a:p>
        </p:txBody>
      </p:sp>
      <p:sp>
        <p:nvSpPr>
          <p:cNvPr id="3" name="Content Placeholder 2"/>
          <p:cNvSpPr>
            <a:spLocks noGrp="1"/>
          </p:cNvSpPr>
          <p:nvPr>
            <p:ph idx="1"/>
          </p:nvPr>
        </p:nvSpPr>
        <p:spPr/>
        <p:txBody>
          <a:bodyPr/>
          <a:lstStyle/>
          <a:p>
            <a:r>
              <a:rPr lang="en-US" dirty="0"/>
              <a:t>Influenza or flu virus</a:t>
            </a:r>
          </a:p>
          <a:p>
            <a:pPr lvl="1"/>
            <a:r>
              <a:rPr lang="en-US" dirty="0"/>
              <a:t>Kills the most worldwide</a:t>
            </a:r>
          </a:p>
          <a:p>
            <a:r>
              <a:rPr lang="en-US" dirty="0"/>
              <a:t>Human immunodeficiency virus (HIV)</a:t>
            </a:r>
          </a:p>
          <a:p>
            <a:pPr lvl="1"/>
            <a:r>
              <a:rPr lang="en-US" dirty="0"/>
              <a:t>Infects about two million people yearly</a:t>
            </a:r>
          </a:p>
          <a:p>
            <a:r>
              <a:rPr lang="en-US" dirty="0"/>
              <a:t>Hepatitis B virus (HBV)</a:t>
            </a:r>
          </a:p>
          <a:p>
            <a:r>
              <a:rPr lang="en-US" dirty="0"/>
              <a:t>Ebola</a:t>
            </a:r>
          </a:p>
          <a:p>
            <a:r>
              <a:rPr lang="en-US" dirty="0"/>
              <a:t>West Nile virus</a:t>
            </a:r>
          </a:p>
          <a:p>
            <a:r>
              <a:rPr lang="en-US" dirty="0" err="1"/>
              <a:t>Zika</a:t>
            </a:r>
            <a:r>
              <a:rPr lang="en-US" dirty="0"/>
              <a:t> virus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Viral Diseases and Parasites Are Killers (2 of 2)</a:t>
            </a:r>
          </a:p>
        </p:txBody>
      </p:sp>
      <p:sp>
        <p:nvSpPr>
          <p:cNvPr id="3" name="Content Placeholder 2"/>
          <p:cNvSpPr>
            <a:spLocks noGrp="1"/>
          </p:cNvSpPr>
          <p:nvPr>
            <p:ph idx="1"/>
          </p:nvPr>
        </p:nvSpPr>
        <p:spPr/>
        <p:txBody>
          <a:bodyPr/>
          <a:lstStyle/>
          <a:p>
            <a:r>
              <a:rPr lang="en-US" dirty="0"/>
              <a:t>Viruses that move from animals to humans</a:t>
            </a:r>
          </a:p>
          <a:p>
            <a:pPr lvl="1"/>
            <a:r>
              <a:rPr lang="en-US" dirty="0"/>
              <a:t>New field: ecological medicine</a:t>
            </a:r>
          </a:p>
          <a:p>
            <a:r>
              <a:rPr lang="en-US" dirty="0"/>
              <a:t>Good hygiene can reduce chances of infection </a:t>
            </a:r>
          </a:p>
          <a:p>
            <a:pPr lvl="1"/>
            <a:r>
              <a:rPr lang="en-US" dirty="0"/>
              <a:t>Wash your hands</a:t>
            </a:r>
          </a:p>
          <a:p>
            <a:pPr lvl="1"/>
            <a:r>
              <a:rPr lang="en-US" dirty="0"/>
              <a:t>Do not share razors or towels</a:t>
            </a:r>
          </a:p>
          <a:p>
            <a:pPr lvl="1"/>
            <a:r>
              <a:rPr lang="en-US" dirty="0"/>
              <a:t>Cover cuts and scrapes until healed</a:t>
            </a:r>
          </a:p>
          <a:p>
            <a:pPr lvl="1"/>
            <a:r>
              <a:rPr lang="en-US" dirty="0"/>
              <a:t>Avoid contact with people with viral diseases</a:t>
            </a:r>
          </a:p>
          <a:p>
            <a:pPr lvl="1"/>
            <a:r>
              <a:rPr lang="en-US" dirty="0"/>
              <a:t>Do not touch your eyes, nose, and mouth</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fontScale="90000"/>
          </a:bodyPr>
          <a:lstStyle/>
          <a:p>
            <a:r>
              <a:rPr lang="en-US" dirty="0"/>
              <a:t>Core Case Study: Mercury’s Toxic Effects (1 of 2)</a:t>
            </a:r>
          </a:p>
        </p:txBody>
      </p:sp>
      <p:sp>
        <p:nvSpPr>
          <p:cNvPr id="4099" name="Content Placeholder 2"/>
          <p:cNvSpPr>
            <a:spLocks noGrp="1"/>
          </p:cNvSpPr>
          <p:nvPr>
            <p:ph idx="1"/>
          </p:nvPr>
        </p:nvSpPr>
        <p:spPr/>
        <p:txBody>
          <a:bodyPr/>
          <a:lstStyle/>
          <a:p>
            <a:r>
              <a:rPr lang="en-US" dirty="0"/>
              <a:t>All mercury compounds are toxic</a:t>
            </a:r>
          </a:p>
          <a:p>
            <a:r>
              <a:rPr lang="en-US" dirty="0"/>
              <a:t>One third in the atmosphere comes from natural sources</a:t>
            </a:r>
          </a:p>
          <a:p>
            <a:pPr lvl="1"/>
            <a:r>
              <a:rPr lang="en-US" dirty="0"/>
              <a:t>Human activities provide the rest</a:t>
            </a:r>
          </a:p>
          <a:p>
            <a:r>
              <a:rPr lang="en-US" dirty="0"/>
              <a:t>Two main human exposures</a:t>
            </a:r>
          </a:p>
          <a:p>
            <a:pPr lvl="1"/>
            <a:r>
              <a:rPr lang="en-US" dirty="0"/>
              <a:t>Fish contaminated with mercury</a:t>
            </a:r>
          </a:p>
          <a:p>
            <a:pPr lvl="1"/>
            <a:r>
              <a:rPr lang="en-US" dirty="0"/>
              <a:t>Inhalation of vaporized mercury</a:t>
            </a:r>
          </a:p>
          <a:p>
            <a:r>
              <a:rPr lang="en-US" dirty="0"/>
              <a:t>Can cause birth defects and brain damage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Case Study: The Global HIV/AIDS</a:t>
            </a:r>
            <a:br>
              <a:rPr lang="en-US" dirty="0"/>
            </a:br>
            <a:r>
              <a:rPr lang="en-US" dirty="0"/>
              <a:t>Epidemic (1 of 2)</a:t>
            </a:r>
          </a:p>
        </p:txBody>
      </p:sp>
      <p:sp>
        <p:nvSpPr>
          <p:cNvPr id="3" name="Content Placeholder 2"/>
          <p:cNvSpPr>
            <a:spLocks noGrp="1"/>
          </p:cNvSpPr>
          <p:nvPr>
            <p:ph idx="1"/>
          </p:nvPr>
        </p:nvSpPr>
        <p:spPr/>
        <p:txBody>
          <a:bodyPr/>
          <a:lstStyle/>
          <a:p>
            <a:r>
              <a:rPr lang="en-US" dirty="0"/>
              <a:t>AIDS</a:t>
            </a:r>
          </a:p>
          <a:p>
            <a:pPr lvl="1"/>
            <a:r>
              <a:rPr lang="en-US" dirty="0"/>
              <a:t>Caused by HIV</a:t>
            </a:r>
          </a:p>
          <a:p>
            <a:pPr lvl="1"/>
            <a:r>
              <a:rPr lang="en-US" dirty="0"/>
              <a:t>Leaves the body vulnerable to infections</a:t>
            </a:r>
          </a:p>
          <a:p>
            <a:pPr lvl="1"/>
            <a:r>
              <a:rPr lang="en-US" dirty="0"/>
              <a:t>Leading cause of death for people ages 15–49 worldwide</a:t>
            </a:r>
          </a:p>
          <a:p>
            <a:r>
              <a:rPr lang="en-US" dirty="0"/>
              <a:t>No vaccine to prevent or cure AIDS</a:t>
            </a:r>
          </a:p>
          <a:p>
            <a:r>
              <a:rPr lang="en-US" dirty="0"/>
              <a:t>Costly drugs can slow viral progress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69" y="252205"/>
            <a:ext cx="8032638" cy="1214853"/>
          </a:xfrm>
        </p:spPr>
        <p:txBody>
          <a:bodyPr>
            <a:normAutofit/>
          </a:bodyPr>
          <a:lstStyle/>
          <a:p>
            <a:r>
              <a:rPr lang="en-US" dirty="0"/>
              <a:t>Case Study: The Global HIV/AIDS Epidemic (2 of 2)</a:t>
            </a:r>
          </a:p>
        </p:txBody>
      </p:sp>
      <p:pic>
        <p:nvPicPr>
          <p:cNvPr id="7" name="Picture Placeholder 6" descr="A graph depicting the two projected age structures for Botswana’s population (male and female) in different age groups affected with AIDS and those without AIDS for 2020. The graph is plotted with Botswana population in thousands on the X-axis and the age on the Y-axis. About 20-60 thousand of females in the age group of 0-4 years will be affected by AIDS and 60 thousand of females in the age group of 0-4 years will be without AIDS. The numbers of females affected with AIDS increases with the age to about 80 thousand females in the age group 20-24 with AIDS. Only 40 thousand females in the age group of 20-24 will be without AIDS. The numbers of females with AIDS decreases after the age of 24. Only 10,000 females in the age group 50-54 will be with AIDS and 50 thousand will be without AIDS. After the age of 54, the population of females with AIDS again increases gradually with the increase in age to about 20,000 females in the age group 80-84 suffering from AIDS. About 20-60 thousand of males in the age group of 0-4 years will be affected by AIDS and 60 thousand of males in the age group of 0-4 years will be without AIDS. The numbers of males affected with AIDS increases with the age to about 80 thousand males in the age group 20-24 affected with AIDS. Only 40 thousand males in the age group of 20-24 will be without AIDS. The numbers of males with AIDS decreases after the age of 24. Only 1,000 males in the age group 50-54 will be with AIDS and 110 thousand will be without AIDS. After the age of 54, the population of males with AIDS again increases gradually with the increase in age to about 10,000 males in the age group 80-84 suffering from AIDS. 5000 of the population of males in the age group of 80-84 will be without AIDS."/>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2324100" y="1503656"/>
            <a:ext cx="4495800" cy="4570419"/>
          </a:xfrm>
          <a:prstGeom prst="rect">
            <a:avLst/>
          </a:prstGeom>
        </p:spPr>
      </p:pic>
    </p:spTree>
    <p:extLst>
      <p:ext uri="{BB962C8B-B14F-4D97-AF65-F5344CB8AC3E}">
        <p14:creationId xmlns:p14="http://schemas.microsoft.com/office/powerpoint/2010/main" val="3518014110"/>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Case Study: Malaria–The Spread of a Deadly Parasite (1 of 3)</a:t>
            </a:r>
          </a:p>
        </p:txBody>
      </p:sp>
      <p:sp>
        <p:nvSpPr>
          <p:cNvPr id="3" name="Content Placeholder 2"/>
          <p:cNvSpPr>
            <a:spLocks noGrp="1"/>
          </p:cNvSpPr>
          <p:nvPr>
            <p:ph idx="1"/>
          </p:nvPr>
        </p:nvSpPr>
        <p:spPr/>
        <p:txBody>
          <a:bodyPr/>
          <a:lstStyle/>
          <a:p>
            <a:r>
              <a:rPr lang="en-US" dirty="0"/>
              <a:t>Malaria</a:t>
            </a:r>
          </a:p>
          <a:p>
            <a:pPr lvl="1"/>
            <a:r>
              <a:rPr lang="en-US" dirty="0"/>
              <a:t>Caused by parasite carried by certain mosquitoes </a:t>
            </a:r>
          </a:p>
          <a:p>
            <a:pPr lvl="1"/>
            <a:r>
              <a:rPr lang="en-US" dirty="0"/>
              <a:t>Tropical and subtropical regions</a:t>
            </a:r>
          </a:p>
          <a:p>
            <a:pPr lvl="1"/>
            <a:r>
              <a:rPr lang="en-US" dirty="0"/>
              <a:t>Spread</a:t>
            </a:r>
          </a:p>
          <a:p>
            <a:pPr lvl="2"/>
            <a:r>
              <a:rPr lang="en-US" dirty="0"/>
              <a:t>Uninfected mosquito bites infected person, later bites an uninfected person</a:t>
            </a:r>
          </a:p>
          <a:p>
            <a:r>
              <a:rPr lang="en-US" dirty="0"/>
              <a:t>Climate change–expected to spread malaria to warming temperate areas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Case Study: Malaria–The Spread of a Deadly Parasite (2 of 3)</a:t>
            </a:r>
          </a:p>
        </p:txBody>
      </p:sp>
      <p:sp>
        <p:nvSpPr>
          <p:cNvPr id="3" name="Content Placeholder 2"/>
          <p:cNvSpPr>
            <a:spLocks noGrp="1"/>
          </p:cNvSpPr>
          <p:nvPr>
            <p:ph idx="1"/>
          </p:nvPr>
        </p:nvSpPr>
        <p:spPr/>
        <p:txBody>
          <a:bodyPr/>
          <a:lstStyle/>
          <a:p>
            <a:r>
              <a:rPr lang="en-US" dirty="0"/>
              <a:t>Malaria incidence increasing since 1970</a:t>
            </a:r>
          </a:p>
          <a:p>
            <a:pPr lvl="1"/>
            <a:r>
              <a:rPr lang="en-US" dirty="0"/>
              <a:t>Drug-resistant </a:t>
            </a:r>
            <a:r>
              <a:rPr lang="en-US" i="1" dirty="0"/>
              <a:t>Plasmodium</a:t>
            </a:r>
            <a:r>
              <a:rPr lang="en-US" dirty="0"/>
              <a:t> parasites</a:t>
            </a:r>
          </a:p>
          <a:p>
            <a:pPr lvl="1"/>
            <a:r>
              <a:rPr lang="en-US" dirty="0"/>
              <a:t>Insecticide-resistant mosquitoes </a:t>
            </a:r>
          </a:p>
          <a:p>
            <a:r>
              <a:rPr lang="en-US" dirty="0"/>
              <a:t>No effective vaccine is available</a:t>
            </a:r>
          </a:p>
          <a:p>
            <a:r>
              <a:rPr lang="en-US" dirty="0"/>
              <a:t>Insecticide-treated bed nets and window screens</a:t>
            </a:r>
          </a:p>
          <a:p>
            <a:pPr lvl="1"/>
            <a:r>
              <a:rPr lang="en-US" dirty="0"/>
              <a:t>Have saved 6.2 million lives between 2000 and 2014</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69" y="252205"/>
            <a:ext cx="8032638" cy="1214853"/>
          </a:xfrm>
        </p:spPr>
        <p:txBody>
          <a:bodyPr>
            <a:normAutofit/>
          </a:bodyPr>
          <a:lstStyle/>
          <a:p>
            <a:r>
              <a:rPr lang="en-US" dirty="0"/>
              <a:t>Case Study: Malaria–The Spread of a Deadly Parasite (3 of 3)</a:t>
            </a:r>
          </a:p>
        </p:txBody>
      </p:sp>
      <p:pic>
        <p:nvPicPr>
          <p:cNvPr id="7" name="Picture Placeholder 6" descr="A photo shows an African baby sleeping inside a mosquito net. A lady holding a basket made of bamboo sticks is sitting next to the baby."/>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1057102" y="1697303"/>
            <a:ext cx="7029796" cy="4474897"/>
          </a:xfrm>
          <a:prstGeom prst="rect">
            <a:avLst/>
          </a:prstGeom>
        </p:spPr>
      </p:pic>
    </p:spTree>
    <p:extLst>
      <p:ext uri="{BB962C8B-B14F-4D97-AF65-F5344CB8AC3E}">
        <p14:creationId xmlns:p14="http://schemas.microsoft.com/office/powerpoint/2010/main" val="1596477463"/>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Reducing the Incidence of Infectious</a:t>
            </a:r>
            <a:br>
              <a:rPr lang="en-US" dirty="0"/>
            </a:br>
            <a:r>
              <a:rPr lang="en-US" dirty="0"/>
              <a:t>Diseases (1 of 2)</a:t>
            </a:r>
          </a:p>
        </p:txBody>
      </p:sp>
      <p:sp>
        <p:nvSpPr>
          <p:cNvPr id="3" name="Content Placeholder 2"/>
          <p:cNvSpPr>
            <a:spLocks noGrp="1"/>
          </p:cNvSpPr>
          <p:nvPr>
            <p:ph idx="1"/>
          </p:nvPr>
        </p:nvSpPr>
        <p:spPr/>
        <p:txBody>
          <a:bodyPr/>
          <a:lstStyle/>
          <a:p>
            <a:r>
              <a:rPr lang="en-US" dirty="0"/>
              <a:t>Percentage of worldwide deaths from infectious diseases</a:t>
            </a:r>
          </a:p>
          <a:p>
            <a:pPr lvl="1"/>
            <a:r>
              <a:rPr lang="en-US" dirty="0"/>
              <a:t>Dropped from 35% to 16% from 1970 to 2015</a:t>
            </a:r>
          </a:p>
          <a:p>
            <a:pPr lvl="1"/>
            <a:r>
              <a:rPr lang="en-US" dirty="0"/>
              <a:t>More children being immunized</a:t>
            </a:r>
          </a:p>
          <a:p>
            <a:r>
              <a:rPr lang="en-US" dirty="0"/>
              <a:t>Average annual deaths from infectious disease in children under age five:</a:t>
            </a:r>
          </a:p>
          <a:p>
            <a:pPr lvl="1"/>
            <a:r>
              <a:rPr lang="en-US" dirty="0"/>
              <a:t>Reduced from 12 million to 4.9 million between 1990 and 2015</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69" y="191462"/>
            <a:ext cx="8032638" cy="1336338"/>
          </a:xfrm>
        </p:spPr>
        <p:txBody>
          <a:bodyPr>
            <a:normAutofit/>
          </a:bodyPr>
          <a:lstStyle/>
          <a:p>
            <a:r>
              <a:rPr lang="en-US" dirty="0"/>
              <a:t>Reducing the Incidence of Infectious Diseases (2 of 2)</a:t>
            </a:r>
          </a:p>
        </p:txBody>
      </p:sp>
      <p:pic>
        <p:nvPicPr>
          <p:cNvPr id="7" name="Picture Placeholder 6" descr="An illustration shows the solutions to infectious diseases. The solutions illustrated are Increase research on tropical diseases and vaccines.  Reduce poverty and malnutrition Improve drinking water quality. Reduce unnecessary use of antibiotics.  Sharply reduce the use of antibiotics on livestock.  Immunize children against major viral diseases. Provide oral rehydration for diarrhea victims.  Conduct a global campaign to reduce HIV/AIDS. Photos of a researcher working in a lab and a photo of health care personnel giving an injection to a boy are also included in the illustration."/>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1752600" y="1752600"/>
            <a:ext cx="5334000" cy="4424325"/>
          </a:xfrm>
          <a:prstGeom prst="rect">
            <a:avLst/>
          </a:prstGeom>
        </p:spPr>
      </p:pic>
    </p:spTree>
    <p:extLst>
      <p:ext uri="{BB962C8B-B14F-4D97-AF65-F5344CB8AC3E}">
        <p14:creationId xmlns:p14="http://schemas.microsoft.com/office/powerpoint/2010/main" val="1339288534"/>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16.3 How Do Chemical Hazards Threaten Human Health?</a:t>
            </a:r>
          </a:p>
        </p:txBody>
      </p:sp>
      <p:sp>
        <p:nvSpPr>
          <p:cNvPr id="3" name="Content Placeholder 2"/>
          <p:cNvSpPr>
            <a:spLocks noGrp="1"/>
          </p:cNvSpPr>
          <p:nvPr>
            <p:ph idx="1"/>
          </p:nvPr>
        </p:nvSpPr>
        <p:spPr/>
        <p:txBody>
          <a:bodyPr/>
          <a:lstStyle/>
          <a:p>
            <a:r>
              <a:rPr lang="en-US" dirty="0"/>
              <a:t>Certain chemicals in the environment:</a:t>
            </a:r>
          </a:p>
          <a:p>
            <a:pPr lvl="1"/>
            <a:r>
              <a:rPr lang="en-US" dirty="0"/>
              <a:t>Can cause cancers and birth defects</a:t>
            </a:r>
          </a:p>
          <a:p>
            <a:pPr lvl="1"/>
            <a:r>
              <a:rPr lang="en-US" dirty="0"/>
              <a:t>Can disrupt the human immune, nervous, and endocrine systems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Chemicals Can Cause Cancers, Mutations, and Birth Defects</a:t>
            </a:r>
          </a:p>
        </p:txBody>
      </p:sp>
      <p:sp>
        <p:nvSpPr>
          <p:cNvPr id="3" name="Content Placeholder 2"/>
          <p:cNvSpPr>
            <a:spLocks noGrp="1"/>
          </p:cNvSpPr>
          <p:nvPr>
            <p:ph idx="1"/>
          </p:nvPr>
        </p:nvSpPr>
        <p:spPr/>
        <p:txBody>
          <a:bodyPr/>
          <a:lstStyle/>
          <a:p>
            <a:r>
              <a:rPr lang="en-US" dirty="0"/>
              <a:t>Toxic chemicals</a:t>
            </a:r>
          </a:p>
          <a:p>
            <a:pPr lvl="1"/>
            <a:r>
              <a:rPr lang="en-US" dirty="0"/>
              <a:t>Carcinogens</a:t>
            </a:r>
          </a:p>
          <a:p>
            <a:pPr lvl="2"/>
            <a:r>
              <a:rPr lang="en-US" dirty="0"/>
              <a:t>Chemicals, types of radiation, or certain viruses that cause or promote cancer</a:t>
            </a:r>
          </a:p>
          <a:p>
            <a:pPr lvl="1"/>
            <a:r>
              <a:rPr lang="en-US" dirty="0"/>
              <a:t>Mutagens</a:t>
            </a:r>
          </a:p>
          <a:p>
            <a:pPr lvl="2"/>
            <a:r>
              <a:rPr lang="en-US" dirty="0"/>
              <a:t>Chemicals or radiation that cause mutations or increase their frequency</a:t>
            </a:r>
          </a:p>
          <a:p>
            <a:pPr lvl="1"/>
            <a:r>
              <a:rPr lang="en-US" dirty="0"/>
              <a:t>Teratogens</a:t>
            </a:r>
          </a:p>
          <a:p>
            <a:pPr lvl="2"/>
            <a:r>
              <a:rPr lang="en-US" dirty="0"/>
              <a:t>Chemicals that cause harm or birth defects to a fetus or embryo</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Case Study: PCBs Are Everywhere–A Legacy from the Past (1 of 2)</a:t>
            </a:r>
          </a:p>
        </p:txBody>
      </p:sp>
      <p:sp>
        <p:nvSpPr>
          <p:cNvPr id="3" name="Content Placeholder 2"/>
          <p:cNvSpPr>
            <a:spLocks noGrp="1"/>
          </p:cNvSpPr>
          <p:nvPr>
            <p:ph idx="1"/>
          </p:nvPr>
        </p:nvSpPr>
        <p:spPr/>
        <p:txBody>
          <a:bodyPr/>
          <a:lstStyle/>
          <a:p>
            <a:r>
              <a:rPr lang="en-US" dirty="0"/>
              <a:t>Class of chlorine-containing compounds</a:t>
            </a:r>
          </a:p>
          <a:p>
            <a:pPr lvl="1"/>
            <a:r>
              <a:rPr lang="en-US" dirty="0"/>
              <a:t>Very stable</a:t>
            </a:r>
          </a:p>
          <a:p>
            <a:pPr lvl="1"/>
            <a:r>
              <a:rPr lang="en-US" dirty="0"/>
              <a:t>Nonflammable</a:t>
            </a:r>
          </a:p>
          <a:p>
            <a:pPr lvl="1"/>
            <a:r>
              <a:rPr lang="en-US" dirty="0"/>
              <a:t>Break down slowly in the environment</a:t>
            </a:r>
          </a:p>
          <a:p>
            <a:pPr lvl="1"/>
            <a:r>
              <a:rPr lang="en-US" dirty="0"/>
              <a:t>Travel long distances in the air</a:t>
            </a:r>
          </a:p>
          <a:p>
            <a:pPr lvl="1"/>
            <a:r>
              <a:rPr lang="en-US" dirty="0"/>
              <a:t>Fat soluble</a:t>
            </a:r>
          </a:p>
          <a:p>
            <a:pPr lvl="1"/>
            <a:r>
              <a:rPr lang="en-US" dirty="0"/>
              <a:t>Biologically magnified in food chains and food webs</a:t>
            </a:r>
          </a:p>
          <a:p>
            <a:r>
              <a:rPr lang="en-US" dirty="0"/>
              <a:t>Now banned, but found everywhere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912737"/>
          </a:xfrm>
        </p:spPr>
        <p:txBody>
          <a:bodyPr>
            <a:normAutofit fontScale="90000"/>
          </a:bodyPr>
          <a:lstStyle/>
          <a:p>
            <a:r>
              <a:rPr lang="en-US" dirty="0"/>
              <a:t>Core Case Study: Mercury’s Toxic Effects (2 of 2)</a:t>
            </a:r>
          </a:p>
        </p:txBody>
      </p:sp>
      <p:pic>
        <p:nvPicPr>
          <p:cNvPr id="7" name="Picture Placeholder 6" descr="A photo of notice board that reads “Fish from these waters contain mercury and may be harmful to eat especially for women and children McGrath Lake, Oneida County” is shown.  Some of the safe eating guidelines are also listed in the notice."/>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944399" y="1447800"/>
            <a:ext cx="7255203" cy="4391670"/>
          </a:xfrm>
          <a:prstGeom prst="rect">
            <a:avLst/>
          </a:prstGeom>
        </p:spPr>
      </p:pic>
    </p:spTree>
    <p:extLst>
      <p:ext uri="{BB962C8B-B14F-4D97-AF65-F5344CB8AC3E}">
        <p14:creationId xmlns:p14="http://schemas.microsoft.com/office/powerpoint/2010/main" val="635143298"/>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69" y="252205"/>
            <a:ext cx="8032638" cy="1214853"/>
          </a:xfrm>
        </p:spPr>
        <p:txBody>
          <a:bodyPr>
            <a:normAutofit/>
          </a:bodyPr>
          <a:lstStyle/>
          <a:p>
            <a:r>
              <a:rPr lang="en-US" dirty="0"/>
              <a:t>Case Study: PCBs Are Everywhere–A Legacy from the Past (2 of 2)</a:t>
            </a:r>
          </a:p>
        </p:txBody>
      </p:sp>
      <p:pic>
        <p:nvPicPr>
          <p:cNvPr id="7" name="Picture Placeholder 6" descr="An illustration shows the biological magnification of polychlorinated biphenyls (PCBs) in an aquatic food chain in the Great Lakes has a chain of photos, each of them depicting the concentration of PCB’s in ppm. A photo of ocean waters represented in a circle that has a PCB concentration of 0.000002 ppm is followed by an illustration of different types of phytoplankton (represented as circular patches of different sizes and structures). The PCB concentration in phytoplankton is 0.0025 ppm. It is followed by a photo of zooplankton represented in a circle depicting a variety of fishes. The PCB concentration in zooplankton is 0.123 ppm. It is followed by a photo labeled “Rainbow smelt” depicting long silver-colored fishes of the same variety represented in a circle. The PCB concentration in Rainbow smelt is 1.04 ppm. It is followed by a photo labeled “Lake trout” depicting a single silverfish with a blue tinge represented in a circle. The PCB concentration in Lake trout is 4.83 ppm. It is followed by a photo of a white colored bird, &quot;Herring gull&quot; represented in a circle.  The PCB concentration in Herring gull is 124 ppm. It is followed by a photo of two brown colored &quot;Herring gull eggs&quot; represented in a circle. The PCB concentration in Herring gull eggs is 124 ppm."/>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642652" y="2743200"/>
            <a:ext cx="7858696" cy="1219200"/>
          </a:xfrm>
          <a:prstGeom prst="rect">
            <a:avLst/>
          </a:prstGeom>
        </p:spPr>
      </p:pic>
    </p:spTree>
    <p:extLst>
      <p:ext uri="{BB962C8B-B14F-4D97-AF65-F5344CB8AC3E}">
        <p14:creationId xmlns:p14="http://schemas.microsoft.com/office/powerpoint/2010/main" val="651413367"/>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Chemicals Can Affect Our Immune and Nervous Systems (1 of 2)</a:t>
            </a:r>
          </a:p>
        </p:txBody>
      </p:sp>
      <p:sp>
        <p:nvSpPr>
          <p:cNvPr id="3" name="Content Placeholder 2"/>
          <p:cNvSpPr>
            <a:spLocks noGrp="1"/>
          </p:cNvSpPr>
          <p:nvPr>
            <p:ph idx="1"/>
          </p:nvPr>
        </p:nvSpPr>
        <p:spPr/>
        <p:txBody>
          <a:bodyPr/>
          <a:lstStyle/>
          <a:p>
            <a:r>
              <a:rPr lang="en-US" dirty="0"/>
              <a:t>Immune system</a:t>
            </a:r>
          </a:p>
          <a:p>
            <a:pPr lvl="1"/>
            <a:r>
              <a:rPr lang="en-US" dirty="0"/>
              <a:t>Protects human body against disease</a:t>
            </a:r>
          </a:p>
          <a:p>
            <a:pPr lvl="1"/>
            <a:r>
              <a:rPr lang="en-US" dirty="0"/>
              <a:t>Arsenic, methylmercury, and dioxins can weaken</a:t>
            </a:r>
          </a:p>
          <a:p>
            <a:r>
              <a:rPr lang="en-US" dirty="0"/>
              <a:t>Neurotoxins can harm human nervous system</a:t>
            </a:r>
          </a:p>
          <a:p>
            <a:pPr lvl="1"/>
            <a:r>
              <a:rPr lang="en-US" dirty="0"/>
              <a:t>Examples: PCBs, arsenic, lead, and certain pesticides</a:t>
            </a:r>
          </a:p>
          <a:p>
            <a:pPr lvl="1"/>
            <a:r>
              <a:rPr lang="en-US" dirty="0"/>
              <a:t>Methylmercury especially dangerous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69" y="252205"/>
            <a:ext cx="8032638" cy="1214853"/>
          </a:xfrm>
        </p:spPr>
        <p:txBody>
          <a:bodyPr>
            <a:normAutofit/>
          </a:bodyPr>
          <a:lstStyle/>
          <a:p>
            <a:r>
              <a:rPr lang="en-US" dirty="0"/>
              <a:t>Some Chemicals Can Affect Our Immune and Nervous Systems (2 of 2)</a:t>
            </a:r>
          </a:p>
        </p:txBody>
      </p:sp>
      <p:pic>
        <p:nvPicPr>
          <p:cNvPr id="7" name="Picture Placeholder 6" descr="An illustration shows the movement of different forms of toxic mercury from the atmosphere into an aquatic ecosystem. Mercury and sulfur dioxide emitted from human sources represented as chimneys emitting thick white smoke in the form of smoke into the atmosphere. Winds cause precipitation of the smoke in the form of brown clouds resulting in rains with rainwater containing mercury and acids. The inorganic mercury and acids reach the earth surface in the form of rain water and get deposited at the bottom of the water bodies. The inorganic mercury is converted to organic mercury by the action of bacteria and acids. The organic mercury can be converted back to inorganic mercury by the action of bacteria. The organic mercury either settles out at the bottom of the water body as sediment or is taken by the zooplankton. The mercury from the zooplankton is transferred to the phytoplankton, small fish and large fish. The chain of transferring of mercury from zooplankton to large fish is labeled “Biomagnification in food chain.&quot; The organic or inorganic mercury that has settled at the bottom of the water body is converted to elemental mercury liquid (Hg) which by vaporization is converted to elemental mercury vapor. The elemental mercury vapor present in the atmosphere is converted to inorganic mercury and acids by photochemical oxidation. The elemental mercury vapor may dissolve in water and get deposited at the bottom of the water body in the form of elemental mercury liquid as sediment. The Inorganic mercury and acids deposited on the land near the water body due to rain also flows into the water body."/>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1669473" y="1470989"/>
            <a:ext cx="5805055" cy="4625011"/>
          </a:xfrm>
          <a:prstGeom prst="rect">
            <a:avLst/>
          </a:prstGeom>
        </p:spPr>
      </p:pic>
    </p:spTree>
    <p:extLst>
      <p:ext uri="{BB962C8B-B14F-4D97-AF65-F5344CB8AC3E}">
        <p14:creationId xmlns:p14="http://schemas.microsoft.com/office/powerpoint/2010/main" val="3728450672"/>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normAutofit fontScale="90000"/>
          </a:bodyPr>
          <a:lstStyle/>
          <a:p>
            <a:r>
              <a:rPr lang="en-US" dirty="0"/>
              <a:t>Some Chemicals Affect the Endocrine</a:t>
            </a:r>
            <a:br>
              <a:rPr lang="en-US" dirty="0"/>
            </a:br>
            <a:r>
              <a:rPr lang="en-US" dirty="0"/>
              <a:t>System (1 of 5)</a:t>
            </a:r>
          </a:p>
        </p:txBody>
      </p:sp>
      <p:sp>
        <p:nvSpPr>
          <p:cNvPr id="43011" name="Content Placeholder 2"/>
          <p:cNvSpPr>
            <a:spLocks noGrp="1"/>
          </p:cNvSpPr>
          <p:nvPr>
            <p:ph idx="1"/>
          </p:nvPr>
        </p:nvSpPr>
        <p:spPr/>
        <p:txBody>
          <a:bodyPr/>
          <a:lstStyle/>
          <a:p>
            <a:r>
              <a:rPr lang="en-US" dirty="0"/>
              <a:t>Endocrine system</a:t>
            </a:r>
          </a:p>
          <a:p>
            <a:pPr lvl="1"/>
            <a:r>
              <a:rPr lang="en-US" dirty="0"/>
              <a:t>Glands that release hormones that regulate bodily systems</a:t>
            </a:r>
          </a:p>
          <a:p>
            <a:pPr lvl="2"/>
            <a:r>
              <a:rPr lang="en-US" dirty="0"/>
              <a:t>Control sexual reproduction, growth, development, learning ability, and behavior</a:t>
            </a:r>
          </a:p>
          <a:p>
            <a:r>
              <a:rPr lang="en-US" dirty="0"/>
              <a:t>Hormonally active agents (HAA)</a:t>
            </a:r>
          </a:p>
          <a:p>
            <a:pPr lvl="1"/>
            <a:r>
              <a:rPr lang="en-US" dirty="0"/>
              <a:t>Also called endocrine disruptors</a:t>
            </a:r>
          </a:p>
          <a:p>
            <a:pPr lvl="1"/>
            <a:r>
              <a:rPr lang="en-US" dirty="0"/>
              <a:t>Have similar shapes and bind to hormone receptors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Chemicals Affect the Endocrine</a:t>
            </a:r>
            <a:br>
              <a:rPr lang="en-US" dirty="0"/>
            </a:br>
            <a:r>
              <a:rPr lang="en-US" dirty="0"/>
              <a:t>System (2 of 5)</a:t>
            </a:r>
          </a:p>
        </p:txBody>
      </p:sp>
      <p:sp>
        <p:nvSpPr>
          <p:cNvPr id="3" name="Content Placeholder 2"/>
          <p:cNvSpPr>
            <a:spLocks noGrp="1"/>
          </p:cNvSpPr>
          <p:nvPr>
            <p:ph idx="1"/>
          </p:nvPr>
        </p:nvSpPr>
        <p:spPr/>
        <p:txBody>
          <a:bodyPr/>
          <a:lstStyle/>
          <a:p>
            <a:r>
              <a:rPr lang="en-US" dirty="0"/>
              <a:t>Hormone mimics</a:t>
            </a:r>
          </a:p>
          <a:p>
            <a:pPr lvl="1"/>
            <a:r>
              <a:rPr lang="en-US" dirty="0"/>
              <a:t>Bisphenol A (BPA) mimics estrogen</a:t>
            </a:r>
          </a:p>
          <a:p>
            <a:r>
              <a:rPr lang="en-US" dirty="0"/>
              <a:t>Hormone blockers</a:t>
            </a:r>
          </a:p>
          <a:p>
            <a:r>
              <a:rPr lang="en-US" dirty="0"/>
              <a:t>Thyroid disruptors</a:t>
            </a:r>
          </a:p>
          <a:p>
            <a:pPr lvl="1"/>
            <a:r>
              <a:rPr lang="en-US" dirty="0" err="1"/>
              <a:t>Perfluorinated</a:t>
            </a:r>
            <a:r>
              <a:rPr lang="en-US" dirty="0"/>
              <a:t> chemicals (PFOAs) used to make nonstick cookware linked to thyroid disease, cancer, and birth defects</a:t>
            </a:r>
          </a:p>
          <a:p>
            <a:pPr lvl="1"/>
            <a:r>
              <a:rPr lang="en-US" dirty="0" err="1"/>
              <a:t>Polybrominated</a:t>
            </a:r>
            <a:r>
              <a:rPr lang="en-US" dirty="0"/>
              <a:t> diphenyl ethers (PBDEs)</a:t>
            </a:r>
          </a:p>
          <a:p>
            <a:pPr lvl="2"/>
            <a:r>
              <a:rPr lang="en-US" dirty="0"/>
              <a:t>In fabrics, furniture, mattresses, and plastics</a:t>
            </a:r>
          </a:p>
        </p:txBody>
      </p:sp>
    </p:spTree>
    <p:extLst>
      <p:ext uri="{BB962C8B-B14F-4D97-AF65-F5344CB8AC3E}">
        <p14:creationId xmlns:p14="http://schemas.microsoft.com/office/powerpoint/2010/main" val="31212274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69" y="191462"/>
            <a:ext cx="8032638" cy="1336338"/>
          </a:xfrm>
        </p:spPr>
        <p:txBody>
          <a:bodyPr>
            <a:normAutofit/>
          </a:bodyPr>
          <a:lstStyle/>
          <a:p>
            <a:r>
              <a:rPr lang="en-US" dirty="0"/>
              <a:t>Some Chemicals Affect the Endocrine System (3 of 5)</a:t>
            </a:r>
          </a:p>
        </p:txBody>
      </p:sp>
      <p:pic>
        <p:nvPicPr>
          <p:cNvPr id="7" name="Picture Placeholder 6" descr="An illustration shows &quot;ways to prevent or control inputs of mercury into the environment from human sources.&quot; The solutions listed for mercury pollution prevention are phase out waste incineration. Remove mercury from coal before it is burned.  Switch from coal to natural gas and renewable energy resources. Solutions listed for control of mercury pollution are Sharply reduce mercury emissions from coal-burning plants and incinerators .Label all products containing mercury .Collect and recycle batteries and other products containing mercury .A photo of incinerators emitting thick black and white smoke marked with a big red cross and a photo of two batteries are also included in the illustration."/>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2057400" y="1524000"/>
            <a:ext cx="5029200" cy="4515885"/>
          </a:xfrm>
          <a:prstGeom prst="rect">
            <a:avLst/>
          </a:prstGeom>
        </p:spPr>
      </p:pic>
    </p:spTree>
    <p:extLst>
      <p:ext uri="{BB962C8B-B14F-4D97-AF65-F5344CB8AC3E}">
        <p14:creationId xmlns:p14="http://schemas.microsoft.com/office/powerpoint/2010/main" val="1630439115"/>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69" y="252205"/>
            <a:ext cx="8032638" cy="1214853"/>
          </a:xfrm>
        </p:spPr>
        <p:txBody>
          <a:bodyPr>
            <a:normAutofit/>
          </a:bodyPr>
          <a:lstStyle/>
          <a:p>
            <a:r>
              <a:rPr lang="en-US" dirty="0"/>
              <a:t>Some Chemicals Affect the Endocrine System (4 of 5)</a:t>
            </a:r>
          </a:p>
        </p:txBody>
      </p:sp>
      <p:pic>
        <p:nvPicPr>
          <p:cNvPr id="7" name="Picture Placeholder 6" descr="An illustration shows the  comparison of the action of normal hormones (represented as small blue spheres) and hormonally active agents (HAA) (represented as pink colored or yellow colored molecules that are flat on one side and circular on another side) has three sections. Section A depicts the binding of normal hormones to the receptors (represented as small projections with the curved ending) attached to the cell (represented as a huge gray colored sphere). Section B depicts the binding of Estrogen-like chemical (HAA) – a pink colored molecule with a circular end binding to the receptors on the cell. The normal hormone molecules fail to bind to the receptors and are free outside the cell. Section C depicts the binding of Antiandrogen-like chemical (HAA) – a yellow colored molecule with a circular end binding to the receptors on the cell. The normal hormone molecules fail to bind the receptors and are free outside the cell."/>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280577" y="2286000"/>
            <a:ext cx="8582846" cy="2819400"/>
          </a:xfrm>
          <a:prstGeom prst="rect">
            <a:avLst/>
          </a:prstGeom>
        </p:spPr>
      </p:pic>
    </p:spTree>
    <p:extLst>
      <p:ext uri="{BB962C8B-B14F-4D97-AF65-F5344CB8AC3E}">
        <p14:creationId xmlns:p14="http://schemas.microsoft.com/office/powerpoint/2010/main" val="3544298851"/>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Some Chemicals Affect the Endocrine System (5 of 5)</a:t>
            </a:r>
          </a:p>
        </p:txBody>
      </p:sp>
      <p:pic>
        <p:nvPicPr>
          <p:cNvPr id="7" name="Picture 6">
            <a:extLst>
              <a:ext uri="{FF2B5EF4-FFF2-40B4-BE49-F238E27FC236}">
                <a16:creationId xmlns:a16="http://schemas.microsoft.com/office/drawing/2014/main" id="{49C404D8-970B-4E60-9D45-295932438B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219200"/>
            <a:ext cx="6324600" cy="4994092"/>
          </a:xfrm>
          <a:prstGeom prst="rect">
            <a:avLst/>
          </a:prstGeom>
        </p:spPr>
      </p:pic>
    </p:spTree>
    <p:extLst>
      <p:ext uri="{BB962C8B-B14F-4D97-AF65-F5344CB8AC3E}">
        <p14:creationId xmlns:p14="http://schemas.microsoft.com/office/powerpoint/2010/main" val="22659133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16.4 How Can We Evaluate Risks from</a:t>
            </a:r>
            <a:br>
              <a:rPr lang="en-US" dirty="0"/>
            </a:br>
            <a:r>
              <a:rPr lang="en-US" dirty="0"/>
              <a:t>Chemical Hazards?</a:t>
            </a:r>
          </a:p>
        </p:txBody>
      </p:sp>
      <p:sp>
        <p:nvSpPr>
          <p:cNvPr id="3" name="Content Placeholder 2"/>
          <p:cNvSpPr>
            <a:spLocks noGrp="1"/>
          </p:cNvSpPr>
          <p:nvPr>
            <p:ph idx="1"/>
          </p:nvPr>
        </p:nvSpPr>
        <p:spPr/>
        <p:txBody>
          <a:bodyPr/>
          <a:lstStyle/>
          <a:p>
            <a:r>
              <a:rPr lang="en-US" dirty="0"/>
              <a:t>Methods to estimate chemical toxicity</a:t>
            </a:r>
          </a:p>
          <a:p>
            <a:pPr lvl="1"/>
            <a:r>
              <a:rPr lang="en-US" dirty="0"/>
              <a:t>Live laboratory animals</a:t>
            </a:r>
          </a:p>
          <a:p>
            <a:pPr lvl="1"/>
            <a:r>
              <a:rPr lang="en-US" dirty="0"/>
              <a:t>Case reports of poisonings</a:t>
            </a:r>
          </a:p>
          <a:p>
            <a:pPr lvl="1"/>
            <a:r>
              <a:rPr lang="en-US" dirty="0"/>
              <a:t>Epidemiological studies</a:t>
            </a:r>
          </a:p>
          <a:p>
            <a:r>
              <a:rPr lang="en-US" dirty="0"/>
              <a:t>Many health scientists call for much greater emphasis on pollution prevention</a:t>
            </a:r>
          </a:p>
          <a:p>
            <a:pPr lvl="1"/>
            <a:r>
              <a:rPr lang="en-US" dirty="0"/>
              <a:t>To reduce our exposure to potentially harmful chemicals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Many Factors Determine the Toxicity of Chemicals (1 of 2)</a:t>
            </a:r>
          </a:p>
        </p:txBody>
      </p:sp>
      <p:sp>
        <p:nvSpPr>
          <p:cNvPr id="3" name="Content Placeholder 2"/>
          <p:cNvSpPr>
            <a:spLocks noGrp="1"/>
          </p:cNvSpPr>
          <p:nvPr>
            <p:ph idx="1"/>
          </p:nvPr>
        </p:nvSpPr>
        <p:spPr/>
        <p:txBody>
          <a:bodyPr/>
          <a:lstStyle/>
          <a:p>
            <a:r>
              <a:rPr lang="en-US" dirty="0"/>
              <a:t>Toxicology: study of harmful effects</a:t>
            </a:r>
          </a:p>
          <a:p>
            <a:pPr lvl="1"/>
            <a:r>
              <a:rPr lang="en-US" dirty="0"/>
              <a:t>Dose </a:t>
            </a:r>
          </a:p>
          <a:p>
            <a:pPr lvl="1"/>
            <a:r>
              <a:rPr lang="en-US" dirty="0"/>
              <a:t>Age</a:t>
            </a:r>
          </a:p>
          <a:p>
            <a:pPr lvl="1"/>
            <a:r>
              <a:rPr lang="en-US" dirty="0"/>
              <a:t>Genetic makeup </a:t>
            </a:r>
          </a:p>
          <a:p>
            <a:pPr lvl="1"/>
            <a:r>
              <a:rPr lang="en-US" dirty="0"/>
              <a:t>Multiple chemical sensitivity (MCS) </a:t>
            </a:r>
          </a:p>
          <a:p>
            <a:pPr lvl="1"/>
            <a:r>
              <a:rPr lang="en-US" dirty="0"/>
              <a:t>Solubility </a:t>
            </a:r>
          </a:p>
          <a:p>
            <a:pPr lvl="1"/>
            <a:r>
              <a:rPr lang="en-US" dirty="0"/>
              <a:t>Persistence </a:t>
            </a:r>
          </a:p>
          <a:p>
            <a:pPr lvl="1"/>
            <a:r>
              <a:rPr lang="en-US" dirty="0"/>
              <a:t>Biological magnification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16.1 What Major Health Hazards Do We Face? </a:t>
            </a:r>
          </a:p>
        </p:txBody>
      </p:sp>
      <p:sp>
        <p:nvSpPr>
          <p:cNvPr id="5" name="Content Placeholder 4"/>
          <p:cNvSpPr>
            <a:spLocks noGrp="1"/>
          </p:cNvSpPr>
          <p:nvPr>
            <p:ph idx="1"/>
          </p:nvPr>
        </p:nvSpPr>
        <p:spPr/>
        <p:txBody>
          <a:bodyPr/>
          <a:lstStyle/>
          <a:p>
            <a:pPr marL="0" indent="0">
              <a:buNone/>
            </a:pPr>
            <a:endParaRPr lang="en-US" dirty="0"/>
          </a:p>
          <a:p>
            <a:r>
              <a:rPr lang="en-US" dirty="0"/>
              <a:t>Major types of hazards that threaten human health</a:t>
            </a:r>
          </a:p>
          <a:p>
            <a:pPr lvl="1"/>
            <a:r>
              <a:rPr lang="en-US" dirty="0"/>
              <a:t>Biological hazards</a:t>
            </a:r>
          </a:p>
          <a:p>
            <a:pPr lvl="1"/>
            <a:r>
              <a:rPr lang="en-US" dirty="0"/>
              <a:t>Chemical hazards</a:t>
            </a:r>
          </a:p>
          <a:p>
            <a:pPr lvl="1"/>
            <a:r>
              <a:rPr lang="en-US" dirty="0"/>
              <a:t>Natural hazards</a:t>
            </a:r>
          </a:p>
          <a:p>
            <a:pPr lvl="1"/>
            <a:r>
              <a:rPr lang="en-US" dirty="0"/>
              <a:t>Cultural hazards</a:t>
            </a:r>
          </a:p>
          <a:p>
            <a:pPr lvl="1"/>
            <a:r>
              <a:rPr lang="en-US" dirty="0"/>
              <a:t>Lifestyle choices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Many Factors Determine the Toxicity of Chemicals (2 of 2)</a:t>
            </a:r>
          </a:p>
        </p:txBody>
      </p:sp>
      <p:sp>
        <p:nvSpPr>
          <p:cNvPr id="3" name="Content Placeholder 2"/>
          <p:cNvSpPr>
            <a:spLocks noGrp="1"/>
          </p:cNvSpPr>
          <p:nvPr>
            <p:ph idx="1"/>
          </p:nvPr>
        </p:nvSpPr>
        <p:spPr/>
        <p:txBody>
          <a:bodyPr/>
          <a:lstStyle/>
          <a:p>
            <a:r>
              <a:rPr lang="en-US" dirty="0"/>
              <a:t>Synergistic interaction</a:t>
            </a:r>
          </a:p>
          <a:p>
            <a:pPr lvl="1"/>
            <a:r>
              <a:rPr lang="en-US" dirty="0"/>
              <a:t>Effect of two or more agents interacting is greater than the sum of the agents</a:t>
            </a:r>
          </a:p>
          <a:p>
            <a:r>
              <a:rPr lang="en-US" dirty="0"/>
              <a:t>Response</a:t>
            </a:r>
          </a:p>
          <a:p>
            <a:pPr lvl="1"/>
            <a:r>
              <a:rPr lang="en-US" dirty="0"/>
              <a:t>Acute effect–immediate or rapid</a:t>
            </a:r>
          </a:p>
          <a:p>
            <a:pPr lvl="1"/>
            <a:r>
              <a:rPr lang="en-US" dirty="0"/>
              <a:t>Chronic effect–permanent or long-lasting</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Case Study: Protecting Children from Toxic Chemicals</a:t>
            </a:r>
          </a:p>
        </p:txBody>
      </p:sp>
      <p:sp>
        <p:nvSpPr>
          <p:cNvPr id="3" name="Content Placeholder 2"/>
          <p:cNvSpPr>
            <a:spLocks noGrp="1"/>
          </p:cNvSpPr>
          <p:nvPr>
            <p:ph idx="1"/>
          </p:nvPr>
        </p:nvSpPr>
        <p:spPr/>
        <p:txBody>
          <a:bodyPr/>
          <a:lstStyle/>
          <a:p>
            <a:r>
              <a:rPr lang="en-US" dirty="0"/>
              <a:t>Analysis of umbilical cord blood</a:t>
            </a:r>
          </a:p>
          <a:p>
            <a:pPr lvl="1"/>
            <a:r>
              <a:rPr lang="en-US" dirty="0"/>
              <a:t>180 chemicals found that cause cancers in humans or animals</a:t>
            </a:r>
          </a:p>
          <a:p>
            <a:r>
              <a:rPr lang="en-US" dirty="0"/>
              <a:t>Infants and children more susceptible </a:t>
            </a:r>
          </a:p>
          <a:p>
            <a:pPr lvl="1"/>
            <a:r>
              <a:rPr lang="en-US" dirty="0"/>
              <a:t>Eat, drink, and breathe more air per unit of body weight than adults</a:t>
            </a:r>
          </a:p>
          <a:p>
            <a:pPr lvl="1"/>
            <a:r>
              <a:rPr lang="en-US" dirty="0"/>
              <a:t>Exposed to toxins in dust and soil when they put objects in their mouths</a:t>
            </a:r>
          </a:p>
          <a:p>
            <a:pPr lvl="1"/>
            <a:r>
              <a:rPr lang="en-US" dirty="0"/>
              <a:t>Less well-developed immune systems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Scientists Use Live Various Tests to Estimate Toxicity (1 of 3)</a:t>
            </a:r>
          </a:p>
        </p:txBody>
      </p:sp>
      <p:sp>
        <p:nvSpPr>
          <p:cNvPr id="3" name="Content Placeholder 2"/>
          <p:cNvSpPr>
            <a:spLocks noGrp="1"/>
          </p:cNvSpPr>
          <p:nvPr>
            <p:ph idx="1"/>
          </p:nvPr>
        </p:nvSpPr>
        <p:spPr/>
        <p:txBody>
          <a:bodyPr/>
          <a:lstStyle/>
          <a:p>
            <a:r>
              <a:rPr lang="en-US" dirty="0"/>
              <a:t>Studies usually involve mice and rats</a:t>
            </a:r>
          </a:p>
          <a:p>
            <a:pPr lvl="1"/>
            <a:r>
              <a:rPr lang="en-US" dirty="0"/>
              <a:t>Systems similar to human systems</a:t>
            </a:r>
          </a:p>
          <a:p>
            <a:pPr lvl="1"/>
            <a:r>
              <a:rPr lang="en-US" dirty="0"/>
              <a:t>Small, and reproduce rapidly</a:t>
            </a:r>
          </a:p>
          <a:p>
            <a:r>
              <a:rPr lang="en-US" dirty="0"/>
              <a:t>Dose-response curve–median lethal dose (LD50) </a:t>
            </a:r>
          </a:p>
          <a:p>
            <a:pPr lvl="1"/>
            <a:r>
              <a:rPr lang="en-US" dirty="0" err="1"/>
              <a:t>Nonthreshold</a:t>
            </a:r>
            <a:r>
              <a:rPr lang="en-US" dirty="0"/>
              <a:t> dose-response model</a:t>
            </a:r>
          </a:p>
          <a:p>
            <a:pPr lvl="1"/>
            <a:r>
              <a:rPr lang="en-US" dirty="0"/>
              <a:t>Threshold dose-response model</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7537" y="124645"/>
            <a:ext cx="8835902" cy="1469972"/>
          </a:xfrm>
        </p:spPr>
        <p:txBody>
          <a:bodyPr>
            <a:normAutofit/>
          </a:bodyPr>
          <a:lstStyle/>
          <a:p>
            <a:r>
              <a:rPr lang="en-US" dirty="0"/>
              <a:t>Scientists Use Live Various Tests to Estimate Toxicity (2 of 3)</a:t>
            </a:r>
          </a:p>
        </p:txBody>
      </p:sp>
      <p:pic>
        <p:nvPicPr>
          <p:cNvPr id="7" name="Picture Placeholder 6" descr="An illustration shows the Dose-response curves and has three sections. The curves are plotted with the dose of chemical on the X-axis and the effect on the Y-axis. Section A depicts the behavior of the chemicals according to the nonthreshold model. The dotted line represented in purple depicts that any dose of chemical compound affects the body and the effect increases with the increase in dose. Section B depicts the behavior of chemicals according to the threshold model. The dotted line represented in green depicts that there will be no effect until a specific dosage level is reached. After reaching the threshold level, the effect increases with the increase in dose. Section C depicts the behavior of chemicals according to unconventional model. The curve depicts that any dose of chemical compound effects the body and the effect increases with the increase in dose up to a certain level after which the effect decreases even with the increase in dose."/>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193834" y="2362200"/>
            <a:ext cx="8756333" cy="2438400"/>
          </a:xfrm>
          <a:prstGeom prst="rect">
            <a:avLst/>
          </a:prstGeom>
        </p:spPr>
      </p:pic>
    </p:spTree>
    <p:extLst>
      <p:ext uri="{BB962C8B-B14F-4D97-AF65-F5344CB8AC3E}">
        <p14:creationId xmlns:p14="http://schemas.microsoft.com/office/powerpoint/2010/main" val="2463319356"/>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Scientists Use Various Tests to Estimate Toxicity (3 of 3)</a:t>
            </a:r>
          </a:p>
        </p:txBody>
      </p:sp>
      <p:sp>
        <p:nvSpPr>
          <p:cNvPr id="3" name="Content Placeholder 2"/>
          <p:cNvSpPr>
            <a:spLocks noGrp="1"/>
          </p:cNvSpPr>
          <p:nvPr>
            <p:ph idx="1"/>
          </p:nvPr>
        </p:nvSpPr>
        <p:spPr/>
        <p:txBody>
          <a:bodyPr/>
          <a:lstStyle/>
          <a:p>
            <a:r>
              <a:rPr lang="en-US" dirty="0"/>
              <a:t>More humane methods than using animals</a:t>
            </a:r>
          </a:p>
          <a:p>
            <a:pPr lvl="1"/>
            <a:r>
              <a:rPr lang="en-US" dirty="0"/>
              <a:t>Replace animals with other models</a:t>
            </a:r>
          </a:p>
          <a:p>
            <a:pPr lvl="2"/>
            <a:r>
              <a:rPr lang="en-US" dirty="0"/>
              <a:t>Computer simulations</a:t>
            </a:r>
          </a:p>
          <a:p>
            <a:pPr lvl="2"/>
            <a:r>
              <a:rPr lang="en-US" dirty="0"/>
              <a:t>Tissue culture and individual animal cells</a:t>
            </a:r>
          </a:p>
          <a:p>
            <a:r>
              <a:rPr lang="en-US" dirty="0"/>
              <a:t>Effects of mixtures of potentially toxic chemicals difficult to determine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Are Trace Levels of Toxic Chemicals</a:t>
            </a:r>
            <a:br>
              <a:rPr lang="en-US" dirty="0"/>
            </a:br>
            <a:r>
              <a:rPr lang="en-US" dirty="0"/>
              <a:t>Harmful? (1 of 2)</a:t>
            </a:r>
          </a:p>
        </p:txBody>
      </p:sp>
      <p:sp>
        <p:nvSpPr>
          <p:cNvPr id="3" name="Content Placeholder 2"/>
          <p:cNvSpPr>
            <a:spLocks noGrp="1"/>
          </p:cNvSpPr>
          <p:nvPr>
            <p:ph idx="1"/>
          </p:nvPr>
        </p:nvSpPr>
        <p:spPr/>
        <p:txBody>
          <a:bodyPr/>
          <a:lstStyle/>
          <a:p>
            <a:r>
              <a:rPr lang="en-US" dirty="0"/>
              <a:t>Insufficient data for most chemicals</a:t>
            </a:r>
          </a:p>
          <a:p>
            <a:pPr lvl="1"/>
            <a:r>
              <a:rPr lang="en-US" dirty="0"/>
              <a:t>More research needed</a:t>
            </a:r>
          </a:p>
          <a:p>
            <a:r>
              <a:rPr lang="en-US" dirty="0"/>
              <a:t>We are all exposed to toxic chemicals</a:t>
            </a:r>
          </a:p>
          <a:p>
            <a:pPr lvl="1"/>
            <a:r>
              <a:rPr lang="en-US" dirty="0"/>
              <a:t>Trace amounts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69" y="252205"/>
            <a:ext cx="8032638" cy="1214853"/>
          </a:xfrm>
        </p:spPr>
        <p:txBody>
          <a:bodyPr>
            <a:normAutofit/>
          </a:bodyPr>
          <a:lstStyle/>
          <a:p>
            <a:r>
              <a:rPr lang="en-US" dirty="0"/>
              <a:t>Are Trace Levels of Toxic Chemicals Harmful? (2 of 2)</a:t>
            </a:r>
          </a:p>
        </p:txBody>
      </p:sp>
      <p:pic>
        <p:nvPicPr>
          <p:cNvPr id="7" name="Picture Placeholder 6" descr="An illustration shows &quot;A number of potentially harmful chemicals are found in many homes&quot; having four rooms – Bathroom, Kitchen, Bedroom and the Living room. The items in Bathroom that contain harmful chemicals are – Shampoo – perfluorochemicals to add shine, nail polish – perfluorochemicals and phthalates, perfume –phthalates, and hairspray – pthalates. The items in the bedroom that contain harmful chemicals  are – Clothing –can contain perfluorochemicals, baby bottle – can contain bisphenol A, Mattress – Flame retardants in stuffing, carpet – padding and carpet fibers can contain flame retardants, perfluorochemicals, and pesticides. The items in kitchen that contain harmful chemicals are – Food – some food can contain bisphenol A, Milk – fat can contain dioxins, Frying pan – Nonstick coating can contain perfluorochemicals, tile floor – can contain perfluorochemicals, phthalates, and pesticides, Fruit – imported fruit may contain pesticides banned in the U.S., water bottle – can contain bisphenol A. The items in living room with harmful chemicals are -  TV – wiring and plastic casing contain flame retardants, sofa – foam padding can contain flame retardants and perfluorochemicals, tennis shoes can contain phthalates, toys – vinyl toys contain phthalates, and computer – flame retardant coatings of plastic casing and wiring."/>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1253144" y="1860665"/>
            <a:ext cx="6637713" cy="4006735"/>
          </a:xfrm>
          <a:prstGeom prst="rect">
            <a:avLst/>
          </a:prstGeom>
        </p:spPr>
      </p:pic>
    </p:spTree>
    <p:extLst>
      <p:ext uri="{BB962C8B-B14F-4D97-AF65-F5344CB8AC3E}">
        <p14:creationId xmlns:p14="http://schemas.microsoft.com/office/powerpoint/2010/main" val="1902588647"/>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Do We Know So Little about the Harmful Effects of Chemicals?</a:t>
            </a:r>
          </a:p>
        </p:txBody>
      </p:sp>
      <p:sp>
        <p:nvSpPr>
          <p:cNvPr id="3" name="Content Placeholder 2"/>
          <p:cNvSpPr>
            <a:spLocks noGrp="1"/>
          </p:cNvSpPr>
          <p:nvPr>
            <p:ph idx="1"/>
          </p:nvPr>
        </p:nvSpPr>
        <p:spPr/>
        <p:txBody>
          <a:bodyPr/>
          <a:lstStyle/>
          <a:p>
            <a:r>
              <a:rPr lang="en-US" dirty="0"/>
              <a:t>There are severe limitations in estimating toxicity levels and risks </a:t>
            </a:r>
          </a:p>
          <a:p>
            <a:r>
              <a:rPr lang="en-US" dirty="0"/>
              <a:t>Only 10% of over 85,000 registered synthetic chemicals have been thoroughly screened for toxicity</a:t>
            </a:r>
          </a:p>
          <a:p>
            <a:r>
              <a:rPr lang="en-US" dirty="0"/>
              <a:t>99.5% of chemicals used in the United States are not supervised by government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Pollution Prevention and the Precautionary Principle (1 of 2)</a:t>
            </a:r>
          </a:p>
        </p:txBody>
      </p:sp>
      <p:sp>
        <p:nvSpPr>
          <p:cNvPr id="3" name="Content Placeholder 2"/>
          <p:cNvSpPr>
            <a:spLocks noGrp="1"/>
          </p:cNvSpPr>
          <p:nvPr>
            <p:ph idx="1"/>
          </p:nvPr>
        </p:nvSpPr>
        <p:spPr/>
        <p:txBody>
          <a:bodyPr/>
          <a:lstStyle/>
          <a:p>
            <a:r>
              <a:rPr lang="en-US" dirty="0"/>
              <a:t>Precautionary principle</a:t>
            </a:r>
          </a:p>
          <a:p>
            <a:pPr lvl="1"/>
            <a:r>
              <a:rPr lang="en-US" dirty="0"/>
              <a:t>Those introducing a new chemical or new technology need to follow new strategies</a:t>
            </a:r>
          </a:p>
          <a:p>
            <a:pPr lvl="2"/>
            <a:r>
              <a:rPr lang="en-US" dirty="0"/>
              <a:t>A new product is considered harmful until proven safe</a:t>
            </a:r>
          </a:p>
          <a:p>
            <a:pPr lvl="2"/>
            <a:r>
              <a:rPr lang="en-US" dirty="0"/>
              <a:t>Existing chemicals and technologies that appear to cause significant harm must be removed</a:t>
            </a:r>
          </a:p>
          <a:p>
            <a:r>
              <a:rPr lang="en-US" dirty="0"/>
              <a:t>2000: international agreement to ban or phase out the dirty dozen persistent organic pollutants (POPs)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Pollution Prevention and the Precautionary Principle (2 of 2)</a:t>
            </a:r>
          </a:p>
        </p:txBody>
      </p:sp>
      <p:sp>
        <p:nvSpPr>
          <p:cNvPr id="2" name="Content Placeholder 1"/>
          <p:cNvSpPr>
            <a:spLocks noGrp="1"/>
          </p:cNvSpPr>
          <p:nvPr>
            <p:ph idx="1"/>
          </p:nvPr>
        </p:nvSpPr>
        <p:spPr/>
        <p:txBody>
          <a:bodyPr/>
          <a:lstStyle/>
          <a:p>
            <a:r>
              <a:rPr lang="en-US"/>
              <a:t>2007: European Union enacted REACH</a:t>
            </a:r>
          </a:p>
          <a:p>
            <a:pPr lvl="1"/>
            <a:r>
              <a:rPr lang="en-US"/>
              <a:t>Requires registration of untested substances</a:t>
            </a:r>
          </a:p>
          <a:p>
            <a:pPr lvl="1"/>
            <a:r>
              <a:rPr lang="en-US"/>
              <a:t>Most hazardous substances not approved for use if safer alternatives exist</a:t>
            </a:r>
          </a:p>
          <a:p>
            <a:r>
              <a:rPr lang="en-US"/>
              <a:t>2011: EPA issued new pollution prevention standards</a:t>
            </a:r>
          </a:p>
          <a:p>
            <a:pPr lvl="1"/>
            <a:r>
              <a:rPr lang="en-US"/>
              <a:t>Mercury emissions from coal-burning plants</a:t>
            </a:r>
          </a:p>
          <a:p>
            <a:r>
              <a:rPr lang="en-US"/>
              <a:t>Minamata Convention</a:t>
            </a:r>
          </a:p>
          <a:p>
            <a:pPr lvl="1"/>
            <a:r>
              <a:rPr lang="en-US"/>
              <a:t>Goal: reduce global mercury emissions</a:t>
            </a:r>
            <a:endParaRPr lang="en-US" dirty="0"/>
          </a:p>
        </p:txBody>
      </p:sp>
    </p:spTree>
    <p:extLst>
      <p:ext uri="{BB962C8B-B14F-4D97-AF65-F5344CB8AC3E}">
        <p14:creationId xmlns:p14="http://schemas.microsoft.com/office/powerpoint/2010/main" val="1611368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Face Many Types of Hazards (1 of 5)</a:t>
            </a:r>
          </a:p>
        </p:txBody>
      </p:sp>
      <p:sp>
        <p:nvSpPr>
          <p:cNvPr id="3" name="Content Placeholder 2"/>
          <p:cNvSpPr>
            <a:spLocks noGrp="1"/>
          </p:cNvSpPr>
          <p:nvPr>
            <p:ph idx="1"/>
          </p:nvPr>
        </p:nvSpPr>
        <p:spPr/>
        <p:txBody>
          <a:bodyPr/>
          <a:lstStyle/>
          <a:p>
            <a:r>
              <a:rPr lang="en-US" dirty="0"/>
              <a:t>Risk </a:t>
            </a:r>
          </a:p>
          <a:p>
            <a:pPr lvl="1"/>
            <a:r>
              <a:rPr lang="en-US" dirty="0"/>
              <a:t>Probability of suffering harm from a hazard</a:t>
            </a:r>
          </a:p>
          <a:p>
            <a:pPr lvl="1"/>
            <a:r>
              <a:rPr lang="en-US" dirty="0"/>
              <a:t>Expressed as ratio or percentage</a:t>
            </a:r>
          </a:p>
          <a:p>
            <a:r>
              <a:rPr lang="en-US" dirty="0"/>
              <a:t>Risk assessment</a:t>
            </a:r>
          </a:p>
          <a:p>
            <a:pPr lvl="1"/>
            <a:r>
              <a:rPr lang="en-US" dirty="0"/>
              <a:t>Using statistical methods to estimate harm</a:t>
            </a:r>
          </a:p>
          <a:p>
            <a:r>
              <a:rPr lang="en-US" dirty="0"/>
              <a:t>Risk management</a:t>
            </a:r>
          </a:p>
          <a:p>
            <a:pPr lvl="1"/>
            <a:r>
              <a:rPr lang="en-US" dirty="0"/>
              <a:t>Deciding whether and how to reduce a particular risk</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Pollution Prevention Pays</a:t>
            </a:r>
          </a:p>
        </p:txBody>
      </p:sp>
      <p:sp>
        <p:nvSpPr>
          <p:cNvPr id="3" name="Content Placeholder 2"/>
          <p:cNvSpPr>
            <a:spLocks noGrp="1"/>
          </p:cNvSpPr>
          <p:nvPr>
            <p:ph idx="1"/>
          </p:nvPr>
        </p:nvSpPr>
        <p:spPr/>
        <p:txBody>
          <a:bodyPr/>
          <a:lstStyle/>
          <a:p>
            <a:r>
              <a:rPr lang="en-US" dirty="0"/>
              <a:t>The 3M Company</a:t>
            </a:r>
          </a:p>
          <a:p>
            <a:pPr lvl="1"/>
            <a:r>
              <a:rPr lang="en-US" dirty="0"/>
              <a:t>1975 to 2015, prevented more than 2 million tons of pollutants from reaching the environment</a:t>
            </a:r>
          </a:p>
          <a:p>
            <a:pPr lvl="2"/>
            <a:r>
              <a:rPr lang="en-US" dirty="0"/>
              <a:t>Saved company $1.9 billion</a:t>
            </a:r>
          </a:p>
          <a:p>
            <a:pPr lvl="1"/>
            <a:r>
              <a:rPr lang="en-US" dirty="0"/>
              <a:t>Employee reward program for projects that eliminate or reduce a pollutant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16.5 How Do We Perceive and Avoid Risks? </a:t>
            </a:r>
          </a:p>
        </p:txBody>
      </p:sp>
      <p:sp>
        <p:nvSpPr>
          <p:cNvPr id="3" name="Content Placeholder 2"/>
          <p:cNvSpPr>
            <a:spLocks noGrp="1"/>
          </p:cNvSpPr>
          <p:nvPr>
            <p:ph idx="1"/>
          </p:nvPr>
        </p:nvSpPr>
        <p:spPr/>
        <p:txBody>
          <a:bodyPr/>
          <a:lstStyle/>
          <a:p>
            <a:r>
              <a:rPr lang="en-US" dirty="0"/>
              <a:t>Ways to reduce risks</a:t>
            </a:r>
          </a:p>
          <a:p>
            <a:pPr lvl="1"/>
            <a:r>
              <a:rPr lang="en-US" dirty="0"/>
              <a:t>Becoming informed</a:t>
            </a:r>
          </a:p>
          <a:p>
            <a:pPr lvl="1"/>
            <a:r>
              <a:rPr lang="en-US" dirty="0"/>
              <a:t>Thinking critically about risks</a:t>
            </a:r>
          </a:p>
          <a:p>
            <a:pPr lvl="1"/>
            <a:r>
              <a:rPr lang="en-US" dirty="0"/>
              <a:t>Making careful choices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Greatest Health Risks Come from Poverty, Gender, and Lifestyle Choices (1 of 3)</a:t>
            </a:r>
          </a:p>
        </p:txBody>
      </p:sp>
      <p:sp>
        <p:nvSpPr>
          <p:cNvPr id="3" name="Content Placeholder 2"/>
          <p:cNvSpPr>
            <a:spLocks noGrp="1"/>
          </p:cNvSpPr>
          <p:nvPr>
            <p:ph idx="1"/>
          </p:nvPr>
        </p:nvSpPr>
        <p:spPr/>
        <p:txBody>
          <a:bodyPr/>
          <a:lstStyle/>
          <a:p>
            <a:r>
              <a:rPr lang="en-US" dirty="0"/>
              <a:t>Poverty</a:t>
            </a:r>
          </a:p>
          <a:p>
            <a:pPr lvl="1"/>
            <a:r>
              <a:rPr lang="en-US" dirty="0"/>
              <a:t>Greatest health risk by far</a:t>
            </a:r>
          </a:p>
          <a:p>
            <a:pPr lvl="1"/>
            <a:r>
              <a:rPr lang="en-US" dirty="0"/>
              <a:t>Malnutrition, increased infectious diseases, and unsafe drinking water</a:t>
            </a:r>
          </a:p>
          <a:p>
            <a:r>
              <a:rPr lang="en-US" dirty="0"/>
              <a:t>Gender</a:t>
            </a:r>
          </a:p>
          <a:p>
            <a:pPr lvl="1"/>
            <a:r>
              <a:rPr lang="en-US" dirty="0"/>
              <a:t>Being born male</a:t>
            </a:r>
          </a:p>
          <a:p>
            <a:r>
              <a:rPr lang="en-US" dirty="0"/>
              <a:t>Lifestyle choices</a:t>
            </a:r>
          </a:p>
          <a:p>
            <a:pPr lvl="1"/>
            <a:r>
              <a:rPr lang="en-US" dirty="0"/>
              <a:t>Examples: overeating and smoking</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7537" y="191462"/>
            <a:ext cx="8835902" cy="1336338"/>
          </a:xfrm>
        </p:spPr>
        <p:txBody>
          <a:bodyPr>
            <a:normAutofit fontScale="90000"/>
          </a:bodyPr>
          <a:lstStyle/>
          <a:p>
            <a:r>
              <a:rPr lang="en-US" dirty="0"/>
              <a:t>The Greatest Health Risks Come from Poverty, Gender, and Lifestyle Choices (2 of 3)</a:t>
            </a:r>
          </a:p>
        </p:txBody>
      </p:sp>
      <p:pic>
        <p:nvPicPr>
          <p:cNvPr id="7" name="Picture Placeholder 6" descr="A statistical illustration depicting the estimated deaths per year in the world from various causes and the percent of population lacking access to certain essentials like clean drinking water, enough food for good health and other items. The cause of death and the annual death toll observed (percentage) – Poverty /malnutrition /disease cycle – 11 million (151); Air pollution – 7.0 million (96); Tobacco – 6.0 million (82); Pneumonia and flu – 3.1 million (42); Diabetes – 1.5 million (21); Tuberculosis – 1.5 million (21), HIV/AIDS – 1.2 million (16); Automobile accidents – 1.2 million (16); Work-related injury and disease – 1.1 million (15); Hepatitis B – 780, 000 (11); Diarrhea – 760,000 (10); Malaria – 438, 000 (6). The facilities that are not available to the people and the number of people in the world lacking access to the facility and percentage – adequate sanitation facilities – 2.6 billion (36%); enough fuel for heating and cooking – 2 billion (27%); Electricity – 2 billion (27%); Adequate health care – 1.1 billion (15%); Adequate housing – 1 billion (14%); Clean drinking water – 880 million (12%); Enough food for good health – 800 million (11%)."/>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1552969" y="1811986"/>
            <a:ext cx="6038063" cy="4152585"/>
          </a:xfrm>
          <a:prstGeom prst="rect">
            <a:avLst/>
          </a:prstGeom>
        </p:spPr>
      </p:pic>
    </p:spTree>
    <p:extLst>
      <p:ext uri="{BB962C8B-B14F-4D97-AF65-F5344CB8AC3E}">
        <p14:creationId xmlns:p14="http://schemas.microsoft.com/office/powerpoint/2010/main" val="3006536400"/>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BC67A-AF4F-4FE6-99AB-B1B4C551D1C7}"/>
              </a:ext>
            </a:extLst>
          </p:cNvPr>
          <p:cNvSpPr>
            <a:spLocks noGrp="1"/>
          </p:cNvSpPr>
          <p:nvPr>
            <p:ph type="title"/>
          </p:nvPr>
        </p:nvSpPr>
        <p:spPr>
          <a:xfrm>
            <a:off x="228600" y="357626"/>
            <a:ext cx="8610600" cy="1004011"/>
          </a:xfrm>
        </p:spPr>
        <p:txBody>
          <a:bodyPr>
            <a:normAutofit fontScale="90000"/>
          </a:bodyPr>
          <a:lstStyle/>
          <a:p>
            <a:r>
              <a:rPr lang="en-US" dirty="0"/>
              <a:t>The Greatest Health Risks Come from Poverty, Gender, and Lifestyle Choices (3 of 3)</a:t>
            </a:r>
          </a:p>
        </p:txBody>
      </p:sp>
      <p:sp>
        <p:nvSpPr>
          <p:cNvPr id="4" name="Text Placeholder 3">
            <a:extLst>
              <a:ext uri="{FF2B5EF4-FFF2-40B4-BE49-F238E27FC236}">
                <a16:creationId xmlns:a16="http://schemas.microsoft.com/office/drawing/2014/main" id="{B243B191-EC23-4941-9A6C-93103AA4EBE9}"/>
              </a:ext>
            </a:extLst>
          </p:cNvPr>
          <p:cNvSpPr>
            <a:spLocks noGrp="1"/>
          </p:cNvSpPr>
          <p:nvPr>
            <p:ph type="body" sz="half" idx="2"/>
          </p:nvPr>
        </p:nvSpPr>
        <p:spPr>
          <a:xfrm>
            <a:off x="1719261" y="5486400"/>
            <a:ext cx="5976939" cy="665175"/>
          </a:xfrm>
        </p:spPr>
        <p:txBody>
          <a:bodyPr>
            <a:normAutofit/>
          </a:bodyPr>
          <a:lstStyle/>
          <a:p>
            <a:r>
              <a:rPr lang="en-US" sz="1600" b="1" dirty="0"/>
              <a:t>Leading causes of death in the United States. Some result from lifestyle choices and are preventable.</a:t>
            </a:r>
          </a:p>
        </p:txBody>
      </p:sp>
      <p:pic>
        <p:nvPicPr>
          <p:cNvPr id="6" name="Picture 5">
            <a:extLst>
              <a:ext uri="{FF2B5EF4-FFF2-40B4-BE49-F238E27FC236}">
                <a16:creationId xmlns:a16="http://schemas.microsoft.com/office/drawing/2014/main" id="{F0AEDDFE-4514-4AF3-80FA-CB4A1598AF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9262" y="1465489"/>
            <a:ext cx="5629275" cy="4020911"/>
          </a:xfrm>
          <a:prstGeom prst="rect">
            <a:avLst/>
          </a:prstGeom>
        </p:spPr>
      </p:pic>
    </p:spTree>
    <p:extLst>
      <p:ext uri="{BB962C8B-B14F-4D97-AF65-F5344CB8AC3E}">
        <p14:creationId xmlns:p14="http://schemas.microsoft.com/office/powerpoint/2010/main" val="572787381"/>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Case Study: Cigarettes and</a:t>
            </a:r>
            <a:br>
              <a:rPr lang="en-US" dirty="0"/>
            </a:br>
            <a:r>
              <a:rPr lang="en-US" dirty="0"/>
              <a:t>E-Cigarettes (1 of 2)</a:t>
            </a:r>
          </a:p>
        </p:txBody>
      </p:sp>
      <p:sp>
        <p:nvSpPr>
          <p:cNvPr id="3" name="Content Placeholder 2"/>
          <p:cNvSpPr>
            <a:spLocks noGrp="1"/>
          </p:cNvSpPr>
          <p:nvPr>
            <p:ph idx="1"/>
          </p:nvPr>
        </p:nvSpPr>
        <p:spPr/>
        <p:txBody>
          <a:bodyPr/>
          <a:lstStyle/>
          <a:p>
            <a:r>
              <a:rPr lang="en-US" dirty="0"/>
              <a:t>Cigarette smoking</a:t>
            </a:r>
          </a:p>
          <a:p>
            <a:pPr lvl="1"/>
            <a:r>
              <a:rPr lang="en-US" dirty="0"/>
              <a:t>Most preventable major cause of suffering and premature death among adults</a:t>
            </a:r>
          </a:p>
          <a:p>
            <a:pPr lvl="1"/>
            <a:r>
              <a:rPr lang="en-US" dirty="0"/>
              <a:t>Killed 100 million people during the 20</a:t>
            </a:r>
            <a:r>
              <a:rPr lang="en-US" baseline="30000" dirty="0"/>
              <a:t>th</a:t>
            </a:r>
            <a:r>
              <a:rPr lang="en-US" dirty="0"/>
              <a:t> century</a:t>
            </a:r>
          </a:p>
          <a:p>
            <a:pPr lvl="1"/>
            <a:r>
              <a:rPr lang="en-US" dirty="0"/>
              <a:t>Study linked to increased dementia and Alzheimer’s disease</a:t>
            </a:r>
          </a:p>
          <a:p>
            <a:r>
              <a:rPr lang="en-US" dirty="0"/>
              <a:t>Nicotine: highly additive</a:t>
            </a:r>
          </a:p>
          <a:p>
            <a:r>
              <a:rPr lang="en-US" dirty="0"/>
              <a:t>Secondhand smoke poses health hazards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Case Study: Cigarettes and</a:t>
            </a:r>
            <a:br>
              <a:rPr lang="en-US" dirty="0"/>
            </a:br>
            <a:r>
              <a:rPr lang="en-US" dirty="0"/>
              <a:t>E-Cigarettes (2 of 2)</a:t>
            </a:r>
          </a:p>
        </p:txBody>
      </p:sp>
      <p:sp>
        <p:nvSpPr>
          <p:cNvPr id="3" name="Content Placeholder 2"/>
          <p:cNvSpPr>
            <a:spLocks noGrp="1"/>
          </p:cNvSpPr>
          <p:nvPr>
            <p:ph idx="1"/>
          </p:nvPr>
        </p:nvSpPr>
        <p:spPr/>
        <p:txBody>
          <a:bodyPr/>
          <a:lstStyle/>
          <a:p>
            <a:r>
              <a:rPr lang="en-US" dirty="0"/>
              <a:t>Smoking decline in the United States</a:t>
            </a:r>
          </a:p>
          <a:p>
            <a:pPr lvl="1"/>
            <a:r>
              <a:rPr lang="en-US" dirty="0"/>
              <a:t>From more than 50% of adults in the 1950s to 18% in 2013</a:t>
            </a:r>
          </a:p>
          <a:p>
            <a:r>
              <a:rPr lang="en-US" dirty="0"/>
              <a:t>E-cigarettes</a:t>
            </a:r>
          </a:p>
          <a:p>
            <a:pPr lvl="1"/>
            <a:r>
              <a:rPr lang="en-US" dirty="0"/>
              <a:t>Substitute for tobacco cigarettes</a:t>
            </a:r>
          </a:p>
          <a:p>
            <a:pPr lvl="1"/>
            <a:r>
              <a:rPr lang="en-US" dirty="0"/>
              <a:t>Vapors contain toxic metals</a:t>
            </a:r>
          </a:p>
          <a:p>
            <a:pPr lvl="1"/>
            <a:r>
              <a:rPr lang="en-US" dirty="0"/>
              <a:t>Used by more than 13% of high school students in 2014</a:t>
            </a:r>
          </a:p>
          <a:p>
            <a:pPr lvl="1"/>
            <a:r>
              <a:rPr lang="en-US" dirty="0"/>
              <a:t>European Union banned sales to minors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Estimating Risks from Technologies </a:t>
            </a:r>
          </a:p>
        </p:txBody>
      </p:sp>
      <p:sp>
        <p:nvSpPr>
          <p:cNvPr id="3" name="Content Placeholder 2"/>
          <p:cNvSpPr>
            <a:spLocks noGrp="1"/>
          </p:cNvSpPr>
          <p:nvPr>
            <p:ph idx="1"/>
          </p:nvPr>
        </p:nvSpPr>
        <p:spPr/>
        <p:txBody>
          <a:bodyPr/>
          <a:lstStyle/>
          <a:p>
            <a:r>
              <a:rPr lang="en-US" dirty="0"/>
              <a:t>Reliability</a:t>
            </a:r>
          </a:p>
          <a:p>
            <a:pPr lvl="1"/>
            <a:r>
              <a:rPr lang="en-US" dirty="0"/>
              <a:t>System reliability (%) = Technological reliability (%) x Human reliability (%)</a:t>
            </a:r>
          </a:p>
          <a:p>
            <a:r>
              <a:rPr lang="en-US" dirty="0"/>
              <a:t>Human reliability is much lower than technological reliability</a:t>
            </a:r>
          </a:p>
          <a:p>
            <a:pPr lvl="1"/>
            <a:r>
              <a:rPr lang="en-US" dirty="0"/>
              <a:t>Much harder to predict</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Most People Do a Poor Job of Evaluating Risks</a:t>
            </a:r>
          </a:p>
        </p:txBody>
      </p:sp>
      <p:sp>
        <p:nvSpPr>
          <p:cNvPr id="3" name="Content Placeholder 2"/>
          <p:cNvSpPr>
            <a:spLocks noGrp="1"/>
          </p:cNvSpPr>
          <p:nvPr>
            <p:ph idx="1"/>
          </p:nvPr>
        </p:nvSpPr>
        <p:spPr/>
        <p:txBody>
          <a:bodyPr/>
          <a:lstStyle/>
          <a:p>
            <a:r>
              <a:rPr lang="en-US" dirty="0"/>
              <a:t>Factors causing misjudgments in risk</a:t>
            </a:r>
          </a:p>
          <a:p>
            <a:pPr lvl="1"/>
            <a:r>
              <a:rPr lang="en-US" dirty="0"/>
              <a:t>Fear</a:t>
            </a:r>
          </a:p>
          <a:p>
            <a:pPr lvl="1"/>
            <a:r>
              <a:rPr lang="en-US" dirty="0"/>
              <a:t>Degree of control</a:t>
            </a:r>
          </a:p>
          <a:p>
            <a:pPr lvl="1"/>
            <a:r>
              <a:rPr lang="en-US" dirty="0"/>
              <a:t>Whether a risk is catastrophic or chronic</a:t>
            </a:r>
          </a:p>
          <a:p>
            <a:pPr lvl="1"/>
            <a:r>
              <a:rPr lang="en-US" dirty="0"/>
              <a:t>Optimism bias</a:t>
            </a:r>
          </a:p>
          <a:p>
            <a:pPr lvl="1"/>
            <a:r>
              <a:rPr lang="en-US" dirty="0"/>
              <a:t>Instant gratification</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Guidelines for Evaluating </a:t>
            </a:r>
            <a:r>
              <a:rPr lang="en-US"/>
              <a:t>and Reducing </a:t>
            </a:r>
            <a:r>
              <a:rPr lang="en-US" dirty="0"/>
              <a:t>Risk</a:t>
            </a:r>
          </a:p>
        </p:txBody>
      </p:sp>
      <p:sp>
        <p:nvSpPr>
          <p:cNvPr id="3" name="Content Placeholder 2"/>
          <p:cNvSpPr>
            <a:spLocks noGrp="1"/>
          </p:cNvSpPr>
          <p:nvPr>
            <p:ph idx="1"/>
          </p:nvPr>
        </p:nvSpPr>
        <p:spPr/>
        <p:txBody>
          <a:bodyPr/>
          <a:lstStyle/>
          <a:p>
            <a:r>
              <a:rPr lang="en-US" dirty="0"/>
              <a:t>Compare risks</a:t>
            </a:r>
          </a:p>
          <a:p>
            <a:r>
              <a:rPr lang="en-US" dirty="0"/>
              <a:t>Determine how much you are willing to accept </a:t>
            </a:r>
          </a:p>
          <a:p>
            <a:r>
              <a:rPr lang="en-US" dirty="0"/>
              <a:t>Evaluate the actual risk involved</a:t>
            </a:r>
          </a:p>
          <a:p>
            <a:r>
              <a:rPr lang="en-US" dirty="0"/>
              <a:t>Concentrate on evaluating and carefully making important lifestyle choices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We Face Many Types of Hazards (2 of 5)</a:t>
            </a:r>
          </a:p>
        </p:txBody>
      </p:sp>
      <p:sp>
        <p:nvSpPr>
          <p:cNvPr id="3" name="Content Placeholder 2"/>
          <p:cNvSpPr>
            <a:spLocks noGrp="1"/>
          </p:cNvSpPr>
          <p:nvPr>
            <p:ph idx="1"/>
          </p:nvPr>
        </p:nvSpPr>
        <p:spPr/>
        <p:txBody>
          <a:bodyPr>
            <a:noAutofit/>
          </a:bodyPr>
          <a:lstStyle/>
          <a:p>
            <a:r>
              <a:rPr lang="en-US" sz="3200" dirty="0"/>
              <a:t>Risk assessment</a:t>
            </a:r>
          </a:p>
          <a:p>
            <a:pPr lvl="1"/>
            <a:r>
              <a:rPr lang="en-US" dirty="0"/>
              <a:t>Hazard identification </a:t>
            </a:r>
          </a:p>
          <a:p>
            <a:pPr lvl="2"/>
            <a:r>
              <a:rPr lang="en-US" dirty="0"/>
              <a:t>What is the hazard?</a:t>
            </a:r>
          </a:p>
          <a:p>
            <a:pPr lvl="1"/>
            <a:r>
              <a:rPr lang="en-US" dirty="0"/>
              <a:t>Probability of risk</a:t>
            </a:r>
          </a:p>
          <a:p>
            <a:pPr lvl="2"/>
            <a:r>
              <a:rPr lang="en-US" dirty="0"/>
              <a:t>How likely is the event?</a:t>
            </a:r>
          </a:p>
          <a:p>
            <a:pPr lvl="1"/>
            <a:r>
              <a:rPr lang="en-US" dirty="0"/>
              <a:t>Consequences of risk</a:t>
            </a:r>
          </a:p>
          <a:p>
            <a:pPr lvl="2"/>
            <a:r>
              <a:rPr lang="en-US" dirty="0"/>
              <a:t>What is the likely damage? </a:t>
            </a:r>
          </a:p>
        </p:txBody>
      </p:sp>
    </p:spTree>
    <p:extLst>
      <p:ext uri="{BB962C8B-B14F-4D97-AF65-F5344CB8AC3E}">
        <p14:creationId xmlns:p14="http://schemas.microsoft.com/office/powerpoint/2010/main" val="1242668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Face Many Types of Hazards (3 of 5)</a:t>
            </a:r>
          </a:p>
        </p:txBody>
      </p:sp>
      <p:sp>
        <p:nvSpPr>
          <p:cNvPr id="3" name="Content Placeholder 2"/>
          <p:cNvSpPr>
            <a:spLocks noGrp="1"/>
          </p:cNvSpPr>
          <p:nvPr>
            <p:ph idx="1"/>
          </p:nvPr>
        </p:nvSpPr>
        <p:spPr/>
        <p:txBody>
          <a:bodyPr/>
          <a:lstStyle/>
          <a:p>
            <a:r>
              <a:rPr lang="en-US" dirty="0"/>
              <a:t>Risk management</a:t>
            </a:r>
          </a:p>
          <a:p>
            <a:pPr lvl="1"/>
            <a:r>
              <a:rPr lang="en-US" dirty="0"/>
              <a:t>Comparative risk analysis</a:t>
            </a:r>
          </a:p>
          <a:p>
            <a:pPr lvl="2"/>
            <a:r>
              <a:rPr lang="en-US" dirty="0"/>
              <a:t>How does it compare with other risks?</a:t>
            </a:r>
          </a:p>
          <a:p>
            <a:pPr lvl="1"/>
            <a:r>
              <a:rPr lang="en-US" dirty="0"/>
              <a:t>Risk reduction</a:t>
            </a:r>
          </a:p>
          <a:p>
            <a:pPr lvl="2"/>
            <a:r>
              <a:rPr lang="en-US" dirty="0"/>
              <a:t>How much should it be reduced?</a:t>
            </a:r>
          </a:p>
          <a:p>
            <a:pPr lvl="1"/>
            <a:r>
              <a:rPr lang="en-US" dirty="0"/>
              <a:t>Risk reduction strategy</a:t>
            </a:r>
          </a:p>
          <a:p>
            <a:pPr lvl="2"/>
            <a:r>
              <a:rPr lang="en-US" dirty="0"/>
              <a:t>How will the risk be reduced?</a:t>
            </a:r>
          </a:p>
          <a:p>
            <a:pPr lvl="1"/>
            <a:r>
              <a:rPr lang="en-US" dirty="0"/>
              <a:t>Financial commitment</a:t>
            </a:r>
          </a:p>
          <a:p>
            <a:pPr lvl="2"/>
            <a:r>
              <a:rPr lang="en-US" dirty="0"/>
              <a:t>How much money should be spent?</a:t>
            </a:r>
          </a:p>
          <a:p>
            <a:endParaRPr lang="en-US" sz="2400" dirty="0"/>
          </a:p>
        </p:txBody>
      </p:sp>
    </p:spTree>
    <p:extLst>
      <p:ext uri="{BB962C8B-B14F-4D97-AF65-F5344CB8AC3E}">
        <p14:creationId xmlns:p14="http://schemas.microsoft.com/office/powerpoint/2010/main" val="2816381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Face Many Types of Hazards (4 of 5)</a:t>
            </a:r>
          </a:p>
        </p:txBody>
      </p:sp>
      <p:sp>
        <p:nvSpPr>
          <p:cNvPr id="3" name="Content Placeholder 2"/>
          <p:cNvSpPr>
            <a:spLocks noGrp="1"/>
          </p:cNvSpPr>
          <p:nvPr>
            <p:ph idx="1"/>
          </p:nvPr>
        </p:nvSpPr>
        <p:spPr/>
        <p:txBody>
          <a:bodyPr/>
          <a:lstStyle/>
          <a:p>
            <a:r>
              <a:rPr lang="en-US" dirty="0"/>
              <a:t>Biological hazards</a:t>
            </a:r>
          </a:p>
          <a:p>
            <a:pPr lvl="1"/>
            <a:r>
              <a:rPr lang="en-US" dirty="0"/>
              <a:t>Pathogen</a:t>
            </a:r>
          </a:p>
          <a:p>
            <a:pPr lvl="2"/>
            <a:r>
              <a:rPr lang="en-US" dirty="0"/>
              <a:t>Organism that causes disease in other organisms</a:t>
            </a:r>
          </a:p>
          <a:p>
            <a:r>
              <a:rPr lang="en-US" dirty="0"/>
              <a:t>Chemical</a:t>
            </a:r>
          </a:p>
          <a:p>
            <a:pPr lvl="1"/>
            <a:r>
              <a:rPr lang="en-US" dirty="0"/>
              <a:t>Harmful chemicals in the air, water, soil, and food</a:t>
            </a:r>
          </a:p>
          <a:p>
            <a:r>
              <a:rPr lang="en-US" dirty="0"/>
              <a:t>Natural</a:t>
            </a:r>
          </a:p>
          <a:p>
            <a:pPr lvl="1"/>
            <a:r>
              <a:rPr lang="en-US" dirty="0"/>
              <a:t>Fire, earthquakes, volcanic eruptions, floods, tornados, and hurricanes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Face Many Types of Hazards (5 of 5)</a:t>
            </a:r>
          </a:p>
        </p:txBody>
      </p:sp>
      <p:sp>
        <p:nvSpPr>
          <p:cNvPr id="3" name="Content Placeholder 2"/>
          <p:cNvSpPr>
            <a:spLocks noGrp="1"/>
          </p:cNvSpPr>
          <p:nvPr>
            <p:ph idx="1"/>
          </p:nvPr>
        </p:nvSpPr>
        <p:spPr/>
        <p:txBody>
          <a:bodyPr/>
          <a:lstStyle/>
          <a:p>
            <a:r>
              <a:rPr lang="en-US" dirty="0"/>
              <a:t>Cultural hazards</a:t>
            </a:r>
          </a:p>
          <a:p>
            <a:pPr lvl="1"/>
            <a:r>
              <a:rPr lang="en-US" dirty="0"/>
              <a:t>Unsafe working conditions, criminal assault, and poverty</a:t>
            </a:r>
          </a:p>
          <a:p>
            <a:r>
              <a:rPr lang="en-US" dirty="0"/>
              <a:t>Lifestyle choices</a:t>
            </a:r>
          </a:p>
          <a:p>
            <a:pPr lvl="1"/>
            <a:r>
              <a:rPr lang="en-US" dirty="0"/>
              <a:t>Smoking, making poor food choices, and having unsafe sex</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PTVERSION" val="XP"/>
  <p:tag name="ISGAMESHOW" val="False"/>
</p:tagLst>
</file>

<file path=ppt/theme/theme1.xml><?xml version="1.0" encoding="utf-8"?>
<a:theme xmlns:a="http://schemas.openxmlformats.org/drawingml/2006/main" name="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5542</TotalTime>
  <Words>2925</Words>
  <Application>Microsoft Office PowerPoint</Application>
  <PresentationFormat>On-screen Show (4:3)</PresentationFormat>
  <Paragraphs>385</Paragraphs>
  <Slides>59</Slides>
  <Notes>54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59</vt:i4>
      </vt:variant>
    </vt:vector>
  </HeadingPairs>
  <TitlesOfParts>
    <vt:vector size="67" baseType="lpstr">
      <vt:lpstr>ＭＳ Ｐゴシック</vt:lpstr>
      <vt:lpstr>Arial</vt:lpstr>
      <vt:lpstr>Calibri</vt:lpstr>
      <vt:lpstr>Courier New</vt:lpstr>
      <vt:lpstr>FrutigerLTStd-Light</vt:lpstr>
      <vt:lpstr>Verdana</vt:lpstr>
      <vt:lpstr>Wingdings</vt:lpstr>
      <vt:lpstr>Sample</vt:lpstr>
      <vt:lpstr>Exploring Environmental Science for AP®</vt:lpstr>
      <vt:lpstr>Core Case Study: Mercury’s Toxic Effects (1 of 2)</vt:lpstr>
      <vt:lpstr>Core Case Study: Mercury’s Toxic Effects (2 of 2)</vt:lpstr>
      <vt:lpstr>16.1 What Major Health Hazards Do We Face? </vt:lpstr>
      <vt:lpstr>We Face Many Types of Hazards (1 of 5)</vt:lpstr>
      <vt:lpstr>We Face Many Types of Hazards (2 of 5)</vt:lpstr>
      <vt:lpstr>We Face Many Types of Hazards (3 of 5)</vt:lpstr>
      <vt:lpstr>We Face Many Types of Hazards (4 of 5)</vt:lpstr>
      <vt:lpstr>We Face Many Types of Hazards (5 of 5)</vt:lpstr>
      <vt:lpstr>16.2 How Do Biological Hazards Threaten Human Health?</vt:lpstr>
      <vt:lpstr>Some Diseases Can Spread from Person to Person (1 of 4)</vt:lpstr>
      <vt:lpstr>Some Diseases Can Spread from Person to Person (2 of 4) </vt:lpstr>
      <vt:lpstr>Some Diseases Can Spread from Person to Person (3 of 4)</vt:lpstr>
      <vt:lpstr>Some Diseases Can Spread from Person to Person (4 of 4)</vt:lpstr>
      <vt:lpstr>Case Study: The Global Threat from Tuberculosis (1 of 2)</vt:lpstr>
      <vt:lpstr>Case Study: The Global Threat from Tuberculosis (2 of 2)</vt:lpstr>
      <vt:lpstr>Critical Concept: World Agencies</vt:lpstr>
      <vt:lpstr>Viral Diseases and Parasites Are Killers (1 of 2)</vt:lpstr>
      <vt:lpstr>Viral Diseases and Parasites Are Killers (2 of 2)</vt:lpstr>
      <vt:lpstr>Case Study: The Global HIV/AIDS Epidemic (1 of 2)</vt:lpstr>
      <vt:lpstr>Case Study: The Global HIV/AIDS Epidemic (2 of 2)</vt:lpstr>
      <vt:lpstr>Case Study: Malaria–The Spread of a Deadly Parasite (1 of 3)</vt:lpstr>
      <vt:lpstr>Case Study: Malaria–The Spread of a Deadly Parasite (2 of 3)</vt:lpstr>
      <vt:lpstr>Case Study: Malaria–The Spread of a Deadly Parasite (3 of 3)</vt:lpstr>
      <vt:lpstr>Reducing the Incidence of Infectious Diseases (1 of 2)</vt:lpstr>
      <vt:lpstr>Reducing the Incidence of Infectious Diseases (2 of 2)</vt:lpstr>
      <vt:lpstr>16.3 How Do Chemical Hazards Threaten Human Health?</vt:lpstr>
      <vt:lpstr>Some Chemicals Can Cause Cancers, Mutations, and Birth Defects</vt:lpstr>
      <vt:lpstr>Case Study: PCBs Are Everywhere–A Legacy from the Past (1 of 2)</vt:lpstr>
      <vt:lpstr>Case Study: PCBs Are Everywhere–A Legacy from the Past (2 of 2)</vt:lpstr>
      <vt:lpstr>Some Chemicals Can Affect Our Immune and Nervous Systems (1 of 2)</vt:lpstr>
      <vt:lpstr>Some Chemicals Can Affect Our Immune and Nervous Systems (2 of 2)</vt:lpstr>
      <vt:lpstr>Some Chemicals Affect the Endocrine System (1 of 5)</vt:lpstr>
      <vt:lpstr>Some Chemicals Affect the Endocrine System (2 of 5)</vt:lpstr>
      <vt:lpstr>Some Chemicals Affect the Endocrine System (3 of 5)</vt:lpstr>
      <vt:lpstr>Some Chemicals Affect the Endocrine System (4 of 5)</vt:lpstr>
      <vt:lpstr>Some Chemicals Affect the Endocrine System (5 of 5)</vt:lpstr>
      <vt:lpstr>16.4 How Can We Evaluate Risks from Chemical Hazards?</vt:lpstr>
      <vt:lpstr>Many Factors Determine the Toxicity of Chemicals (1 of 2)</vt:lpstr>
      <vt:lpstr>Many Factors Determine the Toxicity of Chemicals (2 of 2)</vt:lpstr>
      <vt:lpstr>Case Study: Protecting Children from Toxic Chemicals</vt:lpstr>
      <vt:lpstr>Scientists Use Live Various Tests to Estimate Toxicity (1 of 3)</vt:lpstr>
      <vt:lpstr>Scientists Use Live Various Tests to Estimate Toxicity (2 of 3)</vt:lpstr>
      <vt:lpstr>Scientists Use Various Tests to Estimate Toxicity (3 of 3)</vt:lpstr>
      <vt:lpstr>Are Trace Levels of Toxic Chemicals Harmful? (1 of 2)</vt:lpstr>
      <vt:lpstr>Are Trace Levels of Toxic Chemicals Harmful? (2 of 2)</vt:lpstr>
      <vt:lpstr>Why Do We Know So Little about the Harmful Effects of Chemicals?</vt:lpstr>
      <vt:lpstr>Pollution Prevention and the Precautionary Principle (1 of 2)</vt:lpstr>
      <vt:lpstr>Pollution Prevention and the Precautionary Principle (2 of 2)</vt:lpstr>
      <vt:lpstr>Case Study: Pollution Prevention Pays</vt:lpstr>
      <vt:lpstr>16.5 How Do We Perceive and Avoid Risks? </vt:lpstr>
      <vt:lpstr>The Greatest Health Risks Come from Poverty, Gender, and Lifestyle Choices (1 of 3)</vt:lpstr>
      <vt:lpstr>The Greatest Health Risks Come from Poverty, Gender, and Lifestyle Choices (2 of 3)</vt:lpstr>
      <vt:lpstr>The Greatest Health Risks Come from Poverty, Gender, and Lifestyle Choices (3 of 3)</vt:lpstr>
      <vt:lpstr>Case Study: Cigarettes and E-Cigarettes (1 of 2)</vt:lpstr>
      <vt:lpstr>Case Study: Cigarettes and E-Cigarettes (2 of 2)</vt:lpstr>
      <vt:lpstr>Estimating Risks from Technologies </vt:lpstr>
      <vt:lpstr>Most People Do a Poor Job of Evaluating Risks</vt:lpstr>
      <vt:lpstr>Guidelines for Evaluating and Reducing Risk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17 Environmental Hazards and Human Health</dc:title>
  <dc:creator>Tyler</dc:creator>
  <cp:lastModifiedBy>Anderson, John W</cp:lastModifiedBy>
  <cp:revision>465</cp:revision>
  <dcterms:created xsi:type="dcterms:W3CDTF">2013-09-12T16:10:24Z</dcterms:created>
  <dcterms:modified xsi:type="dcterms:W3CDTF">2018-09-25T19:59:02Z</dcterms:modified>
</cp:coreProperties>
</file>