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15" r:id="rId1"/>
  </p:sldMasterIdLst>
  <p:notesMasterIdLst>
    <p:notesMasterId r:id="rId52"/>
  </p:notesMasterIdLst>
  <p:sldIdLst>
    <p:sldId id="376" r:id="rId2"/>
    <p:sldId id="323" r:id="rId3"/>
    <p:sldId id="377" r:id="rId4"/>
    <p:sldId id="378" r:id="rId5"/>
    <p:sldId id="379" r:id="rId6"/>
    <p:sldId id="324" r:id="rId7"/>
    <p:sldId id="380" r:id="rId8"/>
    <p:sldId id="381" r:id="rId9"/>
    <p:sldId id="382" r:id="rId10"/>
    <p:sldId id="325" r:id="rId11"/>
    <p:sldId id="383" r:id="rId12"/>
    <p:sldId id="384" r:id="rId13"/>
    <p:sldId id="385" r:id="rId14"/>
    <p:sldId id="326" r:id="rId15"/>
    <p:sldId id="386" r:id="rId16"/>
    <p:sldId id="387" r:id="rId17"/>
    <p:sldId id="388" r:id="rId18"/>
    <p:sldId id="389" r:id="rId19"/>
    <p:sldId id="390" r:id="rId20"/>
    <p:sldId id="391" r:id="rId21"/>
    <p:sldId id="392" r:id="rId22"/>
    <p:sldId id="395" r:id="rId23"/>
    <p:sldId id="393" r:id="rId24"/>
    <p:sldId id="394" r:id="rId25"/>
    <p:sldId id="396" r:id="rId26"/>
    <p:sldId id="397" r:id="rId27"/>
    <p:sldId id="398" r:id="rId28"/>
    <p:sldId id="399" r:id="rId29"/>
    <p:sldId id="400" r:id="rId30"/>
    <p:sldId id="401" r:id="rId31"/>
    <p:sldId id="402" r:id="rId32"/>
    <p:sldId id="403" r:id="rId33"/>
    <p:sldId id="404" r:id="rId34"/>
    <p:sldId id="405" r:id="rId35"/>
    <p:sldId id="406" r:id="rId36"/>
    <p:sldId id="407" r:id="rId37"/>
    <p:sldId id="408" r:id="rId38"/>
    <p:sldId id="409" r:id="rId39"/>
    <p:sldId id="410" r:id="rId40"/>
    <p:sldId id="411" r:id="rId41"/>
    <p:sldId id="412" r:id="rId42"/>
    <p:sldId id="413" r:id="rId43"/>
    <p:sldId id="414" r:id="rId44"/>
    <p:sldId id="415" r:id="rId45"/>
    <p:sldId id="416" r:id="rId46"/>
    <p:sldId id="417" r:id="rId47"/>
    <p:sldId id="418" r:id="rId48"/>
    <p:sldId id="419" r:id="rId49"/>
    <p:sldId id="420" r:id="rId50"/>
    <p:sldId id="421" r:id="rId5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Arial" pitchFamily="34" charset="0"/>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Arial" pitchFamily="34" charset="0"/>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Arial" pitchFamily="34" charset="0"/>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4F97"/>
    <a:srgbClr val="FFFFFF"/>
    <a:srgbClr val="5B493F"/>
    <a:srgbClr val="007DB7"/>
    <a:srgbClr val="90ECFE"/>
    <a:srgbClr val="48B5DB"/>
    <a:srgbClr val="002536"/>
    <a:srgbClr val="C58A4E"/>
    <a:srgbClr val="44C9F2"/>
    <a:srgbClr val="1DB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1119" autoAdjust="0"/>
  </p:normalViewPr>
  <p:slideViewPr>
    <p:cSldViewPr>
      <p:cViewPr varScale="1">
        <p:scale>
          <a:sx n="99" d="100"/>
          <a:sy n="99" d="100"/>
        </p:scale>
        <p:origin x="102" y="84"/>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sorterViewPr>
    <p:cViewPr>
      <p:scale>
        <a:sx n="80" d="100"/>
        <a:sy n="80" d="100"/>
      </p:scale>
      <p:origin x="0" y="0"/>
    </p:cViewPr>
  </p:sorterViewPr>
  <p:notesViewPr>
    <p:cSldViewPr snapToGrid="0" snapToObjects="1">
      <p:cViewPr varScale="1">
        <p:scale>
          <a:sx n="111" d="100"/>
          <a:sy n="111" d="100"/>
        </p:scale>
        <p:origin x="-5224"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charset="0"/>
                <a:ea typeface="ＭＳ Ｐゴシック" pitchFamily="28" charset="-128"/>
                <a:cs typeface="+mn-cs"/>
              </a:defRPr>
            </a:lvl1pPr>
          </a:lstStyle>
          <a:p>
            <a:pPr>
              <a:defRPr/>
            </a:pPr>
            <a:endParaRPr lang="en-US" dirty="0"/>
          </a:p>
        </p:txBody>
      </p:sp>
      <p:sp>
        <p:nvSpPr>
          <p:cNvPr id="37891"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charset="0"/>
                <a:ea typeface="ＭＳ Ｐゴシック" pitchFamily="28" charset="-128"/>
                <a:cs typeface="+mn-cs"/>
              </a:defRPr>
            </a:lvl1pPr>
          </a:lstStyle>
          <a:p>
            <a:pPr>
              <a:defRPr/>
            </a:pPr>
            <a:endParaRPr lang="en-US" dirty="0"/>
          </a:p>
        </p:txBody>
      </p:sp>
      <p:sp>
        <p:nvSpPr>
          <p:cNvPr id="583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789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789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charset="0"/>
                <a:ea typeface="ＭＳ Ｐゴシック" pitchFamily="28" charset="-128"/>
                <a:cs typeface="+mn-cs"/>
              </a:defRPr>
            </a:lvl1pPr>
          </a:lstStyle>
          <a:p>
            <a:pPr>
              <a:defRPr/>
            </a:pPr>
            <a:endParaRPr lang="en-US" dirty="0"/>
          </a:p>
        </p:txBody>
      </p:sp>
      <p:sp>
        <p:nvSpPr>
          <p:cNvPr id="3789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atin typeface="Arial" charset="0"/>
                <a:ea typeface="ＭＳ Ｐゴシック" pitchFamily="28" charset="-128"/>
                <a:cs typeface="+mn-cs"/>
              </a:defRPr>
            </a:lvl1pPr>
          </a:lstStyle>
          <a:p>
            <a:pPr>
              <a:defRPr/>
            </a:pPr>
            <a:fld id="{DFB95050-E3A9-4E27-9553-0C85D1628038}" type="slidenum">
              <a:rPr lang="en-US"/>
              <a:pPr>
                <a:defRPr/>
              </a:pPr>
              <a:t>‹#›</a:t>
            </a:fld>
            <a:endParaRPr lang="en-US" dirty="0"/>
          </a:p>
        </p:txBody>
      </p:sp>
    </p:spTree>
    <p:extLst>
      <p:ext uri="{BB962C8B-B14F-4D97-AF65-F5344CB8AC3E}">
        <p14:creationId xmlns:p14="http://schemas.microsoft.com/office/powerpoint/2010/main" val="29590094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C0C2976-F680-4B00-B6B1-78AD50A35D65}" type="slidenum">
              <a:rPr lang="en-US" altLang="en-US" sz="1200">
                <a:solidFill>
                  <a:prstClr val="black"/>
                </a:solidFill>
              </a:rPr>
              <a:pPr/>
              <a:t>2</a:t>
            </a:fld>
            <a:endParaRPr lang="en-US" altLang="en-US" sz="1200" dirty="0">
              <a:solidFill>
                <a:prstClr val="black"/>
              </a:solidFill>
            </a:endParaRPr>
          </a:p>
        </p:txBody>
      </p:sp>
    </p:spTree>
    <p:extLst>
      <p:ext uri="{BB962C8B-B14F-4D97-AF65-F5344CB8AC3E}">
        <p14:creationId xmlns:p14="http://schemas.microsoft.com/office/powerpoint/2010/main" val="25157217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Figure 15.11 </a:t>
            </a:r>
            <a:r>
              <a:rPr lang="en-US" dirty="0" smtClean="0"/>
              <a:t>A partial short tandem repeat profile. Remember, human body cells are diploid, with pairs of homologous chromosomes. Double peaks appear on a profile when homologous chromosomes of a pair carry a different number of repeats.</a:t>
            </a:r>
          </a:p>
          <a:p>
            <a:r>
              <a:rPr lang="en-US" dirty="0" smtClean="0"/>
              <a:t>A  Gray boxes show the names of the six short tandem repeat regions that were tested in this profile.</a:t>
            </a:r>
          </a:p>
          <a:p>
            <a:r>
              <a:rPr lang="en-US" dirty="0" smtClean="0"/>
              <a:t>B  The number of repeats is shown in a box below each peak. A peak’s location on the x-axis corresponds to the length of the DNA fragment amplified (a measure of the number of repeats). Peak size reflects the amount of DNA produced by the PCR reaction.</a:t>
            </a:r>
          </a:p>
          <a:p>
            <a:endParaRPr lang="en-US" dirty="0"/>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33</a:t>
            </a:fld>
            <a:endParaRPr lang="en-US" dirty="0"/>
          </a:p>
        </p:txBody>
      </p:sp>
    </p:spTree>
    <p:extLst>
      <p:ext uri="{BB962C8B-B14F-4D97-AF65-F5344CB8AC3E}">
        <p14:creationId xmlns:p14="http://schemas.microsoft.com/office/powerpoint/2010/main" val="12244701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latin typeface="Arial" panose="020B0604020202020204" pitchFamily="34" charset="0"/>
                <a:ea typeface="ＭＳ Ｐゴシック" panose="020B0600070205080204" pitchFamily="34" charset="-128"/>
              </a:rPr>
              <a:t>Figure 15.12 </a:t>
            </a:r>
            <a:r>
              <a:rPr lang="en-US" altLang="en-US" b="0" dirty="0" smtClean="0">
                <a:latin typeface="Arial" panose="020B0604020202020204" pitchFamily="34" charset="0"/>
                <a:ea typeface="ＭＳ Ｐゴシック" panose="020B0600070205080204" pitchFamily="34" charset="-128"/>
              </a:rPr>
              <a:t>Example of how to make a transgenic plant.</a:t>
            </a:r>
          </a:p>
          <a:p>
            <a:r>
              <a:rPr lang="en-US" altLang="en-US" b="0" dirty="0" smtClean="0">
                <a:latin typeface="Arial" panose="020B0604020202020204" pitchFamily="34" charset="0"/>
                <a:ea typeface="ＭＳ Ｐゴシック" panose="020B0600070205080204" pitchFamily="34" charset="-128"/>
              </a:rPr>
              <a:t>C  Cells of transgenic plants carry a gene from a different species. The genetically modified plants that produced the corn on the left express a gene from the bacterium Bacillus thuringiensis (</a:t>
            </a:r>
            <a:r>
              <a:rPr lang="en-US" altLang="en-US" b="0" dirty="0" err="1" smtClean="0">
                <a:latin typeface="Arial" panose="020B0604020202020204" pitchFamily="34" charset="0"/>
                <a:ea typeface="ＭＳ Ｐゴシック" panose="020B0600070205080204" pitchFamily="34" charset="-128"/>
              </a:rPr>
              <a:t>Bt</a:t>
            </a:r>
            <a:r>
              <a:rPr lang="en-US" altLang="en-US" b="0" dirty="0" smtClean="0">
                <a:latin typeface="Arial" panose="020B0604020202020204" pitchFamily="34" charset="0"/>
                <a:ea typeface="ＭＳ Ｐゴシック" panose="020B0600070205080204" pitchFamily="34" charset="-128"/>
              </a:rPr>
              <a:t>) that confers insect resistance. Compare the corn from unmodified plants on the right. No pesticides were used on either crop.</a:t>
            </a:r>
            <a:endParaRPr lang="en-US" dirty="0"/>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38</a:t>
            </a:fld>
            <a:endParaRPr lang="en-US" dirty="0"/>
          </a:p>
        </p:txBody>
      </p:sp>
    </p:spTree>
    <p:extLst>
      <p:ext uri="{BB962C8B-B14F-4D97-AF65-F5344CB8AC3E}">
        <p14:creationId xmlns:p14="http://schemas.microsoft.com/office/powerpoint/2010/main" val="7131279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Figure 15.13 </a:t>
            </a:r>
            <a:r>
              <a:rPr lang="en-US" dirty="0" smtClean="0"/>
              <a:t>Examples of genetically modified animals.</a:t>
            </a:r>
          </a:p>
          <a:p>
            <a:r>
              <a:rPr lang="en-US" dirty="0" smtClean="0"/>
              <a:t>A  Zebrafish engineered to glow in places where BPA, an endocrine disrupting chemical, is present. The fish are literally illuminating where this pollutant acts in the body—and helping researchers discover what it does when it gets there.</a:t>
            </a:r>
          </a:p>
          <a:p>
            <a:r>
              <a:rPr lang="en-US" dirty="0" smtClean="0"/>
              <a:t>B  Transgenic goats produce human </a:t>
            </a:r>
            <a:r>
              <a:rPr lang="en-US" dirty="0" err="1" smtClean="0"/>
              <a:t>antithrombin</a:t>
            </a:r>
            <a:r>
              <a:rPr lang="en-US" dirty="0" smtClean="0"/>
              <a:t>, an anticlotting protein. </a:t>
            </a:r>
            <a:r>
              <a:rPr lang="en-US" dirty="0" err="1" smtClean="0"/>
              <a:t>Antithrombin</a:t>
            </a:r>
            <a:r>
              <a:rPr lang="en-US" dirty="0" smtClean="0"/>
              <a:t> harvested from their milk is used as a drug during surgery or childbirth to prevent blood clotting in people with hereditary </a:t>
            </a:r>
            <a:r>
              <a:rPr lang="en-US" dirty="0" err="1" smtClean="0"/>
              <a:t>antithrombin</a:t>
            </a:r>
            <a:r>
              <a:rPr lang="en-US" dirty="0" smtClean="0"/>
              <a:t> deficiency. This genetic disorder carries a high risk of life-threatening clots.</a:t>
            </a:r>
            <a:endParaRPr lang="en-US" dirty="0"/>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40</a:t>
            </a:fld>
            <a:endParaRPr lang="en-US" dirty="0"/>
          </a:p>
        </p:txBody>
      </p:sp>
    </p:spTree>
    <p:extLst>
      <p:ext uri="{BB962C8B-B14F-4D97-AF65-F5344CB8AC3E}">
        <p14:creationId xmlns:p14="http://schemas.microsoft.com/office/powerpoint/2010/main" val="31394811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smtClean="0">
                <a:latin typeface="Arial" panose="020B0604020202020204" pitchFamily="34" charset="0"/>
                <a:ea typeface="ＭＳ Ｐゴシック" panose="020B0600070205080204" pitchFamily="34" charset="-128"/>
              </a:rPr>
              <a:t>Figure 15.15 </a:t>
            </a:r>
            <a:r>
              <a:rPr lang="en-US" altLang="en-US" b="0" dirty="0" smtClean="0">
                <a:latin typeface="Arial" panose="020B0604020202020204" pitchFamily="34" charset="0"/>
                <a:ea typeface="ＭＳ Ｐゴシック" panose="020B0600070205080204" pitchFamily="34" charset="-128"/>
              </a:rPr>
              <a:t>Genetic testing revealed that celebrity Angelina Jolie carries a </a:t>
            </a:r>
            <a:r>
              <a:rPr lang="en-US" altLang="en-US" b="0" i="1" dirty="0" smtClean="0">
                <a:latin typeface="Arial" panose="020B0604020202020204" pitchFamily="34" charset="0"/>
                <a:ea typeface="ＭＳ Ｐゴシック" panose="020B0600070205080204" pitchFamily="34" charset="-128"/>
              </a:rPr>
              <a:t>BRCA1</a:t>
            </a:r>
            <a:r>
              <a:rPr lang="en-US" altLang="en-US" b="0" dirty="0" smtClean="0">
                <a:latin typeface="Arial" panose="020B0604020202020204" pitchFamily="34" charset="0"/>
                <a:ea typeface="ＭＳ Ｐゴシック" panose="020B0600070205080204" pitchFamily="34" charset="-128"/>
              </a:rPr>
              <a:t> mutation associated with an 87% lifetime risk of developing breast cancer. Even though she did not yet have cancer, Jolie underwent a double mastectomy, thereby reducing her risk of breast cancer to 5%.</a:t>
            </a:r>
            <a:endParaRPr lang="en-US" dirty="0"/>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48</a:t>
            </a:fld>
            <a:endParaRPr lang="en-US" dirty="0"/>
          </a:p>
        </p:txBody>
      </p:sp>
    </p:spTree>
    <p:extLst>
      <p:ext uri="{BB962C8B-B14F-4D97-AF65-F5344CB8AC3E}">
        <p14:creationId xmlns:p14="http://schemas.microsoft.com/office/powerpoint/2010/main" val="1439125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t>Figure 15.1 </a:t>
            </a:r>
            <a:r>
              <a:rPr lang="en-US" dirty="0" smtClean="0"/>
              <a:t>Restriction enzymes and recombinant DNA.</a:t>
            </a:r>
          </a:p>
          <a:p>
            <a:r>
              <a:rPr lang="en-US" dirty="0" smtClean="0"/>
              <a:t>1  The restriction enzyme </a:t>
            </a:r>
            <a:r>
              <a:rPr lang="en-US" dirty="0" err="1" smtClean="0"/>
              <a:t>EcoRI</a:t>
            </a:r>
            <a:r>
              <a:rPr lang="en-US" dirty="0" smtClean="0"/>
              <a:t> recognizes a specific base sequence in DNA and cuts it. Eco RI leaves single-stranded tails (“sticky ends”).</a:t>
            </a:r>
          </a:p>
          <a:p>
            <a:r>
              <a:rPr lang="en-US" dirty="0" smtClean="0"/>
              <a:t>2  When DNA fragments from two sources are cut with </a:t>
            </a:r>
            <a:r>
              <a:rPr lang="en-US" dirty="0" err="1" smtClean="0"/>
              <a:t>EcoRI</a:t>
            </a:r>
            <a:r>
              <a:rPr lang="en-US" dirty="0" smtClean="0"/>
              <a:t> and mixed together, matching sticky ends base-pair (hybridization, Section 8.4).</a:t>
            </a:r>
          </a:p>
          <a:p>
            <a:r>
              <a:rPr lang="en-US" dirty="0" smtClean="0"/>
              <a:t>3  DNA ligase seals the gaps between hybridized DNA fragments. The resulting hybrid molecules are called recombinant DNA.</a:t>
            </a:r>
            <a:endParaRPr lang="en-US" dirty="0"/>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A2396FB-E65E-4FA2-A283-87052D0C4B0A}" type="slidenum">
              <a:rPr lang="en-US" altLang="en-US" sz="1200">
                <a:solidFill>
                  <a:prstClr val="black"/>
                </a:solidFill>
              </a:rPr>
              <a:pPr/>
              <a:t>6</a:t>
            </a:fld>
            <a:endParaRPr lang="en-US" altLang="en-US" sz="1200" dirty="0">
              <a:solidFill>
                <a:prstClr val="black"/>
              </a:solidFill>
            </a:endParaRPr>
          </a:p>
        </p:txBody>
      </p:sp>
    </p:spTree>
    <p:extLst>
      <p:ext uri="{BB962C8B-B14F-4D97-AF65-F5344CB8AC3E}">
        <p14:creationId xmlns:p14="http://schemas.microsoft.com/office/powerpoint/2010/main" val="1434611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t>Figure 15.2 </a:t>
            </a:r>
            <a:r>
              <a:rPr lang="en-US" dirty="0" smtClean="0"/>
              <a:t>Making cDNA for cloning.</a:t>
            </a:r>
          </a:p>
          <a:p>
            <a:r>
              <a:rPr lang="en-US" dirty="0" smtClean="0"/>
              <a:t>A  The enzyme reverse transcriptase</a:t>
            </a:r>
            <a:r>
              <a:rPr lang="en-US" baseline="0" dirty="0" smtClean="0"/>
              <a:t> uses an RNA template to assemble a complementary strand of DNA (which is called cDNA).</a:t>
            </a:r>
          </a:p>
          <a:p>
            <a:r>
              <a:rPr lang="en-US" baseline="0" dirty="0" smtClean="0"/>
              <a:t>B  DNA polymerase uses the cDNA as a template to assemble a complementary strand of DNA (the enzyme also removes the mRNA as it carries out synthesis). Like any other double-stranded DNA, the resulting double-stranded cDNA may be cut with restriction enzymes and pasted into a cloning vector using DNA ligase.</a:t>
            </a:r>
            <a:endParaRPr lang="en-US" dirty="0"/>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AD886BF-37A6-4533-AC96-92ADA603AEB1}" type="slidenum">
              <a:rPr lang="en-US" altLang="en-US" sz="1200">
                <a:solidFill>
                  <a:prstClr val="black"/>
                </a:solidFill>
              </a:rPr>
              <a:pPr/>
              <a:t>10</a:t>
            </a:fld>
            <a:endParaRPr lang="en-US" altLang="en-US" sz="1200" dirty="0">
              <a:solidFill>
                <a:prstClr val="black"/>
              </a:solidFill>
            </a:endParaRPr>
          </a:p>
        </p:txBody>
      </p:sp>
    </p:spTree>
    <p:extLst>
      <p:ext uri="{BB962C8B-B14F-4D97-AF65-F5344CB8AC3E}">
        <p14:creationId xmlns:p14="http://schemas.microsoft.com/office/powerpoint/2010/main" val="1037282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latin typeface="Arial" panose="020B0604020202020204" pitchFamily="34" charset="0"/>
                <a:ea typeface="ＭＳ Ｐゴシック" panose="020B0600070205080204" pitchFamily="34" charset="-128"/>
              </a:rPr>
              <a:t>Figure 15.4 </a:t>
            </a:r>
            <a:r>
              <a:rPr lang="en-US" altLang="en-US" b="0" dirty="0" smtClean="0">
                <a:latin typeface="Arial" panose="020B0604020202020204" pitchFamily="34" charset="0"/>
                <a:ea typeface="ＭＳ Ｐゴシック" panose="020B0600070205080204" pitchFamily="34" charset="-128"/>
              </a:rPr>
              <a:t>Using a probe to screen a DNA library. In this example, a radioactive probe helps identify a bacterial colony that contains a targeted fragment of DNA.</a:t>
            </a:r>
          </a:p>
          <a:p>
            <a:r>
              <a:rPr lang="en-US" altLang="en-US" dirty="0" smtClean="0">
                <a:latin typeface="Arial" panose="020B0604020202020204" pitchFamily="34" charset="0"/>
                <a:ea typeface="ＭＳ Ｐゴシック" panose="020B0600070205080204" pitchFamily="34" charset="-128"/>
              </a:rPr>
              <a:t>A  Individual bacterial cells from a DNA library are spread over the surface of a solid growth medium. The cells divide repeatedly and form colonies—clusters of millions of genetically identical descendant cells.</a:t>
            </a:r>
          </a:p>
          <a:p>
            <a:r>
              <a:rPr lang="en-US" altLang="en-US" dirty="0" smtClean="0">
                <a:latin typeface="Arial" panose="020B0604020202020204" pitchFamily="34" charset="0"/>
                <a:ea typeface="ＭＳ Ｐゴシック" panose="020B0600070205080204" pitchFamily="34" charset="-128"/>
              </a:rPr>
              <a:t>B  Special paper is pressed onto the surface of the growth medium. Some cells from each colony stick to the paper.</a:t>
            </a:r>
          </a:p>
          <a:p>
            <a:r>
              <a:rPr lang="en-US" altLang="en-US" dirty="0" smtClean="0">
                <a:latin typeface="Arial" panose="020B0604020202020204" pitchFamily="34" charset="0"/>
                <a:ea typeface="ＭＳ Ｐゴシック" panose="020B0600070205080204" pitchFamily="34" charset="-128"/>
              </a:rPr>
              <a:t>C  The paper is soaked in a solution that ruptures the cells and makes the released DNA single-stranded. The DNA clings to the paper in spots mirroring the distribution of colonies.</a:t>
            </a:r>
          </a:p>
          <a:p>
            <a:r>
              <a:rPr lang="en-US" altLang="en-US" dirty="0" smtClean="0">
                <a:latin typeface="Arial" panose="020B0604020202020204" pitchFamily="34" charset="0"/>
                <a:ea typeface="ＭＳ Ｐゴシック" panose="020B0600070205080204" pitchFamily="34" charset="-128"/>
              </a:rPr>
              <a:t>D  A radioactive probe is added to the liquid bathing the paper. The probe hybridizes with any spot of DNA that contains a complementary sequence.</a:t>
            </a:r>
          </a:p>
          <a:p>
            <a:r>
              <a:rPr lang="en-US" altLang="en-US" dirty="0" smtClean="0">
                <a:latin typeface="Arial" panose="020B0604020202020204" pitchFamily="34" charset="0"/>
                <a:ea typeface="ＭＳ Ｐゴシック" panose="020B0600070205080204" pitchFamily="34" charset="-128"/>
              </a:rPr>
              <a:t>E  The paper is pressed against x-ray film. The radioactive probe darkens the film in a spot where it has hybridized. The spot’s position is compared to the positions of the original bacterial colonies. Cells from the colony that corresponds to the spot are cultured, and their DNA is harvested.</a:t>
            </a:r>
            <a:endParaRPr lang="en-US" altLang="en-US" dirty="0">
              <a:latin typeface="Arial" panose="020B0604020202020204" pitchFamily="34" charset="0"/>
              <a:ea typeface="ＭＳ Ｐゴシック" panose="020B0600070205080204" pitchFamily="34" charset="-128"/>
            </a:endParaRPr>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5687965-F767-40D3-AB41-A507CB7CCD9D}" type="slidenum">
              <a:rPr lang="en-US" altLang="en-US" sz="1200">
                <a:solidFill>
                  <a:prstClr val="black"/>
                </a:solidFill>
              </a:rPr>
              <a:pPr/>
              <a:t>14</a:t>
            </a:fld>
            <a:endParaRPr lang="en-US" altLang="en-US" sz="1200" dirty="0">
              <a:solidFill>
                <a:prstClr val="black"/>
              </a:solidFill>
            </a:endParaRPr>
          </a:p>
        </p:txBody>
      </p:sp>
    </p:spTree>
    <p:extLst>
      <p:ext uri="{BB962C8B-B14F-4D97-AF65-F5344CB8AC3E}">
        <p14:creationId xmlns:p14="http://schemas.microsoft.com/office/powerpoint/2010/main" val="3361243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Figure 15.5 </a:t>
            </a:r>
            <a:r>
              <a:rPr lang="en-US" dirty="0" smtClean="0"/>
              <a:t>Two rounds of PCR.</a:t>
            </a:r>
          </a:p>
          <a:p>
            <a:r>
              <a:rPr lang="en-US" dirty="0" smtClean="0"/>
              <a:t>1  DNA template (blue) with a targeted sequence is mixed with primers (pink), nucleotides, and heat-tolerant </a:t>
            </a:r>
            <a:r>
              <a:rPr lang="en-US" i="1" dirty="0" err="1" smtClean="0"/>
              <a:t>Taq</a:t>
            </a:r>
            <a:r>
              <a:rPr lang="en-US" dirty="0" smtClean="0"/>
              <a:t> DNA polymerase.</a:t>
            </a:r>
          </a:p>
          <a:p>
            <a:r>
              <a:rPr lang="en-US" dirty="0" smtClean="0"/>
              <a:t>2  When the mixture is heated, the double-stranded DNA separates into single strands. When the mixture is cooled, some of the primers base-pair with the DNA at opposite ends of the targeted sequence.</a:t>
            </a:r>
          </a:p>
          <a:p>
            <a:r>
              <a:rPr lang="en-US" dirty="0" smtClean="0"/>
              <a:t>3  </a:t>
            </a:r>
            <a:r>
              <a:rPr lang="en-US" i="1" dirty="0" err="1" smtClean="0"/>
              <a:t>Taq</a:t>
            </a:r>
            <a:r>
              <a:rPr lang="en-US" dirty="0" smtClean="0"/>
              <a:t> polymerase begins DNA synthesis at the primers, so it produces complementary strands of the targeted DNA sequence.</a:t>
            </a:r>
          </a:p>
          <a:p>
            <a:pPr marL="0" indent="0">
              <a:buNone/>
            </a:pPr>
            <a:r>
              <a:rPr lang="en-US" dirty="0" smtClean="0"/>
              <a:t>4  The mixture is heated again, so all double-stranded DNA separates into single strands. When it is cooled, primers base-pair with the targeted sequence in the original template DNA and in the new DNA strands.</a:t>
            </a:r>
          </a:p>
          <a:p>
            <a:r>
              <a:rPr lang="en-US" sz="1200" b="0" i="0" u="none" strike="noStrike" kern="1200" baseline="0" dirty="0" smtClean="0">
                <a:solidFill>
                  <a:schemeClr val="tx1"/>
                </a:solidFill>
                <a:latin typeface="Arial" charset="0"/>
                <a:ea typeface="ＭＳ Ｐゴシック" pitchFamily="28" charset="-128"/>
                <a:cs typeface="+mn-cs"/>
              </a:rPr>
              <a:t>5  Each cycle of heating and cooling can double the number of copies of the targeted DNA section.</a:t>
            </a:r>
            <a:endParaRPr lang="en-US" dirty="0"/>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18</a:t>
            </a:fld>
            <a:endParaRPr lang="en-US" dirty="0"/>
          </a:p>
        </p:txBody>
      </p:sp>
    </p:spTree>
    <p:extLst>
      <p:ext uri="{BB962C8B-B14F-4D97-AF65-F5344CB8AC3E}">
        <p14:creationId xmlns:p14="http://schemas.microsoft.com/office/powerpoint/2010/main" val="4271322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Figure 15.6 </a:t>
            </a:r>
            <a:r>
              <a:rPr lang="en-US" dirty="0" smtClean="0"/>
              <a:t>Exponential amplification by PCR.</a:t>
            </a:r>
          </a:p>
          <a:p>
            <a:endParaRPr lang="en-US" dirty="0"/>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19</a:t>
            </a:fld>
            <a:endParaRPr lang="en-US" dirty="0"/>
          </a:p>
        </p:txBody>
      </p:sp>
    </p:spTree>
    <p:extLst>
      <p:ext uri="{BB962C8B-B14F-4D97-AF65-F5344CB8AC3E}">
        <p14:creationId xmlns:p14="http://schemas.microsoft.com/office/powerpoint/2010/main" val="3013223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Figure 15.7 </a:t>
            </a:r>
            <a:r>
              <a:rPr lang="en-US" dirty="0" smtClean="0"/>
              <a:t>DNA sequencing.</a:t>
            </a:r>
          </a:p>
          <a:p>
            <a:r>
              <a:rPr lang="en-US" dirty="0" smtClean="0"/>
              <a:t>In this method, DNA polymerase is used to incompletely replicate a section of DNA. </a:t>
            </a:r>
          </a:p>
          <a:p>
            <a:r>
              <a:rPr lang="en-US" dirty="0" smtClean="0"/>
              <a:t>1  This sequencing method depends on </a:t>
            </a:r>
            <a:r>
              <a:rPr lang="en-US" dirty="0" err="1" smtClean="0"/>
              <a:t>dideoxynucleotides</a:t>
            </a:r>
            <a:r>
              <a:rPr lang="en-US" dirty="0" smtClean="0"/>
              <a:t>, which are nucleotides that have a hydrogen atom instead of a hydroxyl group on their 3′carbon (compare the structure with those in Figure 8.4). Each base (G, A, T, or C) is labeled with a different colored pigment. </a:t>
            </a:r>
          </a:p>
          <a:p>
            <a:r>
              <a:rPr lang="en-US" dirty="0" smtClean="0"/>
              <a:t>2  DNA polymerase uses a section of DNA as a template to synthesize new strands of DNA. Synthesis of each new strand stops when a </a:t>
            </a:r>
            <a:r>
              <a:rPr lang="en-US" dirty="0" err="1" smtClean="0"/>
              <a:t>dideoxynucleotide</a:t>
            </a:r>
            <a:r>
              <a:rPr lang="en-US" dirty="0" smtClean="0"/>
              <a:t> is added.</a:t>
            </a:r>
          </a:p>
          <a:p>
            <a:r>
              <a:rPr lang="en-US" dirty="0" smtClean="0"/>
              <a:t>3  At the end of the reaction, there are many incomplete copies of the template DNA in the mixture.</a:t>
            </a:r>
          </a:p>
          <a:p>
            <a:r>
              <a:rPr lang="en-US" dirty="0" smtClean="0"/>
              <a:t>4  Electrophoresis separates the copied DNA fragments into bands according to their length. All of the DNA strands in each band end with the same base, so each band is the color of the base’s tracer pigment.</a:t>
            </a:r>
          </a:p>
          <a:p>
            <a:r>
              <a:rPr lang="en-US" dirty="0" smtClean="0"/>
              <a:t>5  A computer detects and records the color of successive bands on the gel (see Figure 15.8 for an example). The order of colors of the bands reflects the sequence of the DNA.</a:t>
            </a:r>
            <a:endParaRPr lang="en-US" dirty="0"/>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22</a:t>
            </a:fld>
            <a:endParaRPr lang="en-US" dirty="0"/>
          </a:p>
        </p:txBody>
      </p:sp>
    </p:spTree>
    <p:extLst>
      <p:ext uri="{BB962C8B-B14F-4D97-AF65-F5344CB8AC3E}">
        <p14:creationId xmlns:p14="http://schemas.microsoft.com/office/powerpoint/2010/main" val="235176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smtClean="0">
                <a:latin typeface="Arial" panose="020B0604020202020204" pitchFamily="34" charset="0"/>
                <a:ea typeface="ＭＳ Ｐゴシック" panose="020B0600070205080204" pitchFamily="34" charset="-128"/>
              </a:rPr>
              <a:t>Figure 15.8 </a:t>
            </a:r>
            <a:r>
              <a:rPr lang="en-US" altLang="en-US" b="0" dirty="0" smtClean="0">
                <a:latin typeface="Arial" panose="020B0604020202020204" pitchFamily="34" charset="0"/>
                <a:ea typeface="ＭＳ Ｐゴシック" panose="020B0600070205080204" pitchFamily="34" charset="-128"/>
              </a:rPr>
              <a:t>Part of the human genome sequence, raw data. The order of colored bands in each vertical lane reveals the sequence of about 100 nucleotides of the human genome.</a:t>
            </a:r>
          </a:p>
          <a:p>
            <a:endParaRPr lang="en-US" dirty="0"/>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26</a:t>
            </a:fld>
            <a:endParaRPr lang="en-US" dirty="0"/>
          </a:p>
        </p:txBody>
      </p:sp>
    </p:spTree>
    <p:extLst>
      <p:ext uri="{BB962C8B-B14F-4D97-AF65-F5344CB8AC3E}">
        <p14:creationId xmlns:p14="http://schemas.microsoft.com/office/powerpoint/2010/main" val="2039252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Figure 15.9 </a:t>
            </a:r>
            <a:r>
              <a:rPr lang="en-US" dirty="0" smtClean="0"/>
              <a:t>Genomic DNA alignment. This is a region of the gene for a DNA polymerase. Nucleotides that differ from those in the human sequence are highlighted. The chance that any two of these sequences would randomly match is about 1 in 10</a:t>
            </a:r>
            <a:r>
              <a:rPr lang="en-US" baseline="30000" dirty="0" smtClean="0"/>
              <a:t>46</a:t>
            </a:r>
            <a:r>
              <a:rPr lang="en-US" dirty="0" smtClean="0"/>
              <a:t>.</a:t>
            </a:r>
          </a:p>
          <a:p>
            <a:endParaRPr lang="en-US" dirty="0"/>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30</a:t>
            </a:fld>
            <a:endParaRPr lang="en-US" dirty="0"/>
          </a:p>
        </p:txBody>
      </p:sp>
    </p:spTree>
    <p:extLst>
      <p:ext uri="{BB962C8B-B14F-4D97-AF65-F5344CB8AC3E}">
        <p14:creationId xmlns:p14="http://schemas.microsoft.com/office/powerpoint/2010/main" val="26206758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194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p:cNvSpPr>
            <a:spLocks noGrp="1"/>
          </p:cNvSpPr>
          <p:nvPr>
            <p:ph type="title"/>
          </p:nvPr>
        </p:nvSpPr>
        <p:spPr>
          <a:xfrm>
            <a:off x="457200" y="228600"/>
            <a:ext cx="8229600" cy="622828"/>
          </a:xfrm>
        </p:spPr>
        <p:txBody>
          <a:bodyPr anchor="t">
            <a:noAutofit/>
          </a:bodyPr>
          <a:lstStyle>
            <a:lvl1pPr>
              <a:defRPr sz="3600">
                <a:latin typeface="Arial" pitchFamily="34" charset="0"/>
                <a:ea typeface="Verdana" pitchFamily="34" charset="0"/>
                <a:cs typeface="Arial" pitchFamily="34" charset="0"/>
              </a:defRPr>
            </a:lvl1pPr>
          </a:lstStyle>
          <a:p>
            <a:r>
              <a:rPr lang="en-US" smtClean="0"/>
              <a:t>Click to edit Master title style</a:t>
            </a:r>
            <a:endParaRPr lang="en-US" dirty="0"/>
          </a:p>
        </p:txBody>
      </p:sp>
      <p:sp>
        <p:nvSpPr>
          <p:cNvPr id="7" name="Conten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latin typeface="Arial" pitchFamily="34" charset="0"/>
                <a:ea typeface="Verdana" pitchFamily="34" charset="0"/>
                <a:cs typeface="Arial" pitchFamily="34" charset="0"/>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atin typeface="Arial" pitchFamily="34" charset="0"/>
                <a:ea typeface="Verdana" pitchFamily="34" charset="0"/>
                <a:cs typeface="Arial" pitchFamily="34" charset="0"/>
              </a:defRPr>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800">
                <a:latin typeface="Arial" pitchFamily="34" charset="0"/>
                <a:ea typeface="Verdana" pitchFamily="34" charset="0"/>
                <a:cs typeface="Arial" pitchFamily="34" charset="0"/>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13" name="Rectangle 12"/>
          <p:cNvSpPr/>
          <p:nvPr/>
        </p:nvSpPr>
        <p:spPr bwMode="white">
          <a:xfrm>
            <a:off x="-7938" y="6248400"/>
            <a:ext cx="9161464" cy="629874"/>
          </a:xfrm>
          <a:prstGeom prst="rect">
            <a:avLst/>
          </a:prstGeom>
          <a:solidFill>
            <a:srgbClr val="194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sz="quarter" idx="16"/>
          </p:nvPr>
        </p:nvSpPr>
        <p:spPr>
          <a:xfrm>
            <a:off x="1600200" y="6285230"/>
            <a:ext cx="7543800" cy="572770"/>
          </a:xfrm>
          <a:solidFill>
            <a:srgbClr val="194F97"/>
          </a:solidFill>
        </p:spPr>
        <p:txBody>
          <a:bodyPr>
            <a:noAutofit/>
          </a:bodyPr>
          <a:lstStyle>
            <a:lvl1pPr algn="ctr">
              <a:defRPr sz="1100">
                <a:latin typeface="Arial" pitchFamily="34" charset="0"/>
                <a:cs typeface="Arial" pitchFamily="34" charset="0"/>
              </a:defRPr>
            </a:lvl1pPr>
            <a:lvl2pPr>
              <a:defRPr sz="1100">
                <a:latin typeface="Arial" pitchFamily="34" charset="0"/>
                <a:cs typeface="Arial" pitchFamily="34" charset="0"/>
              </a:defRPr>
            </a:lvl2pPr>
            <a:lvl3pPr>
              <a:defRPr sz="1100">
                <a:latin typeface="Arial" pitchFamily="34" charset="0"/>
                <a:cs typeface="Arial" pitchFamily="34" charset="0"/>
              </a:defRPr>
            </a:lvl3pPr>
            <a:lvl4pPr>
              <a:defRPr sz="1100">
                <a:latin typeface="Arial" pitchFamily="34" charset="0"/>
                <a:cs typeface="Arial" pitchFamily="34" charset="0"/>
              </a:defRPr>
            </a:lvl4pPr>
            <a:lvl5pPr>
              <a:defRPr sz="1100">
                <a:latin typeface="Arial" pitchFamily="34" charset="0"/>
                <a:cs typeface="Arial" pitchFamily="34" charset="0"/>
              </a:defRPr>
            </a:lvl5pPr>
          </a:lstStyle>
          <a:p>
            <a:pPr lvl="0"/>
            <a:r>
              <a:rPr lang="en-US" smtClean="0"/>
              <a:t>Click to edit Master text styles</a:t>
            </a:r>
          </a:p>
        </p:txBody>
      </p:sp>
      <p:pic>
        <p:nvPicPr>
          <p:cNvPr id="14"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47" y="6324787"/>
            <a:ext cx="1447800" cy="479425"/>
          </a:xfrm>
          <a:prstGeom prst="rect">
            <a:avLst/>
          </a:prstGeom>
          <a:solidFill>
            <a:srgbClr val="194F97"/>
          </a:solidFill>
          <a:ln>
            <a:noFill/>
          </a:ln>
          <a:extLst/>
        </p:spPr>
      </p:pic>
    </p:spTree>
    <p:extLst>
      <p:ext uri="{BB962C8B-B14F-4D97-AF65-F5344CB8AC3E}">
        <p14:creationId xmlns:p14="http://schemas.microsoft.com/office/powerpoint/2010/main" val="3052119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 y="27709"/>
            <a:ext cx="9052560" cy="1039091"/>
          </a:xfrm>
        </p:spPr>
        <p:txBody>
          <a:bodyPr>
            <a:normAutofit/>
          </a:bodyPr>
          <a:lstStyle>
            <a:lvl1pPr algn="ctr">
              <a:defRPr sz="3600">
                <a:latin typeface="Arial" pitchFamily="34" charset="0"/>
                <a:ea typeface="Verdana"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Clr>
                <a:srgbClr val="194F97"/>
              </a:buClr>
              <a:buSzPct val="100000"/>
              <a:defRPr/>
            </a:lvl1pPr>
            <a:lvl2pPr>
              <a:buClr>
                <a:srgbClr val="194F97"/>
              </a:buClr>
              <a:defRPr/>
            </a:lvl2pPr>
            <a:lvl3pPr marL="1143000" indent="-228600">
              <a:buClr>
                <a:srgbClr val="194F97"/>
              </a:buClr>
              <a:buFont typeface="Wingdings" pitchFamily="2" charset="2"/>
              <a:buChar char="§"/>
              <a:defRPr/>
            </a:lvl3pPr>
            <a:lvl4pPr marL="1600200" indent="-228600">
              <a:buClr>
                <a:srgbClr val="194F97"/>
              </a:buClr>
              <a:buFont typeface="Courier New" pitchFamily="49" charset="0"/>
              <a:buChar char="o"/>
              <a:defRPr/>
            </a:lvl4pPr>
            <a:lvl5pPr>
              <a:buClr>
                <a:srgbClr val="194F97"/>
              </a:buCl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54940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igure + Caption Layout">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519169" y="357626"/>
            <a:ext cx="8032638" cy="1004011"/>
          </a:xfrm>
        </p:spPr>
        <p:txBody>
          <a:bodyPr>
            <a:normAutofit/>
          </a:bodyPr>
          <a:lstStyle>
            <a:lvl1pPr algn="ctr">
              <a:defRPr sz="3600" b="0">
                <a:solidFill>
                  <a:schemeClr val="tx1"/>
                </a:solidFill>
              </a:defRPr>
            </a:lvl1pPr>
          </a:lstStyle>
          <a:p>
            <a:r>
              <a:rPr lang="en-US" smtClean="0"/>
              <a:t>Click to edit Master title style</a:t>
            </a:r>
            <a:endParaRPr lang="en-US" dirty="0"/>
          </a:p>
        </p:txBody>
      </p:sp>
      <p:sp>
        <p:nvSpPr>
          <p:cNvPr id="3" name="Picture Placeholder 2"/>
          <p:cNvSpPr>
            <a:spLocks noGrp="1"/>
          </p:cNvSpPr>
          <p:nvPr>
            <p:ph type="pic" sz="quarter" idx="10"/>
          </p:nvPr>
        </p:nvSpPr>
        <p:spPr>
          <a:xfrm>
            <a:off x="1143000" y="1752600"/>
            <a:ext cx="6997700" cy="3429000"/>
          </a:xfrm>
        </p:spPr>
        <p:txBody>
          <a:bodyPr/>
          <a:lstStyle/>
          <a:p>
            <a:r>
              <a:rPr lang="en-US" smtClean="0"/>
              <a:t>Click icon to add picture</a:t>
            </a:r>
            <a:endParaRPr lang="en-US"/>
          </a:p>
        </p:txBody>
      </p:sp>
      <p:sp>
        <p:nvSpPr>
          <p:cNvPr id="11" name="Text Placeholder 3"/>
          <p:cNvSpPr>
            <a:spLocks noGrp="1"/>
          </p:cNvSpPr>
          <p:nvPr>
            <p:ph type="body" sz="half" idx="2"/>
          </p:nvPr>
        </p:nvSpPr>
        <p:spPr>
          <a:xfrm>
            <a:off x="519169" y="5486400"/>
            <a:ext cx="8032638" cy="6651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5"/>
          <p:cNvSpPr/>
          <p:nvPr userDrawn="1"/>
        </p:nvSpPr>
        <p:spPr bwMode="white">
          <a:xfrm>
            <a:off x="-7937" y="6248400"/>
            <a:ext cx="9151937" cy="617539"/>
          </a:xfrm>
          <a:prstGeom prst="rect">
            <a:avLst/>
          </a:prstGeom>
          <a:solidFill>
            <a:srgbClr val="194F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Copyright" descr="Pearson: Copyright 2015, 2012, 2009"/>
          <p:cNvSpPr txBox="1">
            <a:spLocks noChangeArrowheads="1"/>
          </p:cNvSpPr>
          <p:nvPr userDrawn="1"/>
        </p:nvSpPr>
        <p:spPr bwMode="auto">
          <a:xfrm>
            <a:off x="1523999" y="6324601"/>
            <a:ext cx="7391401" cy="533081"/>
          </a:xfrm>
          <a:prstGeom prst="rect">
            <a:avLst/>
          </a:prstGeom>
          <a:solidFill>
            <a:srgbClr val="194F97"/>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sz="1200" kern="1200" dirty="0" smtClean="0">
                <a:solidFill>
                  <a:schemeClr val="bg1"/>
                </a:solidFill>
                <a:effectLst/>
                <a:latin typeface="Arial" pitchFamily="34" charset="0"/>
                <a:ea typeface="Verdana" pitchFamily="34" charset="0"/>
                <a:cs typeface="Arial" pitchFamily="34" charset="0"/>
              </a:rPr>
              <a:t>Copyright</a:t>
            </a:r>
            <a:r>
              <a:rPr lang="en-US" sz="1200" kern="1200" baseline="0" dirty="0" smtClean="0">
                <a:solidFill>
                  <a:schemeClr val="bg1"/>
                </a:solidFill>
                <a:effectLst/>
                <a:latin typeface="Arial" pitchFamily="34" charset="0"/>
                <a:ea typeface="Verdana" pitchFamily="34" charset="0"/>
                <a:cs typeface="Arial" pitchFamily="34" charset="0"/>
              </a:rPr>
              <a:t> </a:t>
            </a:r>
            <a:r>
              <a:rPr lang="en-US" sz="1200" kern="1200" dirty="0" smtClean="0">
                <a:solidFill>
                  <a:schemeClr val="bg1"/>
                </a:solidFill>
                <a:effectLst/>
                <a:latin typeface="Arial" pitchFamily="34" charset="0"/>
                <a:ea typeface="ＭＳ Ｐゴシック" pitchFamily="34" charset="-128"/>
                <a:cs typeface="Arial" pitchFamily="34" charset="0"/>
              </a:rPr>
              <a:t>© 2018 </a:t>
            </a:r>
            <a:r>
              <a:rPr lang="en-US" sz="1200" kern="1200" dirty="0" err="1" smtClean="0">
                <a:solidFill>
                  <a:schemeClr val="bg1"/>
                </a:solidFill>
                <a:effectLst/>
                <a:latin typeface="Arial" pitchFamily="34" charset="0"/>
                <a:ea typeface="ＭＳ Ｐゴシック" pitchFamily="34" charset="-128"/>
                <a:cs typeface="Arial" pitchFamily="34" charset="0"/>
              </a:rPr>
              <a:t>Cengage</a:t>
            </a:r>
            <a:r>
              <a:rPr lang="en-US" sz="1200" kern="1200" dirty="0" smtClean="0">
                <a:solidFill>
                  <a:schemeClr val="bg1"/>
                </a:solidFill>
                <a:effectLst/>
                <a:latin typeface="Arial" pitchFamily="34" charset="0"/>
                <a:ea typeface="ＭＳ Ｐゴシック" pitchFamily="34" charset="-128"/>
                <a:cs typeface="Arial" pitchFamily="34"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1200" kern="1200" dirty="0">
              <a:solidFill>
                <a:schemeClr val="bg1"/>
              </a:solidFill>
              <a:effectLst/>
              <a:latin typeface="Arial" pitchFamily="34" charset="0"/>
              <a:ea typeface="ＭＳ Ｐゴシック" pitchFamily="34" charset="-128"/>
              <a:cs typeface="Arial" pitchFamily="34" charset="0"/>
            </a:endParaRPr>
          </a:p>
        </p:txBody>
      </p:sp>
      <p:pic>
        <p:nvPicPr>
          <p:cNvPr id="13"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 y="6345959"/>
            <a:ext cx="1316182" cy="435841"/>
          </a:xfrm>
          <a:prstGeom prst="rect">
            <a:avLst/>
          </a:prstGeom>
          <a:solidFill>
            <a:srgbClr val="194F97"/>
          </a:solidFill>
          <a:ln>
            <a:noFill/>
          </a:ln>
          <a:extLst/>
        </p:spPr>
      </p:pic>
    </p:spTree>
    <p:extLst>
      <p:ext uri="{BB962C8B-B14F-4D97-AF65-F5344CB8AC3E}">
        <p14:creationId xmlns:p14="http://schemas.microsoft.com/office/powerpoint/2010/main" val="2732324716"/>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white">
          <a:xfrm>
            <a:off x="-7938" y="6324600"/>
            <a:ext cx="9161464" cy="629874"/>
          </a:xfrm>
          <a:prstGeom prst="rect">
            <a:avLst/>
          </a:prstGeom>
          <a:solidFill>
            <a:srgbClr val="194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pyright" descr="Pearson: Copyright 2015, 2012, 2009"/>
          <p:cNvSpPr txBox="1">
            <a:spLocks noChangeArrowheads="1"/>
          </p:cNvSpPr>
          <p:nvPr userDrawn="1"/>
        </p:nvSpPr>
        <p:spPr bwMode="auto">
          <a:xfrm>
            <a:off x="1388395" y="6394712"/>
            <a:ext cx="7714039" cy="504445"/>
          </a:xfrm>
          <a:prstGeom prst="rect">
            <a:avLst/>
          </a:prstGeom>
          <a:solidFill>
            <a:srgbClr val="194F97"/>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sz="1200" kern="1200" dirty="0" smtClean="0">
                <a:solidFill>
                  <a:schemeClr val="bg1"/>
                </a:solidFill>
                <a:effectLst/>
                <a:latin typeface="Arial" pitchFamily="34" charset="0"/>
                <a:ea typeface="Verdana" pitchFamily="34" charset="0"/>
                <a:cs typeface="Arial" pitchFamily="34" charset="0"/>
              </a:rPr>
              <a:t>Copyright</a:t>
            </a:r>
            <a:r>
              <a:rPr lang="en-US" sz="1200" kern="1200" baseline="0" dirty="0" smtClean="0">
                <a:solidFill>
                  <a:schemeClr val="bg1"/>
                </a:solidFill>
                <a:effectLst/>
                <a:latin typeface="Arial" pitchFamily="34" charset="0"/>
                <a:ea typeface="Verdana" pitchFamily="34" charset="0"/>
                <a:cs typeface="Arial" pitchFamily="34" charset="0"/>
              </a:rPr>
              <a:t> </a:t>
            </a:r>
            <a:r>
              <a:rPr lang="en-US" sz="1200" kern="1200" dirty="0" smtClean="0">
                <a:solidFill>
                  <a:schemeClr val="bg1"/>
                </a:solidFill>
                <a:effectLst/>
                <a:latin typeface="Arial" pitchFamily="34" charset="0"/>
                <a:ea typeface="ＭＳ Ｐゴシック" pitchFamily="34" charset="-128"/>
                <a:cs typeface="Arial" pitchFamily="34" charset="0"/>
              </a:rPr>
              <a:t>© 2018 </a:t>
            </a:r>
            <a:r>
              <a:rPr lang="en-US" sz="1200" kern="1200" dirty="0" err="1" smtClean="0">
                <a:solidFill>
                  <a:schemeClr val="bg1"/>
                </a:solidFill>
                <a:effectLst/>
                <a:latin typeface="Arial" pitchFamily="34" charset="0"/>
                <a:ea typeface="ＭＳ Ｐゴシック" pitchFamily="34" charset="-128"/>
                <a:cs typeface="Arial" pitchFamily="34" charset="0"/>
              </a:rPr>
              <a:t>Cengage</a:t>
            </a:r>
            <a:r>
              <a:rPr lang="en-US" sz="1200" kern="1200" dirty="0" smtClean="0">
                <a:solidFill>
                  <a:schemeClr val="bg1"/>
                </a:solidFill>
                <a:effectLst/>
                <a:latin typeface="Arial" pitchFamily="34" charset="0"/>
                <a:ea typeface="ＭＳ Ｐゴシック" pitchFamily="34" charset="-128"/>
                <a:cs typeface="Arial" pitchFamily="34"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1200" kern="1200" dirty="0">
              <a:solidFill>
                <a:schemeClr val="bg1"/>
              </a:solidFill>
              <a:effectLst/>
              <a:latin typeface="Arial" pitchFamily="34" charset="0"/>
              <a:ea typeface="ＭＳ Ｐゴシック" pitchFamily="34" charset="-128"/>
              <a:cs typeface="Arial" pitchFamily="34" charset="0"/>
            </a:endParaRPr>
          </a:p>
        </p:txBody>
      </p:sp>
      <p:pic>
        <p:nvPicPr>
          <p:cNvPr id="9"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422159"/>
            <a:ext cx="1316182" cy="435841"/>
          </a:xfrm>
          <a:prstGeom prst="rect">
            <a:avLst/>
          </a:prstGeom>
          <a:solidFill>
            <a:srgbClr val="194F97"/>
          </a:solidFill>
          <a:ln>
            <a:noFill/>
          </a:ln>
          <a:extLst/>
        </p:spPr>
      </p:pic>
    </p:spTree>
    <p:extLst>
      <p:ext uri="{BB962C8B-B14F-4D97-AF65-F5344CB8AC3E}">
        <p14:creationId xmlns:p14="http://schemas.microsoft.com/office/powerpoint/2010/main" val="996858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Content Placeholder 1"/>
          <p:cNvSpPr>
            <a:spLocks noGrp="1"/>
          </p:cNvSpPr>
          <p:nvPr>
            <p:ph type="title"/>
          </p:nvPr>
        </p:nvSpPr>
        <p:spPr>
          <a:xfrm>
            <a:off x="457200" y="27709"/>
            <a:ext cx="8229600" cy="1039091"/>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Content Placeholder 2"/>
          <p:cNvSpPr>
            <a:spLocks noGrp="1"/>
          </p:cNvSpPr>
          <p:nvPr>
            <p:ph type="body" idx="1"/>
          </p:nvPr>
        </p:nvSpPr>
        <p:spPr>
          <a:xfrm>
            <a:off x="228600" y="1295400"/>
            <a:ext cx="8763000" cy="48307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bwMode="white">
          <a:xfrm>
            <a:off x="0" y="0"/>
            <a:ext cx="9144000" cy="1133554"/>
          </a:xfrm>
          <a:prstGeom prst="rect">
            <a:avLst/>
          </a:prstGeom>
          <a:solidFill>
            <a:srgbClr val="194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bwMode="white">
          <a:xfrm>
            <a:off x="-7938" y="6248400"/>
            <a:ext cx="9161464" cy="629874"/>
          </a:xfrm>
          <a:prstGeom prst="rect">
            <a:avLst/>
          </a:prstGeom>
          <a:solidFill>
            <a:srgbClr val="194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pyright" descr="Pearson: Copyright 2015, 2012, 2009"/>
          <p:cNvSpPr txBox="1">
            <a:spLocks noChangeArrowheads="1"/>
          </p:cNvSpPr>
          <p:nvPr/>
        </p:nvSpPr>
        <p:spPr bwMode="auto">
          <a:xfrm>
            <a:off x="1402250" y="6317675"/>
            <a:ext cx="7714039" cy="509488"/>
          </a:xfrm>
          <a:prstGeom prst="rect">
            <a:avLst/>
          </a:prstGeom>
          <a:solidFill>
            <a:srgbClr val="194F97"/>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sz="1200" kern="1200" dirty="0" smtClean="0">
                <a:solidFill>
                  <a:schemeClr val="bg1"/>
                </a:solidFill>
                <a:effectLst/>
                <a:latin typeface="Arial" pitchFamily="34" charset="0"/>
                <a:ea typeface="Verdana" pitchFamily="34" charset="0"/>
                <a:cs typeface="Arial" pitchFamily="34" charset="0"/>
              </a:rPr>
              <a:t>Copyright</a:t>
            </a:r>
            <a:r>
              <a:rPr lang="en-US" sz="1200" kern="1200" baseline="0" dirty="0" smtClean="0">
                <a:solidFill>
                  <a:schemeClr val="bg1"/>
                </a:solidFill>
                <a:effectLst/>
                <a:latin typeface="Arial" pitchFamily="34" charset="0"/>
                <a:ea typeface="Verdana" pitchFamily="34" charset="0"/>
                <a:cs typeface="Arial" pitchFamily="34" charset="0"/>
              </a:rPr>
              <a:t> </a:t>
            </a:r>
            <a:r>
              <a:rPr lang="en-US" sz="1200" kern="1200" dirty="0" smtClean="0">
                <a:solidFill>
                  <a:schemeClr val="bg1"/>
                </a:solidFill>
                <a:effectLst/>
                <a:latin typeface="Arial" pitchFamily="34" charset="0"/>
                <a:ea typeface="ＭＳ Ｐゴシック" pitchFamily="34" charset="-128"/>
                <a:cs typeface="Arial" pitchFamily="34" charset="0"/>
              </a:rPr>
              <a:t>© 2018 </a:t>
            </a:r>
            <a:r>
              <a:rPr lang="en-US" sz="1200" kern="1200" dirty="0" err="1" smtClean="0">
                <a:solidFill>
                  <a:schemeClr val="bg1"/>
                </a:solidFill>
                <a:effectLst/>
                <a:latin typeface="Arial" pitchFamily="34" charset="0"/>
                <a:ea typeface="ＭＳ Ｐゴシック" pitchFamily="34" charset="-128"/>
                <a:cs typeface="Arial" pitchFamily="34" charset="0"/>
              </a:rPr>
              <a:t>Cengage</a:t>
            </a:r>
            <a:r>
              <a:rPr lang="en-US" sz="1200" kern="1200" dirty="0" smtClean="0">
                <a:solidFill>
                  <a:schemeClr val="bg1"/>
                </a:solidFill>
                <a:effectLst/>
                <a:latin typeface="Arial" pitchFamily="34" charset="0"/>
                <a:ea typeface="ＭＳ Ｐゴシック" pitchFamily="34" charset="-128"/>
                <a:cs typeface="Arial" pitchFamily="34"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1200" kern="1200" dirty="0">
              <a:solidFill>
                <a:schemeClr val="bg1"/>
              </a:solidFill>
              <a:effectLst/>
              <a:latin typeface="Arial" pitchFamily="34" charset="0"/>
              <a:ea typeface="ＭＳ Ｐゴシック" pitchFamily="34" charset="-128"/>
              <a:cs typeface="Arial" pitchFamily="34" charset="0"/>
            </a:endParaRPr>
          </a:p>
        </p:txBody>
      </p:sp>
      <p:pic>
        <p:nvPicPr>
          <p:cNvPr id="16" name="Picture 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6345959"/>
            <a:ext cx="1316182" cy="435841"/>
          </a:xfrm>
          <a:prstGeom prst="rect">
            <a:avLst/>
          </a:prstGeom>
          <a:solidFill>
            <a:srgbClr val="194F97"/>
          </a:solidFill>
          <a:ln>
            <a:noFill/>
          </a:ln>
          <a:extLst/>
        </p:spPr>
      </p:pic>
    </p:spTree>
    <p:extLst>
      <p:ext uri="{BB962C8B-B14F-4D97-AF65-F5344CB8AC3E}">
        <p14:creationId xmlns:p14="http://schemas.microsoft.com/office/powerpoint/2010/main" val="3851809251"/>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Lst>
  <p:hf sldNum="0" hdr="0" ftr="0" dt="0"/>
  <p:txStyles>
    <p:titleStyle>
      <a:lvl1pPr algn="ctr" defTabSz="914400" rtl="0" eaLnBrk="1" latinLnBrk="0" hangingPunct="1">
        <a:spcBef>
          <a:spcPct val="0"/>
        </a:spcBef>
        <a:buNone/>
        <a:defRPr sz="3600"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rgbClr val="194F97"/>
        </a:buClr>
        <a:buFont typeface="Arial" pitchFamily="34" charset="0"/>
        <a:buChar char="•"/>
        <a:defRPr sz="2800" kern="1200">
          <a:solidFill>
            <a:schemeClr val="tx1"/>
          </a:solidFill>
          <a:latin typeface="Arial" pitchFamily="34" charset="0"/>
          <a:ea typeface="Verdana" pitchFamily="34" charset="0"/>
          <a:cs typeface="Arial" pitchFamily="34" charset="0"/>
        </a:defRPr>
      </a:lvl1pPr>
      <a:lvl2pPr marL="742950" indent="-285750" algn="l" defTabSz="914400" rtl="0" eaLnBrk="1" latinLnBrk="0" hangingPunct="1">
        <a:spcBef>
          <a:spcPct val="20000"/>
        </a:spcBef>
        <a:buClr>
          <a:srgbClr val="194F97"/>
        </a:buClr>
        <a:buFont typeface="Arial" pitchFamily="34" charset="0"/>
        <a:buChar char="–"/>
        <a:defRPr sz="2400" kern="1200">
          <a:solidFill>
            <a:schemeClr val="tx1"/>
          </a:solidFill>
          <a:latin typeface="Arial" pitchFamily="34" charset="0"/>
          <a:ea typeface="Verdana" pitchFamily="34" charset="0"/>
          <a:cs typeface="Arial" pitchFamily="34" charset="0"/>
        </a:defRPr>
      </a:lvl2pPr>
      <a:lvl3pPr marL="1143000" indent="-228600" algn="l" defTabSz="914400" rtl="0" eaLnBrk="1" latinLnBrk="0" hangingPunct="1">
        <a:spcBef>
          <a:spcPct val="20000"/>
        </a:spcBef>
        <a:buClr>
          <a:srgbClr val="194F97"/>
        </a:buClr>
        <a:buFont typeface="Wingdings" pitchFamily="2" charset="2"/>
        <a:buChar char="§"/>
        <a:defRPr sz="2000" kern="1200">
          <a:solidFill>
            <a:schemeClr val="tx1"/>
          </a:solidFill>
          <a:latin typeface="Arial" pitchFamily="34" charset="0"/>
          <a:ea typeface="Verdana" pitchFamily="34" charset="0"/>
          <a:cs typeface="Arial" pitchFamily="34" charset="0"/>
        </a:defRPr>
      </a:lvl3pPr>
      <a:lvl4pPr marL="1600200" indent="-228600" algn="l" defTabSz="914400" rtl="0" eaLnBrk="1" latinLnBrk="0" hangingPunct="1">
        <a:spcBef>
          <a:spcPct val="20000"/>
        </a:spcBef>
        <a:buClr>
          <a:srgbClr val="194F97"/>
        </a:buClr>
        <a:buFont typeface="Courier New" pitchFamily="49" charset="0"/>
        <a:buChar char="o"/>
        <a:defRPr sz="2000" kern="1200">
          <a:solidFill>
            <a:schemeClr val="tx1"/>
          </a:solidFill>
          <a:latin typeface="Arial" pitchFamily="34" charset="0"/>
          <a:ea typeface="Verdana" pitchFamily="34" charset="0"/>
          <a:cs typeface="Arial" pitchFamily="34" charset="0"/>
        </a:defRPr>
      </a:lvl4pPr>
      <a:lvl5pPr marL="2057400" indent="-228600" algn="l" defTabSz="914400" rtl="0" eaLnBrk="1" latinLnBrk="0" hangingPunct="1">
        <a:spcBef>
          <a:spcPct val="20000"/>
        </a:spcBef>
        <a:buClr>
          <a:srgbClr val="194F97"/>
        </a:buClr>
        <a:buFont typeface="Arial" pitchFamily="34" charset="0"/>
        <a:buChar char="»"/>
        <a:defRPr sz="2000" kern="1200">
          <a:solidFill>
            <a:schemeClr val="tx1"/>
          </a:solidFill>
          <a:latin typeface="Arial" pitchFamily="34" charset="0"/>
          <a:ea typeface="Verdana"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228600"/>
            <a:ext cx="8229600" cy="622828"/>
          </a:xfrm>
        </p:spPr>
        <p:txBody>
          <a:bodyPr/>
          <a:lstStyle/>
          <a:p>
            <a:pPr algn="l"/>
            <a:r>
              <a:rPr lang="en-US" dirty="0" smtClean="0"/>
              <a:t>Biology Concepts &amp; Applications</a:t>
            </a:r>
            <a:endParaRPr lang="en-US" dirty="0"/>
          </a:p>
        </p:txBody>
      </p:sp>
      <p:sp>
        <p:nvSpPr>
          <p:cNvPr id="5" name="Text Placeholder 4"/>
          <p:cNvSpPr>
            <a:spLocks noGrp="1"/>
          </p:cNvSpPr>
          <p:nvPr>
            <p:ph type="body" sz="quarter" idx="13"/>
          </p:nvPr>
        </p:nvSpPr>
        <p:spPr>
          <a:xfrm>
            <a:off x="76200" y="816430"/>
            <a:ext cx="8229600" cy="478970"/>
          </a:xfrm>
        </p:spPr>
        <p:txBody>
          <a:bodyPr/>
          <a:lstStyle/>
          <a:p>
            <a:r>
              <a:rPr lang="en-US" dirty="0" smtClean="0"/>
              <a:t>10 Edition</a:t>
            </a:r>
            <a:endParaRPr lang="en-US" dirty="0"/>
          </a:p>
        </p:txBody>
      </p:sp>
      <p:pic>
        <p:nvPicPr>
          <p:cNvPr id="1026" name="Picture 2" descr="Book cover reads title, edition number, and name of the author as follows: &quot;Biology: Concepts and Applications,&quot; “Tenth Edition,&quot; and &quot;Cecie Starr,&quot; &quot;Christine A. Evers,&quot; &quot;Lisa Starr.&quot; An image on the cover shows giant octopus with long tentacles in se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491342"/>
            <a:ext cx="3894714" cy="4645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5"/>
          <p:cNvSpPr>
            <a:spLocks noGrp="1"/>
          </p:cNvSpPr>
          <p:nvPr>
            <p:ph type="body" sz="quarter" idx="14"/>
          </p:nvPr>
        </p:nvSpPr>
        <p:spPr>
          <a:xfrm>
            <a:off x="4876800" y="2895600"/>
            <a:ext cx="3810000" cy="2129865"/>
          </a:xfrm>
        </p:spPr>
        <p:txBody>
          <a:bodyPr/>
          <a:lstStyle/>
          <a:p>
            <a:pPr algn="ctr"/>
            <a:r>
              <a:rPr lang="en-US" b="1" dirty="0"/>
              <a:t>Chapter </a:t>
            </a:r>
            <a:r>
              <a:rPr lang="en-US" b="1" dirty="0" smtClean="0"/>
              <a:t>15</a:t>
            </a:r>
          </a:p>
          <a:p>
            <a:pPr algn="ctr"/>
            <a:r>
              <a:rPr lang="en-US" dirty="0"/>
              <a:t>Biotechnology</a:t>
            </a:r>
          </a:p>
        </p:txBody>
      </p:sp>
      <p:sp>
        <p:nvSpPr>
          <p:cNvPr id="7" name="Text Placeholder 6"/>
          <p:cNvSpPr>
            <a:spLocks noGrp="1"/>
          </p:cNvSpPr>
          <p:nvPr>
            <p:ph type="body" sz="quarter" idx="15"/>
          </p:nvPr>
        </p:nvSpPr>
        <p:spPr>
          <a:xfrm>
            <a:off x="1676400" y="6264725"/>
            <a:ext cx="7127628" cy="578846"/>
          </a:xfrm>
        </p:spPr>
        <p:txBody>
          <a:bodyPr/>
          <a:lstStyle/>
          <a:p>
            <a:pPr algn="ctr"/>
            <a:r>
              <a:rPr lang="en-US" sz="1200" dirty="0">
                <a:solidFill>
                  <a:schemeClr val="bg1"/>
                </a:solidFill>
              </a:rPr>
              <a:t>Copyright </a:t>
            </a:r>
            <a:r>
              <a:rPr lang="en-US" sz="1200" dirty="0">
                <a:solidFill>
                  <a:schemeClr val="bg1"/>
                </a:solidFill>
                <a:ea typeface="ＭＳ Ｐゴシック" pitchFamily="34" charset="-128"/>
              </a:rPr>
              <a:t>© 2018 </a:t>
            </a:r>
            <a:r>
              <a:rPr lang="en-US" sz="1200" dirty="0" err="1">
                <a:solidFill>
                  <a:schemeClr val="bg1"/>
                </a:solidFill>
                <a:ea typeface="ＭＳ Ｐゴシック" pitchFamily="34" charset="-128"/>
              </a:rPr>
              <a:t>Cengage</a:t>
            </a:r>
            <a:r>
              <a:rPr lang="en-US" sz="1200" dirty="0">
                <a:solidFill>
                  <a:schemeClr val="bg1"/>
                </a:solidFill>
                <a:ea typeface="ＭＳ Ｐゴシック" pitchFamily="34" charset="-128"/>
              </a:rPr>
              <a:t>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685565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577962" y="228600"/>
            <a:ext cx="8032638" cy="754328"/>
          </a:xfrm>
        </p:spPr>
        <p:txBody>
          <a:bodyPr/>
          <a:lstStyle/>
          <a:p>
            <a:r>
              <a:rPr lang="en-US" dirty="0"/>
              <a:t>Making cDNA</a:t>
            </a:r>
            <a:endParaRPr lang="en-US" altLang="en-US" dirty="0"/>
          </a:p>
        </p:txBody>
      </p:sp>
      <p:pic>
        <p:nvPicPr>
          <p:cNvPr id="5" name="Picture Placeholder 4" descr="A figure shows two steps of illustrations. An illustration A shows a thick brown horizontal strip, labeled as, “mRNA”, with tiny projections from it facing upwards. This undergoes the process labeled as, “reverse transcriptase.” The outcome of this is shown as a thick blue horizontal strip, labeled as, “cDNA”, with projections facing down. Running parallel below this is a thick brown strip with projections facing upwards. This strip is labeled as, “mRNA.” All the projections mentioned here are not of the same size. Some of them are thick while some are thin. The corresponding illustration reads as, “Enzyme reverse transcriptase uses an RNA template to assemble a complementary strand of DNA (which is called cDNA).” An illustration B shows a thick blue horizontal strip, labeled as, “cDNA” with tiny projections from it facing downwards. Parallel to it below is a thick brown horizontal strip, labeled as, “mRNA”, with tiny projections from it facing upwards. This undergoes the process labeled as, “DNA polymerase” and result in two horizontal blue strips with projections facing each other. Both the strips are labeled as, “cDNA.” The elements “G-A-A-T-T-C” are embedded on the top blue strip and the elements “C-T-T-A-A-G” are embedded on the bottom strip. The first element at the top is connected to the first one at the bottom and so on. This patch is labeled as “EcoRI recognition site.” The corresponding illustration reads as, “DNA polymerase uses the cDNA as a template to assemble a complementary strand of DNA (the enzyme also removes the mRNA as it carries out synthesis). Like any other double-stranded DNA, the resulting double-stranded cDNA may be cut with restriction enzymes and pasted into a cloning vector using DNA ligase.”"/>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1655180" y="1139142"/>
            <a:ext cx="5507620" cy="4956858"/>
          </a:xfrm>
          <a:prstGeom prst="rect">
            <a:avLst/>
          </a:prstGeom>
        </p:spPr>
      </p:pic>
    </p:spTree>
    <p:extLst>
      <p:ext uri="{BB962C8B-B14F-4D97-AF65-F5344CB8AC3E}">
        <p14:creationId xmlns:p14="http://schemas.microsoft.com/office/powerpoint/2010/main" val="2247266063"/>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15.2 Isolating Genes</a:t>
            </a:r>
            <a:endParaRPr lang="en-US" dirty="0"/>
          </a:p>
        </p:txBody>
      </p:sp>
      <p:sp>
        <p:nvSpPr>
          <p:cNvPr id="3" name="Content Placeholder 2"/>
          <p:cNvSpPr>
            <a:spLocks noGrp="1"/>
          </p:cNvSpPr>
          <p:nvPr>
            <p:ph idx="1"/>
          </p:nvPr>
        </p:nvSpPr>
        <p:spPr/>
        <p:txBody>
          <a:bodyPr/>
          <a:lstStyle/>
          <a:p>
            <a:r>
              <a:rPr lang="en-US" altLang="en-US" dirty="0"/>
              <a:t>Genome</a:t>
            </a:r>
          </a:p>
          <a:p>
            <a:pPr lvl="1"/>
            <a:r>
              <a:rPr lang="en-US" altLang="en-US" dirty="0"/>
              <a:t>The entire set of genetic material of an organism</a:t>
            </a:r>
          </a:p>
          <a:p>
            <a:pPr lvl="1"/>
            <a:r>
              <a:rPr lang="en-US" altLang="en-US" dirty="0"/>
              <a:t>Consists of thousands of </a:t>
            </a:r>
            <a:r>
              <a:rPr lang="en-US" altLang="en-US" dirty="0" smtClean="0"/>
              <a:t>genes</a:t>
            </a:r>
            <a:endParaRPr lang="en-US" altLang="en-US" dirty="0"/>
          </a:p>
        </p:txBody>
      </p:sp>
    </p:spTree>
    <p:extLst>
      <p:ext uri="{BB962C8B-B14F-4D97-AF65-F5344CB8AC3E}">
        <p14:creationId xmlns:p14="http://schemas.microsoft.com/office/powerpoint/2010/main" val="1478870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DNA </a:t>
            </a:r>
            <a:r>
              <a:rPr lang="en-US" altLang="en-US" dirty="0" smtClean="0"/>
              <a:t>Libraries (</a:t>
            </a:r>
            <a:r>
              <a:rPr lang="en-US" altLang="en-US" dirty="0"/>
              <a:t>1 of </a:t>
            </a:r>
            <a:r>
              <a:rPr lang="en-US" altLang="en-US" dirty="0" smtClean="0"/>
              <a:t>2)</a:t>
            </a:r>
            <a:endParaRPr lang="en-US" dirty="0"/>
          </a:p>
        </p:txBody>
      </p:sp>
      <p:sp>
        <p:nvSpPr>
          <p:cNvPr id="3" name="Content Placeholder 2"/>
          <p:cNvSpPr>
            <a:spLocks noGrp="1"/>
          </p:cNvSpPr>
          <p:nvPr>
            <p:ph idx="1"/>
          </p:nvPr>
        </p:nvSpPr>
        <p:spPr/>
        <p:txBody>
          <a:bodyPr/>
          <a:lstStyle/>
          <a:p>
            <a:r>
              <a:rPr lang="en-US" altLang="en-US" dirty="0"/>
              <a:t>DNA libraries are sets of cells that host cloned DNA fragments</a:t>
            </a:r>
          </a:p>
          <a:p>
            <a:pPr lvl="1"/>
            <a:r>
              <a:rPr lang="en-US" altLang="en-US" dirty="0"/>
              <a:t>A genomic library collectively contains all DNA in a genome</a:t>
            </a:r>
          </a:p>
          <a:p>
            <a:pPr lvl="1"/>
            <a:r>
              <a:rPr lang="en-US" altLang="en-US" dirty="0"/>
              <a:t>A cDNA library contains only those genes being expressed when mRNA was harvested</a:t>
            </a:r>
          </a:p>
          <a:p>
            <a:r>
              <a:rPr lang="en-US" altLang="en-US" dirty="0"/>
              <a:t>DNA libraries and the polymerase chain reaction (PCR) help researchers isolate particular DNA </a:t>
            </a:r>
            <a:r>
              <a:rPr lang="en-US" altLang="en-US" dirty="0" smtClean="0"/>
              <a:t>fragments</a:t>
            </a:r>
            <a:endParaRPr lang="en-US" altLang="en-US" dirty="0"/>
          </a:p>
        </p:txBody>
      </p:sp>
    </p:spTree>
    <p:extLst>
      <p:ext uri="{BB962C8B-B14F-4D97-AF65-F5344CB8AC3E}">
        <p14:creationId xmlns:p14="http://schemas.microsoft.com/office/powerpoint/2010/main" val="31078462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DNA </a:t>
            </a:r>
            <a:r>
              <a:rPr lang="en-US" altLang="en-US" dirty="0" smtClean="0"/>
              <a:t>Libraries (2 </a:t>
            </a:r>
            <a:r>
              <a:rPr lang="en-US" altLang="en-US" dirty="0"/>
              <a:t>of </a:t>
            </a:r>
            <a:r>
              <a:rPr lang="en-US" altLang="en-US" dirty="0" smtClean="0"/>
              <a:t>2)</a:t>
            </a:r>
            <a:endParaRPr lang="en-US" dirty="0"/>
          </a:p>
        </p:txBody>
      </p:sp>
      <p:sp>
        <p:nvSpPr>
          <p:cNvPr id="3" name="Content Placeholder 2"/>
          <p:cNvSpPr>
            <a:spLocks noGrp="1"/>
          </p:cNvSpPr>
          <p:nvPr>
            <p:ph idx="1"/>
          </p:nvPr>
        </p:nvSpPr>
        <p:spPr/>
        <p:txBody>
          <a:bodyPr/>
          <a:lstStyle/>
          <a:p>
            <a:r>
              <a:rPr lang="en-US" altLang="en-US" dirty="0"/>
              <a:t>Probes</a:t>
            </a:r>
          </a:p>
          <a:p>
            <a:pPr lvl="1"/>
            <a:r>
              <a:rPr lang="en-US" altLang="en-US" dirty="0"/>
              <a:t>A cell that contains a particular DNA fragment of interest is mixed up with millions of cells that do not</a:t>
            </a:r>
          </a:p>
          <a:p>
            <a:pPr lvl="1"/>
            <a:r>
              <a:rPr lang="en-US" altLang="en-US" dirty="0"/>
              <a:t>One way to find the clone involves using a fragment of DNA or RNA</a:t>
            </a:r>
          </a:p>
          <a:p>
            <a:pPr lvl="1"/>
            <a:r>
              <a:rPr lang="en-US" altLang="en-US" dirty="0"/>
              <a:t>Fragment is labeled with a tracer</a:t>
            </a:r>
          </a:p>
          <a:p>
            <a:pPr lvl="1"/>
            <a:r>
              <a:rPr lang="en-US" altLang="en-US" dirty="0"/>
              <a:t>Tracers can be radioactive </a:t>
            </a:r>
            <a:r>
              <a:rPr lang="en-US" altLang="en-US" dirty="0" smtClean="0"/>
              <a:t>nucleotides</a:t>
            </a:r>
            <a:endParaRPr lang="en-US" altLang="en-US" dirty="0"/>
          </a:p>
        </p:txBody>
      </p:sp>
    </p:spTree>
    <p:extLst>
      <p:ext uri="{BB962C8B-B14F-4D97-AF65-F5344CB8AC3E}">
        <p14:creationId xmlns:p14="http://schemas.microsoft.com/office/powerpoint/2010/main" val="237045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041670" y="304800"/>
            <a:ext cx="4987636" cy="754328"/>
          </a:xfrm>
        </p:spPr>
        <p:txBody>
          <a:bodyPr>
            <a:normAutofit fontScale="90000"/>
          </a:bodyPr>
          <a:lstStyle/>
          <a:p>
            <a:r>
              <a:rPr lang="en-US" altLang="en-US" dirty="0"/>
              <a:t>Screening a DNA Library</a:t>
            </a:r>
          </a:p>
        </p:txBody>
      </p:sp>
      <p:pic>
        <p:nvPicPr>
          <p:cNvPr id="5" name="Picture Placeholder 4" descr="Five steps are shown through illustrations on using a probe to screen a DNA library. The first step shows an illustration in which light orange substance is spread in a glass dish. Tiny bubbles are seen on it. The corresponding illustration reads as, “Individual bacterial cells from a DNA library are spread over the surface of a solid growth medium. The cells divide repeatedly and form colonies—clusters of millions of genetically identical descendant cells.” The second step shows an illustration of a paper being pressed over the substance in the glass disc. The corresponding description reads as, “Special paper is pressed onto the surface of the growth medium. Some cells from each colony stick to the paper.” The third step shows an illustration of a tray with a solution in which the paper is placed. The corresponding description reads as, “The paper is soaked in a solution that ruptures the cells and makes the released DNA single-stranded. The DNA clings to the paper in spots mirroring the distribution of colonies.” The fourth step shows an illustration in which another solution drops to the tray. The corresponding description reads as, “A radioactive probe is added to the liquid bathing the paper. The probe hybridizes with any spot of DNA that contains a complementary sequence.” The fifth step shows an illustration in which the paper is placed on an x-ray sheet. The illustration reads as, “The paper is pressed against x-ray film. The radioactive probe darkens the film in a spot where it has hybridized. The spot’s position is compared to the positions of the original bacterial colonies. Cells from the colony that corresponds to the spot are cultured, and their DNA is harvested.”"/>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3195554" y="1143000"/>
            <a:ext cx="2062246" cy="4928367"/>
          </a:xfrm>
          <a:prstGeom prst="rect">
            <a:avLst/>
          </a:prstGeom>
        </p:spPr>
      </p:pic>
    </p:spTree>
    <p:extLst>
      <p:ext uri="{BB962C8B-B14F-4D97-AF65-F5344CB8AC3E}">
        <p14:creationId xmlns:p14="http://schemas.microsoft.com/office/powerpoint/2010/main" val="1696413461"/>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dirty="0"/>
              <a:t>PCR (1 of </a:t>
            </a:r>
            <a:r>
              <a:rPr lang="en-US" altLang="en-US" dirty="0" smtClean="0"/>
              <a:t>3)</a:t>
            </a:r>
            <a:endParaRPr lang="en-US" dirty="0"/>
          </a:p>
        </p:txBody>
      </p:sp>
      <p:sp>
        <p:nvSpPr>
          <p:cNvPr id="6" name="Content Placeholder 5"/>
          <p:cNvSpPr>
            <a:spLocks noGrp="1"/>
          </p:cNvSpPr>
          <p:nvPr>
            <p:ph idx="1"/>
          </p:nvPr>
        </p:nvSpPr>
        <p:spPr/>
        <p:txBody>
          <a:bodyPr/>
          <a:lstStyle/>
          <a:p>
            <a:r>
              <a:rPr lang="en-US" altLang="en-US" dirty="0"/>
              <a:t>Polymerase chain reaction (PCR)</a:t>
            </a:r>
          </a:p>
          <a:p>
            <a:pPr lvl="1"/>
            <a:r>
              <a:rPr lang="en-US" altLang="en-US" dirty="0"/>
              <a:t>Technique used to mass-produce copies of sections of DNA without having to clone in living cells</a:t>
            </a:r>
          </a:p>
          <a:p>
            <a:pPr lvl="1"/>
            <a:r>
              <a:rPr lang="en-US" altLang="en-US" dirty="0"/>
              <a:t>Uses primers: a short strand of DNA designed to hybridize with a DNA fragment</a:t>
            </a:r>
          </a:p>
          <a:p>
            <a:pPr lvl="1"/>
            <a:r>
              <a:rPr lang="en-US" altLang="en-US" dirty="0"/>
              <a:t>Can be used on any sample of DNA with at least one molecule of a target sequence</a:t>
            </a:r>
          </a:p>
          <a:p>
            <a:pPr lvl="1"/>
            <a:r>
              <a:rPr lang="en-US" altLang="en-US" dirty="0"/>
              <a:t>Each cycle of a PCR reaction doubles the number of copies of a section of </a:t>
            </a:r>
            <a:r>
              <a:rPr lang="en-US" altLang="en-US" dirty="0" smtClean="0"/>
              <a:t>DNA</a:t>
            </a:r>
            <a:endParaRPr lang="en-US" altLang="en-US" dirty="0"/>
          </a:p>
        </p:txBody>
      </p:sp>
    </p:spTree>
    <p:extLst>
      <p:ext uri="{BB962C8B-B14F-4D97-AF65-F5344CB8AC3E}">
        <p14:creationId xmlns:p14="http://schemas.microsoft.com/office/powerpoint/2010/main" val="2465952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PCR </a:t>
            </a:r>
            <a:r>
              <a:rPr lang="en-US" altLang="en-US" dirty="0" smtClean="0"/>
              <a:t>(2 </a:t>
            </a:r>
            <a:r>
              <a:rPr lang="en-US" altLang="en-US" dirty="0"/>
              <a:t>of 3)</a:t>
            </a:r>
            <a:endParaRPr lang="en-US" dirty="0"/>
          </a:p>
        </p:txBody>
      </p:sp>
      <p:sp>
        <p:nvSpPr>
          <p:cNvPr id="3" name="Content Placeholder 2"/>
          <p:cNvSpPr>
            <a:spLocks noGrp="1"/>
          </p:cNvSpPr>
          <p:nvPr>
            <p:ph idx="1"/>
          </p:nvPr>
        </p:nvSpPr>
        <p:spPr/>
        <p:txBody>
          <a:bodyPr/>
          <a:lstStyle/>
          <a:p>
            <a:pPr lvl="1"/>
            <a:r>
              <a:rPr lang="en-US" altLang="en-US" dirty="0"/>
              <a:t>DNA template is mixed with primers, nucleotides, and heat-tolerant </a:t>
            </a:r>
            <a:r>
              <a:rPr lang="en-US" altLang="en-US" i="1" dirty="0" err="1"/>
              <a:t>Taq</a:t>
            </a:r>
            <a:r>
              <a:rPr lang="en-US" altLang="en-US" dirty="0"/>
              <a:t> DNA polymerase</a:t>
            </a:r>
          </a:p>
          <a:p>
            <a:pPr lvl="1"/>
            <a:r>
              <a:rPr lang="en-US" altLang="en-US" dirty="0"/>
              <a:t>Mixture is heated, separating the DNA template into single strands</a:t>
            </a:r>
          </a:p>
          <a:p>
            <a:pPr lvl="1"/>
            <a:r>
              <a:rPr lang="en-US" altLang="en-US" dirty="0"/>
              <a:t>When it is cooled, some of the primers base-pair with the template DNA</a:t>
            </a:r>
          </a:p>
          <a:p>
            <a:pPr lvl="1"/>
            <a:r>
              <a:rPr lang="en-US" altLang="en-US" i="1" dirty="0" err="1"/>
              <a:t>Taq</a:t>
            </a:r>
            <a:r>
              <a:rPr lang="en-US" altLang="en-US" dirty="0"/>
              <a:t> polymerase begins DNA synthesis at primers, so complementary DNA strands form on single-stranded </a:t>
            </a:r>
            <a:r>
              <a:rPr lang="en-US" altLang="en-US" dirty="0" smtClean="0"/>
              <a:t>templates</a:t>
            </a:r>
            <a:endParaRPr lang="en-US" altLang="en-US" dirty="0"/>
          </a:p>
        </p:txBody>
      </p:sp>
    </p:spTree>
    <p:extLst>
      <p:ext uri="{BB962C8B-B14F-4D97-AF65-F5344CB8AC3E}">
        <p14:creationId xmlns:p14="http://schemas.microsoft.com/office/powerpoint/2010/main" val="971516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PCR </a:t>
            </a:r>
            <a:r>
              <a:rPr lang="en-US" altLang="en-US" dirty="0" smtClean="0"/>
              <a:t>(3 </a:t>
            </a:r>
            <a:r>
              <a:rPr lang="en-US" altLang="en-US" dirty="0"/>
              <a:t>of 3)</a:t>
            </a:r>
            <a:endParaRPr lang="en-US" dirty="0"/>
          </a:p>
        </p:txBody>
      </p:sp>
      <p:sp>
        <p:nvSpPr>
          <p:cNvPr id="3" name="Content Placeholder 2"/>
          <p:cNvSpPr>
            <a:spLocks noGrp="1"/>
          </p:cNvSpPr>
          <p:nvPr>
            <p:ph idx="1"/>
          </p:nvPr>
        </p:nvSpPr>
        <p:spPr/>
        <p:txBody>
          <a:bodyPr/>
          <a:lstStyle/>
          <a:p>
            <a:pPr lvl="1"/>
            <a:r>
              <a:rPr lang="en-US" altLang="en-US" dirty="0"/>
              <a:t>The mixture is heated again; double-stranded DNA separates into single strands	</a:t>
            </a:r>
          </a:p>
          <a:p>
            <a:pPr lvl="1"/>
            <a:r>
              <a:rPr lang="en-US" altLang="en-US" dirty="0"/>
              <a:t>When it is cooled, primers base pair with old and new DNA strands</a:t>
            </a:r>
          </a:p>
          <a:p>
            <a:pPr lvl="1"/>
            <a:r>
              <a:rPr lang="en-US" altLang="en-US" dirty="0"/>
              <a:t>Each round of PCR reactions doubles the number of copies of the targeted DNA </a:t>
            </a:r>
            <a:r>
              <a:rPr lang="en-US" altLang="en-US" dirty="0" smtClean="0"/>
              <a:t>section</a:t>
            </a:r>
            <a:endParaRPr lang="en-US" altLang="en-US" dirty="0"/>
          </a:p>
        </p:txBody>
      </p:sp>
    </p:spTree>
    <p:extLst>
      <p:ext uri="{BB962C8B-B14F-4D97-AF65-F5344CB8AC3E}">
        <p14:creationId xmlns:p14="http://schemas.microsoft.com/office/powerpoint/2010/main" val="9671509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Two Rounds of PCR</a:t>
            </a:r>
          </a:p>
        </p:txBody>
      </p:sp>
      <p:pic>
        <p:nvPicPr>
          <p:cNvPr id="7" name="Picture Placeholder 6" descr="A figure shows five illustrations are shown one below the other along with the corresponding descriptions. An illustration 1 shows a spiral double helix structure. A small pink strip with projections from it facing downwards and another pink strip with projections from it facing upwards is shown on either sides of the double helix. The area where these two strips are located has been given a colored background and labeled as, “targeted section.” The corresponding description reads as, “DNA template (blue) with a targeted sequence is mixed with primers (pink), nucleotides, and heat-tolerant Taq DNA polymerase.” An illustration 2 shows a two blue strips horizontally placed parallel to each other have projections from them facing each other. Two small curvy pink strips with projections from them are seen in between these two blue horizontal strips. The corresponding description reads as, “When the mixture is heated, the double-stranded DNA separates into single strands. When the mixture is cooled, some of the primers base-pair with the DNA at opposite ends of the targeted sequence.” An illustration 3 shows two blue strips horizontally placed one below the other have projections from them facing each other. Two pink strips are shown in the gap between the two blue strips. One of them have projections facing the upper blue strips and hence combines with it. Similarly the one above the lower blue strip has projections facing that of the blue strip at the bottom and hence they combine together. The corresponding description reads as, “Taq polymerase begins DNA synthesis at the primers, so it produces complementary strands of the targeted DNA sequence.” An illustration 4 shows one blue strips horizontally placed and having projections from downwards. Two pink strips are shown in the gap between the two blue strips. The one at the top have projections facing upwards and the one at the bottom have projections facing downwards. In the space between the top blue and pink strip, 2 small curvy pink strips with projections are seen. Similarly, they are seen in between the pink and blue strip at the bottom also. The corresponding description reads as, “The mixture is heated again, so all double-stranded DNA separates into single strands. When it is cooled, primers base-pair with the targeted sequence in the original template DNA and in the new DNA strands.” An illustration 5 shows a blue horizontal strip with projections facing downwards. A pink horizontal strip with projections facing upwards joins the blue strip from the bottom. Two pink horizontal parallel strips with projections facing downwards for the top one and upwards for the bottom one are seen. One more such structure is shown below this. Finally, a pink horizontal strip with projections facing downwards appears connected to a blue strip below it with projections facing upwards. The corresponding description reads as, “Each cycle of heating and cooling can double the number of copies of the targeted DNA section.”"/>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228600" y="1447800"/>
            <a:ext cx="8508739" cy="4474464"/>
          </a:xfrm>
          <a:prstGeom prst="rect">
            <a:avLst/>
          </a:prstGeom>
        </p:spPr>
      </p:pic>
    </p:spTree>
    <p:extLst>
      <p:ext uri="{BB962C8B-B14F-4D97-AF65-F5344CB8AC3E}">
        <p14:creationId xmlns:p14="http://schemas.microsoft.com/office/powerpoint/2010/main" val="3250980114"/>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Exponential Amplification</a:t>
            </a:r>
          </a:p>
        </p:txBody>
      </p:sp>
      <p:pic>
        <p:nvPicPr>
          <p:cNvPr id="5" name="Picture Placeholder 4" descr="An illustration shows two thin blue colored horizontal lines are shown. Both the lines have a pink stained area in them. The blue portion is labeled as, “template DNA” and the pink portion is labeled as, “targeted sequence.” This divides into two pairs of two small pink strips. Each of these pairs divides exponentially and forms four such pairs totally. This kind of exponential multiplication is shown upto 5 rounds that will produce 32 such copies. The number of rounds starts with 1 and shows upto a max of 30. The copies start from 2, 4 and go on till 1 billion. "/>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685800" y="1447800"/>
            <a:ext cx="7997828" cy="4370694"/>
          </a:xfrm>
          <a:prstGeom prst="rect">
            <a:avLst/>
          </a:prstGeom>
        </p:spPr>
      </p:pic>
    </p:spTree>
    <p:extLst>
      <p:ext uri="{BB962C8B-B14F-4D97-AF65-F5344CB8AC3E}">
        <p14:creationId xmlns:p14="http://schemas.microsoft.com/office/powerpoint/2010/main" val="2371016893"/>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a:t>15.1 Cutting and Pasting DNA</a:t>
            </a:r>
          </a:p>
        </p:txBody>
      </p:sp>
      <p:sp>
        <p:nvSpPr>
          <p:cNvPr id="8195" name="Content Placeholder 2"/>
          <p:cNvSpPr>
            <a:spLocks noGrp="1"/>
          </p:cNvSpPr>
          <p:nvPr>
            <p:ph idx="1"/>
          </p:nvPr>
        </p:nvSpPr>
        <p:spPr/>
        <p:txBody>
          <a:bodyPr/>
          <a:lstStyle/>
          <a:p>
            <a:r>
              <a:rPr lang="en-US" altLang="en-US" dirty="0"/>
              <a:t>Cut and paste</a:t>
            </a:r>
          </a:p>
          <a:p>
            <a:pPr lvl="1"/>
            <a:r>
              <a:rPr lang="en-US" altLang="en-US" dirty="0"/>
              <a:t>How to identify a single base among thousands or millions was a huge challenge</a:t>
            </a:r>
          </a:p>
          <a:p>
            <a:pPr lvl="2"/>
            <a:r>
              <a:rPr lang="en-US" altLang="en-US" dirty="0"/>
              <a:t>Arber and Smith discovered how some bacteria resist infection by bacteriophage</a:t>
            </a:r>
          </a:p>
          <a:p>
            <a:pPr lvl="2"/>
            <a:r>
              <a:rPr lang="en-US" altLang="en-US" dirty="0"/>
              <a:t>These bacteria have enzymes that chop up injected viral DNA</a:t>
            </a:r>
          </a:p>
          <a:p>
            <a:pPr lvl="2"/>
            <a:r>
              <a:rPr lang="en-US" altLang="en-US" dirty="0"/>
              <a:t>Enzymes restrict viral growth</a:t>
            </a:r>
          </a:p>
        </p:txBody>
      </p:sp>
    </p:spTree>
    <p:extLst>
      <p:ext uri="{BB962C8B-B14F-4D97-AF65-F5344CB8AC3E}">
        <p14:creationId xmlns:p14="http://schemas.microsoft.com/office/powerpoint/2010/main" val="13003562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dirty="0"/>
              <a:t>15.3 DNA Sequencing</a:t>
            </a:r>
            <a:endParaRPr lang="en-US" dirty="0"/>
          </a:p>
        </p:txBody>
      </p:sp>
      <p:sp>
        <p:nvSpPr>
          <p:cNvPr id="6" name="Content Placeholder 5"/>
          <p:cNvSpPr>
            <a:spLocks noGrp="1"/>
          </p:cNvSpPr>
          <p:nvPr>
            <p:ph idx="1"/>
          </p:nvPr>
        </p:nvSpPr>
        <p:spPr/>
        <p:txBody>
          <a:bodyPr/>
          <a:lstStyle/>
          <a:p>
            <a:r>
              <a:rPr lang="en-US" altLang="en-US" dirty="0"/>
              <a:t>Sequencing</a:t>
            </a:r>
          </a:p>
          <a:p>
            <a:pPr lvl="1"/>
            <a:r>
              <a:rPr lang="en-US" altLang="en-US" dirty="0"/>
              <a:t>Reveals the order of bases in DNA </a:t>
            </a:r>
          </a:p>
          <a:p>
            <a:pPr lvl="1"/>
            <a:r>
              <a:rPr lang="en-US" altLang="en-US" dirty="0"/>
              <a:t>Determines the order of nucleotides in DNA</a:t>
            </a:r>
          </a:p>
          <a:p>
            <a:pPr lvl="1"/>
            <a:r>
              <a:rPr lang="en-US" altLang="en-US" dirty="0"/>
              <a:t>DNA polymerase partially replicates a DNA template</a:t>
            </a:r>
          </a:p>
          <a:p>
            <a:pPr lvl="1"/>
            <a:r>
              <a:rPr lang="en-US" altLang="en-US" dirty="0"/>
              <a:t>Produces a mixture of DNA fragments of different lengths, separated by electrophoresis</a:t>
            </a:r>
          </a:p>
          <a:p>
            <a:pPr lvl="1"/>
            <a:r>
              <a:rPr lang="en-US" altLang="en-US" dirty="0"/>
              <a:t>The entire genomes of several organisms have been </a:t>
            </a:r>
            <a:r>
              <a:rPr lang="en-US" altLang="en-US" dirty="0" smtClean="0"/>
              <a:t>sequenced</a:t>
            </a:r>
            <a:endParaRPr lang="en-US" altLang="en-US" dirty="0"/>
          </a:p>
        </p:txBody>
      </p:sp>
    </p:spTree>
    <p:extLst>
      <p:ext uri="{BB962C8B-B14F-4D97-AF65-F5344CB8AC3E}">
        <p14:creationId xmlns:p14="http://schemas.microsoft.com/office/powerpoint/2010/main" val="15488500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t>DNA </a:t>
            </a:r>
            <a:r>
              <a:rPr lang="en-US" altLang="en-US" dirty="0" smtClean="0"/>
              <a:t>Sequencing (</a:t>
            </a:r>
            <a:r>
              <a:rPr lang="en-US" altLang="en-US" dirty="0"/>
              <a:t>1 of </a:t>
            </a:r>
            <a:r>
              <a:rPr lang="en-US" altLang="en-US" dirty="0" smtClean="0"/>
              <a:t>2)</a:t>
            </a:r>
            <a:endParaRPr lang="en-US" dirty="0"/>
          </a:p>
        </p:txBody>
      </p:sp>
      <p:sp>
        <p:nvSpPr>
          <p:cNvPr id="3" name="Content Placeholder 2"/>
          <p:cNvSpPr>
            <a:spLocks noGrp="1"/>
          </p:cNvSpPr>
          <p:nvPr>
            <p:ph idx="1"/>
          </p:nvPr>
        </p:nvSpPr>
        <p:spPr/>
        <p:txBody>
          <a:bodyPr/>
          <a:lstStyle/>
          <a:p>
            <a:r>
              <a:rPr lang="en-US" altLang="en-US" dirty="0"/>
              <a:t>Electrophoresis </a:t>
            </a:r>
          </a:p>
          <a:p>
            <a:pPr lvl="1"/>
            <a:r>
              <a:rPr lang="en-US" altLang="en-US" dirty="0"/>
              <a:t>Separates fragments by length into bands </a:t>
            </a:r>
          </a:p>
          <a:p>
            <a:pPr lvl="1"/>
            <a:r>
              <a:rPr lang="en-US" altLang="en-US" dirty="0"/>
              <a:t>Electric field pulls DNA fragments through semisolid gel</a:t>
            </a:r>
          </a:p>
          <a:p>
            <a:pPr lvl="1"/>
            <a:r>
              <a:rPr lang="en-US" altLang="en-US" dirty="0"/>
              <a:t>Fragments of different sizes move at different rates</a:t>
            </a:r>
          </a:p>
          <a:p>
            <a:pPr lvl="1"/>
            <a:r>
              <a:rPr lang="en-US" altLang="en-US" dirty="0"/>
              <a:t>Shorter fragments slip through the tangled molecules of the gel faster than longer </a:t>
            </a:r>
            <a:r>
              <a:rPr lang="en-US" altLang="en-US" dirty="0" smtClean="0"/>
              <a:t>fragments</a:t>
            </a:r>
            <a:endParaRPr lang="en-US" altLang="en-US" dirty="0"/>
          </a:p>
        </p:txBody>
      </p:sp>
    </p:spTree>
    <p:extLst>
      <p:ext uri="{BB962C8B-B14F-4D97-AF65-F5344CB8AC3E}">
        <p14:creationId xmlns:p14="http://schemas.microsoft.com/office/powerpoint/2010/main" val="2959586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DNA </a:t>
            </a:r>
            <a:r>
              <a:rPr lang="en-US" dirty="0" smtClean="0"/>
              <a:t>Sequencing</a:t>
            </a:r>
            <a:r>
              <a:rPr lang="en-US" altLang="en-US" dirty="0"/>
              <a:t> </a:t>
            </a:r>
            <a:r>
              <a:rPr lang="en-US" altLang="en-US" dirty="0" smtClean="0"/>
              <a:t>(2 </a:t>
            </a:r>
            <a:r>
              <a:rPr lang="en-US" altLang="en-US" dirty="0"/>
              <a:t>of 2)</a:t>
            </a:r>
            <a:endParaRPr lang="en-US" dirty="0"/>
          </a:p>
        </p:txBody>
      </p:sp>
      <p:pic>
        <p:nvPicPr>
          <p:cNvPr id="7" name="Picture 6" descr="An illustration shows a horizontal placement of a spiral double helix structure. It is labeled as, “template DNA.” One part of the spiral helix is opened and has the labels “T”, “C”, “A” and “G” randomly arranged in both the top and bottom projections. The gap in between the two strands is labeled as, “DNA polymerase.” An illustration 1 shows an orange pentagonal structure with the corner numbered from 0 to 4’. Three yellow balls connect to “4’” and the connections point is labeled as, “5’.” The corners with the labels “2’” and “3’” have the labels “H” given below. The corner with the label “1’” is connected to two labels “pigment” and “base.” For the pigment “green”, the base is labeled as, “A”, “adenine”; for the pigment “blue”, the base is “C”, “cytosine”; For the pigment “black”, the base is “G”, “Guanine”; for the pigment red, the base is “T”, “thymine.” This illustration is numbered “1” and labeled as, “Dideoxynucleotides.” The corresponding description reads as, “This sequencing method depends on dideoxynucleotides, which are nucleotides that have a hydrogen atom instead of a hydroxyl group on their 3′ carbon (compare the structure with those in Figure 8.4). Each base (G, A, T, or C) is labeled with a different colored pigment.” An illustration 2 shows a new pink strand with projections facing downwards and labeled as, “T,C,C,A,T,G,G,A,C,C A.” The last “A” is colored green. The corresponding description reads as, “DNA polymerase uses a section of DNA as a template to synthesize new strands of DNA. Synthesis of each new strand stops when a dideoxynucleotide is added.” An illustration 3 shows many such new pink strands with the labels on their projections. The last projection in each new strand is given the corresponding color. The number of projections is shown in decreasing order with the last strand having no other projection except “T” that is colored red. The corresponding description reads as, “At the end of the reaction, there are many incomplete copies of the template DNA in the mixture.” An illustration 4 shows a slanting strip kept from the first new strand mention in the previous illustration slanting downwards up to the last new strand. This strip shown multiple colored bands at equal intervals. The corresponding description reads as, “Electrophoresis separates the copied DNA fragments into bands according to their length. All of the DNA strands in each band end with the same base, so each band is the color of the base’s tracer pigment.” An illustration 5 shows many colored wavy lines emerging from the base of the slanting strip mentioned in the previous illustration. The labels “T”, “C”, “G” and “A” are shown at random below these wavy lines with each letter representing a specific color. The corresponding description reads as, “A computer detects and records the color of successive bands on the gel (see Figure 15.8 for an example). The order of colors of the bands reflects the sequence of the DN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656" y="1395153"/>
            <a:ext cx="7660178" cy="4472247"/>
          </a:xfrm>
          <a:prstGeom prst="rect">
            <a:avLst/>
          </a:prstGeom>
        </p:spPr>
      </p:pic>
    </p:spTree>
    <p:extLst>
      <p:ext uri="{BB962C8B-B14F-4D97-AF65-F5344CB8AC3E}">
        <p14:creationId xmlns:p14="http://schemas.microsoft.com/office/powerpoint/2010/main" val="1287208582"/>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Five Steps of DNA </a:t>
            </a:r>
            <a:r>
              <a:rPr lang="en-US" altLang="en-US" dirty="0" smtClean="0"/>
              <a:t>Sequencing (</a:t>
            </a:r>
            <a:r>
              <a:rPr lang="en-US" altLang="en-US" dirty="0"/>
              <a:t>1 of </a:t>
            </a:r>
            <a:r>
              <a:rPr lang="en-US" altLang="en-US" dirty="0" smtClean="0"/>
              <a:t>2)</a:t>
            </a:r>
            <a:endParaRPr lang="en-US" dirty="0"/>
          </a:p>
        </p:txBody>
      </p:sp>
      <p:sp>
        <p:nvSpPr>
          <p:cNvPr id="3" name="Content Placeholder 2"/>
          <p:cNvSpPr>
            <a:spLocks noGrp="1"/>
          </p:cNvSpPr>
          <p:nvPr>
            <p:ph idx="1"/>
          </p:nvPr>
        </p:nvSpPr>
        <p:spPr/>
        <p:txBody>
          <a:bodyPr>
            <a:normAutofit fontScale="92500" lnSpcReduction="10000"/>
          </a:bodyPr>
          <a:lstStyle/>
          <a:p>
            <a:pPr marL="514350" indent="-514350">
              <a:buFont typeface="+mj-lt"/>
              <a:buAutoNum type="arabicPeriod"/>
            </a:pPr>
            <a:r>
              <a:rPr lang="en-US" altLang="en-US" dirty="0"/>
              <a:t>DNA polymerase adds a nucleotide only to the hydroxyl group on the 3′ carbon of a DNA strand</a:t>
            </a:r>
          </a:p>
          <a:p>
            <a:pPr lvl="1"/>
            <a:r>
              <a:rPr lang="en-US" altLang="en-US" dirty="0"/>
              <a:t>Each kind (A,C,G,T) is labeled with a colored pigment</a:t>
            </a:r>
          </a:p>
          <a:p>
            <a:pPr lvl="1"/>
            <a:r>
              <a:rPr lang="en-US" altLang="en-US" dirty="0"/>
              <a:t>During the reaction, the polymerase randomly adds with either a regular or a modified nucleotide to the end of the growing DNA </a:t>
            </a:r>
            <a:endParaRPr lang="en-US" altLang="en-US" dirty="0" smtClean="0"/>
          </a:p>
          <a:p>
            <a:pPr marL="514350" indent="-514350">
              <a:buFont typeface="+mj-lt"/>
              <a:buAutoNum type="arabicPeriod" startAt="2"/>
            </a:pPr>
            <a:r>
              <a:rPr lang="en-US" altLang="en-US" dirty="0"/>
              <a:t>The reaction produces millions of DNA fragments of different lengths</a:t>
            </a:r>
          </a:p>
          <a:p>
            <a:pPr lvl="1"/>
            <a:r>
              <a:rPr lang="en-US" altLang="en-US" dirty="0"/>
              <a:t>The fragments are incomplete complementary copies of the starting DNA</a:t>
            </a:r>
          </a:p>
          <a:p>
            <a:pPr marL="514350" indent="-514350">
              <a:buFont typeface="+mj-lt"/>
              <a:buAutoNum type="arabicPeriod" startAt="3"/>
            </a:pPr>
            <a:r>
              <a:rPr lang="en-US" altLang="en-US" dirty="0"/>
              <a:t>Electrophoresis separates DNA fragments into bands according to length and color</a:t>
            </a:r>
          </a:p>
          <a:p>
            <a:pPr lvl="1"/>
            <a:r>
              <a:rPr lang="en-US" dirty="0"/>
              <a:t>Fragments move through the gel at different </a:t>
            </a:r>
            <a:r>
              <a:rPr lang="en-US" dirty="0" smtClean="0"/>
              <a:t>rates</a:t>
            </a:r>
            <a:endParaRPr lang="en-US" altLang="en-US" dirty="0"/>
          </a:p>
        </p:txBody>
      </p:sp>
    </p:spTree>
    <p:extLst>
      <p:ext uri="{BB962C8B-B14F-4D97-AF65-F5344CB8AC3E}">
        <p14:creationId xmlns:p14="http://schemas.microsoft.com/office/powerpoint/2010/main" val="970691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Five Steps of DNA </a:t>
            </a:r>
            <a:r>
              <a:rPr lang="en-US" altLang="en-US" dirty="0" smtClean="0"/>
              <a:t>Sequencing (2 </a:t>
            </a:r>
            <a:r>
              <a:rPr lang="en-US" altLang="en-US" dirty="0"/>
              <a:t>of </a:t>
            </a:r>
            <a:r>
              <a:rPr lang="en-US" altLang="en-US" dirty="0" smtClean="0"/>
              <a:t>2)</a:t>
            </a:r>
            <a:endParaRPr lang="en-US" dirty="0"/>
          </a:p>
        </p:txBody>
      </p:sp>
      <p:sp>
        <p:nvSpPr>
          <p:cNvPr id="3" name="Content Placeholder 2"/>
          <p:cNvSpPr>
            <a:spLocks noGrp="1"/>
          </p:cNvSpPr>
          <p:nvPr>
            <p:ph idx="1"/>
          </p:nvPr>
        </p:nvSpPr>
        <p:spPr/>
        <p:txBody>
          <a:bodyPr/>
          <a:lstStyle/>
          <a:p>
            <a:pPr marL="514350" indent="-514350">
              <a:buFont typeface="+mj-lt"/>
              <a:buAutoNum type="arabicPeriod" startAt="4"/>
            </a:pPr>
            <a:r>
              <a:rPr lang="en-US" altLang="en-US" dirty="0"/>
              <a:t>All fragments in a given band have the same modified nucleotide at their ends</a:t>
            </a:r>
          </a:p>
          <a:p>
            <a:pPr lvl="1"/>
            <a:r>
              <a:rPr lang="en-US" altLang="en-US" dirty="0"/>
              <a:t>Pigment labels now impart distinct colors on the bands</a:t>
            </a:r>
          </a:p>
          <a:p>
            <a:pPr marL="514350" indent="-514350">
              <a:buFont typeface="+mj-lt"/>
              <a:buAutoNum type="arabicPeriod" startAt="4"/>
            </a:pPr>
            <a:r>
              <a:rPr lang="en-US" altLang="en-US" dirty="0"/>
              <a:t>A computer detects and records the color of successive bands on the gel </a:t>
            </a:r>
          </a:p>
          <a:p>
            <a:pPr lvl="1"/>
            <a:r>
              <a:rPr lang="en-US" altLang="en-US" dirty="0"/>
              <a:t>The order of colors represents the sequence of the template </a:t>
            </a:r>
            <a:r>
              <a:rPr lang="en-US" altLang="en-US" dirty="0" smtClean="0"/>
              <a:t>DNA</a:t>
            </a:r>
            <a:endParaRPr lang="en-US" altLang="en-US" dirty="0"/>
          </a:p>
        </p:txBody>
      </p:sp>
    </p:spTree>
    <p:extLst>
      <p:ext uri="{BB962C8B-B14F-4D97-AF65-F5344CB8AC3E}">
        <p14:creationId xmlns:p14="http://schemas.microsoft.com/office/powerpoint/2010/main" val="2825533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dirty="0"/>
              <a:t>The Human Genome Project</a:t>
            </a:r>
            <a:endParaRPr lang="en-US" dirty="0"/>
          </a:p>
        </p:txBody>
      </p:sp>
      <p:sp>
        <p:nvSpPr>
          <p:cNvPr id="6" name="Content Placeholder 5"/>
          <p:cNvSpPr>
            <a:spLocks noGrp="1"/>
          </p:cNvSpPr>
          <p:nvPr>
            <p:ph idx="1"/>
          </p:nvPr>
        </p:nvSpPr>
        <p:spPr/>
        <p:txBody>
          <a:bodyPr/>
          <a:lstStyle/>
          <a:p>
            <a:r>
              <a:rPr lang="en-GB" altLang="en-US" dirty="0"/>
              <a:t>The h</a:t>
            </a:r>
            <a:r>
              <a:rPr lang="en-US" altLang="en-US" dirty="0" err="1"/>
              <a:t>uman</a:t>
            </a:r>
            <a:r>
              <a:rPr lang="en-US" altLang="en-US" dirty="0"/>
              <a:t> genome consists of about 3 billion nucleotide bases</a:t>
            </a:r>
          </a:p>
          <a:p>
            <a:pPr lvl="1"/>
            <a:r>
              <a:rPr lang="en-US" altLang="en-US" dirty="0"/>
              <a:t>Celera Genomics invented faster methods of sequencing genomic DNA</a:t>
            </a:r>
          </a:p>
          <a:p>
            <a:pPr lvl="1"/>
            <a:r>
              <a:rPr lang="en-US" altLang="en-US" dirty="0"/>
              <a:t>Human genome sequence completed in 2003 but could not be patented</a:t>
            </a:r>
          </a:p>
          <a:p>
            <a:pPr lvl="1"/>
            <a:r>
              <a:rPr lang="en-US" altLang="en-US" dirty="0"/>
              <a:t>50 years after discovery of DNA structure, sequencing of the human genome was </a:t>
            </a:r>
            <a:r>
              <a:rPr lang="en-US" altLang="en-US" dirty="0" smtClean="0"/>
              <a:t>complete</a:t>
            </a:r>
            <a:endParaRPr lang="en-US" altLang="en-US" dirty="0"/>
          </a:p>
        </p:txBody>
      </p:sp>
    </p:spTree>
    <p:extLst>
      <p:ext uri="{BB962C8B-B14F-4D97-AF65-F5344CB8AC3E}">
        <p14:creationId xmlns:p14="http://schemas.microsoft.com/office/powerpoint/2010/main" val="2607945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Human Genome Raw Data</a:t>
            </a:r>
            <a:endParaRPr lang="en-US" dirty="0"/>
          </a:p>
        </p:txBody>
      </p:sp>
      <p:pic>
        <p:nvPicPr>
          <p:cNvPr id="5" name="Picture Placeholder 4" descr="An illustration shows a vertical arrangement of multi colored dots that are tightly packed. Some markings are seen at the top of these colored lines."/>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1371600" y="1301330"/>
            <a:ext cx="6019800" cy="4775485"/>
          </a:xfrm>
          <a:prstGeom prst="rect">
            <a:avLst/>
          </a:prstGeom>
        </p:spPr>
      </p:pic>
    </p:spTree>
    <p:extLst>
      <p:ext uri="{BB962C8B-B14F-4D97-AF65-F5344CB8AC3E}">
        <p14:creationId xmlns:p14="http://schemas.microsoft.com/office/powerpoint/2010/main" val="2852959161"/>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Human Genome Statistics</a:t>
            </a:r>
          </a:p>
        </p:txBody>
      </p:sp>
      <p:graphicFrame>
        <p:nvGraphicFramePr>
          <p:cNvPr id="3" name="Table 2"/>
          <p:cNvGraphicFramePr>
            <a:graphicFrameLocks noGrp="1"/>
          </p:cNvGraphicFramePr>
          <p:nvPr>
            <p:extLst>
              <p:ext uri="{D42A27DB-BD31-4B8C-83A1-F6EECF244321}">
                <p14:modId xmlns:p14="http://schemas.microsoft.com/office/powerpoint/2010/main" val="622123007"/>
              </p:ext>
            </p:extLst>
          </p:nvPr>
        </p:nvGraphicFramePr>
        <p:xfrm>
          <a:off x="1553028" y="2286000"/>
          <a:ext cx="6066972" cy="3155354"/>
        </p:xfrm>
        <a:graphic>
          <a:graphicData uri="http://schemas.openxmlformats.org/drawingml/2006/table">
            <a:tbl>
              <a:tblPr>
                <a:tableStyleId>{5940675A-B579-460E-94D1-54222C63F5DA}</a:tableStyleId>
              </a:tblPr>
              <a:tblGrid>
                <a:gridCol w="4476499"/>
                <a:gridCol w="1590473"/>
              </a:tblGrid>
              <a:tr h="236974">
                <a:tc>
                  <a:txBody>
                    <a:bodyPr/>
                    <a:lstStyle/>
                    <a:p>
                      <a:pPr marL="0" marR="0">
                        <a:lnSpc>
                          <a:spcPct val="115000"/>
                        </a:lnSpc>
                        <a:spcBef>
                          <a:spcPts val="0"/>
                        </a:spcBef>
                        <a:spcAft>
                          <a:spcPts val="0"/>
                        </a:spcAft>
                      </a:pPr>
                      <a:r>
                        <a:rPr lang="en-US" sz="1400" b="1" dirty="0">
                          <a:effectLst/>
                          <a:latin typeface="Arial" pitchFamily="34" charset="0"/>
                          <a:cs typeface="Arial" pitchFamily="34" charset="0"/>
                        </a:rPr>
                        <a:t>Chromosomes</a:t>
                      </a:r>
                      <a:r>
                        <a:rPr lang="en-US" sz="1400" dirty="0">
                          <a:effectLst/>
                          <a:latin typeface="Arial" pitchFamily="34" charset="0"/>
                          <a:cs typeface="Arial" pitchFamily="34" charset="0"/>
                        </a:rPr>
                        <a:t> </a:t>
                      </a:r>
                      <a:r>
                        <a:rPr lang="en-US" sz="1400" spc="-50" dirty="0">
                          <a:effectLst/>
                          <a:latin typeface="Arial" pitchFamily="34" charset="0"/>
                          <a:cs typeface="Arial" pitchFamily="34" charset="0"/>
                        </a:rPr>
                        <a:t>(number of)*</a:t>
                      </a:r>
                      <a:endParaRPr lang="en-US" sz="1400" dirty="0">
                        <a:effectLst/>
                        <a:latin typeface="Arial" pitchFamily="34" charset="0"/>
                        <a:ea typeface="Times New Roman"/>
                        <a:cs typeface="Arial" pitchFamily="34" charset="0"/>
                      </a:endParaRPr>
                    </a:p>
                  </a:txBody>
                  <a:tcPr marL="25400" marR="25400" marT="0" marB="0"/>
                </a:tc>
                <a:tc>
                  <a:txBody>
                    <a:bodyPr/>
                    <a:lstStyle/>
                    <a:p>
                      <a:pPr marL="1066800" marR="0">
                        <a:lnSpc>
                          <a:spcPct val="115000"/>
                        </a:lnSpc>
                        <a:spcBef>
                          <a:spcPts val="0"/>
                        </a:spcBef>
                        <a:spcAft>
                          <a:spcPts val="0"/>
                        </a:spcAft>
                      </a:pPr>
                      <a:r>
                        <a:rPr lang="en-US" sz="1400" spc="-50">
                          <a:effectLst/>
                          <a:latin typeface="Arial" pitchFamily="34" charset="0"/>
                          <a:cs typeface="Arial" pitchFamily="34" charset="0"/>
                        </a:rPr>
                        <a:t>24</a:t>
                      </a:r>
                      <a:endParaRPr lang="en-US" sz="1400">
                        <a:effectLst/>
                        <a:latin typeface="Arial" pitchFamily="34" charset="0"/>
                        <a:ea typeface="Times New Roman"/>
                        <a:cs typeface="Arial" pitchFamily="34" charset="0"/>
                      </a:endParaRPr>
                    </a:p>
                  </a:txBody>
                  <a:tcPr marL="25400" marR="25400" marT="0" marB="0"/>
                </a:tc>
              </a:tr>
              <a:tr h="236974">
                <a:tc>
                  <a:txBody>
                    <a:bodyPr/>
                    <a:lstStyle/>
                    <a:p>
                      <a:pPr marL="0" marR="0">
                        <a:lnSpc>
                          <a:spcPct val="115000"/>
                        </a:lnSpc>
                        <a:spcBef>
                          <a:spcPts val="0"/>
                        </a:spcBef>
                        <a:spcAft>
                          <a:spcPts val="0"/>
                        </a:spcAft>
                      </a:pPr>
                      <a:r>
                        <a:rPr lang="en-US" sz="1400" b="1" dirty="0">
                          <a:effectLst/>
                          <a:latin typeface="Arial" pitchFamily="34" charset="0"/>
                          <a:cs typeface="Arial" pitchFamily="34" charset="0"/>
                        </a:rPr>
                        <a:t>Nucleotides </a:t>
                      </a:r>
                      <a:r>
                        <a:rPr lang="en-US" sz="1400" spc="-50" dirty="0">
                          <a:effectLst/>
                          <a:latin typeface="Arial" pitchFamily="34" charset="0"/>
                          <a:cs typeface="Arial" pitchFamily="34" charset="0"/>
                        </a:rPr>
                        <a:t>(number of)*</a:t>
                      </a:r>
                      <a:endParaRPr lang="en-US" sz="1400" dirty="0">
                        <a:effectLst/>
                        <a:latin typeface="Arial" pitchFamily="34" charset="0"/>
                        <a:ea typeface="Times New Roman"/>
                        <a:cs typeface="Arial" pitchFamily="34" charset="0"/>
                      </a:endParaRPr>
                    </a:p>
                  </a:txBody>
                  <a:tcPr marL="25400" marR="25400" marT="0" marB="0"/>
                </a:tc>
                <a:tc>
                  <a:txBody>
                    <a:bodyPr/>
                    <a:lstStyle/>
                    <a:p>
                      <a:pPr marL="0" marR="0">
                        <a:lnSpc>
                          <a:spcPct val="115000"/>
                        </a:lnSpc>
                        <a:spcBef>
                          <a:spcPts val="0"/>
                        </a:spcBef>
                        <a:spcAft>
                          <a:spcPts val="0"/>
                        </a:spcAft>
                      </a:pPr>
                      <a:r>
                        <a:rPr lang="en-US" sz="1400" spc="-50">
                          <a:effectLst/>
                          <a:latin typeface="Arial" pitchFamily="34" charset="0"/>
                          <a:cs typeface="Arial" pitchFamily="34" charset="0"/>
                        </a:rPr>
                        <a:t>3,547,121,844</a:t>
                      </a:r>
                      <a:endParaRPr lang="en-US" sz="1400">
                        <a:effectLst/>
                        <a:latin typeface="Arial" pitchFamily="34" charset="0"/>
                        <a:ea typeface="Times New Roman"/>
                        <a:cs typeface="Arial" pitchFamily="34" charset="0"/>
                      </a:endParaRPr>
                    </a:p>
                  </a:txBody>
                  <a:tcPr marL="25400" marR="25400" marT="0" marB="0"/>
                </a:tc>
              </a:tr>
              <a:tr h="236974">
                <a:tc>
                  <a:txBody>
                    <a:bodyPr/>
                    <a:lstStyle/>
                    <a:p>
                      <a:pPr marL="0" marR="0">
                        <a:lnSpc>
                          <a:spcPct val="115000"/>
                        </a:lnSpc>
                        <a:spcBef>
                          <a:spcPts val="0"/>
                        </a:spcBef>
                        <a:spcAft>
                          <a:spcPts val="0"/>
                        </a:spcAft>
                      </a:pPr>
                      <a:r>
                        <a:rPr lang="en-US" sz="1400" b="1" dirty="0">
                          <a:effectLst/>
                          <a:latin typeface="Arial" pitchFamily="34" charset="0"/>
                          <a:cs typeface="Arial" pitchFamily="34" charset="0"/>
                        </a:rPr>
                        <a:t>Genes</a:t>
                      </a:r>
                      <a:endParaRPr lang="en-US" sz="1400" b="1" dirty="0">
                        <a:effectLst/>
                        <a:latin typeface="Arial" pitchFamily="34" charset="0"/>
                        <a:ea typeface="Times New Roman"/>
                        <a:cs typeface="Arial" pitchFamily="34" charset="0"/>
                      </a:endParaRPr>
                    </a:p>
                  </a:txBody>
                  <a:tcPr marL="25400" marR="25400" marT="0" marB="0"/>
                </a:tc>
                <a:tc>
                  <a:txBody>
                    <a:bodyPr/>
                    <a:lstStyle/>
                    <a:p>
                      <a:endParaRPr lang="en-US" dirty="0">
                        <a:latin typeface="Arial" panose="020B0604020202020204" pitchFamily="34" charset="0"/>
                        <a:cs typeface="Arial" panose="020B0604020202020204" pitchFamily="34" charset="0"/>
                      </a:endParaRPr>
                    </a:p>
                  </a:txBody>
                  <a:tcPr marL="25400" marR="25400" marT="0" marB="0"/>
                </a:tc>
              </a:tr>
              <a:tr h="236974">
                <a:tc>
                  <a:txBody>
                    <a:bodyPr/>
                    <a:lstStyle/>
                    <a:p>
                      <a:pPr marL="180975" marR="0">
                        <a:lnSpc>
                          <a:spcPct val="115000"/>
                        </a:lnSpc>
                        <a:spcBef>
                          <a:spcPts val="0"/>
                        </a:spcBef>
                        <a:spcAft>
                          <a:spcPts val="0"/>
                        </a:spcAft>
                      </a:pPr>
                      <a:r>
                        <a:rPr lang="en-US" sz="1400" spc="-50" dirty="0">
                          <a:effectLst/>
                          <a:latin typeface="Arial" pitchFamily="34" charset="0"/>
                          <a:cs typeface="Arial" pitchFamily="34" charset="0"/>
                        </a:rPr>
                        <a:t>Protein coding genes (number of)*</a:t>
                      </a:r>
                      <a:endParaRPr lang="en-US" sz="1400" dirty="0">
                        <a:effectLst/>
                        <a:latin typeface="Arial" pitchFamily="34" charset="0"/>
                        <a:ea typeface="Times New Roman"/>
                        <a:cs typeface="Arial" pitchFamily="34" charset="0"/>
                      </a:endParaRPr>
                    </a:p>
                  </a:txBody>
                  <a:tcPr marL="25400" marR="25400" marT="0" marB="0"/>
                </a:tc>
                <a:tc>
                  <a:txBody>
                    <a:bodyPr/>
                    <a:lstStyle/>
                    <a:p>
                      <a:pPr marL="704850" marR="0">
                        <a:lnSpc>
                          <a:spcPct val="115000"/>
                        </a:lnSpc>
                        <a:spcBef>
                          <a:spcPts val="0"/>
                        </a:spcBef>
                        <a:spcAft>
                          <a:spcPts val="0"/>
                        </a:spcAft>
                      </a:pPr>
                      <a:r>
                        <a:rPr lang="en-US" sz="1400" spc="-50">
                          <a:effectLst/>
                          <a:latin typeface="Arial" pitchFamily="34" charset="0"/>
                          <a:cs typeface="Arial" pitchFamily="34" charset="0"/>
                        </a:rPr>
                        <a:t>20,313</a:t>
                      </a:r>
                      <a:endParaRPr lang="en-US" sz="1400">
                        <a:effectLst/>
                        <a:latin typeface="Arial" pitchFamily="34" charset="0"/>
                        <a:ea typeface="Times New Roman"/>
                        <a:cs typeface="Arial" pitchFamily="34" charset="0"/>
                      </a:endParaRPr>
                    </a:p>
                  </a:txBody>
                  <a:tcPr marL="25400" marR="25400" marT="0" marB="0"/>
                </a:tc>
              </a:tr>
              <a:tr h="236974">
                <a:tc>
                  <a:txBody>
                    <a:bodyPr/>
                    <a:lstStyle/>
                    <a:p>
                      <a:pPr marL="180975" marR="0">
                        <a:lnSpc>
                          <a:spcPct val="115000"/>
                        </a:lnSpc>
                        <a:spcBef>
                          <a:spcPts val="0"/>
                        </a:spcBef>
                        <a:spcAft>
                          <a:spcPts val="0"/>
                        </a:spcAft>
                      </a:pPr>
                      <a:r>
                        <a:rPr lang="en-US" sz="1400" spc="-50" dirty="0">
                          <a:effectLst/>
                          <a:latin typeface="Arial" pitchFamily="34" charset="0"/>
                          <a:cs typeface="Arial" pitchFamily="34" charset="0"/>
                        </a:rPr>
                        <a:t>Non-protein-coding genes (number of)*</a:t>
                      </a:r>
                      <a:endParaRPr lang="en-US" sz="1400" dirty="0">
                        <a:effectLst/>
                        <a:latin typeface="Arial" pitchFamily="34" charset="0"/>
                        <a:ea typeface="Times New Roman"/>
                        <a:cs typeface="Arial" pitchFamily="34" charset="0"/>
                      </a:endParaRPr>
                    </a:p>
                  </a:txBody>
                  <a:tcPr marL="25400" marR="25400" marT="0" marB="0"/>
                </a:tc>
                <a:tc>
                  <a:txBody>
                    <a:bodyPr/>
                    <a:lstStyle/>
                    <a:p>
                      <a:pPr marL="704850" marR="0">
                        <a:lnSpc>
                          <a:spcPct val="115000"/>
                        </a:lnSpc>
                        <a:spcBef>
                          <a:spcPts val="0"/>
                        </a:spcBef>
                        <a:spcAft>
                          <a:spcPts val="0"/>
                        </a:spcAft>
                      </a:pPr>
                      <a:r>
                        <a:rPr lang="en-US" sz="1400" spc="-50">
                          <a:effectLst/>
                          <a:latin typeface="Arial" pitchFamily="34" charset="0"/>
                          <a:cs typeface="Arial" pitchFamily="34" charset="0"/>
                        </a:rPr>
                        <a:t>25,180</a:t>
                      </a:r>
                      <a:endParaRPr lang="en-US" sz="1400">
                        <a:effectLst/>
                        <a:latin typeface="Arial" pitchFamily="34" charset="0"/>
                        <a:ea typeface="Times New Roman"/>
                        <a:cs typeface="Arial" pitchFamily="34" charset="0"/>
                      </a:endParaRPr>
                    </a:p>
                  </a:txBody>
                  <a:tcPr marL="25400" marR="25400" marT="0" marB="0"/>
                </a:tc>
              </a:tr>
              <a:tr h="236974">
                <a:tc>
                  <a:txBody>
                    <a:bodyPr/>
                    <a:lstStyle/>
                    <a:p>
                      <a:pPr marL="190500" marR="0">
                        <a:lnSpc>
                          <a:spcPct val="115000"/>
                        </a:lnSpc>
                        <a:spcBef>
                          <a:spcPts val="0"/>
                        </a:spcBef>
                        <a:spcAft>
                          <a:spcPts val="0"/>
                        </a:spcAft>
                      </a:pPr>
                      <a:r>
                        <a:rPr lang="en-US" sz="1400" spc="-50" dirty="0">
                          <a:effectLst/>
                          <a:latin typeface="Arial" pitchFamily="34" charset="0"/>
                          <a:cs typeface="Arial" pitchFamily="34" charset="0"/>
                        </a:rPr>
                        <a:t>Pseudogenes (gene duplications, number of)*</a:t>
                      </a:r>
                      <a:endParaRPr lang="en-US" sz="1400" dirty="0">
                        <a:effectLst/>
                        <a:latin typeface="Arial" pitchFamily="34" charset="0"/>
                        <a:ea typeface="Times New Roman"/>
                        <a:cs typeface="Arial" pitchFamily="34" charset="0"/>
                      </a:endParaRPr>
                    </a:p>
                  </a:txBody>
                  <a:tcPr marL="25400" marR="25400" marT="0" marB="0"/>
                </a:tc>
                <a:tc>
                  <a:txBody>
                    <a:bodyPr/>
                    <a:lstStyle/>
                    <a:p>
                      <a:pPr marL="723900" marR="0">
                        <a:lnSpc>
                          <a:spcPct val="115000"/>
                        </a:lnSpc>
                        <a:spcBef>
                          <a:spcPts val="0"/>
                        </a:spcBef>
                        <a:spcAft>
                          <a:spcPts val="0"/>
                        </a:spcAft>
                      </a:pPr>
                      <a:r>
                        <a:rPr lang="en-US" sz="1400" spc="-50">
                          <a:effectLst/>
                          <a:latin typeface="Arial" pitchFamily="34" charset="0"/>
                          <a:cs typeface="Arial" pitchFamily="34" charset="0"/>
                        </a:rPr>
                        <a:t>14,453</a:t>
                      </a:r>
                      <a:endParaRPr lang="en-US" sz="1400">
                        <a:effectLst/>
                        <a:latin typeface="Arial" pitchFamily="34" charset="0"/>
                        <a:ea typeface="Times New Roman"/>
                        <a:cs typeface="Arial" pitchFamily="34" charset="0"/>
                      </a:endParaRPr>
                    </a:p>
                  </a:txBody>
                  <a:tcPr marL="25400" marR="25400" marT="0" marB="0"/>
                </a:tc>
              </a:tr>
              <a:tr h="236974">
                <a:tc>
                  <a:txBody>
                    <a:bodyPr/>
                    <a:lstStyle/>
                    <a:p>
                      <a:pPr marL="0" marR="0">
                        <a:lnSpc>
                          <a:spcPct val="115000"/>
                        </a:lnSpc>
                        <a:spcBef>
                          <a:spcPts val="0"/>
                        </a:spcBef>
                        <a:spcAft>
                          <a:spcPts val="0"/>
                        </a:spcAft>
                      </a:pPr>
                      <a:r>
                        <a:rPr lang="en-US" sz="1400" b="1" dirty="0">
                          <a:effectLst/>
                          <a:latin typeface="Arial" pitchFamily="34" charset="0"/>
                          <a:cs typeface="Arial" pitchFamily="34" charset="0"/>
                        </a:rPr>
                        <a:t>Exons</a:t>
                      </a:r>
                      <a:r>
                        <a:rPr lang="en-US" sz="1400" dirty="0">
                          <a:effectLst/>
                          <a:latin typeface="Arial" pitchFamily="34" charset="0"/>
                          <a:cs typeface="Arial" pitchFamily="34" charset="0"/>
                        </a:rPr>
                        <a:t> </a:t>
                      </a:r>
                      <a:r>
                        <a:rPr lang="en-US" sz="1400" spc="-50" dirty="0">
                          <a:effectLst/>
                          <a:latin typeface="Arial" pitchFamily="34" charset="0"/>
                          <a:cs typeface="Arial" pitchFamily="34" charset="0"/>
                        </a:rPr>
                        <a:t>(number of)</a:t>
                      </a:r>
                      <a:endParaRPr lang="en-US" sz="1400" dirty="0">
                        <a:effectLst/>
                        <a:latin typeface="Arial" pitchFamily="34" charset="0"/>
                        <a:ea typeface="Times New Roman"/>
                        <a:cs typeface="Arial" pitchFamily="34" charset="0"/>
                      </a:endParaRPr>
                    </a:p>
                  </a:txBody>
                  <a:tcPr marL="25400" marR="25400" marT="0" marB="0"/>
                </a:tc>
                <a:tc>
                  <a:txBody>
                    <a:bodyPr/>
                    <a:lstStyle/>
                    <a:p>
                      <a:pPr marL="609600" marR="0">
                        <a:lnSpc>
                          <a:spcPct val="115000"/>
                        </a:lnSpc>
                        <a:spcBef>
                          <a:spcPts val="0"/>
                        </a:spcBef>
                        <a:spcAft>
                          <a:spcPts val="0"/>
                        </a:spcAft>
                      </a:pPr>
                      <a:r>
                        <a:rPr lang="en-US" sz="1400" spc="-50">
                          <a:effectLst/>
                          <a:latin typeface="Arial" pitchFamily="34" charset="0"/>
                          <a:cs typeface="Arial" pitchFamily="34" charset="0"/>
                        </a:rPr>
                        <a:t>381,122</a:t>
                      </a:r>
                      <a:endParaRPr lang="en-US" sz="1400">
                        <a:effectLst/>
                        <a:latin typeface="Arial" pitchFamily="34" charset="0"/>
                        <a:ea typeface="Times New Roman"/>
                        <a:cs typeface="Arial" pitchFamily="34" charset="0"/>
                      </a:endParaRPr>
                    </a:p>
                  </a:txBody>
                  <a:tcPr marL="25400" marR="25400" marT="0" marB="0"/>
                </a:tc>
              </a:tr>
              <a:tr h="236974">
                <a:tc>
                  <a:txBody>
                    <a:bodyPr/>
                    <a:lstStyle/>
                    <a:p>
                      <a:pPr marL="171450" marR="0">
                        <a:lnSpc>
                          <a:spcPct val="115000"/>
                        </a:lnSpc>
                        <a:spcBef>
                          <a:spcPts val="0"/>
                        </a:spcBef>
                        <a:spcAft>
                          <a:spcPts val="0"/>
                        </a:spcAft>
                      </a:pPr>
                      <a:r>
                        <a:rPr lang="en-US" sz="1400" spc="-50" dirty="0">
                          <a:effectLst/>
                          <a:latin typeface="Arial" pitchFamily="34" charset="0"/>
                          <a:cs typeface="Arial" pitchFamily="34" charset="0"/>
                        </a:rPr>
                        <a:t>Average exon length (base pairs)</a:t>
                      </a:r>
                      <a:endParaRPr lang="en-US" sz="1400" dirty="0">
                        <a:effectLst/>
                        <a:latin typeface="Arial" pitchFamily="34" charset="0"/>
                        <a:ea typeface="Times New Roman"/>
                        <a:cs typeface="Arial" pitchFamily="34" charset="0"/>
                      </a:endParaRPr>
                    </a:p>
                  </a:txBody>
                  <a:tcPr marL="25400" marR="25400" marT="0" marB="0"/>
                </a:tc>
                <a:tc>
                  <a:txBody>
                    <a:bodyPr/>
                    <a:lstStyle/>
                    <a:p>
                      <a:pPr marL="981075" marR="0">
                        <a:lnSpc>
                          <a:spcPct val="115000"/>
                        </a:lnSpc>
                        <a:spcBef>
                          <a:spcPts val="0"/>
                        </a:spcBef>
                        <a:spcAft>
                          <a:spcPts val="0"/>
                        </a:spcAft>
                      </a:pPr>
                      <a:r>
                        <a:rPr lang="en-US" sz="1400" spc="-50" dirty="0">
                          <a:effectLst/>
                          <a:latin typeface="Arial" pitchFamily="34" charset="0"/>
                          <a:cs typeface="Arial" pitchFamily="34" charset="0"/>
                        </a:rPr>
                        <a:t>163</a:t>
                      </a:r>
                      <a:endParaRPr lang="en-US" sz="1400" dirty="0">
                        <a:effectLst/>
                        <a:latin typeface="Arial" pitchFamily="34" charset="0"/>
                        <a:ea typeface="Times New Roman"/>
                        <a:cs typeface="Arial" pitchFamily="34" charset="0"/>
                      </a:endParaRPr>
                    </a:p>
                  </a:txBody>
                  <a:tcPr marL="25400" marR="25400" marT="0" marB="0"/>
                </a:tc>
              </a:tr>
              <a:tr h="236974">
                <a:tc>
                  <a:txBody>
                    <a:bodyPr/>
                    <a:lstStyle/>
                    <a:p>
                      <a:pPr marL="0" marR="0">
                        <a:lnSpc>
                          <a:spcPct val="115000"/>
                        </a:lnSpc>
                        <a:spcBef>
                          <a:spcPts val="0"/>
                        </a:spcBef>
                        <a:spcAft>
                          <a:spcPts val="0"/>
                        </a:spcAft>
                      </a:pPr>
                      <a:r>
                        <a:rPr lang="en-US" sz="1400" b="1" dirty="0">
                          <a:effectLst/>
                          <a:latin typeface="Arial" pitchFamily="34" charset="0"/>
                          <a:cs typeface="Arial" pitchFamily="34" charset="0"/>
                        </a:rPr>
                        <a:t>Introns</a:t>
                      </a:r>
                      <a:r>
                        <a:rPr lang="en-US" sz="1400" dirty="0">
                          <a:effectLst/>
                          <a:latin typeface="Arial" pitchFamily="34" charset="0"/>
                          <a:cs typeface="Arial" pitchFamily="34" charset="0"/>
                        </a:rPr>
                        <a:t> </a:t>
                      </a:r>
                      <a:r>
                        <a:rPr lang="en-US" sz="1400" spc="-50" dirty="0">
                          <a:effectLst/>
                          <a:latin typeface="Arial" pitchFamily="34" charset="0"/>
                          <a:cs typeface="Arial" pitchFamily="34" charset="0"/>
                        </a:rPr>
                        <a:t>(number of)</a:t>
                      </a:r>
                      <a:endParaRPr lang="en-US" sz="1400" dirty="0">
                        <a:effectLst/>
                        <a:latin typeface="Arial" pitchFamily="34" charset="0"/>
                        <a:ea typeface="Times New Roman"/>
                        <a:cs typeface="Arial" pitchFamily="34" charset="0"/>
                      </a:endParaRPr>
                    </a:p>
                  </a:txBody>
                  <a:tcPr marL="25400" marR="25400" marT="0" marB="0"/>
                </a:tc>
                <a:tc>
                  <a:txBody>
                    <a:bodyPr/>
                    <a:lstStyle/>
                    <a:p>
                      <a:pPr marL="609600" marR="0">
                        <a:lnSpc>
                          <a:spcPct val="115000"/>
                        </a:lnSpc>
                        <a:spcBef>
                          <a:spcPts val="0"/>
                        </a:spcBef>
                        <a:spcAft>
                          <a:spcPts val="0"/>
                        </a:spcAft>
                      </a:pPr>
                      <a:r>
                        <a:rPr lang="en-US" sz="1400" spc="-50">
                          <a:effectLst/>
                          <a:latin typeface="Arial" pitchFamily="34" charset="0"/>
                          <a:cs typeface="Arial" pitchFamily="34" charset="0"/>
                        </a:rPr>
                        <a:t>378,089</a:t>
                      </a:r>
                      <a:endParaRPr lang="en-US" sz="1400">
                        <a:effectLst/>
                        <a:latin typeface="Arial" pitchFamily="34" charset="0"/>
                        <a:ea typeface="Times New Roman"/>
                        <a:cs typeface="Arial" pitchFamily="34" charset="0"/>
                      </a:endParaRPr>
                    </a:p>
                  </a:txBody>
                  <a:tcPr marL="25400" marR="25400" marT="0" marB="0"/>
                </a:tc>
              </a:tr>
              <a:tr h="236974">
                <a:tc>
                  <a:txBody>
                    <a:bodyPr/>
                    <a:lstStyle/>
                    <a:p>
                      <a:pPr marL="171450" marR="0">
                        <a:lnSpc>
                          <a:spcPct val="115000"/>
                        </a:lnSpc>
                        <a:spcBef>
                          <a:spcPts val="0"/>
                        </a:spcBef>
                        <a:spcAft>
                          <a:spcPts val="0"/>
                        </a:spcAft>
                      </a:pPr>
                      <a:r>
                        <a:rPr lang="en-US" sz="1400" spc="-50" dirty="0">
                          <a:effectLst/>
                          <a:latin typeface="Arial" pitchFamily="34" charset="0"/>
                          <a:cs typeface="Arial" pitchFamily="34" charset="0"/>
                        </a:rPr>
                        <a:t>Average intron length (base pairs)</a:t>
                      </a:r>
                      <a:endParaRPr lang="en-US" sz="1400" dirty="0">
                        <a:effectLst/>
                        <a:latin typeface="Arial" pitchFamily="34" charset="0"/>
                        <a:ea typeface="Times New Roman"/>
                        <a:cs typeface="Arial" pitchFamily="34" charset="0"/>
                      </a:endParaRPr>
                    </a:p>
                  </a:txBody>
                  <a:tcPr marL="25400" marR="25400" marT="0" marB="0"/>
                </a:tc>
                <a:tc>
                  <a:txBody>
                    <a:bodyPr/>
                    <a:lstStyle/>
                    <a:p>
                      <a:pPr marL="819150" marR="0">
                        <a:lnSpc>
                          <a:spcPct val="115000"/>
                        </a:lnSpc>
                        <a:spcBef>
                          <a:spcPts val="0"/>
                        </a:spcBef>
                        <a:spcAft>
                          <a:spcPts val="0"/>
                        </a:spcAft>
                      </a:pPr>
                      <a:r>
                        <a:rPr lang="en-US" sz="1400" spc="-50">
                          <a:effectLst/>
                          <a:latin typeface="Arial" pitchFamily="34" charset="0"/>
                          <a:cs typeface="Arial" pitchFamily="34" charset="0"/>
                        </a:rPr>
                        <a:t>5,849</a:t>
                      </a:r>
                      <a:endParaRPr lang="en-US" sz="1400">
                        <a:effectLst/>
                        <a:latin typeface="Arial" pitchFamily="34" charset="0"/>
                        <a:ea typeface="Times New Roman"/>
                        <a:cs typeface="Arial" pitchFamily="34" charset="0"/>
                      </a:endParaRPr>
                    </a:p>
                  </a:txBody>
                  <a:tcPr marL="25400" marR="25400" marT="0" marB="0"/>
                </a:tc>
              </a:tr>
              <a:tr h="236974">
                <a:tc>
                  <a:txBody>
                    <a:bodyPr/>
                    <a:lstStyle/>
                    <a:p>
                      <a:pPr marL="0" marR="0">
                        <a:lnSpc>
                          <a:spcPct val="115000"/>
                        </a:lnSpc>
                        <a:spcBef>
                          <a:spcPts val="0"/>
                        </a:spcBef>
                        <a:spcAft>
                          <a:spcPts val="0"/>
                        </a:spcAft>
                      </a:pPr>
                      <a:r>
                        <a:rPr lang="en-US" sz="1400" b="1" dirty="0">
                          <a:effectLst/>
                          <a:latin typeface="Arial" pitchFamily="34" charset="0"/>
                          <a:cs typeface="Arial" pitchFamily="34" charset="0"/>
                        </a:rPr>
                        <a:t>Variation</a:t>
                      </a:r>
                      <a:endParaRPr lang="en-US" sz="1400" b="1" dirty="0">
                        <a:effectLst/>
                        <a:latin typeface="Arial" pitchFamily="34" charset="0"/>
                        <a:ea typeface="Times New Roman"/>
                        <a:cs typeface="Arial" pitchFamily="34" charset="0"/>
                      </a:endParaRPr>
                    </a:p>
                  </a:txBody>
                  <a:tcPr marL="25400" marR="25400" marT="0" marB="0"/>
                </a:tc>
                <a:tc>
                  <a:txBody>
                    <a:bodyPr/>
                    <a:lstStyle/>
                    <a:p>
                      <a:endParaRPr lang="en-US" dirty="0">
                        <a:latin typeface="Arial" panose="020B0604020202020204" pitchFamily="34" charset="0"/>
                        <a:cs typeface="Arial" panose="020B0604020202020204" pitchFamily="34" charset="0"/>
                      </a:endParaRPr>
                    </a:p>
                  </a:txBody>
                  <a:tcPr marL="25400" marR="25400" marT="0" marB="0"/>
                </a:tc>
              </a:tr>
              <a:tr h="236974">
                <a:tc>
                  <a:txBody>
                    <a:bodyPr/>
                    <a:lstStyle/>
                    <a:p>
                      <a:pPr marL="0" marR="0">
                        <a:lnSpc>
                          <a:spcPct val="115000"/>
                        </a:lnSpc>
                        <a:spcBef>
                          <a:spcPts val="0"/>
                        </a:spcBef>
                        <a:spcAft>
                          <a:spcPts val="0"/>
                        </a:spcAft>
                      </a:pPr>
                      <a:r>
                        <a:rPr lang="en-US" sz="1400" spc="-50" dirty="0">
                          <a:effectLst/>
                          <a:latin typeface="Arial" pitchFamily="34" charset="0"/>
                          <a:cs typeface="Arial" pitchFamily="34" charset="0"/>
                        </a:rPr>
                        <a:t>Short tandem repeats (number of)</a:t>
                      </a:r>
                      <a:endParaRPr lang="en-US" sz="1400" dirty="0">
                        <a:effectLst/>
                        <a:latin typeface="Arial" pitchFamily="34" charset="0"/>
                        <a:ea typeface="Times New Roman"/>
                        <a:cs typeface="Arial" pitchFamily="34" charset="0"/>
                      </a:endParaRPr>
                    </a:p>
                  </a:txBody>
                  <a:tcPr marL="25400" marR="25400" marT="0" marB="0"/>
                </a:tc>
                <a:tc>
                  <a:txBody>
                    <a:bodyPr/>
                    <a:lstStyle/>
                    <a:p>
                      <a:pPr marL="609600" marR="0">
                        <a:lnSpc>
                          <a:spcPct val="115000"/>
                        </a:lnSpc>
                        <a:spcBef>
                          <a:spcPts val="0"/>
                        </a:spcBef>
                        <a:spcAft>
                          <a:spcPts val="0"/>
                        </a:spcAft>
                      </a:pPr>
                      <a:r>
                        <a:rPr lang="en-US" sz="1400" spc="-50">
                          <a:effectLst/>
                          <a:latin typeface="Arial" pitchFamily="34" charset="0"/>
                          <a:cs typeface="Arial" pitchFamily="34" charset="0"/>
                        </a:rPr>
                        <a:t>741,587</a:t>
                      </a:r>
                      <a:endParaRPr lang="en-US" sz="1400">
                        <a:effectLst/>
                        <a:latin typeface="Arial" pitchFamily="34" charset="0"/>
                        <a:ea typeface="Times New Roman"/>
                        <a:cs typeface="Arial" pitchFamily="34" charset="0"/>
                      </a:endParaRPr>
                    </a:p>
                  </a:txBody>
                  <a:tcPr marL="25400" marR="25400" marT="0" marB="0"/>
                </a:tc>
              </a:tr>
              <a:tr h="236974">
                <a:tc>
                  <a:txBody>
                    <a:bodyPr/>
                    <a:lstStyle/>
                    <a:p>
                      <a:pPr marL="0" marR="0">
                        <a:lnSpc>
                          <a:spcPct val="115000"/>
                        </a:lnSpc>
                        <a:spcBef>
                          <a:spcPts val="0"/>
                        </a:spcBef>
                        <a:spcAft>
                          <a:spcPts val="0"/>
                        </a:spcAft>
                      </a:pPr>
                      <a:r>
                        <a:rPr lang="en-US" sz="1400" spc="-50" dirty="0">
                          <a:effectLst/>
                          <a:latin typeface="Arial" pitchFamily="34" charset="0"/>
                          <a:cs typeface="Arial" pitchFamily="34" charset="0"/>
                        </a:rPr>
                        <a:t>Single-nucleotide polymorphisms (number of)*</a:t>
                      </a:r>
                      <a:endParaRPr lang="en-US" sz="1400" dirty="0">
                        <a:effectLst/>
                        <a:latin typeface="Arial" pitchFamily="34" charset="0"/>
                        <a:ea typeface="Times New Roman"/>
                        <a:cs typeface="Arial" pitchFamily="34" charset="0"/>
                      </a:endParaRPr>
                    </a:p>
                  </a:txBody>
                  <a:tcPr marL="25400" marR="25400" marT="0" marB="0"/>
                </a:tc>
                <a:tc>
                  <a:txBody>
                    <a:bodyPr/>
                    <a:lstStyle/>
                    <a:p>
                      <a:pPr marL="342900" marR="0">
                        <a:lnSpc>
                          <a:spcPct val="115000"/>
                        </a:lnSpc>
                        <a:spcBef>
                          <a:spcPts val="0"/>
                        </a:spcBef>
                        <a:spcAft>
                          <a:spcPts val="0"/>
                        </a:spcAft>
                      </a:pPr>
                      <a:r>
                        <a:rPr lang="en-US" sz="1400" spc="-50" dirty="0">
                          <a:effectLst/>
                          <a:latin typeface="Arial" pitchFamily="34" charset="0"/>
                          <a:cs typeface="Arial" pitchFamily="34" charset="0"/>
                        </a:rPr>
                        <a:t>87,339,846</a:t>
                      </a:r>
                      <a:endParaRPr lang="en-US" sz="1400" dirty="0">
                        <a:effectLst/>
                        <a:latin typeface="Arial" pitchFamily="34" charset="0"/>
                        <a:ea typeface="Times New Roman"/>
                        <a:cs typeface="Arial" pitchFamily="34" charset="0"/>
                      </a:endParaRPr>
                    </a:p>
                  </a:txBody>
                  <a:tcPr marL="25400" marR="25400" marT="0" marB="0"/>
                </a:tc>
              </a:tr>
            </a:tbl>
          </a:graphicData>
        </a:graphic>
      </p:graphicFrame>
      <p:sp>
        <p:nvSpPr>
          <p:cNvPr id="5" name="Rectangle 4"/>
          <p:cNvSpPr/>
          <p:nvPr/>
        </p:nvSpPr>
        <p:spPr>
          <a:xfrm>
            <a:off x="1556658" y="5514201"/>
            <a:ext cx="6096000" cy="276999"/>
          </a:xfrm>
          <a:prstGeom prst="rect">
            <a:avLst/>
          </a:prstGeom>
        </p:spPr>
        <p:txBody>
          <a:bodyPr wrap="square">
            <a:spAutoFit/>
          </a:bodyPr>
          <a:lstStyle/>
          <a:p>
            <a:r>
              <a:rPr lang="en-US" sz="1200" dirty="0"/>
              <a:t>"</a:t>
            </a:r>
            <a:r>
              <a:rPr lang="en-US" sz="1200" dirty="0" err="1"/>
              <a:t>Ensembl</a:t>
            </a:r>
            <a:r>
              <a:rPr lang="en-US" sz="1200" dirty="0"/>
              <a:t> release 84.38; *NCBI </a:t>
            </a:r>
            <a:r>
              <a:rPr lang="en-US" sz="1200" dirty="0" err="1"/>
              <a:t>dbSNP</a:t>
            </a:r>
            <a:r>
              <a:rPr lang="en-US" sz="1200" dirty="0"/>
              <a:t> build</a:t>
            </a:r>
          </a:p>
        </p:txBody>
      </p:sp>
      <p:graphicFrame>
        <p:nvGraphicFramePr>
          <p:cNvPr id="8" name="Table 7"/>
          <p:cNvGraphicFramePr>
            <a:graphicFrameLocks noGrp="1"/>
          </p:cNvGraphicFramePr>
          <p:nvPr>
            <p:extLst>
              <p:ext uri="{D42A27DB-BD31-4B8C-83A1-F6EECF244321}">
                <p14:modId xmlns:p14="http://schemas.microsoft.com/office/powerpoint/2010/main" val="2938783552"/>
              </p:ext>
            </p:extLst>
          </p:nvPr>
        </p:nvGraphicFramePr>
        <p:xfrm>
          <a:off x="1524000" y="1524000"/>
          <a:ext cx="6096000" cy="741680"/>
        </p:xfrm>
        <a:graphic>
          <a:graphicData uri="http://schemas.openxmlformats.org/drawingml/2006/table">
            <a:tbl>
              <a:tblPr firstRow="1" bandRow="1">
                <a:tableStyleId>{5940675A-B579-460E-94D1-54222C63F5DA}</a:tableStyleId>
              </a:tblPr>
              <a:tblGrid>
                <a:gridCol w="60960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bg1"/>
                          </a:solidFill>
                        </a:rPr>
                        <a:t>TABLE 15.1</a:t>
                      </a:r>
                      <a:endParaRPr lang="en-US" sz="1800" b="1" dirty="0" smtClean="0">
                        <a:solidFill>
                          <a:schemeClr val="bg1"/>
                        </a:solidFill>
                        <a:latin typeface="Arial" pitchFamily="34" charset="0"/>
                        <a:cs typeface="Arial" pitchFamily="34" charset="0"/>
                      </a:endParaRPr>
                    </a:p>
                  </a:txBody>
                  <a:tcPr>
                    <a:solidFill>
                      <a:srgbClr val="194F97"/>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bg1"/>
                          </a:solidFill>
                          <a:effectLst/>
                        </a:rPr>
                        <a:t>Some Human </a:t>
                      </a:r>
                      <a:r>
                        <a:rPr lang="en-US" sz="1800" b="1" dirty="0" err="1" smtClean="0">
                          <a:solidFill>
                            <a:schemeClr val="bg1"/>
                          </a:solidFill>
                          <a:effectLst/>
                        </a:rPr>
                        <a:t>Genome</a:t>
                      </a:r>
                      <a:r>
                        <a:rPr lang="en-US" sz="1800" b="1" dirty="0" err="1" smtClean="0">
                          <a:solidFill>
                            <a:srgbClr val="194F97"/>
                          </a:solidFill>
                          <a:effectLst/>
                        </a:rPr>
                        <a:t>ics</a:t>
                      </a:r>
                      <a:endParaRPr lang="en-US" sz="1400" b="1" dirty="0" smtClean="0">
                        <a:solidFill>
                          <a:srgbClr val="194F97"/>
                        </a:solidFill>
                        <a:effectLst/>
                        <a:latin typeface="Arial"/>
                        <a:ea typeface="Times New Roman"/>
                        <a:cs typeface="Times New Roman"/>
                      </a:endParaRPr>
                    </a:p>
                  </a:txBody>
                  <a:tcPr>
                    <a:solidFill>
                      <a:srgbClr val="194F97"/>
                    </a:solidFill>
                  </a:tcPr>
                </a:tc>
              </a:tr>
            </a:tbl>
          </a:graphicData>
        </a:graphic>
      </p:graphicFrame>
    </p:spTree>
    <p:extLst>
      <p:ext uri="{BB962C8B-B14F-4D97-AF65-F5344CB8AC3E}">
        <p14:creationId xmlns:p14="http://schemas.microsoft.com/office/powerpoint/2010/main" val="705980916"/>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dirty="0"/>
              <a:t>15.4 Genomics</a:t>
            </a:r>
            <a:endParaRPr lang="en-US" dirty="0"/>
          </a:p>
        </p:txBody>
      </p:sp>
      <p:sp>
        <p:nvSpPr>
          <p:cNvPr id="6" name="Content Placeholder 5"/>
          <p:cNvSpPr>
            <a:spLocks noGrp="1"/>
          </p:cNvSpPr>
          <p:nvPr>
            <p:ph idx="1"/>
          </p:nvPr>
        </p:nvSpPr>
        <p:spPr/>
        <p:txBody>
          <a:bodyPr/>
          <a:lstStyle/>
          <a:p>
            <a:r>
              <a:rPr lang="en-US" altLang="en-US" sz="3100" dirty="0"/>
              <a:t>The study of whole-genome structure and function</a:t>
            </a:r>
          </a:p>
          <a:p>
            <a:pPr lvl="1"/>
            <a:r>
              <a:rPr lang="en-US" altLang="en-US" sz="2700" dirty="0"/>
              <a:t>First time to sequence human genome took 15 years; now it takes about a day</a:t>
            </a:r>
          </a:p>
          <a:p>
            <a:pPr lvl="1"/>
            <a:r>
              <a:rPr lang="en-US" altLang="en-US" sz="2700" dirty="0"/>
              <a:t>Includes:</a:t>
            </a:r>
          </a:p>
          <a:p>
            <a:pPr lvl="2"/>
            <a:r>
              <a:rPr lang="en-US" altLang="en-US" dirty="0"/>
              <a:t> </a:t>
            </a:r>
            <a:r>
              <a:rPr lang="en-US" altLang="en-US" sz="2300" dirty="0"/>
              <a:t>Whole-genome comparisons</a:t>
            </a:r>
          </a:p>
          <a:p>
            <a:pPr lvl="2"/>
            <a:r>
              <a:rPr lang="en-US" altLang="en-US" sz="2300" dirty="0"/>
              <a:t> Structural analysis of gene products</a:t>
            </a:r>
          </a:p>
          <a:p>
            <a:pPr lvl="2"/>
            <a:r>
              <a:rPr lang="en-US" altLang="en-US" sz="2300" dirty="0"/>
              <a:t> The study of small-scale variation</a:t>
            </a:r>
          </a:p>
          <a:p>
            <a:pPr lvl="1"/>
            <a:r>
              <a:rPr lang="en-US" altLang="en-US" sz="2700" dirty="0"/>
              <a:t>Provides insights into evolution and medical </a:t>
            </a:r>
            <a:r>
              <a:rPr lang="en-US" altLang="en-US" sz="2700" dirty="0" smtClean="0"/>
              <a:t>benefits</a:t>
            </a:r>
            <a:endParaRPr lang="en-US" altLang="en-US" sz="2700" dirty="0"/>
          </a:p>
        </p:txBody>
      </p:sp>
    </p:spTree>
    <p:extLst>
      <p:ext uri="{BB962C8B-B14F-4D97-AF65-F5344CB8AC3E}">
        <p14:creationId xmlns:p14="http://schemas.microsoft.com/office/powerpoint/2010/main" val="11437690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Genomics</a:t>
            </a:r>
            <a:endParaRPr lang="en-US" dirty="0"/>
          </a:p>
        </p:txBody>
      </p:sp>
      <p:sp>
        <p:nvSpPr>
          <p:cNvPr id="3" name="Content Placeholder 2"/>
          <p:cNvSpPr>
            <a:spLocks noGrp="1"/>
          </p:cNvSpPr>
          <p:nvPr>
            <p:ph idx="1"/>
          </p:nvPr>
        </p:nvSpPr>
        <p:spPr/>
        <p:txBody>
          <a:bodyPr/>
          <a:lstStyle/>
          <a:p>
            <a:r>
              <a:rPr lang="en-US" altLang="en-US" dirty="0"/>
              <a:t>We have learned the function of human genes by studying counterpart genes in other species</a:t>
            </a:r>
          </a:p>
          <a:p>
            <a:pPr lvl="1"/>
            <a:r>
              <a:rPr lang="en-US" altLang="en-US" dirty="0"/>
              <a:t>A human version of a mouse gene, </a:t>
            </a:r>
            <a:r>
              <a:rPr lang="en-US" altLang="en-US" i="1" dirty="0"/>
              <a:t>APOA5</a:t>
            </a:r>
            <a:r>
              <a:rPr lang="en-US" altLang="en-US" dirty="0"/>
              <a:t>, encodes a lipoprotein</a:t>
            </a:r>
          </a:p>
          <a:p>
            <a:pPr lvl="1"/>
            <a:r>
              <a:rPr lang="en-US" altLang="en-US" dirty="0"/>
              <a:t>Mice with </a:t>
            </a:r>
            <a:r>
              <a:rPr lang="en-US" altLang="en-US" i="1" dirty="0"/>
              <a:t>APOA5</a:t>
            </a:r>
            <a:r>
              <a:rPr lang="en-US" altLang="en-US" dirty="0"/>
              <a:t> have four times normal level of triglycerides in their blood</a:t>
            </a:r>
          </a:p>
          <a:p>
            <a:pPr lvl="1"/>
            <a:r>
              <a:rPr lang="en-US" altLang="en-US" dirty="0"/>
              <a:t>Correlation between </a:t>
            </a:r>
            <a:r>
              <a:rPr lang="en-US" altLang="en-US" i="1" dirty="0"/>
              <a:t>APOA5</a:t>
            </a:r>
            <a:r>
              <a:rPr lang="en-US" altLang="en-US" dirty="0"/>
              <a:t> mutations and high triglyceride levels in </a:t>
            </a:r>
            <a:r>
              <a:rPr lang="en-US" altLang="en-US" dirty="0" smtClean="0"/>
              <a:t>humans</a:t>
            </a:r>
            <a:endParaRPr lang="en-US" altLang="en-US" dirty="0"/>
          </a:p>
        </p:txBody>
      </p:sp>
    </p:spTree>
    <p:extLst>
      <p:ext uri="{BB962C8B-B14F-4D97-AF65-F5344CB8AC3E}">
        <p14:creationId xmlns:p14="http://schemas.microsoft.com/office/powerpoint/2010/main" val="1799181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DNA </a:t>
            </a:r>
            <a:r>
              <a:rPr lang="en-US" altLang="en-US" dirty="0" smtClean="0"/>
              <a:t>Cloning (1 of 3)</a:t>
            </a:r>
            <a:endParaRPr lang="en-US" dirty="0"/>
          </a:p>
        </p:txBody>
      </p:sp>
      <p:sp>
        <p:nvSpPr>
          <p:cNvPr id="3" name="Content Placeholder 2"/>
          <p:cNvSpPr>
            <a:spLocks noGrp="1"/>
          </p:cNvSpPr>
          <p:nvPr>
            <p:ph idx="1"/>
          </p:nvPr>
        </p:nvSpPr>
        <p:spPr/>
        <p:txBody>
          <a:bodyPr/>
          <a:lstStyle/>
          <a:p>
            <a:r>
              <a:rPr lang="en-US" altLang="en-US" dirty="0"/>
              <a:t>Restriction enzymes</a:t>
            </a:r>
          </a:p>
          <a:p>
            <a:pPr lvl="1"/>
            <a:r>
              <a:rPr lang="en-US" altLang="en-US" dirty="0"/>
              <a:t>Cuts DNA wherever a specific nucleotide sequence occurs</a:t>
            </a:r>
          </a:p>
          <a:p>
            <a:pPr lvl="1"/>
            <a:r>
              <a:rPr lang="en-US" altLang="en-US" dirty="0"/>
              <a:t>Allows researchers to cut DNA into manageable chunks</a:t>
            </a:r>
          </a:p>
          <a:p>
            <a:pPr lvl="1"/>
            <a:r>
              <a:rPr lang="en-US" altLang="en-US" dirty="0"/>
              <a:t>Allows for combining DNA fragments from other organisms</a:t>
            </a:r>
          </a:p>
          <a:p>
            <a:pPr lvl="1"/>
            <a:r>
              <a:rPr lang="en-US" altLang="en-US" dirty="0"/>
              <a:t>Leaves single-stranded tails</a:t>
            </a:r>
          </a:p>
          <a:p>
            <a:pPr lvl="1"/>
            <a:r>
              <a:rPr lang="en-US" altLang="en-US" dirty="0"/>
              <a:t>Complementary tails will base-pair together</a:t>
            </a:r>
            <a:endParaRPr lang="en-US" dirty="0"/>
          </a:p>
        </p:txBody>
      </p:sp>
    </p:spTree>
    <p:extLst>
      <p:ext uri="{BB962C8B-B14F-4D97-AF65-F5344CB8AC3E}">
        <p14:creationId xmlns:p14="http://schemas.microsoft.com/office/powerpoint/2010/main" val="23109373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Genomic Alignment</a:t>
            </a:r>
          </a:p>
        </p:txBody>
      </p:sp>
      <p:pic>
        <p:nvPicPr>
          <p:cNvPr id="5" name="Picture Placeholder 4" descr="An illustration shows four columns of information is shown to represent genomic alignment in DNA. The first and the third column consist of 3 digit numbers. The second column has a random arrangement of the letters “G”, “T”, “C” and “A.” The fourth column has the names of animals. Some entries in the second column are colored differently from the rest. The corresponding description reads as, “This is a region of the gene for a DNA polymerase. Nucleotides that differ from those in the human sequence are highlighted. The chance that any two of these sequences would randomly match is about 1 in 1046.”"/>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390844" y="2362200"/>
            <a:ext cx="8219756" cy="1143000"/>
          </a:xfrm>
          <a:prstGeom prst="rect">
            <a:avLst/>
          </a:prstGeom>
        </p:spPr>
      </p:pic>
    </p:spTree>
    <p:extLst>
      <p:ext uri="{BB962C8B-B14F-4D97-AF65-F5344CB8AC3E}">
        <p14:creationId xmlns:p14="http://schemas.microsoft.com/office/powerpoint/2010/main" val="3456226002"/>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dirty="0"/>
              <a:t>DNA Profiling (1 of 2)</a:t>
            </a:r>
            <a:endParaRPr lang="en-US" dirty="0"/>
          </a:p>
        </p:txBody>
      </p:sp>
      <p:sp>
        <p:nvSpPr>
          <p:cNvPr id="6" name="Content Placeholder 5"/>
          <p:cNvSpPr>
            <a:spLocks noGrp="1"/>
          </p:cNvSpPr>
          <p:nvPr>
            <p:ph idx="1"/>
          </p:nvPr>
        </p:nvSpPr>
        <p:spPr/>
        <p:txBody>
          <a:bodyPr/>
          <a:lstStyle/>
          <a:p>
            <a:r>
              <a:rPr lang="en-US" altLang="en-US" dirty="0"/>
              <a:t>Identifies a person by their DNA</a:t>
            </a:r>
          </a:p>
          <a:p>
            <a:pPr lvl="1"/>
            <a:r>
              <a:rPr lang="en-US" altLang="en-US" dirty="0"/>
              <a:t>99% of DNA is same among all humans</a:t>
            </a:r>
          </a:p>
          <a:p>
            <a:pPr lvl="1"/>
            <a:r>
              <a:rPr lang="en-US" altLang="en-US" dirty="0"/>
              <a:t>A base pair variation present in &gt;1% of the population is called a single-nucleotide polymorphism (SNP)</a:t>
            </a:r>
          </a:p>
          <a:p>
            <a:pPr lvl="2"/>
            <a:r>
              <a:rPr lang="en-US" altLang="en-US" dirty="0"/>
              <a:t>Examples</a:t>
            </a:r>
          </a:p>
          <a:p>
            <a:pPr lvl="3"/>
            <a:r>
              <a:rPr lang="en-US" altLang="en-US" sz="1800" dirty="0"/>
              <a:t>Using STRs for DNA fingerprinting</a:t>
            </a:r>
          </a:p>
          <a:p>
            <a:pPr lvl="3"/>
            <a:r>
              <a:rPr lang="en-US" altLang="en-US" sz="1800" dirty="0"/>
              <a:t>Determining an individual’s array of SNPs on microscopic </a:t>
            </a:r>
            <a:r>
              <a:rPr lang="en-US" altLang="en-US" sz="1800" dirty="0" smtClean="0"/>
              <a:t>arrays</a:t>
            </a:r>
            <a:endParaRPr lang="en-US" altLang="en-US" sz="1800" dirty="0"/>
          </a:p>
        </p:txBody>
      </p:sp>
    </p:spTree>
    <p:extLst>
      <p:ext uri="{BB962C8B-B14F-4D97-AF65-F5344CB8AC3E}">
        <p14:creationId xmlns:p14="http://schemas.microsoft.com/office/powerpoint/2010/main" val="2781501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DNA Profiling </a:t>
            </a:r>
            <a:r>
              <a:rPr lang="en-US" altLang="en-US" dirty="0" smtClean="0"/>
              <a:t>(2 </a:t>
            </a:r>
            <a:r>
              <a:rPr lang="en-US" altLang="en-US" dirty="0"/>
              <a:t>of 2)</a:t>
            </a:r>
            <a:endParaRPr lang="en-US" dirty="0"/>
          </a:p>
        </p:txBody>
      </p:sp>
      <p:sp>
        <p:nvSpPr>
          <p:cNvPr id="3" name="Content Placeholder 2"/>
          <p:cNvSpPr>
            <a:spLocks noGrp="1"/>
          </p:cNvSpPr>
          <p:nvPr>
            <p:ph idx="1"/>
          </p:nvPr>
        </p:nvSpPr>
        <p:spPr/>
        <p:txBody>
          <a:bodyPr/>
          <a:lstStyle/>
          <a:p>
            <a:r>
              <a:rPr lang="en-US" altLang="en-US" dirty="0"/>
              <a:t>Short tandem repeats</a:t>
            </a:r>
          </a:p>
          <a:p>
            <a:pPr lvl="1"/>
            <a:r>
              <a:rPr lang="en-US" altLang="en-US" dirty="0"/>
              <a:t>Sequences of 4 or 5 bases repeated multiple times in a row</a:t>
            </a:r>
          </a:p>
          <a:p>
            <a:pPr lvl="1"/>
            <a:r>
              <a:rPr lang="en-US" altLang="en-US" dirty="0"/>
              <a:t>Analyze using PCR</a:t>
            </a:r>
          </a:p>
          <a:p>
            <a:pPr lvl="1"/>
            <a:r>
              <a:rPr lang="en-US" altLang="en-US" dirty="0"/>
              <a:t>Electrophoresis is used to reveal individual’s unique array</a:t>
            </a:r>
          </a:p>
          <a:p>
            <a:pPr lvl="1"/>
            <a:r>
              <a:rPr lang="en-US" altLang="en-US" dirty="0"/>
              <a:t>“DNA fingerprint profile” in criminal </a:t>
            </a:r>
            <a:r>
              <a:rPr lang="en-US" altLang="en-US" dirty="0" smtClean="0"/>
              <a:t>investigation</a:t>
            </a:r>
            <a:endParaRPr lang="en-US" altLang="en-US" dirty="0"/>
          </a:p>
        </p:txBody>
      </p:sp>
    </p:spTree>
    <p:extLst>
      <p:ext uri="{BB962C8B-B14F-4D97-AF65-F5344CB8AC3E}">
        <p14:creationId xmlns:p14="http://schemas.microsoft.com/office/powerpoint/2010/main" val="2154678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STR Profile</a:t>
            </a:r>
          </a:p>
        </p:txBody>
      </p:sp>
      <p:pic>
        <p:nvPicPr>
          <p:cNvPr id="6" name="Picture Placeholder 5" descr="An illustration shows a rectangular box is shown here. Along the top border are gray boxes with some numbers “D5S818”, “D13S317”, “D7S820”, “D16S539”, “CSF1P0” and “Penta D.” The corresponding description reads as, “Gray boxes show the names of the six short tandem repeat regions that were tested in this profile.” Along the bottom border of the rectangle are pairs of boxes. The values given here are “11.0,14.0”, “11,13.0”, “7.0”, “13.0”, “13,13.0”, “12.0”, “12.0” and “14.0.” A line graph above this shows an upward surge as they pass through these boxes. All these boxes are almost in line with the gray boxes along the top border. The corresponding illustration reads as, “The number of repeats is shown in a box below each peak. A peak’s location on the x-axis corresponds to the length of the DNA fragment amplified (a measure of the number of repeats). Peak size reflects the amount of DNA produced by the PCR reaction.”"/>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533400" y="1752600"/>
            <a:ext cx="8222889" cy="1752600"/>
          </a:xfrm>
          <a:prstGeom prst="rect">
            <a:avLst/>
          </a:prstGeom>
        </p:spPr>
      </p:pic>
    </p:spTree>
    <p:extLst>
      <p:ext uri="{BB962C8B-B14F-4D97-AF65-F5344CB8AC3E}">
        <p14:creationId xmlns:p14="http://schemas.microsoft.com/office/powerpoint/2010/main" val="2969171610"/>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dirty="0"/>
              <a:t>15.5 Genetic Engineering</a:t>
            </a:r>
            <a:endParaRPr lang="en-US" dirty="0"/>
          </a:p>
        </p:txBody>
      </p:sp>
      <p:sp>
        <p:nvSpPr>
          <p:cNvPr id="6" name="Content Placeholder 5"/>
          <p:cNvSpPr>
            <a:spLocks noGrp="1"/>
          </p:cNvSpPr>
          <p:nvPr>
            <p:ph idx="1"/>
          </p:nvPr>
        </p:nvSpPr>
        <p:spPr/>
        <p:txBody>
          <a:bodyPr/>
          <a:lstStyle/>
          <a:p>
            <a:r>
              <a:rPr lang="en-US" altLang="en-US" dirty="0"/>
              <a:t>Process by which an individual’s genome is deliberately modified</a:t>
            </a:r>
          </a:p>
          <a:p>
            <a:r>
              <a:rPr lang="en-US" altLang="en-US" dirty="0"/>
              <a:t>Produces a genetically modified organism (GMO)</a:t>
            </a:r>
          </a:p>
          <a:p>
            <a:pPr lvl="1"/>
            <a:r>
              <a:rPr lang="en-US" altLang="en-US" dirty="0"/>
              <a:t>A gene may be altered and reinserted into an individual of the same species</a:t>
            </a:r>
          </a:p>
          <a:p>
            <a:pPr lvl="1"/>
            <a:r>
              <a:rPr lang="en-US" altLang="en-US" dirty="0"/>
              <a:t>A gene from one species may be transferred to another to produce an organism that is transgenic</a:t>
            </a:r>
          </a:p>
          <a:p>
            <a:pPr lvl="1"/>
            <a:r>
              <a:rPr lang="en-US" altLang="en-US" dirty="0"/>
              <a:t>Most common GMOs are </a:t>
            </a:r>
            <a:r>
              <a:rPr lang="en-US" altLang="en-US" dirty="0" smtClean="0"/>
              <a:t>bacteria</a:t>
            </a:r>
            <a:endParaRPr lang="en-US" altLang="en-US" sz="2800" dirty="0"/>
          </a:p>
        </p:txBody>
      </p:sp>
    </p:spTree>
    <p:extLst>
      <p:ext uri="{BB962C8B-B14F-4D97-AF65-F5344CB8AC3E}">
        <p14:creationId xmlns:p14="http://schemas.microsoft.com/office/powerpoint/2010/main" val="258059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Genetically Modified Microorganisms</a:t>
            </a:r>
            <a:endParaRPr lang="en-US" dirty="0"/>
          </a:p>
        </p:txBody>
      </p:sp>
      <p:sp>
        <p:nvSpPr>
          <p:cNvPr id="3" name="Content Placeholder 2"/>
          <p:cNvSpPr>
            <a:spLocks noGrp="1"/>
          </p:cNvSpPr>
          <p:nvPr>
            <p:ph idx="1"/>
          </p:nvPr>
        </p:nvSpPr>
        <p:spPr/>
        <p:txBody>
          <a:bodyPr/>
          <a:lstStyle/>
          <a:p>
            <a:r>
              <a:rPr lang="en-US" altLang="en-US" dirty="0"/>
              <a:t>GM bacteria</a:t>
            </a:r>
          </a:p>
          <a:p>
            <a:pPr lvl="1"/>
            <a:r>
              <a:rPr lang="en-US" altLang="en-US" dirty="0"/>
              <a:t>Produce medically important proteins such as insulin</a:t>
            </a:r>
          </a:p>
          <a:p>
            <a:pPr lvl="1"/>
            <a:r>
              <a:rPr lang="en-US" altLang="en-US" dirty="0"/>
              <a:t>Produce enzymes used in food manufacturing, such as chymotrypsin </a:t>
            </a:r>
          </a:p>
          <a:p>
            <a:pPr lvl="1"/>
            <a:r>
              <a:rPr lang="en-US" altLang="en-US" dirty="0"/>
              <a:t>Are used to improve taste of beer and fruit juice and slow bread from </a:t>
            </a:r>
            <a:r>
              <a:rPr lang="en-US" altLang="en-US" dirty="0" smtClean="0"/>
              <a:t>staling</a:t>
            </a:r>
            <a:endParaRPr lang="en-US" altLang="en-US" dirty="0"/>
          </a:p>
        </p:txBody>
      </p:sp>
    </p:spTree>
    <p:extLst>
      <p:ext uri="{BB962C8B-B14F-4D97-AF65-F5344CB8AC3E}">
        <p14:creationId xmlns:p14="http://schemas.microsoft.com/office/powerpoint/2010/main" val="11498315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Genetically Modified Plants (1 of 2)</a:t>
            </a:r>
            <a:endParaRPr lang="en-US" dirty="0"/>
          </a:p>
        </p:txBody>
      </p:sp>
      <p:sp>
        <p:nvSpPr>
          <p:cNvPr id="3" name="Content Placeholder 2"/>
          <p:cNvSpPr>
            <a:spLocks noGrp="1"/>
          </p:cNvSpPr>
          <p:nvPr>
            <p:ph idx="1"/>
          </p:nvPr>
        </p:nvSpPr>
        <p:spPr/>
        <p:txBody>
          <a:bodyPr/>
          <a:lstStyle/>
          <a:p>
            <a:r>
              <a:rPr lang="en-US" altLang="en-US" dirty="0"/>
              <a:t>Genetically engineered crop plants are widespread in the United States</a:t>
            </a:r>
          </a:p>
          <a:p>
            <a:pPr lvl="1"/>
            <a:r>
              <a:rPr lang="en-US" altLang="en-US" dirty="0"/>
              <a:t>Genes introduced by a tumor-inducing (</a:t>
            </a:r>
            <a:r>
              <a:rPr lang="en-US" altLang="en-US" dirty="0" err="1"/>
              <a:t>Ti</a:t>
            </a:r>
            <a:r>
              <a:rPr lang="en-US" altLang="en-US" dirty="0"/>
              <a:t>) plasmid from bacteria</a:t>
            </a:r>
          </a:p>
          <a:p>
            <a:pPr lvl="2"/>
            <a:r>
              <a:rPr lang="en-US" altLang="en-US" dirty="0"/>
              <a:t>Transfers foreign or modified genes into food crop plants such as soybeans, squash, and potatoes</a:t>
            </a:r>
          </a:p>
          <a:p>
            <a:pPr lvl="1"/>
            <a:r>
              <a:rPr lang="en-US" altLang="en-US" dirty="0"/>
              <a:t>May be resistant to diseases, offer improved yields, or make a protein (</a:t>
            </a:r>
            <a:r>
              <a:rPr lang="en-US" altLang="en-US" dirty="0" err="1"/>
              <a:t>Bt</a:t>
            </a:r>
            <a:r>
              <a:rPr lang="en-US" altLang="en-US" dirty="0"/>
              <a:t>) that is toxic to some insect </a:t>
            </a:r>
            <a:r>
              <a:rPr lang="en-US" altLang="en-US" dirty="0" smtClean="0"/>
              <a:t>larvae</a:t>
            </a:r>
            <a:endParaRPr lang="en-US" altLang="en-US" dirty="0"/>
          </a:p>
        </p:txBody>
      </p:sp>
    </p:spTree>
    <p:extLst>
      <p:ext uri="{BB962C8B-B14F-4D97-AF65-F5344CB8AC3E}">
        <p14:creationId xmlns:p14="http://schemas.microsoft.com/office/powerpoint/2010/main" val="3516665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t>Genetically Modified Plants </a:t>
            </a:r>
            <a:r>
              <a:rPr lang="en-US" altLang="en-US" dirty="0" smtClean="0"/>
              <a:t>(2 </a:t>
            </a:r>
            <a:r>
              <a:rPr lang="en-US" altLang="en-US" dirty="0"/>
              <a:t>of 2)</a:t>
            </a:r>
            <a:endParaRPr lang="en-US" dirty="0"/>
          </a:p>
        </p:txBody>
      </p:sp>
      <p:sp>
        <p:nvSpPr>
          <p:cNvPr id="3" name="Content Placeholder 2"/>
          <p:cNvSpPr>
            <a:spLocks noGrp="1"/>
          </p:cNvSpPr>
          <p:nvPr>
            <p:ph idx="1"/>
          </p:nvPr>
        </p:nvSpPr>
        <p:spPr/>
        <p:txBody>
          <a:bodyPr/>
          <a:lstStyle/>
          <a:p>
            <a:r>
              <a:rPr lang="en-US" altLang="en-US" dirty="0"/>
              <a:t>GMO crops</a:t>
            </a:r>
          </a:p>
          <a:p>
            <a:pPr lvl="1"/>
            <a:r>
              <a:rPr lang="en-US" altLang="en-US" dirty="0"/>
              <a:t>Engineered for drought tolerance and nutrition</a:t>
            </a:r>
          </a:p>
          <a:p>
            <a:pPr lvl="2"/>
            <a:r>
              <a:rPr lang="en-US" altLang="en-US" dirty="0"/>
              <a:t>Example: rice plants engineered to make β-carotene, a precursor of vitamin A, in their seeds</a:t>
            </a:r>
          </a:p>
          <a:p>
            <a:pPr lvl="1"/>
            <a:r>
              <a:rPr lang="en-US" altLang="en-US" dirty="0"/>
              <a:t>Most widely planted GMO crops include: </a:t>
            </a:r>
          </a:p>
          <a:p>
            <a:pPr lvl="2"/>
            <a:r>
              <a:rPr lang="en-US" altLang="en-US" dirty="0"/>
              <a:t>Corn, sorghum, cotton, soy, canola, and </a:t>
            </a:r>
            <a:r>
              <a:rPr lang="en-US" altLang="en-US" dirty="0" smtClean="0"/>
              <a:t>alfalfa</a:t>
            </a:r>
            <a:endParaRPr lang="en-US" altLang="en-US" dirty="0"/>
          </a:p>
        </p:txBody>
      </p:sp>
    </p:spTree>
    <p:extLst>
      <p:ext uri="{BB962C8B-B14F-4D97-AF65-F5344CB8AC3E}">
        <p14:creationId xmlns:p14="http://schemas.microsoft.com/office/powerpoint/2010/main" val="2623002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Transgenic Corn</a:t>
            </a:r>
            <a:endParaRPr lang="en-US" dirty="0"/>
          </a:p>
        </p:txBody>
      </p:sp>
      <p:pic>
        <p:nvPicPr>
          <p:cNvPr id="6" name="Picture Placeholder 5" descr="A  photos of corn cobs adjacent to each other. The first photo shows healthy corn cobs while the corn cobs in the second photo appear partially dried and infected. The corresponding description reads as, “Cells of transgenic plants carry a gene from a different species. The genetically modified plants that produced the corn on the left express a gene from the bacterium Bacillus thuringiensis (Bt) that confers insect resistance. Compare the corn from unmodified plants on the right. No pesticides were used on either crop.”"/>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533400" y="1752294"/>
            <a:ext cx="8083466" cy="3962706"/>
          </a:xfrm>
          <a:prstGeom prst="rect">
            <a:avLst/>
          </a:prstGeom>
        </p:spPr>
      </p:pic>
    </p:spTree>
    <p:extLst>
      <p:ext uri="{BB962C8B-B14F-4D97-AF65-F5344CB8AC3E}">
        <p14:creationId xmlns:p14="http://schemas.microsoft.com/office/powerpoint/2010/main" val="2294279897"/>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dirty="0"/>
              <a:t>Genetically Modified Animals</a:t>
            </a:r>
            <a:endParaRPr lang="en-US" dirty="0"/>
          </a:p>
        </p:txBody>
      </p:sp>
      <p:sp>
        <p:nvSpPr>
          <p:cNvPr id="6" name="Content Placeholder 5"/>
          <p:cNvSpPr>
            <a:spLocks noGrp="1"/>
          </p:cNvSpPr>
          <p:nvPr>
            <p:ph idx="1"/>
          </p:nvPr>
        </p:nvSpPr>
        <p:spPr/>
        <p:txBody>
          <a:bodyPr/>
          <a:lstStyle/>
          <a:p>
            <a:r>
              <a:rPr lang="en-US" altLang="en-US" dirty="0"/>
              <a:t>Mice: used for medical research </a:t>
            </a:r>
          </a:p>
          <a:p>
            <a:r>
              <a:rPr lang="en-US" altLang="en-US" dirty="0"/>
              <a:t>Goats: make proteins to treat cystic fibrosis, heart attacks, and clotting disorders</a:t>
            </a:r>
          </a:p>
          <a:p>
            <a:r>
              <a:rPr lang="en-US" altLang="en-US" dirty="0"/>
              <a:t>Rabbits: make interleukin-2</a:t>
            </a:r>
          </a:p>
          <a:p>
            <a:r>
              <a:rPr lang="en-US" altLang="en-US" dirty="0"/>
              <a:t>Pigs: modified for heart-healthy fat and lower phosphate feces</a:t>
            </a:r>
          </a:p>
          <a:p>
            <a:r>
              <a:rPr lang="en-US" altLang="en-US" dirty="0"/>
              <a:t>Salmon: faster growing</a:t>
            </a:r>
          </a:p>
          <a:p>
            <a:r>
              <a:rPr lang="en-US" altLang="en-US" dirty="0"/>
              <a:t>Farm animals: produce more meat or </a:t>
            </a:r>
            <a:r>
              <a:rPr lang="en-US" altLang="en-US" dirty="0" smtClean="0"/>
              <a:t>milk</a:t>
            </a:r>
            <a:endParaRPr lang="en-US" altLang="en-US" dirty="0"/>
          </a:p>
        </p:txBody>
      </p:sp>
    </p:spTree>
    <p:extLst>
      <p:ext uri="{BB962C8B-B14F-4D97-AF65-F5344CB8AC3E}">
        <p14:creationId xmlns:p14="http://schemas.microsoft.com/office/powerpoint/2010/main" val="44438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DNA </a:t>
            </a:r>
            <a:r>
              <a:rPr lang="en-US" altLang="en-US" dirty="0" smtClean="0"/>
              <a:t>Cloning (2 </a:t>
            </a:r>
            <a:r>
              <a:rPr lang="en-US" altLang="en-US" dirty="0"/>
              <a:t>of 3)</a:t>
            </a:r>
            <a:endParaRPr lang="en-US" dirty="0"/>
          </a:p>
        </p:txBody>
      </p:sp>
      <p:sp>
        <p:nvSpPr>
          <p:cNvPr id="3" name="Content Placeholder 2"/>
          <p:cNvSpPr>
            <a:spLocks noGrp="1"/>
          </p:cNvSpPr>
          <p:nvPr>
            <p:ph idx="1"/>
          </p:nvPr>
        </p:nvSpPr>
        <p:spPr/>
        <p:txBody>
          <a:bodyPr/>
          <a:lstStyle/>
          <a:p>
            <a:r>
              <a:rPr lang="en-US" altLang="en-US" dirty="0"/>
              <a:t>Making recombinant DNA</a:t>
            </a:r>
          </a:p>
          <a:p>
            <a:pPr lvl="1"/>
            <a:r>
              <a:rPr lang="en-US" altLang="en-US" dirty="0"/>
              <a:t>A restriction enzyme recognizes a specific base sequence in DNA from any source</a:t>
            </a:r>
          </a:p>
          <a:p>
            <a:pPr lvl="1"/>
            <a:r>
              <a:rPr lang="en-US" altLang="en-US" dirty="0"/>
              <a:t>Enzyme cuts DNA from two sources into fragments; leaves “sticky ends”</a:t>
            </a:r>
          </a:p>
          <a:p>
            <a:pPr lvl="2"/>
            <a:r>
              <a:rPr lang="en-US" altLang="en-US" dirty="0"/>
              <a:t>DNA fragments are mixed together, matching sticky ends base pair with each other</a:t>
            </a:r>
          </a:p>
          <a:p>
            <a:pPr lvl="2"/>
            <a:r>
              <a:rPr lang="en-US" altLang="en-US" dirty="0"/>
              <a:t>DNA ligase seals the base-paired DNA fragments</a:t>
            </a:r>
          </a:p>
          <a:p>
            <a:pPr lvl="1"/>
            <a:r>
              <a:rPr lang="en-US" altLang="en-US" dirty="0"/>
              <a:t>Molecules of recombinant DNA </a:t>
            </a:r>
            <a:r>
              <a:rPr lang="en-US" altLang="en-US" dirty="0" smtClean="0"/>
              <a:t>result</a:t>
            </a:r>
            <a:endParaRPr lang="en-US" altLang="en-US" dirty="0"/>
          </a:p>
        </p:txBody>
      </p:sp>
    </p:spTree>
    <p:extLst>
      <p:ext uri="{BB962C8B-B14F-4D97-AF65-F5344CB8AC3E}">
        <p14:creationId xmlns:p14="http://schemas.microsoft.com/office/powerpoint/2010/main" val="18716394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GM Animals</a:t>
            </a:r>
          </a:p>
        </p:txBody>
      </p:sp>
      <p:pic>
        <p:nvPicPr>
          <p:cNvPr id="5" name="Picture Placeholder 4" descr="Two images A and B are shown one below the other along with their corresponding descriptions. An image A shows a two zebra fishes with bright green and yellow streaks on them. The corresponding description reads as, “Zebra fish engineered to glow in places where BPA, an endocrine disrupting chemical, is present. The fish are literally illuminating where this pollutant acts in the body—and helping researchers discover what it does when it gets there.” An image B shows a big white goat and a small black goat standing on a grassland. The corresponding description reads, “Transgenic goats produce human antithrombin, an anticlotting protein. Antithrombin harvested from their milk is used as a drug during surgery or childbirth to prevent blood clotting in people with hereditary antithrombin deficiency. This genetic disorder carries a high risk of life-threatening clots.”"/>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304800" y="1676400"/>
            <a:ext cx="8530531" cy="3124200"/>
          </a:xfrm>
          <a:prstGeom prst="rect">
            <a:avLst/>
          </a:prstGeom>
        </p:spPr>
      </p:pic>
    </p:spTree>
    <p:extLst>
      <p:ext uri="{BB962C8B-B14F-4D97-AF65-F5344CB8AC3E}">
        <p14:creationId xmlns:p14="http://schemas.microsoft.com/office/powerpoint/2010/main" val="2573751315"/>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dirty="0"/>
              <a:t>Concerns with GMOs</a:t>
            </a:r>
            <a:endParaRPr lang="en-US" dirty="0"/>
          </a:p>
        </p:txBody>
      </p:sp>
      <p:sp>
        <p:nvSpPr>
          <p:cNvPr id="6" name="Content Placeholder 5"/>
          <p:cNvSpPr>
            <a:spLocks noGrp="1"/>
          </p:cNvSpPr>
          <p:nvPr>
            <p:ph idx="1"/>
          </p:nvPr>
        </p:nvSpPr>
        <p:spPr/>
        <p:txBody>
          <a:bodyPr/>
          <a:lstStyle/>
          <a:p>
            <a:r>
              <a:rPr lang="en-US" altLang="en-US" dirty="0"/>
              <a:t>You should read the research and form your own opinions</a:t>
            </a:r>
          </a:p>
          <a:p>
            <a:r>
              <a:rPr lang="en-US" altLang="en-US" dirty="0"/>
              <a:t>Beware of media and biased hype</a:t>
            </a:r>
          </a:p>
          <a:p>
            <a:pPr lvl="1"/>
            <a:r>
              <a:rPr lang="en-US" altLang="en-US" dirty="0"/>
              <a:t>Use of the term “</a:t>
            </a:r>
            <a:r>
              <a:rPr lang="en-US" altLang="en-US" dirty="0" err="1"/>
              <a:t>Frankenfoods</a:t>
            </a:r>
            <a:r>
              <a:rPr lang="en-US" altLang="en-US" dirty="0"/>
              <a:t>”</a:t>
            </a:r>
          </a:p>
          <a:p>
            <a:pPr lvl="1"/>
            <a:r>
              <a:rPr lang="en-US" altLang="en-US" dirty="0"/>
              <a:t>Herbicide manufacturers can be </a:t>
            </a:r>
            <a:r>
              <a:rPr lang="en-US" altLang="en-US" dirty="0" smtClean="0"/>
              <a:t>biased</a:t>
            </a:r>
            <a:endParaRPr lang="en-US" altLang="en-US" dirty="0"/>
          </a:p>
        </p:txBody>
      </p:sp>
    </p:spTree>
    <p:extLst>
      <p:ext uri="{BB962C8B-B14F-4D97-AF65-F5344CB8AC3E}">
        <p14:creationId xmlns:p14="http://schemas.microsoft.com/office/powerpoint/2010/main" val="3725721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15.6 Editing Genomes</a:t>
            </a:r>
            <a:endParaRPr lang="en-US" dirty="0"/>
          </a:p>
        </p:txBody>
      </p:sp>
      <p:sp>
        <p:nvSpPr>
          <p:cNvPr id="3" name="Content Placeholder 2"/>
          <p:cNvSpPr>
            <a:spLocks noGrp="1"/>
          </p:cNvSpPr>
          <p:nvPr>
            <p:ph idx="1"/>
          </p:nvPr>
        </p:nvSpPr>
        <p:spPr/>
        <p:txBody>
          <a:bodyPr/>
          <a:lstStyle/>
          <a:p>
            <a:r>
              <a:rPr lang="en-US" altLang="en-US" dirty="0"/>
              <a:t>Gene therapy</a:t>
            </a:r>
          </a:p>
          <a:p>
            <a:pPr lvl="1"/>
            <a:r>
              <a:rPr lang="en-US" altLang="en-US" dirty="0"/>
              <a:t>Gene is transferred into body cells to correct a genetic defect or treat a disease</a:t>
            </a:r>
          </a:p>
          <a:p>
            <a:pPr lvl="1"/>
            <a:r>
              <a:rPr lang="en-US" altLang="en-US" dirty="0"/>
              <a:t>Tested as a treatment for heart attack, sickle-cell anemia, cystic fibrosis, hemophilia A, Parkinson’s and Alzheimer’s diseases, several cancers, and inherited diseases</a:t>
            </a:r>
          </a:p>
          <a:p>
            <a:r>
              <a:rPr lang="en-US" altLang="en-US" dirty="0"/>
              <a:t>Weigh potential benefits of genetically modifying humans against potential </a:t>
            </a:r>
            <a:r>
              <a:rPr lang="en-US" altLang="en-US" dirty="0" smtClean="0"/>
              <a:t>risks</a:t>
            </a:r>
            <a:endParaRPr lang="en-US" altLang="en-US" dirty="0"/>
          </a:p>
        </p:txBody>
      </p:sp>
    </p:spTree>
    <p:extLst>
      <p:ext uri="{BB962C8B-B14F-4D97-AF65-F5344CB8AC3E}">
        <p14:creationId xmlns:p14="http://schemas.microsoft.com/office/powerpoint/2010/main" val="37886140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Gene Therapy </a:t>
            </a:r>
            <a:endParaRPr lang="en-US" dirty="0"/>
          </a:p>
        </p:txBody>
      </p:sp>
      <p:sp>
        <p:nvSpPr>
          <p:cNvPr id="3" name="Content Placeholder 2"/>
          <p:cNvSpPr>
            <a:spLocks noGrp="1"/>
          </p:cNvSpPr>
          <p:nvPr>
            <p:ph idx="1"/>
          </p:nvPr>
        </p:nvSpPr>
        <p:spPr/>
        <p:txBody>
          <a:bodyPr/>
          <a:lstStyle/>
          <a:p>
            <a:r>
              <a:rPr lang="en-US" altLang="en-US" dirty="0"/>
              <a:t>SCID-X1 </a:t>
            </a:r>
          </a:p>
          <a:p>
            <a:pPr lvl="1"/>
            <a:r>
              <a:rPr lang="en-US" altLang="en-US" dirty="0"/>
              <a:t>A severe X-linked disorder of the </a:t>
            </a:r>
            <a:r>
              <a:rPr lang="en-US" altLang="en-US" i="1" dirty="0"/>
              <a:t>IL2RG</a:t>
            </a:r>
            <a:r>
              <a:rPr lang="en-US" altLang="en-US" dirty="0"/>
              <a:t> gene, which codes for an immune-system receptor protein</a:t>
            </a:r>
          </a:p>
          <a:p>
            <a:pPr lvl="1"/>
            <a:r>
              <a:rPr lang="en-US" altLang="en-US" dirty="0"/>
              <a:t>Affected children cannot fight infections and only survive in germ-free isolation </a:t>
            </a:r>
            <a:r>
              <a:rPr lang="en-US" altLang="en-US" dirty="0" smtClean="0"/>
              <a:t>tents</a:t>
            </a:r>
            <a:endParaRPr lang="en-US" altLang="en-US" dirty="0"/>
          </a:p>
        </p:txBody>
      </p:sp>
    </p:spTree>
    <p:extLst>
      <p:ext uri="{BB962C8B-B14F-4D97-AF65-F5344CB8AC3E}">
        <p14:creationId xmlns:p14="http://schemas.microsoft.com/office/powerpoint/2010/main" val="3450757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Gene Therapy an </a:t>
            </a:r>
            <a:r>
              <a:rPr lang="en-US" altLang="en-US" dirty="0" smtClean="0"/>
              <a:t>dSCID-X1 </a:t>
            </a:r>
            <a:endParaRPr lang="en-US" dirty="0"/>
          </a:p>
        </p:txBody>
      </p:sp>
      <p:sp>
        <p:nvSpPr>
          <p:cNvPr id="3" name="Content Placeholder 2"/>
          <p:cNvSpPr>
            <a:spLocks noGrp="1"/>
          </p:cNvSpPr>
          <p:nvPr>
            <p:ph idx="1"/>
          </p:nvPr>
        </p:nvSpPr>
        <p:spPr/>
        <p:txBody>
          <a:bodyPr/>
          <a:lstStyle/>
          <a:p>
            <a:r>
              <a:rPr lang="en-US" altLang="en-US" dirty="0"/>
              <a:t>In the 1990s, twenty boys with SCID-X1 were treated with gene therapy</a:t>
            </a:r>
          </a:p>
          <a:p>
            <a:pPr lvl="1"/>
            <a:r>
              <a:rPr lang="en-US" altLang="en-US" dirty="0"/>
              <a:t>Researchers used a genetically engineered virus to insert </a:t>
            </a:r>
            <a:r>
              <a:rPr lang="en-US" altLang="en-US" dirty="0" err="1"/>
              <a:t>unmutated</a:t>
            </a:r>
            <a:r>
              <a:rPr lang="en-US" altLang="en-US" dirty="0"/>
              <a:t> copies of </a:t>
            </a:r>
            <a:r>
              <a:rPr lang="en-US" altLang="en-US" i="1" dirty="0"/>
              <a:t>IL2RG </a:t>
            </a:r>
            <a:r>
              <a:rPr lang="en-US" altLang="en-US" dirty="0"/>
              <a:t>into cells taken from their bone marrow </a:t>
            </a:r>
          </a:p>
          <a:p>
            <a:r>
              <a:rPr lang="en-US" altLang="en-US" dirty="0"/>
              <a:t>Eighteen were cured; five treated with gene therapy for SCID-X1 developed leukemia, and one </a:t>
            </a:r>
            <a:r>
              <a:rPr lang="en-US" altLang="en-US" dirty="0" smtClean="0"/>
              <a:t>died</a:t>
            </a:r>
            <a:endParaRPr lang="en-US" altLang="en-US" dirty="0"/>
          </a:p>
        </p:txBody>
      </p:sp>
    </p:spTree>
    <p:extLst>
      <p:ext uri="{BB962C8B-B14F-4D97-AF65-F5344CB8AC3E}">
        <p14:creationId xmlns:p14="http://schemas.microsoft.com/office/powerpoint/2010/main" val="3497564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CRISPR</a:t>
            </a:r>
            <a:r>
              <a:rPr lang="en-US" altLang="en-US" dirty="0"/>
              <a:t> (1 of 2)</a:t>
            </a:r>
            <a:endParaRPr lang="en-US" dirty="0"/>
          </a:p>
        </p:txBody>
      </p:sp>
      <p:sp>
        <p:nvSpPr>
          <p:cNvPr id="3" name="Content Placeholder 2"/>
          <p:cNvSpPr>
            <a:spLocks noGrp="1"/>
          </p:cNvSpPr>
          <p:nvPr>
            <p:ph idx="1"/>
          </p:nvPr>
        </p:nvSpPr>
        <p:spPr/>
        <p:txBody>
          <a:bodyPr/>
          <a:lstStyle/>
          <a:p>
            <a:r>
              <a:rPr lang="en-US" dirty="0"/>
              <a:t>Powerful new method for editing chromosomal DNA that is profoundly changing conversations about editing genomes</a:t>
            </a:r>
          </a:p>
          <a:p>
            <a:pPr lvl="1"/>
            <a:r>
              <a:rPr lang="en-US" dirty="0"/>
              <a:t>Based on a type of restriction enzyme that is guided to DNA by a piece of RNA</a:t>
            </a:r>
          </a:p>
          <a:p>
            <a:pPr lvl="1"/>
            <a:r>
              <a:rPr lang="en-US" dirty="0"/>
              <a:t>The enzyme cuts the DNA wherever its “guide” RNA </a:t>
            </a:r>
            <a:r>
              <a:rPr lang="en-US" dirty="0" smtClean="0"/>
              <a:t>hybridizes</a:t>
            </a:r>
            <a:endParaRPr lang="en-US" dirty="0"/>
          </a:p>
        </p:txBody>
      </p:sp>
    </p:spTree>
    <p:extLst>
      <p:ext uri="{BB962C8B-B14F-4D97-AF65-F5344CB8AC3E}">
        <p14:creationId xmlns:p14="http://schemas.microsoft.com/office/powerpoint/2010/main" val="5130496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CRISPR</a:t>
            </a:r>
            <a:r>
              <a:rPr lang="en-US" altLang="en-US" dirty="0"/>
              <a:t> </a:t>
            </a:r>
            <a:r>
              <a:rPr lang="en-US" altLang="en-US" dirty="0" smtClean="0"/>
              <a:t>(2 </a:t>
            </a:r>
            <a:r>
              <a:rPr lang="en-US" altLang="en-US" dirty="0"/>
              <a:t>of 2)</a:t>
            </a:r>
            <a:endParaRPr lang="en-US" dirty="0"/>
          </a:p>
        </p:txBody>
      </p:sp>
      <p:sp>
        <p:nvSpPr>
          <p:cNvPr id="3" name="Content Placeholder 2"/>
          <p:cNvSpPr>
            <a:spLocks noGrp="1"/>
          </p:cNvSpPr>
          <p:nvPr>
            <p:ph idx="1"/>
          </p:nvPr>
        </p:nvSpPr>
        <p:spPr/>
        <p:txBody>
          <a:bodyPr/>
          <a:lstStyle/>
          <a:p>
            <a:r>
              <a:rPr lang="en-US" dirty="0"/>
              <a:t>More accurate and efficient than viral vectors or any other method of altering genomes</a:t>
            </a:r>
          </a:p>
          <a:p>
            <a:r>
              <a:rPr lang="en-US" dirty="0"/>
              <a:t>Fast, easy, cheap, and works in almost any cell, human or not</a:t>
            </a:r>
          </a:p>
          <a:p>
            <a:r>
              <a:rPr lang="en-US" dirty="0"/>
              <a:t>First successful method of making gene drives, which are genes that can “drive” themselves into other chromosomes and spread through a </a:t>
            </a:r>
            <a:r>
              <a:rPr lang="en-US" dirty="0" smtClean="0"/>
              <a:t>population</a:t>
            </a:r>
            <a:endParaRPr lang="en-US" dirty="0"/>
          </a:p>
        </p:txBody>
      </p:sp>
    </p:spTree>
    <p:extLst>
      <p:ext uri="{BB962C8B-B14F-4D97-AF65-F5344CB8AC3E}">
        <p14:creationId xmlns:p14="http://schemas.microsoft.com/office/powerpoint/2010/main" val="20270080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Concerns with Altering Genomes</a:t>
            </a:r>
          </a:p>
        </p:txBody>
      </p:sp>
      <p:sp>
        <p:nvSpPr>
          <p:cNvPr id="3" name="Content Placeholder 2"/>
          <p:cNvSpPr>
            <a:spLocks noGrp="1"/>
          </p:cNvSpPr>
          <p:nvPr>
            <p:ph idx="1"/>
          </p:nvPr>
        </p:nvSpPr>
        <p:spPr/>
        <p:txBody>
          <a:bodyPr/>
          <a:lstStyle/>
          <a:p>
            <a:r>
              <a:rPr lang="en-US" dirty="0"/>
              <a:t>Concern that altering genomes in any way has us on a slippery slope that may result in irreversible damage to ourselves and to the biosphere</a:t>
            </a:r>
          </a:p>
          <a:p>
            <a:pPr lvl="1"/>
            <a:r>
              <a:rPr lang="en-US" dirty="0"/>
              <a:t>Given the complexity of biological systems, any extinction could have effects that are impossible to predict</a:t>
            </a:r>
          </a:p>
          <a:p>
            <a:pPr lvl="1"/>
            <a:r>
              <a:rPr lang="en-US" dirty="0"/>
              <a:t>An oversight in designing the guide RNA for a CRISPR system could, for example, deliver unwanted genetic modifications into </a:t>
            </a:r>
            <a:r>
              <a:rPr lang="en-US" dirty="0" smtClean="0"/>
              <a:t>humans</a:t>
            </a:r>
            <a:endParaRPr lang="en-US" dirty="0"/>
          </a:p>
        </p:txBody>
      </p:sp>
    </p:spTree>
    <p:extLst>
      <p:ext uri="{BB962C8B-B14F-4D97-AF65-F5344CB8AC3E}">
        <p14:creationId xmlns:p14="http://schemas.microsoft.com/office/powerpoint/2010/main" val="17991981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Application: Personal Genetic Testing</a:t>
            </a:r>
            <a:endParaRPr lang="en-US" dirty="0"/>
          </a:p>
        </p:txBody>
      </p:sp>
      <p:pic>
        <p:nvPicPr>
          <p:cNvPr id="8" name="Picture 4" descr="A photo shows the famous Hollywood actress Angelina Jolie is shown here. The corresponding description reads as, “Genetic testing revealed that celebrity Angelina Jolie carries BRCA1 mutation associated with an 87% lifetime risk of developing breast cancer. Even though she did not yet have cancer, Jolie underwent a double mastectomy, thereby reducing her risk of breast cancer to 5%.”"/>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tretch/>
        </p:blipFill>
        <p:spPr bwMode="auto">
          <a:xfrm>
            <a:off x="1066800" y="1414018"/>
            <a:ext cx="6810375" cy="475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4449779"/>
      </p:ext>
    </p:extLst>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dirty="0"/>
              <a:t>Personal Genetic Testing</a:t>
            </a:r>
            <a:endParaRPr lang="en-US" dirty="0"/>
          </a:p>
        </p:txBody>
      </p:sp>
      <p:sp>
        <p:nvSpPr>
          <p:cNvPr id="6" name="Content Placeholder 5"/>
          <p:cNvSpPr>
            <a:spLocks noGrp="1"/>
          </p:cNvSpPr>
          <p:nvPr>
            <p:ph idx="1"/>
          </p:nvPr>
        </p:nvSpPr>
        <p:spPr/>
        <p:txBody>
          <a:bodyPr/>
          <a:lstStyle/>
          <a:p>
            <a:r>
              <a:rPr lang="en-US" altLang="en-US" dirty="0"/>
              <a:t>Do you want to know your SNP profile?</a:t>
            </a:r>
          </a:p>
          <a:p>
            <a:pPr lvl="1"/>
            <a:r>
              <a:rPr lang="en-US" altLang="en-US" dirty="0"/>
              <a:t>Companies can extract DNA from saliva and analyze it using a SNP-chip</a:t>
            </a:r>
          </a:p>
          <a:p>
            <a:pPr lvl="1"/>
            <a:r>
              <a:rPr lang="en-US" altLang="en-US" dirty="0"/>
              <a:t>Results indicate estimated risks of developing certain diseases</a:t>
            </a:r>
          </a:p>
          <a:p>
            <a:pPr lvl="1"/>
            <a:r>
              <a:rPr lang="en-US" altLang="en-US" dirty="0"/>
              <a:t>Personalized genetic testing is revolutionizing medicine</a:t>
            </a:r>
          </a:p>
          <a:p>
            <a:pPr lvl="2"/>
            <a:r>
              <a:rPr lang="en-US" altLang="en-US" dirty="0"/>
              <a:t>Can cause people to make beneficial lifestyle </a:t>
            </a:r>
            <a:r>
              <a:rPr lang="en-US" altLang="en-US" dirty="0" smtClean="0"/>
              <a:t>changes</a:t>
            </a:r>
            <a:endParaRPr lang="en-US" altLang="en-US" dirty="0"/>
          </a:p>
        </p:txBody>
      </p:sp>
    </p:spTree>
    <p:extLst>
      <p:ext uri="{BB962C8B-B14F-4D97-AF65-F5344CB8AC3E}">
        <p14:creationId xmlns:p14="http://schemas.microsoft.com/office/powerpoint/2010/main" val="19273628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dirty="0"/>
              <a:t>DNA </a:t>
            </a:r>
            <a:r>
              <a:rPr lang="en-US" altLang="en-US" dirty="0" smtClean="0"/>
              <a:t>Cloning (3 </a:t>
            </a:r>
            <a:r>
              <a:rPr lang="en-US" altLang="en-US" dirty="0"/>
              <a:t>of 3)</a:t>
            </a:r>
            <a:endParaRPr lang="en-US" dirty="0"/>
          </a:p>
        </p:txBody>
      </p:sp>
      <p:sp>
        <p:nvSpPr>
          <p:cNvPr id="6" name="Content Placeholder 5"/>
          <p:cNvSpPr>
            <a:spLocks noGrp="1"/>
          </p:cNvSpPr>
          <p:nvPr>
            <p:ph idx="1"/>
          </p:nvPr>
        </p:nvSpPr>
        <p:spPr/>
        <p:txBody>
          <a:bodyPr/>
          <a:lstStyle/>
          <a:p>
            <a:r>
              <a:rPr lang="en-US" altLang="en-US" dirty="0"/>
              <a:t>DNA cloning mass produces specific DNA fragments </a:t>
            </a:r>
          </a:p>
          <a:p>
            <a:pPr lvl="1"/>
            <a:r>
              <a:rPr lang="en-US" altLang="en-US" dirty="0"/>
              <a:t>Fragments to be copied are inserted into plasmids or other cloning vectors and inserted into host cells such as bacteria</a:t>
            </a:r>
          </a:p>
          <a:p>
            <a:r>
              <a:rPr lang="en-US" altLang="en-US" dirty="0"/>
              <a:t>Host cells divide and make identical copies (clones) of the foreign DNA</a:t>
            </a:r>
          </a:p>
          <a:p>
            <a:r>
              <a:rPr lang="en-US" altLang="en-US" dirty="0"/>
              <a:t>A huge population of clones can be </a:t>
            </a:r>
            <a:r>
              <a:rPr lang="en-US" altLang="en-US" dirty="0" smtClean="0"/>
              <a:t>grown</a:t>
            </a:r>
            <a:endParaRPr lang="en-US" altLang="en-US" dirty="0"/>
          </a:p>
        </p:txBody>
      </p:sp>
    </p:spTree>
    <p:extLst>
      <p:ext uri="{BB962C8B-B14F-4D97-AF65-F5344CB8AC3E}">
        <p14:creationId xmlns:p14="http://schemas.microsoft.com/office/powerpoint/2010/main" val="114487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a:t>
            </a:r>
          </a:p>
        </p:txBody>
      </p:sp>
      <p:sp>
        <p:nvSpPr>
          <p:cNvPr id="3" name="Content Placeholder 2"/>
          <p:cNvSpPr>
            <a:spLocks noGrp="1"/>
          </p:cNvSpPr>
          <p:nvPr>
            <p:ph idx="1"/>
          </p:nvPr>
        </p:nvSpPr>
        <p:spPr/>
        <p:txBody>
          <a:bodyPr/>
          <a:lstStyle/>
          <a:p>
            <a:pPr lvl="0"/>
            <a:r>
              <a:rPr lang="en-US" dirty="0"/>
              <a:t>Do you think we could ever completely predict the development of a disease?</a:t>
            </a:r>
          </a:p>
          <a:p>
            <a:pPr lvl="0"/>
            <a:r>
              <a:rPr lang="en-US" dirty="0"/>
              <a:t>Discuss the benefits of genetic engineering versus potential risks.</a:t>
            </a:r>
          </a:p>
          <a:p>
            <a:pPr lvl="0"/>
            <a:r>
              <a:rPr lang="en-US" dirty="0"/>
              <a:t>What advantages would insulin produced by genetic engineering have over preparations from animal sources in the treatment of human diabetes mellitus</a:t>
            </a:r>
            <a:r>
              <a:rPr lang="en-US" dirty="0" smtClean="0"/>
              <a:t>?</a:t>
            </a:r>
            <a:endParaRPr lang="en-US" dirty="0"/>
          </a:p>
        </p:txBody>
      </p:sp>
    </p:spTree>
    <p:extLst>
      <p:ext uri="{BB962C8B-B14F-4D97-AF65-F5344CB8AC3E}">
        <p14:creationId xmlns:p14="http://schemas.microsoft.com/office/powerpoint/2010/main" val="3632300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fontScale="90000"/>
          </a:bodyPr>
          <a:lstStyle/>
          <a:p>
            <a:r>
              <a:rPr lang="en-US" dirty="0"/>
              <a:t>Restriction Enzymes and Recombinant DNA</a:t>
            </a:r>
            <a:endParaRPr lang="en-US" altLang="en-US" dirty="0"/>
          </a:p>
        </p:txBody>
      </p:sp>
      <p:pic>
        <p:nvPicPr>
          <p:cNvPr id="5" name="Picture Placeholder 4" descr="&quot;An illustration shows three steps one below the other. &#10;The first step shows two parallel blue strips with projections facing each other. The first strip has numbers 5’ at the beginning and 3’ at the end while the second strip has numbers 3’ at the beginning and 5’ at its end. The centre portion of these strips have “GAATTC” while the corresponding elements in the bottom strip shows “CTTAAG.” The corresponding elements are connected vertically. This segment is labeled as, “EcoRI recognition site.” On “EcoRI” of this leads to two parallel blue strips with projections facing each other. The beginning of the top strip has 5’ while it ends with “G.” The bottom strip starts with 3’ and ends with C. G and C are vertically connected. C is horizontally connected to “T-T-A-A.” This continues as A-A-T-T where the last T is connected to C which is the beginning of two parallel blue strips with projections towards each other. Right below “C” is “G” which is connected through dots. So the end of this parallel strip has an entry 3’ at the top and 5’ at the bottom. The label “complementary sticky ends” is seen in between the two parallel strips. The corresponding description reads as, “The restriction enzyme EcoRI recognizes a specific base in DNA and cuts it. Eco RI leaves single-stranded tails (“sticky ends”).” The second step shows two parallel pink strips with projections facing each other. At the of the strips are labeled as, “G” and “C” at the top and bottom respectively. These two are connected through dotted lines. From “C”, the sequence “T-T-A-A” are shown horizontally. A connection from here is established to another flow labeled “A-A-T-T-C” where, the label “C” is shown just before the beginning of two parallel blue strips with projections facing each other. The label “C” is connected to a label “G” that is just before the beginning of the blue strip at the bottom. This link on hybridization shows two parallel horizontal pink strips with projections facing each other, followed by labels “G” next to the top strip and “C” next to the bottom strip. The elements “A-A-T-T-C” are in sequence at the top and “T-T-A-A-G” are in sequence shown at the bottom. Next to this arrangement is a set of two blue parallel strips placed horizontally with projections facing each other. The corresponding description reads as, “When DNA fragments from two sources are cut with EcoRI and mixed together, matching sticky ends base-pair (hybridization, Section 8.4).” The third step shows two parallel horizontal pink strips with projections facing each other, followed by labels “G” next to the top strip and “C” next to the bottom strip. The elements “A-A-T-T-C” are in sequence at the top and “T-T-A-A-G” are in sequence shown at the bottom. Next to this arrangement is a set of two blue parallel strips placed horizontally with projections facing each other. The corresponding description reads as, “DNA ligase seals the gaps between hybridized DNA fragments. The resulting hybrid molecules are called recombinant DNA.”&#10;&quot;"/>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2743200" y="1508999"/>
            <a:ext cx="3590365" cy="4663201"/>
          </a:xfrm>
          <a:prstGeom prst="rect">
            <a:avLst/>
          </a:prstGeom>
        </p:spPr>
      </p:pic>
    </p:spTree>
    <p:extLst>
      <p:ext uri="{BB962C8B-B14F-4D97-AF65-F5344CB8AC3E}">
        <p14:creationId xmlns:p14="http://schemas.microsoft.com/office/powerpoint/2010/main" val="87775350"/>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Why Clone DNA? (1 of 3)</a:t>
            </a:r>
            <a:endParaRPr lang="en-US" dirty="0"/>
          </a:p>
        </p:txBody>
      </p:sp>
      <p:sp>
        <p:nvSpPr>
          <p:cNvPr id="3" name="Content Placeholder 2"/>
          <p:cNvSpPr>
            <a:spLocks noGrp="1"/>
          </p:cNvSpPr>
          <p:nvPr>
            <p:ph idx="1"/>
          </p:nvPr>
        </p:nvSpPr>
        <p:spPr/>
        <p:txBody>
          <a:bodyPr/>
          <a:lstStyle/>
          <a:p>
            <a:r>
              <a:rPr lang="en-US" altLang="en-US" dirty="0"/>
              <a:t>To understand the information encoded in DNA</a:t>
            </a:r>
          </a:p>
          <a:p>
            <a:pPr lvl="1"/>
            <a:r>
              <a:rPr lang="en-US" altLang="en-US" dirty="0"/>
              <a:t>Determine the sequence of DNA molecules</a:t>
            </a:r>
          </a:p>
          <a:p>
            <a:pPr lvl="1"/>
            <a:r>
              <a:rPr lang="en-US" altLang="en-US" dirty="0"/>
              <a:t>Identify genes along a chromosome</a:t>
            </a:r>
          </a:p>
          <a:p>
            <a:pPr lvl="2"/>
            <a:r>
              <a:rPr lang="en-US" altLang="en-US" dirty="0"/>
              <a:t>Eukaryotic genes occur discontinuously on a chromosome and contain introns</a:t>
            </a:r>
          </a:p>
          <a:p>
            <a:pPr lvl="2"/>
            <a:r>
              <a:rPr lang="en-US" altLang="en-US" dirty="0"/>
              <a:t>Difficult to </a:t>
            </a:r>
            <a:r>
              <a:rPr lang="en-US" altLang="en-US" dirty="0" smtClean="0"/>
              <a:t>find</a:t>
            </a:r>
            <a:endParaRPr lang="en-US" altLang="en-US" dirty="0"/>
          </a:p>
        </p:txBody>
      </p:sp>
    </p:spTree>
    <p:extLst>
      <p:ext uri="{BB962C8B-B14F-4D97-AF65-F5344CB8AC3E}">
        <p14:creationId xmlns:p14="http://schemas.microsoft.com/office/powerpoint/2010/main" val="410018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Why Clone DNA? </a:t>
            </a:r>
            <a:r>
              <a:rPr lang="en-US" altLang="en-US" dirty="0" smtClean="0"/>
              <a:t>(2 </a:t>
            </a:r>
            <a:r>
              <a:rPr lang="en-US" altLang="en-US" dirty="0"/>
              <a:t>of 3)</a:t>
            </a:r>
            <a:endParaRPr lang="en-US" dirty="0"/>
          </a:p>
        </p:txBody>
      </p:sp>
      <p:sp>
        <p:nvSpPr>
          <p:cNvPr id="3" name="Content Placeholder 2"/>
          <p:cNvSpPr>
            <a:spLocks noGrp="1"/>
          </p:cNvSpPr>
          <p:nvPr>
            <p:ph idx="1"/>
          </p:nvPr>
        </p:nvSpPr>
        <p:spPr/>
        <p:txBody>
          <a:bodyPr/>
          <a:lstStyle/>
          <a:p>
            <a:r>
              <a:rPr lang="en-US" altLang="en-US" dirty="0"/>
              <a:t>cDNA cloning</a:t>
            </a:r>
          </a:p>
          <a:p>
            <a:pPr lvl="1"/>
            <a:r>
              <a:rPr lang="en-US" altLang="en-US" dirty="0"/>
              <a:t>Researchers who study eukaryotic genes and their expression work with mRNA transcripts of genes</a:t>
            </a:r>
          </a:p>
          <a:p>
            <a:pPr lvl="1"/>
            <a:r>
              <a:rPr lang="en-US" altLang="en-US" dirty="0"/>
              <a:t>RNA cannot be cloned directly</a:t>
            </a:r>
          </a:p>
          <a:p>
            <a:pPr lvl="1"/>
            <a:r>
              <a:rPr lang="en-US" altLang="en-US" dirty="0"/>
              <a:t>Reverse transcriptase, a viral enzyme, is used to transcribe single-stranded RNA into complementary DNA (cDNA) for cloning</a:t>
            </a:r>
            <a:endParaRPr lang="en-US" dirty="0"/>
          </a:p>
        </p:txBody>
      </p:sp>
    </p:spTree>
    <p:extLst>
      <p:ext uri="{BB962C8B-B14F-4D97-AF65-F5344CB8AC3E}">
        <p14:creationId xmlns:p14="http://schemas.microsoft.com/office/powerpoint/2010/main" val="3992915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dirty="0"/>
              <a:t>Why Clone DNA? </a:t>
            </a:r>
            <a:r>
              <a:rPr lang="en-US" altLang="en-US" dirty="0" smtClean="0"/>
              <a:t>(3 </a:t>
            </a:r>
            <a:r>
              <a:rPr lang="en-US" altLang="en-US" dirty="0"/>
              <a:t>of 3)</a:t>
            </a:r>
            <a:endParaRPr lang="en-US" dirty="0"/>
          </a:p>
        </p:txBody>
      </p:sp>
      <p:sp>
        <p:nvSpPr>
          <p:cNvPr id="6" name="Content Placeholder 5"/>
          <p:cNvSpPr>
            <a:spLocks noGrp="1"/>
          </p:cNvSpPr>
          <p:nvPr>
            <p:ph idx="1"/>
          </p:nvPr>
        </p:nvSpPr>
        <p:spPr/>
        <p:txBody>
          <a:bodyPr/>
          <a:lstStyle/>
          <a:p>
            <a:r>
              <a:rPr lang="en-US" altLang="en-US" dirty="0"/>
              <a:t>cDNA allows researchers to manipulate eukaryotic genes</a:t>
            </a:r>
          </a:p>
          <a:p>
            <a:pPr lvl="1"/>
            <a:r>
              <a:rPr lang="en-US" altLang="en-US" dirty="0"/>
              <a:t>By changing them</a:t>
            </a:r>
          </a:p>
          <a:p>
            <a:pPr lvl="1"/>
            <a:r>
              <a:rPr lang="en-US" altLang="en-US" dirty="0"/>
              <a:t>Knocking them out</a:t>
            </a:r>
          </a:p>
          <a:p>
            <a:pPr lvl="1"/>
            <a:r>
              <a:rPr lang="en-US" altLang="en-US" dirty="0"/>
              <a:t>Inserting them into other species</a:t>
            </a:r>
          </a:p>
          <a:p>
            <a:r>
              <a:rPr lang="en-US" altLang="en-US" dirty="0"/>
              <a:t>Allows genes from complex eukaryotes to be expressed in simpler organisms such as bacteria and </a:t>
            </a:r>
            <a:r>
              <a:rPr lang="en-US" altLang="en-US" dirty="0" smtClean="0"/>
              <a:t>yeast</a:t>
            </a:r>
            <a:endParaRPr lang="en-US" altLang="en-US" dirty="0"/>
          </a:p>
        </p:txBody>
      </p:sp>
    </p:spTree>
    <p:extLst>
      <p:ext uri="{BB962C8B-B14F-4D97-AF65-F5344CB8AC3E}">
        <p14:creationId xmlns:p14="http://schemas.microsoft.com/office/powerpoint/2010/main" val="956578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Samp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5749</TotalTime>
  <Words>3176</Words>
  <Application>Microsoft Office PowerPoint</Application>
  <PresentationFormat>On-screen Show (4:3)</PresentationFormat>
  <Paragraphs>294</Paragraphs>
  <Slides>50</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50</vt:i4>
      </vt:variant>
    </vt:vector>
  </HeadingPairs>
  <TitlesOfParts>
    <vt:vector size="58" baseType="lpstr">
      <vt:lpstr>ＭＳ Ｐゴシック</vt:lpstr>
      <vt:lpstr>Arial</vt:lpstr>
      <vt:lpstr>Calibri</vt:lpstr>
      <vt:lpstr>Courier New</vt:lpstr>
      <vt:lpstr>Times New Roman</vt:lpstr>
      <vt:lpstr>Verdana</vt:lpstr>
      <vt:lpstr>Wingdings</vt:lpstr>
      <vt:lpstr>Sample</vt:lpstr>
      <vt:lpstr>Biology Concepts &amp; Applications</vt:lpstr>
      <vt:lpstr>15.1 Cutting and Pasting DNA</vt:lpstr>
      <vt:lpstr>DNA Cloning (1 of 3)</vt:lpstr>
      <vt:lpstr>DNA Cloning (2 of 3)</vt:lpstr>
      <vt:lpstr>DNA Cloning (3 of 3)</vt:lpstr>
      <vt:lpstr>Restriction Enzymes and Recombinant DNA</vt:lpstr>
      <vt:lpstr>Why Clone DNA? (1 of 3)</vt:lpstr>
      <vt:lpstr>Why Clone DNA? (2 of 3)</vt:lpstr>
      <vt:lpstr>Why Clone DNA? (3 of 3)</vt:lpstr>
      <vt:lpstr>Making cDNA</vt:lpstr>
      <vt:lpstr>15.2 Isolating Genes</vt:lpstr>
      <vt:lpstr>DNA Libraries (1 of 2)</vt:lpstr>
      <vt:lpstr>DNA Libraries (2 of 2)</vt:lpstr>
      <vt:lpstr>Screening a DNA Library</vt:lpstr>
      <vt:lpstr>PCR (1 of 3)</vt:lpstr>
      <vt:lpstr>PCR (2 of 3)</vt:lpstr>
      <vt:lpstr>PCR (3 of 3)</vt:lpstr>
      <vt:lpstr>Two Rounds of PCR</vt:lpstr>
      <vt:lpstr>Exponential Amplification</vt:lpstr>
      <vt:lpstr>15.3 DNA Sequencing</vt:lpstr>
      <vt:lpstr>DNA Sequencing (1 of 2)</vt:lpstr>
      <vt:lpstr>DNA Sequencing (2 of 2)</vt:lpstr>
      <vt:lpstr>Five Steps of DNA Sequencing (1 of 2)</vt:lpstr>
      <vt:lpstr>Five Steps of DNA Sequencing (2 of 2)</vt:lpstr>
      <vt:lpstr>The Human Genome Project</vt:lpstr>
      <vt:lpstr>Human Genome Raw Data</vt:lpstr>
      <vt:lpstr>Human Genome Statistics</vt:lpstr>
      <vt:lpstr>15.4 Genomics</vt:lpstr>
      <vt:lpstr>Genomics</vt:lpstr>
      <vt:lpstr>Genomic Alignment</vt:lpstr>
      <vt:lpstr>DNA Profiling (1 of 2)</vt:lpstr>
      <vt:lpstr>DNA Profiling (2 of 2)</vt:lpstr>
      <vt:lpstr>STR Profile</vt:lpstr>
      <vt:lpstr>15.5 Genetic Engineering</vt:lpstr>
      <vt:lpstr>Genetically Modified Microorganisms</vt:lpstr>
      <vt:lpstr>Genetically Modified Plants (1 of 2)</vt:lpstr>
      <vt:lpstr>Genetically Modified Plants (2 of 2)</vt:lpstr>
      <vt:lpstr>Transgenic Corn</vt:lpstr>
      <vt:lpstr>Genetically Modified Animals</vt:lpstr>
      <vt:lpstr>GM Animals</vt:lpstr>
      <vt:lpstr>Concerns with GMOs</vt:lpstr>
      <vt:lpstr>15.6 Editing Genomes</vt:lpstr>
      <vt:lpstr>Gene Therapy </vt:lpstr>
      <vt:lpstr>Gene Therapy an dSCID-X1 </vt:lpstr>
      <vt:lpstr>CRISPR (1 of 2)</vt:lpstr>
      <vt:lpstr>CRISPR (2 of 2)</vt:lpstr>
      <vt:lpstr>Concerns with Altering Genomes</vt:lpstr>
      <vt:lpstr>Application: Personal Genetic Testing</vt:lpstr>
      <vt:lpstr>Personal Genetic Testing</vt:lpstr>
      <vt:lpstr>Discuss</vt:lpstr>
    </vt:vector>
  </TitlesOfParts>
  <Company>Jacqueline Bennett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15 Biotechnology</dc:title>
  <dc:creator>Starr</dc:creator>
  <cp:lastModifiedBy>WL taggers</cp:lastModifiedBy>
  <cp:revision>312</cp:revision>
  <dcterms:modified xsi:type="dcterms:W3CDTF">2017-02-14T06:33:32Z</dcterms:modified>
</cp:coreProperties>
</file>