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46"/>
  </p:notesMasterIdLst>
  <p:sldIdLst>
    <p:sldId id="366" r:id="rId2"/>
    <p:sldId id="323" r:id="rId3"/>
    <p:sldId id="324" r:id="rId4"/>
    <p:sldId id="325" r:id="rId5"/>
    <p:sldId id="326" r:id="rId6"/>
    <p:sldId id="327" r:id="rId7"/>
    <p:sldId id="328" r:id="rId8"/>
    <p:sldId id="329" r:id="rId9"/>
    <p:sldId id="330" r:id="rId10"/>
    <p:sldId id="332" r:id="rId11"/>
    <p:sldId id="331" r:id="rId12"/>
    <p:sldId id="333" r:id="rId13"/>
    <p:sldId id="335" r:id="rId14"/>
    <p:sldId id="334" r:id="rId15"/>
    <p:sldId id="336" r:id="rId16"/>
    <p:sldId id="337" r:id="rId17"/>
    <p:sldId id="338" r:id="rId18"/>
    <p:sldId id="339" r:id="rId19"/>
    <p:sldId id="340" r:id="rId20"/>
    <p:sldId id="341" r:id="rId21"/>
    <p:sldId id="342" r:id="rId22"/>
    <p:sldId id="343" r:id="rId23"/>
    <p:sldId id="344" r:id="rId24"/>
    <p:sldId id="345" r:id="rId25"/>
    <p:sldId id="347" r:id="rId26"/>
    <p:sldId id="348" r:id="rId27"/>
    <p:sldId id="349" r:id="rId28"/>
    <p:sldId id="350" r:id="rId29"/>
    <p:sldId id="346" r:id="rId30"/>
    <p:sldId id="351" r:id="rId31"/>
    <p:sldId id="352" r:id="rId32"/>
    <p:sldId id="353" r:id="rId33"/>
    <p:sldId id="354" r:id="rId34"/>
    <p:sldId id="355" r:id="rId35"/>
    <p:sldId id="356" r:id="rId36"/>
    <p:sldId id="357" r:id="rId37"/>
    <p:sldId id="358" r:id="rId38"/>
    <p:sldId id="359" r:id="rId39"/>
    <p:sldId id="360" r:id="rId40"/>
    <p:sldId id="361" r:id="rId41"/>
    <p:sldId id="363" r:id="rId42"/>
    <p:sldId id="362" r:id="rId43"/>
    <p:sldId id="364" r:id="rId44"/>
    <p:sldId id="365"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45" autoAdjust="0"/>
  </p:normalViewPr>
  <p:slideViewPr>
    <p:cSldViewPr>
      <p:cViewPr>
        <p:scale>
          <a:sx n="75" d="100"/>
          <a:sy n="75" d="100"/>
        </p:scale>
        <p:origin x="-1176"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a:t>
            </a:fld>
            <a:endParaRPr lang="en-US" dirty="0"/>
          </a:p>
        </p:txBody>
      </p:sp>
    </p:spTree>
    <p:extLst>
      <p:ext uri="{BB962C8B-B14F-4D97-AF65-F5344CB8AC3E}">
        <p14:creationId xmlns:p14="http://schemas.microsoft.com/office/powerpoint/2010/main" val="82171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81138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274119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799981" y="4343400"/>
            <a:ext cx="522991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The two consecutive nuclear divisions are called meiosis I and meiosis II.</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D592968-C750-486A-B478-F4A5A26740C6}" type="slidenum">
              <a:rPr lang="en-US" altLang="en-US"/>
              <a:pPr>
                <a:spcBef>
                  <a:spcPct val="0"/>
                </a:spcBef>
              </a:pPr>
              <a:t>13</a:t>
            </a:fld>
            <a:endParaRPr lang="en-US" altLang="en-US" dirty="0"/>
          </a:p>
        </p:txBody>
      </p:sp>
    </p:spTree>
    <p:extLst>
      <p:ext uri="{BB962C8B-B14F-4D97-AF65-F5344CB8AC3E}">
        <p14:creationId xmlns:p14="http://schemas.microsoft.com/office/powerpoint/2010/main" val="28744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88133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80711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14043E-F7F2-42E1-BD37-05CAB62D5AF7}" type="slidenum">
              <a:rPr lang="en-US" altLang="en-US"/>
              <a:pPr>
                <a:spcBef>
                  <a:spcPct val="0"/>
                </a:spcBef>
              </a:pPr>
              <a:t>16</a:t>
            </a:fld>
            <a:endParaRPr lang="en-US" altLang="en-US" dirty="0"/>
          </a:p>
        </p:txBody>
      </p:sp>
    </p:spTree>
    <p:extLst>
      <p:ext uri="{BB962C8B-B14F-4D97-AF65-F5344CB8AC3E}">
        <p14:creationId xmlns:p14="http://schemas.microsoft.com/office/powerpoint/2010/main" val="3296866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12.4 </a:t>
            </a:r>
            <a:r>
              <a:rPr lang="en-US" altLang="en-US" b="0" dirty="0">
                <a:latin typeface="Arial" panose="020B0604020202020204" pitchFamily="34" charset="0"/>
                <a:ea typeface="ＭＳ Ｐゴシック" panose="020B0600070205080204" pitchFamily="34" charset="-128"/>
              </a:rPr>
              <a:t>How meiosis halves the chromosome number. DNA replication occurs before meiosis begins, so each chromosome consists of two identical molecules of DNA (sister chromatids). After meiosis, each chromosome consists of one molecule of DNA.</a:t>
            </a:r>
          </a:p>
          <a:p>
            <a:r>
              <a:rPr lang="en-US" altLang="en-US" dirty="0">
                <a:latin typeface="Arial" panose="020B0604020202020204" pitchFamily="34" charset="0"/>
                <a:ea typeface="ＭＳ Ｐゴシック" panose="020B0600070205080204" pitchFamily="34" charset="-128"/>
              </a:rPr>
              <a:t>1 </a:t>
            </a:r>
            <a:r>
              <a:rPr lang="en-US" altLang="en-US" dirty="0" smtClean="0">
                <a:latin typeface="Arial" panose="020B0604020202020204" pitchFamily="34" charset="0"/>
                <a:ea typeface="ＭＳ Ｐゴシック" panose="020B0600070205080204" pitchFamily="34" charset="-128"/>
              </a:rPr>
              <a:t> During </a:t>
            </a:r>
            <a:r>
              <a:rPr lang="en-US" altLang="en-US" dirty="0">
                <a:latin typeface="Arial" panose="020B0604020202020204" pitchFamily="34" charset="0"/>
                <a:ea typeface="ＭＳ Ｐゴシック" panose="020B0600070205080204" pitchFamily="34" charset="-128"/>
              </a:rPr>
              <a:t>meiosis I, each chromosome in the nucleus pairs with its homologous partner. The nucleus contains two of each chromosome, so it is diploid (2</a:t>
            </a:r>
            <a:r>
              <a:rPr lang="en-US" altLang="en-US" i="1" dirty="0">
                <a:latin typeface="Arial" panose="020B0604020202020204" pitchFamily="34" charset="0"/>
                <a:ea typeface="ＭＳ Ｐゴシック" panose="020B0600070205080204" pitchFamily="34" charset="-128"/>
              </a:rPr>
              <a:t>n</a:t>
            </a:r>
            <a:r>
              <a:rPr lang="en-US" altLang="en-US" dirty="0">
                <a:latin typeface="Arial" panose="020B0604020202020204" pitchFamily="34" charset="0"/>
                <a:ea typeface="ＭＳ Ｐゴシック" panose="020B0600070205080204" pitchFamily="34" charset="-128"/>
              </a:rPr>
              <a:t>).</a:t>
            </a:r>
          </a:p>
          <a:p>
            <a:r>
              <a:rPr lang="en-US" altLang="en-US" dirty="0">
                <a:latin typeface="Arial" panose="020B0604020202020204" pitchFamily="34" charset="0"/>
                <a:ea typeface="ＭＳ Ｐゴシック" panose="020B0600070205080204" pitchFamily="34" charset="-128"/>
              </a:rPr>
              <a:t>2 </a:t>
            </a:r>
            <a:r>
              <a:rPr lang="en-US" altLang="en-US" dirty="0" smtClean="0">
                <a:latin typeface="Arial" panose="020B0604020202020204" pitchFamily="34" charset="0"/>
                <a:ea typeface="ＭＳ Ｐゴシック" panose="020B0600070205080204" pitchFamily="34" charset="-128"/>
              </a:rPr>
              <a:t> Meiosis </a:t>
            </a:r>
            <a:r>
              <a:rPr lang="en-US" altLang="en-US" dirty="0">
                <a:latin typeface="Arial" panose="020B0604020202020204" pitchFamily="34" charset="0"/>
                <a:ea typeface="ＭＳ Ｐゴシック" panose="020B0600070205080204" pitchFamily="34" charset="-128"/>
              </a:rPr>
              <a:t>I separates homologous chromosomes and packages them in separate nuclei. Each new nucleus contains one of each chromosome, so it is haploid (</a:t>
            </a:r>
            <a:r>
              <a:rPr lang="en-US" altLang="en-US" i="1" dirty="0">
                <a:latin typeface="Arial" panose="020B0604020202020204" pitchFamily="34" charset="0"/>
                <a:ea typeface="ＭＳ Ｐゴシック" panose="020B0600070205080204" pitchFamily="34" charset="-128"/>
              </a:rPr>
              <a:t>n</a:t>
            </a:r>
            <a:r>
              <a:rPr lang="en-US" altLang="en-US" dirty="0">
                <a:latin typeface="Arial" panose="020B0604020202020204" pitchFamily="34" charset="0"/>
                <a:ea typeface="ＭＳ Ｐゴシック" panose="020B0600070205080204" pitchFamily="34" charset="-128"/>
              </a:rPr>
              <a:t>). The chromosomes are still duplicated.</a:t>
            </a:r>
          </a:p>
          <a:p>
            <a:r>
              <a:rPr lang="en-US" altLang="en-US" dirty="0" smtClean="0">
                <a:latin typeface="Arial" panose="020B0604020202020204" pitchFamily="34" charset="0"/>
                <a:ea typeface="ＭＳ Ｐゴシック" panose="020B0600070205080204" pitchFamily="34" charset="-128"/>
              </a:rPr>
              <a:t>3  </a:t>
            </a:r>
            <a:r>
              <a:rPr lang="en-US" altLang="en-US" dirty="0">
                <a:latin typeface="Arial" panose="020B0604020202020204" pitchFamily="34" charset="0"/>
                <a:ea typeface="ＭＳ Ｐゴシック" panose="020B0600070205080204" pitchFamily="34" charset="-128"/>
              </a:rPr>
              <a:t>Meiosis II separates sister chromatids and packages them into four new nuclei. Each new nucleus contains one of each chromosome, so it is haploid (</a:t>
            </a:r>
            <a:r>
              <a:rPr lang="en-US" altLang="en-US" i="1" dirty="0">
                <a:latin typeface="Arial" panose="020B0604020202020204" pitchFamily="34" charset="0"/>
                <a:ea typeface="ＭＳ Ｐゴシック" panose="020B0600070205080204" pitchFamily="34" charset="-128"/>
              </a:rPr>
              <a:t>n</a:t>
            </a:r>
            <a:r>
              <a:rPr lang="en-US" altLang="en-US" dirty="0">
                <a:latin typeface="Arial" panose="020B0604020202020204" pitchFamily="34" charset="0"/>
                <a:ea typeface="ＭＳ Ｐゴシック" panose="020B0600070205080204" pitchFamily="34" charset="-128"/>
              </a:rPr>
              <a:t>). The chromosomes are now unduplicated.</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C8AF06F-1D88-4012-8E9A-3713D8B19D02}" type="slidenum">
              <a:rPr lang="en-US" altLang="en-US"/>
              <a:pPr>
                <a:spcBef>
                  <a:spcPct val="0"/>
                </a:spcBef>
              </a:pPr>
              <a:t>17</a:t>
            </a:fld>
            <a:endParaRPr lang="en-US" altLang="en-US" dirty="0"/>
          </a:p>
        </p:txBody>
      </p:sp>
    </p:spTree>
    <p:extLst>
      <p:ext uri="{BB962C8B-B14F-4D97-AF65-F5344CB8AC3E}">
        <p14:creationId xmlns:p14="http://schemas.microsoft.com/office/powerpoint/2010/main" val="301197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324302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123486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12.5 </a:t>
            </a:r>
            <a:r>
              <a:rPr lang="en-US" dirty="0"/>
              <a:t>Sexual reproduction involves the fusion of two gametes.</a:t>
            </a:r>
          </a:p>
          <a:p>
            <a:r>
              <a:rPr lang="en-US" dirty="0"/>
              <a:t>A </a:t>
            </a:r>
            <a:r>
              <a:rPr lang="en-US" dirty="0" smtClean="0"/>
              <a:t> At </a:t>
            </a:r>
            <a:r>
              <a:rPr lang="en-US" dirty="0"/>
              <a:t>fertilization, two gametes meet to form a zygote.</a:t>
            </a:r>
          </a:p>
          <a:p>
            <a:r>
              <a:rPr lang="en-US" dirty="0" smtClean="0"/>
              <a:t>B  </a:t>
            </a:r>
            <a:r>
              <a:rPr lang="en-US" dirty="0"/>
              <a:t>In germ cells of female animals, meiosis pauses at metaphase II, then resumes and finishes after fertilization. This is a freshly fertilized egg of a </a:t>
            </a:r>
            <a:r>
              <a:rPr lang="en-US" i="1" dirty="0"/>
              <a:t>Cerebratulus</a:t>
            </a:r>
            <a:r>
              <a:rPr lang="en-US" dirty="0"/>
              <a:t> worm. Its chromosomes are completing meiosis at the top of the cell; the blue spot is the nucleus of the sperm that fertilized it. Orange shows spindle microtubules; blue, DNA.</a:t>
            </a:r>
          </a:p>
          <a:p>
            <a:r>
              <a:rPr lang="en-US" dirty="0"/>
              <a:t>C </a:t>
            </a:r>
            <a:r>
              <a:rPr lang="en-US" dirty="0" smtClean="0"/>
              <a:t> In </a:t>
            </a:r>
            <a:r>
              <a:rPr lang="en-US" dirty="0"/>
              <a:t>plants, meiosis completes before fertilization. These pollen grains (orange) are germinating on a stigma (yellow) of a flower. (Germination is growth after a period of metabolic rest.) Pollen tubes with male gametes inside are growing from the grains down into tissues of the ovary, which houses female gametes.</a:t>
            </a:r>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20</a:t>
            </a:fld>
            <a:endParaRPr lang="en-US" altLang="en-US" dirty="0"/>
          </a:p>
        </p:txBody>
      </p:sp>
    </p:spTree>
    <p:extLst>
      <p:ext uri="{BB962C8B-B14F-4D97-AF65-F5344CB8AC3E}">
        <p14:creationId xmlns:p14="http://schemas.microsoft.com/office/powerpoint/2010/main" val="53758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DAED715-A037-43BE-9E91-076C02799BD0}" type="slidenum">
              <a:rPr lang="en-US" altLang="en-US"/>
              <a:pPr>
                <a:spcBef>
                  <a:spcPct val="0"/>
                </a:spcBef>
              </a:pPr>
              <a:t>3</a:t>
            </a:fld>
            <a:endParaRPr lang="en-US" altLang="en-US" dirty="0"/>
          </a:p>
        </p:txBody>
      </p:sp>
    </p:spTree>
    <p:extLst>
      <p:ext uri="{BB962C8B-B14F-4D97-AF65-F5344CB8AC3E}">
        <p14:creationId xmlns:p14="http://schemas.microsoft.com/office/powerpoint/2010/main" val="21299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6498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195433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174462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90594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486193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1226929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246831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1882597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Meiosis</a:t>
            </a:r>
            <a:r>
              <a:rPr lang="en-US" baseline="0" dirty="0"/>
              <a:t> I: One diploid nucleus to two haploid nuclei</a:t>
            </a:r>
            <a:endParaRPr lang="en-US" dirty="0"/>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29</a:t>
            </a:fld>
            <a:endParaRPr lang="en-US" altLang="en-US" dirty="0"/>
          </a:p>
        </p:txBody>
      </p:sp>
    </p:spTree>
    <p:extLst>
      <p:ext uri="{BB962C8B-B14F-4D97-AF65-F5344CB8AC3E}">
        <p14:creationId xmlns:p14="http://schemas.microsoft.com/office/powerpoint/2010/main" val="3489980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Meiosis</a:t>
            </a:r>
            <a:r>
              <a:rPr lang="en-US" baseline="0" dirty="0" smtClean="0"/>
              <a:t> II</a:t>
            </a:r>
            <a:r>
              <a:rPr lang="en-US" baseline="0" dirty="0"/>
              <a:t>: </a:t>
            </a:r>
            <a:r>
              <a:rPr lang="en-US" baseline="0" dirty="0" smtClean="0"/>
              <a:t>Two haploid nuclei </a:t>
            </a:r>
            <a:r>
              <a:rPr lang="en-US" baseline="0" dirty="0"/>
              <a:t>to </a:t>
            </a:r>
            <a:r>
              <a:rPr lang="en-US" baseline="0" dirty="0" smtClean="0"/>
              <a:t>four </a:t>
            </a:r>
            <a:r>
              <a:rPr lang="en-US" baseline="0" dirty="0"/>
              <a:t>haploid nuclei</a:t>
            </a:r>
            <a:endParaRPr lang="en-US" dirty="0"/>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30</a:t>
            </a:fld>
            <a:endParaRPr lang="en-US" altLang="en-US" dirty="0"/>
          </a:p>
        </p:txBody>
      </p:sp>
    </p:spTree>
    <p:extLst>
      <p:ext uri="{BB962C8B-B14F-4D97-AF65-F5344CB8AC3E}">
        <p14:creationId xmlns:p14="http://schemas.microsoft.com/office/powerpoint/2010/main" val="248262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a:t>
            </a:fld>
            <a:endParaRPr lang="en-US" dirty="0"/>
          </a:p>
        </p:txBody>
      </p:sp>
    </p:spTree>
    <p:extLst>
      <p:ext uri="{BB962C8B-B14F-4D97-AF65-F5344CB8AC3E}">
        <p14:creationId xmlns:p14="http://schemas.microsoft.com/office/powerpoint/2010/main" val="4275684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426071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1452277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12.7 </a:t>
            </a:r>
            <a:r>
              <a:rPr lang="en-US" dirty="0"/>
              <a:t>Crossing over. For clarity, we focus on only two genes on one pair of homologous chromosomes. Blue signifies the paternal chromosome, and pink, the maternal chromosome.</a:t>
            </a:r>
          </a:p>
          <a:p>
            <a:r>
              <a:rPr lang="en-US" dirty="0" smtClean="0"/>
              <a:t>A  </a:t>
            </a:r>
            <a:r>
              <a:rPr lang="en-US" dirty="0"/>
              <a:t>In this example, one gene has alleles A and a; the other gene has alleles B and b.</a:t>
            </a:r>
          </a:p>
          <a:p>
            <a:r>
              <a:rPr lang="en-US" dirty="0" smtClean="0"/>
              <a:t>B  </a:t>
            </a:r>
            <a:r>
              <a:rPr lang="en-US" dirty="0"/>
              <a:t>Close contact between homologous chromosomes promotes crossing over, in which nonsister chromatids exchange corresponding pieces. Multiple crossovers are not uncommon.</a:t>
            </a:r>
          </a:p>
          <a:p>
            <a:r>
              <a:rPr lang="en-US" dirty="0" smtClean="0"/>
              <a:t>C  </a:t>
            </a:r>
            <a:r>
              <a:rPr lang="en-US" dirty="0"/>
              <a:t>After crossing over, paternal and maternal alleles have been mixed up on homologous chromosomes.</a:t>
            </a:r>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33</a:t>
            </a:fld>
            <a:endParaRPr lang="en-US" altLang="en-US" dirty="0"/>
          </a:p>
        </p:txBody>
      </p:sp>
    </p:spTree>
    <p:extLst>
      <p:ext uri="{BB962C8B-B14F-4D97-AF65-F5344CB8AC3E}">
        <p14:creationId xmlns:p14="http://schemas.microsoft.com/office/powerpoint/2010/main" val="497906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4923AEF-0C38-459E-8AD4-EF9881BA5936}" type="slidenum">
              <a:rPr lang="en-US" altLang="en-US"/>
              <a:pPr>
                <a:spcBef>
                  <a:spcPct val="0"/>
                </a:spcBef>
              </a:pPr>
              <a:t>34</a:t>
            </a:fld>
            <a:endParaRPr lang="en-US" altLang="en-US" dirty="0"/>
          </a:p>
        </p:txBody>
      </p:sp>
    </p:spTree>
    <p:extLst>
      <p:ext uri="{BB962C8B-B14F-4D97-AF65-F5344CB8AC3E}">
        <p14:creationId xmlns:p14="http://schemas.microsoft.com/office/powerpoint/2010/main" val="361550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278602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3535904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12.9 </a:t>
            </a:r>
            <a:r>
              <a:rPr lang="en-US" dirty="0"/>
              <a:t>Segregation of three chromosome pairs during meiosis. Maternal chromosomes are pink in this hypothetical example; paternal chromosomes are blue. For simplicity, we show no crossing over, so all sister chromatids are identical.</a:t>
            </a:r>
          </a:p>
          <a:p>
            <a:r>
              <a:rPr lang="en-US" dirty="0"/>
              <a:t>1 </a:t>
            </a:r>
            <a:r>
              <a:rPr lang="en-US" dirty="0" smtClean="0"/>
              <a:t> The </a:t>
            </a:r>
            <a:r>
              <a:rPr lang="en-US" dirty="0"/>
              <a:t>homologous chromosomes of three pairs can be divided between two spindle poles in four possible ways.</a:t>
            </a:r>
          </a:p>
          <a:p>
            <a:r>
              <a:rPr lang="en-US" dirty="0" smtClean="0"/>
              <a:t>2  </a:t>
            </a:r>
            <a:r>
              <a:rPr lang="en-US" dirty="0"/>
              <a:t>There are eight possible combinations of maternal and paternal chromosomes in the two nuclei that form at telophase I.</a:t>
            </a:r>
          </a:p>
          <a:p>
            <a:r>
              <a:rPr lang="en-US" dirty="0"/>
              <a:t>3 </a:t>
            </a:r>
            <a:r>
              <a:rPr lang="en-US" dirty="0" smtClean="0"/>
              <a:t> There </a:t>
            </a:r>
            <a:r>
              <a:rPr lang="en-US" dirty="0"/>
              <a:t>are eight possible combinations of maternal and paternal chromosomes in the four nuclei that form at telophase II.</a:t>
            </a:r>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37</a:t>
            </a:fld>
            <a:endParaRPr lang="en-US" altLang="en-US" dirty="0"/>
          </a:p>
        </p:txBody>
      </p:sp>
    </p:spTree>
    <p:extLst>
      <p:ext uri="{BB962C8B-B14F-4D97-AF65-F5344CB8AC3E}">
        <p14:creationId xmlns:p14="http://schemas.microsoft.com/office/powerpoint/2010/main" val="3895779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2618985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12.10 </a:t>
            </a:r>
            <a:r>
              <a:rPr lang="en-US" dirty="0"/>
              <a:t>Comparing meiosis II with mitosis. </a:t>
            </a:r>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39</a:t>
            </a:fld>
            <a:endParaRPr lang="en-US" altLang="en-US" dirty="0"/>
          </a:p>
        </p:txBody>
      </p:sp>
    </p:spTree>
    <p:extLst>
      <p:ext uri="{BB962C8B-B14F-4D97-AF65-F5344CB8AC3E}">
        <p14:creationId xmlns:p14="http://schemas.microsoft.com/office/powerpoint/2010/main" val="3525265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231232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12.1 </a:t>
            </a:r>
            <a:r>
              <a:rPr lang="en-US" altLang="en-US" b="0" dirty="0">
                <a:latin typeface="Arial" panose="020B0604020202020204" pitchFamily="34" charset="0"/>
                <a:ea typeface="ＭＳ Ｐゴシック" panose="020B0600070205080204" pitchFamily="34" charset="-128"/>
              </a:rPr>
              <a:t>Genes on homologous chromosomes. Different forms of a gene are called alleles.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FFFD49-B35A-486A-AB50-DDE42EBA8CF8}" type="slidenum">
              <a:rPr lang="en-US" altLang="en-US"/>
              <a:pPr>
                <a:spcBef>
                  <a:spcPct val="0"/>
                </a:spcBef>
              </a:pPr>
              <a:t>5</a:t>
            </a:fld>
            <a:endParaRPr lang="en-US" altLang="en-US" dirty="0"/>
          </a:p>
        </p:txBody>
      </p:sp>
    </p:spTree>
    <p:extLst>
      <p:ext uri="{BB962C8B-B14F-4D97-AF65-F5344CB8AC3E}">
        <p14:creationId xmlns:p14="http://schemas.microsoft.com/office/powerpoint/2010/main" val="1167710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12.12 </a:t>
            </a:r>
            <a:r>
              <a:rPr lang="en-US" altLang="en-US" b="0" dirty="0">
                <a:latin typeface="Arial" panose="020B0604020202020204" pitchFamily="34" charset="0"/>
                <a:ea typeface="ＭＳ Ｐゴシック" panose="020B0600070205080204" pitchFamily="34" charset="-128"/>
              </a:rPr>
              <a:t>A bdelloid rotifer. All of these tiny animals are female.</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316DF42-70EC-4BC2-BBF9-AE40F302741C}" type="slidenum">
              <a:rPr lang="en-US" altLang="en-US"/>
              <a:pPr>
                <a:spcBef>
                  <a:spcPct val="0"/>
                </a:spcBef>
              </a:pPr>
              <a:t>41</a:t>
            </a:fld>
            <a:endParaRPr lang="en-US" altLang="en-US" dirty="0"/>
          </a:p>
        </p:txBody>
      </p:sp>
    </p:spTree>
    <p:extLst>
      <p:ext uri="{BB962C8B-B14F-4D97-AF65-F5344CB8AC3E}">
        <p14:creationId xmlns:p14="http://schemas.microsoft.com/office/powerpoint/2010/main" val="817211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4208803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44C7378-F9AC-4504-BAFF-5EB80AF0CAE9}" type="slidenum">
              <a:rPr lang="en-US" altLang="en-US"/>
              <a:pPr>
                <a:spcBef>
                  <a:spcPct val="0"/>
                </a:spcBef>
              </a:pPr>
              <a:t>43</a:t>
            </a:fld>
            <a:endParaRPr lang="en-US" altLang="en-US" dirty="0"/>
          </a:p>
        </p:txBody>
      </p:sp>
    </p:spTree>
    <p:extLst>
      <p:ext uri="{BB962C8B-B14F-4D97-AF65-F5344CB8AC3E}">
        <p14:creationId xmlns:p14="http://schemas.microsoft.com/office/powerpoint/2010/main" val="1579903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70826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1C05411-173B-48ED-8793-3E186DEFC3A8}" type="slidenum">
              <a:rPr lang="en-US" altLang="en-US"/>
              <a:pPr>
                <a:spcBef>
                  <a:spcPct val="0"/>
                </a:spcBef>
              </a:pPr>
              <a:t>6</a:t>
            </a:fld>
            <a:endParaRPr lang="en-US" altLang="en-US" dirty="0"/>
          </a:p>
        </p:txBody>
      </p:sp>
    </p:spTree>
    <p:extLst>
      <p:ext uri="{BB962C8B-B14F-4D97-AF65-F5344CB8AC3E}">
        <p14:creationId xmlns:p14="http://schemas.microsoft.com/office/powerpoint/2010/main" val="77415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12.2 </a:t>
            </a:r>
            <a:r>
              <a:rPr lang="en-US" altLang="en-US" b="0" dirty="0">
                <a:latin typeface="Arial" panose="020B0604020202020204" pitchFamily="34" charset="0"/>
                <a:ea typeface="ＭＳ Ｐゴシック" panose="020B0600070205080204" pitchFamily="34" charset="-128"/>
              </a:rPr>
              <a:t>Different species use different modes of reproduction. Left, offspring of sexual reproducers differ from one another and from their parents. Right, asexual reproduction, which is not unusual in plants, gives rise to genetically identical offspring.</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2DDDC37-6F21-434B-870A-5FF0B3BF35D1}" type="slidenum">
              <a:rPr lang="en-US" altLang="en-US"/>
              <a:pPr>
                <a:spcBef>
                  <a:spcPct val="0"/>
                </a:spcBef>
              </a:pPr>
              <a:t>7</a:t>
            </a:fld>
            <a:endParaRPr lang="en-US" altLang="en-US" dirty="0"/>
          </a:p>
        </p:txBody>
      </p:sp>
    </p:spTree>
    <p:extLst>
      <p:ext uri="{BB962C8B-B14F-4D97-AF65-F5344CB8AC3E}">
        <p14:creationId xmlns:p14="http://schemas.microsoft.com/office/powerpoint/2010/main" val="107473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328292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5290E5D-3155-4C3B-98E3-D96FA4BA2266}" type="slidenum">
              <a:rPr lang="en-US" altLang="en-US"/>
              <a:pPr>
                <a:spcBef>
                  <a:spcPct val="0"/>
                </a:spcBef>
              </a:pPr>
              <a:t>9</a:t>
            </a:fld>
            <a:endParaRPr lang="en-US" altLang="en-US" dirty="0"/>
          </a:p>
        </p:txBody>
      </p:sp>
    </p:spTree>
    <p:extLst>
      <p:ext uri="{BB962C8B-B14F-4D97-AF65-F5344CB8AC3E}">
        <p14:creationId xmlns:p14="http://schemas.microsoft.com/office/powerpoint/2010/main" val="25234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399" y="4343400"/>
            <a:ext cx="5149817" cy="4114800"/>
          </a:xfrm>
        </p:spPr>
        <p:txBody>
          <a:bodyPr/>
          <a:lstStyle/>
          <a:p>
            <a:r>
              <a:rPr lang="en-US" b="1" dirty="0"/>
              <a:t>Figure 12.3 </a:t>
            </a:r>
            <a:r>
              <a:rPr lang="en-US" dirty="0"/>
              <a:t>Examples of reproductive organs in A animals and B </a:t>
            </a:r>
            <a:r>
              <a:rPr lang="en-US" dirty="0" smtClean="0"/>
              <a:t>plants.</a:t>
            </a:r>
          </a:p>
          <a:p>
            <a:r>
              <a:rPr lang="en-US" dirty="0" smtClean="0"/>
              <a:t>A  </a:t>
            </a:r>
            <a:r>
              <a:rPr lang="en-US" dirty="0"/>
              <a:t>Reproductive organs of humans. Meiosis in germ cells inside testes and ovaries produces gametes (sperm and eggs).</a:t>
            </a:r>
          </a:p>
          <a:p>
            <a:r>
              <a:rPr lang="en-US" dirty="0"/>
              <a:t>B </a:t>
            </a:r>
            <a:r>
              <a:rPr lang="en-US" dirty="0" smtClean="0"/>
              <a:t> A </a:t>
            </a:r>
            <a:r>
              <a:rPr lang="en-US" dirty="0"/>
              <a:t>flower is an organ used for sexual reproduction in many plants. Meiosis produces haploid male germ cells inside anthers, and haploid female germ cells in ovaries. Male and female gametes form when germ cells divide by mitosis.</a:t>
            </a:r>
          </a:p>
        </p:txBody>
      </p:sp>
      <p:sp>
        <p:nvSpPr>
          <p:cNvPr id="4" name="Slide Number Placeholder 3"/>
          <p:cNvSpPr>
            <a:spLocks noGrp="1"/>
          </p:cNvSpPr>
          <p:nvPr>
            <p:ph type="sldNum" sz="quarter" idx="10"/>
          </p:nvPr>
        </p:nvSpPr>
        <p:spPr/>
        <p:txBody>
          <a:bodyPr/>
          <a:lstStyle/>
          <a:p>
            <a:fld id="{76FBAF34-AED2-4F42-A295-D86C45AE07EF}" type="slidenum">
              <a:rPr lang="en-US" altLang="en-US" smtClean="0"/>
              <a:pPr/>
              <a:t>10</a:t>
            </a:fld>
            <a:endParaRPr lang="en-US" altLang="en-US" dirty="0"/>
          </a:p>
        </p:txBody>
      </p:sp>
    </p:spTree>
    <p:extLst>
      <p:ext uri="{BB962C8B-B14F-4D97-AF65-F5344CB8AC3E}">
        <p14:creationId xmlns:p14="http://schemas.microsoft.com/office/powerpoint/2010/main" val="3446383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75079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419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44911229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3411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28210385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sz="3600" b="1" dirty="0"/>
              <a:t>Chapter </a:t>
            </a:r>
            <a:r>
              <a:rPr lang="en-US" sz="3600" b="1" dirty="0" smtClean="0"/>
              <a:t>12</a:t>
            </a:r>
          </a:p>
          <a:p>
            <a:pPr algn="ctr"/>
            <a:r>
              <a:rPr lang="en-US" sz="3600" dirty="0"/>
              <a:t>Meiosis and Sexual Reproduction</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18516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Organs</a:t>
            </a:r>
            <a:endParaRPr lang="en-US" dirty="0"/>
          </a:p>
        </p:txBody>
      </p:sp>
      <p:pic>
        <p:nvPicPr>
          <p:cNvPr id="7" name="Picture 6" descr="A figure shows two illustrations A and B are shown one below the other. An illustration A shows the anatomical view of the pelvic region of a human male and female adjacent to each other.  The reproductive organs have been highlighted in both these illustrations.  The labels “testis” and “ovary” have been mentioned in the male and female reproductive systems respectively.  The corresponding description reads as, “Reproductive organs of humans. Meiosis in germ cells inside testes and ovaries produces gametes (sperm and eggs).” An illustration B shows the cross-sectional view of a flower with the following components labeled as, “anther, stigma and ovary.”  The corresponding description reads as, “A flower is an organ used for sexual reproduction in many plants. Meiosis produces haploid male germ cells inside anthers, and haploid female germ cells in ovaries. Male and female gametes form when germ cells divide by mitos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150" y="1393070"/>
            <a:ext cx="3695700" cy="4702930"/>
          </a:xfrm>
          <a:prstGeom prst="rect">
            <a:avLst/>
          </a:prstGeom>
        </p:spPr>
      </p:pic>
    </p:spTree>
    <p:extLst>
      <p:ext uri="{BB962C8B-B14F-4D97-AF65-F5344CB8AC3E}">
        <p14:creationId xmlns:p14="http://schemas.microsoft.com/office/powerpoint/2010/main" val="62097193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dirty="0" smtClean="0"/>
              <a:t>Meiosis Halves the Chromosome Number (1 of 2)</a:t>
            </a:r>
            <a:endParaRPr lang="en-US" dirty="0"/>
          </a:p>
        </p:txBody>
      </p:sp>
      <p:sp>
        <p:nvSpPr>
          <p:cNvPr id="19459" name="Content Placeholder 2"/>
          <p:cNvSpPr>
            <a:spLocks noGrp="1"/>
          </p:cNvSpPr>
          <p:nvPr>
            <p:ph idx="1"/>
          </p:nvPr>
        </p:nvSpPr>
        <p:spPr/>
        <p:txBody>
          <a:bodyPr/>
          <a:lstStyle/>
          <a:p>
            <a:r>
              <a:rPr lang="en-GB" altLang="en-US" dirty="0" smtClean="0"/>
              <a:t>Gametes are specialized cells that are the basis of sexual reproduction</a:t>
            </a:r>
          </a:p>
          <a:p>
            <a:pPr lvl="1"/>
            <a:r>
              <a:rPr lang="en-GB" altLang="en-US" dirty="0" smtClean="0"/>
              <a:t>Derive from germ cells (immature reproductive cells)</a:t>
            </a:r>
          </a:p>
          <a:p>
            <a:r>
              <a:rPr lang="en-GB" altLang="en-US" dirty="0" smtClean="0"/>
              <a:t>All gametes are haploid (</a:t>
            </a:r>
            <a:r>
              <a:rPr lang="en-GB" altLang="en-US" i="1" dirty="0" smtClean="0"/>
              <a:t>n</a:t>
            </a:r>
            <a:r>
              <a:rPr lang="en-GB" altLang="en-US" dirty="0" smtClean="0"/>
              <a:t>), but they differ in other details</a:t>
            </a:r>
          </a:p>
          <a:p>
            <a:r>
              <a:rPr lang="en-GB" altLang="en-US" dirty="0" smtClean="0"/>
              <a:t>Gamete formation differs among plants and animals</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dirty="0" smtClean="0"/>
              <a:t>Meiosis Halves the Chromosome Number (2 of 2)</a:t>
            </a:r>
            <a:endParaRPr lang="en-US" dirty="0"/>
          </a:p>
        </p:txBody>
      </p:sp>
      <p:sp>
        <p:nvSpPr>
          <p:cNvPr id="22531" name="Content Placeholder 2"/>
          <p:cNvSpPr>
            <a:spLocks noGrp="1"/>
          </p:cNvSpPr>
          <p:nvPr>
            <p:ph idx="1"/>
          </p:nvPr>
        </p:nvSpPr>
        <p:spPr/>
        <p:txBody>
          <a:bodyPr/>
          <a:lstStyle/>
          <a:p>
            <a:r>
              <a:rPr lang="en-US" altLang="en-US" dirty="0" smtClean="0"/>
              <a:t>Haploid germ cells form by meiosis </a:t>
            </a:r>
          </a:p>
          <a:p>
            <a:r>
              <a:rPr lang="en-US" altLang="en-US" dirty="0" smtClean="0"/>
              <a:t>Gametes form when these cells divide by mitosis</a:t>
            </a:r>
          </a:p>
          <a:p>
            <a:pPr lvl="1"/>
            <a:r>
              <a:rPr lang="en-US" altLang="en-US" dirty="0" smtClean="0"/>
              <a:t>Eggs = female gametes</a:t>
            </a:r>
          </a:p>
          <a:p>
            <a:pPr lvl="1"/>
            <a:r>
              <a:rPr lang="en-US" altLang="en-US" dirty="0" smtClean="0"/>
              <a:t>Sperm = male gametes</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Two Consecutive Nuclear Divisions</a:t>
            </a:r>
            <a:endParaRPr lang="en-US" dirty="0"/>
          </a:p>
        </p:txBody>
      </p:sp>
      <p:sp>
        <p:nvSpPr>
          <p:cNvPr id="2" name="Content Placeholder 1"/>
          <p:cNvSpPr>
            <a:spLocks noGrp="1"/>
          </p:cNvSpPr>
          <p:nvPr>
            <p:ph idx="1"/>
          </p:nvPr>
        </p:nvSpPr>
        <p:spPr>
          <a:xfrm>
            <a:off x="228600" y="1341437"/>
            <a:ext cx="8763000" cy="4830763"/>
          </a:xfrm>
        </p:spPr>
        <p:txBody>
          <a:bodyPr>
            <a:normAutofit fontScale="92500" lnSpcReduction="10000"/>
          </a:bodyPr>
          <a:lstStyle/>
          <a:p>
            <a:r>
              <a:rPr lang="en-US" b="1" dirty="0" smtClean="0"/>
              <a:t>Interphase</a:t>
            </a:r>
          </a:p>
          <a:p>
            <a:pPr lvl="1"/>
            <a:r>
              <a:rPr lang="en-US" dirty="0"/>
              <a:t>DNA </a:t>
            </a:r>
            <a:r>
              <a:rPr lang="en-US" dirty="0" smtClean="0"/>
              <a:t>replication</a:t>
            </a:r>
          </a:p>
          <a:p>
            <a:r>
              <a:rPr lang="en-US" b="1" dirty="0" smtClean="0"/>
              <a:t>Meiosis I</a:t>
            </a:r>
          </a:p>
          <a:p>
            <a:pPr lvl="1"/>
            <a:r>
              <a:rPr lang="en-US" dirty="0" smtClean="0"/>
              <a:t>prophase </a:t>
            </a:r>
            <a:r>
              <a:rPr lang="en-US" dirty="0"/>
              <a:t>I</a:t>
            </a:r>
            <a:endParaRPr lang="en-US" dirty="0" smtClean="0"/>
          </a:p>
          <a:p>
            <a:pPr lvl="1"/>
            <a:r>
              <a:rPr lang="en-US" dirty="0" smtClean="0"/>
              <a:t>metaphase </a:t>
            </a:r>
            <a:r>
              <a:rPr lang="en-US" dirty="0"/>
              <a:t>I</a:t>
            </a:r>
            <a:endParaRPr lang="en-US" dirty="0" smtClean="0"/>
          </a:p>
          <a:p>
            <a:pPr lvl="1"/>
            <a:r>
              <a:rPr lang="en-US" dirty="0" smtClean="0"/>
              <a:t>anaphase I</a:t>
            </a:r>
          </a:p>
          <a:p>
            <a:pPr lvl="1"/>
            <a:r>
              <a:rPr lang="en-US" dirty="0" smtClean="0"/>
              <a:t>Telophase I</a:t>
            </a:r>
          </a:p>
          <a:p>
            <a:r>
              <a:rPr lang="en-US" b="1" dirty="0" smtClean="0"/>
              <a:t>Meiosis II</a:t>
            </a:r>
          </a:p>
          <a:p>
            <a:pPr lvl="1"/>
            <a:r>
              <a:rPr lang="en-US" dirty="0"/>
              <a:t>prophase </a:t>
            </a:r>
            <a:r>
              <a:rPr lang="en-US" dirty="0" smtClean="0"/>
              <a:t>II</a:t>
            </a:r>
            <a:endParaRPr lang="en-US" dirty="0"/>
          </a:p>
          <a:p>
            <a:pPr lvl="1"/>
            <a:r>
              <a:rPr lang="en-US" dirty="0"/>
              <a:t>metaphase </a:t>
            </a:r>
            <a:r>
              <a:rPr lang="en-US" dirty="0" smtClean="0"/>
              <a:t>II</a:t>
            </a:r>
            <a:endParaRPr lang="en-US" dirty="0"/>
          </a:p>
          <a:p>
            <a:pPr lvl="1"/>
            <a:r>
              <a:rPr lang="en-US" dirty="0"/>
              <a:t>anaphase </a:t>
            </a:r>
            <a:r>
              <a:rPr lang="en-US" dirty="0" smtClean="0"/>
              <a:t>II</a:t>
            </a:r>
            <a:endParaRPr lang="en-US" dirty="0"/>
          </a:p>
          <a:p>
            <a:pPr lvl="1"/>
            <a:r>
              <a:rPr lang="en-US" dirty="0"/>
              <a:t>Telophase </a:t>
            </a:r>
            <a:r>
              <a:rPr lang="en-US" dirty="0" smtClean="0"/>
              <a:t>II</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How Meiosis Works (1 of 3)</a:t>
            </a:r>
            <a:endParaRPr lang="en-US" dirty="0"/>
          </a:p>
        </p:txBody>
      </p:sp>
      <p:sp>
        <p:nvSpPr>
          <p:cNvPr id="26627" name="Content Placeholder 2"/>
          <p:cNvSpPr>
            <a:spLocks noGrp="1"/>
          </p:cNvSpPr>
          <p:nvPr>
            <p:ph idx="1"/>
          </p:nvPr>
        </p:nvSpPr>
        <p:spPr/>
        <p:txBody>
          <a:bodyPr/>
          <a:lstStyle/>
          <a:p>
            <a:r>
              <a:rPr lang="en-GB" altLang="en-US" dirty="0" smtClean="0"/>
              <a:t>Nuclear division that halves the chromosome number in the reproductive cells</a:t>
            </a:r>
          </a:p>
          <a:p>
            <a:pPr lvl="1"/>
            <a:r>
              <a:rPr lang="en-GB" altLang="en-US" dirty="0" smtClean="0"/>
              <a:t>Ensures that offspring have the same number of chromosomes as the parents </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How Meiosis Works (2 of 3)</a:t>
            </a:r>
            <a:endParaRPr lang="en-US" dirty="0"/>
          </a:p>
        </p:txBody>
      </p:sp>
      <p:sp>
        <p:nvSpPr>
          <p:cNvPr id="25603" name="Content Placeholder 2"/>
          <p:cNvSpPr>
            <a:spLocks noGrp="1"/>
          </p:cNvSpPr>
          <p:nvPr>
            <p:ph idx="1"/>
          </p:nvPr>
        </p:nvSpPr>
        <p:spPr/>
        <p:txBody>
          <a:bodyPr/>
          <a:lstStyle/>
          <a:p>
            <a:r>
              <a:rPr lang="en-GB" altLang="en-US" dirty="0" smtClean="0"/>
              <a:t>Occurs in germ cells to produce gametes (mature reproductive cells)</a:t>
            </a:r>
          </a:p>
          <a:p>
            <a:pPr lvl="1"/>
            <a:r>
              <a:rPr lang="en-GB" altLang="en-US" dirty="0" smtClean="0"/>
              <a:t>Gametes are haploid (</a:t>
            </a:r>
            <a:r>
              <a:rPr lang="en-GB" altLang="en-US" i="1" dirty="0" smtClean="0"/>
              <a:t>n</a:t>
            </a:r>
            <a:r>
              <a:rPr lang="en-GB" altLang="en-US" dirty="0" smtClean="0"/>
              <a:t>) </a:t>
            </a:r>
          </a:p>
          <a:p>
            <a:pPr lvl="1"/>
            <a:r>
              <a:rPr lang="en-GB" altLang="en-US" dirty="0" smtClean="0"/>
              <a:t>Their chromosome number is half of the diploid (2</a:t>
            </a:r>
            <a:r>
              <a:rPr lang="en-GB" altLang="en-US" i="1" dirty="0" smtClean="0"/>
              <a:t>n</a:t>
            </a:r>
            <a:r>
              <a:rPr lang="en-GB" altLang="en-US" dirty="0" smtClean="0"/>
              <a:t>) number</a:t>
            </a:r>
          </a:p>
          <a:p>
            <a:r>
              <a:rPr lang="en-GB" altLang="en-US" dirty="0" smtClean="0"/>
              <a:t>Meiosis is a nuclear division</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How Meiosis Works (3 of 3)</a:t>
            </a:r>
            <a:endParaRPr lang="en-US" dirty="0"/>
          </a:p>
        </p:txBody>
      </p:sp>
      <p:sp>
        <p:nvSpPr>
          <p:cNvPr id="27651" name="Content Placeholder 2"/>
          <p:cNvSpPr>
            <a:spLocks noGrp="1"/>
          </p:cNvSpPr>
          <p:nvPr>
            <p:ph idx="1"/>
          </p:nvPr>
        </p:nvSpPr>
        <p:spPr/>
        <p:txBody>
          <a:bodyPr/>
          <a:lstStyle/>
          <a:p>
            <a:r>
              <a:rPr lang="en-GB" altLang="en-US" sz="2800" dirty="0" smtClean="0"/>
              <a:t>DNA replication occurs prior to meiosis:</a:t>
            </a:r>
          </a:p>
          <a:p>
            <a:pPr lvl="1"/>
            <a:r>
              <a:rPr lang="en-GB" altLang="en-US" sz="2400" dirty="0" smtClean="0"/>
              <a:t>The nucleus is diploid (2</a:t>
            </a:r>
            <a:r>
              <a:rPr lang="en-GB" altLang="en-US" sz="2400" i="1" dirty="0" smtClean="0"/>
              <a:t>n</a:t>
            </a:r>
            <a:r>
              <a:rPr lang="en-GB" altLang="en-US" sz="2400" dirty="0" smtClean="0"/>
              <a:t>) with two sets of chromosomes, one from each parent</a:t>
            </a:r>
          </a:p>
          <a:p>
            <a:pPr lvl="1"/>
            <a:r>
              <a:rPr lang="en-GB" altLang="en-US" sz="2400" dirty="0" smtClean="0"/>
              <a:t>During meiosis, chromosomes of a diploid nucleus become distributed into four haploid nuclei</a:t>
            </a:r>
          </a:p>
          <a:p>
            <a:r>
              <a:rPr lang="en-GB" altLang="en-US" sz="2800" dirty="0" smtClean="0"/>
              <a:t>Meiosis halves the diploid (2</a:t>
            </a:r>
            <a:r>
              <a:rPr lang="en-GB" altLang="en-US" sz="2800" i="1" dirty="0" smtClean="0"/>
              <a:t>n</a:t>
            </a:r>
            <a:r>
              <a:rPr lang="en-GB" altLang="en-US" sz="2800" dirty="0" smtClean="0"/>
              <a:t>) chromosome number to the haploid (</a:t>
            </a:r>
            <a:r>
              <a:rPr lang="en-GB" altLang="en-US" sz="2800" i="1" dirty="0" smtClean="0"/>
              <a:t>n</a:t>
            </a:r>
            <a:r>
              <a:rPr lang="en-GB" altLang="en-US" sz="2800" dirty="0" smtClean="0"/>
              <a:t>) chromosome number for forthcoming gametes</a:t>
            </a:r>
            <a:endParaRPr lang="en-GB"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altLang="en-US" dirty="0" smtClean="0"/>
              <a:t>How Meiosis Halves the Chromosome Number</a:t>
            </a:r>
            <a:endParaRPr lang="en-US" dirty="0"/>
          </a:p>
        </p:txBody>
      </p:sp>
      <p:pic>
        <p:nvPicPr>
          <p:cNvPr id="10" name="Picture 9" descr="&quot;An illustrations are shown in three different steps to explain how meiosis halves the chromosome number.  &#10;In step 1, a pair of X chromosomes is seen combined together – one in pink and the other in blue.  The description for this reads as, “During meiosis I, each chromosome in the nucleus pairs with its homologous partner. The nucleus contains two of each chromosome, so it is diploid (2n).” In step 2, the combined pink and blue X chromosomes split into a separate blue and pink X chromosome.  The corresponding description reads as, “Meiosis I separates homologous chromosomes and packages them in separate nuclei. Each new nucleus contains one of each chromosome, so it is haploid (n). The chromosomes are still duplicated.” In step 3, the two strands in a X chromosome get separated, thereby resulting in 2 separate pink strands and 2 separate blue strands.  The corresponding description reads as, “Meiosis II separates sister chromatids and packages them into four new nuclei. Each new nucleus contains one of each chromosome, so it is haploid (n). The chromosomes are now unduplicated.”&#10;&#10;&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728" y="1524000"/>
            <a:ext cx="2508545" cy="4647812"/>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Fertilization Restores the Chromosome Number (1 of 2)</a:t>
            </a:r>
            <a:endParaRPr lang="en-US" dirty="0"/>
          </a:p>
        </p:txBody>
      </p:sp>
      <p:sp>
        <p:nvSpPr>
          <p:cNvPr id="29699" name="Content Placeholder 2"/>
          <p:cNvSpPr>
            <a:spLocks noGrp="1"/>
          </p:cNvSpPr>
          <p:nvPr>
            <p:ph idx="1"/>
          </p:nvPr>
        </p:nvSpPr>
        <p:spPr/>
        <p:txBody>
          <a:bodyPr/>
          <a:lstStyle/>
          <a:p>
            <a:r>
              <a:rPr lang="en-US" altLang="en-US" dirty="0" smtClean="0"/>
              <a:t>Haploid gametes form by meiosis</a:t>
            </a:r>
          </a:p>
          <a:p>
            <a:pPr lvl="1"/>
            <a:r>
              <a:rPr lang="en-US" altLang="en-US" dirty="0" smtClean="0"/>
              <a:t>The diploid chromosome number is restored at fertilization</a:t>
            </a:r>
          </a:p>
          <a:p>
            <a:r>
              <a:rPr lang="en-US" altLang="en-US" dirty="0" smtClean="0"/>
              <a:t>When two haploid gametes fuse, a zygote is formed</a:t>
            </a:r>
          </a:p>
          <a:p>
            <a:pPr lvl="1"/>
            <a:r>
              <a:rPr lang="en-US" altLang="en-US" dirty="0" smtClean="0"/>
              <a:t>The first cell of a new individual</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Fertilization Restores the</a:t>
            </a:r>
            <a:br>
              <a:rPr lang="en-US" altLang="en-US" dirty="0" smtClean="0"/>
            </a:br>
            <a:r>
              <a:rPr lang="en-US" altLang="en-US" dirty="0" smtClean="0"/>
              <a:t>Chromosome Number (2 of 2)</a:t>
            </a:r>
            <a:endParaRPr lang="en-US" dirty="0"/>
          </a:p>
        </p:txBody>
      </p:sp>
      <p:sp>
        <p:nvSpPr>
          <p:cNvPr id="30723" name="Content Placeholder 2"/>
          <p:cNvSpPr>
            <a:spLocks noGrp="1"/>
          </p:cNvSpPr>
          <p:nvPr>
            <p:ph idx="1"/>
          </p:nvPr>
        </p:nvSpPr>
        <p:spPr/>
        <p:txBody>
          <a:bodyPr/>
          <a:lstStyle/>
          <a:p>
            <a:r>
              <a:rPr lang="en-US" altLang="en-US" dirty="0" smtClean="0"/>
              <a:t>If meiosis did not precede fertilization, the chromosome number would double with every generation</a:t>
            </a:r>
          </a:p>
          <a:p>
            <a:r>
              <a:rPr lang="en-US" altLang="en-US" dirty="0" smtClean="0"/>
              <a:t>Chromosome number changes can have drastic consequences in animals</a:t>
            </a:r>
          </a:p>
          <a:p>
            <a:r>
              <a:rPr lang="en-US" altLang="en-US" dirty="0" smtClean="0"/>
              <a:t>An individual’s set of chromosomes is like a fine-tuned blueprint that must be followed exactly to have normal functions</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12.1 Why Sex?</a:t>
            </a:r>
            <a:endParaRPr lang="en-US" dirty="0"/>
          </a:p>
        </p:txBody>
      </p:sp>
      <p:sp>
        <p:nvSpPr>
          <p:cNvPr id="11267" name="Content Placeholder 2"/>
          <p:cNvSpPr>
            <a:spLocks noGrp="1"/>
          </p:cNvSpPr>
          <p:nvPr>
            <p:ph idx="1"/>
          </p:nvPr>
        </p:nvSpPr>
        <p:spPr/>
        <p:txBody>
          <a:bodyPr/>
          <a:lstStyle/>
          <a:p>
            <a:r>
              <a:rPr lang="en-US" altLang="en-US" dirty="0" smtClean="0"/>
              <a:t>In asexual reproduction, a single individual gives rise to offspring that are identical to itself and others</a:t>
            </a:r>
          </a:p>
          <a:p>
            <a:r>
              <a:rPr lang="en-US" altLang="en-US" dirty="0" smtClean="0"/>
              <a:t>In sexual reproduction, two individuals mix their genetic material</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 </a:t>
            </a:r>
            <a:endParaRPr lang="en-US" dirty="0"/>
          </a:p>
        </p:txBody>
      </p:sp>
      <p:pic>
        <p:nvPicPr>
          <p:cNvPr id="7" name="Picture 6" descr="Three illustrations A, B and C are shown to explain the fusion of two gametes in sexual reproduction. An illustration A two circles one below the other with each having a small pink strand and a long blue strand.  They are labeled as, male gamete (n) and female gamete (n) respectively.  On undergoing the fertilization process, a new circle is shown, that has one small and long pink strand and another small and long blue strand.  This is labeled as, “zygote (n).” The description reads as, “A.  At fertilization, two gametes meet to form a zygote.” An illustration B shows a bright orange circular outline with two bright yellow spots in it.  Several line are shown radiating all around from these two yellow spots. A blue spot is shown near the second yellow spot.  The corresponding description reads as, “In germ cells of female animals, meiosis pauses at metaphase II, then resumes and finishes after fertilization. This is a freshly fertilized egg of a Cerebratulus worm. Its chromosomes are completing meiosis at the top of the cell; the blue spot is the nucleus of the sperm that fertilized it. Orange shows spindle microtubules; blue, DNA.” An illustration C shows an enlarged image of few thick yellow tubular structures.  A thin, orange colored tube is shown coiled around this yellow structure.  A porous orange ball is shown at its top.  The corresponding description reads as, “In plants, meiosis completes before fertilization. These pollen grains (orange) are germinating on a stigma (yellow) of a flower. (Germination is growth after a period of metabolic rest.) Pollen tubes with male gametes inside are growing from the grains down into tissues of the ovary, which houses female game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 y="1676400"/>
            <a:ext cx="7299960" cy="4514964"/>
          </a:xfrm>
          <a:prstGeom prst="rect">
            <a:avLst/>
          </a:prstGeom>
        </p:spPr>
      </p:pic>
    </p:spTree>
    <p:extLst>
      <p:ext uri="{BB962C8B-B14F-4D97-AF65-F5344CB8AC3E}">
        <p14:creationId xmlns:p14="http://schemas.microsoft.com/office/powerpoint/2010/main" val="28387455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12.3 A Visual Tour of Meiosis</a:t>
            </a:r>
            <a:endParaRPr lang="en-US" dirty="0"/>
          </a:p>
        </p:txBody>
      </p:sp>
      <p:sp>
        <p:nvSpPr>
          <p:cNvPr id="31747" name="Content Placeholder 2"/>
          <p:cNvSpPr>
            <a:spLocks noGrp="1"/>
          </p:cNvSpPr>
          <p:nvPr>
            <p:ph idx="1"/>
          </p:nvPr>
        </p:nvSpPr>
        <p:spPr/>
        <p:txBody>
          <a:bodyPr/>
          <a:lstStyle/>
          <a:p>
            <a:r>
              <a:rPr lang="en-GB" altLang="en-US" dirty="0" smtClean="0"/>
              <a:t>Meiosis I: Prophase I</a:t>
            </a:r>
          </a:p>
          <a:p>
            <a:pPr lvl="1"/>
            <a:r>
              <a:rPr lang="en-GB" altLang="en-US" dirty="0" smtClean="0"/>
              <a:t>Homologous chromosomes condense, pair up, and swap segments</a:t>
            </a:r>
          </a:p>
          <a:p>
            <a:pPr lvl="1"/>
            <a:r>
              <a:rPr lang="en-GB" altLang="en-US" dirty="0" smtClean="0"/>
              <a:t>Spindle microtubules attach to chromosomes as the nuclear envelope breaks up</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(1 of 7) </a:t>
            </a:r>
            <a:endParaRPr lang="en-US" dirty="0"/>
          </a:p>
        </p:txBody>
      </p:sp>
      <p:sp>
        <p:nvSpPr>
          <p:cNvPr id="32771" name="Content Placeholder 2"/>
          <p:cNvSpPr>
            <a:spLocks noGrp="1"/>
          </p:cNvSpPr>
          <p:nvPr>
            <p:ph idx="1"/>
          </p:nvPr>
        </p:nvSpPr>
        <p:spPr/>
        <p:txBody>
          <a:bodyPr/>
          <a:lstStyle/>
          <a:p>
            <a:r>
              <a:rPr lang="en-US" altLang="en-US" dirty="0" smtClean="0"/>
              <a:t>Meiosis I: Metaphase I</a:t>
            </a:r>
          </a:p>
          <a:p>
            <a:pPr lvl="1"/>
            <a:r>
              <a:rPr lang="en-GB" altLang="en-US" dirty="0" smtClean="0"/>
              <a:t>The homologous chromosome pairs are aligned midway between spindle poles</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(2 of 7) </a:t>
            </a:r>
            <a:endParaRPr lang="en-US" dirty="0"/>
          </a:p>
        </p:txBody>
      </p:sp>
      <p:sp>
        <p:nvSpPr>
          <p:cNvPr id="33795" name="Content Placeholder 2"/>
          <p:cNvSpPr>
            <a:spLocks noGrp="1"/>
          </p:cNvSpPr>
          <p:nvPr>
            <p:ph idx="1"/>
          </p:nvPr>
        </p:nvSpPr>
        <p:spPr/>
        <p:txBody>
          <a:bodyPr/>
          <a:lstStyle/>
          <a:p>
            <a:r>
              <a:rPr lang="en-US" altLang="en-US" dirty="0" smtClean="0"/>
              <a:t>Meiosis I : Anaphase I</a:t>
            </a:r>
          </a:p>
          <a:p>
            <a:pPr lvl="1"/>
            <a:r>
              <a:rPr lang="en-GB" altLang="en-US" dirty="0" smtClean="0"/>
              <a:t>The homologous chromosomes separate and begin heading toward the spindle poles</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(3 of 7) </a:t>
            </a:r>
            <a:endParaRPr lang="en-US" dirty="0"/>
          </a:p>
        </p:txBody>
      </p:sp>
      <p:sp>
        <p:nvSpPr>
          <p:cNvPr id="34819" name="Content Placeholder 2"/>
          <p:cNvSpPr>
            <a:spLocks noGrp="1"/>
          </p:cNvSpPr>
          <p:nvPr>
            <p:ph idx="1"/>
          </p:nvPr>
        </p:nvSpPr>
        <p:spPr/>
        <p:txBody>
          <a:bodyPr/>
          <a:lstStyle/>
          <a:p>
            <a:r>
              <a:rPr lang="en-US" altLang="en-US" dirty="0" smtClean="0"/>
              <a:t>Meiosis I: </a:t>
            </a:r>
            <a:r>
              <a:rPr lang="en-US" altLang="en-US" dirty="0" err="1" smtClean="0"/>
              <a:t>Telophase</a:t>
            </a:r>
            <a:r>
              <a:rPr lang="en-US" altLang="en-US" dirty="0" smtClean="0"/>
              <a:t> I</a:t>
            </a:r>
          </a:p>
          <a:p>
            <a:pPr lvl="1"/>
            <a:r>
              <a:rPr lang="en-GB" altLang="en-US" dirty="0" smtClean="0"/>
              <a:t>Two clusters of chromosomes reach the spindle poles</a:t>
            </a:r>
          </a:p>
          <a:p>
            <a:pPr lvl="1"/>
            <a:r>
              <a:rPr lang="en-GB" altLang="en-US" dirty="0" smtClean="0"/>
              <a:t>A new nuclear envelope forms around each cluster, so two haploid (</a:t>
            </a:r>
            <a:r>
              <a:rPr lang="en-GB" altLang="en-US" i="1" dirty="0" smtClean="0"/>
              <a:t>n</a:t>
            </a:r>
            <a:r>
              <a:rPr lang="en-GB" altLang="en-US" dirty="0" smtClean="0"/>
              <a:t>) nuclei form</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(4 of 7) </a:t>
            </a:r>
            <a:endParaRPr lang="en-US" dirty="0"/>
          </a:p>
        </p:txBody>
      </p:sp>
      <p:sp>
        <p:nvSpPr>
          <p:cNvPr id="36867" name="Content Placeholder 2"/>
          <p:cNvSpPr>
            <a:spLocks noGrp="1"/>
          </p:cNvSpPr>
          <p:nvPr>
            <p:ph idx="1"/>
          </p:nvPr>
        </p:nvSpPr>
        <p:spPr/>
        <p:txBody>
          <a:bodyPr/>
          <a:lstStyle/>
          <a:p>
            <a:r>
              <a:rPr lang="en-GB" altLang="en-US" dirty="0" smtClean="0"/>
              <a:t>Meiosis II: Prophase II</a:t>
            </a:r>
          </a:p>
          <a:p>
            <a:pPr lvl="1"/>
            <a:r>
              <a:rPr lang="en-GB" altLang="en-US" dirty="0" smtClean="0"/>
              <a:t>The chromosomes condense</a:t>
            </a:r>
          </a:p>
          <a:p>
            <a:pPr lvl="1"/>
            <a:r>
              <a:rPr lang="en-GB" altLang="en-US" dirty="0" smtClean="0"/>
              <a:t>The nuclear envelope breaks up</a:t>
            </a:r>
          </a:p>
          <a:p>
            <a:pPr lvl="1"/>
            <a:r>
              <a:rPr lang="en-GB" altLang="en-US" dirty="0" smtClean="0"/>
              <a:t>Spindle microtubules attach to each sister chromatid</a:t>
            </a:r>
            <a:endParaRPr lang="en-GB"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(5 of 7) </a:t>
            </a:r>
            <a:endParaRPr lang="en-US" dirty="0"/>
          </a:p>
        </p:txBody>
      </p:sp>
      <p:sp>
        <p:nvSpPr>
          <p:cNvPr id="37891" name="Content Placeholder 2"/>
          <p:cNvSpPr>
            <a:spLocks noGrp="1"/>
          </p:cNvSpPr>
          <p:nvPr>
            <p:ph idx="1"/>
          </p:nvPr>
        </p:nvSpPr>
        <p:spPr/>
        <p:txBody>
          <a:bodyPr/>
          <a:lstStyle/>
          <a:p>
            <a:r>
              <a:rPr lang="en-US" altLang="en-US" dirty="0" smtClean="0"/>
              <a:t>Meiosis II: Metaphase II</a:t>
            </a:r>
          </a:p>
          <a:p>
            <a:pPr lvl="1"/>
            <a:r>
              <a:rPr lang="en-GB" altLang="en-US" dirty="0" smtClean="0"/>
              <a:t>The (still duplicated) chromosomes are aligned midway between poles of the spindle</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(6 of 7) </a:t>
            </a:r>
            <a:endParaRPr lang="en-US" dirty="0"/>
          </a:p>
        </p:txBody>
      </p:sp>
      <p:sp>
        <p:nvSpPr>
          <p:cNvPr id="38915" name="Content Placeholder 2"/>
          <p:cNvSpPr>
            <a:spLocks noGrp="1"/>
          </p:cNvSpPr>
          <p:nvPr>
            <p:ph idx="1"/>
          </p:nvPr>
        </p:nvSpPr>
        <p:spPr/>
        <p:txBody>
          <a:bodyPr/>
          <a:lstStyle/>
          <a:p>
            <a:r>
              <a:rPr lang="en-US" altLang="en-US" dirty="0" smtClean="0"/>
              <a:t>Meiosis II: Anaphase II</a:t>
            </a:r>
          </a:p>
          <a:p>
            <a:pPr lvl="1"/>
            <a:r>
              <a:rPr lang="en-US" altLang="en-US" dirty="0" smtClean="0"/>
              <a:t>All</a:t>
            </a:r>
            <a:r>
              <a:rPr lang="en-GB" altLang="en-US" dirty="0" smtClean="0"/>
              <a:t> sister chromatids separate </a:t>
            </a:r>
          </a:p>
          <a:p>
            <a:pPr lvl="1"/>
            <a:r>
              <a:rPr lang="en-GB" altLang="en-US" dirty="0" smtClean="0"/>
              <a:t>The (now unduplicated) chromosomes head to the spindle poles</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Visual Tour of Meiosis (7 of 7) </a:t>
            </a:r>
            <a:endParaRPr lang="en-US" dirty="0"/>
          </a:p>
        </p:txBody>
      </p:sp>
      <p:sp>
        <p:nvSpPr>
          <p:cNvPr id="39939" name="Content Placeholder 2"/>
          <p:cNvSpPr>
            <a:spLocks noGrp="1"/>
          </p:cNvSpPr>
          <p:nvPr>
            <p:ph idx="1"/>
          </p:nvPr>
        </p:nvSpPr>
        <p:spPr/>
        <p:txBody>
          <a:bodyPr/>
          <a:lstStyle/>
          <a:p>
            <a:r>
              <a:rPr lang="en-GB" altLang="en-US" dirty="0" smtClean="0"/>
              <a:t>Meiosis II: </a:t>
            </a:r>
            <a:r>
              <a:rPr lang="en-GB" altLang="en-US" dirty="0" err="1" smtClean="0"/>
              <a:t>Telophase</a:t>
            </a:r>
            <a:r>
              <a:rPr lang="en-GB" altLang="en-US" dirty="0" smtClean="0"/>
              <a:t> II</a:t>
            </a:r>
          </a:p>
          <a:p>
            <a:pPr lvl="1"/>
            <a:r>
              <a:rPr lang="en-GB" altLang="en-US" dirty="0" smtClean="0"/>
              <a:t>A complete set of chromosomes clusters at each spindle pole</a:t>
            </a:r>
          </a:p>
          <a:p>
            <a:pPr lvl="1"/>
            <a:r>
              <a:rPr lang="en-GB" altLang="en-US" dirty="0" smtClean="0"/>
              <a:t>A new nuclear envelope encloses each cluster</a:t>
            </a:r>
          </a:p>
          <a:p>
            <a:pPr lvl="1"/>
            <a:r>
              <a:rPr lang="en-GB" altLang="en-US" dirty="0" smtClean="0"/>
              <a:t>Four haploid (</a:t>
            </a:r>
            <a:r>
              <a:rPr lang="en-GB" altLang="en-US" i="1" dirty="0" smtClean="0"/>
              <a:t>n</a:t>
            </a:r>
            <a:r>
              <a:rPr lang="en-GB" altLang="en-US" dirty="0" smtClean="0"/>
              <a:t>) nuclei form</a:t>
            </a:r>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I</a:t>
            </a:r>
            <a:endParaRPr lang="en-US" dirty="0"/>
          </a:p>
        </p:txBody>
      </p:sp>
      <p:pic>
        <p:nvPicPr>
          <p:cNvPr id="8" name="Picture 7" descr="Several illustrations and corresponding micrographic images are shown one below the other to represent the different stages in meiosis 1. &#10;An illustration 1 shows a circle with 2 small X chromosomes in pink and blue and 2 big X chromosomes in pink and blue. Small orange lines are seen originating from a point closer to the circumference. The components are labeled as, spindle, plasma membrane and nuclear membrane breaking up. The corresponding image shows pairs of black strands of different sizes in a circular area. The corresponding description reads as, “1. Prophase I - Homologous chromosomes condense, pair up, and swap segments. Spindle microtubules attach to homologous chromosomes as the nuclear envelope breaks up. An illustration 2 shows a circle with a pair of 2 small pink and blue X chromosomes. Another pair of big pink and blue chromosomes are also seen with a small portion of the pink chromosome colored blue and vice versa. Some of the orange lines are seen connected to these chromosomes. It is labeled as, “pair of homologous chromosome.” The corresponding image shows many pairs of thick black strands. The corresponding description reads as, “2 Metaphase I - Homologous chromosome pairs are aligned midway between spindle poles. Spindle microtubules attach the two chromosomes of each pair to opposite spindle poles.” An illustration 3 shows a circle with a small pink X chromosome and big blue chromosome on one side and a small blue X chromosome and a big pink chromosome on the other side. A small portion of the big pink chromosome is colored blue and vice versa. All the X chromosomes are connected to the orange lines and have moved closer to them. The corresponding image show the group of thick black strands divided into two halves and have moved to the opposite ends. The corresponding illustration reads as, “3. Anaphase I - Microtubules of the spindle separates all of the homologous chromosomes and moves them toward opposite spindle poles.” An illustration 4 shows two small circles that are attached to one another. One circle is shown to have a small pink X chromosome and a big blue X chromosome with a small stain of pink on it. Another circle is attached below the first circle and has a small blue X chromosome and a big pink X chromosome with a small stain of blue on it. The corresponding image shows 2 black masses on the opposite sides. The corresponding description reads as, “4. Telophase I - A complete set of chromosomes clusters at both ends of the cell and loosen up. A nuclear envelope forms around each set to produce two haploid (n) nuclei. The cytoplasm may divide.” Several illustrations and corresponding micrographic images are shown one below the other to represent the different stages in meiosis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020" y="1447800"/>
            <a:ext cx="6537960" cy="4718304"/>
          </a:xfrm>
          <a:prstGeom prst="rect">
            <a:avLst/>
          </a:prstGeom>
        </p:spPr>
      </p:pic>
    </p:spTree>
    <p:extLst>
      <p:ext uri="{BB962C8B-B14F-4D97-AF65-F5344CB8AC3E}">
        <p14:creationId xmlns:p14="http://schemas.microsoft.com/office/powerpoint/2010/main" val="9979523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Introducing Alleles (1 of 2)</a:t>
            </a:r>
            <a:endParaRPr lang="en-US" dirty="0"/>
          </a:p>
        </p:txBody>
      </p:sp>
      <p:sp>
        <p:nvSpPr>
          <p:cNvPr id="13315" name="Content Placeholder 2"/>
          <p:cNvSpPr>
            <a:spLocks noGrp="1"/>
          </p:cNvSpPr>
          <p:nvPr>
            <p:ph idx="1"/>
          </p:nvPr>
        </p:nvSpPr>
        <p:spPr/>
        <p:txBody>
          <a:bodyPr/>
          <a:lstStyle/>
          <a:p>
            <a:r>
              <a:rPr lang="en-GB" altLang="en-US" dirty="0" smtClean="0"/>
              <a:t>Somatic (body) cells of sexually reproducing eukaryotes contain pairs of homologous chromosomes </a:t>
            </a:r>
          </a:p>
          <a:p>
            <a:pPr lvl="1"/>
            <a:r>
              <a:rPr lang="en-GB" altLang="en-US" dirty="0" smtClean="0"/>
              <a:t>One from the mother and one from the father</a:t>
            </a:r>
          </a:p>
          <a:p>
            <a:r>
              <a:rPr lang="en-GB" altLang="en-US" dirty="0" smtClean="0"/>
              <a:t>Homologous chromosomes </a:t>
            </a:r>
          </a:p>
          <a:p>
            <a:pPr lvl="1"/>
            <a:r>
              <a:rPr lang="en-GB" altLang="en-US" dirty="0" smtClean="0"/>
              <a:t>Carry genes (one from the mother and one from the father) of the same characteristics</a:t>
            </a:r>
          </a:p>
          <a:p>
            <a:r>
              <a:rPr lang="en-GB" altLang="en-US" dirty="0" smtClean="0"/>
              <a:t>Different forms of the same gene are called alleles </a:t>
            </a:r>
            <a:endParaRPr lang="en-GB"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II</a:t>
            </a:r>
            <a:endParaRPr lang="en-US" dirty="0"/>
          </a:p>
        </p:txBody>
      </p:sp>
      <p:pic>
        <p:nvPicPr>
          <p:cNvPr id="7" name="Picture 6" descr="An illustration 5 shows two circles one below the other. The circle at the top has one small pink X chromosome and one big blue X chromosome with a small stain of pink on it. The orange lines radiating from the opposite sides are seen very closer to the chromosomes. The circle below shows one small blue X chromosome and one big pink X chromosome with a small stain of blue on it. It is labeled as, “No DNA replication” before the circles. The corresponding micrograph image shows a circle divided horizontally into two parts with black wavy strands on either side. The corresponding description reads as, “5. Prophase II - The chromosomes condense. Spindle microtubules attach to each sister chromatid as the nuclear envelope breaks up.” An illustration 6 shows two circles one below the other. The circle at the top has one small pink X chromosome and one big blue X chromosome with a small stain of pink on it. The orange lines radiating from the opposite sides are now attached to the chromosomes.  The circle below shows one small blue X chromosome and one big pink X chromosome with a small stain of blue on it. The corresponding micrograph image shows a circle in which few black strands are arranged one next to the other on opposite sides. The corresponding description reads as, “6. Metaphase II -The (still duplicated) chromosomes are aligned midway between spindle poles.” An illustration 7 shows two circles one below the other. The circle at the top shows 2 small separate pink strands and one big blue strand and another big blue strand with a pink stain on its tip. The orange lines radiating from the opposite sides are attached to the chromosomes. Similarly, the circle below shows two separate small blue strands and one big pink strand and another big pink strand with a blue stain on its tip. The orange lines radiating from the opposite sides are attached to the chromosomes. The corresponding image shows four bunches of tentacles arranged as 2 pairs facing each other at the top and bottom. The corresponding description reads as, “7. Anaphase II - Sister Chromatids separate. The (now unduplicated) chromosomes move toward the spindle poles.” An illustration 8 shows 4 small circles with two at the top and two at the bottom. The first circle at the top shows a big blue strand and a small pink strand while the second circle shows a small pink strand and a big blue strand with a small pink stain at its tip. The third circle given below shows a small blue strand with a big pink strand with a small blue stain at its tip. The fourth circle given next to it shows a big pink strand and a small blue strand. The corresponding micrograph image shows a circle vertically partitioned into two with a black spot in all four sides – two at the top and two at the bottom. The corresponding illustration reads as, “8. Telophase II - A complete set of chromosomes clusters at both ends of the cell. A nuclear envelope forms around each set to produce four haploid (n) nucle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004" y="1371600"/>
            <a:ext cx="6793992" cy="4724400"/>
          </a:xfrm>
          <a:prstGeom prst="rect">
            <a:avLst/>
          </a:prstGeom>
        </p:spPr>
      </p:pic>
    </p:spTree>
    <p:extLst>
      <p:ext uri="{BB962C8B-B14F-4D97-AF65-F5344CB8AC3E}">
        <p14:creationId xmlns:p14="http://schemas.microsoft.com/office/powerpoint/2010/main" val="147994657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12.4 </a:t>
            </a:r>
            <a:r>
              <a:rPr lang="en-US" altLang="en-US" dirty="0" smtClean="0"/>
              <a:t>How Meiosis Introduces Variations in Traits</a:t>
            </a:r>
            <a:endParaRPr lang="en-US" dirty="0"/>
          </a:p>
        </p:txBody>
      </p:sp>
      <p:sp>
        <p:nvSpPr>
          <p:cNvPr id="41987" name="Content Placeholder 2"/>
          <p:cNvSpPr>
            <a:spLocks noGrp="1"/>
          </p:cNvSpPr>
          <p:nvPr>
            <p:ph idx="1"/>
          </p:nvPr>
        </p:nvSpPr>
        <p:spPr/>
        <p:txBody>
          <a:bodyPr/>
          <a:lstStyle/>
          <a:p>
            <a:r>
              <a:rPr lang="en-GB" altLang="en-US" dirty="0" smtClean="0"/>
              <a:t>Two events in meiosis introduce novel combinations of alleles into gametes:</a:t>
            </a:r>
          </a:p>
          <a:p>
            <a:pPr lvl="1"/>
            <a:r>
              <a:rPr lang="en-GB" altLang="en-US" dirty="0" smtClean="0"/>
              <a:t>Crossing over in prophase I</a:t>
            </a:r>
          </a:p>
          <a:p>
            <a:pPr lvl="1"/>
            <a:r>
              <a:rPr lang="en-GB" altLang="en-US" dirty="0" smtClean="0"/>
              <a:t>Segregation of chromosomes into gametes</a:t>
            </a:r>
          </a:p>
          <a:p>
            <a:r>
              <a:rPr lang="en-GB" altLang="en-US" dirty="0" smtClean="0"/>
              <a:t>Along with fertilization, these events contribute to the variation in combinations of traits among the offspring of sexually reproducing species</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Crossing Over (1 of 2)</a:t>
            </a:r>
            <a:endParaRPr lang="en-US" dirty="0"/>
          </a:p>
        </p:txBody>
      </p:sp>
      <p:sp>
        <p:nvSpPr>
          <p:cNvPr id="43011" name="Content Placeholder 2"/>
          <p:cNvSpPr>
            <a:spLocks noGrp="1"/>
          </p:cNvSpPr>
          <p:nvPr>
            <p:ph idx="1"/>
          </p:nvPr>
        </p:nvSpPr>
        <p:spPr/>
        <p:txBody>
          <a:bodyPr/>
          <a:lstStyle/>
          <a:p>
            <a:r>
              <a:rPr lang="en-GB" altLang="en-US" dirty="0" smtClean="0"/>
              <a:t>Chromatids of homologous chromosomes condense and align along their length and exchange segments</a:t>
            </a:r>
          </a:p>
          <a:p>
            <a:pPr lvl="1"/>
            <a:r>
              <a:rPr lang="en-GB" altLang="en-US" dirty="0" smtClean="0"/>
              <a:t>Introduces novel combinations of traits among offspring</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 (2 of 2)</a:t>
            </a:r>
            <a:endParaRPr lang="en-US" dirty="0"/>
          </a:p>
        </p:txBody>
      </p:sp>
      <p:pic>
        <p:nvPicPr>
          <p:cNvPr id="7" name="Picture 6" descr="An illustration shows three steps with few illustrations to represent crossing over. In step A, two X chromosomes are shown in blue and pink. The blue X is labeled as, “A” and “B” while the pink X chromosome is labeled as, “a” and “b.”  The corresponding illustration reads as, A. In this example, one gene has alleles A and a; the other gene has alleles B and b. In step B, the first illustration shows a pink chromosome behind a blue chromosome. This leads to the blue chromosome having a pink stain on its lower tip which is represented in the second illustration. The third illustration shows the pink chromosome also having a blue stain on its lower tip in addition to the blue chromosome having a pink stain. The corresponding description reads as, “B Close contact between homologous chromosomes promotes crossing over, in which nonsister chromatids exchange corresponding pieces. Multiple crossovers are not uncommon.” In step C, two separate chromosomes, a blue and pink are shown next to each other. The blue one has a pink stain at its bottom tip. This spot is labeled as, “b” while the other are labeled as, “A” and “B.” The pink chromosome also has a blue stain at its bottom tip. The label “B” is given for it while the other are labeled as, “a” and “b.” The corresponding description reads as, “C. After crossing over, paternal and maternal alleles have been mixed up on homologous chromoso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78" y="2743200"/>
            <a:ext cx="7838444" cy="1726786"/>
          </a:xfrm>
          <a:prstGeom prst="rect">
            <a:avLst/>
          </a:prstGeom>
        </p:spPr>
      </p:pic>
    </p:spTree>
    <p:extLst>
      <p:ext uri="{BB962C8B-B14F-4D97-AF65-F5344CB8AC3E}">
        <p14:creationId xmlns:p14="http://schemas.microsoft.com/office/powerpoint/2010/main" val="61322571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smtClean="0"/>
              <a:t>Chromosome Segregation (1 of 3)</a:t>
            </a:r>
            <a:endParaRPr lang="en-US" dirty="0"/>
          </a:p>
        </p:txBody>
      </p:sp>
      <p:sp>
        <p:nvSpPr>
          <p:cNvPr id="44035" name="Content Placeholder 2"/>
          <p:cNvSpPr>
            <a:spLocks noGrp="1"/>
          </p:cNvSpPr>
          <p:nvPr>
            <p:ph idx="1"/>
          </p:nvPr>
        </p:nvSpPr>
        <p:spPr/>
        <p:txBody>
          <a:bodyPr/>
          <a:lstStyle/>
          <a:p>
            <a:r>
              <a:rPr lang="en-GB" altLang="en-US" dirty="0" smtClean="0"/>
              <a:t>When homologous chromosomes separate in meiosis I, one of each chromosome pair goes to each of the two new nuclei</a:t>
            </a:r>
          </a:p>
          <a:p>
            <a:r>
              <a:rPr lang="en-GB" altLang="en-US" dirty="0" smtClean="0"/>
              <a:t>For each chromosome pair, the maternal or paternal version is equally likely to end up in either nucleus</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smtClean="0"/>
              <a:t>Chromosome Segregation (2 of 3)</a:t>
            </a:r>
            <a:endParaRPr lang="en-US" dirty="0"/>
          </a:p>
        </p:txBody>
      </p:sp>
      <p:sp>
        <p:nvSpPr>
          <p:cNvPr id="45059" name="Content Placeholder 2"/>
          <p:cNvSpPr>
            <a:spLocks noGrp="1"/>
          </p:cNvSpPr>
          <p:nvPr>
            <p:ph idx="1"/>
          </p:nvPr>
        </p:nvSpPr>
        <p:spPr/>
        <p:txBody>
          <a:bodyPr/>
          <a:lstStyle/>
          <a:p>
            <a:r>
              <a:rPr lang="en-GB" altLang="en-US" dirty="0" smtClean="0"/>
              <a:t>Human gametes have 23 pairs of homologous chromosomes</a:t>
            </a:r>
          </a:p>
          <a:p>
            <a:pPr lvl="1"/>
            <a:r>
              <a:rPr lang="en-GB" altLang="en-US" dirty="0" smtClean="0"/>
              <a:t>Each time a human germ cell undergoes meiosis the four gametes that form end up with one of 8,388,608 (or 2</a:t>
            </a:r>
            <a:r>
              <a:rPr lang="en-GB" altLang="en-US" baseline="30000" dirty="0" smtClean="0"/>
              <a:t>23</a:t>
            </a:r>
            <a:r>
              <a:rPr lang="en-GB" altLang="en-US" dirty="0" smtClean="0"/>
              <a:t>) possible combinations of homologous chromosomes</a:t>
            </a:r>
          </a:p>
          <a:p>
            <a:r>
              <a:rPr lang="en-GB" altLang="en-US" dirty="0" smtClean="0"/>
              <a:t>Crossing over increases this genetic diversity</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smtClean="0"/>
              <a:t>Chromosome Segregation (3 of 3)</a:t>
            </a:r>
            <a:endParaRPr lang="en-US" dirty="0"/>
          </a:p>
        </p:txBody>
      </p:sp>
      <p:sp>
        <p:nvSpPr>
          <p:cNvPr id="46083" name="Content Placeholder 2"/>
          <p:cNvSpPr>
            <a:spLocks noGrp="1"/>
          </p:cNvSpPr>
          <p:nvPr>
            <p:ph idx="1"/>
          </p:nvPr>
        </p:nvSpPr>
        <p:spPr/>
        <p:txBody>
          <a:bodyPr/>
          <a:lstStyle/>
          <a:p>
            <a:r>
              <a:rPr lang="en-US" altLang="en-US" dirty="0" smtClean="0"/>
              <a:t>The chance that the maternal or paternal version of any chromosome will end up in a particular nucleus is 50%</a:t>
            </a:r>
          </a:p>
          <a:p>
            <a:pPr lvl="1"/>
            <a:r>
              <a:rPr lang="en-US" altLang="en-US" dirty="0" smtClean="0"/>
              <a:t>The spindle randomly segregates the homologous chromosome during meiosis I</a:t>
            </a:r>
          </a:p>
          <a:p>
            <a:pPr lvl="2"/>
            <a:r>
              <a:rPr lang="en-US" altLang="en-US" dirty="0" smtClean="0"/>
              <a:t>In prophase I, chromosomes are attached to spindle poles</a:t>
            </a:r>
          </a:p>
          <a:p>
            <a:pPr lvl="2"/>
            <a:r>
              <a:rPr lang="en-US" altLang="en-US" dirty="0" smtClean="0"/>
              <a:t>Each homologous partner becomes attached to opposite spindle poles</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Chromosome Pairs</a:t>
            </a:r>
            <a:endParaRPr lang="en-US" dirty="0"/>
          </a:p>
        </p:txBody>
      </p:sp>
      <p:pic>
        <p:nvPicPr>
          <p:cNvPr id="7" name="Picture 6" descr="A figure shows three steps with many illustrations are shown to show segregation of three chromosome pairs during meiosis. In step 1, four illustrations are shown. The first illustration shows a small, medium and big sized blue X chromosome arranged one below the other. Pink chromosomes of the same sizes are seen parallel to this. Orange lines are seen radiating from two common spots on either side of the chromosomes. These lines are attached to the pink and blue chromosomes.  The next illustration shows a small pink chromosome, a big blue chromosome and a medium blue chromosome arranged one below the other. Parallel to this arrangement is a small blue, big and medium sized pink chromosome one below the other. Like the previous illustration, orange lines from the sides are attached to the chromosomes. In illustration 3, small and big pink and medium blue chromosomes are placed one below the other. Parallel to it is a small and big blue chromosome followed by a medium pink chromosome. Orange lines from either ends are attached to the chromosomes. In illustration 4, one small pink, big blue and medium pink are arranged one below the other. Parallel to this is a small blue, big pink and medium blue placed one below the other. Orange lines are attached to the chromosomes. The corresponding description reads as, “1. The homologous chromosomes of three pairs can be divided between two spindle poles in four possible ways.” In step 2, the first illustration of step 1 divides into a small, big and medium blue chromosomes are placed one below the other. The same parallel happens for pink chromosomes also. The second illustration of step 2 becomes a small pink, big and a medium blue chromosomes one below the other. On the other side, one small blue chromosome and a big pink and a medium pink are arranged one below the other. An illustration of step 3 splits into a small and big pink and a medium blue on one side and a small, big blue and medium pink chromosome parallel to it. An illustration of step 4 shows one small pink, one big blue and one medium pink chromosomes one below the other. Parallel to it is a small blue, big pink and a medium pink chromosome. Parallel to this is a small blue, big pink and medium blue chromosome. The corresponding description reads as, “2. There are eight possible combinations of maternal and paternal chromosomes in the two nuclei that form at telephase 1.” In the third step, the first illustration shows 2 parallel columns of a small, big and medium blue strands. The second illustration shows 2 parallel columns of small, big and medium pink strands. The third illustration shows 2 parallel columns of one small pink, one big and one medium blue strands. The fourth illustration shows 2 parallel columns of one blue, one big and one medium pink strand. The fifth illustration shows 2 parallel columns of one small and one big pink and one medium blue strands. The sixth illustration shows 2 parallel columns of one small, one big blue and one medium pink strand. The seventh illustration shows 2 parallel columns of one small pink, one big blue and one medium pink strand. The eighth illustration shows 2 parallel columns of one small blue, one big pink and one medium blue strands. The corresponding description reads as, “3. There are eight possible combinations of maternal and paternal chromosomes in the four nuclei that form at telophase I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96" y="1600200"/>
            <a:ext cx="7870208" cy="4436296"/>
          </a:xfrm>
          <a:prstGeom prst="rect">
            <a:avLst/>
          </a:prstGeom>
        </p:spPr>
      </p:pic>
    </p:spTree>
    <p:extLst>
      <p:ext uri="{BB962C8B-B14F-4D97-AF65-F5344CB8AC3E}">
        <p14:creationId xmlns:p14="http://schemas.microsoft.com/office/powerpoint/2010/main" val="413642457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12.5 Mitosis and Meiosis—An Ancestral Connection?</a:t>
            </a:r>
            <a:endParaRPr lang="en-US" dirty="0"/>
          </a:p>
        </p:txBody>
      </p:sp>
      <p:sp>
        <p:nvSpPr>
          <p:cNvPr id="47107" name="Content Placeholder 2"/>
          <p:cNvSpPr>
            <a:spLocks noGrp="1"/>
          </p:cNvSpPr>
          <p:nvPr>
            <p:ph idx="1"/>
          </p:nvPr>
        </p:nvSpPr>
        <p:spPr/>
        <p:txBody>
          <a:bodyPr/>
          <a:lstStyle/>
          <a:p>
            <a:r>
              <a:rPr lang="en-US" altLang="en-US" dirty="0" smtClean="0"/>
              <a:t>There are striking parallels between the four stages of mitosis and meiosis II</a:t>
            </a:r>
          </a:p>
          <a:p>
            <a:pPr lvl="1"/>
            <a:r>
              <a:rPr lang="en-US" altLang="en-US" dirty="0" smtClean="0"/>
              <a:t>Many more similarities exist at the molecular level</a:t>
            </a:r>
          </a:p>
          <a:p>
            <a:r>
              <a:rPr lang="en-US" altLang="en-US" dirty="0" smtClean="0"/>
              <a:t>Meiosis may have evolved by remodeling the existing mechanisms of mitosis or for repairing damaged DNA</a:t>
            </a: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Meiosis II With Mitosis</a:t>
            </a:r>
            <a:endParaRPr lang="en-US" dirty="0"/>
          </a:p>
        </p:txBody>
      </p:sp>
      <p:pic>
        <p:nvPicPr>
          <p:cNvPr id="7" name="Picture 6" descr="&quot;A figure shows many illustrations are shown to compare mitosis with meiosis. Four steps are shown to represent mitosis. &#10;The first illustration shows a circle with a small pink and blue and a big pink and blue chromosome. Orange lines radiating from opposite ends of the circle are attached to the chromosomes. The corresponding description reads as, “Prophase - Chromosomes condense, spindle forms and attaches chromosomes to spindle poles and nuclear envelope breaks up.” This leads to the next illustration. The second illustration shows a circle with all the four chromosomes aligned at the centre and connected to the orange lines. The corresponding description reads as, “Metaphase – Chromosomes align midway between spindle poles.” This proceeds to the next illustration. The third illustration shows a circle in which one strand each of small and big blue strand and small and big pink strand are pulled towards the origin of orange lines on the opposite sides. The corresponding description reads as, “Anaphase - Sister Chromatids separate and move toward opposite spindle poles.” This proceeds to the next illustration. The fourth illustration shows two small circles with each circle having a small pink and blue and a big pink and blue strand. The corresponding description reads as, “Telophase - Chromosome clusters arrive at spindle poles, new nuclear envelopes form and chromosomes loosen up.” In the second part, many illustrations are shown to represent meiosis. &#10;The first illustration shows two circles one below the other – the first circle having a small pink and big blue chromosome. The circle in the second row shows a small blue and big pink chromosome.  The corresponding description reads as, “Prophase II - Chromosomes condense, Spindle forms and attaches chromosomes to spindle poles and Nuclear envelope breaks up.” The second set of illustration shows two circles one below the other. The first circle shows a small pink and a big blue chromosome. The orange lines originating from the opposite ends of the circle are connected to the chromosomes. The second circle shows a small blue and a big pink chromosome. The orange lines originating from the opposite ends of the circle are connected to the chromosomes. The corresponding description reads as, “Metaphase II – Chromosomes align midway between spindle poles.” The third set of illustration shows two circles one below the other. The first circle shows two small pink strands and 2 big blue strands. The orange lines are connected to the chromosomes. The second circle shows two small blue strands and 2 big pink strands. Here too, the orange lines are connected to the chromosomes. The corresponding description reads as, sister chromatids separate and move towards opposite spindle poles. The fourth set of illustration show 4 small circles. Two of these circles have a small pink and big blue strands and the other two circles have a small blue and big pink strand. The corresponding description reads as, “Telophase II - Chromosome clusters arrive at spindle poles, new nuclear envelopes form and chromosomes loosen up.”&#10;&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265" y="1447800"/>
            <a:ext cx="4961471" cy="4603974"/>
          </a:xfrm>
          <a:prstGeom prst="rect">
            <a:avLst/>
          </a:prstGeom>
        </p:spPr>
      </p:pic>
    </p:spTree>
    <p:extLst>
      <p:ext uri="{BB962C8B-B14F-4D97-AF65-F5344CB8AC3E}">
        <p14:creationId xmlns:p14="http://schemas.microsoft.com/office/powerpoint/2010/main" val="10510004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Introducing Alleles (2 of 2)</a:t>
            </a:r>
            <a:endParaRPr lang="en-US" dirty="0"/>
          </a:p>
        </p:txBody>
      </p:sp>
      <p:sp>
        <p:nvSpPr>
          <p:cNvPr id="14339" name="Content Placeholder 2"/>
          <p:cNvSpPr>
            <a:spLocks noGrp="1"/>
          </p:cNvSpPr>
          <p:nvPr>
            <p:ph idx="1"/>
          </p:nvPr>
        </p:nvSpPr>
        <p:spPr/>
        <p:txBody>
          <a:bodyPr/>
          <a:lstStyle/>
          <a:p>
            <a:r>
              <a:rPr lang="en-US" altLang="en-US" dirty="0" smtClean="0"/>
              <a:t>Paired genes on homologous chromosomes may vary in DNA sequences as alleles </a:t>
            </a:r>
          </a:p>
          <a:p>
            <a:pPr lvl="1"/>
            <a:r>
              <a:rPr lang="en-US" altLang="en-US" dirty="0" smtClean="0"/>
              <a:t>Arise by mutation</a:t>
            </a:r>
          </a:p>
          <a:p>
            <a:pPr lvl="1"/>
            <a:r>
              <a:rPr lang="en-US" altLang="en-US" dirty="0" smtClean="0"/>
              <a:t>Are the basis of differences in shared traits</a:t>
            </a:r>
          </a:p>
          <a:p>
            <a:r>
              <a:rPr lang="en-US" altLang="en-US" dirty="0" smtClean="0"/>
              <a:t>Offspring of sexual reproducers inherit new combinations of parental alleles</a:t>
            </a:r>
          </a:p>
          <a:p>
            <a:pPr lvl="1"/>
            <a:r>
              <a:rPr lang="en-US" altLang="en-US" dirty="0" smtClean="0"/>
              <a:t>Results in new combinations of traits</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Meiosis from Mitosis</a:t>
            </a:r>
            <a:endParaRPr lang="en-US" dirty="0"/>
          </a:p>
        </p:txBody>
      </p:sp>
      <p:sp>
        <p:nvSpPr>
          <p:cNvPr id="48131" name="Content Placeholder 2"/>
          <p:cNvSpPr>
            <a:spLocks noGrp="1"/>
          </p:cNvSpPr>
          <p:nvPr>
            <p:ph idx="1"/>
          </p:nvPr>
        </p:nvSpPr>
        <p:spPr/>
        <p:txBody>
          <a:bodyPr/>
          <a:lstStyle/>
          <a:p>
            <a:r>
              <a:rPr lang="en-US" altLang="en-US" dirty="0" smtClean="0"/>
              <a:t>Evidence for this hypothesis includes a host of shared molecules</a:t>
            </a:r>
          </a:p>
          <a:p>
            <a:pPr lvl="1"/>
            <a:r>
              <a:rPr lang="en-US" altLang="en-US" dirty="0" smtClean="0"/>
              <a:t>Includes the products of the </a:t>
            </a:r>
            <a:r>
              <a:rPr lang="en-US" altLang="en-US" i="1" dirty="0" smtClean="0"/>
              <a:t>BRCA</a:t>
            </a:r>
            <a:r>
              <a:rPr lang="en-US" altLang="en-US" dirty="0" smtClean="0"/>
              <a:t> genes made by all eukaryotes</a:t>
            </a:r>
          </a:p>
          <a:p>
            <a:r>
              <a:rPr lang="en-US" altLang="en-US" dirty="0" smtClean="0"/>
              <a:t>By fixing the problems with DNA (mismatched base pairs), these molecules maintain integrity of the cell’s chromosomes</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All Female </a:t>
            </a:r>
            <a:r>
              <a:rPr lang="en-US" altLang="en-US" dirty="0" err="1" smtClean="0"/>
              <a:t>Bdelloid</a:t>
            </a:r>
            <a:r>
              <a:rPr lang="en-US" altLang="en-US" dirty="0" smtClean="0"/>
              <a:t> Rotifer</a:t>
            </a:r>
            <a:endParaRPr lang="en-US" dirty="0"/>
          </a:p>
        </p:txBody>
      </p:sp>
      <p:pic>
        <p:nvPicPr>
          <p:cNvPr id="8" name="Picture 7" descr="An image shows a green stalk with many red balls. A fibrous rectangular animal with an elongated mouth is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080" y="2057400"/>
            <a:ext cx="7617840" cy="3737254"/>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Application: How To Survive 80 Million Years without Sex (1 of 2)</a:t>
            </a:r>
            <a:endParaRPr lang="en-US" dirty="0"/>
          </a:p>
        </p:txBody>
      </p:sp>
      <p:sp>
        <p:nvSpPr>
          <p:cNvPr id="50179" name="Content Placeholder 2"/>
          <p:cNvSpPr>
            <a:spLocks noGrp="1"/>
          </p:cNvSpPr>
          <p:nvPr>
            <p:ph idx="1"/>
          </p:nvPr>
        </p:nvSpPr>
        <p:spPr/>
        <p:txBody>
          <a:bodyPr/>
          <a:lstStyle/>
          <a:p>
            <a:r>
              <a:rPr lang="en-GB" altLang="en-US" dirty="0" smtClean="0"/>
              <a:t>In nature, there are a few all-female species of fishes, reptiles, and birds but not mammals</a:t>
            </a:r>
          </a:p>
          <a:p>
            <a:pPr lvl="1"/>
            <a:r>
              <a:rPr lang="en-GB" altLang="en-US" dirty="0" smtClean="0"/>
              <a:t>Females have been reproducing themselves for 80 million years through cloning</a:t>
            </a:r>
          </a:p>
          <a:p>
            <a:r>
              <a:rPr lang="en-GB" altLang="en-US" dirty="0" smtClean="0"/>
              <a:t>Asexual reproduction is a poor long-term strategy because it lacks crossing over that leads to genetic diversity</a:t>
            </a:r>
            <a:endParaRPr lang="en-GB"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dirty="0" smtClean="0"/>
              <a:t>How To Survive 80 Million Years Without Sex (2 of 2)</a:t>
            </a:r>
            <a:endParaRPr lang="en-US" dirty="0"/>
          </a:p>
        </p:txBody>
      </p:sp>
      <p:sp>
        <p:nvSpPr>
          <p:cNvPr id="52227" name="Content Placeholder 2"/>
          <p:cNvSpPr>
            <a:spLocks noGrp="1"/>
          </p:cNvSpPr>
          <p:nvPr>
            <p:ph idx="1"/>
          </p:nvPr>
        </p:nvSpPr>
        <p:spPr/>
        <p:txBody>
          <a:bodyPr/>
          <a:lstStyle/>
          <a:p>
            <a:r>
              <a:rPr lang="en-US" altLang="en-US" dirty="0" err="1" smtClean="0"/>
              <a:t>Bdelloid</a:t>
            </a:r>
            <a:r>
              <a:rPr lang="en-US" altLang="en-US" dirty="0" smtClean="0"/>
              <a:t> rotifers: microscopic animals found in fresh water</a:t>
            </a:r>
          </a:p>
          <a:p>
            <a:pPr lvl="1"/>
            <a:r>
              <a:rPr lang="en-US" altLang="en-US" dirty="0" smtClean="0"/>
              <a:t>Males are not present within the species</a:t>
            </a:r>
          </a:p>
          <a:p>
            <a:pPr lvl="1"/>
            <a:r>
              <a:rPr lang="en-US" altLang="en-US" dirty="0" smtClean="0"/>
              <a:t>Females reproduce by asexual cloning</a:t>
            </a:r>
          </a:p>
          <a:p>
            <a:pPr lvl="1"/>
            <a:r>
              <a:rPr lang="en-US" altLang="en-US" dirty="0" smtClean="0"/>
              <a:t>Have diversified into 360 species</a:t>
            </a:r>
          </a:p>
          <a:p>
            <a:pPr lvl="1"/>
            <a:r>
              <a:rPr lang="en-US" altLang="en-US" dirty="0" smtClean="0"/>
              <a:t>Can import genes from bacteria, fungi, </a:t>
            </a:r>
            <a:r>
              <a:rPr lang="en-US" altLang="en-US" dirty="0" err="1" smtClean="0"/>
              <a:t>protists</a:t>
            </a:r>
            <a:r>
              <a:rPr lang="en-US" altLang="en-US" dirty="0" smtClean="0"/>
              <a:t>, and even plants</a:t>
            </a:r>
          </a:p>
          <a:p>
            <a:pPr lvl="1"/>
            <a:r>
              <a:rPr lang="en-US" altLang="en-US" dirty="0" smtClean="0"/>
              <a:t>About 10% of their active genes have been pilfered from other organisms</a:t>
            </a: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r>
              <a:rPr lang="en-US" dirty="0" smtClean="0"/>
              <a:t>Do more advanced organisms have more chromosomes than primitive organisms? </a:t>
            </a:r>
          </a:p>
          <a:p>
            <a:pPr lvl="0"/>
            <a:r>
              <a:rPr lang="en-US" dirty="0" smtClean="0"/>
              <a:t>Division of the cell cytoplasm is equal during spermatogenesis but unequal during oogenesis. Can you think of at least one reason why?</a:t>
            </a:r>
          </a:p>
          <a:p>
            <a:pPr lvl="0"/>
            <a:r>
              <a:rPr lang="en-US" dirty="0" smtClean="0"/>
              <a:t>What would happen in the formation of the zygote if meiosis did not halve the chromosome number?</a:t>
            </a:r>
            <a:endParaRPr lang="en-US" dirty="0"/>
          </a:p>
        </p:txBody>
      </p:sp>
    </p:spTree>
    <p:extLst>
      <p:ext uri="{BB962C8B-B14F-4D97-AF65-F5344CB8AC3E}">
        <p14:creationId xmlns:p14="http://schemas.microsoft.com/office/powerpoint/2010/main" val="193432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ltLang="en-US" dirty="0" smtClean="0"/>
              <a:t>Genes on Homologous Chromosomes</a:t>
            </a:r>
            <a:endParaRPr lang="en-US" dirty="0"/>
          </a:p>
        </p:txBody>
      </p:sp>
      <p:pic>
        <p:nvPicPr>
          <p:cNvPr id="6" name="Picture 5" descr="A figure shows two illustrations A and B are shown one below the other along with their corresponding descriptions. An illustration A shows two vertical strips made up of multi-colored horizontal bands.  The corresponding description reads as, “Corresponding colored patches in this fluorescence micrograph indicate corresponding DNA sequences in a homologous chromosome pair. Homologous chromosomes carry the same set of genes.” An illustration B shows a pink and a blue tubes vertically placed next to each other.  Both the blue and pink tubes have a small dark blue horizontal strip at the top.  At the centre, both the tubes have golden, orange and light green horizontal bands in the same order as mentioned.  The description given for the top band reads as, “Genes occur in pairs on homologous chromosomes. The description for the color bands in the middle reads as, “The members of each pair of genes may be identical in DNA sequence, or they may differ slightly, as alleles (color variations represent DNA sequence differen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359033"/>
            <a:ext cx="4724400" cy="4813167"/>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On the Advantages of Sex</a:t>
            </a:r>
            <a:endParaRPr lang="en-US" dirty="0"/>
          </a:p>
        </p:txBody>
      </p:sp>
      <p:sp>
        <p:nvSpPr>
          <p:cNvPr id="16387" name="Text Placeholder 2"/>
          <p:cNvSpPr>
            <a:spLocks noGrp="1"/>
          </p:cNvSpPr>
          <p:nvPr>
            <p:ph idx="1"/>
          </p:nvPr>
        </p:nvSpPr>
        <p:spPr/>
        <p:txBody>
          <a:bodyPr/>
          <a:lstStyle/>
          <a:p>
            <a:r>
              <a:rPr lang="en-GB" altLang="en-US" dirty="0" smtClean="0"/>
              <a:t>Sex mixes up the genes of two parents, so offspring have unique combinations of traits</a:t>
            </a:r>
          </a:p>
          <a:p>
            <a:r>
              <a:rPr lang="en-GB" altLang="en-US" dirty="0" smtClean="0"/>
              <a:t>Diversity offers a better chance of surviving environmental change than clones</a:t>
            </a:r>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Different Modes of Reproduction</a:t>
            </a:r>
            <a:endParaRPr lang="en-US" dirty="0"/>
          </a:p>
        </p:txBody>
      </p:sp>
      <p:pic>
        <p:nvPicPr>
          <p:cNvPr id="8" name="Picture 7" descr="An illustration shows two images are shown next to each other.  The first image shows a group of dogs and pups and has been labeled as, “sexual.&quot;  The second image shows a leaf.  Many small saplings are shown growing on the edge of the leaf and has been labeled as, “asexual.&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694" y="2209800"/>
            <a:ext cx="7834612" cy="3307234"/>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Red Queen Hypothesis</a:t>
            </a:r>
            <a:endParaRPr lang="en-US" dirty="0"/>
          </a:p>
        </p:txBody>
      </p:sp>
      <p:sp>
        <p:nvSpPr>
          <p:cNvPr id="17411" name="Content Placeholder 2"/>
          <p:cNvSpPr>
            <a:spLocks noGrp="1"/>
          </p:cNvSpPr>
          <p:nvPr>
            <p:ph idx="1"/>
          </p:nvPr>
        </p:nvSpPr>
        <p:spPr/>
        <p:txBody>
          <a:bodyPr/>
          <a:lstStyle/>
          <a:p>
            <a:r>
              <a:rPr lang="en-US" altLang="en-US" dirty="0" smtClean="0"/>
              <a:t>In reference to Lewis Carroll’s book </a:t>
            </a:r>
            <a:r>
              <a:rPr lang="en-US" altLang="en-US" i="1" dirty="0" smtClean="0"/>
              <a:t>Through the Looking </a:t>
            </a:r>
            <a:r>
              <a:rPr lang="en-US" altLang="en-US" dirty="0" smtClean="0"/>
              <a:t>Glass</a:t>
            </a:r>
          </a:p>
          <a:p>
            <a:pPr lvl="1"/>
            <a:r>
              <a:rPr lang="en-US" altLang="en-US" dirty="0" smtClean="0"/>
              <a:t>Queen of Hearts tells Alice, “It takes all the running you can do, to keep in the same place”</a:t>
            </a:r>
          </a:p>
          <a:p>
            <a:r>
              <a:rPr lang="en-US" altLang="en-US" dirty="0" smtClean="0"/>
              <a:t>Organisms must constantly adapt and evolve in an ever-changing environment</a:t>
            </a:r>
          </a:p>
          <a:p>
            <a:pPr lvl="1"/>
            <a:r>
              <a:rPr lang="en-US" altLang="en-US" dirty="0" smtClean="0"/>
              <a:t>Used to explain the evolution of sexual reproduction</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12.2 Meiosis in Sexual Reproduction</a:t>
            </a:r>
            <a:endParaRPr lang="en-US" dirty="0"/>
          </a:p>
        </p:txBody>
      </p:sp>
      <p:sp>
        <p:nvSpPr>
          <p:cNvPr id="18435" name="Content Placeholder 2"/>
          <p:cNvSpPr>
            <a:spLocks noGrp="1"/>
          </p:cNvSpPr>
          <p:nvPr>
            <p:ph idx="1"/>
          </p:nvPr>
        </p:nvSpPr>
        <p:spPr/>
        <p:txBody>
          <a:bodyPr/>
          <a:lstStyle/>
          <a:p>
            <a:r>
              <a:rPr lang="en-GB" altLang="en-US" dirty="0" smtClean="0"/>
              <a:t>Sexual reproduction mixes up alleles from two parents</a:t>
            </a:r>
          </a:p>
          <a:p>
            <a:pPr lvl="1"/>
            <a:r>
              <a:rPr lang="en-GB" altLang="en-US" dirty="0" smtClean="0"/>
              <a:t>Involves the fusion of gametes, mature reproductive cells</a:t>
            </a:r>
          </a:p>
          <a:p>
            <a:r>
              <a:rPr lang="en-GB" altLang="en-US" dirty="0" smtClean="0"/>
              <a:t>Meiosis: a nuclear division mechanism that occurs in reproductive cells of eukaryotes</a:t>
            </a:r>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5100</TotalTime>
  <Words>2173</Words>
  <Application>Microsoft Office PowerPoint</Application>
  <PresentationFormat>On-screen Show (4:3)</PresentationFormat>
  <Paragraphs>231</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Sample</vt:lpstr>
      <vt:lpstr>Biology Concepts &amp; Applications</vt:lpstr>
      <vt:lpstr>12.1 Why Sex?</vt:lpstr>
      <vt:lpstr>Introducing Alleles (1 of 2)</vt:lpstr>
      <vt:lpstr>Introducing Alleles (2 of 2)</vt:lpstr>
      <vt:lpstr>Genes on Homologous Chromosomes</vt:lpstr>
      <vt:lpstr>On the Advantages of Sex</vt:lpstr>
      <vt:lpstr>Different Modes of Reproduction</vt:lpstr>
      <vt:lpstr>Red Queen Hypothesis</vt:lpstr>
      <vt:lpstr>12.2 Meiosis in Sexual Reproduction</vt:lpstr>
      <vt:lpstr>Reproductive Organs</vt:lpstr>
      <vt:lpstr>Meiosis Halves the Chromosome Number (1 of 2)</vt:lpstr>
      <vt:lpstr>Meiosis Halves the Chromosome Number (2 of 2)</vt:lpstr>
      <vt:lpstr>Two Consecutive Nuclear Divisions</vt:lpstr>
      <vt:lpstr>How Meiosis Works (1 of 3)</vt:lpstr>
      <vt:lpstr>How Meiosis Works (2 of 3)</vt:lpstr>
      <vt:lpstr>How Meiosis Works (3 of 3)</vt:lpstr>
      <vt:lpstr>How Meiosis Halves the Chromosome Number</vt:lpstr>
      <vt:lpstr>Fertilization Restores the Chromosome Number (1 of 2)</vt:lpstr>
      <vt:lpstr>Fertilization Restores the Chromosome Number (2 of 2)</vt:lpstr>
      <vt:lpstr>Sexual Reproduction </vt:lpstr>
      <vt:lpstr>12.3 A Visual Tour of Meiosis</vt:lpstr>
      <vt:lpstr>A Visual Tour of Meiosis (1 of 7) </vt:lpstr>
      <vt:lpstr>A Visual Tour of Meiosis (2 of 7) </vt:lpstr>
      <vt:lpstr>A Visual Tour of Meiosis (3 of 7) </vt:lpstr>
      <vt:lpstr>A Visual Tour of Meiosis (4 of 7) </vt:lpstr>
      <vt:lpstr>A Visual Tour of Meiosis (5 of 7) </vt:lpstr>
      <vt:lpstr>A Visual Tour of Meiosis (6 of 7) </vt:lpstr>
      <vt:lpstr>A Visual Tour of Meiosis (7 of 7) </vt:lpstr>
      <vt:lpstr>Meiosis I</vt:lpstr>
      <vt:lpstr>Meiosis II</vt:lpstr>
      <vt:lpstr>12.4 How Meiosis Introduces Variations in Traits</vt:lpstr>
      <vt:lpstr>Crossing Over (1 of 2)</vt:lpstr>
      <vt:lpstr>Crossing Over (2 of 2)</vt:lpstr>
      <vt:lpstr>Chromosome Segregation (1 of 3)</vt:lpstr>
      <vt:lpstr>Chromosome Segregation (2 of 3)</vt:lpstr>
      <vt:lpstr>Chromosome Segregation (3 of 3)</vt:lpstr>
      <vt:lpstr>Segregation of Chromosome Pairs</vt:lpstr>
      <vt:lpstr>12.5 Mitosis and Meiosis—An Ancestral Connection?</vt:lpstr>
      <vt:lpstr>Comparing Meiosis II With Mitosis</vt:lpstr>
      <vt:lpstr>Meiosis from Mitosis</vt:lpstr>
      <vt:lpstr>All Female Bdelloid Rotifer</vt:lpstr>
      <vt:lpstr>Application: How To Survive 80 Million Years without Sex (1 of 2)</vt:lpstr>
      <vt:lpstr>How To Survive 80 Million Years Without Sex (2 of 2)</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Meiosis and Sexual Reproduction</dc:title>
  <dc:creator>Starr</dc:creator>
  <cp:lastModifiedBy>CD</cp:lastModifiedBy>
  <cp:revision>284</cp:revision>
  <dcterms:modified xsi:type="dcterms:W3CDTF">2017-02-13T07:10:38Z</dcterms:modified>
</cp:coreProperties>
</file>