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49"/>
  </p:notesMasterIdLst>
  <p:sldIdLst>
    <p:sldId id="372"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7" r:id="rId16"/>
    <p:sldId id="336" r:id="rId17"/>
    <p:sldId id="338" r:id="rId18"/>
    <p:sldId id="371"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7" r:id="rId37"/>
    <p:sldId id="356" r:id="rId38"/>
    <p:sldId id="358" r:id="rId39"/>
    <p:sldId id="361" r:id="rId40"/>
    <p:sldId id="359" r:id="rId41"/>
    <p:sldId id="362" r:id="rId42"/>
    <p:sldId id="364" r:id="rId43"/>
    <p:sldId id="366" r:id="rId44"/>
    <p:sldId id="367" r:id="rId45"/>
    <p:sldId id="368" r:id="rId46"/>
    <p:sldId id="369" r:id="rId47"/>
    <p:sldId id="370"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90ECFE"/>
    <a:srgbClr val="48B5DB"/>
    <a:srgbClr val="002536"/>
    <a:srgbClr val="C58A4E"/>
    <a:srgbClr val="44C9F2"/>
    <a:srgbClr val="1DB9FF"/>
    <a:srgbClr val="0094D6"/>
    <a:srgbClr val="008AC8"/>
    <a:srgbClr val="007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323" autoAdjust="0"/>
  </p:normalViewPr>
  <p:slideViewPr>
    <p:cSldViewPr>
      <p:cViewPr>
        <p:scale>
          <a:sx n="67" d="100"/>
          <a:sy n="67" d="100"/>
        </p:scale>
        <p:origin x="-1158" y="-72"/>
      </p:cViewPr>
      <p:guideLst>
        <p:guide orient="horz" pos="2160"/>
        <p:guide pos="2880"/>
      </p:guideLst>
    </p:cSldViewPr>
  </p:slideViewPr>
  <p:outlineViewPr>
    <p:cViewPr>
      <p:scale>
        <a:sx n="33" d="100"/>
        <a:sy n="33" d="100"/>
      </p:scale>
      <p:origin x="48" y="27672"/>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9441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11</a:t>
            </a:fld>
            <a:endParaRPr lang="en-US" dirty="0"/>
          </a:p>
        </p:txBody>
      </p:sp>
    </p:spTree>
    <p:extLst>
      <p:ext uri="{BB962C8B-B14F-4D97-AF65-F5344CB8AC3E}">
        <p14:creationId xmlns:p14="http://schemas.microsoft.com/office/powerpoint/2010/main" val="377647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12</a:t>
            </a:fld>
            <a:endParaRPr lang="en-US" dirty="0"/>
          </a:p>
        </p:txBody>
      </p:sp>
    </p:spTree>
    <p:extLst>
      <p:ext uri="{BB962C8B-B14F-4D97-AF65-F5344CB8AC3E}">
        <p14:creationId xmlns:p14="http://schemas.microsoft.com/office/powerpoint/2010/main" val="3346819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13</a:t>
            </a:fld>
            <a:endParaRPr lang="en-US" dirty="0"/>
          </a:p>
        </p:txBody>
      </p:sp>
    </p:spTree>
    <p:extLst>
      <p:ext uri="{BB962C8B-B14F-4D97-AF65-F5344CB8AC3E}">
        <p14:creationId xmlns:p14="http://schemas.microsoft.com/office/powerpoint/2010/main" val="2131128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14</a:t>
            </a:fld>
            <a:endParaRPr lang="en-US" dirty="0"/>
          </a:p>
        </p:txBody>
      </p:sp>
    </p:spTree>
    <p:extLst>
      <p:ext uri="{BB962C8B-B14F-4D97-AF65-F5344CB8AC3E}">
        <p14:creationId xmlns:p14="http://schemas.microsoft.com/office/powerpoint/2010/main" val="524466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15</a:t>
            </a:fld>
            <a:endParaRPr lang="en-US" dirty="0"/>
          </a:p>
        </p:txBody>
      </p:sp>
    </p:spTree>
    <p:extLst>
      <p:ext uri="{BB962C8B-B14F-4D97-AF65-F5344CB8AC3E}">
        <p14:creationId xmlns:p14="http://schemas.microsoft.com/office/powerpoint/2010/main" val="110147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11.5 </a:t>
            </a:r>
            <a:r>
              <a:rPr lang="en-US" altLang="en-US" b="0" dirty="0">
                <a:latin typeface="Arial" panose="020B0604020202020204" pitchFamily="34" charset="0"/>
                <a:ea typeface="ＭＳ Ｐゴシック" panose="020B0600070205080204" pitchFamily="34" charset="-128"/>
              </a:rPr>
              <a:t>The </a:t>
            </a:r>
            <a:r>
              <a:rPr lang="en-US" altLang="en-US" b="0" dirty="0" smtClean="0">
                <a:latin typeface="Arial" panose="020B0604020202020204" pitchFamily="34" charset="0"/>
                <a:ea typeface="ＭＳ Ｐゴシック" panose="020B0600070205080204" pitchFamily="34" charset="-128"/>
              </a:rPr>
              <a:t>spindle.</a:t>
            </a:r>
          </a:p>
          <a:p>
            <a:r>
              <a:rPr lang="en-US" altLang="en-US" b="0" dirty="0" smtClean="0">
                <a:latin typeface="Arial" panose="020B0604020202020204" pitchFamily="34" charset="0"/>
                <a:ea typeface="ＭＳ Ｐゴシック" panose="020B0600070205080204" pitchFamily="34" charset="-128"/>
              </a:rPr>
              <a:t>This </a:t>
            </a:r>
            <a:r>
              <a:rPr lang="en-US" altLang="en-US" b="0" dirty="0">
                <a:latin typeface="Arial" panose="020B0604020202020204" pitchFamily="34" charset="0"/>
                <a:ea typeface="ＭＳ Ｐゴシック" panose="020B0600070205080204" pitchFamily="34" charset="-128"/>
              </a:rPr>
              <a:t>cell, a fertilized egg of a worm (</a:t>
            </a:r>
            <a:r>
              <a:rPr lang="en-US" altLang="en-US" b="0" i="1" dirty="0">
                <a:latin typeface="Arial" panose="020B0604020202020204" pitchFamily="34" charset="0"/>
                <a:ea typeface="ＭＳ Ｐゴシック" panose="020B0600070205080204" pitchFamily="34" charset="-128"/>
              </a:rPr>
              <a:t>Cerebratulus</a:t>
            </a:r>
            <a:r>
              <a:rPr lang="en-US" altLang="en-US" b="0" dirty="0">
                <a:latin typeface="Arial" panose="020B0604020202020204" pitchFamily="34" charset="0"/>
                <a:ea typeface="ＭＳ Ｐゴシック" panose="020B0600070205080204" pitchFamily="34" charset="-128"/>
              </a:rPr>
              <a:t>), is undergoing mitosis. Microtubules (yellow) extending from two centrosomes form the spindle. Chromosomes (blue) of each homologous pair will </a:t>
            </a:r>
            <a:r>
              <a:rPr lang="en-US" altLang="en-US" b="0" dirty="0" smtClean="0">
                <a:latin typeface="Arial" panose="020B0604020202020204" pitchFamily="34" charset="0"/>
                <a:ea typeface="ＭＳ Ｐゴシック" panose="020B0600070205080204" pitchFamily="34" charset="-128"/>
              </a:rPr>
              <a:t>be </a:t>
            </a:r>
            <a:r>
              <a:rPr lang="en-US" altLang="en-US" b="0" dirty="0">
                <a:latin typeface="Arial" panose="020B0604020202020204" pitchFamily="34" charset="0"/>
                <a:ea typeface="ＭＳ Ｐゴシック" panose="020B0600070205080204" pitchFamily="34" charset="-128"/>
              </a:rPr>
              <a:t>attached to opposite spindle poles. The bright spot on the edge of the egg is a sperm.</a:t>
            </a:r>
          </a:p>
        </p:txBody>
      </p:sp>
    </p:spTree>
    <p:extLst>
      <p:ext uri="{BB962C8B-B14F-4D97-AF65-F5344CB8AC3E}">
        <p14:creationId xmlns:p14="http://schemas.microsoft.com/office/powerpoint/2010/main" val="2080165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11.4 </a:t>
            </a:r>
            <a:r>
              <a:rPr lang="en-US" dirty="0" smtClean="0"/>
              <a:t>Mitosis</a:t>
            </a:r>
            <a:r>
              <a:rPr lang="en-US" dirty="0"/>
              <a:t>. Micrographs show plant cells (onion root, left), and animal cells (fertilized eggs of a roundworm, right). </a:t>
            </a:r>
            <a:r>
              <a:rPr lang="en-US" dirty="0" smtClean="0"/>
              <a:t>A </a:t>
            </a:r>
            <a:r>
              <a:rPr lang="en-US" dirty="0"/>
              <a:t>diploid (2n) cell with two chromosome pairs is illustrated. </a:t>
            </a:r>
          </a:p>
        </p:txBody>
      </p:sp>
    </p:spTree>
    <p:extLst>
      <p:ext uri="{BB962C8B-B14F-4D97-AF65-F5344CB8AC3E}">
        <p14:creationId xmlns:p14="http://schemas.microsoft.com/office/powerpoint/2010/main" val="4021029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11.4 </a:t>
            </a:r>
            <a:r>
              <a:rPr lang="en-US" dirty="0" smtClean="0"/>
              <a:t>Mitosis</a:t>
            </a:r>
            <a:r>
              <a:rPr lang="en-US" dirty="0"/>
              <a:t>. Micrographs show plant cells (onion root, left), and animal cells (fertilized eggs of a roundworm, right). </a:t>
            </a:r>
            <a:r>
              <a:rPr lang="en-US" dirty="0" smtClean="0"/>
              <a:t>A </a:t>
            </a:r>
            <a:r>
              <a:rPr lang="en-US" dirty="0"/>
              <a:t>diploid (2n) cell with two chromosome pairs is illustrated. </a:t>
            </a:r>
          </a:p>
        </p:txBody>
      </p:sp>
    </p:spTree>
    <p:extLst>
      <p:ext uri="{BB962C8B-B14F-4D97-AF65-F5344CB8AC3E}">
        <p14:creationId xmlns:p14="http://schemas.microsoft.com/office/powerpoint/2010/main" val="4021029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2831915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20</a:t>
            </a:fld>
            <a:endParaRPr lang="en-US" dirty="0"/>
          </a:p>
        </p:txBody>
      </p:sp>
    </p:spTree>
    <p:extLst>
      <p:ext uri="{BB962C8B-B14F-4D97-AF65-F5344CB8AC3E}">
        <p14:creationId xmlns:p14="http://schemas.microsoft.com/office/powerpoint/2010/main" val="271403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66722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11.6 </a:t>
            </a:r>
            <a:r>
              <a:rPr lang="en-US" dirty="0"/>
              <a:t>Cytoplasmic division of an animal cell. The small blue dots are vesicles.</a:t>
            </a:r>
          </a:p>
          <a:p>
            <a:r>
              <a:rPr lang="en-US" dirty="0" smtClean="0"/>
              <a:t>1  </a:t>
            </a:r>
            <a:r>
              <a:rPr lang="en-US" dirty="0"/>
              <a:t>A ring of actin filaments and motor proteins (yellow) forms under the plasma membrane during anaphase. This contractile ring wraps around the cell.</a:t>
            </a:r>
          </a:p>
          <a:p>
            <a:r>
              <a:rPr lang="en-US" dirty="0" smtClean="0"/>
              <a:t>2  </a:t>
            </a:r>
            <a:r>
              <a:rPr lang="en-US" dirty="0"/>
              <a:t>After telophase, the contractile ring pulls the cell surface inward, forming a cleavage furrow as it constricts. Spindle microtubules guide vesicles to the plane of division.</a:t>
            </a:r>
          </a:p>
          <a:p>
            <a:r>
              <a:rPr lang="en-US" dirty="0"/>
              <a:t>3 </a:t>
            </a:r>
            <a:r>
              <a:rPr lang="en-US" dirty="0" smtClean="0"/>
              <a:t> When </a:t>
            </a:r>
            <a:r>
              <a:rPr lang="en-US" dirty="0"/>
              <a:t>the contractile ring is at its smallest diameter, spindle microtubules inside of it are cut. Vesicles that fuse to form new membrane partition the two new cells.</a:t>
            </a:r>
          </a:p>
        </p:txBody>
      </p:sp>
    </p:spTree>
    <p:extLst>
      <p:ext uri="{BB962C8B-B14F-4D97-AF65-F5344CB8AC3E}">
        <p14:creationId xmlns:p14="http://schemas.microsoft.com/office/powerpoint/2010/main" val="3132001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22</a:t>
            </a:fld>
            <a:endParaRPr lang="en-US" dirty="0"/>
          </a:p>
        </p:txBody>
      </p:sp>
    </p:spTree>
    <p:extLst>
      <p:ext uri="{BB962C8B-B14F-4D97-AF65-F5344CB8AC3E}">
        <p14:creationId xmlns:p14="http://schemas.microsoft.com/office/powerpoint/2010/main" val="3532756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11.7 </a:t>
            </a:r>
            <a:r>
              <a:rPr lang="en-US" dirty="0"/>
              <a:t>Cytoplasmic division of a plant cell. The small blue dots are vesicles.</a:t>
            </a:r>
          </a:p>
          <a:p>
            <a:r>
              <a:rPr lang="en-US" dirty="0"/>
              <a:t>1 </a:t>
            </a:r>
            <a:r>
              <a:rPr lang="en-US" dirty="0" smtClean="0"/>
              <a:t> A </a:t>
            </a:r>
            <a:r>
              <a:rPr lang="en-US" dirty="0"/>
              <a:t>network of parallel microtubules (orange) determines the future plane of division in a plant cell. During G2, this network develops into a dense ring of microtubules around the nucleus at the future plane of division.</a:t>
            </a:r>
          </a:p>
          <a:p>
            <a:r>
              <a:rPr lang="en-US" dirty="0"/>
              <a:t>2 </a:t>
            </a:r>
            <a:r>
              <a:rPr lang="en-US" dirty="0" smtClean="0"/>
              <a:t> During </a:t>
            </a:r>
            <a:r>
              <a:rPr lang="en-US" dirty="0"/>
              <a:t>mitosis, microtubules of the ring reorganize to form a spindle. The spindle is perpendicular to the former ring. In late anaphase, spindle remnants begin to guide vesicles to the future plane of division. By telophase, the vesicles have begun to fuse and form a cell plate.</a:t>
            </a:r>
          </a:p>
          <a:p>
            <a:r>
              <a:rPr lang="en-US" dirty="0"/>
              <a:t>3 </a:t>
            </a:r>
            <a:r>
              <a:rPr lang="en-US" dirty="0" smtClean="0"/>
              <a:t> The </a:t>
            </a:r>
            <a:r>
              <a:rPr lang="en-US" dirty="0"/>
              <a:t>cell plate expands along the plane of division as more vesicles merge with it. When the cell plate fuses with the plasma membrane, the cytoplasm is partitioned so two new cells form.</a:t>
            </a:r>
          </a:p>
        </p:txBody>
      </p:sp>
    </p:spTree>
    <p:extLst>
      <p:ext uri="{BB962C8B-B14F-4D97-AF65-F5344CB8AC3E}">
        <p14:creationId xmlns:p14="http://schemas.microsoft.com/office/powerpoint/2010/main" val="2626688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24</a:t>
            </a:fld>
            <a:endParaRPr lang="en-US" dirty="0"/>
          </a:p>
        </p:txBody>
      </p:sp>
    </p:spTree>
    <p:extLst>
      <p:ext uri="{BB962C8B-B14F-4D97-AF65-F5344CB8AC3E}">
        <p14:creationId xmlns:p14="http://schemas.microsoft.com/office/powerpoint/2010/main" val="3133497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2539956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11.8 </a:t>
            </a:r>
            <a:r>
              <a:rPr lang="en-US" altLang="en-US" b="0" dirty="0">
                <a:latin typeface="Arial" panose="020B0604020202020204" pitchFamily="34" charset="0"/>
                <a:ea typeface="ＭＳ Ｐゴシック" panose="020B0600070205080204" pitchFamily="34" charset="-128"/>
              </a:rPr>
              <a:t>Telomeres. The bright dots at the end of each DNA strand in these duplicated chromosomes show telomere sequences. </a:t>
            </a:r>
          </a:p>
        </p:txBody>
      </p:sp>
    </p:spTree>
    <p:extLst>
      <p:ext uri="{BB962C8B-B14F-4D97-AF65-F5344CB8AC3E}">
        <p14:creationId xmlns:p14="http://schemas.microsoft.com/office/powerpoint/2010/main" val="320529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2656144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2171236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29</a:t>
            </a:fld>
            <a:endParaRPr lang="en-US" dirty="0"/>
          </a:p>
        </p:txBody>
      </p:sp>
    </p:spTree>
    <p:extLst>
      <p:ext uri="{BB962C8B-B14F-4D97-AF65-F5344CB8AC3E}">
        <p14:creationId xmlns:p14="http://schemas.microsoft.com/office/powerpoint/2010/main" val="3371610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248895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07415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31</a:t>
            </a:fld>
            <a:endParaRPr lang="en-US" dirty="0"/>
          </a:p>
        </p:txBody>
      </p:sp>
    </p:spTree>
    <p:extLst>
      <p:ext uri="{BB962C8B-B14F-4D97-AF65-F5344CB8AC3E}">
        <p14:creationId xmlns:p14="http://schemas.microsoft.com/office/powerpoint/2010/main" val="1639921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32</a:t>
            </a:fld>
            <a:endParaRPr lang="en-US" dirty="0"/>
          </a:p>
        </p:txBody>
      </p:sp>
    </p:spTree>
    <p:extLst>
      <p:ext uri="{BB962C8B-B14F-4D97-AF65-F5344CB8AC3E}">
        <p14:creationId xmlns:p14="http://schemas.microsoft.com/office/powerpoint/2010/main" val="3605397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2473239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34</a:t>
            </a:fld>
            <a:endParaRPr lang="en-US" dirty="0"/>
          </a:p>
        </p:txBody>
      </p:sp>
    </p:spTree>
    <p:extLst>
      <p:ext uri="{BB962C8B-B14F-4D97-AF65-F5344CB8AC3E}">
        <p14:creationId xmlns:p14="http://schemas.microsoft.com/office/powerpoint/2010/main" val="1579263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4194993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36</a:t>
            </a:fld>
            <a:endParaRPr lang="en-US" dirty="0"/>
          </a:p>
        </p:txBody>
      </p:sp>
    </p:spTree>
    <p:extLst>
      <p:ext uri="{BB962C8B-B14F-4D97-AF65-F5344CB8AC3E}">
        <p14:creationId xmlns:p14="http://schemas.microsoft.com/office/powerpoint/2010/main" val="170897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11.9 </a:t>
            </a:r>
            <a:r>
              <a:rPr lang="en-US" altLang="en-US" b="0" dirty="0">
                <a:latin typeface="Arial" panose="020B0604020202020204" pitchFamily="34" charset="0"/>
                <a:ea typeface="ＭＳ Ｐゴシック" panose="020B0600070205080204" pitchFamily="34" charset="-128"/>
              </a:rPr>
              <a:t>Effects of an oncogene. </a:t>
            </a:r>
          </a:p>
          <a:p>
            <a:r>
              <a:rPr lang="en-US" altLang="en-US" b="0" dirty="0">
                <a:latin typeface="Arial" panose="020B0604020202020204" pitchFamily="34" charset="0"/>
                <a:ea typeface="ＭＳ Ｐゴシック" panose="020B0600070205080204" pitchFamily="34" charset="-128"/>
              </a:rPr>
              <a:t>In this section of human breast tissue, a brown-colored tracer shows the active form of the EGF receptor. Normal cells are lighter in color. The dark cells have an overactive EGF receptor that is constantly stimulating mitosis; these cells have formed a neoplasm.</a:t>
            </a:r>
          </a:p>
        </p:txBody>
      </p:sp>
    </p:spTree>
    <p:extLst>
      <p:ext uri="{BB962C8B-B14F-4D97-AF65-F5344CB8AC3E}">
        <p14:creationId xmlns:p14="http://schemas.microsoft.com/office/powerpoint/2010/main" val="3034583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11.10 </a:t>
            </a:r>
            <a:r>
              <a:rPr lang="en-US" altLang="en-US" dirty="0">
                <a:latin typeface="Arial" panose="020B0604020202020204" pitchFamily="34" charset="0"/>
                <a:ea typeface="ＭＳ Ｐゴシック" panose="020B0600070205080204" pitchFamily="34" charset="-128"/>
              </a:rPr>
              <a:t>Checkpoint genes in action. </a:t>
            </a:r>
          </a:p>
          <a:p>
            <a:r>
              <a:rPr lang="en-US" altLang="en-US" b="0" dirty="0">
                <a:latin typeface="Arial" panose="020B0604020202020204" pitchFamily="34" charset="0"/>
                <a:ea typeface="ＭＳ Ｐゴシック" panose="020B0600070205080204" pitchFamily="34" charset="-128"/>
              </a:rPr>
              <a:t>These are photos of the same nucleus after radiation damaged the DNA inside of it.</a:t>
            </a:r>
          </a:p>
          <a:p>
            <a:r>
              <a:rPr lang="en-US" altLang="en-US" b="0" dirty="0">
                <a:latin typeface="Arial" panose="020B0604020202020204" pitchFamily="34" charset="0"/>
                <a:ea typeface="ＭＳ Ｐゴシック" panose="020B0600070205080204" pitchFamily="34" charset="-128"/>
              </a:rPr>
              <a:t>A </a:t>
            </a:r>
            <a:r>
              <a:rPr lang="en-US" altLang="en-US" b="0" dirty="0" smtClean="0">
                <a:latin typeface="Arial" panose="020B0604020202020204" pitchFamily="34" charset="0"/>
                <a:ea typeface="ＭＳ Ｐゴシック" panose="020B0600070205080204" pitchFamily="34" charset="-128"/>
              </a:rPr>
              <a:t> Green </a:t>
            </a:r>
            <a:r>
              <a:rPr lang="en-US" altLang="en-US" b="0" dirty="0">
                <a:latin typeface="Arial" panose="020B0604020202020204" pitchFamily="34" charset="0"/>
                <a:ea typeface="ＭＳ Ｐゴシック" panose="020B0600070205080204" pitchFamily="34" charset="-128"/>
              </a:rPr>
              <a:t>dots pinpoint the location of a protein that binds to p53, a checkpoint gene product that pauses the cell cycle in G1 when the DNA is damaged. </a:t>
            </a:r>
          </a:p>
          <a:p>
            <a:r>
              <a:rPr lang="en-US" altLang="en-US" b="0" dirty="0" smtClean="0">
                <a:latin typeface="Arial" panose="020B0604020202020204" pitchFamily="34" charset="0"/>
                <a:ea typeface="ＭＳ Ｐゴシック" panose="020B0600070205080204" pitchFamily="34" charset="-128"/>
              </a:rPr>
              <a:t>B  </a:t>
            </a:r>
            <a:r>
              <a:rPr lang="en-US" altLang="en-US" b="0" dirty="0">
                <a:latin typeface="Arial" panose="020B0604020202020204" pitchFamily="34" charset="0"/>
                <a:ea typeface="ＭＳ Ｐゴシック" panose="020B0600070205080204" pitchFamily="34" charset="-128"/>
              </a:rPr>
              <a:t>Red dots show the location of the </a:t>
            </a:r>
            <a:r>
              <a:rPr lang="en-US" altLang="en-US" b="0" i="1" dirty="0">
                <a:latin typeface="Arial" panose="020B0604020202020204" pitchFamily="34" charset="0"/>
                <a:ea typeface="ＭＳ Ｐゴシック" panose="020B0600070205080204" pitchFamily="34" charset="-128"/>
              </a:rPr>
              <a:t>BRCA1</a:t>
            </a:r>
            <a:r>
              <a:rPr lang="en-US" altLang="en-US" b="0" dirty="0">
                <a:latin typeface="Arial" panose="020B0604020202020204" pitchFamily="34" charset="0"/>
                <a:ea typeface="ＭＳ Ｐゴシック" panose="020B0600070205080204" pitchFamily="34" charset="-128"/>
              </a:rPr>
              <a:t> gene product. </a:t>
            </a:r>
          </a:p>
          <a:p>
            <a:r>
              <a:rPr lang="en-US" altLang="en-US" b="0" dirty="0">
                <a:latin typeface="Arial" panose="020B0604020202020204" pitchFamily="34" charset="0"/>
                <a:ea typeface="ＭＳ Ｐゴシック" panose="020B0600070205080204" pitchFamily="34" charset="-128"/>
              </a:rPr>
              <a:t>C </a:t>
            </a:r>
            <a:r>
              <a:rPr lang="en-US" altLang="en-US" b="0" dirty="0" smtClean="0">
                <a:latin typeface="Arial" panose="020B0604020202020204" pitchFamily="34" charset="0"/>
                <a:ea typeface="ＭＳ Ｐゴシック" panose="020B0600070205080204" pitchFamily="34" charset="-128"/>
              </a:rPr>
              <a:t> In </a:t>
            </a:r>
            <a:r>
              <a:rPr lang="en-US" altLang="en-US" b="0" dirty="0">
                <a:latin typeface="Arial" panose="020B0604020202020204" pitchFamily="34" charset="0"/>
                <a:ea typeface="ＭＳ Ｐゴシック" panose="020B0600070205080204" pitchFamily="34" charset="-128"/>
              </a:rPr>
              <a:t>this overlay, yellow dots show where the red and green dots overlap. Both proteins have clustered around the same chromosome breaks; both function to recruit DNA repair enzymes. The integrated action of these and other checkpoint gene products blocks mitosis until the DNA breaks are fixed.</a:t>
            </a:r>
          </a:p>
        </p:txBody>
      </p:sp>
    </p:spTree>
    <p:extLst>
      <p:ext uri="{BB962C8B-B14F-4D97-AF65-F5344CB8AC3E}">
        <p14:creationId xmlns:p14="http://schemas.microsoft.com/office/powerpoint/2010/main" val="2175640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11.11 </a:t>
            </a:r>
            <a:r>
              <a:rPr lang="en-US" dirty="0"/>
              <a:t>Neoplasms and malignancy.</a:t>
            </a:r>
          </a:p>
          <a:p>
            <a:r>
              <a:rPr lang="en-US" dirty="0" smtClean="0"/>
              <a:t>1  </a:t>
            </a:r>
            <a:r>
              <a:rPr lang="en-US" dirty="0"/>
              <a:t>Benign neoplasms grow slowly and stay in their home tissue.</a:t>
            </a:r>
          </a:p>
          <a:p>
            <a:r>
              <a:rPr lang="en-US" dirty="0"/>
              <a:t>2 </a:t>
            </a:r>
            <a:r>
              <a:rPr lang="en-US" dirty="0" smtClean="0"/>
              <a:t> Cells </a:t>
            </a:r>
            <a:r>
              <a:rPr lang="en-US" dirty="0"/>
              <a:t>of a malignant neoplasm can break away from their home tissue.</a:t>
            </a:r>
          </a:p>
          <a:p>
            <a:r>
              <a:rPr lang="en-US" dirty="0" smtClean="0"/>
              <a:t>3  </a:t>
            </a:r>
            <a:r>
              <a:rPr lang="en-US" dirty="0"/>
              <a:t>The malignant cells become attached to the wall of a lymph vessel or blood vessel (as shown here). They release digestive enzymes that create an opening in the wall, then enter the vessel.</a:t>
            </a:r>
          </a:p>
          <a:p>
            <a:r>
              <a:rPr lang="en-US" dirty="0"/>
              <a:t>4 </a:t>
            </a:r>
            <a:r>
              <a:rPr lang="en-US" dirty="0" smtClean="0"/>
              <a:t> The </a:t>
            </a:r>
            <a:r>
              <a:rPr lang="en-US" dirty="0"/>
              <a:t>cells creep or tumble along in the vessel, then exit the same way they got in. Migrating cells may start growing in other tissues, a process called metastasis.</a:t>
            </a:r>
          </a:p>
        </p:txBody>
      </p:sp>
    </p:spTree>
    <p:extLst>
      <p:ext uri="{BB962C8B-B14F-4D97-AF65-F5344CB8AC3E}">
        <p14:creationId xmlns:p14="http://schemas.microsoft.com/office/powerpoint/2010/main" val="3169355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40</a:t>
            </a:fld>
            <a:endParaRPr lang="en-US" dirty="0"/>
          </a:p>
        </p:txBody>
      </p:sp>
    </p:spTree>
    <p:extLst>
      <p:ext uri="{BB962C8B-B14F-4D97-AF65-F5344CB8AC3E}">
        <p14:creationId xmlns:p14="http://schemas.microsoft.com/office/powerpoint/2010/main" val="3228151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25815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41</a:t>
            </a:fld>
            <a:endParaRPr lang="en-US" dirty="0"/>
          </a:p>
        </p:txBody>
      </p:sp>
    </p:spTree>
    <p:extLst>
      <p:ext uri="{BB962C8B-B14F-4D97-AF65-F5344CB8AC3E}">
        <p14:creationId xmlns:p14="http://schemas.microsoft.com/office/powerpoint/2010/main" val="2469677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3576450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11.12 </a:t>
            </a:r>
            <a:r>
              <a:rPr lang="en-US" dirty="0"/>
              <a:t>Skin cancer can be detected with early screening.</a:t>
            </a:r>
          </a:p>
          <a:p>
            <a:r>
              <a:rPr lang="en-US" dirty="0"/>
              <a:t>A </a:t>
            </a:r>
            <a:r>
              <a:rPr lang="en-US" dirty="0" smtClean="0"/>
              <a:t> Basal </a:t>
            </a:r>
            <a:r>
              <a:rPr lang="en-US" dirty="0"/>
              <a:t>cell carcinoma is the most common type of skin cancer. This slow-growing, raised lump may be uncolored, reddish-brown, or black.</a:t>
            </a:r>
          </a:p>
          <a:p>
            <a:r>
              <a:rPr lang="en-US" dirty="0" smtClean="0"/>
              <a:t>B  </a:t>
            </a:r>
            <a:r>
              <a:rPr lang="en-US" dirty="0"/>
              <a:t>Squamous cell carcinoma is the second most common form of skin cancer. This pink growth, firm to the touch, grows under the skin’s surface.</a:t>
            </a:r>
          </a:p>
          <a:p>
            <a:r>
              <a:rPr lang="en-US" dirty="0" smtClean="0"/>
              <a:t>C  </a:t>
            </a:r>
            <a:r>
              <a:rPr lang="en-US" dirty="0"/>
              <a:t>Melanoma spreads fastest. Cells form dark, encrusted lumps that may itch or bleed easily.</a:t>
            </a:r>
          </a:p>
        </p:txBody>
      </p:sp>
    </p:spTree>
    <p:extLst>
      <p:ext uri="{BB962C8B-B14F-4D97-AF65-F5344CB8AC3E}">
        <p14:creationId xmlns:p14="http://schemas.microsoft.com/office/powerpoint/2010/main" val="1306244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44</a:t>
            </a:fld>
            <a:endParaRPr lang="en-US" dirty="0"/>
          </a:p>
        </p:txBody>
      </p:sp>
    </p:spTree>
    <p:extLst>
      <p:ext uri="{BB962C8B-B14F-4D97-AF65-F5344CB8AC3E}">
        <p14:creationId xmlns:p14="http://schemas.microsoft.com/office/powerpoint/2010/main" val="1888196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45</a:t>
            </a:fld>
            <a:endParaRPr lang="en-US" dirty="0"/>
          </a:p>
        </p:txBody>
      </p:sp>
    </p:spTree>
    <p:extLst>
      <p:ext uri="{BB962C8B-B14F-4D97-AF65-F5344CB8AC3E}">
        <p14:creationId xmlns:p14="http://schemas.microsoft.com/office/powerpoint/2010/main" val="2773233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a:t>
            </a:r>
            <a:r>
              <a:rPr lang="en-US" altLang="en-US" b="1" dirty="0" smtClean="0">
                <a:latin typeface="Arial" panose="020B0604020202020204" pitchFamily="34" charset="0"/>
                <a:ea typeface="ＭＳ Ｐゴシック" panose="020B0600070205080204" pitchFamily="34" charset="-128"/>
              </a:rPr>
              <a:t>11.13 </a:t>
            </a:r>
            <a:r>
              <a:rPr lang="en-US" altLang="en-US" dirty="0" smtClean="0">
                <a:latin typeface="Arial" panose="020B0604020202020204" pitchFamily="34" charset="0"/>
                <a:ea typeface="ＭＳ Ｐゴシック" panose="020B0600070205080204" pitchFamily="34" charset="-128"/>
              </a:rPr>
              <a:t>Cellular legacy of cancer victim Henrietta Lacks: </a:t>
            </a:r>
            <a:r>
              <a:rPr lang="en-US" altLang="en-US" dirty="0" err="1" smtClean="0">
                <a:latin typeface="Arial" panose="020B0604020202020204" pitchFamily="34" charset="0"/>
                <a:ea typeface="ＭＳ Ｐゴシック" panose="020B0600070205080204" pitchFamily="34" charset="-128"/>
              </a:rPr>
              <a:t>HeLa</a:t>
            </a:r>
            <a:r>
              <a:rPr lang="en-US" altLang="en-US" dirty="0" smtClean="0">
                <a:latin typeface="Arial" panose="020B0604020202020204" pitchFamily="34" charset="0"/>
                <a:ea typeface="ＭＳ Ｐゴシック" panose="020B0600070205080204" pitchFamily="34" charset="-128"/>
              </a:rPr>
              <a:t> cells. These </a:t>
            </a:r>
            <a:r>
              <a:rPr lang="en-US" altLang="en-US" dirty="0" err="1" smtClean="0">
                <a:latin typeface="Arial" panose="020B0604020202020204" pitchFamily="34" charset="0"/>
                <a:ea typeface="ＭＳ Ｐゴシック" panose="020B0600070205080204" pitchFamily="34" charset="-128"/>
              </a:rPr>
              <a:t>HeLa</a:t>
            </a:r>
            <a:r>
              <a:rPr lang="en-US" altLang="en-US" dirty="0" smtClean="0">
                <a:latin typeface="Arial" panose="020B0604020202020204" pitchFamily="34" charset="0"/>
                <a:ea typeface="ＭＳ Ｐゴシック" panose="020B0600070205080204" pitchFamily="34" charset="-128"/>
              </a:rPr>
              <a:t> cells are undergoing mitosis.</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328380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54408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11.1 </a:t>
            </a:r>
            <a:r>
              <a:rPr lang="en-US" dirty="0"/>
              <a:t>The eukaryotic cell cycle.</a:t>
            </a:r>
          </a:p>
          <a:p>
            <a:r>
              <a:rPr lang="en-US" dirty="0"/>
              <a:t>G1, S, and G2 are part of interphase, and the length of these intervals differs among cells. </a:t>
            </a:r>
          </a:p>
          <a:p>
            <a:r>
              <a:rPr lang="en-US" dirty="0"/>
              <a:t>1 </a:t>
            </a:r>
            <a:r>
              <a:rPr lang="en-US" dirty="0" smtClean="0"/>
              <a:t> A </a:t>
            </a:r>
            <a:r>
              <a:rPr lang="en-US" dirty="0"/>
              <a:t>cell spends most of its life in interphase, which includes three stages: G1, S, and G2.</a:t>
            </a:r>
          </a:p>
          <a:p>
            <a:r>
              <a:rPr lang="en-US" dirty="0" smtClean="0"/>
              <a:t>2  </a:t>
            </a:r>
            <a:r>
              <a:rPr lang="en-US" dirty="0"/>
              <a:t>During G1, each chromosome consists of one DNA molecule. Most cells going about their metabolic business are in G1. </a:t>
            </a:r>
          </a:p>
          <a:p>
            <a:pPr>
              <a:buAutoNum type="arabicPlain" startAt="3"/>
            </a:pPr>
            <a:r>
              <a:rPr lang="en-US" dirty="0" smtClean="0"/>
              <a:t>  S </a:t>
            </a:r>
            <a:r>
              <a:rPr lang="en-US" dirty="0"/>
              <a:t>is the stage of synthesis, during which the cell copies its chromosome(s) by DNA </a:t>
            </a:r>
            <a:r>
              <a:rPr lang="en-US" dirty="0" smtClean="0"/>
              <a:t>replication.</a:t>
            </a:r>
          </a:p>
          <a:p>
            <a:pPr marL="0" indent="0">
              <a:buNone/>
            </a:pPr>
            <a:r>
              <a:rPr lang="en-US" dirty="0" smtClean="0"/>
              <a:t>After </a:t>
            </a:r>
            <a:r>
              <a:rPr lang="en-US" dirty="0"/>
              <a:t>DNA replication, each chromosome consists of two sister chromatids attached at the centromere.</a:t>
            </a:r>
          </a:p>
          <a:p>
            <a:r>
              <a:rPr lang="en-US" dirty="0"/>
              <a:t>4 </a:t>
            </a:r>
            <a:r>
              <a:rPr lang="en-US" dirty="0" smtClean="0"/>
              <a:t> The </a:t>
            </a:r>
            <a:r>
              <a:rPr lang="en-US" dirty="0"/>
              <a:t>cell prepares to divide during G2. </a:t>
            </a:r>
          </a:p>
          <a:p>
            <a:r>
              <a:rPr lang="en-US" dirty="0"/>
              <a:t>5 </a:t>
            </a:r>
            <a:r>
              <a:rPr lang="en-US" dirty="0" smtClean="0"/>
              <a:t> The </a:t>
            </a:r>
            <a:r>
              <a:rPr lang="en-US" dirty="0"/>
              <a:t>nucleus divides during mitosis. </a:t>
            </a:r>
          </a:p>
          <a:p>
            <a:pPr>
              <a:buAutoNum type="arabicPlain" startAt="6"/>
            </a:pPr>
            <a:r>
              <a:rPr lang="en-US" dirty="0" smtClean="0"/>
              <a:t>  After </a:t>
            </a:r>
            <a:r>
              <a:rPr lang="en-US" dirty="0"/>
              <a:t>mitosis, the cytoplasm may divide. Each descendant cell begins the cycle anew, in G1</a:t>
            </a:r>
            <a:r>
              <a:rPr lang="en-US" dirty="0" smtClean="0"/>
              <a:t>.</a:t>
            </a:r>
          </a:p>
          <a:p>
            <a:pPr marL="0" indent="0">
              <a:buNone/>
            </a:pPr>
            <a:r>
              <a:rPr lang="en-US" dirty="0" smtClean="0"/>
              <a:t>Each </a:t>
            </a:r>
            <a:r>
              <a:rPr lang="en-US" dirty="0"/>
              <a:t>chromosome consists of one DNA </a:t>
            </a:r>
            <a:r>
              <a:rPr lang="en-US" dirty="0" smtClean="0"/>
              <a:t>molecule.</a:t>
            </a:r>
          </a:p>
          <a:p>
            <a:pPr marL="0" indent="0">
              <a:buNone/>
            </a:pPr>
            <a:r>
              <a:rPr lang="en-US" dirty="0" smtClean="0"/>
              <a:t>Built</a:t>
            </a:r>
            <a:r>
              <a:rPr lang="en-US" dirty="0"/>
              <a:t>-in checkpoints stop the cycle from proceeding until certain conditions are met.</a:t>
            </a:r>
          </a:p>
        </p:txBody>
      </p:sp>
    </p:spTree>
    <p:extLst>
      <p:ext uri="{BB962C8B-B14F-4D97-AF65-F5344CB8AC3E}">
        <p14:creationId xmlns:p14="http://schemas.microsoft.com/office/powerpoint/2010/main" val="3985056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7</a:t>
            </a:fld>
            <a:endParaRPr lang="en-US" dirty="0"/>
          </a:p>
        </p:txBody>
      </p:sp>
    </p:spTree>
    <p:extLst>
      <p:ext uri="{BB962C8B-B14F-4D97-AF65-F5344CB8AC3E}">
        <p14:creationId xmlns:p14="http://schemas.microsoft.com/office/powerpoint/2010/main" val="208982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8</a:t>
            </a:fld>
            <a:endParaRPr lang="en-US" dirty="0"/>
          </a:p>
        </p:txBody>
      </p:sp>
    </p:spTree>
    <p:extLst>
      <p:ext uri="{BB962C8B-B14F-4D97-AF65-F5344CB8AC3E}">
        <p14:creationId xmlns:p14="http://schemas.microsoft.com/office/powerpoint/2010/main" val="1340808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9</a:t>
            </a:fld>
            <a:endParaRPr lang="en-US" dirty="0"/>
          </a:p>
        </p:txBody>
      </p:sp>
    </p:spTree>
    <p:extLst>
      <p:ext uri="{BB962C8B-B14F-4D97-AF65-F5344CB8AC3E}">
        <p14:creationId xmlns:p14="http://schemas.microsoft.com/office/powerpoint/2010/main" val="3479993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11.2 </a:t>
            </a:r>
            <a:r>
              <a:rPr lang="en-US" altLang="en-US" b="0" dirty="0">
                <a:latin typeface="Arial" panose="020B0604020202020204" pitchFamily="34" charset="0"/>
                <a:ea typeface="ＭＳ Ｐゴシック" panose="020B0600070205080204" pitchFamily="34" charset="-128"/>
              </a:rPr>
              <a:t>How mitosis maintains chromosome </a:t>
            </a:r>
            <a:r>
              <a:rPr lang="en-US" altLang="en-US" b="0" dirty="0" smtClean="0">
                <a:latin typeface="Arial" panose="020B0604020202020204" pitchFamily="34" charset="0"/>
                <a:ea typeface="ＭＳ Ｐゴシック" panose="020B0600070205080204" pitchFamily="34" charset="-128"/>
              </a:rPr>
              <a:t>number.</a:t>
            </a:r>
          </a:p>
          <a:p>
            <a:r>
              <a:rPr lang="en-US" altLang="en-US" b="0" dirty="0" smtClean="0">
                <a:latin typeface="Arial" panose="020B0604020202020204" pitchFamily="34" charset="0"/>
                <a:ea typeface="ＭＳ Ｐゴシック" panose="020B0600070205080204" pitchFamily="34" charset="-128"/>
              </a:rPr>
              <a:t>For </a:t>
            </a:r>
            <a:r>
              <a:rPr lang="en-US" altLang="en-US" b="0" dirty="0">
                <a:latin typeface="Arial" panose="020B0604020202020204" pitchFamily="34" charset="0"/>
                <a:ea typeface="ＭＳ Ｐゴシック" panose="020B0600070205080204" pitchFamily="34" charset="-128"/>
              </a:rPr>
              <a:t>clarity, only one homologous pair of chromosomes in a diploid cell is shown; most eukaryotic cells have multiple homologous pairs.</a:t>
            </a:r>
          </a:p>
          <a:p>
            <a:endParaRPr lang="en-US" altLang="en-US" b="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77653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dirty="0"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83168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Autofit/>
          </a:bodyPr>
          <a:lstStyle>
            <a:lvl1pPr algn="ctr">
              <a:defRPr sz="3600">
                <a:latin typeface="Arial" pitchFamily="34" charset="0"/>
                <a:ea typeface="Verdana"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2526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Autofit/>
          </a:bodyPr>
          <a:lstStyle>
            <a:lvl1pPr algn="ctr">
              <a:defRPr sz="3600" b="0">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136750304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1239942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427272045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876800" y="2895600"/>
            <a:ext cx="3657600" cy="2129865"/>
          </a:xfrm>
        </p:spPr>
        <p:txBody>
          <a:bodyPr/>
          <a:lstStyle/>
          <a:p>
            <a:pPr algn="ctr"/>
            <a:r>
              <a:rPr lang="en-US" b="1" dirty="0"/>
              <a:t>Chapter </a:t>
            </a:r>
            <a:r>
              <a:rPr lang="en-US" b="1" dirty="0" smtClean="0"/>
              <a:t>11</a:t>
            </a:r>
          </a:p>
          <a:p>
            <a:pPr algn="ctr"/>
            <a:r>
              <a:rPr lang="en-US" dirty="0"/>
              <a:t>How Cells Reproduce</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64107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152400"/>
            <a:ext cx="8032638" cy="1004011"/>
          </a:xfrm>
        </p:spPr>
        <p:txBody>
          <a:bodyPr>
            <a:normAutofit fontScale="90000"/>
          </a:bodyPr>
          <a:lstStyle/>
          <a:p>
            <a:r>
              <a:rPr lang="en-US" altLang="en-US" dirty="0" smtClean="0"/>
              <a:t>Mitosis Maintains Chromosome Numbers</a:t>
            </a:r>
            <a:br>
              <a:rPr lang="en-US" altLang="en-US" dirty="0" smtClean="0"/>
            </a:br>
            <a:r>
              <a:rPr lang="en-US" altLang="en-US" dirty="0" smtClean="0"/>
              <a:t>(4 of 4)</a:t>
            </a:r>
            <a:endParaRPr lang="en-US" dirty="0"/>
          </a:p>
        </p:txBody>
      </p:sp>
      <p:pic>
        <p:nvPicPr>
          <p:cNvPr id="7" name="Picture 6" descr="An illustration shows eukaryotic cell cycle.  The first step shows a circle with two horizontal strands – one in blue and the other in pink.  The corresponding description reads, “Pair of homologous chromosomes in a cell during G1. Each consists of one DNA molecule. One chromosome was inherited from each parent.” This leads to the second step where a circle is shown containing one pink and one blue X.  The corresponding description reads, “DNA replication has occurred before G2. Each chromosome now consists of two identical molecules of DNA (sister chromatids).”  In the third step, two circles are shown with each having a pair of strands in pink and blue.  The corresponding description reads, “Mitosis and cytoplasmic division separate the sister chromatids of each chromosome and package them in two new cells. Each is genetically identical with the parent cell.” Totally six steps are described on the left of this illustration. For point 1, the text reads, “A cell spends most of its life in interphase, which includes three stages: G1, S, and G2.” The step pointing with an arrow to the first circle of illustration reads, “During G1, each chromosome consists of one DNA molecule.  Most cells going about their metabolic business are in G1.” The step 3 points to the second circle of the illustration and the text reads, “S in the stage of synthesis, during which the cell copies its chromosome(s) by DNA replication. After DNA replication, each chromosome consists of two sister chromatids attached at the centromere.” Step 4 reads the text, “The cell prepares to divide during G2.” Step 5 reads the text, “The nucleus divides during mitosis.” Step 6 points to the last circle in the illustration and the text reads, “After mitosis, the cytoplasm may divide. Each descendant cell begins the cycle anew, in G1. Each chromosome consists of one DNA molecule.” A symbol tick mark reads the text, “Built-in checkpoints stop the cycle from proceeding until certain conditions are m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613" y="1295400"/>
            <a:ext cx="6552774" cy="4823658"/>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Control Over the Cell Cycle</a:t>
            </a:r>
            <a:endParaRPr lang="en-US" dirty="0"/>
          </a:p>
        </p:txBody>
      </p:sp>
      <p:sp>
        <p:nvSpPr>
          <p:cNvPr id="19459" name="Content Placeholder 2"/>
          <p:cNvSpPr>
            <a:spLocks noGrp="1"/>
          </p:cNvSpPr>
          <p:nvPr>
            <p:ph idx="1"/>
          </p:nvPr>
        </p:nvSpPr>
        <p:spPr/>
        <p:txBody>
          <a:bodyPr/>
          <a:lstStyle/>
          <a:p>
            <a:r>
              <a:rPr lang="en-US" altLang="en-US" dirty="0" smtClean="0"/>
              <a:t>Whether or not a cell divides is determined by mechanisms of gene expression control</a:t>
            </a:r>
          </a:p>
          <a:p>
            <a:pPr lvl="1"/>
            <a:r>
              <a:rPr lang="en-US" altLang="en-US" dirty="0" smtClean="0"/>
              <a:t>“Brakes” on the cell cycle normally keep the vast majority of cells in G1</a:t>
            </a:r>
          </a:p>
          <a:p>
            <a:pPr lvl="1"/>
            <a:r>
              <a:rPr lang="en-US" altLang="en-US" dirty="0" smtClean="0"/>
              <a:t>“Checkpoint genes” monitor:</a:t>
            </a:r>
          </a:p>
          <a:p>
            <a:pPr lvl="2"/>
            <a:r>
              <a:rPr lang="en-US" altLang="en-US" dirty="0" smtClean="0"/>
              <a:t>The completion of DNA copying</a:t>
            </a:r>
          </a:p>
          <a:p>
            <a:pPr lvl="2"/>
            <a:r>
              <a:rPr lang="en-US" altLang="en-US" dirty="0" smtClean="0"/>
              <a:t>DNA damage</a:t>
            </a:r>
          </a:p>
          <a:p>
            <a:pPr lvl="2"/>
            <a:r>
              <a:rPr lang="en-US" altLang="en-US" dirty="0" smtClean="0"/>
              <a:t>Nutrient availability</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Cells Divide by Mitosis</a:t>
            </a:r>
            <a:endParaRPr lang="en-US" dirty="0"/>
          </a:p>
        </p:txBody>
      </p:sp>
      <p:sp>
        <p:nvSpPr>
          <p:cNvPr id="3" name="Content Placeholder 2"/>
          <p:cNvSpPr>
            <a:spLocks noGrp="1"/>
          </p:cNvSpPr>
          <p:nvPr>
            <p:ph idx="1"/>
          </p:nvPr>
        </p:nvSpPr>
        <p:spPr/>
        <p:txBody>
          <a:bodyPr/>
          <a:lstStyle/>
          <a:p>
            <a:r>
              <a:rPr lang="en-US" sz="2800" dirty="0" smtClean="0"/>
              <a:t>In </a:t>
            </a:r>
            <a:r>
              <a:rPr lang="en-US" sz="2800" dirty="0" err="1" smtClean="0"/>
              <a:t>multicelled</a:t>
            </a:r>
            <a:r>
              <a:rPr lang="en-US" sz="2800" dirty="0" smtClean="0"/>
              <a:t> organisms, mitosis and cytoplasmic division are the basis of body formation and increases in size during development</a:t>
            </a:r>
          </a:p>
          <a:p>
            <a:pPr lvl="1"/>
            <a:r>
              <a:rPr lang="en-US" sz="2400" dirty="0" smtClean="0"/>
              <a:t>Continuing mitotic divisions of embryonic cells as they differentiate produce tissues and body parts of the embryo</a:t>
            </a:r>
          </a:p>
          <a:p>
            <a:r>
              <a:rPr lang="en-US" sz="2800" dirty="0" smtClean="0"/>
              <a:t>Mitosis is part of asexual reproduction, a reproductive mode of eukaryotes in which offspring are produced by one parent only</a:t>
            </a:r>
            <a:endParaRPr lang="en-US" sz="2800" dirty="0"/>
          </a:p>
        </p:txBody>
      </p:sp>
    </p:spTree>
    <p:extLst>
      <p:ext uri="{BB962C8B-B14F-4D97-AF65-F5344CB8AC3E}">
        <p14:creationId xmlns:p14="http://schemas.microsoft.com/office/powerpoint/2010/main" val="246418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11.2 A Closer Look at Mitosis (1 of 3)</a:t>
            </a:r>
            <a:endParaRPr lang="en-US" dirty="0"/>
          </a:p>
        </p:txBody>
      </p:sp>
      <p:sp>
        <p:nvSpPr>
          <p:cNvPr id="20483" name="Content Placeholder 2"/>
          <p:cNvSpPr>
            <a:spLocks noGrp="1"/>
          </p:cNvSpPr>
          <p:nvPr>
            <p:ph idx="1"/>
          </p:nvPr>
        </p:nvSpPr>
        <p:spPr/>
        <p:txBody>
          <a:bodyPr/>
          <a:lstStyle/>
          <a:p>
            <a:r>
              <a:rPr lang="en-US" altLang="en-US" smtClean="0"/>
              <a:t>Before mitosis</a:t>
            </a:r>
          </a:p>
          <a:p>
            <a:pPr lvl="1"/>
            <a:r>
              <a:rPr lang="en-US" altLang="en-US" smtClean="0"/>
              <a:t>Interphase: chromosomes are loosened to allow transcription and DNA replication</a:t>
            </a:r>
          </a:p>
          <a:p>
            <a:pPr lvl="1"/>
            <a:r>
              <a:rPr lang="en-US" altLang="en-US" smtClean="0"/>
              <a:t>Early prophase: in preparation for nuclear division, the chromosomes begin to pack tightly</a:t>
            </a: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 Closer Look at Mitosis (2 of 3)</a:t>
            </a:r>
            <a:endParaRPr lang="en-US" dirty="0"/>
          </a:p>
        </p:txBody>
      </p:sp>
      <p:sp>
        <p:nvSpPr>
          <p:cNvPr id="22531" name="Content Placeholder 2"/>
          <p:cNvSpPr>
            <a:spLocks noGrp="1"/>
          </p:cNvSpPr>
          <p:nvPr>
            <p:ph idx="1"/>
          </p:nvPr>
        </p:nvSpPr>
        <p:spPr/>
        <p:txBody>
          <a:bodyPr/>
          <a:lstStyle/>
          <a:p>
            <a:r>
              <a:rPr lang="en-US" altLang="en-US" smtClean="0"/>
              <a:t>Prophase (first stage of mitosis)</a:t>
            </a:r>
          </a:p>
          <a:p>
            <a:pPr lvl="1"/>
            <a:r>
              <a:rPr lang="en-US" altLang="en-US" smtClean="0"/>
              <a:t>Chromosomes further condense</a:t>
            </a:r>
          </a:p>
          <a:p>
            <a:pPr lvl="1"/>
            <a:r>
              <a:rPr lang="en-US" altLang="en-US" smtClean="0"/>
              <a:t>One of the two centrosomes move to the opposite end of cell</a:t>
            </a:r>
          </a:p>
          <a:p>
            <a:pPr lvl="1"/>
            <a:r>
              <a:rPr lang="en-US" altLang="en-US" smtClean="0"/>
              <a:t>Microtubules assemble and lengthen, forming a spindle (functions to move chromosomes)</a:t>
            </a:r>
          </a:p>
          <a:p>
            <a:pPr lvl="1"/>
            <a:r>
              <a:rPr lang="en-US" altLang="en-US" smtClean="0"/>
              <a:t>Nuclear envelope breaks up</a:t>
            </a:r>
          </a:p>
          <a:p>
            <a:pPr lvl="1"/>
            <a:r>
              <a:rPr lang="en-US" altLang="en-US" smtClean="0"/>
              <a:t>Sister chromatids are attached to opposite centrosomes</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 Closer Look at Mitosis (3 of 3)</a:t>
            </a:r>
            <a:endParaRPr lang="en-US" dirty="0"/>
          </a:p>
        </p:txBody>
      </p:sp>
      <p:sp>
        <p:nvSpPr>
          <p:cNvPr id="24579" name="Content Placeholder 2"/>
          <p:cNvSpPr>
            <a:spLocks noGrp="1"/>
          </p:cNvSpPr>
          <p:nvPr>
            <p:ph idx="1"/>
          </p:nvPr>
        </p:nvSpPr>
        <p:spPr/>
        <p:txBody>
          <a:bodyPr/>
          <a:lstStyle/>
          <a:p>
            <a:r>
              <a:rPr lang="en-US" altLang="en-US" smtClean="0"/>
              <a:t>Final stages of mitosis</a:t>
            </a:r>
          </a:p>
          <a:p>
            <a:pPr lvl="1"/>
            <a:r>
              <a:rPr lang="en-US" altLang="en-US" smtClean="0"/>
              <a:t>Metaphase: all chromosomes are aligned midway between spindle poles</a:t>
            </a:r>
          </a:p>
          <a:p>
            <a:pPr lvl="1"/>
            <a:r>
              <a:rPr lang="en-US" altLang="en-US" smtClean="0"/>
              <a:t>Anaphase: sister chromatids separate and move toward opposite spindle poles</a:t>
            </a:r>
          </a:p>
          <a:p>
            <a:pPr lvl="1"/>
            <a:r>
              <a:rPr lang="en-US" altLang="en-US" smtClean="0"/>
              <a:t>Telophase: chromosomes arrive at opposite spindle poles and decondense; two new nuclei form</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87023" y="457200"/>
            <a:ext cx="3096930" cy="685753"/>
          </a:xfrm>
        </p:spPr>
        <p:txBody>
          <a:bodyPr>
            <a:normAutofit/>
          </a:bodyPr>
          <a:lstStyle/>
          <a:p>
            <a:r>
              <a:rPr lang="en-US" altLang="en-US" dirty="0" smtClean="0"/>
              <a:t>The Spindle</a:t>
            </a:r>
            <a:endParaRPr lang="en-US" dirty="0"/>
          </a:p>
        </p:txBody>
      </p:sp>
      <p:pic>
        <p:nvPicPr>
          <p:cNvPr id="7" name="Picture 6" descr="An illustration shows a golden colored ball with bluish strands at its center.  Two bright yellow spots are seen on either side of the strands with many lines radiating from them.  The bright yellow spot is labeled as, “spindle pole.”  A small bright white spot is seen on the top right edge of the golden b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036" y="1295400"/>
            <a:ext cx="5425929" cy="4887224"/>
          </a:xfrm>
          <a:prstGeom prst="rect">
            <a:avLst/>
          </a:prstGeo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755"/>
            <a:ext cx="5486401" cy="685753"/>
          </a:xfrm>
        </p:spPr>
        <p:txBody>
          <a:bodyPr/>
          <a:lstStyle/>
          <a:p>
            <a:r>
              <a:rPr lang="en-US" dirty="0" smtClean="0"/>
              <a:t>Mitosis (1 of 2)</a:t>
            </a:r>
            <a:endParaRPr lang="en-US" dirty="0"/>
          </a:p>
        </p:txBody>
      </p:sp>
      <p:pic>
        <p:nvPicPr>
          <p:cNvPr id="3" name="Picture 2" descr="An illustration shows a micrographs of a plant and animal cell, along with corresponding description adjacently for comparative understanding.  Three steps are shown for all these. In step 1, the image of a plant cell appears like a red mass with a small red stain on it.  The micrographic image of an animal cell shows a pinkish grainy structure.  The illustration shows a yellow colored circle with very mild stains.  The corresponding description reads, “1. Interphase – Interphase cells are shown for comparison, but interphase is not a part of mitosis.  The nuclear envelope is intact.” In step 2, the image of a plant cell appears more like a reddish finger patch.  The micrographic image of an animal cell shows a pinkish grainy mass with a small bubble on it.  The illustration shows a circle with a big blue and pink X chromosome and a small blue and pink X chromosome.  The chromosomes appear like a hazy and not very clearly defined.  The corresponding description reads, “2. Early prophase – Mitosis begins. Transcription stops, and the DNA begins to appear grainy as it starts to condense. The nuclear envelope begins to break up and the centrosome gets duplicated.” In step 3, the image of a plant cell show many thin, red strands.  The micrographic image of an animal cell shows a pinkish grainy mass with tiny dark purple strands on it.  The illustration shows a circle with a big blue and pink X chromosome and a small blue and pink X chromosome.  They are clearly defined.  Few lines are shown projecting from the right and left corners of the circle and is labeled as, “spindle microtubule.”  The corresponding description reads, “3. Prophase – The chromosomes become visible as they condense.  One of the two centrosomes move to the opposite side of the cell as the nuclear envelope breaks up completely.  Spindle microtubules assemble and bind to chromosomes at the centromere.  Sister Chromatids become attached to opposite chromosom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0" y="1371600"/>
            <a:ext cx="7239000" cy="4707929"/>
          </a:xfrm>
          <a:prstGeom prst="rect">
            <a:avLst/>
          </a:prstGeom>
        </p:spPr>
      </p:pic>
    </p:spTree>
    <p:extLst>
      <p:ext uri="{BB962C8B-B14F-4D97-AF65-F5344CB8AC3E}">
        <p14:creationId xmlns:p14="http://schemas.microsoft.com/office/powerpoint/2010/main" val="147184298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(2 of 2)</a:t>
            </a:r>
            <a:endParaRPr lang="en-US" dirty="0"/>
          </a:p>
        </p:txBody>
      </p:sp>
      <p:pic>
        <p:nvPicPr>
          <p:cNvPr id="4" name="Picture 3" descr="An illustration shows a micrographs of a plant and animal cell, along with corresponding description adjacently for comparative understanding.  Three steps are shown for all these. In step 4, the reddish strands in the plant cell tend to appear as orange strands.  The micrographic image of the animal cell shows a thin black strand at its center and two spots on the right and left sides respectively.  The illustration shows a circle with a big blue and pink X chromosome and a small blue and pink X chromosome.  All the chromosomes are positioned at the center.  The radiating lines from the right and left corners are seen attached to the chromosomes.  The corresponding description reads, “4. Metaphase – All of the chromosomes are aligned midway between the spindle poles.” In step 5, the image of the plant cell shows a bunch of tentacles radiating towards each other from the right and left sides respectively like fingers about to clasp.  The micrographic image of the animal cell shows a grainy pinkish patch with two thin black strands at the center and two spots on the right and left sides respectively.  The illustration shows a circle in which one strand of the big and small blue and pink chromosomes attached to the spindle tubules on the right and the set of other strands attached to the spindle tubules on the left.  The corresponding description reads, “5. Anaphase – Spindle microtubules separate the sister chromatids and move them toward opposite spindle poles.  Each sister chromatid has now become an individual, unduplicated chromosome.” In step 6, the image of the plant cell shows two orange patches in the place of the tentacles seen earlier.  The micrographic image of an animal cell shows the pinkish dumbbell shaped grainy patch.  Two dark stained patches are seen on either side of the dumbbell.  The illustration shows a circle containing two small circles.  Each of these circles has a big blue and pink strand and a small blue and pink strand.  The corresponding description reads, “6. Telophase – The chromosomes reach opposite sides of the cell and loosen up.  Mitosis ends when a new nuclear envelope forms around each cluster of chromosom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1" y="1447800"/>
            <a:ext cx="7772400" cy="4596302"/>
          </a:xfrm>
          <a:prstGeom prst="rect">
            <a:avLst/>
          </a:prstGeom>
        </p:spPr>
      </p:pic>
    </p:spTree>
    <p:extLst>
      <p:ext uri="{BB962C8B-B14F-4D97-AF65-F5344CB8AC3E}">
        <p14:creationId xmlns:p14="http://schemas.microsoft.com/office/powerpoint/2010/main" val="241632797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11.3 Cytoplasmic Division</a:t>
            </a:r>
            <a:endParaRPr lang="en-US" dirty="0"/>
          </a:p>
        </p:txBody>
      </p:sp>
      <p:sp>
        <p:nvSpPr>
          <p:cNvPr id="25603" name="Content Placeholder 2"/>
          <p:cNvSpPr>
            <a:spLocks noGrp="1"/>
          </p:cNvSpPr>
          <p:nvPr>
            <p:ph idx="1"/>
          </p:nvPr>
        </p:nvSpPr>
        <p:spPr/>
        <p:txBody>
          <a:bodyPr/>
          <a:lstStyle/>
          <a:p>
            <a:r>
              <a:rPr lang="en-US" altLang="en-US" smtClean="0"/>
              <a:t>In most eukaryotes, cytokinesis (cytoplasmic division) occurs between late anaphase and the end of telophase</a:t>
            </a:r>
          </a:p>
          <a:p>
            <a:r>
              <a:rPr lang="en-US" altLang="en-US" smtClean="0"/>
              <a:t>The process of cytokinesis differs between plant and animal cells</a:t>
            </a: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11.1 Multiplication by Division</a:t>
            </a:r>
            <a:endParaRPr lang="en-US" dirty="0"/>
          </a:p>
        </p:txBody>
      </p:sp>
      <p:sp>
        <p:nvSpPr>
          <p:cNvPr id="10243" name="Content  Placeholder 2"/>
          <p:cNvSpPr>
            <a:spLocks noGrp="1"/>
          </p:cNvSpPr>
          <p:nvPr>
            <p:ph idx="1"/>
          </p:nvPr>
        </p:nvSpPr>
        <p:spPr>
          <a:xfrm>
            <a:off x="228600" y="1295401"/>
            <a:ext cx="8763000" cy="2895600"/>
          </a:xfrm>
        </p:spPr>
        <p:txBody>
          <a:bodyPr/>
          <a:lstStyle/>
          <a:p>
            <a:r>
              <a:rPr lang="en-US" altLang="en-US" dirty="0" smtClean="0"/>
              <a:t>A life cycle is a collective series of events that an organism passes through during its lifetime</a:t>
            </a:r>
          </a:p>
          <a:p>
            <a:r>
              <a:rPr lang="en-US" altLang="en-US" dirty="0" smtClean="0"/>
              <a:t>Even single cells of multicellular organisms have a life cycle</a:t>
            </a:r>
          </a:p>
          <a:p>
            <a:r>
              <a:rPr lang="en-US" altLang="en-US" dirty="0" smtClean="0"/>
              <a:t>Cell cycle: a series of events from the time a cell forms until its cytoplasm divides</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Animal Cell Cytokinesis</a:t>
            </a:r>
            <a:endParaRPr lang="en-US" dirty="0"/>
          </a:p>
        </p:txBody>
      </p:sp>
      <p:sp>
        <p:nvSpPr>
          <p:cNvPr id="26627" name="Content Placeholder 2"/>
          <p:cNvSpPr>
            <a:spLocks noGrp="1"/>
          </p:cNvSpPr>
          <p:nvPr>
            <p:ph idx="1"/>
          </p:nvPr>
        </p:nvSpPr>
        <p:spPr/>
        <p:txBody>
          <a:bodyPr/>
          <a:lstStyle/>
          <a:p>
            <a:r>
              <a:rPr lang="en-US" altLang="en-US" smtClean="0"/>
              <a:t>Typical animal cells pinch themselves in two after nuclear division ends</a:t>
            </a:r>
          </a:p>
          <a:p>
            <a:pPr lvl="1"/>
            <a:r>
              <a:rPr lang="en-US" altLang="en-US" smtClean="0"/>
              <a:t>The spindle begins to disassemble during telophase</a:t>
            </a:r>
          </a:p>
          <a:p>
            <a:pPr lvl="1"/>
            <a:r>
              <a:rPr lang="en-US" altLang="en-US" smtClean="0"/>
              <a:t>Contractile rings drag the plasma membrane inward</a:t>
            </a:r>
          </a:p>
          <a:p>
            <a:pPr lvl="1"/>
            <a:r>
              <a:rPr lang="en-US" altLang="en-US" smtClean="0"/>
              <a:t>Cleavage furrow (indentation) forms</a:t>
            </a: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457200"/>
            <a:ext cx="8032638" cy="685753"/>
          </a:xfrm>
        </p:spPr>
        <p:txBody>
          <a:bodyPr/>
          <a:lstStyle/>
          <a:p>
            <a:r>
              <a:rPr lang="en-US" dirty="0" smtClean="0"/>
              <a:t>Cytoplasmic Division of Animal Cell</a:t>
            </a:r>
            <a:endParaRPr lang="en-US" dirty="0"/>
          </a:p>
        </p:txBody>
      </p:sp>
      <p:pic>
        <p:nvPicPr>
          <p:cNvPr id="7" name="Picture 6" descr="An illustration shows the steps involved in the cytoplasmic division of an animal cell. In step 1, a circle is shown with tentacles projecting from two spots on the left and right sides respectively. Tiny blue dots are seen on the circumference of the circle. A vertical yellow strip is shown at the center of the circle like dividing the circle vertically. Four pinks strands are seen on either sides of this partition. The corresponding description reads, “1. A ring of actin filaments and motor proteins (yellow) forms under the plasma membrane during anaphase. This contractile ring wraps around the cell.” In step 2, two conjoined circles are shown with few orange horizontal strips seen at the conjoined spot. All the blue spots have culminated at the conjoined junction where the vertical yellow strip is also shown. Few orange lines arising from a common spot are seen in the horizontal ends of the two circles. Two big pink strands and two small pink strands are seen in each of the circles. The point of conjoining is labeled as, “cleavage furrow.” The corresponding description reads, “2. After telophase, the contractile ring pulls the cell surface inward, forming a cleavage furrow as it constricts. Spindle microtubules guide vesicles to the plane of division.” In step 3, two circles are shown connected horizontally through a small stalk. Both these circles have a white circular patch in them. A yellow strip is shown on the stalk through which few orange horizontal strips inserted. In the second stage of this illustration shows two separate circles with a circular white patch in them. The corresponding description reads, “3. When the contractile ring is at its smallest diameter, spindle microtubules inside of it are cut. Vesicles that fuse to form new membrane partition the two new cel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243167"/>
            <a:ext cx="2133600" cy="4929033"/>
          </a:xfrm>
          <a:prstGeom prst="rect">
            <a:avLst/>
          </a:prstGeom>
        </p:spPr>
      </p:pic>
    </p:spTree>
    <p:extLst>
      <p:ext uri="{BB962C8B-B14F-4D97-AF65-F5344CB8AC3E}">
        <p14:creationId xmlns:p14="http://schemas.microsoft.com/office/powerpoint/2010/main" val="12859760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Plant Cell Cytokinesis</a:t>
            </a:r>
            <a:endParaRPr lang="en-US" dirty="0"/>
          </a:p>
        </p:txBody>
      </p:sp>
      <p:sp>
        <p:nvSpPr>
          <p:cNvPr id="27651" name="Content Placeholder 2"/>
          <p:cNvSpPr>
            <a:spLocks noGrp="1"/>
          </p:cNvSpPr>
          <p:nvPr>
            <p:ph idx="1"/>
          </p:nvPr>
        </p:nvSpPr>
        <p:spPr/>
        <p:txBody>
          <a:bodyPr/>
          <a:lstStyle/>
          <a:p>
            <a:r>
              <a:rPr lang="en-US" altLang="en-US" smtClean="0"/>
              <a:t>Dividing plant cells face a challenge because a cell wall surrounds their plasma membrane</a:t>
            </a:r>
          </a:p>
          <a:p>
            <a:pPr lvl="1"/>
            <a:r>
              <a:rPr lang="en-US" altLang="en-US" smtClean="0"/>
              <a:t>By the end of anaphase, short microtubules form on either side of the future plane of division</a:t>
            </a:r>
          </a:p>
          <a:p>
            <a:pPr lvl="1"/>
            <a:r>
              <a:rPr lang="en-US" altLang="en-US" smtClean="0"/>
              <a:t>Disk-shaped structure called the cell plate forms and eventually partitions the cytoplasm</a:t>
            </a:r>
          </a:p>
          <a:p>
            <a:pPr lvl="1"/>
            <a:r>
              <a:rPr lang="en-US" altLang="en-US" smtClean="0"/>
              <a:t>The cell plate forms into two new cell walls</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304800"/>
            <a:ext cx="8032638" cy="685753"/>
          </a:xfrm>
        </p:spPr>
        <p:txBody>
          <a:bodyPr/>
          <a:lstStyle/>
          <a:p>
            <a:r>
              <a:rPr lang="en-US" dirty="0" smtClean="0"/>
              <a:t>Cytoplasmic Division of Plant Cells</a:t>
            </a:r>
            <a:endParaRPr lang="en-US" dirty="0"/>
          </a:p>
        </p:txBody>
      </p:sp>
      <p:pic>
        <p:nvPicPr>
          <p:cNvPr id="8" name="Picture 7" descr="A series of illustrations are shown one below the other representing cytoplasmic division of a plant cell. In step 1, the first illustration shows a three dimensional rectangle with a series of orange parallel lines running around it. A blurry ring is seen at its center. The second illustration shows a cuboid structure with a ring at its center. A rectangular is shown around it. Few tiny blue spots are seen on the cuboid. The corresponding description reads, “1. A network of parallel microtubules (orange) determines the future plane of division in a plant cell. During G2, this network develops into a dense ring of microtubules around the nucleus at the future plane of division.” In step 2, the first illustration shows a cuboid structure with orange lines radiating form a common spot on the right and left sides respectively. Two thick pink strands are shown near the orange lines. Tiny blue spots are seen on both the spots of the origin of orange lines. The second illustration shows a cuboid structure with two circles in it. Both these circles have two long and short pink strips each. A vertically placed yellow ring is seen at the center through which orange colored horizontal lines are shown. Tiny blue dots are seen scattered in this area. The corresponding description reads, “2. During mitosis, microtubules of the ring reorganize to form a spindle. The spindle is perpendicular to the former ring. In late anaphase, spindle remnants begin to guide vesicles to the future plane of division. By telophase, the vesicles have begun to fuse and form a cell plate.” In step 3, the first illustration shows a cuboid structure with a vertically placed yellow ring. Tiny blue dots are seen in this area. Two small circles are seen on either side of this yellow ring. The second illustration shows two cubical structures next to each other. Each cube has a circle inside it. The corresponding description reads, “3. The cell plate expands along the plane of division as more vesicles merge with it. When the cell plate fuses with the plasma membrane, the cytoplasm is partitioned so two new cells for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1143000"/>
            <a:ext cx="1981200" cy="5019595"/>
          </a:xfrm>
          <a:prstGeom prst="rect">
            <a:avLst/>
          </a:prstGeom>
        </p:spPr>
      </p:pic>
    </p:spTree>
    <p:extLst>
      <p:ext uri="{BB962C8B-B14F-4D97-AF65-F5344CB8AC3E}">
        <p14:creationId xmlns:p14="http://schemas.microsoft.com/office/powerpoint/2010/main" val="351058045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11.4 Marking Time with Telomeres</a:t>
            </a:r>
            <a:endParaRPr lang="en-US" dirty="0"/>
          </a:p>
        </p:txBody>
      </p:sp>
      <p:sp>
        <p:nvSpPr>
          <p:cNvPr id="28675" name="Content Placeholder 2"/>
          <p:cNvSpPr>
            <a:spLocks noGrp="1"/>
          </p:cNvSpPr>
          <p:nvPr>
            <p:ph idx="1"/>
          </p:nvPr>
        </p:nvSpPr>
        <p:spPr/>
        <p:txBody>
          <a:bodyPr/>
          <a:lstStyle/>
          <a:p>
            <a:r>
              <a:rPr lang="en-US" altLang="en-US" smtClean="0"/>
              <a:t>1997: geneticist Ian Wilmut and his team cloned the first mammal, a lamb named Dolly, from an adult somatic cell</a:t>
            </a:r>
          </a:p>
          <a:p>
            <a:r>
              <a:rPr lang="en-US" altLang="en-US" smtClean="0"/>
              <a:t>Although Dolly was healthy at first, she showed signs of premature aging</a:t>
            </a:r>
          </a:p>
          <a:p>
            <a:pPr lvl="1"/>
            <a:r>
              <a:rPr lang="en-US" altLang="en-US" smtClean="0"/>
              <a:t>Arthritis, lung disease, etc.</a:t>
            </a: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Telomeres (1 of 2)</a:t>
            </a:r>
            <a:endParaRPr lang="en-US" dirty="0"/>
          </a:p>
        </p:txBody>
      </p:sp>
      <p:sp>
        <p:nvSpPr>
          <p:cNvPr id="29699" name="Content Placeholder 2"/>
          <p:cNvSpPr>
            <a:spLocks noGrp="1"/>
          </p:cNvSpPr>
          <p:nvPr>
            <p:ph idx="1"/>
          </p:nvPr>
        </p:nvSpPr>
        <p:spPr/>
        <p:txBody>
          <a:bodyPr/>
          <a:lstStyle/>
          <a:p>
            <a:r>
              <a:rPr lang="en-US" altLang="en-US" dirty="0" smtClean="0"/>
              <a:t>Dolly’s early demise may have been the result of abnormally short telomeres</a:t>
            </a:r>
          </a:p>
          <a:p>
            <a:pPr lvl="1"/>
            <a:r>
              <a:rPr lang="en-US" altLang="en-US" dirty="0" smtClean="0"/>
              <a:t>Telomeres are noncoding repeat DNA sequences (repeated thousands of times) found at the ends of eukaryotic chromosomes</a:t>
            </a:r>
          </a:p>
          <a:p>
            <a:pPr lvl="1"/>
            <a:r>
              <a:rPr lang="en-US" altLang="en-US" dirty="0" smtClean="0"/>
              <a:t>Telomere sequences provide a buffer against the loss of more valuable internal DNA</a:t>
            </a: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Telomeres (2 of 2)</a:t>
            </a:r>
            <a:endParaRPr lang="en-US" dirty="0"/>
          </a:p>
        </p:txBody>
      </p:sp>
      <p:pic>
        <p:nvPicPr>
          <p:cNvPr id="6" name="Picture 5" descr="An illustration shows small purple colored strips scattered all over. Each of these strips has a bright red and green dot on both their ends with a black backgroun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659" y="1295400"/>
            <a:ext cx="8160683" cy="4794505"/>
          </a:xfrm>
          <a:prstGeom prst="rect">
            <a:avLst/>
          </a:prstGeom>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Telomeres Shorten With Each Division</a:t>
            </a:r>
            <a:endParaRPr lang="en-US" dirty="0"/>
          </a:p>
        </p:txBody>
      </p:sp>
      <p:sp>
        <p:nvSpPr>
          <p:cNvPr id="31747" name="Content Placeholder 2"/>
          <p:cNvSpPr>
            <a:spLocks noGrp="1"/>
          </p:cNvSpPr>
          <p:nvPr>
            <p:ph idx="1"/>
          </p:nvPr>
        </p:nvSpPr>
        <p:spPr/>
        <p:txBody>
          <a:bodyPr/>
          <a:lstStyle/>
          <a:p>
            <a:r>
              <a:rPr lang="en-US" altLang="en-US" dirty="0" smtClean="0"/>
              <a:t>A telomere buffer is very important</a:t>
            </a:r>
          </a:p>
          <a:p>
            <a:pPr lvl="1"/>
            <a:r>
              <a:rPr lang="en-US" altLang="en-US" dirty="0" smtClean="0"/>
              <a:t>Typically, a eukaryotic chromosome shortens by about 100 nucleotides with each DNA replication</a:t>
            </a:r>
          </a:p>
          <a:p>
            <a:pPr lvl="1"/>
            <a:r>
              <a:rPr lang="en-US" altLang="en-US" dirty="0" smtClean="0"/>
              <a:t>When chromosomes contain telomeres that are too short, checkpoint gene products halt the cell cycle and cell death soon follows</a:t>
            </a:r>
          </a:p>
          <a:p>
            <a:pPr lvl="2"/>
            <a:r>
              <a:rPr lang="en-US" altLang="en-US" dirty="0" smtClean="0"/>
              <a:t>Most body cells can divide only a certain number of times before this happens</a:t>
            </a: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Shortened Telomeres Trigger Checkpoints</a:t>
            </a:r>
            <a:endParaRPr lang="en-US" dirty="0"/>
          </a:p>
        </p:txBody>
      </p:sp>
      <p:sp>
        <p:nvSpPr>
          <p:cNvPr id="32771" name="Content Placeholder 2"/>
          <p:cNvSpPr>
            <a:spLocks noGrp="1"/>
          </p:cNvSpPr>
          <p:nvPr>
            <p:ph idx="1"/>
          </p:nvPr>
        </p:nvSpPr>
        <p:spPr/>
        <p:txBody>
          <a:bodyPr/>
          <a:lstStyle/>
          <a:p>
            <a:r>
              <a:rPr lang="en-US" altLang="en-US" smtClean="0"/>
              <a:t>Telomere-dependent cell division limits may protect against uncontrolled cell division</a:t>
            </a:r>
          </a:p>
          <a:p>
            <a:pPr lvl="1"/>
            <a:r>
              <a:rPr lang="en-US" altLang="en-US" smtClean="0"/>
              <a:t>Keeps “uncontrolled” cells from overrunning the body</a:t>
            </a:r>
          </a:p>
          <a:p>
            <a:r>
              <a:rPr lang="en-US" altLang="en-US" smtClean="0"/>
              <a:t>Cell division limits vary by species and may set an organism’s life span</a:t>
            </a: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Stem Cell Telomeres</a:t>
            </a:r>
            <a:endParaRPr lang="en-US" dirty="0"/>
          </a:p>
        </p:txBody>
      </p:sp>
      <p:sp>
        <p:nvSpPr>
          <p:cNvPr id="33795" name="Content Placeholder 2"/>
          <p:cNvSpPr>
            <a:spLocks noGrp="1"/>
          </p:cNvSpPr>
          <p:nvPr>
            <p:ph idx="1"/>
          </p:nvPr>
        </p:nvSpPr>
        <p:spPr/>
        <p:txBody>
          <a:bodyPr/>
          <a:lstStyle/>
          <a:p>
            <a:r>
              <a:rPr lang="en-US" altLang="en-US" dirty="0" smtClean="0"/>
              <a:t>A few normal adult cells retain the ability to divide indefinitely, replacing cell lineages that die out</a:t>
            </a:r>
          </a:p>
          <a:p>
            <a:pPr lvl="1"/>
            <a:r>
              <a:rPr lang="en-US" altLang="en-US" dirty="0" smtClean="0"/>
              <a:t>These immortal cells are called stem cells</a:t>
            </a:r>
          </a:p>
          <a:p>
            <a:r>
              <a:rPr lang="en-US" altLang="en-US" dirty="0" smtClean="0"/>
              <a:t>Stem cells continuously produce enzymes called telomerases</a:t>
            </a:r>
          </a:p>
          <a:p>
            <a:pPr lvl="1"/>
            <a:r>
              <a:rPr lang="en-US" altLang="en-US" dirty="0" smtClean="0"/>
              <a:t>Telomerases reverse the telomere shortening that normally occurs after DNA replication</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Cell Cycle (1 of 3)</a:t>
            </a:r>
            <a:endParaRPr lang="en-US" dirty="0"/>
          </a:p>
        </p:txBody>
      </p:sp>
      <p:sp>
        <p:nvSpPr>
          <p:cNvPr id="11267" name="Content  Placeholder 2"/>
          <p:cNvSpPr>
            <a:spLocks noGrp="1"/>
          </p:cNvSpPr>
          <p:nvPr>
            <p:ph idx="1"/>
          </p:nvPr>
        </p:nvSpPr>
        <p:spPr>
          <a:xfrm>
            <a:off x="228600" y="1295401"/>
            <a:ext cx="8763000" cy="1981200"/>
          </a:xfrm>
        </p:spPr>
        <p:txBody>
          <a:bodyPr/>
          <a:lstStyle/>
          <a:p>
            <a:r>
              <a:rPr lang="en-US" altLang="en-US" dirty="0" smtClean="0"/>
              <a:t>A typical cell spends most of its life in interphase</a:t>
            </a:r>
          </a:p>
          <a:p>
            <a:pPr lvl="1"/>
            <a:r>
              <a:rPr lang="en-US" altLang="en-US" dirty="0" smtClean="0"/>
              <a:t>Interval between mitotic divisions when a cell grows</a:t>
            </a:r>
          </a:p>
          <a:p>
            <a:pPr lvl="1"/>
            <a:r>
              <a:rPr lang="en-US" altLang="en-US" dirty="0" smtClean="0"/>
              <a:t>During interphase, a cell roughly doubles the number of its cytoplasmic components, and replicates its DNA</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Telomeres and Aging</a:t>
            </a:r>
            <a:endParaRPr lang="en-US" dirty="0"/>
          </a:p>
        </p:txBody>
      </p:sp>
      <p:sp>
        <p:nvSpPr>
          <p:cNvPr id="34819" name="Content Placeholder 2"/>
          <p:cNvSpPr>
            <a:spLocks noGrp="1"/>
          </p:cNvSpPr>
          <p:nvPr>
            <p:ph idx="1"/>
          </p:nvPr>
        </p:nvSpPr>
        <p:spPr/>
        <p:txBody>
          <a:bodyPr/>
          <a:lstStyle/>
          <a:p>
            <a:r>
              <a:rPr lang="en-US" altLang="en-US" dirty="0" smtClean="0"/>
              <a:t>Mice genetically engineered to have no telomerase enzymes age prematurely</a:t>
            </a:r>
          </a:p>
          <a:p>
            <a:pPr lvl="1"/>
            <a:r>
              <a:rPr lang="en-US" altLang="en-US" dirty="0" smtClean="0"/>
              <a:t>Life expectancy declines by about half</a:t>
            </a:r>
          </a:p>
          <a:p>
            <a:r>
              <a:rPr lang="en-US" altLang="en-US" dirty="0" smtClean="0"/>
              <a:t>Introducing telomerase back in these mice rescues their vitality</a:t>
            </a:r>
          </a:p>
          <a:p>
            <a:pPr lvl="1"/>
            <a:r>
              <a:rPr lang="en-US" altLang="en-US" dirty="0" smtClean="0"/>
              <a:t>Decrepit tissue repairs itself and functions normally; reproduction becomes possible</a:t>
            </a: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Cause vs. Effect?</a:t>
            </a:r>
            <a:endParaRPr lang="en-US" dirty="0"/>
          </a:p>
        </p:txBody>
      </p:sp>
      <p:sp>
        <p:nvSpPr>
          <p:cNvPr id="35843" name="Content Placeholder 2"/>
          <p:cNvSpPr>
            <a:spLocks noGrp="1"/>
          </p:cNvSpPr>
          <p:nvPr>
            <p:ph idx="1"/>
          </p:nvPr>
        </p:nvSpPr>
        <p:spPr/>
        <p:txBody>
          <a:bodyPr/>
          <a:lstStyle/>
          <a:p>
            <a:r>
              <a:rPr lang="en-US" altLang="en-US" smtClean="0"/>
              <a:t>Researchers are careful to point out that shortening telomeres may be an effect of aging rather than a cause</a:t>
            </a:r>
          </a:p>
          <a:p>
            <a:r>
              <a:rPr lang="en-US" altLang="en-US" smtClean="0"/>
              <a:t>Although telomerase holds therapeutic promise for the rejuvenation of aged tissues, it can also be dangerous</a:t>
            </a:r>
          </a:p>
          <a:p>
            <a:pPr lvl="1"/>
            <a:r>
              <a:rPr lang="en-US" altLang="en-US" smtClean="0"/>
              <a:t>Cancer cells characteristically express high levels of telomerase</a:t>
            </a: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11.5 Pathological Mitosis</a:t>
            </a:r>
            <a:endParaRPr lang="en-US" dirty="0"/>
          </a:p>
        </p:txBody>
      </p:sp>
      <p:sp>
        <p:nvSpPr>
          <p:cNvPr id="36867" name="Content Placeholder 2"/>
          <p:cNvSpPr>
            <a:spLocks noGrp="1"/>
          </p:cNvSpPr>
          <p:nvPr>
            <p:ph idx="1"/>
          </p:nvPr>
        </p:nvSpPr>
        <p:spPr/>
        <p:txBody>
          <a:bodyPr/>
          <a:lstStyle/>
          <a:p>
            <a:r>
              <a:rPr lang="en-US" altLang="en-US" dirty="0" smtClean="0"/>
              <a:t>Types of mutations that affect cell cycle:</a:t>
            </a:r>
          </a:p>
          <a:p>
            <a:pPr lvl="1"/>
            <a:r>
              <a:rPr lang="en-US" altLang="en-US" dirty="0" smtClean="0"/>
              <a:t>Checkpoint genes mutate causing the loss-of-function of their protein products</a:t>
            </a:r>
          </a:p>
          <a:p>
            <a:pPr lvl="1"/>
            <a:r>
              <a:rPr lang="en-US" altLang="en-US" dirty="0" smtClean="0"/>
              <a:t>Controls that regulate checkpoint gene expression fail</a:t>
            </a:r>
          </a:p>
          <a:p>
            <a:pPr lvl="2"/>
            <a:r>
              <a:rPr lang="en-US" altLang="en-US" dirty="0" smtClean="0"/>
              <a:t>Cell makes either too much or too little of gene product</a:t>
            </a: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Role of Mutations (1 of 4)</a:t>
            </a:r>
            <a:endParaRPr lang="en-US" dirty="0"/>
          </a:p>
        </p:txBody>
      </p:sp>
      <p:sp>
        <p:nvSpPr>
          <p:cNvPr id="37891" name="Content Placeholder 2"/>
          <p:cNvSpPr>
            <a:spLocks noGrp="1"/>
          </p:cNvSpPr>
          <p:nvPr>
            <p:ph idx="1"/>
          </p:nvPr>
        </p:nvSpPr>
        <p:spPr/>
        <p:txBody>
          <a:bodyPr/>
          <a:lstStyle/>
          <a:p>
            <a:r>
              <a:rPr lang="en-US" altLang="en-US" dirty="0" smtClean="0"/>
              <a:t>When enough checkpoint mechanisms fail, a cell loses control over its cell cycle</a:t>
            </a:r>
          </a:p>
          <a:p>
            <a:pPr lvl="1"/>
            <a:r>
              <a:rPr lang="en-US" altLang="en-US" dirty="0" smtClean="0"/>
              <a:t>Interphase may be skipped, so division occurs over and over with no resting period</a:t>
            </a:r>
          </a:p>
          <a:p>
            <a:pPr lvl="1"/>
            <a:r>
              <a:rPr lang="en-US" altLang="en-US" dirty="0" smtClean="0"/>
              <a:t>Signaling mechanisms that cause abnormal cells to die may stop working</a:t>
            </a: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Role of Mutations (2 of 4)</a:t>
            </a:r>
            <a:endParaRPr lang="en-US" dirty="0"/>
          </a:p>
        </p:txBody>
      </p:sp>
      <p:sp>
        <p:nvSpPr>
          <p:cNvPr id="38915" name="Content Placeholder 2"/>
          <p:cNvSpPr>
            <a:spLocks noGrp="1"/>
          </p:cNvSpPr>
          <p:nvPr>
            <p:ph idx="1"/>
          </p:nvPr>
        </p:nvSpPr>
        <p:spPr/>
        <p:txBody>
          <a:bodyPr/>
          <a:lstStyle/>
          <a:p>
            <a:r>
              <a:rPr lang="en-US" altLang="en-US" smtClean="0"/>
              <a:t>Neoplasm: accumulation of abnormally dividing cells</a:t>
            </a:r>
          </a:p>
          <a:p>
            <a:r>
              <a:rPr lang="en-US" altLang="en-US" smtClean="0"/>
              <a:t>Tumor: neoplasm that forms a lump</a:t>
            </a:r>
          </a:p>
          <a:p>
            <a:r>
              <a:rPr lang="en-US" altLang="en-US" smtClean="0"/>
              <a:t>Oncogene: gene that helps transform a normal cell into a tumor cell</a:t>
            </a: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Role of Mutations (3 of 4)</a:t>
            </a:r>
            <a:endParaRPr lang="en-US" dirty="0"/>
          </a:p>
        </p:txBody>
      </p:sp>
      <p:sp>
        <p:nvSpPr>
          <p:cNvPr id="39939" name="Content Placeholder 2"/>
          <p:cNvSpPr>
            <a:spLocks noGrp="1"/>
          </p:cNvSpPr>
          <p:nvPr>
            <p:ph idx="1"/>
          </p:nvPr>
        </p:nvSpPr>
        <p:spPr/>
        <p:txBody>
          <a:bodyPr/>
          <a:lstStyle/>
          <a:p>
            <a:r>
              <a:rPr lang="en-US" altLang="en-US" dirty="0" smtClean="0"/>
              <a:t>Proto-oncogenes: gene that, by mutation, can become an oncogene</a:t>
            </a:r>
          </a:p>
          <a:p>
            <a:pPr lvl="1"/>
            <a:r>
              <a:rPr lang="en-US" altLang="en-US" dirty="0" smtClean="0"/>
              <a:t>Example: growth factors–molecules that stimulate mitosis and differentiation</a:t>
            </a:r>
          </a:p>
          <a:p>
            <a:pPr lvl="1"/>
            <a:r>
              <a:rPr lang="en-US" altLang="en-US" dirty="0" smtClean="0"/>
              <a:t>Most neoplasms carry mutations resulting in an over activity or overabundance of the epidermal growth factor (EGF) receptor</a:t>
            </a: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Role of Mutations (4 of 4)</a:t>
            </a:r>
            <a:endParaRPr lang="en-US" dirty="0"/>
          </a:p>
        </p:txBody>
      </p:sp>
      <p:sp>
        <p:nvSpPr>
          <p:cNvPr id="41987" name="Content Placeholder 2"/>
          <p:cNvSpPr>
            <a:spLocks noGrp="1"/>
          </p:cNvSpPr>
          <p:nvPr>
            <p:ph idx="1"/>
          </p:nvPr>
        </p:nvSpPr>
        <p:spPr/>
        <p:txBody>
          <a:bodyPr/>
          <a:lstStyle/>
          <a:p>
            <a:r>
              <a:rPr lang="en-US" altLang="en-US" dirty="0" smtClean="0"/>
              <a:t>Checkpoint gene products that inhibit mitosis are called tumor suppressors</a:t>
            </a:r>
          </a:p>
          <a:p>
            <a:pPr lvl="1"/>
            <a:r>
              <a:rPr lang="en-US" altLang="en-US" dirty="0" smtClean="0"/>
              <a:t>Tumors form when checkpoint gene products are missing</a:t>
            </a:r>
          </a:p>
          <a:p>
            <a:pPr lvl="1"/>
            <a:r>
              <a:rPr lang="en-US" altLang="en-US" dirty="0" smtClean="0"/>
              <a:t>Examples:</a:t>
            </a:r>
          </a:p>
          <a:p>
            <a:pPr lvl="2"/>
            <a:r>
              <a:rPr lang="en-US" altLang="en-US" dirty="0" smtClean="0"/>
              <a:t>Mutations in the </a:t>
            </a:r>
            <a:r>
              <a:rPr lang="en-US" altLang="en-US" i="1" dirty="0" smtClean="0"/>
              <a:t>BRCA1</a:t>
            </a:r>
            <a:r>
              <a:rPr lang="en-US" altLang="en-US" dirty="0" smtClean="0"/>
              <a:t> and </a:t>
            </a:r>
            <a:r>
              <a:rPr lang="en-US" altLang="en-US" i="1" dirty="0" smtClean="0"/>
              <a:t>BRCA2</a:t>
            </a:r>
            <a:r>
              <a:rPr lang="en-US" altLang="en-US" dirty="0" smtClean="0"/>
              <a:t> checkpoint genes give rise to breast neoplasms</a:t>
            </a:r>
          </a:p>
          <a:p>
            <a:pPr lvl="2"/>
            <a:r>
              <a:rPr lang="en-US" altLang="en-US" dirty="0" smtClean="0"/>
              <a:t>HPV (human papillomavirus) cause cells to make proteins that interfere with tumor suppressors</a:t>
            </a: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mtClean="0"/>
              <a:t>Effects of An Oncogene</a:t>
            </a:r>
            <a:endParaRPr lang="en-US" dirty="0"/>
          </a:p>
        </p:txBody>
      </p:sp>
      <p:pic>
        <p:nvPicPr>
          <p:cNvPr id="6" name="Picture 5" descr="An illustration shows a mix of brown flaky layer along with a white layer. Milky white spots in different shapes are seen on the white lay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90" y="1626932"/>
            <a:ext cx="8465820" cy="4441086"/>
          </a:xfrm>
          <a:prstGeom prst="rect">
            <a:avLst/>
          </a:prstGeom>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Checkpoint Genes in Action</a:t>
            </a:r>
            <a:endParaRPr lang="en-US" dirty="0"/>
          </a:p>
        </p:txBody>
      </p:sp>
      <p:pic>
        <p:nvPicPr>
          <p:cNvPr id="6" name="Picture 5" descr="An image shows three different views adjacently placed to represent the checkpoint genes in act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382" y="2438400"/>
            <a:ext cx="8675236" cy="2496008"/>
          </a:xfrm>
          <a:prstGeom prst="rect">
            <a:avLst/>
          </a:prstGeom>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482467"/>
            <a:ext cx="8032638" cy="754328"/>
          </a:xfrm>
        </p:spPr>
        <p:txBody>
          <a:bodyPr/>
          <a:lstStyle/>
          <a:p>
            <a:r>
              <a:rPr lang="en-US" dirty="0" smtClean="0"/>
              <a:t>Neoplasms and Malignancy</a:t>
            </a:r>
            <a:endParaRPr lang="en-US" dirty="0"/>
          </a:p>
        </p:txBody>
      </p:sp>
      <p:pic>
        <p:nvPicPr>
          <p:cNvPr id="7" name="Picture 6" descr="A figure shows four illustrations representing neoplasms and malignancy. In step 1, a brownish structure resembling a beehive is shown. A part of this structure is colored purple. The corresponding description reads, “Benign neoplasms grow slowly and stay in their home tissue.” In step 2, the purplish part of the beehive like structure appears rupture with a small fragment of it moving away. The corresponding description reads, “Cells of a malignant neoplasm can break away from their home tissue.” In step 3, a reddish tube is shown branching into different directions. The top layer of the tube is removed in the branches to get a view of the constituents within. This tube is shown against the brownish beehive background. A cluster of purple grape like structure is attached to the tube. The inside of the tube contains red discs which are slightly depressed at their center. The corresponding description reads, “The malignant cells become attached to the wall of a lymph vessel or blood vessel (as shown here). They release digestive enzymes that create an opening in the wall, then enter the vessel.” Step 4 also refers to the same illustration as in step 3. Here, fragments of the purplish grape like structure are shown moving into the branched tubes. A new such purplish grape like structure is on one of the branches. A pointer referring to this leads to the description, that reads, “The cells creep or tumble along in the vessel, then exit the same way they got in. Migrating cells may start growing in other tissues, a process called metastasi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100" y="1371600"/>
            <a:ext cx="4495800" cy="4780810"/>
          </a:xfrm>
          <a:prstGeom prst="rect">
            <a:avLst/>
          </a:prstGeom>
        </p:spPr>
      </p:pic>
    </p:spTree>
    <p:extLst>
      <p:ext uri="{BB962C8B-B14F-4D97-AF65-F5344CB8AC3E}">
        <p14:creationId xmlns:p14="http://schemas.microsoft.com/office/powerpoint/2010/main" val="204175956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Cell Cycle (2 of 3)</a:t>
            </a:r>
            <a:endParaRPr lang="en-US" dirty="0"/>
          </a:p>
        </p:txBody>
      </p:sp>
      <p:sp>
        <p:nvSpPr>
          <p:cNvPr id="12291" name="Content Placeholder 2"/>
          <p:cNvSpPr>
            <a:spLocks noGrp="1"/>
          </p:cNvSpPr>
          <p:nvPr>
            <p:ph idx="1"/>
          </p:nvPr>
        </p:nvSpPr>
        <p:spPr>
          <a:xfrm>
            <a:off x="228600" y="1295401"/>
            <a:ext cx="8763000" cy="2057400"/>
          </a:xfrm>
        </p:spPr>
        <p:txBody>
          <a:bodyPr/>
          <a:lstStyle/>
          <a:p>
            <a:r>
              <a:rPr lang="en-US" altLang="en-US" dirty="0" smtClean="0"/>
              <a:t>Three stages of interphase</a:t>
            </a:r>
          </a:p>
          <a:p>
            <a:pPr lvl="1"/>
            <a:r>
              <a:rPr lang="en-US" altLang="en-US" dirty="0" smtClean="0"/>
              <a:t>G1: metabolic activities</a:t>
            </a:r>
          </a:p>
          <a:p>
            <a:pPr lvl="1"/>
            <a:r>
              <a:rPr lang="en-US" altLang="en-US" dirty="0" smtClean="0"/>
              <a:t>S: DNA synthesis</a:t>
            </a:r>
          </a:p>
          <a:p>
            <a:pPr lvl="1"/>
            <a:r>
              <a:rPr lang="en-US" altLang="en-US" dirty="0" smtClean="0"/>
              <a:t>G2: protein synthesis needed for cell division</a:t>
            </a: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Cancer (1 of 3)</a:t>
            </a:r>
            <a:endParaRPr lang="en-US" dirty="0"/>
          </a:p>
        </p:txBody>
      </p:sp>
      <p:sp>
        <p:nvSpPr>
          <p:cNvPr id="44035" name="Content Placeholder 2"/>
          <p:cNvSpPr>
            <a:spLocks noGrp="1"/>
          </p:cNvSpPr>
          <p:nvPr>
            <p:ph idx="1"/>
          </p:nvPr>
        </p:nvSpPr>
        <p:spPr/>
        <p:txBody>
          <a:bodyPr>
            <a:normAutofit/>
          </a:bodyPr>
          <a:lstStyle/>
          <a:p>
            <a:r>
              <a:rPr lang="en-US" altLang="en-US" sz="2600" dirty="0" smtClean="0"/>
              <a:t>Benign neoplasms such as warts are not usually dangerous</a:t>
            </a:r>
          </a:p>
          <a:p>
            <a:pPr lvl="1"/>
            <a:r>
              <a:rPr lang="en-US" altLang="en-US" dirty="0" smtClean="0"/>
              <a:t>Slow growth</a:t>
            </a:r>
          </a:p>
          <a:p>
            <a:pPr lvl="1"/>
            <a:r>
              <a:rPr lang="en-US" altLang="en-US" dirty="0" smtClean="0"/>
              <a:t>Cells retain plasma membrane adhesion proteins</a:t>
            </a:r>
          </a:p>
          <a:p>
            <a:r>
              <a:rPr lang="en-US" altLang="en-US" sz="2600" dirty="0"/>
              <a:t>A malignant neoplasm progressively worsens and is dangerous to health</a:t>
            </a:r>
          </a:p>
          <a:p>
            <a:r>
              <a:rPr lang="en-US" altLang="en-US" sz="2600" dirty="0"/>
              <a:t>Characteristics of malignant cells</a:t>
            </a:r>
          </a:p>
          <a:p>
            <a:pPr lvl="1"/>
            <a:r>
              <a:rPr lang="en-US" altLang="en-US" dirty="0"/>
              <a:t>Abnormal growth and development</a:t>
            </a:r>
          </a:p>
          <a:p>
            <a:pPr lvl="1"/>
            <a:r>
              <a:rPr lang="en-US" altLang="en-US" dirty="0"/>
              <a:t>Altered cytoplasm and plasma membrane</a:t>
            </a:r>
          </a:p>
          <a:p>
            <a:pPr lvl="1"/>
            <a:r>
              <a:rPr lang="en-US" altLang="en-US" dirty="0"/>
              <a:t>Cells undergo metastasis: process in which malignant cells spread from one part of the body to </a:t>
            </a:r>
            <a:r>
              <a:rPr lang="en-US" altLang="en-US" dirty="0" smtClean="0"/>
              <a:t>another</a:t>
            </a: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Cancer (2 of 3)</a:t>
            </a:r>
            <a:endParaRPr lang="en-US" dirty="0"/>
          </a:p>
        </p:txBody>
      </p:sp>
      <p:sp>
        <p:nvSpPr>
          <p:cNvPr id="47107" name="Content Placeholder 2"/>
          <p:cNvSpPr>
            <a:spLocks noGrp="1"/>
          </p:cNvSpPr>
          <p:nvPr>
            <p:ph idx="1"/>
          </p:nvPr>
        </p:nvSpPr>
        <p:spPr/>
        <p:txBody>
          <a:bodyPr/>
          <a:lstStyle/>
          <a:p>
            <a:r>
              <a:rPr lang="en-US" altLang="en-US" dirty="0" smtClean="0"/>
              <a:t>Cancer: disease that occurs when a malignant neoplasm physically and metabolically disrupts body tissues</a:t>
            </a:r>
          </a:p>
          <a:p>
            <a:pPr lvl="1"/>
            <a:r>
              <a:rPr lang="en-US" altLang="en-US" dirty="0" smtClean="0"/>
              <a:t>Each year, cancer causes 15–20% of all human deaths in developed countries</a:t>
            </a:r>
          </a:p>
          <a:p>
            <a:r>
              <a:rPr lang="en-US" altLang="en-US" dirty="0"/>
              <a:t>Mutations in multiple checkpoint genes are required to transform a normal cell into a malignant one</a:t>
            </a:r>
          </a:p>
          <a:p>
            <a:pPr lvl="1"/>
            <a:r>
              <a:rPr lang="en-US" altLang="en-US" dirty="0"/>
              <a:t>Such mutations may take a lifetime to </a:t>
            </a:r>
            <a:r>
              <a:rPr lang="en-US" altLang="en-US" dirty="0" smtClean="0"/>
              <a:t>accumulate</a:t>
            </a: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Cancer (3 of 3)</a:t>
            </a:r>
            <a:endParaRPr lang="en-US" dirty="0"/>
          </a:p>
        </p:txBody>
      </p:sp>
      <p:sp>
        <p:nvSpPr>
          <p:cNvPr id="49155" name="Content Placeholder 2"/>
          <p:cNvSpPr>
            <a:spLocks noGrp="1"/>
          </p:cNvSpPr>
          <p:nvPr>
            <p:ph idx="1"/>
          </p:nvPr>
        </p:nvSpPr>
        <p:spPr>
          <a:xfrm>
            <a:off x="228600" y="1295401"/>
            <a:ext cx="8763000" cy="4114800"/>
          </a:xfrm>
        </p:spPr>
        <p:txBody>
          <a:bodyPr/>
          <a:lstStyle/>
          <a:p>
            <a:r>
              <a:rPr lang="en-US" altLang="en-US" dirty="0" smtClean="0"/>
              <a:t>Lifestyle choices can reduce one’s risk of acquiring mutations</a:t>
            </a:r>
          </a:p>
          <a:p>
            <a:pPr lvl="1"/>
            <a:r>
              <a:rPr lang="en-US" altLang="en-US" dirty="0" smtClean="0"/>
              <a:t>Do not smoke</a:t>
            </a:r>
          </a:p>
          <a:p>
            <a:pPr lvl="1"/>
            <a:r>
              <a:rPr lang="en-US" altLang="en-US" dirty="0" smtClean="0"/>
              <a:t>Avoid sun exposure</a:t>
            </a:r>
          </a:p>
          <a:p>
            <a:r>
              <a:rPr lang="en-US" altLang="en-US" dirty="0"/>
              <a:t>Some neoplasms can be detected with periodic screening such as gynecological or dermatological exams</a:t>
            </a:r>
          </a:p>
          <a:p>
            <a:pPr lvl="1"/>
            <a:r>
              <a:rPr lang="en-US" altLang="en-US" dirty="0"/>
              <a:t>If detected early enough, many types of malignant neoplasms can be removed before metastasis </a:t>
            </a:r>
            <a:r>
              <a:rPr lang="en-US" altLang="en-US" dirty="0" smtClean="0"/>
              <a:t>occurs</a:t>
            </a: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457200"/>
            <a:ext cx="8032638" cy="754328"/>
          </a:xfrm>
        </p:spPr>
        <p:txBody>
          <a:bodyPr/>
          <a:lstStyle/>
          <a:p>
            <a:r>
              <a:rPr lang="en-US" dirty="0" smtClean="0"/>
              <a:t>Skin Cancer and Early Screening</a:t>
            </a:r>
            <a:endParaRPr lang="en-US" dirty="0"/>
          </a:p>
        </p:txBody>
      </p:sp>
      <p:pic>
        <p:nvPicPr>
          <p:cNvPr id="7" name="Picture 6" descr="A figure shows three photos of skin cancer. The first photo shows a close up view of a reddish boil like lesion on the surface of the skin. The corresponding illustration reads, “Basal cell carcinoma is the most common type of skin cancer. This slow-growing, raised lump may be uncolored, reddish-brown, or black.” The second photo shows a close up view of a depression on the skin surface. A slightly ulcerated red patch is seen on the depressed area. The corresponding illustration reads, “Squamous cell carcinoma is the second most common form of skin cancer. This pink growth, firm to the touch, grows under the skin’s surface.” The third photo shows a reddish black lump which appears slightly dry and flaky. The corresponding illustration reads, “Melanoma spreads fastest. Cells form dark, encrusted lumps that may itch or bleed easil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273123"/>
            <a:ext cx="2590800" cy="4899077"/>
          </a:xfrm>
          <a:prstGeom prst="rect">
            <a:avLst/>
          </a:prstGeom>
        </p:spPr>
      </p:pic>
    </p:spTree>
    <p:extLst>
      <p:ext uri="{BB962C8B-B14F-4D97-AF65-F5344CB8AC3E}">
        <p14:creationId xmlns:p14="http://schemas.microsoft.com/office/powerpoint/2010/main" val="230129535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dirty="0"/>
              <a:t>Application: Henrietta’s Immortal Cells </a:t>
            </a:r>
            <a:r>
              <a:rPr lang="en-US" altLang="en-US" dirty="0" smtClean="0"/>
              <a:t>(1 of 2)</a:t>
            </a:r>
            <a:endParaRPr lang="en-US" dirty="0"/>
          </a:p>
        </p:txBody>
      </p:sp>
      <p:sp>
        <p:nvSpPr>
          <p:cNvPr id="52227" name="Content Placeholder 2"/>
          <p:cNvSpPr>
            <a:spLocks noGrp="1"/>
          </p:cNvSpPr>
          <p:nvPr>
            <p:ph idx="1"/>
          </p:nvPr>
        </p:nvSpPr>
        <p:spPr/>
        <p:txBody>
          <a:bodyPr/>
          <a:lstStyle/>
          <a:p>
            <a:r>
              <a:rPr lang="en-US" altLang="en-US" smtClean="0"/>
              <a:t>Finding human cells that grow in a laboratory took George and Margaret Gey nearly 30 years to find</a:t>
            </a:r>
          </a:p>
          <a:p>
            <a:r>
              <a:rPr lang="en-US" altLang="en-US" smtClean="0"/>
              <a:t>In 1951, an assistant prepared a cell line that divided vigorously</a:t>
            </a:r>
          </a:p>
          <a:p>
            <a:pPr lvl="1"/>
            <a:r>
              <a:rPr lang="en-US" altLang="en-US" smtClean="0"/>
              <a:t>These cells were named HeLa cells, after Henrietta Lacks, the patient from whom the cells were taken</a:t>
            </a:r>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a:t>Application: Henrietta’s Immortal Cells </a:t>
            </a:r>
            <a:r>
              <a:rPr lang="en-US" altLang="en-US" dirty="0" smtClean="0"/>
              <a:t>(2 </a:t>
            </a:r>
            <a:r>
              <a:rPr lang="en-US" altLang="en-US" dirty="0"/>
              <a:t>of 2)</a:t>
            </a:r>
            <a:endParaRPr lang="en-US" dirty="0"/>
          </a:p>
        </p:txBody>
      </p:sp>
      <p:sp>
        <p:nvSpPr>
          <p:cNvPr id="53251" name="Content Placeholder 2"/>
          <p:cNvSpPr>
            <a:spLocks noGrp="1"/>
          </p:cNvSpPr>
          <p:nvPr>
            <p:ph idx="1"/>
          </p:nvPr>
        </p:nvSpPr>
        <p:spPr/>
        <p:txBody>
          <a:bodyPr/>
          <a:lstStyle/>
          <a:p>
            <a:r>
              <a:rPr lang="en-US" altLang="en-US" dirty="0" smtClean="0"/>
              <a:t>Although Henrietta passed away from cervical cancer, her cells lived on in the </a:t>
            </a:r>
            <a:r>
              <a:rPr lang="en-US" altLang="en-US" dirty="0" err="1" smtClean="0"/>
              <a:t>Geys</a:t>
            </a:r>
            <a:r>
              <a:rPr lang="en-US" altLang="en-US" dirty="0" smtClean="0"/>
              <a:t>’ laboratory, aiding in polio studies</a:t>
            </a:r>
          </a:p>
          <a:p>
            <a:r>
              <a:rPr lang="en-US" altLang="en-US" dirty="0" smtClean="0"/>
              <a:t>HeLa cells are still used today in laboratories all over the world to study cancer and numerous other cellular processes</a:t>
            </a:r>
          </a:p>
          <a:p>
            <a:pPr lvl="1"/>
            <a:r>
              <a:rPr lang="en-US" altLang="en-US" dirty="0" smtClean="0"/>
              <a:t>HeLa cells contributed to the work of Nobel Prize winners</a:t>
            </a:r>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68381" y="516755"/>
            <a:ext cx="4534215" cy="685753"/>
          </a:xfrm>
        </p:spPr>
        <p:txBody>
          <a:bodyPr/>
          <a:lstStyle/>
          <a:p>
            <a:r>
              <a:rPr lang="en-US" altLang="en-US" dirty="0" smtClean="0"/>
              <a:t>HeLa Cells</a:t>
            </a:r>
            <a:endParaRPr lang="en-US" dirty="0"/>
          </a:p>
        </p:txBody>
      </p:sp>
      <p:pic>
        <p:nvPicPr>
          <p:cNvPr id="7" name="Picture 6" descr="An illustration shows two dumbbell like structures, reddish at the center and white, cloudy appearance at both ends. A greenish blue band is seen at the center of each structure. Tiny blue spots and reddish strands are seen beyond the cloudy appearance at both ends of the dumbbell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212" y="1524000"/>
            <a:ext cx="8037576" cy="4574532"/>
          </a:xfrm>
          <a:prstGeom prst="rect">
            <a:avLst/>
          </a:prstGeom>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lvl="0"/>
            <a:r>
              <a:rPr lang="en-US" dirty="0" smtClean="0"/>
              <a:t>Many of the drugs used in chemotherapy cause loss of hair in the individual being treated. Why would such drugs affect hair growth.</a:t>
            </a:r>
          </a:p>
          <a:p>
            <a:pPr lvl="0"/>
            <a:r>
              <a:rPr lang="en-US" dirty="0" smtClean="0"/>
              <a:t>Why do the mechanisms of cleavage differ between animal vs. plant cells?</a:t>
            </a:r>
          </a:p>
        </p:txBody>
      </p:sp>
    </p:spTree>
    <p:extLst>
      <p:ext uri="{BB962C8B-B14F-4D97-AF65-F5344CB8AC3E}">
        <p14:creationId xmlns:p14="http://schemas.microsoft.com/office/powerpoint/2010/main" val="73702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Cell Cycle (3 of 3)</a:t>
            </a:r>
            <a:endParaRPr lang="en-US" dirty="0"/>
          </a:p>
        </p:txBody>
      </p:sp>
      <p:sp>
        <p:nvSpPr>
          <p:cNvPr id="13315" name="Content Placeholder 2"/>
          <p:cNvSpPr>
            <a:spLocks noGrp="1"/>
          </p:cNvSpPr>
          <p:nvPr>
            <p:ph idx="1"/>
          </p:nvPr>
        </p:nvSpPr>
        <p:spPr>
          <a:xfrm>
            <a:off x="228600" y="1295401"/>
            <a:ext cx="8763000" cy="3505200"/>
          </a:xfrm>
        </p:spPr>
        <p:txBody>
          <a:bodyPr/>
          <a:lstStyle/>
          <a:p>
            <a:r>
              <a:rPr lang="en-US" altLang="en-US" dirty="0" smtClean="0"/>
              <a:t>Mitosis: process of nuclear division that maintains chromosome number</a:t>
            </a:r>
          </a:p>
          <a:p>
            <a:r>
              <a:rPr lang="en-US" altLang="en-US" dirty="0" smtClean="0"/>
              <a:t>Mitosis and cytoplasmic division are the basis of:</a:t>
            </a:r>
          </a:p>
          <a:p>
            <a:pPr lvl="1"/>
            <a:r>
              <a:rPr lang="en-US" altLang="en-US" dirty="0" smtClean="0"/>
              <a:t>Developmental processes (e.g., increases in body size and tissue remodeling)</a:t>
            </a:r>
          </a:p>
          <a:p>
            <a:pPr lvl="1"/>
            <a:r>
              <a:rPr lang="en-US" altLang="en-US" dirty="0" smtClean="0"/>
              <a:t>Replacement of damaged or dead cells</a:t>
            </a:r>
          </a:p>
          <a:p>
            <a:pPr lvl="1"/>
            <a:r>
              <a:rPr lang="en-US" altLang="en-US" dirty="0" smtClean="0"/>
              <a:t>Eukaryotic asexual reproduction (offspring are produced by one parent)</a:t>
            </a: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Eukaryotic Cell Cycle</a:t>
            </a:r>
            <a:endParaRPr lang="en-US" dirty="0"/>
          </a:p>
        </p:txBody>
      </p:sp>
      <p:pic>
        <p:nvPicPr>
          <p:cNvPr id="7" name="Picture 6" descr="An illustration shows a circle with a light gray colored outer boundary and another dark boundary at the exterior.  The circle is divided into four segments labeled as, “G1”, “G2”, “S” and “mitosis”.  The inner boundary shows arrows in a cyclic movement.  The exterior boundary is marked as step 1 and labeled as, “interphase”; G1 is marked as step 2; S is marked as step 3, G2 is marked as step 4; mitosis is marked as step 5.  The fifth step has different rays marked as step 6 and labeled as, “cytoplasmic division”, “telophase”, “anaphase”, “metaphase” and “prophase” converge in the mitosis slice of the circle.  Tick marks are shown in some places inside the circ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738" y="1552862"/>
            <a:ext cx="7728524" cy="4390738"/>
          </a:xfrm>
          <a:prstGeom prst="rect">
            <a:avLst/>
          </a:prstGeom>
        </p:spPr>
      </p:pic>
    </p:spTree>
    <p:extLst>
      <p:ext uri="{BB962C8B-B14F-4D97-AF65-F5344CB8AC3E}">
        <p14:creationId xmlns:p14="http://schemas.microsoft.com/office/powerpoint/2010/main" val="395005600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Mitosis Maintains the Chromosome Number </a:t>
            </a:r>
            <a:br>
              <a:rPr lang="en-US" altLang="en-US" dirty="0" smtClean="0"/>
            </a:br>
            <a:r>
              <a:rPr lang="en-US" altLang="en-US" dirty="0" smtClean="0"/>
              <a:t>(1 of 4)</a:t>
            </a:r>
            <a:endParaRPr lang="en-US" dirty="0"/>
          </a:p>
        </p:txBody>
      </p:sp>
      <p:sp>
        <p:nvSpPr>
          <p:cNvPr id="15363" name="Content Placeholder 2"/>
          <p:cNvSpPr>
            <a:spLocks noGrp="1"/>
          </p:cNvSpPr>
          <p:nvPr>
            <p:ph idx="1"/>
          </p:nvPr>
        </p:nvSpPr>
        <p:spPr/>
        <p:txBody>
          <a:bodyPr/>
          <a:lstStyle/>
          <a:p>
            <a:r>
              <a:rPr lang="en-US" altLang="en-US" smtClean="0"/>
              <a:t>When a cell divides by mitosis, it produces two descendant cells</a:t>
            </a:r>
          </a:p>
          <a:p>
            <a:pPr lvl="1"/>
            <a:r>
              <a:rPr lang="en-US" altLang="en-US" smtClean="0"/>
              <a:t>Each with the same number and type of chromosomes as the parent</a:t>
            </a:r>
          </a:p>
          <a:p>
            <a:r>
              <a:rPr lang="en-US" altLang="en-US" smtClean="0"/>
              <a:t>Human body cells are diploid (contain pairs of chromosomes)</a:t>
            </a:r>
          </a:p>
          <a:p>
            <a:pPr lvl="1"/>
            <a:r>
              <a:rPr lang="en-US" altLang="en-US" smtClean="0"/>
              <a:t>With exception, the chromosomes of each pair are homologous: have the same length, shape, and genes</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a:t>Mitosis Maintains the Chromosome Number </a:t>
            </a:r>
            <a:br>
              <a:rPr lang="en-US" altLang="en-US" dirty="0"/>
            </a:br>
            <a:r>
              <a:rPr lang="en-US" altLang="en-US" dirty="0" smtClean="0"/>
              <a:t>(2 </a:t>
            </a:r>
            <a:r>
              <a:rPr lang="en-US" altLang="en-US" dirty="0"/>
              <a:t>of 4)</a:t>
            </a:r>
            <a:endParaRPr lang="en-US" dirty="0"/>
          </a:p>
        </p:txBody>
      </p:sp>
      <p:sp>
        <p:nvSpPr>
          <p:cNvPr id="16387" name="Content Placeholder 2"/>
          <p:cNvSpPr>
            <a:spLocks noGrp="1"/>
          </p:cNvSpPr>
          <p:nvPr>
            <p:ph idx="1"/>
          </p:nvPr>
        </p:nvSpPr>
        <p:spPr/>
        <p:txBody>
          <a:bodyPr/>
          <a:lstStyle/>
          <a:p>
            <a:r>
              <a:rPr lang="en-US" altLang="en-US" dirty="0" smtClean="0"/>
              <a:t>How are homologous chromosomes distributed to descendant cells?</a:t>
            </a:r>
          </a:p>
          <a:p>
            <a:pPr lvl="1"/>
            <a:r>
              <a:rPr lang="en-US" altLang="en-US" dirty="0" smtClean="0"/>
              <a:t>G1: chromosomes are unduplicated</a:t>
            </a:r>
          </a:p>
          <a:p>
            <a:pPr lvl="1"/>
            <a:r>
              <a:rPr lang="en-US" altLang="en-US" dirty="0" smtClean="0"/>
              <a:t>By the G2 stage, each chromosome consists of two double-stranded DNA molecules called sister chromatids</a:t>
            </a: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a:t>Mitosis Maintains the Chromosome Number </a:t>
            </a:r>
            <a:br>
              <a:rPr lang="en-US" altLang="en-US" dirty="0"/>
            </a:br>
            <a:r>
              <a:rPr lang="en-US" altLang="en-US" dirty="0" smtClean="0"/>
              <a:t>(3 </a:t>
            </a:r>
            <a:r>
              <a:rPr lang="en-US" altLang="en-US" dirty="0"/>
              <a:t>of 4)</a:t>
            </a:r>
            <a:endParaRPr lang="en-US" dirty="0"/>
          </a:p>
        </p:txBody>
      </p:sp>
      <p:sp>
        <p:nvSpPr>
          <p:cNvPr id="17411" name="Content Placeholder 2"/>
          <p:cNvSpPr>
            <a:spLocks noGrp="1"/>
          </p:cNvSpPr>
          <p:nvPr>
            <p:ph idx="1"/>
          </p:nvPr>
        </p:nvSpPr>
        <p:spPr/>
        <p:txBody>
          <a:bodyPr/>
          <a:lstStyle/>
          <a:p>
            <a:r>
              <a:rPr lang="en-US" altLang="en-US" dirty="0" smtClean="0"/>
              <a:t>During mitosis, the sister chromatids are pulled apart</a:t>
            </a:r>
          </a:p>
          <a:p>
            <a:pPr lvl="1"/>
            <a:r>
              <a:rPr lang="en-US" altLang="en-US" dirty="0" smtClean="0"/>
              <a:t>Each sister chromatid ends up in separate nuclei that are packaged into separate cells</a:t>
            </a:r>
            <a:endParaRPr lang="en-US" altLang="en-US" dirty="0"/>
          </a:p>
        </p:txBody>
      </p:sp>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5164</TotalTime>
  <Words>2722</Words>
  <Application>Microsoft Office PowerPoint</Application>
  <PresentationFormat>On-screen Show (4:3)</PresentationFormat>
  <Paragraphs>246</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Sample</vt:lpstr>
      <vt:lpstr>Biology Concepts &amp; Applications</vt:lpstr>
      <vt:lpstr>11.1 Multiplication by Division</vt:lpstr>
      <vt:lpstr>The Cell Cycle (1 of 3)</vt:lpstr>
      <vt:lpstr>The Cell Cycle (2 of 3)</vt:lpstr>
      <vt:lpstr>The Cell Cycle (3 of 3)</vt:lpstr>
      <vt:lpstr>The Eukaryotic Cell Cycle</vt:lpstr>
      <vt:lpstr>Mitosis Maintains the Chromosome Number  (1 of 4)</vt:lpstr>
      <vt:lpstr>Mitosis Maintains the Chromosome Number  (2 of 4)</vt:lpstr>
      <vt:lpstr>Mitosis Maintains the Chromosome Number  (3 of 4)</vt:lpstr>
      <vt:lpstr>Mitosis Maintains Chromosome Numbers (4 of 4)</vt:lpstr>
      <vt:lpstr>Control Over the Cell Cycle</vt:lpstr>
      <vt:lpstr>Why Cells Divide by Mitosis</vt:lpstr>
      <vt:lpstr>11.2 A Closer Look at Mitosis (1 of 3)</vt:lpstr>
      <vt:lpstr>A Closer Look at Mitosis (2 of 3)</vt:lpstr>
      <vt:lpstr>A Closer Look at Mitosis (3 of 3)</vt:lpstr>
      <vt:lpstr>The Spindle</vt:lpstr>
      <vt:lpstr>Mitosis (1 of 2)</vt:lpstr>
      <vt:lpstr>Mitosis (2 of 2)</vt:lpstr>
      <vt:lpstr>11.3 Cytoplasmic Division</vt:lpstr>
      <vt:lpstr>Animal Cell Cytokinesis</vt:lpstr>
      <vt:lpstr>Cytoplasmic Division of Animal Cell</vt:lpstr>
      <vt:lpstr>Plant Cell Cytokinesis</vt:lpstr>
      <vt:lpstr>Cytoplasmic Division of Plant Cells</vt:lpstr>
      <vt:lpstr>11.4 Marking Time with Telomeres</vt:lpstr>
      <vt:lpstr>Telomeres (1 of 2)</vt:lpstr>
      <vt:lpstr>Telomeres (2 of 2)</vt:lpstr>
      <vt:lpstr>Telomeres Shorten With Each Division</vt:lpstr>
      <vt:lpstr>Shortened Telomeres Trigger Checkpoints</vt:lpstr>
      <vt:lpstr>Stem Cell Telomeres</vt:lpstr>
      <vt:lpstr>Telomeres and Aging</vt:lpstr>
      <vt:lpstr>Cause vs. Effect?</vt:lpstr>
      <vt:lpstr>11.5 Pathological Mitosis</vt:lpstr>
      <vt:lpstr>The Role of Mutations (1 of 4)</vt:lpstr>
      <vt:lpstr>The Role of Mutations (2 of 4)</vt:lpstr>
      <vt:lpstr>The Role of Mutations (3 of 4)</vt:lpstr>
      <vt:lpstr>The Role of Mutations (4 of 4)</vt:lpstr>
      <vt:lpstr>Effects of An Oncogene</vt:lpstr>
      <vt:lpstr>Checkpoint Genes in Action</vt:lpstr>
      <vt:lpstr>Neoplasms and Malignancy</vt:lpstr>
      <vt:lpstr>Cancer (1 of 3)</vt:lpstr>
      <vt:lpstr>Cancer (2 of 3)</vt:lpstr>
      <vt:lpstr>Cancer (3 of 3)</vt:lpstr>
      <vt:lpstr>Skin Cancer and Early Screening</vt:lpstr>
      <vt:lpstr>Application: Henrietta’s Immortal Cells (1 of 2)</vt:lpstr>
      <vt:lpstr>Application: Henrietta’s Immortal Cells (2 of 2)</vt:lpstr>
      <vt:lpstr>HeLa Cells</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How Cells Reproduce</dc:title>
  <dc:creator>Starr</dc:creator>
  <cp:lastModifiedBy>CD</cp:lastModifiedBy>
  <cp:revision>271</cp:revision>
  <dcterms:modified xsi:type="dcterms:W3CDTF">2017-02-13T07:10:24Z</dcterms:modified>
</cp:coreProperties>
</file>