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65"/>
  </p:notesMasterIdLst>
  <p:sldIdLst>
    <p:sldId id="312" r:id="rId2"/>
    <p:sldId id="259" r:id="rId3"/>
    <p:sldId id="260" r:id="rId4"/>
    <p:sldId id="261" r:id="rId5"/>
    <p:sldId id="313" r:id="rId6"/>
    <p:sldId id="262" r:id="rId7"/>
    <p:sldId id="264" r:id="rId8"/>
    <p:sldId id="265" r:id="rId9"/>
    <p:sldId id="266" r:id="rId10"/>
    <p:sldId id="263" r:id="rId11"/>
    <p:sldId id="314" r:id="rId12"/>
    <p:sldId id="315" r:id="rId13"/>
    <p:sldId id="326" r:id="rId14"/>
    <p:sldId id="316" r:id="rId15"/>
    <p:sldId id="327" r:id="rId16"/>
    <p:sldId id="319" r:id="rId17"/>
    <p:sldId id="320" r:id="rId18"/>
    <p:sldId id="328" r:id="rId19"/>
    <p:sldId id="269" r:id="rId20"/>
    <p:sldId id="267" r:id="rId21"/>
    <p:sldId id="268"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322" r:id="rId43"/>
    <p:sldId id="323" r:id="rId44"/>
    <p:sldId id="324" r:id="rId45"/>
    <p:sldId id="290" r:id="rId46"/>
    <p:sldId id="291" r:id="rId47"/>
    <p:sldId id="292" r:id="rId48"/>
    <p:sldId id="293" r:id="rId49"/>
    <p:sldId id="325"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Lst>
  <p:sldSz cx="9144000" cy="6858000" type="screen4x3"/>
  <p:notesSz cx="6858000" cy="9144000"/>
  <p:custDataLst>
    <p:tags r:id="rId6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25" autoAdjust="0"/>
  </p:normalViewPr>
  <p:slideViewPr>
    <p:cSldViewPr>
      <p:cViewPr varScale="1">
        <p:scale>
          <a:sx n="131" d="100"/>
          <a:sy n="131" d="100"/>
        </p:scale>
        <p:origin x="1044" y="96"/>
      </p:cViewPr>
      <p:guideLst>
        <p:guide orient="horz" pos="2160"/>
        <p:guide orient="horz" pos="960"/>
        <p:guide orient="horz" pos="384"/>
        <p:guide pos="2880"/>
      </p:guideLst>
    </p:cSldViewPr>
  </p:slideViewPr>
  <p:outlineViewPr>
    <p:cViewPr>
      <p:scale>
        <a:sx n="33" d="100"/>
        <a:sy n="33" d="100"/>
      </p:scale>
      <p:origin x="0" y="33996"/>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7828" name="Slide Number Placeholder 3"/>
          <p:cNvSpPr>
            <a:spLocks noGrp="1"/>
          </p:cNvSpPr>
          <p:nvPr>
            <p:ph type="sldNum" sz="quarter" idx="5"/>
          </p:nvPr>
        </p:nvSpPr>
        <p:spPr>
          <a:noFill/>
        </p:spPr>
        <p:txBody>
          <a:bodyPr/>
          <a:lstStyle/>
          <a:p>
            <a:fld id="{B46B2996-C625-5F46-A7DC-FCD9F48DF5D1}" type="slidenum">
              <a:rPr lang="en-US"/>
              <a:pPr/>
              <a:t>2</a:t>
            </a:fld>
            <a:endParaRPr lang="en-US" dirty="0"/>
          </a:p>
        </p:txBody>
      </p:sp>
    </p:spTree>
    <p:extLst>
      <p:ext uri="{BB962C8B-B14F-4D97-AF65-F5344CB8AC3E}">
        <p14:creationId xmlns:p14="http://schemas.microsoft.com/office/powerpoint/2010/main" val="9694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5476" name="Slide Number Placeholder 3"/>
          <p:cNvSpPr>
            <a:spLocks noGrp="1"/>
          </p:cNvSpPr>
          <p:nvPr>
            <p:ph type="sldNum" sz="quarter" idx="5"/>
          </p:nvPr>
        </p:nvSpPr>
        <p:spPr>
          <a:noFill/>
        </p:spPr>
        <p:txBody>
          <a:bodyPr/>
          <a:lstStyle/>
          <a:p>
            <a:fld id="{50EC945A-3CE3-BD43-9D2D-650FE809E14B}" type="slidenum">
              <a:rPr lang="en-US"/>
              <a:pPr/>
              <a:t>20</a:t>
            </a:fld>
            <a:endParaRPr lang="en-US" dirty="0"/>
          </a:p>
        </p:txBody>
      </p:sp>
    </p:spTree>
    <p:extLst>
      <p:ext uri="{BB962C8B-B14F-4D97-AF65-F5344CB8AC3E}">
        <p14:creationId xmlns:p14="http://schemas.microsoft.com/office/powerpoint/2010/main" val="409102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21</a:t>
            </a:fld>
            <a:endParaRPr lang="en-US" dirty="0"/>
          </a:p>
        </p:txBody>
      </p:sp>
    </p:spTree>
    <p:extLst>
      <p:ext uri="{BB962C8B-B14F-4D97-AF65-F5344CB8AC3E}">
        <p14:creationId xmlns:p14="http://schemas.microsoft.com/office/powerpoint/2010/main" val="389492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29A36B99-957E-7847-B1F9-C5675C7BB043}" type="slidenum">
              <a:rPr lang="en-US"/>
              <a:pPr/>
              <a:t>22</a:t>
            </a:fld>
            <a:endParaRPr lang="en-US" dirty="0"/>
          </a:p>
        </p:txBody>
      </p:sp>
    </p:spTree>
    <p:extLst>
      <p:ext uri="{BB962C8B-B14F-4D97-AF65-F5344CB8AC3E}">
        <p14:creationId xmlns:p14="http://schemas.microsoft.com/office/powerpoint/2010/main" val="755108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23</a:t>
            </a:fld>
            <a:endParaRPr lang="en-US" dirty="0"/>
          </a:p>
        </p:txBody>
      </p:sp>
    </p:spTree>
    <p:extLst>
      <p:ext uri="{BB962C8B-B14F-4D97-AF65-F5344CB8AC3E}">
        <p14:creationId xmlns:p14="http://schemas.microsoft.com/office/powerpoint/2010/main" val="385567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14019"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solidFill>
                  <a:srgbClr val="000000"/>
                </a:solidFill>
                <a:latin typeface="Arial"/>
                <a:ea typeface="ＭＳ Ｐゴシック" charset="-128"/>
                <a:cs typeface="Arial"/>
              </a:rPr>
              <a:t>Figure 14.4 </a:t>
            </a:r>
            <a:r>
              <a:rPr lang="en-US" sz="1200" b="0" kern="1200" baseline="0" dirty="0">
                <a:solidFill>
                  <a:schemeClr val="tx1"/>
                </a:solidFill>
                <a:latin typeface="Arial"/>
                <a:cs typeface="Arial"/>
              </a:rPr>
              <a:t>Natural capital depletion: </a:t>
            </a:r>
            <a:r>
              <a:rPr lang="en-US" sz="1200" kern="1200" baseline="0" dirty="0">
                <a:solidFill>
                  <a:schemeClr val="tx1"/>
                </a:solidFill>
                <a:latin typeface="Arial"/>
                <a:cs typeface="Arial"/>
              </a:rPr>
              <a:t>Each of these depletion curves for a mineral resource is based on a different set of assumptions. Dashed vertical lines represent the times at which 80% depletion occurs.</a:t>
            </a:r>
            <a:endParaRPr lang="el-GR" b="1" dirty="0">
              <a:solidFill>
                <a:srgbClr val="000000"/>
              </a:solidFill>
              <a:latin typeface="Arial"/>
              <a:ea typeface="ＭＳ Ｐゴシック" charset="-128"/>
              <a:cs typeface="Arial"/>
            </a:endParaRPr>
          </a:p>
        </p:txBody>
      </p:sp>
    </p:spTree>
    <p:extLst>
      <p:ext uri="{BB962C8B-B14F-4D97-AF65-F5344CB8AC3E}">
        <p14:creationId xmlns:p14="http://schemas.microsoft.com/office/powerpoint/2010/main" val="18590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25</a:t>
            </a:fld>
            <a:endParaRPr lang="en-US" dirty="0"/>
          </a:p>
        </p:txBody>
      </p:sp>
    </p:spTree>
    <p:extLst>
      <p:ext uri="{BB962C8B-B14F-4D97-AF65-F5344CB8AC3E}">
        <p14:creationId xmlns:p14="http://schemas.microsoft.com/office/powerpoint/2010/main" val="2700801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Figure 14.5 Rare-earth metals are used to manufacture all-electric</a:t>
            </a:r>
            <a:r>
              <a:rPr lang="en-US" baseline="0" dirty="0">
                <a:latin typeface="Arial"/>
                <a:cs typeface="Arial"/>
              </a:rPr>
              <a:t> and hybrid-electric cars and many other products.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26</a:t>
            </a:fld>
            <a:endParaRPr lang="en-US" dirty="0"/>
          </a:p>
        </p:txBody>
      </p:sp>
    </p:spTree>
    <p:extLst>
      <p:ext uri="{BB962C8B-B14F-4D97-AF65-F5344CB8AC3E}">
        <p14:creationId xmlns:p14="http://schemas.microsoft.com/office/powerpoint/2010/main" val="54444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27</a:t>
            </a:fld>
            <a:endParaRPr lang="en-US" dirty="0"/>
          </a:p>
        </p:txBody>
      </p:sp>
    </p:spTree>
    <p:extLst>
      <p:ext uri="{BB962C8B-B14F-4D97-AF65-F5344CB8AC3E}">
        <p14:creationId xmlns:p14="http://schemas.microsoft.com/office/powerpoint/2010/main" val="129979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96614B54-F121-1A49-A199-FD44E3AA627A}" type="slidenum">
              <a:rPr lang="en-US"/>
              <a:pPr/>
              <a:t>28</a:t>
            </a:fld>
            <a:endParaRPr lang="en-US" dirty="0"/>
          </a:p>
        </p:txBody>
      </p:sp>
    </p:spTree>
    <p:extLst>
      <p:ext uri="{BB962C8B-B14F-4D97-AF65-F5344CB8AC3E}">
        <p14:creationId xmlns:p14="http://schemas.microsoft.com/office/powerpoint/2010/main" val="358669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0052" name="Slide Number Placeholder 3"/>
          <p:cNvSpPr>
            <a:spLocks noGrp="1"/>
          </p:cNvSpPr>
          <p:nvPr>
            <p:ph type="sldNum" sz="quarter" idx="5"/>
          </p:nvPr>
        </p:nvSpPr>
        <p:spPr>
          <a:noFill/>
        </p:spPr>
        <p:txBody>
          <a:bodyPr/>
          <a:lstStyle/>
          <a:p>
            <a:fld id="{D611C9BE-ABAF-CD47-A495-02CF8DB66BD1}" type="slidenum">
              <a:rPr lang="en-US"/>
              <a:pPr/>
              <a:t>29</a:t>
            </a:fld>
            <a:endParaRPr lang="en-US" dirty="0"/>
          </a:p>
        </p:txBody>
      </p:sp>
    </p:spTree>
    <p:extLst>
      <p:ext uri="{BB962C8B-B14F-4D97-AF65-F5344CB8AC3E}">
        <p14:creationId xmlns:p14="http://schemas.microsoft.com/office/powerpoint/2010/main" val="42161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9876" name="Slide Number Placeholder 3"/>
          <p:cNvSpPr>
            <a:spLocks noGrp="1"/>
          </p:cNvSpPr>
          <p:nvPr>
            <p:ph type="sldNum" sz="quarter" idx="5"/>
          </p:nvPr>
        </p:nvSpPr>
        <p:spPr>
          <a:noFill/>
        </p:spPr>
        <p:txBody>
          <a:bodyPr/>
          <a:lstStyle/>
          <a:p>
            <a:fld id="{BEC3AC79-6806-BD47-BA35-ECB1FB12DC4B}" type="slidenum">
              <a:rPr lang="en-US"/>
              <a:pPr/>
              <a:t>3</a:t>
            </a:fld>
            <a:endParaRPr lang="en-US" dirty="0"/>
          </a:p>
        </p:txBody>
      </p:sp>
    </p:spTree>
    <p:extLst>
      <p:ext uri="{BB962C8B-B14F-4D97-AF65-F5344CB8AC3E}">
        <p14:creationId xmlns:p14="http://schemas.microsoft.com/office/powerpoint/2010/main" val="2019863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7EF86495-A3C3-4F44-BDEC-6E1296556363}" type="slidenum">
              <a:rPr lang="en-US"/>
              <a:pPr/>
              <a:t>30</a:t>
            </a:fld>
            <a:endParaRPr lang="en-US" dirty="0"/>
          </a:p>
        </p:txBody>
      </p:sp>
    </p:spTree>
    <p:extLst>
      <p:ext uri="{BB962C8B-B14F-4D97-AF65-F5344CB8AC3E}">
        <p14:creationId xmlns:p14="http://schemas.microsoft.com/office/powerpoint/2010/main" val="3301368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232A80D9-F987-9147-B8D0-2C0B153D4B52}" type="slidenum">
              <a:rPr lang="en-US"/>
              <a:pPr/>
              <a:t>31</a:t>
            </a:fld>
            <a:endParaRPr lang="en-US" dirty="0"/>
          </a:p>
        </p:txBody>
      </p:sp>
    </p:spTree>
    <p:extLst>
      <p:ext uri="{BB962C8B-B14F-4D97-AF65-F5344CB8AC3E}">
        <p14:creationId xmlns:p14="http://schemas.microsoft.com/office/powerpoint/2010/main" val="395733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b="0" i="0" noProof="1">
                <a:latin typeface="Arial"/>
                <a:ea typeface="ＭＳ Ｐゴシック" charset="-128"/>
                <a:cs typeface="Arial"/>
              </a:rPr>
              <a:t>Figure 14</a:t>
            </a:r>
            <a:r>
              <a:rPr lang="en-US" b="0" i="0" noProof="1">
                <a:latin typeface="Arial"/>
                <a:ea typeface="ＭＳ Ｐゴシック" charset="-128"/>
                <a:cs typeface="Arial"/>
              </a:rPr>
              <a:t>.6</a:t>
            </a:r>
            <a:r>
              <a:rPr lang="en-US" b="0" i="0" baseline="0" noProof="1">
                <a:latin typeface="Arial"/>
                <a:ea typeface="ＭＳ Ｐゴシック" charset="-128"/>
                <a:cs typeface="Arial"/>
              </a:rPr>
              <a:t> </a:t>
            </a:r>
            <a:r>
              <a:rPr lang="en-US" b="0" i="0" dirty="0">
                <a:latin typeface="Arial"/>
                <a:ea typeface="ＭＳ Ｐゴシック" charset="-128"/>
                <a:cs typeface="Arial"/>
              </a:rPr>
              <a:t>N</a:t>
            </a:r>
            <a:r>
              <a:rPr b="0" i="0" noProof="1">
                <a:latin typeface="Arial"/>
                <a:ea typeface="ＭＳ Ｐゴシック" charset="-128"/>
                <a:cs typeface="Arial"/>
              </a:rPr>
              <a:t>atural capital</a:t>
            </a:r>
            <a:r>
              <a:rPr lang="en-US" b="0" i="0" noProof="1">
                <a:latin typeface="Arial"/>
                <a:ea typeface="ＭＳ Ｐゴシック" charset="-128"/>
                <a:cs typeface="Arial"/>
              </a:rPr>
              <a:t>: </a:t>
            </a:r>
            <a:r>
              <a:rPr lang="en-US" sz="1200" kern="1200" baseline="0" dirty="0">
                <a:latin typeface="Arial"/>
                <a:cs typeface="Arial"/>
              </a:rPr>
              <a:t>Hydrothermal deposits, or black smokers, are rich in various minerals.</a:t>
            </a:r>
            <a:endParaRPr noProof="1">
              <a:latin typeface="Arial"/>
              <a:ea typeface="ＭＳ Ｐゴシック" charset="-128"/>
              <a:cs typeface="Arial"/>
            </a:endParaRPr>
          </a:p>
        </p:txBody>
      </p:sp>
      <p:sp>
        <p:nvSpPr>
          <p:cNvPr id="133124" name="Slide Number Placeholder 3"/>
          <p:cNvSpPr>
            <a:spLocks noGrp="1"/>
          </p:cNvSpPr>
          <p:nvPr>
            <p:ph type="sldNum" sz="quarter" idx="5"/>
          </p:nvPr>
        </p:nvSpPr>
        <p:spPr>
          <a:noFill/>
        </p:spPr>
        <p:txBody>
          <a:bodyPr/>
          <a:lstStyle/>
          <a:p>
            <a:fld id="{94D8D6DB-C411-1B40-93B7-BF56C213D5BB}" type="slidenum">
              <a:rPr lang="en-US"/>
              <a:pPr/>
              <a:t>32</a:t>
            </a:fld>
            <a:endParaRPr lang="en-US" dirty="0"/>
          </a:p>
        </p:txBody>
      </p:sp>
    </p:spTree>
    <p:extLst>
      <p:ext uri="{BB962C8B-B14F-4D97-AF65-F5344CB8AC3E}">
        <p14:creationId xmlns:p14="http://schemas.microsoft.com/office/powerpoint/2010/main" val="3171672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4452" name="Slide Number Placeholder 3"/>
          <p:cNvSpPr>
            <a:spLocks noGrp="1"/>
          </p:cNvSpPr>
          <p:nvPr>
            <p:ph type="sldNum" sz="quarter" idx="5"/>
          </p:nvPr>
        </p:nvSpPr>
        <p:spPr>
          <a:noFill/>
        </p:spPr>
        <p:txBody>
          <a:bodyPr/>
          <a:lstStyle/>
          <a:p>
            <a:fld id="{B4378A0D-F303-5246-91F7-DFC9F7E793FF}" type="slidenum">
              <a:rPr lang="en-US"/>
              <a:pPr/>
              <a:t>33</a:t>
            </a:fld>
            <a:endParaRPr lang="en-US" dirty="0"/>
          </a:p>
        </p:txBody>
      </p:sp>
    </p:spTree>
    <p:extLst>
      <p:ext uri="{BB962C8B-B14F-4D97-AF65-F5344CB8AC3E}">
        <p14:creationId xmlns:p14="http://schemas.microsoft.com/office/powerpoint/2010/main" val="3132198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EB965BA9-CEA9-E543-BF22-F7EDD005FED3}" type="slidenum">
              <a:rPr lang="en-US"/>
              <a:pPr/>
              <a:t>34</a:t>
            </a:fld>
            <a:endParaRPr lang="en-US" dirty="0"/>
          </a:p>
        </p:txBody>
      </p:sp>
    </p:spTree>
    <p:extLst>
      <p:ext uri="{BB962C8B-B14F-4D97-AF65-F5344CB8AC3E}">
        <p14:creationId xmlns:p14="http://schemas.microsoft.com/office/powerpoint/2010/main" val="286730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14.7 </a:t>
            </a:r>
            <a:r>
              <a:rPr lang="en-US" sz="1200" kern="1200" baseline="0" dirty="0">
                <a:solidFill>
                  <a:schemeClr val="tx1"/>
                </a:solidFill>
                <a:latin typeface="Arial"/>
                <a:cs typeface="Arial"/>
              </a:rPr>
              <a:t>Each metal product that we use has a life cycle.</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35</a:t>
            </a:fld>
            <a:endParaRPr lang="en-US" dirty="0"/>
          </a:p>
        </p:txBody>
      </p:sp>
    </p:spTree>
    <p:extLst>
      <p:ext uri="{BB962C8B-B14F-4D97-AF65-F5344CB8AC3E}">
        <p14:creationId xmlns:p14="http://schemas.microsoft.com/office/powerpoint/2010/main" val="507614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9572" name="Slide Number Placeholder 3"/>
          <p:cNvSpPr>
            <a:spLocks noGrp="1"/>
          </p:cNvSpPr>
          <p:nvPr>
            <p:ph type="sldNum" sz="quarter" idx="5"/>
          </p:nvPr>
        </p:nvSpPr>
        <p:spPr>
          <a:noFill/>
        </p:spPr>
        <p:txBody>
          <a:bodyPr/>
          <a:lstStyle/>
          <a:p>
            <a:fld id="{E053D848-4D57-4F4A-9F93-BB12E09DD94C}" type="slidenum">
              <a:rPr lang="en-US"/>
              <a:pPr/>
              <a:t>36</a:t>
            </a:fld>
            <a:endParaRPr lang="en-US" dirty="0"/>
          </a:p>
        </p:txBody>
      </p:sp>
    </p:spTree>
    <p:extLst>
      <p:ext uri="{BB962C8B-B14F-4D97-AF65-F5344CB8AC3E}">
        <p14:creationId xmlns:p14="http://schemas.microsoft.com/office/powerpoint/2010/main" val="1764388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14.8</a:t>
            </a:r>
            <a:r>
              <a:rPr lang="en-US" b="0" baseline="0" dirty="0">
                <a:latin typeface="Arial"/>
                <a:cs typeface="Arial"/>
              </a:rPr>
              <a:t> </a:t>
            </a:r>
            <a:r>
              <a:rPr lang="en-US" sz="1200" b="0" kern="1200" baseline="0" dirty="0">
                <a:solidFill>
                  <a:schemeClr val="tx1"/>
                </a:solidFill>
                <a:latin typeface="Arial"/>
                <a:cs typeface="Arial"/>
              </a:rPr>
              <a:t>Natural capital degradation: </a:t>
            </a:r>
            <a:r>
              <a:rPr lang="en-US" sz="1200" kern="1200" baseline="0" dirty="0">
                <a:solidFill>
                  <a:schemeClr val="tx1"/>
                </a:solidFill>
                <a:latin typeface="Arial"/>
                <a:cs typeface="Arial"/>
              </a:rPr>
              <a:t>This spoils pile in Zielitz, Germany, is made up of waste material from the mining of potassium salts used to make fertilizers.</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37</a:t>
            </a:fld>
            <a:endParaRPr lang="en-US" dirty="0"/>
          </a:p>
        </p:txBody>
      </p:sp>
    </p:spTree>
    <p:extLst>
      <p:ext uri="{BB962C8B-B14F-4D97-AF65-F5344CB8AC3E}">
        <p14:creationId xmlns:p14="http://schemas.microsoft.com/office/powerpoint/2010/main" val="1699327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14.9 Natural capital degradation: Area strip mining for gold in Yukon Territory, Canada</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38</a:t>
            </a:fld>
            <a:endParaRPr lang="en-US" dirty="0"/>
          </a:p>
        </p:txBody>
      </p:sp>
    </p:spTree>
    <p:extLst>
      <p:ext uri="{BB962C8B-B14F-4D97-AF65-F5344CB8AC3E}">
        <p14:creationId xmlns:p14="http://schemas.microsoft.com/office/powerpoint/2010/main" val="2255297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14.10</a:t>
            </a:r>
            <a:r>
              <a:rPr lang="en-US" b="0" baseline="0" dirty="0">
                <a:latin typeface="Arial"/>
                <a:cs typeface="Arial"/>
              </a:rPr>
              <a:t> </a:t>
            </a:r>
            <a:r>
              <a:rPr lang="en-US" sz="1200" b="0" kern="1200" baseline="0" dirty="0">
                <a:solidFill>
                  <a:schemeClr val="tx1"/>
                </a:solidFill>
                <a:latin typeface="Arial"/>
                <a:cs typeface="Arial"/>
              </a:rPr>
              <a:t>Natural capital degradation</a:t>
            </a:r>
            <a:r>
              <a:rPr lang="en-US" sz="1200" kern="1200" baseline="0" dirty="0">
                <a:solidFill>
                  <a:schemeClr val="tx1"/>
                </a:solidFill>
                <a:latin typeface="Arial"/>
                <a:cs typeface="Arial"/>
              </a:rPr>
              <a:t>: Contour strip mining is used in hilly or mountainous terrain.</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39</a:t>
            </a:fld>
            <a:endParaRPr lang="en-US" dirty="0"/>
          </a:p>
        </p:txBody>
      </p:sp>
    </p:spTree>
    <p:extLst>
      <p:ext uri="{BB962C8B-B14F-4D97-AF65-F5344CB8AC3E}">
        <p14:creationId xmlns:p14="http://schemas.microsoft.com/office/powerpoint/2010/main" val="239118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06C5E715-8143-F547-BC23-16D0035F094D}" type="slidenum">
              <a:rPr lang="en-US"/>
              <a:pPr/>
              <a:t>4</a:t>
            </a:fld>
            <a:endParaRPr lang="en-US" dirty="0"/>
          </a:p>
        </p:txBody>
      </p:sp>
    </p:spTree>
    <p:extLst>
      <p:ext uri="{BB962C8B-B14F-4D97-AF65-F5344CB8AC3E}">
        <p14:creationId xmlns:p14="http://schemas.microsoft.com/office/powerpoint/2010/main" val="2009507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311358E3-2D92-104D-87AD-22474A50BA7B}" type="slidenum">
              <a:rPr lang="en-US"/>
              <a:pPr/>
              <a:t>40</a:t>
            </a:fld>
            <a:endParaRPr lang="en-US" dirty="0"/>
          </a:p>
        </p:txBody>
      </p:sp>
    </p:spTree>
    <p:extLst>
      <p:ext uri="{BB962C8B-B14F-4D97-AF65-F5344CB8AC3E}">
        <p14:creationId xmlns:p14="http://schemas.microsoft.com/office/powerpoint/2010/main" val="3672612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14.11 </a:t>
            </a:r>
            <a:r>
              <a:rPr lang="en-US" sz="1200" b="0" i="0" u="none" strike="noStrike" kern="1200" baseline="0" dirty="0">
                <a:solidFill>
                  <a:schemeClr val="tx1"/>
                </a:solidFill>
                <a:latin typeface="Arial"/>
                <a:cs typeface="Arial"/>
              </a:rPr>
              <a:t>Natural capital degradation: Mountaintop removal coal mining near Whitesville, West Virginia.</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41</a:t>
            </a:fld>
            <a:endParaRPr lang="en-US" dirty="0"/>
          </a:p>
        </p:txBody>
      </p:sp>
    </p:spTree>
    <p:extLst>
      <p:ext uri="{BB962C8B-B14F-4D97-AF65-F5344CB8AC3E}">
        <p14:creationId xmlns:p14="http://schemas.microsoft.com/office/powerpoint/2010/main" val="2347431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B5890535-7112-5442-9079-54506AAE1683}" type="slidenum">
              <a:rPr lang="en-US"/>
              <a:pPr/>
              <a:t>45</a:t>
            </a:fld>
            <a:endParaRPr lang="en-US" dirty="0"/>
          </a:p>
        </p:txBody>
      </p:sp>
    </p:spTree>
    <p:extLst>
      <p:ext uri="{BB962C8B-B14F-4D97-AF65-F5344CB8AC3E}">
        <p14:creationId xmlns:p14="http://schemas.microsoft.com/office/powerpoint/2010/main" val="266990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cs typeface="Arial"/>
              </a:rPr>
              <a:t>Figure 14.13 Illegal gold mining on the banks of the Pra River in Ghana, Africa.</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46</a:t>
            </a:fld>
            <a:endParaRPr lang="en-US" dirty="0"/>
          </a:p>
        </p:txBody>
      </p:sp>
    </p:spTree>
    <p:extLst>
      <p:ext uri="{BB962C8B-B14F-4D97-AF65-F5344CB8AC3E}">
        <p14:creationId xmlns:p14="http://schemas.microsoft.com/office/powerpoint/2010/main" val="1033632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4148" name="Slide Number Placeholder 3"/>
          <p:cNvSpPr>
            <a:spLocks noGrp="1"/>
          </p:cNvSpPr>
          <p:nvPr>
            <p:ph type="sldNum" sz="quarter" idx="5"/>
          </p:nvPr>
        </p:nvSpPr>
        <p:spPr>
          <a:noFill/>
        </p:spPr>
        <p:txBody>
          <a:bodyPr/>
          <a:lstStyle/>
          <a:p>
            <a:fld id="{3D1D4822-AB3B-1C46-AD7E-A87EAEFC77E9}" type="slidenum">
              <a:rPr lang="en-US"/>
              <a:pPr/>
              <a:t>47</a:t>
            </a:fld>
            <a:endParaRPr lang="en-US" dirty="0"/>
          </a:p>
        </p:txBody>
      </p:sp>
    </p:spTree>
    <p:extLst>
      <p:ext uri="{BB962C8B-B14F-4D97-AF65-F5344CB8AC3E}">
        <p14:creationId xmlns:p14="http://schemas.microsoft.com/office/powerpoint/2010/main" val="1653580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5172" name="Slide Number Placeholder 3"/>
          <p:cNvSpPr>
            <a:spLocks noGrp="1"/>
          </p:cNvSpPr>
          <p:nvPr>
            <p:ph type="sldNum" sz="quarter" idx="5"/>
          </p:nvPr>
        </p:nvSpPr>
        <p:spPr>
          <a:noFill/>
        </p:spPr>
        <p:txBody>
          <a:bodyPr/>
          <a:lstStyle/>
          <a:p>
            <a:fld id="{9A7BD539-1882-A24F-A214-3842FC22DC0B}" type="slidenum">
              <a:rPr lang="en-US"/>
              <a:pPr/>
              <a:t>48</a:t>
            </a:fld>
            <a:endParaRPr lang="en-US" dirty="0"/>
          </a:p>
        </p:txBody>
      </p:sp>
    </p:spTree>
    <p:extLst>
      <p:ext uri="{BB962C8B-B14F-4D97-AF65-F5344CB8AC3E}">
        <p14:creationId xmlns:p14="http://schemas.microsoft.com/office/powerpoint/2010/main" val="2696953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8244" name="Slide Number Placeholder 3"/>
          <p:cNvSpPr>
            <a:spLocks noGrp="1"/>
          </p:cNvSpPr>
          <p:nvPr>
            <p:ph type="sldNum" sz="quarter" idx="5"/>
          </p:nvPr>
        </p:nvSpPr>
        <p:spPr>
          <a:noFill/>
        </p:spPr>
        <p:txBody>
          <a:bodyPr/>
          <a:lstStyle/>
          <a:p>
            <a:fld id="{D43228A7-B349-8B4A-9997-EB9BABB8C563}" type="slidenum">
              <a:rPr lang="en-US"/>
              <a:pPr/>
              <a:t>50</a:t>
            </a:fld>
            <a:endParaRPr lang="en-US" dirty="0"/>
          </a:p>
        </p:txBody>
      </p:sp>
    </p:spTree>
    <p:extLst>
      <p:ext uri="{BB962C8B-B14F-4D97-AF65-F5344CB8AC3E}">
        <p14:creationId xmlns:p14="http://schemas.microsoft.com/office/powerpoint/2010/main" val="1707073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14</a:t>
            </a:r>
            <a:r>
              <a:rPr lang="en-US" b="0" noProof="1">
                <a:solidFill>
                  <a:srgbClr val="000000"/>
                </a:solidFill>
                <a:latin typeface="Arial"/>
                <a:ea typeface="ＭＳ Ｐゴシック" charset="-128"/>
                <a:cs typeface="Arial"/>
              </a:rPr>
              <a:t>.15</a:t>
            </a:r>
            <a:r>
              <a:rPr b="0" noProof="1">
                <a:solidFill>
                  <a:srgbClr val="000000"/>
                </a:solidFill>
                <a:latin typeface="Arial"/>
                <a:ea typeface="ＭＳ Ｐゴシック" charset="-128"/>
                <a:cs typeface="Arial"/>
              </a:rPr>
              <a:t> </a:t>
            </a:r>
            <a:r>
              <a:rPr lang="en-US" sz="1200" kern="1200" baseline="0" dirty="0">
                <a:solidFill>
                  <a:schemeClr val="tx1"/>
                </a:solidFill>
                <a:latin typeface="Arial"/>
                <a:cs typeface="Arial"/>
              </a:rPr>
              <a:t>We can use nonrenewable mineral resources more sustainably (Concept 14.4). Critical thinking: Which two of these solutions do you think are the most important? Why?</a:t>
            </a:r>
            <a:endParaRPr noProof="1">
              <a:solidFill>
                <a:srgbClr val="000000"/>
              </a:solidFill>
              <a:latin typeface="Arial"/>
              <a:ea typeface="ＭＳ Ｐゴシック" charset="-128"/>
              <a:cs typeface="Arial"/>
            </a:endParaRPr>
          </a:p>
        </p:txBody>
      </p:sp>
      <p:sp>
        <p:nvSpPr>
          <p:cNvPr id="141316" name="Slide Number Placeholder 3"/>
          <p:cNvSpPr>
            <a:spLocks noGrp="1"/>
          </p:cNvSpPr>
          <p:nvPr>
            <p:ph type="sldNum" sz="quarter" idx="5"/>
          </p:nvPr>
        </p:nvSpPr>
        <p:spPr>
          <a:noFill/>
        </p:spPr>
        <p:txBody>
          <a:bodyPr/>
          <a:lstStyle/>
          <a:p>
            <a:fld id="{4419CAB7-51D0-8546-B6AE-2A75771AE065}" type="slidenum">
              <a:rPr lang="en-US"/>
              <a:pPr/>
              <a:t>51</a:t>
            </a:fld>
            <a:endParaRPr lang="en-US" dirty="0"/>
          </a:p>
        </p:txBody>
      </p:sp>
    </p:spTree>
    <p:extLst>
      <p:ext uri="{BB962C8B-B14F-4D97-AF65-F5344CB8AC3E}">
        <p14:creationId xmlns:p14="http://schemas.microsoft.com/office/powerpoint/2010/main" val="2005383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52</a:t>
            </a:fld>
            <a:endParaRPr lang="en-US" dirty="0"/>
          </a:p>
        </p:txBody>
      </p:sp>
    </p:spTree>
    <p:extLst>
      <p:ext uri="{BB962C8B-B14F-4D97-AF65-F5344CB8AC3E}">
        <p14:creationId xmlns:p14="http://schemas.microsoft.com/office/powerpoint/2010/main" val="855850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53</a:t>
            </a:fld>
            <a:endParaRPr lang="en-US" dirty="0"/>
          </a:p>
        </p:txBody>
      </p:sp>
    </p:spTree>
    <p:extLst>
      <p:ext uri="{BB962C8B-B14F-4D97-AF65-F5344CB8AC3E}">
        <p14:creationId xmlns:p14="http://schemas.microsoft.com/office/powerpoint/2010/main" val="316999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14</a:t>
            </a:r>
            <a:r>
              <a:rPr lang="en-US" b="0" noProof="1">
                <a:solidFill>
                  <a:srgbClr val="000000"/>
                </a:solidFill>
                <a:latin typeface="Arial"/>
                <a:ea typeface="ＭＳ Ｐゴシック" charset="-128"/>
                <a:cs typeface="Arial"/>
              </a:rPr>
              <a:t>.2</a:t>
            </a:r>
            <a:r>
              <a:rPr b="0" noProof="1">
                <a:solidFill>
                  <a:srgbClr val="000000"/>
                </a:solidFill>
                <a:latin typeface="Arial"/>
                <a:ea typeface="ＭＳ Ｐゴシック" charset="-128"/>
                <a:cs typeface="Arial"/>
              </a:rPr>
              <a:t> </a:t>
            </a:r>
            <a:r>
              <a:rPr lang="en-US" sz="1200" kern="1200" baseline="0" dirty="0">
                <a:solidFill>
                  <a:schemeClr val="tx1"/>
                </a:solidFill>
                <a:latin typeface="Arial"/>
                <a:cs typeface="Arial"/>
              </a:rPr>
              <a:t>The earth is composed of a core, mantle, and crust, and within the core and mantle, dynamic forces have major effects on what happens in the crust and on the surface.</a:t>
            </a:r>
            <a:endParaRPr noProof="1">
              <a:solidFill>
                <a:srgbClr val="000000"/>
              </a:solidFill>
              <a:latin typeface="Arial"/>
              <a:ea typeface="ＭＳ Ｐゴシック" charset="-128"/>
              <a:cs typeface="Arial"/>
            </a:endParaRPr>
          </a:p>
        </p:txBody>
      </p:sp>
      <p:sp>
        <p:nvSpPr>
          <p:cNvPr id="81924" name="Slide Number Placeholder 3"/>
          <p:cNvSpPr>
            <a:spLocks noGrp="1"/>
          </p:cNvSpPr>
          <p:nvPr>
            <p:ph type="sldNum" sz="quarter" idx="5"/>
          </p:nvPr>
        </p:nvSpPr>
        <p:spPr>
          <a:noFill/>
        </p:spPr>
        <p:txBody>
          <a:bodyPr/>
          <a:lstStyle/>
          <a:p>
            <a:fld id="{99599CC5-8911-8B43-92E1-60588E92DDF8}" type="slidenum">
              <a:rPr lang="en-US"/>
              <a:pPr/>
              <a:t>6</a:t>
            </a:fld>
            <a:endParaRPr lang="en-US" dirty="0"/>
          </a:p>
        </p:txBody>
      </p:sp>
    </p:spTree>
    <p:extLst>
      <p:ext uri="{BB962C8B-B14F-4D97-AF65-F5344CB8AC3E}">
        <p14:creationId xmlns:p14="http://schemas.microsoft.com/office/powerpoint/2010/main" val="2157060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14.16 The earth’s crust has been fractured into several major tectonic plates. White arrows indicate examples of where plates are colliding, separating, or grinding along against each other in opposite directions. Question: Which plate are you riding on?</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54</a:t>
            </a:fld>
            <a:endParaRPr lang="en-US" dirty="0"/>
          </a:p>
        </p:txBody>
      </p:sp>
    </p:spTree>
    <p:extLst>
      <p:ext uri="{BB962C8B-B14F-4D97-AF65-F5344CB8AC3E}">
        <p14:creationId xmlns:p14="http://schemas.microsoft.com/office/powerpoint/2010/main" val="3936611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55</a:t>
            </a:fld>
            <a:endParaRPr lang="en-US" dirty="0"/>
          </a:p>
        </p:txBody>
      </p:sp>
    </p:spTree>
    <p:extLst>
      <p:ext uri="{BB962C8B-B14F-4D97-AF65-F5344CB8AC3E}">
        <p14:creationId xmlns:p14="http://schemas.microsoft.com/office/powerpoint/2010/main" val="546268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14.18</a:t>
            </a:r>
            <a:r>
              <a:rPr lang="en-US" b="0" baseline="0" dirty="0">
                <a:latin typeface="Arial"/>
                <a:cs typeface="Arial"/>
              </a:rPr>
              <a:t> </a:t>
            </a:r>
            <a:r>
              <a:rPr lang="en-US" sz="1200" kern="1200" baseline="0" dirty="0">
                <a:solidFill>
                  <a:schemeClr val="tx1"/>
                </a:solidFill>
                <a:latin typeface="Arial"/>
                <a:cs typeface="Arial"/>
              </a:rPr>
              <a:t>Sometimes, the internal pressure in a volcano is high enough to cause lava, ash, and gases to be ejected into the atmosphere (photo inset) or to flow over land, causing considerable damage.</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56</a:t>
            </a:fld>
            <a:endParaRPr lang="en-US" dirty="0"/>
          </a:p>
        </p:txBody>
      </p:sp>
    </p:spTree>
    <p:extLst>
      <p:ext uri="{BB962C8B-B14F-4D97-AF65-F5344CB8AC3E}">
        <p14:creationId xmlns:p14="http://schemas.microsoft.com/office/powerpoint/2010/main" val="1517420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6469AFC9-8B90-0949-8F19-529E45BA9AA0}" type="slidenum">
              <a:rPr lang="en-US"/>
              <a:pPr/>
              <a:t>57</a:t>
            </a:fld>
            <a:endParaRPr lang="en-US" dirty="0"/>
          </a:p>
        </p:txBody>
      </p:sp>
    </p:spTree>
    <p:extLst>
      <p:ext uri="{BB962C8B-B14F-4D97-AF65-F5344CB8AC3E}">
        <p14:creationId xmlns:p14="http://schemas.microsoft.com/office/powerpoint/2010/main" val="3550418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7E551A8E-1A09-F646-8BE4-6532B7EB44E6}" type="slidenum">
              <a:rPr lang="en-US"/>
              <a:pPr/>
              <a:t>58</a:t>
            </a:fld>
            <a:endParaRPr lang="en-US" dirty="0"/>
          </a:p>
        </p:txBody>
      </p:sp>
    </p:spTree>
    <p:extLst>
      <p:ext uri="{BB962C8B-B14F-4D97-AF65-F5344CB8AC3E}">
        <p14:creationId xmlns:p14="http://schemas.microsoft.com/office/powerpoint/2010/main" val="2845216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14.17 The San Andreas Fault, created by the North American Plate and the Pacific Plate sliding very slowly past each other, runs almost the full length of California (see map). It is responsible for earthquakes of various magnitudes, which have caused rifts on the land surface in some areas (photo).</a:t>
            </a:r>
            <a:endParaRPr noProof="1">
              <a:solidFill>
                <a:srgbClr val="000000"/>
              </a:solidFill>
              <a:latin typeface="Arial"/>
              <a:ea typeface="ＭＳ Ｐゴシック" charset="-128"/>
              <a:cs typeface="Arial"/>
            </a:endParaRPr>
          </a:p>
        </p:txBody>
      </p:sp>
      <p:sp>
        <p:nvSpPr>
          <p:cNvPr id="93188" name="Slide Number Placeholder 3"/>
          <p:cNvSpPr>
            <a:spLocks noGrp="1"/>
          </p:cNvSpPr>
          <p:nvPr>
            <p:ph type="sldNum" sz="quarter" idx="5"/>
          </p:nvPr>
        </p:nvSpPr>
        <p:spPr>
          <a:noFill/>
        </p:spPr>
        <p:txBody>
          <a:bodyPr/>
          <a:lstStyle/>
          <a:p>
            <a:fld id="{63D9F5DA-B621-824A-A1ED-6FAFD96EAF9E}" type="slidenum">
              <a:rPr lang="en-US"/>
              <a:pPr/>
              <a:t>59</a:t>
            </a:fld>
            <a:endParaRPr lang="en-US" dirty="0"/>
          </a:p>
        </p:txBody>
      </p:sp>
    </p:spTree>
    <p:extLst>
      <p:ext uri="{BB962C8B-B14F-4D97-AF65-F5344CB8AC3E}">
        <p14:creationId xmlns:p14="http://schemas.microsoft.com/office/powerpoint/2010/main" val="407162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14.19 An earthquake</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(left) is one of nature’s most powerful events. The photo shows damage from a 2010 earthquake in Port-au-Prince, Haiti.</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60</a:t>
            </a:fld>
            <a:endParaRPr lang="en-US" dirty="0"/>
          </a:p>
        </p:txBody>
      </p:sp>
    </p:spTree>
    <p:extLst>
      <p:ext uri="{BB962C8B-B14F-4D97-AF65-F5344CB8AC3E}">
        <p14:creationId xmlns:p14="http://schemas.microsoft.com/office/powerpoint/2010/main" val="4029411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70656737-9416-4F40-A8AD-03377CD84088}" type="slidenum">
              <a:rPr lang="en-US"/>
              <a:pPr/>
              <a:t>61</a:t>
            </a:fld>
            <a:endParaRPr lang="en-US" dirty="0"/>
          </a:p>
        </p:txBody>
      </p:sp>
    </p:spTree>
    <p:extLst>
      <p:ext uri="{BB962C8B-B14F-4D97-AF65-F5344CB8AC3E}">
        <p14:creationId xmlns:p14="http://schemas.microsoft.com/office/powerpoint/2010/main" val="1218585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62</a:t>
            </a:fld>
            <a:endParaRPr lang="en-US" dirty="0"/>
          </a:p>
        </p:txBody>
      </p:sp>
    </p:spTree>
    <p:extLst>
      <p:ext uri="{BB962C8B-B14F-4D97-AF65-F5344CB8AC3E}">
        <p14:creationId xmlns:p14="http://schemas.microsoft.com/office/powerpoint/2010/main" val="2442367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14.20 Formation of a tsunami. The map shows the area affected by a large tsunami in December 2004—one of the largest ever recorded.</a:t>
            </a:r>
            <a:endParaRPr noProof="1">
              <a:solidFill>
                <a:srgbClr val="000000"/>
              </a:solidFill>
              <a:latin typeface="Arial"/>
              <a:ea typeface="ＭＳ Ｐゴシック" charset="-128"/>
              <a:cs typeface="Arial"/>
            </a:endParaRPr>
          </a:p>
        </p:txBody>
      </p:sp>
      <p:sp>
        <p:nvSpPr>
          <p:cNvPr id="97284" name="Slide Number Placeholder 3"/>
          <p:cNvSpPr>
            <a:spLocks noGrp="1"/>
          </p:cNvSpPr>
          <p:nvPr>
            <p:ph type="sldNum" sz="quarter" idx="5"/>
          </p:nvPr>
        </p:nvSpPr>
        <p:spPr>
          <a:noFill/>
        </p:spPr>
        <p:txBody>
          <a:bodyPr/>
          <a:lstStyle/>
          <a:p>
            <a:fld id="{F99068D6-8FF5-F649-BC67-788CFC2E31DA}" type="slidenum">
              <a:rPr lang="en-US"/>
              <a:pPr/>
              <a:t>63</a:t>
            </a:fld>
            <a:endParaRPr lang="en-US" dirty="0"/>
          </a:p>
        </p:txBody>
      </p:sp>
    </p:spTree>
    <p:extLst>
      <p:ext uri="{BB962C8B-B14F-4D97-AF65-F5344CB8AC3E}">
        <p14:creationId xmlns:p14="http://schemas.microsoft.com/office/powerpoint/2010/main" val="60767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a:t>
            </a:fld>
            <a:endParaRPr lang="en-US" dirty="0"/>
          </a:p>
        </p:txBody>
      </p:sp>
    </p:spTree>
    <p:extLst>
      <p:ext uri="{BB962C8B-B14F-4D97-AF65-F5344CB8AC3E}">
        <p14:creationId xmlns:p14="http://schemas.microsoft.com/office/powerpoint/2010/main" val="66524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a:t>
            </a:fld>
            <a:endParaRPr lang="en-US" dirty="0"/>
          </a:p>
        </p:txBody>
      </p:sp>
    </p:spTree>
    <p:extLst>
      <p:ext uri="{BB962C8B-B14F-4D97-AF65-F5344CB8AC3E}">
        <p14:creationId xmlns:p14="http://schemas.microsoft.com/office/powerpoint/2010/main" val="419252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9</a:t>
            </a:fld>
            <a:endParaRPr lang="en-US" dirty="0"/>
          </a:p>
        </p:txBody>
      </p:sp>
    </p:spTree>
    <p:extLst>
      <p:ext uri="{BB962C8B-B14F-4D97-AF65-F5344CB8AC3E}">
        <p14:creationId xmlns:p14="http://schemas.microsoft.com/office/powerpoint/2010/main" val="152537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Figure 14.3 Natural capital:</a:t>
            </a:r>
            <a:r>
              <a:rPr lang="en-US" baseline="0" dirty="0">
                <a:latin typeface="Arial"/>
                <a:cs typeface="Arial"/>
              </a:rPr>
              <a:t> The rock cycle is the slowest of the earth’s cyclical processes.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10</a:t>
            </a:fld>
            <a:endParaRPr lang="en-US" dirty="0"/>
          </a:p>
        </p:txBody>
      </p:sp>
    </p:spTree>
    <p:extLst>
      <p:ext uri="{BB962C8B-B14F-4D97-AF65-F5344CB8AC3E}">
        <p14:creationId xmlns:p14="http://schemas.microsoft.com/office/powerpoint/2010/main" val="285485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19</a:t>
            </a:fld>
            <a:endParaRPr lang="en-US" dirty="0"/>
          </a:p>
        </p:txBody>
      </p:sp>
    </p:spTree>
    <p:extLst>
      <p:ext uri="{BB962C8B-B14F-4D97-AF65-F5344CB8AC3E}">
        <p14:creationId xmlns:p14="http://schemas.microsoft.com/office/powerpoint/2010/main" val="3704431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17153314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6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763871520"/>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403181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3373930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95800" y="1905000"/>
            <a:ext cx="4267200" cy="2639578"/>
          </a:xfrm>
        </p:spPr>
        <p:txBody>
          <a:bodyPr/>
          <a:lstStyle/>
          <a:p>
            <a:pPr algn="ctr"/>
            <a:r>
              <a:rPr lang="en-US" sz="4000" b="1" dirty="0"/>
              <a:t>Chapter 11</a:t>
            </a:r>
          </a:p>
          <a:p>
            <a:pPr algn="ctr"/>
            <a:r>
              <a:rPr lang="en-US" sz="3600" dirty="0"/>
              <a:t>Geology, Soil, and Mineral Resources</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523759A1-EC46-42BB-956C-8589B7FE2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91056"/>
            <a:ext cx="3549982" cy="4480560"/>
          </a:xfrm>
          <a:prstGeom prst="rect">
            <a:avLst/>
          </a:prstGeom>
        </p:spPr>
      </p:pic>
    </p:spTree>
    <p:extLst>
      <p:ext uri="{BB962C8B-B14F-4D97-AF65-F5344CB8AC3E}">
        <p14:creationId xmlns:p14="http://schemas.microsoft.com/office/powerpoint/2010/main" val="273565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Is a Dynamic Planet (2 of 2)</a:t>
            </a:r>
          </a:p>
        </p:txBody>
      </p:sp>
      <p:pic>
        <p:nvPicPr>
          <p:cNvPr id="3" name="Picture 2" descr="An illustration of the rock cycle. Different layers of earth – core (represented as a yellow layer), mantle (represented as an orange layer), and the crust (represented as a brown layer) are represented in the background. Above the crust are the mountains, grasslands and the water bodies. The metamorphic rock (represented as red to brown solid mass) that is indicated in the mantle region is converted to Magma (molten rock).  Supporting text associated with the image of metamorphic rock reads “Slate, marble, gneiss, quartzite”. The magma is indicated near the outer portion of the mantle. On cooling, the magma is converted to igneous rock (represented as a light brown colored region with sandy texture). The supporting text associated with the image of igneous rock reads “Granite, pumice, basalt”. With heat and pressure, the igneous rock is converted back to metamorphic rock. The metamorphic rock and igneous rock through a series of steps is converted to Sedimentary rock (represented in brown with a layered texture). The series of steps indicated in order are “weathering, erosion, transportation and deposition”. Supporting text associated with the image of sedimentary rock reads “Sandstone, limestone”. With heat, pressure and stress the Sedimentary rock is converted to metamorphic roc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010" y="1512034"/>
            <a:ext cx="5955981" cy="4279166"/>
          </a:xfrm>
          <a:prstGeom prst="rect">
            <a:avLst/>
          </a:prstGeom>
        </p:spPr>
      </p:pic>
    </p:spTree>
    <p:extLst>
      <p:ext uri="{BB962C8B-B14F-4D97-AF65-F5344CB8AC3E}">
        <p14:creationId xmlns:p14="http://schemas.microsoft.com/office/powerpoint/2010/main" val="65093376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11.2 What Processes Lead to Soil Formations? </a:t>
            </a:r>
          </a:p>
        </p:txBody>
      </p:sp>
      <p:sp>
        <p:nvSpPr>
          <p:cNvPr id="3" name="Content Placeholder 2"/>
          <p:cNvSpPr>
            <a:spLocks noGrp="1"/>
          </p:cNvSpPr>
          <p:nvPr>
            <p:ph idx="1"/>
          </p:nvPr>
        </p:nvSpPr>
        <p:spPr/>
        <p:txBody>
          <a:bodyPr/>
          <a:lstStyle/>
          <a:p>
            <a:r>
              <a:rPr lang="en-US" dirty="0"/>
              <a:t>Physical, chemical, and biological processes all contribute to the formation of soil.</a:t>
            </a:r>
          </a:p>
          <a:p>
            <a:r>
              <a:rPr lang="en-US" dirty="0"/>
              <a:t>Soil is a renewable resource and a key factor in nutrient cycling</a:t>
            </a:r>
          </a:p>
        </p:txBody>
      </p:sp>
    </p:spTree>
    <p:extLst>
      <p:ext uri="{BB962C8B-B14F-4D97-AF65-F5344CB8AC3E}">
        <p14:creationId xmlns:p14="http://schemas.microsoft.com/office/powerpoint/2010/main" val="416585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Begins from Bedrock (1 of 2)</a:t>
            </a:r>
          </a:p>
        </p:txBody>
      </p:sp>
      <p:sp>
        <p:nvSpPr>
          <p:cNvPr id="3" name="Content Placeholder 2"/>
          <p:cNvSpPr>
            <a:spLocks noGrp="1"/>
          </p:cNvSpPr>
          <p:nvPr>
            <p:ph idx="1"/>
          </p:nvPr>
        </p:nvSpPr>
        <p:spPr/>
        <p:txBody>
          <a:bodyPr/>
          <a:lstStyle/>
          <a:p>
            <a:r>
              <a:rPr lang="en-US" dirty="0"/>
              <a:t>The process of weathering breaks up parent material that is the foundation of soil.</a:t>
            </a:r>
          </a:p>
          <a:p>
            <a:r>
              <a:rPr lang="en-US" dirty="0"/>
              <a:t>Lichens secrete acid that breaks down rock, the first step in primary succession</a:t>
            </a:r>
          </a:p>
          <a:p>
            <a:r>
              <a:rPr lang="en-US" dirty="0"/>
              <a:t>Humus is formed from dead organic material, releasing nutrients and holding moisture</a:t>
            </a:r>
          </a:p>
          <a:p>
            <a:r>
              <a:rPr lang="en-US" dirty="0"/>
              <a:t>Physical, chemical and biological processes form soil</a:t>
            </a:r>
          </a:p>
        </p:txBody>
      </p:sp>
    </p:spTree>
    <p:extLst>
      <p:ext uri="{BB962C8B-B14F-4D97-AF65-F5344CB8AC3E}">
        <p14:creationId xmlns:p14="http://schemas.microsoft.com/office/powerpoint/2010/main" val="65787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3798-082C-4596-9BF0-F215A62507E1}"/>
              </a:ext>
            </a:extLst>
          </p:cNvPr>
          <p:cNvSpPr>
            <a:spLocks noGrp="1"/>
          </p:cNvSpPr>
          <p:nvPr>
            <p:ph type="title"/>
          </p:nvPr>
        </p:nvSpPr>
        <p:spPr/>
        <p:txBody>
          <a:bodyPr/>
          <a:lstStyle/>
          <a:p>
            <a:r>
              <a:rPr lang="en-US" dirty="0"/>
              <a:t>Soil Begins from Bedrock (2 of 2)</a:t>
            </a:r>
          </a:p>
        </p:txBody>
      </p:sp>
      <p:pic>
        <p:nvPicPr>
          <p:cNvPr id="6" name="Picture 5">
            <a:extLst>
              <a:ext uri="{FF2B5EF4-FFF2-40B4-BE49-F238E27FC236}">
                <a16:creationId xmlns:a16="http://schemas.microsoft.com/office/drawing/2014/main" id="{6D30C659-1EF8-4D1E-9807-563F8C4A0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361637"/>
            <a:ext cx="7447613" cy="4736449"/>
          </a:xfrm>
          <a:prstGeom prst="rect">
            <a:avLst/>
          </a:prstGeom>
        </p:spPr>
      </p:pic>
    </p:spTree>
    <p:extLst>
      <p:ext uri="{BB962C8B-B14F-4D97-AF65-F5344CB8AC3E}">
        <p14:creationId xmlns:p14="http://schemas.microsoft.com/office/powerpoint/2010/main" val="403608330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is a Renewable Resource</a:t>
            </a:r>
            <a:br>
              <a:rPr lang="en-US" dirty="0"/>
            </a:br>
            <a:r>
              <a:rPr lang="en-US" dirty="0"/>
              <a:t> (1 of 3)</a:t>
            </a:r>
          </a:p>
        </p:txBody>
      </p:sp>
      <p:sp>
        <p:nvSpPr>
          <p:cNvPr id="3" name="Content Placeholder 2"/>
          <p:cNvSpPr>
            <a:spLocks noGrp="1"/>
          </p:cNvSpPr>
          <p:nvPr>
            <p:ph idx="1"/>
          </p:nvPr>
        </p:nvSpPr>
        <p:spPr/>
        <p:txBody>
          <a:bodyPr/>
          <a:lstStyle/>
          <a:p>
            <a:r>
              <a:rPr lang="en-US" dirty="0"/>
              <a:t>Living , organisms rely on soil is essential for agriculture, provides the medium for growing  timber, and provides ecological services such as purifying water and degrading wastes</a:t>
            </a:r>
          </a:p>
          <a:p>
            <a:r>
              <a:rPr lang="en-US" dirty="0"/>
              <a:t>Mature soils contain horizons</a:t>
            </a:r>
          </a:p>
          <a:p>
            <a:pPr lvl="1"/>
            <a:r>
              <a:rPr lang="en-US" dirty="0"/>
              <a:t>O (leaf litter)</a:t>
            </a:r>
          </a:p>
          <a:p>
            <a:pPr lvl="1"/>
            <a:r>
              <a:rPr lang="en-US" dirty="0"/>
              <a:t>A (top soil)</a:t>
            </a:r>
          </a:p>
          <a:p>
            <a:pPr lvl="1"/>
            <a:r>
              <a:rPr lang="en-US" dirty="0"/>
              <a:t>B (subsoil)</a:t>
            </a:r>
          </a:p>
          <a:p>
            <a:pPr lvl="1"/>
            <a:r>
              <a:rPr lang="en-US" dirty="0"/>
              <a:t>C (weathered parent material)</a:t>
            </a:r>
          </a:p>
        </p:txBody>
      </p:sp>
    </p:spTree>
    <p:extLst>
      <p:ext uri="{BB962C8B-B14F-4D97-AF65-F5344CB8AC3E}">
        <p14:creationId xmlns:p14="http://schemas.microsoft.com/office/powerpoint/2010/main" val="382401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E41E-7760-4A31-B62A-1892A0628748}"/>
              </a:ext>
            </a:extLst>
          </p:cNvPr>
          <p:cNvSpPr>
            <a:spLocks noGrp="1"/>
          </p:cNvSpPr>
          <p:nvPr>
            <p:ph type="title"/>
          </p:nvPr>
        </p:nvSpPr>
        <p:spPr/>
        <p:txBody>
          <a:bodyPr>
            <a:normAutofit fontScale="90000"/>
          </a:bodyPr>
          <a:lstStyle/>
          <a:p>
            <a:r>
              <a:rPr lang="en-US" dirty="0"/>
              <a:t>Soil is a Renewable Resource</a:t>
            </a:r>
            <a:br>
              <a:rPr lang="en-US" dirty="0"/>
            </a:br>
            <a:r>
              <a:rPr lang="en-US" dirty="0"/>
              <a:t> (2 of 3)</a:t>
            </a:r>
          </a:p>
        </p:txBody>
      </p:sp>
      <p:pic>
        <p:nvPicPr>
          <p:cNvPr id="6" name="Picture 5">
            <a:extLst>
              <a:ext uri="{FF2B5EF4-FFF2-40B4-BE49-F238E27FC236}">
                <a16:creationId xmlns:a16="http://schemas.microsoft.com/office/drawing/2014/main" id="{44B14198-16E7-4791-9964-4F2BFDCE1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1361637"/>
            <a:ext cx="4495800" cy="4863282"/>
          </a:xfrm>
          <a:prstGeom prst="rect">
            <a:avLst/>
          </a:prstGeom>
        </p:spPr>
      </p:pic>
    </p:spTree>
    <p:extLst>
      <p:ext uri="{BB962C8B-B14F-4D97-AF65-F5344CB8AC3E}">
        <p14:creationId xmlns:p14="http://schemas.microsoft.com/office/powerpoint/2010/main" val="8475782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is a Renewable Resource</a:t>
            </a:r>
            <a:br>
              <a:rPr lang="en-US" dirty="0"/>
            </a:br>
            <a:r>
              <a:rPr lang="en-US" dirty="0"/>
              <a:t> (3 of 3)</a:t>
            </a:r>
          </a:p>
        </p:txBody>
      </p:sp>
      <p:sp>
        <p:nvSpPr>
          <p:cNvPr id="3" name="Content Placeholder 2"/>
          <p:cNvSpPr>
            <a:spLocks noGrp="1"/>
          </p:cNvSpPr>
          <p:nvPr>
            <p:ph idx="1"/>
          </p:nvPr>
        </p:nvSpPr>
        <p:spPr/>
        <p:txBody>
          <a:bodyPr/>
          <a:lstStyle/>
          <a:p>
            <a:r>
              <a:rPr lang="en-US" dirty="0"/>
              <a:t>Several factors influence the formation of soil</a:t>
            </a:r>
          </a:p>
          <a:p>
            <a:pPr lvl="1"/>
            <a:r>
              <a:rPr lang="en-US" dirty="0"/>
              <a:t>Warm and wet environments form soil faster</a:t>
            </a:r>
          </a:p>
          <a:p>
            <a:pPr lvl="1"/>
            <a:r>
              <a:rPr lang="en-US" dirty="0"/>
              <a:t>Tropical rain forest soils have little organic material in soil and are nutrient poor.</a:t>
            </a:r>
          </a:p>
        </p:txBody>
      </p:sp>
    </p:spTree>
    <p:extLst>
      <p:ext uri="{BB962C8B-B14F-4D97-AF65-F5344CB8AC3E}">
        <p14:creationId xmlns:p14="http://schemas.microsoft.com/office/powerpoint/2010/main" val="304002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Soil Nutrients (1 of 2)</a:t>
            </a:r>
          </a:p>
        </p:txBody>
      </p:sp>
      <p:sp>
        <p:nvSpPr>
          <p:cNvPr id="3" name="Content Placeholder 2"/>
          <p:cNvSpPr>
            <a:spLocks noGrp="1"/>
          </p:cNvSpPr>
          <p:nvPr>
            <p:ph idx="1"/>
          </p:nvPr>
        </p:nvSpPr>
        <p:spPr/>
        <p:txBody>
          <a:bodyPr/>
          <a:lstStyle/>
          <a:p>
            <a:r>
              <a:rPr lang="en-US" dirty="0"/>
              <a:t>Most nutrients in a and O horizons</a:t>
            </a:r>
          </a:p>
          <a:p>
            <a:r>
              <a:rPr lang="en-US" dirty="0"/>
              <a:t>Fertile soil produces high crop yields with this topsoil and bacteria that convert nitrogen into ions that plants can assimilate</a:t>
            </a:r>
          </a:p>
          <a:p>
            <a:r>
              <a:rPr lang="en-US" dirty="0"/>
              <a:t>B and C horizons contain most of the soil’s inorganic material</a:t>
            </a:r>
          </a:p>
          <a:p>
            <a:r>
              <a:rPr lang="en-US" dirty="0"/>
              <a:t>Soil texture determines porosity and permeability</a:t>
            </a:r>
          </a:p>
        </p:txBody>
      </p:sp>
    </p:spTree>
    <p:extLst>
      <p:ext uri="{BB962C8B-B14F-4D97-AF65-F5344CB8AC3E}">
        <p14:creationId xmlns:p14="http://schemas.microsoft.com/office/powerpoint/2010/main" val="3624134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BE35-E186-4E7F-8144-B4193B5FB9CE}"/>
              </a:ext>
            </a:extLst>
          </p:cNvPr>
          <p:cNvSpPr>
            <a:spLocks noGrp="1"/>
          </p:cNvSpPr>
          <p:nvPr>
            <p:ph type="title"/>
          </p:nvPr>
        </p:nvSpPr>
        <p:spPr/>
        <p:txBody>
          <a:bodyPr>
            <a:normAutofit fontScale="90000"/>
          </a:bodyPr>
          <a:lstStyle/>
          <a:p>
            <a:r>
              <a:rPr lang="en-US" dirty="0"/>
              <a:t>The Importance of Soil Nutrients (2 of 2)</a:t>
            </a:r>
          </a:p>
        </p:txBody>
      </p:sp>
      <p:sp>
        <p:nvSpPr>
          <p:cNvPr id="4" name="Text Placeholder 3">
            <a:extLst>
              <a:ext uri="{FF2B5EF4-FFF2-40B4-BE49-F238E27FC236}">
                <a16:creationId xmlns:a16="http://schemas.microsoft.com/office/drawing/2014/main" id="{9D9F7A5C-19CD-48D2-8F5D-A79221F4E54C}"/>
              </a:ext>
            </a:extLst>
          </p:cNvPr>
          <p:cNvSpPr>
            <a:spLocks noGrp="1"/>
          </p:cNvSpPr>
          <p:nvPr>
            <p:ph type="body" sz="half" idx="2"/>
          </p:nvPr>
        </p:nvSpPr>
        <p:spPr/>
        <p:txBody>
          <a:bodyPr/>
          <a:lstStyle/>
          <a:p>
            <a:r>
              <a:rPr lang="en-US" dirty="0"/>
              <a:t>The size, shape, and degree of clumping of soil particles determine the number and volume of spaces for air and water within a soil. Water can flow more easily through soils with more spaces (left) than through soils with fewer spaces (right).</a:t>
            </a:r>
          </a:p>
        </p:txBody>
      </p:sp>
      <p:pic>
        <p:nvPicPr>
          <p:cNvPr id="6" name="Picture 5">
            <a:extLst>
              <a:ext uri="{FF2B5EF4-FFF2-40B4-BE49-F238E27FC236}">
                <a16:creationId xmlns:a16="http://schemas.microsoft.com/office/drawing/2014/main" id="{7BBFCD8D-09C9-438E-9676-ECC1B1CCA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95400"/>
            <a:ext cx="4398384" cy="4125236"/>
          </a:xfrm>
          <a:prstGeom prst="rect">
            <a:avLst/>
          </a:prstGeom>
        </p:spPr>
      </p:pic>
    </p:spTree>
    <p:extLst>
      <p:ext uri="{BB962C8B-B14F-4D97-AF65-F5344CB8AC3E}">
        <p14:creationId xmlns:p14="http://schemas.microsoft.com/office/powerpoint/2010/main" val="140762569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11.3 How Long Might Supplies of Nonrenewable Mineral Resources Last?</a:t>
            </a:r>
          </a:p>
        </p:txBody>
      </p:sp>
      <p:sp>
        <p:nvSpPr>
          <p:cNvPr id="3" name="Content Placeholder 2"/>
          <p:cNvSpPr>
            <a:spLocks noGrp="1"/>
          </p:cNvSpPr>
          <p:nvPr>
            <p:ph idx="1"/>
          </p:nvPr>
        </p:nvSpPr>
        <p:spPr/>
        <p:txBody>
          <a:bodyPr/>
          <a:lstStyle/>
          <a:p>
            <a:r>
              <a:rPr lang="en-US"/>
              <a:t>Nonrenewable mineral resources exist in finite amounts</a:t>
            </a:r>
          </a:p>
          <a:p>
            <a:pPr lvl="1"/>
            <a:r>
              <a:rPr lang="en-US"/>
              <a:t>Can become economically depleted when it costs more than it is worth to find, extract, and process the remaining deposits</a:t>
            </a:r>
          </a:p>
          <a:p>
            <a:r>
              <a:rPr lang="en-US"/>
              <a:t>There are several ways to extend supplies of mineral resources </a:t>
            </a:r>
          </a:p>
          <a:p>
            <a:pPr lvl="1"/>
            <a:r>
              <a:rPr lang="en-US"/>
              <a:t>Methods limited by economic and environmental factors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Case Study: The Real Cost of Gold</a:t>
            </a:r>
          </a:p>
        </p:txBody>
      </p:sp>
      <p:sp>
        <p:nvSpPr>
          <p:cNvPr id="3" name="Content Placeholder 2"/>
          <p:cNvSpPr>
            <a:spLocks noGrp="1"/>
          </p:cNvSpPr>
          <p:nvPr>
            <p:ph idx="1"/>
          </p:nvPr>
        </p:nvSpPr>
        <p:spPr/>
        <p:txBody>
          <a:bodyPr/>
          <a:lstStyle/>
          <a:p>
            <a:r>
              <a:rPr lang="en-US" dirty="0"/>
              <a:t>Harmful effects of gold mining</a:t>
            </a:r>
          </a:p>
          <a:p>
            <a:pPr lvl="1"/>
            <a:r>
              <a:rPr lang="en-US" dirty="0"/>
              <a:t>Massive amounts of rock dug to yield small amounts of gold</a:t>
            </a:r>
          </a:p>
          <a:p>
            <a:pPr lvl="1"/>
            <a:r>
              <a:rPr lang="en-US" dirty="0"/>
              <a:t>Highly toxic cyanide salts used to extract the gold into settling ponds</a:t>
            </a:r>
          </a:p>
          <a:p>
            <a:pPr lvl="2"/>
            <a:r>
              <a:rPr lang="en-US" dirty="0"/>
              <a:t>Toxic to birds and mammals </a:t>
            </a:r>
          </a:p>
          <a:p>
            <a:pPr lvl="2"/>
            <a:r>
              <a:rPr lang="en-US" dirty="0"/>
              <a:t>Threaten underground drinking water supplies</a:t>
            </a:r>
          </a:p>
          <a:p>
            <a:pPr lvl="1"/>
            <a:r>
              <a:rPr lang="en-US" dirty="0"/>
              <a:t>Romanian gold mine dam collapsed in 2000</a:t>
            </a:r>
          </a:p>
          <a:p>
            <a:pPr lvl="2"/>
            <a:r>
              <a:rPr lang="en-US" dirty="0"/>
              <a:t>Contaminated rivers with cyanide and toxic metals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Depend on a Variety of Nonrenewable Mineral Resources (1 of 2)</a:t>
            </a:r>
          </a:p>
        </p:txBody>
      </p:sp>
      <p:sp>
        <p:nvSpPr>
          <p:cNvPr id="3" name="Content Placeholder 2"/>
          <p:cNvSpPr>
            <a:spLocks noGrp="1"/>
          </p:cNvSpPr>
          <p:nvPr>
            <p:ph idx="1"/>
          </p:nvPr>
        </p:nvSpPr>
        <p:spPr/>
        <p:txBody>
          <a:bodyPr/>
          <a:lstStyle/>
          <a:p>
            <a:r>
              <a:rPr lang="en-US" dirty="0"/>
              <a:t>Ore </a:t>
            </a:r>
          </a:p>
          <a:p>
            <a:pPr lvl="1"/>
            <a:r>
              <a:rPr lang="en-US" dirty="0"/>
              <a:t>Contains profitable concentration of a mineral</a:t>
            </a:r>
          </a:p>
          <a:p>
            <a:pPr lvl="1"/>
            <a:r>
              <a:rPr lang="en-US" dirty="0"/>
              <a:t>May be high-grade or low-grade</a:t>
            </a:r>
          </a:p>
          <a:p>
            <a:r>
              <a:rPr lang="en-US" dirty="0"/>
              <a:t>Metallic mineral resources</a:t>
            </a:r>
          </a:p>
          <a:p>
            <a:pPr lvl="1"/>
            <a:r>
              <a:rPr lang="en-US" dirty="0"/>
              <a:t>Aluminum</a:t>
            </a:r>
          </a:p>
          <a:p>
            <a:pPr lvl="1"/>
            <a:r>
              <a:rPr lang="en-US" dirty="0"/>
              <a:t>Steel: a mixture of iron and other elements</a:t>
            </a:r>
          </a:p>
          <a:p>
            <a:pPr lvl="1"/>
            <a:r>
              <a:rPr lang="en-US" dirty="0"/>
              <a:t>Copper</a:t>
            </a:r>
          </a:p>
          <a:p>
            <a:pPr lvl="1"/>
            <a:r>
              <a:rPr lang="en-US" dirty="0"/>
              <a:t>Gold</a:t>
            </a:r>
          </a:p>
          <a:p>
            <a:pPr lvl="1"/>
            <a:r>
              <a:rPr lang="en-US" dirty="0"/>
              <a:t>Molybdenum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dirty="0"/>
              <a:t>We Depend on a Variety of Nonrenewable Mineral Resources (2 of 2)</a:t>
            </a:r>
          </a:p>
        </p:txBody>
      </p:sp>
      <p:sp>
        <p:nvSpPr>
          <p:cNvPr id="33795" name="Content Placeholder 2"/>
          <p:cNvSpPr>
            <a:spLocks noGrp="1"/>
          </p:cNvSpPr>
          <p:nvPr>
            <p:ph idx="1"/>
          </p:nvPr>
        </p:nvSpPr>
        <p:spPr/>
        <p:txBody>
          <a:bodyPr/>
          <a:lstStyle/>
          <a:p>
            <a:r>
              <a:rPr lang="en-US"/>
              <a:t>Nonmetallic mineral resources</a:t>
            </a:r>
          </a:p>
          <a:p>
            <a:pPr lvl="1"/>
            <a:r>
              <a:rPr lang="en-US"/>
              <a:t>Sand</a:t>
            </a:r>
          </a:p>
          <a:p>
            <a:pPr lvl="1"/>
            <a:r>
              <a:rPr lang="en-US"/>
              <a:t>Gravel</a:t>
            </a:r>
          </a:p>
          <a:p>
            <a:pPr lvl="1"/>
            <a:r>
              <a:rPr lang="en-US"/>
              <a:t>Limestone</a:t>
            </a:r>
          </a:p>
          <a:p>
            <a:pPr lvl="1"/>
            <a:r>
              <a:rPr lang="en-US"/>
              <a:t>Phosphate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Supplies of Nonrenewable Mineral Resources Can Be Economically Depleted (1 of 3)</a:t>
            </a:r>
          </a:p>
        </p:txBody>
      </p:sp>
      <p:sp>
        <p:nvSpPr>
          <p:cNvPr id="3" name="Content Placeholder 2"/>
          <p:cNvSpPr>
            <a:spLocks noGrp="1"/>
          </p:cNvSpPr>
          <p:nvPr>
            <p:ph idx="1"/>
          </p:nvPr>
        </p:nvSpPr>
        <p:spPr/>
        <p:txBody>
          <a:bodyPr/>
          <a:lstStyle/>
          <a:p>
            <a:r>
              <a:rPr lang="en-US" dirty="0"/>
              <a:t>Reserves</a:t>
            </a:r>
          </a:p>
          <a:p>
            <a:pPr lvl="1"/>
            <a:r>
              <a:rPr lang="en-US" dirty="0"/>
              <a:t>Identified deposits from which we can extract the mineral profitably at current prices</a:t>
            </a:r>
          </a:p>
          <a:p>
            <a:r>
              <a:rPr lang="en-US" dirty="0"/>
              <a:t>Economic depletion</a:t>
            </a:r>
          </a:p>
          <a:p>
            <a:pPr lvl="1"/>
            <a:r>
              <a:rPr lang="en-US" dirty="0"/>
              <a:t>Occurs when extraction costs more than remaining deposits are worth</a:t>
            </a:r>
          </a:p>
          <a:p>
            <a:r>
              <a:rPr lang="en-US" dirty="0"/>
              <a:t>Depletion time</a:t>
            </a:r>
          </a:p>
          <a:p>
            <a:pPr lvl="1"/>
            <a:r>
              <a:rPr lang="en-US" dirty="0"/>
              <a:t>Time to use a certain portion (usually 80%) of reserves at a given rate of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dirty="0"/>
              <a:t>Supplies of Nonrenewable Mineral Resources Can Be Economically Depleted (2 of 3)</a:t>
            </a:r>
          </a:p>
        </p:txBody>
      </p:sp>
      <p:sp>
        <p:nvSpPr>
          <p:cNvPr id="55299" name="Content Placeholder 2"/>
          <p:cNvSpPr>
            <a:spLocks noGrp="1"/>
          </p:cNvSpPr>
          <p:nvPr>
            <p:ph idx="1"/>
          </p:nvPr>
        </p:nvSpPr>
        <p:spPr/>
        <p:txBody>
          <a:bodyPr/>
          <a:lstStyle/>
          <a:p>
            <a:r>
              <a:rPr lang="en-US" dirty="0"/>
              <a:t>Options when a resource becomes economically depleted</a:t>
            </a:r>
          </a:p>
          <a:p>
            <a:pPr lvl="1"/>
            <a:r>
              <a:rPr lang="en-US" dirty="0"/>
              <a:t>Recycle or reuse existing supplies</a:t>
            </a:r>
          </a:p>
          <a:p>
            <a:pPr lvl="1"/>
            <a:r>
              <a:rPr lang="en-US" dirty="0"/>
              <a:t>Waste less</a:t>
            </a:r>
          </a:p>
          <a:p>
            <a:pPr lvl="1"/>
            <a:r>
              <a:rPr lang="en-US" dirty="0"/>
              <a:t>Use less</a:t>
            </a:r>
          </a:p>
          <a:p>
            <a:pPr lvl="1"/>
            <a:r>
              <a:rPr lang="en-US" dirty="0"/>
              <a:t>Find a substitute</a:t>
            </a:r>
          </a:p>
          <a:p>
            <a:pPr lvl="1"/>
            <a:r>
              <a:rPr lang="en-US" dirty="0"/>
              <a:t>Do without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Supplies of Nonrenewable Mineral Resources Can Be Economically Depleted (3 of 3)</a:t>
            </a:r>
          </a:p>
        </p:txBody>
      </p:sp>
      <p:pic>
        <p:nvPicPr>
          <p:cNvPr id="5" name="Picture 4" descr="A graph with three curves indicating the depletion of mineral resources. The graph is plotted with time on X-axis and the production on Y-axis. Curve A indicates a great increase in production within a very short time period and then falls drastically to zero level within a short time period. The supporting text associated with the curve reads “Mine, use, throw away; no new discoveries; rising prices”. About 80 percent of depletion of the mineral resources is indicated at a time just after the production begins to fall and is labeled “Depletion time A”. Curve B depicts a gradual increase in production with time and similarly the decrease in production is observed gradually with time. The supporting text associated with the curve reads “Recycle, increase reserves by improved mining technology, higher prices and new discoveries”. About 80 percent depletion of the resources is indicated at a time when the production drops to nearly half compared to the peak production and is labeled “Depletion time B”. Curve C depicts a very slow increase in production with time and the drop in production is also very slow. The supporting text associated with the curve reads “Recycle, reuse, reduce consumption; increase reserves by improved mining technology, higher prices and new discoveries”. About 80 percent depletion of resources is indicated at a time when the production drops to about 75 percent compared to the peak and is labeled “Depletion time C”.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663" y="1752600"/>
            <a:ext cx="3876675" cy="4292988"/>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The Crucial Importance of Rare Earth Metals (1 of 2)</a:t>
            </a:r>
          </a:p>
        </p:txBody>
      </p:sp>
      <p:sp>
        <p:nvSpPr>
          <p:cNvPr id="2" name="Content Placeholder 1"/>
          <p:cNvSpPr>
            <a:spLocks noGrp="1"/>
          </p:cNvSpPr>
          <p:nvPr>
            <p:ph idx="1"/>
          </p:nvPr>
        </p:nvSpPr>
        <p:spPr/>
        <p:txBody>
          <a:bodyPr/>
          <a:lstStyle/>
          <a:p>
            <a:r>
              <a:rPr lang="en-US" dirty="0"/>
              <a:t>17 rare earth metals</a:t>
            </a:r>
          </a:p>
          <a:p>
            <a:pPr lvl="1"/>
            <a:r>
              <a:rPr lang="en-US" dirty="0"/>
              <a:t>Important for several widely used technologies</a:t>
            </a:r>
          </a:p>
          <a:p>
            <a:r>
              <a:rPr lang="en-US" dirty="0"/>
              <a:t>Products made with rare earth metals</a:t>
            </a:r>
          </a:p>
          <a:p>
            <a:pPr lvl="1"/>
            <a:r>
              <a:rPr lang="en-US" dirty="0"/>
              <a:t>LCD flat screens</a:t>
            </a:r>
          </a:p>
          <a:p>
            <a:pPr lvl="1"/>
            <a:r>
              <a:rPr lang="en-US" dirty="0"/>
              <a:t>Compact fluorescent and LED light bulbs</a:t>
            </a:r>
          </a:p>
          <a:p>
            <a:pPr lvl="1"/>
            <a:r>
              <a:rPr lang="en-US" dirty="0"/>
              <a:t>Solar cells</a:t>
            </a:r>
          </a:p>
          <a:p>
            <a:pPr lvl="1"/>
            <a:r>
              <a:rPr lang="en-US" dirty="0"/>
              <a:t>Fiber-optic cables</a:t>
            </a:r>
          </a:p>
          <a:p>
            <a:pPr lvl="1"/>
            <a:r>
              <a:rPr lang="en-US" dirty="0"/>
              <a:t>Batteries and motors for electric cars</a:t>
            </a:r>
          </a:p>
        </p:txBody>
      </p:sp>
    </p:spTree>
    <p:extLst>
      <p:ext uri="{BB962C8B-B14F-4D97-AF65-F5344CB8AC3E}">
        <p14:creationId xmlns:p14="http://schemas.microsoft.com/office/powerpoint/2010/main" val="202755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The Crucial Importance of Rare Earth Metals (2 of 2)</a:t>
            </a:r>
          </a:p>
        </p:txBody>
      </p:sp>
      <p:pic>
        <p:nvPicPr>
          <p:cNvPr id="2" name="Picture 1" descr="An illustration depicting various metals used in the manufacture of electric and hybrid electric cars and other products. An image of car depicting the internal parts of the car has three call outs. A call out pointing to the motor region (represented as a two interconnected drums near the front wheel region) reads, “Electric motors and generator: Dysprosium, Neodymium, Praseodymium, and Terbium.” A call out pointing to the battery (represented as a long yellow rectangle laid flat near the back wheel region) reads, “Battery” Lanthanum, Cerium.” A call out pointing the catalytic converter (represented as small blue rectangle laid flat near the back wheel region) reads, “Catalytic converter: Cerium, Lanthanum”. An image of the windmill (represented as a long pole with three huge blades attached at the tip) reads, “Neodymium.” An image of the camera (represented as a small rectangle with multiple sections and a projection in the front) reads, “Praseodymium.” An image of the monitor (represented as a black rectangle with bright white black center mounted on a small stand) reads, “Europium, Yttriu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51950"/>
            <a:ext cx="4686300" cy="4414307"/>
          </a:xfrm>
          <a:prstGeom prst="rect">
            <a:avLst/>
          </a:prstGeom>
        </p:spPr>
      </p:pic>
    </p:spTree>
    <p:extLst>
      <p:ext uri="{BB962C8B-B14F-4D97-AF65-F5344CB8AC3E}">
        <p14:creationId xmlns:p14="http://schemas.microsoft.com/office/powerpoint/2010/main" val="419869049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Market Prices Affect Supplies of Mineral Resources (1 of 2)</a:t>
            </a:r>
          </a:p>
        </p:txBody>
      </p:sp>
      <p:sp>
        <p:nvSpPr>
          <p:cNvPr id="4" name="Content Placeholder 3"/>
          <p:cNvSpPr>
            <a:spLocks noGrp="1"/>
          </p:cNvSpPr>
          <p:nvPr>
            <p:ph idx="1"/>
          </p:nvPr>
        </p:nvSpPr>
        <p:spPr/>
        <p:txBody>
          <a:bodyPr/>
          <a:lstStyle/>
          <a:p>
            <a:r>
              <a:rPr lang="en-US"/>
              <a:t>Higher prices can:</a:t>
            </a:r>
          </a:p>
          <a:p>
            <a:pPr lvl="1"/>
            <a:r>
              <a:rPr lang="en-US"/>
              <a:t>Encourage exploration for new deposits</a:t>
            </a:r>
          </a:p>
          <a:p>
            <a:pPr lvl="1"/>
            <a:r>
              <a:rPr lang="en-US"/>
              <a:t>Stimulate development of better mining technologies</a:t>
            </a:r>
          </a:p>
          <a:p>
            <a:pPr lvl="1"/>
            <a:r>
              <a:rPr lang="en-US"/>
              <a:t>Make it profitable to mine lower-grade ores</a:t>
            </a:r>
          </a:p>
          <a:p>
            <a:pPr lvl="1"/>
            <a:r>
              <a:rPr lang="en-US"/>
              <a:t>Promote conservation</a:t>
            </a:r>
          </a:p>
          <a:p>
            <a:pPr lvl="1"/>
            <a:r>
              <a:rPr lang="en-US"/>
              <a:t>Promote theft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Market Prices Affect Supplies of Mineral Resources (2 of 2)</a:t>
            </a:r>
          </a:p>
        </p:txBody>
      </p:sp>
      <p:sp>
        <p:nvSpPr>
          <p:cNvPr id="3" name="Content Placeholder 2"/>
          <p:cNvSpPr>
            <a:spLocks noGrp="1"/>
          </p:cNvSpPr>
          <p:nvPr>
            <p:ph idx="1"/>
          </p:nvPr>
        </p:nvSpPr>
        <p:spPr/>
        <p:txBody>
          <a:bodyPr/>
          <a:lstStyle/>
          <a:p>
            <a:r>
              <a:rPr lang="en-US" dirty="0"/>
              <a:t>Subsidies, tax breaks, and import tariffs control the supply, demand, and prices of key mineral resources</a:t>
            </a:r>
          </a:p>
          <a:p>
            <a:r>
              <a:rPr lang="en-US" dirty="0"/>
              <a:t>U.S. mining companies receive various subsidies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Expand Reserves by Mining Lower-Grade Ores?</a:t>
            </a:r>
          </a:p>
        </p:txBody>
      </p:sp>
      <p:sp>
        <p:nvSpPr>
          <p:cNvPr id="3" name="Content Placeholder 2"/>
          <p:cNvSpPr>
            <a:spLocks noGrp="1"/>
          </p:cNvSpPr>
          <p:nvPr>
            <p:ph idx="1"/>
          </p:nvPr>
        </p:nvSpPr>
        <p:spPr/>
        <p:txBody>
          <a:bodyPr/>
          <a:lstStyle/>
          <a:p>
            <a:r>
              <a:rPr lang="en-US" dirty="0"/>
              <a:t>Factors that limit the mining of lower-grade ores</a:t>
            </a:r>
          </a:p>
          <a:p>
            <a:pPr lvl="1"/>
            <a:r>
              <a:rPr lang="en-US" dirty="0"/>
              <a:t>Increased cost and energy to mine and process larger volumes of ore</a:t>
            </a:r>
          </a:p>
          <a:p>
            <a:pPr lvl="1"/>
            <a:r>
              <a:rPr lang="en-US" dirty="0"/>
              <a:t>Availability of freshwater</a:t>
            </a:r>
          </a:p>
          <a:p>
            <a:pPr lvl="1"/>
            <a:r>
              <a:rPr lang="en-US" dirty="0"/>
              <a:t>Environmental impact of land disruption</a:t>
            </a:r>
          </a:p>
          <a:p>
            <a:r>
              <a:rPr lang="en-US" dirty="0"/>
              <a:t>Improve mining technology</a:t>
            </a:r>
          </a:p>
          <a:p>
            <a:pPr lvl="1"/>
            <a:r>
              <a:rPr lang="en-US" dirty="0"/>
              <a:t>Using microorganisms–</a:t>
            </a:r>
            <a:r>
              <a:rPr lang="en-US" dirty="0" err="1"/>
              <a:t>biomining</a:t>
            </a:r>
            <a:r>
              <a:rPr lang="en-US" dirty="0"/>
              <a:t> </a:t>
            </a:r>
          </a:p>
          <a:p>
            <a:pPr lvl="1"/>
            <a:r>
              <a:rPr lang="en-US" dirty="0"/>
              <a:t>Slow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11.1 What Are the Earth’s Major Geological Processes/Mineral Resources?</a:t>
            </a:r>
          </a:p>
        </p:txBody>
      </p:sp>
      <p:sp>
        <p:nvSpPr>
          <p:cNvPr id="3" name="Content Placeholder 2"/>
          <p:cNvSpPr>
            <a:spLocks noGrp="1"/>
          </p:cNvSpPr>
          <p:nvPr>
            <p:ph idx="1"/>
          </p:nvPr>
        </p:nvSpPr>
        <p:spPr/>
        <p:txBody>
          <a:bodyPr/>
          <a:lstStyle/>
          <a:p>
            <a:r>
              <a:rPr lang="en-US" dirty="0"/>
              <a:t>Dynamic processes within the earth and on its surface produce mineral resources </a:t>
            </a:r>
          </a:p>
          <a:p>
            <a:r>
              <a:rPr lang="en-US" dirty="0"/>
              <a:t>Mineral resources are nonrenewable </a:t>
            </a:r>
          </a:p>
          <a:p>
            <a:pPr lvl="1"/>
            <a:r>
              <a:rPr lang="en-US" dirty="0"/>
              <a:t>Produced and renewed over millions of years mostly by the earth’s rock cycle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Get More Minerals from the Oceans?</a:t>
            </a:r>
            <a:br>
              <a:rPr lang="en-US" dirty="0"/>
            </a:br>
            <a:r>
              <a:rPr lang="en-US" dirty="0"/>
              <a:t>(1 of 3)</a:t>
            </a:r>
          </a:p>
        </p:txBody>
      </p:sp>
      <p:sp>
        <p:nvSpPr>
          <p:cNvPr id="3" name="Content Placeholder 2"/>
          <p:cNvSpPr>
            <a:spLocks noGrp="1"/>
          </p:cNvSpPr>
          <p:nvPr>
            <p:ph idx="1"/>
          </p:nvPr>
        </p:nvSpPr>
        <p:spPr/>
        <p:txBody>
          <a:bodyPr/>
          <a:lstStyle/>
          <a:p>
            <a:r>
              <a:rPr lang="en-US" dirty="0"/>
              <a:t>Mineral resources dissolved in the ocean </a:t>
            </a:r>
          </a:p>
          <a:p>
            <a:pPr lvl="1"/>
            <a:r>
              <a:rPr lang="en-US" dirty="0"/>
              <a:t>Low concentrations</a:t>
            </a:r>
          </a:p>
          <a:p>
            <a:r>
              <a:rPr lang="en-US" dirty="0"/>
              <a:t>Deposits of minerals in sediments along the shallow continental shelf and near shorelines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Get More Minerals from the Oceans? </a:t>
            </a:r>
            <a:br>
              <a:rPr lang="en-US" dirty="0"/>
            </a:br>
            <a:r>
              <a:rPr lang="en-US" dirty="0"/>
              <a:t>(2 of 3)</a:t>
            </a:r>
          </a:p>
        </p:txBody>
      </p:sp>
      <p:sp>
        <p:nvSpPr>
          <p:cNvPr id="3" name="Content Placeholder 2"/>
          <p:cNvSpPr>
            <a:spLocks noGrp="1"/>
          </p:cNvSpPr>
          <p:nvPr>
            <p:ph idx="1"/>
          </p:nvPr>
        </p:nvSpPr>
        <p:spPr/>
        <p:txBody>
          <a:bodyPr/>
          <a:lstStyle/>
          <a:p>
            <a:r>
              <a:rPr lang="en-US" dirty="0"/>
              <a:t>Hydrothermal ore deposits </a:t>
            </a:r>
          </a:p>
          <a:p>
            <a:pPr lvl="1"/>
            <a:r>
              <a:rPr lang="en-US" dirty="0"/>
              <a:t>Hot water vents in the ocean floor</a:t>
            </a:r>
          </a:p>
          <a:p>
            <a:r>
              <a:rPr lang="en-US" dirty="0"/>
              <a:t>Metals from the ocean floor</a:t>
            </a:r>
          </a:p>
          <a:p>
            <a:pPr lvl="1"/>
            <a:r>
              <a:rPr lang="en-US" dirty="0"/>
              <a:t>Manganese nodules</a:t>
            </a:r>
          </a:p>
          <a:p>
            <a:r>
              <a:rPr lang="en-US" dirty="0"/>
              <a:t>What is the effect of mining on aquatic life?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The Crucial Importance of Rare Earth Metals (3 of 3)</a:t>
            </a:r>
          </a:p>
        </p:txBody>
      </p:sp>
      <p:pic>
        <p:nvPicPr>
          <p:cNvPr id="2" name="Picture 1" descr="An illustration of various mineral deposits in a water body. Tube worms (represented as tubes that are white at the bottom and red at the top), white crabs (represented as flat white sphere with three projections on either side and two projections at the front), and white clan (represented as small white oval-shaped structures attached to the base) are indicated in the illustration. Thick black smoke emanating from a chimney like structure inside the water body is labeled as, “Black Smoker.” At the center of the chimney is a yellow to orange colored region labeled as, “Magma.” Thick white colored smoke emanating from other chimney like structures (represented in dark brown) is labeled as “White smok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637" y="1583315"/>
            <a:ext cx="3740727" cy="4234295"/>
          </a:xfrm>
          <a:prstGeom prst="rect">
            <a:avLst/>
          </a:prstGeom>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11.4 What Are The Environmental Effects of Using Nonrenewable Mineral Resources?</a:t>
            </a:r>
          </a:p>
        </p:txBody>
      </p:sp>
      <p:sp>
        <p:nvSpPr>
          <p:cNvPr id="3" name="Content Placeholder 2"/>
          <p:cNvSpPr>
            <a:spLocks noGrp="1"/>
          </p:cNvSpPr>
          <p:nvPr>
            <p:ph idx="1"/>
          </p:nvPr>
        </p:nvSpPr>
        <p:spPr/>
        <p:txBody>
          <a:bodyPr/>
          <a:lstStyle/>
          <a:p>
            <a:r>
              <a:rPr lang="en-US" dirty="0"/>
              <a:t>Extracting minerals from the earth’s crust and converting them into useful products:</a:t>
            </a:r>
          </a:p>
          <a:p>
            <a:pPr lvl="1"/>
            <a:r>
              <a:rPr lang="en-US" dirty="0"/>
              <a:t>Disturbs the land</a:t>
            </a:r>
          </a:p>
          <a:p>
            <a:pPr lvl="1"/>
            <a:r>
              <a:rPr lang="en-US" dirty="0"/>
              <a:t>Erodes soils</a:t>
            </a:r>
          </a:p>
          <a:p>
            <a:pPr lvl="1"/>
            <a:r>
              <a:rPr lang="en-US" dirty="0"/>
              <a:t>Produces large amounts of solid waste</a:t>
            </a:r>
          </a:p>
          <a:p>
            <a:pPr lvl="1"/>
            <a:r>
              <a:rPr lang="en-US" dirty="0"/>
              <a:t>Pollutes the air, water, and soil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(1 of 8)</a:t>
            </a:r>
          </a:p>
        </p:txBody>
      </p:sp>
      <p:sp>
        <p:nvSpPr>
          <p:cNvPr id="3" name="Content Placeholder 2"/>
          <p:cNvSpPr>
            <a:spLocks noGrp="1"/>
          </p:cNvSpPr>
          <p:nvPr>
            <p:ph idx="1"/>
          </p:nvPr>
        </p:nvSpPr>
        <p:spPr/>
        <p:txBody>
          <a:bodyPr/>
          <a:lstStyle/>
          <a:p>
            <a:r>
              <a:rPr lang="en-US" dirty="0"/>
              <a:t>Metal product life cycle</a:t>
            </a:r>
          </a:p>
          <a:p>
            <a:pPr lvl="1"/>
            <a:r>
              <a:rPr lang="en-US" dirty="0"/>
              <a:t>Mining, processing, manufacture, and disposal</a:t>
            </a:r>
          </a:p>
          <a:p>
            <a:r>
              <a:rPr lang="en-US" dirty="0"/>
              <a:t>Environmental impacts</a:t>
            </a:r>
          </a:p>
          <a:p>
            <a:pPr lvl="1"/>
            <a:r>
              <a:rPr lang="en-US" dirty="0"/>
              <a:t>Determined by an ore’s grade</a:t>
            </a:r>
          </a:p>
          <a:p>
            <a:pPr lvl="2"/>
            <a:r>
              <a:rPr lang="en-US" dirty="0"/>
              <a:t>Percentage of metal content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(2 of 8)</a:t>
            </a:r>
          </a:p>
        </p:txBody>
      </p:sp>
      <p:pic>
        <p:nvPicPr>
          <p:cNvPr id="2" name="Picture 1" descr="An illustration depicts the life cycle of a metal in a series of photos. The different steps involved in the life cycle of the metal in an order are Mining, Metal ore, Separation of ore from waste material, Smelting, Melting metal, Conversion of product and the Discarding of product. Each of these steps is illustrated with a photo. The photo illustrating “Mining” depicts a heavy truck collecting large-sized stones”. The photo illustrating “Metal Ore” depicts a crane lifting a fully loaded black colored metal container near an excavation. The photo illustrating “Separation of ore from waste material” depicts machinery and connecting pipes. The photo illustrating “Smelting” depicts a factory near a water body with a tall chimney emitting hazy gray colored smoke. The photo illustrating “Melting metal” depicts a person trying to put off the fire with a fire extinguisher near a residential area”. The photo illustrating “Conversion of product” depicts a red colored car. The photo illustrating “discarding of product” depicts a wrecked car with a damaged front portion. An arrow pointing backward from the last step “Discarding of product” to the step “Smelting” reads, “Recycl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84" y="2301240"/>
            <a:ext cx="8284833" cy="1965960"/>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(3 of 8)</a:t>
            </a:r>
          </a:p>
        </p:txBody>
      </p:sp>
      <p:sp>
        <p:nvSpPr>
          <p:cNvPr id="3" name="Content Placeholder 2"/>
          <p:cNvSpPr>
            <a:spLocks noGrp="1"/>
          </p:cNvSpPr>
          <p:nvPr>
            <p:ph idx="1"/>
          </p:nvPr>
        </p:nvSpPr>
        <p:spPr/>
        <p:txBody>
          <a:bodyPr/>
          <a:lstStyle/>
          <a:p>
            <a:r>
              <a:rPr lang="en-US" dirty="0"/>
              <a:t>Surface mining</a:t>
            </a:r>
          </a:p>
          <a:p>
            <a:pPr lvl="1"/>
            <a:r>
              <a:rPr lang="en-US" dirty="0"/>
              <a:t>Removes shallow deposits</a:t>
            </a:r>
          </a:p>
          <a:p>
            <a:pPr lvl="1"/>
            <a:r>
              <a:rPr lang="en-US" dirty="0"/>
              <a:t>Overburden deposited into spoils</a:t>
            </a:r>
          </a:p>
          <a:p>
            <a:pPr lvl="2"/>
            <a:r>
              <a:rPr lang="en-US" dirty="0"/>
              <a:t>Waste material </a:t>
            </a:r>
          </a:p>
          <a:p>
            <a:r>
              <a:rPr lang="en-US" dirty="0"/>
              <a:t>Open-pit mining</a:t>
            </a:r>
          </a:p>
          <a:p>
            <a:r>
              <a:rPr lang="en-US" dirty="0"/>
              <a:t>Strip mining</a:t>
            </a:r>
          </a:p>
          <a:p>
            <a:pPr lvl="1"/>
            <a:r>
              <a:rPr lang="en-US" dirty="0"/>
              <a:t>Area strip mining</a:t>
            </a:r>
          </a:p>
          <a:p>
            <a:pPr lvl="1"/>
            <a:r>
              <a:rPr lang="en-US" dirty="0"/>
              <a:t>Contour strip mining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normAutofit fontScale="90000"/>
          </a:bodyPr>
          <a:lstStyle/>
          <a:p>
            <a:r>
              <a:rPr lang="en-US" dirty="0"/>
              <a:t>Extracting Minerals Can Have Harmful</a:t>
            </a:r>
            <a:br>
              <a:rPr lang="en-US" dirty="0"/>
            </a:br>
            <a:r>
              <a:rPr lang="en-US" dirty="0"/>
              <a:t>Environmental Effects (4 of 8)</a:t>
            </a:r>
          </a:p>
        </p:txBody>
      </p:sp>
      <p:pic>
        <p:nvPicPr>
          <p:cNvPr id="2" name="Picture 1" descr="A photo of a landscape in Zielitz, Germany with tall trees and a huge mud colored (light brown) pile in th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958" y="1310121"/>
            <a:ext cx="4746085" cy="4485409"/>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normAutofit fontScale="90000"/>
          </a:bodyPr>
          <a:lstStyle/>
          <a:p>
            <a:r>
              <a:rPr lang="en-US" dirty="0"/>
              <a:t>Extracting Minerals Can Have Harmful</a:t>
            </a:r>
            <a:br>
              <a:rPr lang="en-US" dirty="0"/>
            </a:br>
            <a:r>
              <a:rPr lang="en-US" dirty="0"/>
              <a:t>Environmental Effects (5 of 8)</a:t>
            </a:r>
          </a:p>
        </p:txBody>
      </p:sp>
      <p:pic>
        <p:nvPicPr>
          <p:cNvPr id="3" name="Picture 2" descr="A photo illustrating a gold mining area with smaller ponds of water in betw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398" y="1574645"/>
            <a:ext cx="6447205" cy="4230577"/>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(6 of 8)</a:t>
            </a:r>
          </a:p>
        </p:txBody>
      </p:sp>
      <p:pic>
        <p:nvPicPr>
          <p:cNvPr id="2" name="Picture 1" descr="An illustration of contour strip mining process followed in hilly or mountainous regions depicts a highly excavated region and an undisturbed land with tall trees. The excavated region depicts power shovel digging the land and trucks carrying the excavated material. The layers illustrated in the excavated region are the “Highwall” a thick layer at the top represented in light brown with trees above it. Below the high wall is the black colored thin layer labeled as, “Coal seam.” Below the Coal seam is the light gray colored layer labeled as, “Overburden” and below it is another black colored layer labeled as, “Coal seam.” Below the second layer of Coal seam is the thick light brown colored layer labeled as, “spoil ban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409" y="1705979"/>
            <a:ext cx="4745182" cy="4256592"/>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Is a Dynamic Planet (1 of 3)</a:t>
            </a:r>
          </a:p>
        </p:txBody>
      </p:sp>
      <p:sp>
        <p:nvSpPr>
          <p:cNvPr id="3" name="Content Placeholder 2"/>
          <p:cNvSpPr>
            <a:spLocks noGrp="1"/>
          </p:cNvSpPr>
          <p:nvPr>
            <p:ph idx="1"/>
          </p:nvPr>
        </p:nvSpPr>
        <p:spPr/>
        <p:txBody>
          <a:bodyPr/>
          <a:lstStyle/>
          <a:p>
            <a:r>
              <a:rPr lang="en-US" dirty="0"/>
              <a:t>Geology</a:t>
            </a:r>
          </a:p>
          <a:p>
            <a:pPr lvl="1"/>
            <a:r>
              <a:rPr lang="en-US" dirty="0"/>
              <a:t>Study of dynamic processes taking place on the earth’s surface and in its interior</a:t>
            </a:r>
          </a:p>
          <a:p>
            <a:r>
              <a:rPr lang="en-US" dirty="0"/>
              <a:t>Three major concentric zones of the earth</a:t>
            </a:r>
          </a:p>
          <a:p>
            <a:pPr lvl="1"/>
            <a:r>
              <a:rPr lang="en-US" dirty="0"/>
              <a:t>Core </a:t>
            </a:r>
          </a:p>
          <a:p>
            <a:pPr lvl="1"/>
            <a:r>
              <a:rPr lang="en-US" dirty="0"/>
              <a:t>Mantle, including the asthenosphere</a:t>
            </a:r>
          </a:p>
          <a:p>
            <a:pPr lvl="1"/>
            <a:r>
              <a:rPr lang="en-US" dirty="0"/>
              <a:t>Crust</a:t>
            </a:r>
          </a:p>
          <a:p>
            <a:pPr lvl="2"/>
            <a:r>
              <a:rPr lang="en-US" dirty="0"/>
              <a:t>Continental crust</a:t>
            </a:r>
          </a:p>
          <a:p>
            <a:pPr lvl="2"/>
            <a:r>
              <a:rPr lang="en-US" dirty="0"/>
              <a:t>Oceanic crust: 71% of crust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(7 of 8)</a:t>
            </a:r>
          </a:p>
        </p:txBody>
      </p:sp>
      <p:sp>
        <p:nvSpPr>
          <p:cNvPr id="3" name="Content Placeholder 2"/>
          <p:cNvSpPr>
            <a:spLocks noGrp="1"/>
          </p:cNvSpPr>
          <p:nvPr>
            <p:ph idx="1"/>
          </p:nvPr>
        </p:nvSpPr>
        <p:spPr/>
        <p:txBody>
          <a:bodyPr/>
          <a:lstStyle/>
          <a:p>
            <a:r>
              <a:rPr lang="en-US" dirty="0"/>
              <a:t>Mountaintop removal</a:t>
            </a:r>
          </a:p>
          <a:p>
            <a:r>
              <a:rPr lang="en-US" dirty="0"/>
              <a:t>Subsurface mining</a:t>
            </a:r>
          </a:p>
          <a:p>
            <a:pPr lvl="1"/>
            <a:r>
              <a:rPr lang="en-US" dirty="0"/>
              <a:t>Deep deposits</a:t>
            </a:r>
          </a:p>
          <a:p>
            <a:r>
              <a:rPr lang="en-US" dirty="0"/>
              <a:t>Potential problems</a:t>
            </a:r>
          </a:p>
          <a:p>
            <a:pPr lvl="1"/>
            <a:r>
              <a:rPr lang="en-US" dirty="0"/>
              <a:t>Subsidence</a:t>
            </a:r>
          </a:p>
          <a:p>
            <a:pPr lvl="1"/>
            <a:r>
              <a:rPr lang="en-US" dirty="0"/>
              <a:t>Health hazards for miners</a:t>
            </a:r>
          </a:p>
          <a:p>
            <a:pPr lvl="1"/>
            <a:r>
              <a:rPr lang="en-US" dirty="0"/>
              <a:t>Acid mine drainage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(8 of 8)</a:t>
            </a:r>
          </a:p>
        </p:txBody>
      </p:sp>
      <p:pic>
        <p:nvPicPr>
          <p:cNvPr id="2" name="Picture 1" descr="A photo depicting the aerial view of a mountain region with deep excavations, white terrains, and lush green reg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73" y="1802049"/>
            <a:ext cx="5957455" cy="3899266"/>
          </a:xfrm>
          <a:prstGeom prst="rect">
            <a:avLst/>
          </a:prstGeo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 Life Cycle of a Product</a:t>
            </a:r>
          </a:p>
        </p:txBody>
      </p:sp>
      <p:sp>
        <p:nvSpPr>
          <p:cNvPr id="3" name="Content Placeholder 2"/>
          <p:cNvSpPr>
            <a:spLocks noGrp="1"/>
          </p:cNvSpPr>
          <p:nvPr>
            <p:ph idx="1"/>
          </p:nvPr>
        </p:nvSpPr>
        <p:spPr/>
        <p:txBody>
          <a:bodyPr/>
          <a:lstStyle/>
          <a:p>
            <a:r>
              <a:rPr lang="en-US" dirty="0"/>
              <a:t>The life cycle of a product traces the impacts of each step of a product’s existence from harvesting or mining the materials to produce it, its use, and how it is discarded, as well as the energy invested at each step.</a:t>
            </a:r>
          </a:p>
        </p:txBody>
      </p:sp>
    </p:spTree>
    <p:extLst>
      <p:ext uri="{BB962C8B-B14F-4D97-AF65-F5344CB8AC3E}">
        <p14:creationId xmlns:p14="http://schemas.microsoft.com/office/powerpoint/2010/main" val="2270491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External, or Hidden Costs </a:t>
            </a:r>
            <a:br>
              <a:rPr lang="en-US" dirty="0"/>
            </a:br>
            <a:r>
              <a:rPr lang="en-US" dirty="0"/>
              <a:t>(1 of 2)</a:t>
            </a:r>
          </a:p>
        </p:txBody>
      </p:sp>
      <p:sp>
        <p:nvSpPr>
          <p:cNvPr id="3" name="Content Placeholder 2"/>
          <p:cNvSpPr>
            <a:spLocks noGrp="1"/>
          </p:cNvSpPr>
          <p:nvPr>
            <p:ph idx="1"/>
          </p:nvPr>
        </p:nvSpPr>
        <p:spPr/>
        <p:txBody>
          <a:bodyPr/>
          <a:lstStyle/>
          <a:p>
            <a:r>
              <a:rPr lang="en-US" dirty="0"/>
              <a:t>External costs are those costs to the environment or human health not included in the price of the product.</a:t>
            </a:r>
          </a:p>
        </p:txBody>
      </p:sp>
    </p:spTree>
    <p:extLst>
      <p:ext uri="{BB962C8B-B14F-4D97-AF65-F5344CB8AC3E}">
        <p14:creationId xmlns:p14="http://schemas.microsoft.com/office/powerpoint/2010/main" val="11644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External, or Hidden Costs </a:t>
            </a:r>
            <a:br>
              <a:rPr lang="en-US" dirty="0"/>
            </a:br>
            <a:r>
              <a:rPr lang="en-US" dirty="0"/>
              <a:t>(1 of 2)</a:t>
            </a:r>
          </a:p>
        </p:txBody>
      </p:sp>
      <p:pic>
        <p:nvPicPr>
          <p:cNvPr id="7" name="Picture 6">
            <a:extLst>
              <a:ext uri="{FF2B5EF4-FFF2-40B4-BE49-F238E27FC236}">
                <a16:creationId xmlns:a16="http://schemas.microsoft.com/office/drawing/2014/main" id="{00514854-7D83-43B4-B161-6C26F5CCD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95" y="1564446"/>
            <a:ext cx="8848209" cy="3729107"/>
          </a:xfrm>
          <a:prstGeom prst="rect">
            <a:avLst/>
          </a:prstGeom>
        </p:spPr>
      </p:pic>
    </p:spTree>
    <p:extLst>
      <p:ext uri="{BB962C8B-B14F-4D97-AF65-F5344CB8AC3E}">
        <p14:creationId xmlns:p14="http://schemas.microsoft.com/office/powerpoint/2010/main" val="3484647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Removing Metals from Ores Has Harmful Environmental Effects (1 of 2)</a:t>
            </a:r>
          </a:p>
        </p:txBody>
      </p:sp>
      <p:sp>
        <p:nvSpPr>
          <p:cNvPr id="4" name="Content Placeholder 3"/>
          <p:cNvSpPr>
            <a:spLocks noGrp="1"/>
          </p:cNvSpPr>
          <p:nvPr>
            <p:ph idx="1"/>
          </p:nvPr>
        </p:nvSpPr>
        <p:spPr/>
        <p:txBody>
          <a:bodyPr/>
          <a:lstStyle/>
          <a:p>
            <a:r>
              <a:rPr lang="en-US" dirty="0"/>
              <a:t>Ore extracted by mining</a:t>
            </a:r>
          </a:p>
          <a:p>
            <a:pPr lvl="1"/>
            <a:r>
              <a:rPr lang="en-US" dirty="0"/>
              <a:t>Ore mineral </a:t>
            </a:r>
          </a:p>
          <a:p>
            <a:pPr lvl="1"/>
            <a:r>
              <a:rPr lang="en-US" dirty="0"/>
              <a:t>Tailings–waste material (gangue)</a:t>
            </a:r>
          </a:p>
          <a:p>
            <a:pPr lvl="1"/>
            <a:r>
              <a:rPr lang="en-US" dirty="0"/>
              <a:t>Smelting using heat or chemicals causes:</a:t>
            </a:r>
          </a:p>
          <a:p>
            <a:pPr lvl="2"/>
            <a:r>
              <a:rPr lang="en-US" dirty="0"/>
              <a:t>Air pollution</a:t>
            </a:r>
          </a:p>
          <a:p>
            <a:pPr lvl="2"/>
            <a:r>
              <a:rPr lang="en-US" dirty="0"/>
              <a:t>Water pollution</a:t>
            </a:r>
          </a:p>
          <a:p>
            <a:r>
              <a:rPr lang="en-US" dirty="0"/>
              <a:t>Poverty-stricken miners in less-developed countries have cleared tropical forests</a:t>
            </a:r>
          </a:p>
          <a:p>
            <a:pPr lvl="1"/>
            <a:r>
              <a:rPr lang="en-US" dirty="0"/>
              <a:t>Use mercury to separate gold from its ore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normAutofit fontScale="90000"/>
          </a:bodyPr>
          <a:lstStyle/>
          <a:p>
            <a:r>
              <a:rPr lang="en-US" dirty="0"/>
              <a:t>Removing Metals from Ores Has Harmful Environmental Effects (2 of 2)</a:t>
            </a:r>
          </a:p>
        </p:txBody>
      </p:sp>
      <p:pic>
        <p:nvPicPr>
          <p:cNvPr id="3" name="Picture 2" descr="A photo of many people working in an excavated region with mud piles and water pits on the banks of Pra River in Ghana, Africa. A black man is walking down into the excavated reg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1585110"/>
            <a:ext cx="6896100" cy="4486209"/>
          </a:xfrm>
          <a:prstGeom prst="rect">
            <a:avLst/>
          </a:prstGeom>
        </p:spPr>
      </p:pic>
    </p:spTree>
    <p:extLst>
      <p:ext uri="{BB962C8B-B14F-4D97-AF65-F5344CB8AC3E}">
        <p14:creationId xmlns:p14="http://schemas.microsoft.com/office/powerpoint/2010/main" val="176223365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14.4 How Can We Use Mineral Resources More Sustainability?</a:t>
            </a:r>
          </a:p>
        </p:txBody>
      </p:sp>
      <p:sp>
        <p:nvSpPr>
          <p:cNvPr id="3" name="Content Placeholder 2"/>
          <p:cNvSpPr>
            <a:spLocks noGrp="1"/>
          </p:cNvSpPr>
          <p:nvPr>
            <p:ph idx="1"/>
          </p:nvPr>
        </p:nvSpPr>
        <p:spPr/>
        <p:txBody>
          <a:bodyPr/>
          <a:lstStyle/>
          <a:p>
            <a:r>
              <a:rPr lang="en-US" dirty="0"/>
              <a:t>Methods for more sustainable mineral use</a:t>
            </a:r>
          </a:p>
          <a:p>
            <a:pPr lvl="1"/>
            <a:r>
              <a:rPr lang="en-US" dirty="0"/>
              <a:t>Try to find substitutes for scarce resources</a:t>
            </a:r>
          </a:p>
          <a:p>
            <a:pPr lvl="1"/>
            <a:r>
              <a:rPr lang="en-US" dirty="0"/>
              <a:t>Reduce resource waste</a:t>
            </a:r>
          </a:p>
          <a:p>
            <a:pPr lvl="1"/>
            <a:r>
              <a:rPr lang="en-US" dirty="0"/>
              <a:t>Recycle and reuse minerals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Substitutes for Scarce Mineral Resources</a:t>
            </a:r>
          </a:p>
        </p:txBody>
      </p:sp>
      <p:sp>
        <p:nvSpPr>
          <p:cNvPr id="3" name="Content Placeholder 2"/>
          <p:cNvSpPr>
            <a:spLocks noGrp="1"/>
          </p:cNvSpPr>
          <p:nvPr>
            <p:ph idx="1"/>
          </p:nvPr>
        </p:nvSpPr>
        <p:spPr/>
        <p:txBody>
          <a:bodyPr/>
          <a:lstStyle/>
          <a:p>
            <a:r>
              <a:rPr lang="en-US" dirty="0"/>
              <a:t>Materials revolution</a:t>
            </a:r>
          </a:p>
          <a:p>
            <a:pPr lvl="1"/>
            <a:r>
              <a:rPr lang="en-US" dirty="0"/>
              <a:t>Silicon replacing some metals for common uses</a:t>
            </a:r>
          </a:p>
          <a:p>
            <a:r>
              <a:rPr lang="en-US" dirty="0"/>
              <a:t>New technologies</a:t>
            </a:r>
          </a:p>
          <a:p>
            <a:pPr lvl="1"/>
            <a:r>
              <a:rPr lang="en-US" dirty="0"/>
              <a:t>Nanotechnology and high-strength plastics</a:t>
            </a:r>
          </a:p>
          <a:p>
            <a:pPr lvl="1"/>
            <a:r>
              <a:rPr lang="en-US" dirty="0"/>
              <a:t>Graphene and phosphorene</a:t>
            </a:r>
          </a:p>
          <a:p>
            <a:r>
              <a:rPr lang="en-US" dirty="0"/>
              <a:t>Substitution doesn’t always work</a:t>
            </a:r>
          </a:p>
          <a:p>
            <a:pPr lvl="1"/>
            <a:r>
              <a:rPr lang="en-US" dirty="0"/>
              <a:t>Platinum–industrial catalyst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a:t>
            </a:r>
            <a:r>
              <a:rPr lang="en-US" dirty="0" err="1"/>
              <a:t>Graphene</a:t>
            </a:r>
            <a:r>
              <a:rPr lang="en-US" dirty="0"/>
              <a:t> and </a:t>
            </a:r>
            <a:r>
              <a:rPr lang="en-US" dirty="0" err="1"/>
              <a:t>Phosphorene</a:t>
            </a:r>
            <a:r>
              <a:rPr lang="en-US" dirty="0"/>
              <a:t> - New Revolutionary Materials </a:t>
            </a:r>
          </a:p>
        </p:txBody>
      </p:sp>
      <p:sp>
        <p:nvSpPr>
          <p:cNvPr id="3" name="Content Placeholder 2"/>
          <p:cNvSpPr>
            <a:spLocks noGrp="1"/>
          </p:cNvSpPr>
          <p:nvPr>
            <p:ph idx="1"/>
          </p:nvPr>
        </p:nvSpPr>
        <p:spPr/>
        <p:txBody>
          <a:bodyPr/>
          <a:lstStyle/>
          <a:p>
            <a:r>
              <a:rPr lang="en-US" dirty="0" err="1"/>
              <a:t>Graphene</a:t>
            </a:r>
            <a:r>
              <a:rPr lang="en-US" dirty="0"/>
              <a:t> is made from graphite</a:t>
            </a:r>
          </a:p>
          <a:p>
            <a:pPr lvl="1"/>
            <a:r>
              <a:rPr lang="en-US" dirty="0"/>
              <a:t>Light, flexible, stretchable, very strong</a:t>
            </a:r>
          </a:p>
          <a:p>
            <a:pPr lvl="1"/>
            <a:r>
              <a:rPr lang="en-US" dirty="0"/>
              <a:t>Excellent conductor of electricity</a:t>
            </a:r>
          </a:p>
          <a:p>
            <a:pPr lvl="1"/>
            <a:r>
              <a:rPr lang="en-US" dirty="0"/>
              <a:t>Can make stronger and lighter plastics</a:t>
            </a:r>
          </a:p>
          <a:p>
            <a:r>
              <a:rPr lang="en-US" dirty="0" err="1"/>
              <a:t>Phosphorene</a:t>
            </a:r>
            <a:r>
              <a:rPr lang="en-US" dirty="0"/>
              <a:t> is a single layer of black phosphorus molecules</a:t>
            </a:r>
          </a:p>
          <a:p>
            <a:pPr lvl="1"/>
            <a:r>
              <a:rPr lang="en-US" dirty="0"/>
              <a:t>More efficient semiconductor than silicon</a:t>
            </a:r>
          </a:p>
        </p:txBody>
      </p:sp>
    </p:spTree>
    <p:extLst>
      <p:ext uri="{BB962C8B-B14F-4D97-AF65-F5344CB8AC3E}">
        <p14:creationId xmlns:p14="http://schemas.microsoft.com/office/powerpoint/2010/main" val="259087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Is a Dynamic Planet (2 of 3)</a:t>
            </a:r>
          </a:p>
        </p:txBody>
      </p:sp>
      <p:pic>
        <p:nvPicPr>
          <p:cNvPr id="7" name="Picture 6">
            <a:extLst>
              <a:ext uri="{FF2B5EF4-FFF2-40B4-BE49-F238E27FC236}">
                <a16:creationId xmlns:a16="http://schemas.microsoft.com/office/drawing/2014/main" id="{AC4FA7CE-8D4D-47D2-B4C5-DD25496FF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3000"/>
            <a:ext cx="5943600" cy="5082660"/>
          </a:xfrm>
          <a:prstGeom prst="rect">
            <a:avLst/>
          </a:prstGeom>
        </p:spPr>
      </p:pic>
      <p:sp>
        <p:nvSpPr>
          <p:cNvPr id="8" name="TextBox 7">
            <a:extLst>
              <a:ext uri="{FF2B5EF4-FFF2-40B4-BE49-F238E27FC236}">
                <a16:creationId xmlns:a16="http://schemas.microsoft.com/office/drawing/2014/main" id="{80BE87CA-CC7A-478B-9E3D-AE6C687A692F}"/>
              </a:ext>
            </a:extLst>
          </p:cNvPr>
          <p:cNvSpPr txBox="1"/>
          <p:nvPr/>
        </p:nvSpPr>
        <p:spPr>
          <a:xfrm>
            <a:off x="6629401" y="1676400"/>
            <a:ext cx="2057399" cy="1569660"/>
          </a:xfrm>
          <a:prstGeom prst="rect">
            <a:avLst/>
          </a:prstGeom>
          <a:noFill/>
        </p:spPr>
        <p:txBody>
          <a:bodyPr wrap="square" rtlCol="0">
            <a:spAutoFit/>
          </a:bodyPr>
          <a:lstStyle/>
          <a:p>
            <a:r>
              <a:rPr lang="en-US" sz="1600" dirty="0"/>
              <a:t>Time scale for major geological and biological changes since the earth formed about 4.6 billion years ago.</a:t>
            </a:r>
          </a:p>
        </p:txBody>
      </p:sp>
    </p:spTree>
    <p:extLst>
      <p:ext uri="{BB962C8B-B14F-4D97-AF65-F5344CB8AC3E}">
        <p14:creationId xmlns:p14="http://schemas.microsoft.com/office/powerpoint/2010/main" val="2896797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Mineral Resources More Sustainably (1 of 2)</a:t>
            </a:r>
          </a:p>
        </p:txBody>
      </p:sp>
      <p:sp>
        <p:nvSpPr>
          <p:cNvPr id="3" name="Content Placeholder 2"/>
          <p:cNvSpPr>
            <a:spLocks noGrp="1"/>
          </p:cNvSpPr>
          <p:nvPr>
            <p:ph idx="1"/>
          </p:nvPr>
        </p:nvSpPr>
        <p:spPr/>
        <p:txBody>
          <a:bodyPr/>
          <a:lstStyle/>
          <a:p>
            <a:r>
              <a:rPr lang="en-US" dirty="0"/>
              <a:t>Recycling and reuse</a:t>
            </a:r>
          </a:p>
          <a:p>
            <a:pPr lvl="1"/>
            <a:r>
              <a:rPr lang="en-US" dirty="0"/>
              <a:t>Lower environmental impact than mining and processing metals from ores</a:t>
            </a:r>
          </a:p>
          <a:p>
            <a:pPr lvl="1"/>
            <a:r>
              <a:rPr lang="en-US" dirty="0"/>
              <a:t>Extract valuable metals from electronic waste</a:t>
            </a:r>
          </a:p>
          <a:p>
            <a:r>
              <a:rPr lang="en-US" dirty="0"/>
              <a:t>Find substitutes without heavy environmental impacts</a:t>
            </a:r>
          </a:p>
          <a:p>
            <a:r>
              <a:rPr lang="en-US" dirty="0"/>
              <a:t>Lithium</a:t>
            </a:r>
          </a:p>
          <a:p>
            <a:pPr lvl="1"/>
            <a:r>
              <a:rPr lang="en-US" dirty="0"/>
              <a:t>Supplies unevenly distributed worldwide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Mineral Resources More Sustainably (2 of 2)</a:t>
            </a:r>
          </a:p>
        </p:txBody>
      </p:sp>
      <p:pic>
        <p:nvPicPr>
          <p:cNvPr id="7" name="Picture 6">
            <a:extLst>
              <a:ext uri="{FF2B5EF4-FFF2-40B4-BE49-F238E27FC236}">
                <a16:creationId xmlns:a16="http://schemas.microsoft.com/office/drawing/2014/main" id="{D56CEF23-ED1D-430D-B5DF-DE0129573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52600"/>
            <a:ext cx="6986587" cy="372897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11.6 What Are the Earth’s Major Geological Hazards?</a:t>
            </a:r>
          </a:p>
        </p:txBody>
      </p:sp>
      <p:sp>
        <p:nvSpPr>
          <p:cNvPr id="3" name="Content Placeholder 2"/>
          <p:cNvSpPr>
            <a:spLocks noGrp="1"/>
          </p:cNvSpPr>
          <p:nvPr>
            <p:ph idx="1"/>
          </p:nvPr>
        </p:nvSpPr>
        <p:spPr/>
        <p:txBody>
          <a:bodyPr/>
          <a:lstStyle/>
          <a:p>
            <a:r>
              <a:rPr lang="en-US"/>
              <a:t>Dynamic processes move matter within the earth and on its surface</a:t>
            </a:r>
          </a:p>
          <a:p>
            <a:pPr lvl="1"/>
            <a:r>
              <a:rPr lang="en-US"/>
              <a:t>Cause volcanic eruptions, earthquakes, tsunamis, erosion, and landslides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Earth Beneath Your Feet Is Moving</a:t>
            </a:r>
            <a:br>
              <a:rPr lang="en-US" dirty="0"/>
            </a:br>
            <a:r>
              <a:rPr lang="en-US" dirty="0"/>
              <a:t>(1 of 2)</a:t>
            </a:r>
          </a:p>
        </p:txBody>
      </p:sp>
      <p:sp>
        <p:nvSpPr>
          <p:cNvPr id="3" name="Content Placeholder 2"/>
          <p:cNvSpPr>
            <a:spLocks noGrp="1"/>
          </p:cNvSpPr>
          <p:nvPr>
            <p:ph idx="1"/>
          </p:nvPr>
        </p:nvSpPr>
        <p:spPr/>
        <p:txBody>
          <a:bodyPr/>
          <a:lstStyle/>
          <a:p>
            <a:r>
              <a:rPr lang="en-US" dirty="0"/>
              <a:t>The earth’s crust is broken into tectonic plates</a:t>
            </a:r>
          </a:p>
          <a:p>
            <a:pPr lvl="1"/>
            <a:r>
              <a:rPr lang="en-US" dirty="0"/>
              <a:t>“Float” on the asthenosphere</a:t>
            </a:r>
          </a:p>
          <a:p>
            <a:pPr lvl="1"/>
            <a:r>
              <a:rPr lang="en-US" dirty="0"/>
              <a:t>Slow movement of </a:t>
            </a:r>
            <a:r>
              <a:rPr lang="en-US" dirty="0" err="1"/>
              <a:t>continenets</a:t>
            </a:r>
            <a:r>
              <a:rPr lang="en-US" dirty="0"/>
              <a:t> is called continental drift</a:t>
            </a:r>
          </a:p>
          <a:p>
            <a:r>
              <a:rPr lang="en-US" dirty="0"/>
              <a:t>Much geological activity takes place at plate boundaries</a:t>
            </a:r>
          </a:p>
          <a:p>
            <a:pPr lvl="1"/>
            <a:r>
              <a:rPr lang="en-US" dirty="0"/>
              <a:t>Divergent boundary</a:t>
            </a:r>
          </a:p>
          <a:p>
            <a:pPr lvl="1"/>
            <a:r>
              <a:rPr lang="en-US" dirty="0"/>
              <a:t>Convergent boundary</a:t>
            </a:r>
          </a:p>
          <a:p>
            <a:pPr lvl="1"/>
            <a:r>
              <a:rPr lang="en-US" dirty="0"/>
              <a:t>Transform plate boundary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57627"/>
            <a:ext cx="8032638" cy="441794"/>
          </a:xfrm>
        </p:spPr>
        <p:txBody>
          <a:bodyPr>
            <a:normAutofit fontScale="90000"/>
          </a:bodyPr>
          <a:lstStyle/>
          <a:p>
            <a:r>
              <a:rPr lang="en-US" dirty="0"/>
              <a:t>The Earth Beneath Your Feet Is Moving</a:t>
            </a:r>
            <a:br>
              <a:rPr lang="en-US" dirty="0"/>
            </a:br>
            <a:r>
              <a:rPr lang="en-US" dirty="0"/>
              <a:t>(2 of 2)</a:t>
            </a:r>
          </a:p>
        </p:txBody>
      </p:sp>
      <p:pic>
        <p:nvPicPr>
          <p:cNvPr id="3" name="Picture 2" descr="An illustration of world map depicting the major tectonic plates. Tectonic plates indicated in different regions are “North American Plate” in North America, “Juan De Fuca Plate” exiting to the left of North America along the coast, “Cocos Plate” just below the North America in the Pacific Ocean, “Caribbean plate” to the North of South America, “South American Plate” in South America, “Pacific Plate” in Pacific Ocean, “Nazca Plate” to the left of South America along the coast in Pacific Ocean, “African Plate” in Africa, “Arabian plate” to the northeast of Africa, “Indian-Australian Plate” covering Australia, Indian Ocean and India, “Antarctic Plate” in Antarctic region, “Philippine plate” in Philippine, “Eurasian Plate” in Europe, and the Scotia plate” below South America near Antarctica. Upward and downward arrows are indicated in the region of “Juan De Fuca Plate” and the “North American plate”. An inset labeled “Transform fault” from this region illustrates the grinding of plates against each other in the “Juan De Fuca Plate”. The plate towards the left with an Oceanic crust is moving upward and the plate with the continental crust is moving downward. The region of the partition of the plates is labeled “Fault”. Lithosphere and the Asthenosphere lying below the plates are directed to move in the forward direction in the plate to the right and in the backward direction in the plate to the right. Arrows pointing towards each other are illustrated in the Nazca plate and the South American plate. An inset labeled “Convergent plate boundaries” from this region illustrates the convergence of the two plates. The partition between the two plates is labeled “Trench”. The plate towards the right depicting a series of volcanic eruptions is labeled “Volcanic island arc”. The plate towards the left is converging down into the plate towards the right and the zone of convergence is labeled “Subduction zone”. The rising magma towards the lithosphere is depicted in the Asthenosphere of the plate to the right. Aesthenosphere in both the plates is directed to flow downward in the direction of the subduction zone. Arrows pointing away from each other are indicated in the South American Plate and the African plate”. An inset from this region illustrates the divergence of plate boundaries. The plates are directed to move away from each other. The underlying lithosphere and Asthenosphere are also directed to move away from each creating a gap between the neighboring lithosphere lay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219200"/>
            <a:ext cx="6096000" cy="4868883"/>
          </a:xfrm>
          <a:prstGeom prst="rect">
            <a:avLst/>
          </a:prstGeom>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Volcanoes Release Molten Rock from the Earth’s Interior (1 of 2)</a:t>
            </a:r>
          </a:p>
        </p:txBody>
      </p:sp>
      <p:sp>
        <p:nvSpPr>
          <p:cNvPr id="3" name="Content Placeholder 2"/>
          <p:cNvSpPr>
            <a:spLocks noGrp="1"/>
          </p:cNvSpPr>
          <p:nvPr>
            <p:ph idx="1"/>
          </p:nvPr>
        </p:nvSpPr>
        <p:spPr/>
        <p:txBody>
          <a:bodyPr/>
          <a:lstStyle/>
          <a:p>
            <a:r>
              <a:rPr lang="en-US"/>
              <a:t>Volcano</a:t>
            </a:r>
          </a:p>
          <a:p>
            <a:pPr lvl="1"/>
            <a:r>
              <a:rPr lang="en-US"/>
              <a:t>Magma rising through the lithosphere reaches the earth’s surface through a crack (fissure)</a:t>
            </a:r>
          </a:p>
          <a:p>
            <a:pPr lvl="1"/>
            <a:r>
              <a:rPr lang="en-US"/>
              <a:t>Eruption–release of lava, hot ash, and gases into the environment </a:t>
            </a:r>
          </a:p>
          <a:p>
            <a:r>
              <a:rPr lang="en-US"/>
              <a:t>Volcanos form majestic mountain ranges and lakes</a:t>
            </a:r>
          </a:p>
          <a:p>
            <a:pPr lvl="1"/>
            <a:r>
              <a:rPr lang="en-US"/>
              <a:t>Formed Hawaiian islands</a:t>
            </a:r>
          </a:p>
          <a:p>
            <a:pPr lvl="1"/>
            <a:r>
              <a:rPr lang="en-US"/>
              <a:t>Can also cause destruction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Volcanoes Release Molten Rock from the Earth’s Interior (2 of 2)</a:t>
            </a:r>
          </a:p>
        </p:txBody>
      </p:sp>
      <p:pic>
        <p:nvPicPr>
          <p:cNvPr id="3" name="Picture 2" descr="An illustration depicting the lava with ash ejecting from volcano. Section A illustrates a photo depicting the lava ejecting into the atmosphere and flowing over the land. Section B illustrates a model depicting the events occurring in different layers of earth during the eruption of volcano. The asthenosphere represented in yellow to orange is partially molten. The solid lithosphere is represented as a dark brown layer above Asthenosphere. Magma from asthenosphere raise up and passes through a narrow opening in lithosphere and blasts out of a mountain on earth crust and raises up to the mountain top as a narrow tube and flows out onto the landslide. The point at which the magma erupts on the earth crust at the base of the mountain is labeled “Magma reservoir”, the narrow portion of magma rising up to the tip of mountain from magma reservoir is labeled “Magma Conduit” and the point at which the magma erupts out of the mountain top is labeled “Central vent.” The downside of the mountain is labeled “landslide” Thick gray colored smoke is emanating from the mountain tip. The gray colored mass flowing down the landslide is labeled “Ash-flow.” The orange colored liquid flowing down the landslide is labeled “Lava flow.” The mud-colored solution flowing down the landslide is labeled “Mud fl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1752600"/>
            <a:ext cx="6172200" cy="4141911"/>
          </a:xfrm>
          <a:prstGeom prst="rect">
            <a:avLst/>
          </a:prstGeom>
        </p:spPr>
      </p:pic>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Are Geological Rock-and-Roll Events (1 of 4)</a:t>
            </a:r>
          </a:p>
        </p:txBody>
      </p:sp>
      <p:sp>
        <p:nvSpPr>
          <p:cNvPr id="3" name="Content Placeholder 2"/>
          <p:cNvSpPr>
            <a:spLocks noGrp="1"/>
          </p:cNvSpPr>
          <p:nvPr>
            <p:ph idx="1"/>
          </p:nvPr>
        </p:nvSpPr>
        <p:spPr/>
        <p:txBody>
          <a:bodyPr/>
          <a:lstStyle/>
          <a:p>
            <a:r>
              <a:rPr lang="en-US" dirty="0"/>
              <a:t>Earthquake</a:t>
            </a:r>
          </a:p>
          <a:p>
            <a:pPr lvl="1"/>
            <a:r>
              <a:rPr lang="en-US" dirty="0"/>
              <a:t>Breakage and shifting of rocks</a:t>
            </a:r>
          </a:p>
          <a:p>
            <a:pPr lvl="2"/>
            <a:r>
              <a:rPr lang="en-US" dirty="0"/>
              <a:t>Occurs at a fault</a:t>
            </a:r>
          </a:p>
          <a:p>
            <a:pPr lvl="1"/>
            <a:r>
              <a:rPr lang="en-US" dirty="0"/>
              <a:t>Seismic waves</a:t>
            </a:r>
          </a:p>
          <a:p>
            <a:pPr lvl="2"/>
            <a:r>
              <a:rPr lang="en-US" dirty="0"/>
              <a:t>Vibrations in the crust</a:t>
            </a:r>
          </a:p>
          <a:p>
            <a:pPr lvl="1"/>
            <a:r>
              <a:rPr lang="en-US" dirty="0"/>
              <a:t>Focus–origin of earthquake</a:t>
            </a:r>
          </a:p>
          <a:p>
            <a:pPr lvl="1"/>
            <a:r>
              <a:rPr lang="en-US" dirty="0"/>
              <a:t>Magnitude–severity of earthquake</a:t>
            </a:r>
          </a:p>
          <a:p>
            <a:pPr lvl="1"/>
            <a:r>
              <a:rPr lang="en-US" dirty="0"/>
              <a:t>Amplitude–size of the seismic waves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Are Geological Rock-and-Roll Events (2 of 4)</a:t>
            </a:r>
          </a:p>
        </p:txBody>
      </p:sp>
      <p:sp>
        <p:nvSpPr>
          <p:cNvPr id="3" name="Content Placeholder 2"/>
          <p:cNvSpPr>
            <a:spLocks noGrp="1"/>
          </p:cNvSpPr>
          <p:nvPr>
            <p:ph idx="1"/>
          </p:nvPr>
        </p:nvSpPr>
        <p:spPr/>
        <p:txBody>
          <a:bodyPr/>
          <a:lstStyle/>
          <a:p>
            <a:r>
              <a:rPr lang="en-US" dirty="0"/>
              <a:t>Richter scale </a:t>
            </a:r>
          </a:p>
          <a:p>
            <a:pPr lvl="1"/>
            <a:r>
              <a:rPr lang="en-US" dirty="0"/>
              <a:t>Insignificant: &lt;4.0</a:t>
            </a:r>
          </a:p>
          <a:p>
            <a:pPr lvl="1"/>
            <a:r>
              <a:rPr lang="en-US" dirty="0"/>
              <a:t>Minor: 4.0–4.9</a:t>
            </a:r>
          </a:p>
          <a:p>
            <a:pPr lvl="1"/>
            <a:r>
              <a:rPr lang="en-US" dirty="0"/>
              <a:t>Damaging: 5.0–5.9</a:t>
            </a:r>
          </a:p>
          <a:p>
            <a:pPr lvl="1"/>
            <a:r>
              <a:rPr lang="en-US" dirty="0"/>
              <a:t>Destructive: 6.0–6.9</a:t>
            </a:r>
          </a:p>
          <a:p>
            <a:pPr lvl="1"/>
            <a:r>
              <a:rPr lang="en-US" dirty="0"/>
              <a:t>Major: 7.0–7.9</a:t>
            </a:r>
          </a:p>
          <a:p>
            <a:pPr lvl="1"/>
            <a:r>
              <a:rPr lang="en-US" dirty="0"/>
              <a:t>Great: &gt;8.0</a:t>
            </a:r>
          </a:p>
          <a:p>
            <a:r>
              <a:rPr lang="en-US" dirty="0"/>
              <a:t>Largest recorded: 9.5 in Chile, 1960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Earthquakes Are Geological Rock-and-Roll Events (3 of 4)</a:t>
            </a:r>
          </a:p>
        </p:txBody>
      </p:sp>
      <p:pic>
        <p:nvPicPr>
          <p:cNvPr id="2" name="Picture 1" descr="An illustration of the San Andreas Fault and the associated effect has two sections. Section A illustrates a map depicting the San Andreas Fault passing through the San Francisco between the North American Plate and the Pacific Plate. Section B is a photo of rifts observed on a land surface near a mountain landscap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150" y="1548126"/>
            <a:ext cx="6743700" cy="4166874"/>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Is a Dynamic Planet (3 of 3)</a:t>
            </a:r>
          </a:p>
        </p:txBody>
      </p:sp>
      <p:pic>
        <p:nvPicPr>
          <p:cNvPr id="3" name="Picture 2" descr="An illustration of the cross-sectional view of three major components of earth – core, mantle, and the crust. The bottom layer is the core. The inner core (represented as a bright yellow to white sphere) is covered by the hot outer core which is represented as a sphere enclosing the inner core. Above the core is the mantle represented as red and orange colored regions with hazy lines. The outermost portion of the mantle is represented in orange indicating solid rock. Below the rocky portion is the red colored region labeled “Asthenosphere”. Upward arrows indicated from the base of the mantle to the tip read “Hot material rising through the mantle” and are followed by horizontal arrows at the outer mantle that read “Material cools as it reaches the outer mantle”. The horizontal arrows that read “Cold dense material falls back through mantle” continue as downward arrows pointing towards the base of the mantle. A portion of mantle enclosed by the upward arrows, horizontal arrows, and the downward arrows is labeled “Mantle convection cell”. Above the mantle is the continental crust represented in brown with hazy lines. A thin portion of the outer mantle, the continental crust just above the mantle and the Asthenosphere is together represented as a dark brown to black transparent region and is labeled “Oceanic crust”. Partition is observed in the center of the oceanic crust. A callout pointing the light brown and the dark brown regions reads “Two plates move towards each one. One is subducted back into the mantle on a falling convection current”. Above the dark brown colored region is the green colored region labeled “Oceanic tectonic plate” with a partition passing through the entire length. The region of partition is labeled “Spreading center”. Two arrows pointing away from each other are indicated in the green colored region. The arrow reads “Plate movement” On either side of the oceanic tectonic plate is the greenish brown region. Mountains with thick smoke emanating from the tip are indicated to the right of the Oceanic tectonic plate region. A thin crack is indicated to the left of the oceanic tectonic plate indicating the collision between two continents. The region of continental crust past the region of collision between two continents is labeled “Tectonic pl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524000"/>
            <a:ext cx="5029200" cy="4626370"/>
          </a:xfrm>
          <a:prstGeom prst="rect">
            <a:avLst/>
          </a:prstGeom>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Are Geological Rock-and-Roll Events (4 of 4)</a:t>
            </a:r>
          </a:p>
        </p:txBody>
      </p:sp>
      <p:pic>
        <p:nvPicPr>
          <p:cNvPr id="3" name="Picture 2" descr="An illustration of the cause of earthquake and a photo depicting the damage caused due to an earthquake. Section A illustrates a model depicting the different effects of an earthquake. The earthquake is centered at the lithosphere in the region of sliding of the two plates. Waves represented as red circles emerging out from the focus region and spreading up to the earth crust are labeled as, “Shockwaves.” A region on earth crust near the focus is labeled as, “Epicenter.” The supporting text associated with hilly terrain (represented as brown colored cones) on earth crust reads, “Landslides may occur on hilly ground.” The supporting text associated with a small building near a water body reads, “Liquefaction of recent sediments causes buildings to sink.” Another supporting text associated with the hilly terrain reads, “Two adjoining plates move laterally along the fault line.” The supporting text associated with a water body on earth crust reads, “Earth movements cause flooding in low-lying areas.” In section B, a photo depicting the damaged houses and the region is fully covered with the remains and other items in Port-au-Prince, Haiti after the 2010 earthquake. People are seen moving in the midst of broken hous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12" y="1905000"/>
            <a:ext cx="8412177" cy="3313176"/>
          </a:xfrm>
          <a:prstGeom prst="rect">
            <a:avLst/>
          </a:prstGeom>
        </p:spPr>
      </p:pic>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on the Ocean Floor Can Cause Tsunamis (1 of 3)</a:t>
            </a:r>
          </a:p>
        </p:txBody>
      </p:sp>
      <p:sp>
        <p:nvSpPr>
          <p:cNvPr id="3" name="Content Placeholder 2"/>
          <p:cNvSpPr>
            <a:spLocks noGrp="1"/>
          </p:cNvSpPr>
          <p:nvPr>
            <p:ph idx="1"/>
          </p:nvPr>
        </p:nvSpPr>
        <p:spPr/>
        <p:txBody>
          <a:bodyPr/>
          <a:lstStyle/>
          <a:p>
            <a:r>
              <a:rPr lang="en-US" dirty="0"/>
              <a:t>Tsunami</a:t>
            </a:r>
          </a:p>
          <a:p>
            <a:pPr lvl="1"/>
            <a:r>
              <a:rPr lang="en-US" dirty="0"/>
              <a:t>Series of huge waves generated when ocean floor suddenly rises or drops</a:t>
            </a:r>
          </a:p>
          <a:p>
            <a:pPr lvl="1"/>
            <a:r>
              <a:rPr lang="en-US" dirty="0"/>
              <a:t>Travels several hundred miles per hour</a:t>
            </a:r>
          </a:p>
          <a:p>
            <a:pPr lvl="2"/>
            <a:r>
              <a:rPr lang="en-US" dirty="0"/>
              <a:t>Slows down as it approaches coastline</a:t>
            </a:r>
          </a:p>
          <a:p>
            <a:r>
              <a:rPr lang="en-US" dirty="0"/>
              <a:t>December 2004–Indian Ocean tsunami</a:t>
            </a:r>
          </a:p>
          <a:p>
            <a:pPr lvl="1"/>
            <a:r>
              <a:rPr lang="en-US" dirty="0"/>
              <a:t>Magnitude 9.15 earthquake</a:t>
            </a:r>
          </a:p>
          <a:p>
            <a:pPr lvl="1"/>
            <a:r>
              <a:rPr lang="en-US" dirty="0"/>
              <a:t>Over 230,000 people lost their lives</a:t>
            </a:r>
          </a:p>
          <a:p>
            <a:pPr lvl="2"/>
            <a:r>
              <a:rPr lang="en-US" dirty="0"/>
              <a:t>No warning system in place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on the Ocean Floor Can Cause Tsunamis (2 of 3)</a:t>
            </a:r>
          </a:p>
        </p:txBody>
      </p:sp>
      <p:sp>
        <p:nvSpPr>
          <p:cNvPr id="3" name="Content Placeholder 2"/>
          <p:cNvSpPr>
            <a:spLocks noGrp="1"/>
          </p:cNvSpPr>
          <p:nvPr>
            <p:ph idx="1"/>
          </p:nvPr>
        </p:nvSpPr>
        <p:spPr/>
        <p:txBody>
          <a:bodyPr/>
          <a:lstStyle/>
          <a:p>
            <a:r>
              <a:rPr lang="en-US" dirty="0"/>
              <a:t>2011–Japan tsunami</a:t>
            </a:r>
          </a:p>
          <a:p>
            <a:pPr lvl="1"/>
            <a:r>
              <a:rPr lang="en-US" dirty="0"/>
              <a:t>Killed almost 19,000 people</a:t>
            </a:r>
          </a:p>
          <a:p>
            <a:pPr lvl="1"/>
            <a:r>
              <a:rPr lang="en-US" dirty="0"/>
              <a:t>Damaged Fukushima nuclear reactors </a:t>
            </a:r>
          </a:p>
          <a:p>
            <a:r>
              <a:rPr lang="en-US" dirty="0"/>
              <a:t>Detection of tsunamis</a:t>
            </a:r>
          </a:p>
          <a:p>
            <a:pPr lvl="1"/>
            <a:r>
              <a:rPr lang="en-US" dirty="0"/>
              <a:t>Buoys in open ocean</a:t>
            </a:r>
          </a:p>
          <a:p>
            <a:pPr lvl="1"/>
            <a:r>
              <a:rPr lang="en-US" dirty="0"/>
              <a:t>Pressure recorders on the ocean floor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57627"/>
            <a:ext cx="8032638" cy="861574"/>
          </a:xfrm>
        </p:spPr>
        <p:txBody>
          <a:bodyPr>
            <a:normAutofit fontScale="90000"/>
          </a:bodyPr>
          <a:lstStyle/>
          <a:p>
            <a:r>
              <a:rPr lang="en-US" dirty="0"/>
              <a:t>Earthquakes on the Ocean Floor Can Cause Tsunamis (3 of 3)</a:t>
            </a:r>
          </a:p>
        </p:txBody>
      </p:sp>
      <p:pic>
        <p:nvPicPr>
          <p:cNvPr id="3" name="Picture 2" descr="An illustration depicting the formation of the tsunami has two sections. Section A depicts an inland near an ocean. The supporting text pointing to the region of the ocean far off from the inland reads, “Earthquake in seafloor swiftly pushes water upwards and starts a series of waves.” The supporting text pointing to the region of ocean slightly away from the region of the earthquake and towards the inland reads, “Waves move rapidly in deep Ocean reaching speeds of up to 890 kilometers per hour.” The supporting text pointing to the region of the ocean near the shore reads, “As the waves near land they slow to about 45 kilometers per hour but are squeezed upwards and increased in height.” The supporting text pointing to the inland reads, “Waves head inland causing damage in their path.” An inset of the point of origin of the earthquake in ocean highlights the changes in plate movement resulting in an earthquake. The layers of earth in the plate towards the left are moving downward and those in the plate to the right are moving upward. Earthquake (indicated as a series of outgrowing circles) is indicated at the region where the sliding of plates is drastic. The upward wave (represented as a blue wavy pattern) has a peak concentrated straight above the region of origin of the earthquake. Section B depicts a map highlighting the areas affected by the large tsunami in December 2004. The regions indicated are India, Bangladesh, Myanmar, Thailand, Indonesia, Malaysia and Sumat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850" y="1793839"/>
            <a:ext cx="6210300" cy="4107040"/>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Minerals and Rocks? (1 of 2)</a:t>
            </a:r>
          </a:p>
        </p:txBody>
      </p:sp>
      <p:sp>
        <p:nvSpPr>
          <p:cNvPr id="5" name="Content Placeholder 4"/>
          <p:cNvSpPr>
            <a:spLocks noGrp="1"/>
          </p:cNvSpPr>
          <p:nvPr>
            <p:ph idx="1"/>
          </p:nvPr>
        </p:nvSpPr>
        <p:spPr/>
        <p:txBody>
          <a:bodyPr/>
          <a:lstStyle/>
          <a:p>
            <a:r>
              <a:rPr lang="en-US" dirty="0"/>
              <a:t>Mineral</a:t>
            </a:r>
          </a:p>
          <a:p>
            <a:pPr lvl="1"/>
            <a:r>
              <a:rPr lang="en-US" dirty="0"/>
              <a:t>Naturally occurring chemical element or compound that exists as a crystalline solid</a:t>
            </a:r>
          </a:p>
          <a:p>
            <a:r>
              <a:rPr lang="en-US" dirty="0"/>
              <a:t>Mineral resource</a:t>
            </a:r>
          </a:p>
          <a:p>
            <a:pPr lvl="1"/>
            <a:r>
              <a:rPr lang="en-US" dirty="0"/>
              <a:t>Concentration that we can extract and process into raw materials</a:t>
            </a:r>
          </a:p>
          <a:p>
            <a:pPr lvl="1"/>
            <a:r>
              <a:rPr lang="en-US" dirty="0"/>
              <a:t>Nonrenewable</a:t>
            </a:r>
          </a:p>
          <a:p>
            <a:r>
              <a:rPr lang="en-US" dirty="0"/>
              <a:t>Rock</a:t>
            </a:r>
          </a:p>
          <a:p>
            <a:pPr lvl="1"/>
            <a:r>
              <a:rPr lang="en-US" dirty="0"/>
              <a:t>Solid combination of one or more minerals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Minerals and Rocks? (2 of 2)</a:t>
            </a:r>
          </a:p>
        </p:txBody>
      </p:sp>
      <p:sp>
        <p:nvSpPr>
          <p:cNvPr id="3" name="Content Placeholder 2"/>
          <p:cNvSpPr>
            <a:spLocks noGrp="1"/>
          </p:cNvSpPr>
          <p:nvPr>
            <p:ph idx="1"/>
          </p:nvPr>
        </p:nvSpPr>
        <p:spPr/>
        <p:txBody>
          <a:bodyPr/>
          <a:lstStyle/>
          <a:p>
            <a:r>
              <a:rPr lang="en-US" dirty="0"/>
              <a:t>Sedimentary rock</a:t>
            </a:r>
          </a:p>
          <a:p>
            <a:pPr lvl="1"/>
            <a:r>
              <a:rPr lang="en-US" dirty="0"/>
              <a:t>Made of sediments</a:t>
            </a:r>
          </a:p>
          <a:p>
            <a:pPr lvl="2"/>
            <a:r>
              <a:rPr lang="en-US" dirty="0"/>
              <a:t>Dead plant and animal remains</a:t>
            </a:r>
          </a:p>
          <a:p>
            <a:pPr lvl="2"/>
            <a:r>
              <a:rPr lang="en-US" dirty="0"/>
              <a:t>Tiny particles of weathered and eroded rocks</a:t>
            </a:r>
          </a:p>
          <a:p>
            <a:r>
              <a:rPr lang="en-US" dirty="0"/>
              <a:t>Igneous rock</a:t>
            </a:r>
          </a:p>
          <a:p>
            <a:pPr lvl="1"/>
            <a:r>
              <a:rPr lang="en-US" dirty="0"/>
              <a:t>Forms under intense heat and pressure</a:t>
            </a:r>
          </a:p>
          <a:p>
            <a:r>
              <a:rPr lang="en-US" dirty="0"/>
              <a:t>Metamorphic rock</a:t>
            </a:r>
          </a:p>
          <a:p>
            <a:pPr lvl="1"/>
            <a:r>
              <a:rPr lang="en-US" dirty="0"/>
              <a:t>Existing rock subjected to high temperatures, pressures, fluids, or a combination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Earth’s Rocks Are Recycled Slowly (1 of 2)</a:t>
            </a:r>
          </a:p>
        </p:txBody>
      </p:sp>
      <p:sp>
        <p:nvSpPr>
          <p:cNvPr id="3" name="Content Placeholder 2"/>
          <p:cNvSpPr>
            <a:spLocks noGrp="1"/>
          </p:cNvSpPr>
          <p:nvPr>
            <p:ph idx="1"/>
          </p:nvPr>
        </p:nvSpPr>
        <p:spPr/>
        <p:txBody>
          <a:bodyPr/>
          <a:lstStyle/>
          <a:p>
            <a:r>
              <a:rPr lang="en-US" dirty="0"/>
              <a:t>Rock cycle</a:t>
            </a:r>
          </a:p>
          <a:p>
            <a:pPr lvl="1"/>
            <a:r>
              <a:rPr lang="en-US" dirty="0"/>
              <a:t>Rocks are recycled over millions of years</a:t>
            </a:r>
          </a:p>
          <a:p>
            <a:pPr lvl="1"/>
            <a:r>
              <a:rPr lang="en-US" dirty="0"/>
              <a:t>Erosion, melting, and metamorphism</a:t>
            </a:r>
          </a:p>
          <a:p>
            <a:pPr lvl="1"/>
            <a:r>
              <a:rPr lang="en-US" dirty="0"/>
              <a:t>Slowest of the earth’s cycle processes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5606</TotalTime>
  <Words>2557</Words>
  <Application>Microsoft Office PowerPoint</Application>
  <PresentationFormat>On-screen Show (4:3)</PresentationFormat>
  <Paragraphs>354</Paragraphs>
  <Slides>63</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ＭＳ Ｐゴシック</vt:lpstr>
      <vt:lpstr>Arial</vt:lpstr>
      <vt:lpstr>Calibri</vt:lpstr>
      <vt:lpstr>Courier New</vt:lpstr>
      <vt:lpstr>Verdana</vt:lpstr>
      <vt:lpstr>Wingdings</vt:lpstr>
      <vt:lpstr>Sample</vt:lpstr>
      <vt:lpstr>Exploring Environmental Science for AP®</vt:lpstr>
      <vt:lpstr>Core Case Study: The Real Cost of Gold</vt:lpstr>
      <vt:lpstr>11.1 What Are the Earth’s Major Geological Processes/Mineral Resources?</vt:lpstr>
      <vt:lpstr>The Earth Is a Dynamic Planet (1 of 3)</vt:lpstr>
      <vt:lpstr>The Earth Is a Dynamic Planet (2 of 3)</vt:lpstr>
      <vt:lpstr>The Earth Is a Dynamic Planet (3 of 3)</vt:lpstr>
      <vt:lpstr>What Are Minerals and Rocks? (1 of 2)</vt:lpstr>
      <vt:lpstr>What Are Minerals and Rocks? (2 of 2)</vt:lpstr>
      <vt:lpstr>The Earth’s Rocks Are Recycled Slowly (1 of 2)</vt:lpstr>
      <vt:lpstr>The Earth Is a Dynamic Planet (2 of 2)</vt:lpstr>
      <vt:lpstr>11.2 What Processes Lead to Soil Formations? </vt:lpstr>
      <vt:lpstr>Soil Begins from Bedrock (1 of 2)</vt:lpstr>
      <vt:lpstr>Soil Begins from Bedrock (2 of 2)</vt:lpstr>
      <vt:lpstr>Soil is a Renewable Resource  (1 of 3)</vt:lpstr>
      <vt:lpstr>Soil is a Renewable Resource  (2 of 3)</vt:lpstr>
      <vt:lpstr>Soil is a Renewable Resource  (3 of 3)</vt:lpstr>
      <vt:lpstr>The Importance of Soil Nutrients (1 of 2)</vt:lpstr>
      <vt:lpstr>The Importance of Soil Nutrients (2 of 2)</vt:lpstr>
      <vt:lpstr>11.3 How Long Might Supplies of Nonrenewable Mineral Resources Last?</vt:lpstr>
      <vt:lpstr>We Depend on a Variety of Nonrenewable Mineral Resources (1 of 2)</vt:lpstr>
      <vt:lpstr>We Depend on a Variety of Nonrenewable Mineral Resources (2 of 2)</vt:lpstr>
      <vt:lpstr>Supplies of Nonrenewable Mineral Resources Can Be Economically Depleted (1 of 3)</vt:lpstr>
      <vt:lpstr>Supplies of Nonrenewable Mineral Resources Can Be Economically Depleted (2 of 3)</vt:lpstr>
      <vt:lpstr>Supplies of Nonrenewable Mineral Resources Can Be Economically Depleted (3 of 3)</vt:lpstr>
      <vt:lpstr>Case Study: The Crucial Importance of Rare Earth Metals (1 of 2)</vt:lpstr>
      <vt:lpstr>Case Study: The Crucial Importance of Rare Earth Metals (2 of 2)</vt:lpstr>
      <vt:lpstr>Market Prices Affect Supplies of Mineral Resources (1 of 2)</vt:lpstr>
      <vt:lpstr>Market Prices Affect Supplies of Mineral Resources (2 of 2)</vt:lpstr>
      <vt:lpstr>Can We Expand Reserves by Mining Lower-Grade Ores?</vt:lpstr>
      <vt:lpstr>Can We Get More Minerals from the Oceans? (1 of 3)</vt:lpstr>
      <vt:lpstr>Can We Get More Minerals from the Oceans?  (2 of 3)</vt:lpstr>
      <vt:lpstr>Case Study: The Crucial Importance of Rare Earth Metals (3 of 3)</vt:lpstr>
      <vt:lpstr>11.4 What Are The Environmental Effects of Using Nonrenewable Mineral Resources?</vt:lpstr>
      <vt:lpstr>Extracting Minerals Can Have Harmful Environmental Effects (1 of 8)</vt:lpstr>
      <vt:lpstr>Extracting Minerals Can Have Harmful Environmental Effects (2 of 8)</vt:lpstr>
      <vt:lpstr>Extracting Minerals Can Have Harmful Environmental Effects (3 of 8)</vt:lpstr>
      <vt:lpstr>Extracting Minerals Can Have Harmful Environmental Effects (4 of 8)</vt:lpstr>
      <vt:lpstr>Extracting Minerals Can Have Harmful Environmental Effects (5 of 8)</vt:lpstr>
      <vt:lpstr>Extracting Minerals Can Have Harmful Environmental Effects (6 of 8)</vt:lpstr>
      <vt:lpstr>Extracting Minerals Can Have Harmful Environmental Effects (7 of 8)</vt:lpstr>
      <vt:lpstr>Extracting Minerals Can Have Harmful Environmental Effects (8 of 8)</vt:lpstr>
      <vt:lpstr>Critical Concept: Life Cycle of a Product</vt:lpstr>
      <vt:lpstr>Critical Concept: External, or Hidden Costs  (1 of 2)</vt:lpstr>
      <vt:lpstr>Critical Concept: External, or Hidden Costs  (1 of 2)</vt:lpstr>
      <vt:lpstr>Removing Metals from Ores Has Harmful Environmental Effects (1 of 2)</vt:lpstr>
      <vt:lpstr>Removing Metals from Ores Has Harmful Environmental Effects (2 of 2)</vt:lpstr>
      <vt:lpstr>14.4 How Can We Use Mineral Resources More Sustainability?</vt:lpstr>
      <vt:lpstr>Find Substitutes for Scarce Mineral Resources</vt:lpstr>
      <vt:lpstr>Case Study: Graphene and Phosphorene - New Revolutionary Materials </vt:lpstr>
      <vt:lpstr>Use Mineral Resources More Sustainably (1 of 2)</vt:lpstr>
      <vt:lpstr>Use Mineral Resources More Sustainably (2 of 2)</vt:lpstr>
      <vt:lpstr>11.6 What Are the Earth’s Major Geological Hazards?</vt:lpstr>
      <vt:lpstr>The Earth Beneath Your Feet Is Moving (1 of 2)</vt:lpstr>
      <vt:lpstr>The Earth Beneath Your Feet Is Moving (2 of 2)</vt:lpstr>
      <vt:lpstr>Volcanoes Release Molten Rock from the Earth’s Interior (1 of 2)</vt:lpstr>
      <vt:lpstr>Volcanoes Release Molten Rock from the Earth’s Interior (2 of 2)</vt:lpstr>
      <vt:lpstr>Earthquakes Are Geological Rock-and-Roll Events (1 of 4)</vt:lpstr>
      <vt:lpstr>Earthquakes Are Geological Rock-and-Roll Events (2 of 4)</vt:lpstr>
      <vt:lpstr>Earthquakes Are Geological Rock-and-Roll Events (3 of 4)</vt:lpstr>
      <vt:lpstr>Earthquakes Are Geological Rock-and-Roll Events (4 of 4)</vt:lpstr>
      <vt:lpstr>Earthquakes on the Ocean Floor Can Cause Tsunamis (1 of 3)</vt:lpstr>
      <vt:lpstr>Earthquakes on the Ocean Floor Can Cause Tsunamis (2 of 3)</vt:lpstr>
      <vt:lpstr>Earthquakes on the Ocean Floor Can Cause Tsunamis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Geology and Mineral Resources</dc:title>
  <dc:creator>Tyler</dc:creator>
  <cp:lastModifiedBy>Anderson, John W</cp:lastModifiedBy>
  <cp:revision>454</cp:revision>
  <dcterms:created xsi:type="dcterms:W3CDTF">2013-09-12T16:10:24Z</dcterms:created>
  <dcterms:modified xsi:type="dcterms:W3CDTF">2018-09-25T17:49:59Z</dcterms:modified>
</cp:coreProperties>
</file>