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66" r:id="rId2"/>
    <p:sldId id="279" r:id="rId3"/>
    <p:sldId id="270" r:id="rId4"/>
    <p:sldId id="273" r:id="rId5"/>
    <p:sldId id="271" r:id="rId6"/>
    <p:sldId id="272" r:id="rId7"/>
    <p:sldId id="274" r:id="rId8"/>
    <p:sldId id="308" r:id="rId9"/>
    <p:sldId id="312" r:id="rId10"/>
    <p:sldId id="275" r:id="rId11"/>
    <p:sldId id="280" r:id="rId12"/>
    <p:sldId id="289" r:id="rId13"/>
    <p:sldId id="290" r:id="rId14"/>
    <p:sldId id="291" r:id="rId15"/>
    <p:sldId id="311" r:id="rId16"/>
    <p:sldId id="278" r:id="rId17"/>
    <p:sldId id="267" r:id="rId18"/>
    <p:sldId id="281" r:id="rId19"/>
    <p:sldId id="295" r:id="rId20"/>
    <p:sldId id="296" r:id="rId21"/>
    <p:sldId id="297" r:id="rId22"/>
    <p:sldId id="298" r:id="rId23"/>
    <p:sldId id="299" r:id="rId24"/>
    <p:sldId id="300" r:id="rId25"/>
    <p:sldId id="309" r:id="rId26"/>
    <p:sldId id="301" r:id="rId27"/>
    <p:sldId id="285" r:id="rId28"/>
    <p:sldId id="305" r:id="rId29"/>
    <p:sldId id="268" r:id="rId30"/>
    <p:sldId id="306" r:id="rId31"/>
    <p:sldId id="292" r:id="rId32"/>
    <p:sldId id="269" r:id="rId33"/>
    <p:sldId id="293" r:id="rId34"/>
    <p:sldId id="307" r:id="rId35"/>
    <p:sldId id="294" r:id="rId36"/>
    <p:sldId id="310" r:id="rId37"/>
    <p:sldId id="302" r:id="rId38"/>
    <p:sldId id="304" r:id="rId39"/>
    <p:sldId id="303" r:id="rId40"/>
    <p:sldId id="313" r:id="rId4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Objects="1">
      <p:cViewPr>
        <p:scale>
          <a:sx n="50" d="100"/>
          <a:sy n="50" d="100"/>
        </p:scale>
        <p:origin x="-2440" y="-126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1059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059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1059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48F769FB-5BDB-2840-876F-48B2C44ABC6C}" type="slidenum">
              <a:rPr lang="en-US"/>
              <a:pPr/>
              <a:t>‹#›</a:t>
            </a:fld>
            <a:endParaRPr lang="en-US"/>
          </a:p>
        </p:txBody>
      </p:sp>
    </p:spTree>
    <p:extLst>
      <p:ext uri="{BB962C8B-B14F-4D97-AF65-F5344CB8AC3E}">
        <p14:creationId xmlns:p14="http://schemas.microsoft.com/office/powerpoint/2010/main" val="2684984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32E313B9-7166-3A4C-AFE5-F19437E0DB89}" type="slidenum">
              <a:rPr lang="en-US"/>
              <a:pPr/>
              <a:t>‹#›</a:t>
            </a:fld>
            <a:endParaRPr lang="en-US"/>
          </a:p>
        </p:txBody>
      </p:sp>
    </p:spTree>
    <p:extLst>
      <p:ext uri="{BB962C8B-B14F-4D97-AF65-F5344CB8AC3E}">
        <p14:creationId xmlns:p14="http://schemas.microsoft.com/office/powerpoint/2010/main" val="19409750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0C1D0C-7D6D-4349-86FD-25D0B3D05F94}" type="slidenum">
              <a:rPr lang="en-US"/>
              <a:pPr/>
              <a:t>‹#›</a:t>
            </a:fld>
            <a:endParaRPr lang="en-US"/>
          </a:p>
        </p:txBody>
      </p:sp>
    </p:spTree>
    <p:extLst>
      <p:ext uri="{BB962C8B-B14F-4D97-AF65-F5344CB8AC3E}">
        <p14:creationId xmlns:p14="http://schemas.microsoft.com/office/powerpoint/2010/main" val="191954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19B5C0-D148-C444-9D07-9B4BDAAB9A5A}" type="slidenum">
              <a:rPr lang="en-US"/>
              <a:pPr/>
              <a:t>‹#›</a:t>
            </a:fld>
            <a:endParaRPr lang="en-US"/>
          </a:p>
        </p:txBody>
      </p:sp>
    </p:spTree>
    <p:extLst>
      <p:ext uri="{BB962C8B-B14F-4D97-AF65-F5344CB8AC3E}">
        <p14:creationId xmlns:p14="http://schemas.microsoft.com/office/powerpoint/2010/main" val="57101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643624-1693-E744-A8DA-0BE412E8277C}" type="slidenum">
              <a:rPr lang="en-US"/>
              <a:pPr/>
              <a:t>‹#›</a:t>
            </a:fld>
            <a:endParaRPr lang="en-US"/>
          </a:p>
        </p:txBody>
      </p:sp>
    </p:spTree>
    <p:extLst>
      <p:ext uri="{BB962C8B-B14F-4D97-AF65-F5344CB8AC3E}">
        <p14:creationId xmlns:p14="http://schemas.microsoft.com/office/powerpoint/2010/main" val="3821435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C80E3F1-DD85-3B45-9272-9E7ACEEE3709}" type="slidenum">
              <a:rPr lang="en-US"/>
              <a:pPr/>
              <a:t>‹#›</a:t>
            </a:fld>
            <a:endParaRPr lang="en-US"/>
          </a:p>
        </p:txBody>
      </p:sp>
    </p:spTree>
    <p:extLst>
      <p:ext uri="{BB962C8B-B14F-4D97-AF65-F5344CB8AC3E}">
        <p14:creationId xmlns:p14="http://schemas.microsoft.com/office/powerpoint/2010/main" val="71153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923806-E30B-D04F-960D-D25077C46140}" type="slidenum">
              <a:rPr lang="en-US"/>
              <a:pPr/>
              <a:t>‹#›</a:t>
            </a:fld>
            <a:endParaRPr lang="en-US"/>
          </a:p>
        </p:txBody>
      </p:sp>
    </p:spTree>
    <p:extLst>
      <p:ext uri="{BB962C8B-B14F-4D97-AF65-F5344CB8AC3E}">
        <p14:creationId xmlns:p14="http://schemas.microsoft.com/office/powerpoint/2010/main" val="416844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067A7F-4D35-A241-AEB6-7F75FB0840D8}" type="slidenum">
              <a:rPr lang="en-US"/>
              <a:pPr/>
              <a:t>‹#›</a:t>
            </a:fld>
            <a:endParaRPr lang="en-US"/>
          </a:p>
        </p:txBody>
      </p:sp>
    </p:spTree>
    <p:extLst>
      <p:ext uri="{BB962C8B-B14F-4D97-AF65-F5344CB8AC3E}">
        <p14:creationId xmlns:p14="http://schemas.microsoft.com/office/powerpoint/2010/main" val="317863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CA789D-143D-2249-A56E-2D2922813CAF}" type="slidenum">
              <a:rPr lang="en-US"/>
              <a:pPr/>
              <a:t>‹#›</a:t>
            </a:fld>
            <a:endParaRPr lang="en-US"/>
          </a:p>
        </p:txBody>
      </p:sp>
    </p:spTree>
    <p:extLst>
      <p:ext uri="{BB962C8B-B14F-4D97-AF65-F5344CB8AC3E}">
        <p14:creationId xmlns:p14="http://schemas.microsoft.com/office/powerpoint/2010/main" val="216358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3F1CE65-934F-5140-B4D6-2B4E1503931D}" type="slidenum">
              <a:rPr lang="en-US"/>
              <a:pPr/>
              <a:t>‹#›</a:t>
            </a:fld>
            <a:endParaRPr lang="en-US"/>
          </a:p>
        </p:txBody>
      </p:sp>
    </p:spTree>
    <p:extLst>
      <p:ext uri="{BB962C8B-B14F-4D97-AF65-F5344CB8AC3E}">
        <p14:creationId xmlns:p14="http://schemas.microsoft.com/office/powerpoint/2010/main" val="193250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0F95B9-0035-E046-A133-E9D37BBB9728}" type="slidenum">
              <a:rPr lang="en-US"/>
              <a:pPr/>
              <a:t>‹#›</a:t>
            </a:fld>
            <a:endParaRPr lang="en-US"/>
          </a:p>
        </p:txBody>
      </p:sp>
    </p:spTree>
    <p:extLst>
      <p:ext uri="{BB962C8B-B14F-4D97-AF65-F5344CB8AC3E}">
        <p14:creationId xmlns:p14="http://schemas.microsoft.com/office/powerpoint/2010/main" val="380446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1B90E2-1BA3-4147-9F97-BDFDCB4C6454}" type="slidenum">
              <a:rPr lang="en-US"/>
              <a:pPr/>
              <a:t>‹#›</a:t>
            </a:fld>
            <a:endParaRPr lang="en-US"/>
          </a:p>
        </p:txBody>
      </p:sp>
    </p:spTree>
    <p:extLst>
      <p:ext uri="{BB962C8B-B14F-4D97-AF65-F5344CB8AC3E}">
        <p14:creationId xmlns:p14="http://schemas.microsoft.com/office/powerpoint/2010/main" val="24118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244440-B061-2D44-871A-155015C4C4BF}" type="slidenum">
              <a:rPr lang="en-US"/>
              <a:pPr/>
              <a:t>‹#›</a:t>
            </a:fld>
            <a:endParaRPr lang="en-US"/>
          </a:p>
        </p:txBody>
      </p:sp>
    </p:spTree>
    <p:extLst>
      <p:ext uri="{BB962C8B-B14F-4D97-AF65-F5344CB8AC3E}">
        <p14:creationId xmlns:p14="http://schemas.microsoft.com/office/powerpoint/2010/main" val="389548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5508A0-1C0B-DE40-B993-6BCFB8D06AA2}" type="slidenum">
              <a:rPr lang="en-US"/>
              <a:pPr/>
              <a:t>‹#›</a:t>
            </a:fld>
            <a:endParaRPr lang="en-US"/>
          </a:p>
        </p:txBody>
      </p:sp>
    </p:spTree>
    <p:extLst>
      <p:ext uri="{BB962C8B-B14F-4D97-AF65-F5344CB8AC3E}">
        <p14:creationId xmlns:p14="http://schemas.microsoft.com/office/powerpoint/2010/main" val="36394840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99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5E229AB7-4C3E-1F42-BC9E-36917F60365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ellServ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4206875" cy="901700"/>
          </a:xfrm>
          <a:prstGeom prst="rect">
            <a:avLst/>
          </a:prstGeom>
          <a:noFill/>
          <a:extLst>
            <a:ext uri="{909E8E84-426E-40dd-AFC4-6F175D3DCCD1}">
              <a14:hiddenFill xmlns:a14="http://schemas.microsoft.com/office/drawing/2010/main">
                <a:solidFill>
                  <a:srgbClr val="FFFFFF"/>
                </a:solidFill>
              </a14:hiddenFill>
            </a:ext>
          </a:extLst>
        </p:spPr>
      </p:pic>
      <p:sp>
        <p:nvSpPr>
          <p:cNvPr id="20485" name="Rectangle 5"/>
          <p:cNvSpPr>
            <a:spLocks noGrp="1" noChangeArrowheads="1"/>
          </p:cNvSpPr>
          <p:nvPr>
            <p:ph type="ctrTitle"/>
          </p:nvPr>
        </p:nvSpPr>
        <p:spPr>
          <a:xfrm>
            <a:off x="685800" y="2286000"/>
            <a:ext cx="7772400" cy="1143000"/>
          </a:xfrm>
        </p:spPr>
        <p:txBody>
          <a:bodyPr/>
          <a:lstStyle/>
          <a:p>
            <a:r>
              <a:rPr lang="en-US" sz="3600"/>
              <a:t/>
            </a:r>
            <a:br>
              <a:rPr lang="en-US" sz="3600"/>
            </a:br>
            <a:r>
              <a:rPr lang="en-US" sz="3600"/>
              <a:t/>
            </a:r>
            <a:br>
              <a:rPr lang="en-US" sz="3600"/>
            </a:br>
            <a:r>
              <a:rPr lang="en-US" sz="3600"/>
              <a:t/>
            </a:r>
            <a:br>
              <a:rPr lang="en-US" sz="3600"/>
            </a:br>
            <a:r>
              <a:rPr lang="en-US" sz="3600"/>
              <a:t> </a:t>
            </a:r>
            <a:br>
              <a:rPr lang="en-US" sz="3600"/>
            </a:br>
            <a:r>
              <a:rPr lang="en-US" sz="3600"/>
              <a:t/>
            </a:r>
            <a:br>
              <a:rPr lang="en-US" sz="3600"/>
            </a:br>
            <a:r>
              <a:rPr lang="en-US" sz="3600"/>
              <a:t/>
            </a:r>
            <a:br>
              <a:rPr lang="en-US" sz="3600"/>
            </a:br>
            <a:r>
              <a:rPr lang="en-US" sz="3600"/>
              <a:t/>
            </a:r>
            <a:br>
              <a:rPr lang="en-US" sz="3600"/>
            </a:br>
            <a:r>
              <a:rPr lang="en-US" sz="3600"/>
              <a:t/>
            </a:r>
            <a:br>
              <a:rPr lang="en-US" sz="3600"/>
            </a:br>
            <a:r>
              <a:rPr lang="en-US" sz="3600"/>
              <a:t/>
            </a:r>
            <a:br>
              <a:rPr lang="en-US" sz="3600"/>
            </a:br>
            <a:r>
              <a:rPr lang="en-US" sz="3600"/>
              <a:t>Karyotyping</a:t>
            </a:r>
            <a:br>
              <a:rPr lang="en-US" sz="3600"/>
            </a:br>
            <a:r>
              <a:rPr lang="en-US" sz="3600"/>
              <a:t/>
            </a:r>
            <a:br>
              <a:rPr lang="en-US" sz="3600"/>
            </a:br>
            <a:r>
              <a:rPr lang="en-US" sz="2400"/>
              <a:t>A CellServ PowerPoint Instructional Program</a:t>
            </a:r>
            <a:r>
              <a:rPr lang="en-US" sz="3600"/>
              <a:t/>
            </a:r>
            <a:br>
              <a:rPr lang="en-US" sz="3600"/>
            </a:br>
            <a:r>
              <a:rPr lang="en-US" sz="3600"/>
              <a:t/>
            </a:r>
            <a:br>
              <a:rPr lang="en-US" sz="3600"/>
            </a:br>
            <a:r>
              <a:rPr lang="en-US" sz="1600"/>
              <a:t>by</a:t>
            </a:r>
            <a:br>
              <a:rPr lang="en-US" sz="1600"/>
            </a:br>
            <a:r>
              <a:rPr lang="en-US" sz="1600"/>
              <a:t>Mark S. Nardone</a:t>
            </a:r>
            <a:br>
              <a:rPr lang="en-US" sz="1600"/>
            </a:br>
            <a:r>
              <a:rPr lang="en-US" sz="1600"/>
              <a:t>&amp;</a:t>
            </a:r>
            <a:br>
              <a:rPr lang="en-US" sz="1600"/>
            </a:br>
            <a:r>
              <a:rPr lang="en-US" sz="1600"/>
              <a:t>Roland M. Nardone, Ph.D.</a:t>
            </a:r>
            <a:br>
              <a:rPr lang="en-US" sz="1600"/>
            </a:br>
            <a:r>
              <a:rPr lang="en-US" sz="3600"/>
              <a:t/>
            </a:r>
            <a:br>
              <a:rPr lang="en-US" sz="3600"/>
            </a:br>
            <a:r>
              <a:rPr lang="en-US" sz="2400"/>
              <a:t>Foundation for Advanced Education in the Sciences, Inc.</a:t>
            </a:r>
            <a:br>
              <a:rPr lang="en-US" sz="2400"/>
            </a:br>
            <a:r>
              <a:rPr lang="en-US" sz="2400"/>
              <a:t>At the National Institutes of Health</a:t>
            </a:r>
            <a:br>
              <a:rPr lang="en-US" sz="2400"/>
            </a:br>
            <a:r>
              <a:rPr lang="en-US" sz="2400"/>
              <a:t>Bethesda, MD</a:t>
            </a:r>
            <a:br>
              <a:rPr lang="en-US" sz="2400"/>
            </a:br>
            <a:r>
              <a:rPr lang="en-US" sz="3600"/>
              <a:t/>
            </a:r>
            <a:br>
              <a:rPr lang="en-US" sz="3600"/>
            </a:br>
            <a:r>
              <a:rPr lang="en-US" sz="3600"/>
              <a:t/>
            </a:r>
            <a:br>
              <a:rPr lang="en-US" sz="3600"/>
            </a:br>
            <a:endParaRPr lang="en-U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609600"/>
            <a:ext cx="7924800" cy="762000"/>
          </a:xfrm>
        </p:spPr>
        <p:txBody>
          <a:bodyPr/>
          <a:lstStyle/>
          <a:p>
            <a:r>
              <a:rPr lang="en-US" sz="2800"/>
              <a:t>Chromosome abnormalities are responsible for more than 60 identifiable syndromes. </a:t>
            </a:r>
            <a:br>
              <a:rPr lang="en-US" sz="2800"/>
            </a:br>
            <a:endParaRPr lang="en-US" sz="2800"/>
          </a:p>
        </p:txBody>
      </p:sp>
      <p:graphicFrame>
        <p:nvGraphicFramePr>
          <p:cNvPr id="63572" name="Group 84"/>
          <p:cNvGraphicFramePr>
            <a:graphicFrameLocks noGrp="1"/>
          </p:cNvGraphicFramePr>
          <p:nvPr>
            <p:ph type="tbl" idx="1"/>
          </p:nvPr>
        </p:nvGraphicFramePr>
        <p:xfrm>
          <a:off x="457200" y="1524000"/>
          <a:ext cx="8458200" cy="3586164"/>
        </p:xfrm>
        <a:graphic>
          <a:graphicData uri="http://schemas.openxmlformats.org/drawingml/2006/table">
            <a:tbl>
              <a:tblPr/>
              <a:tblGrid>
                <a:gridCol w="4229100"/>
                <a:gridCol w="4229100"/>
              </a:tblGrid>
              <a:tr h="1020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Cancer: 43 types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About 150 non-random chromosome changes involving all chromosomes except Y chromosome.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Cri du Chat Syndrome		   (Microcephaly, retardation, 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Deletion of short arm of chromosome 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Fragile X Syndrome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Fragile site on long arm of X chromosome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Down Syndrome		    (Dysmorphic features: mental retardation)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rPr>
                        <a:t>3 copies of chromosome 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838200"/>
            <a:ext cx="7696200" cy="3505200"/>
          </a:xfrm>
        </p:spPr>
        <p:txBody>
          <a:bodyPr/>
          <a:lstStyle/>
          <a:p>
            <a:r>
              <a:rPr lang="en-US"/>
              <a:t>Human karyotypes are often used as part of prenatal or postnatal medical diagnoses.</a:t>
            </a:r>
            <a:br>
              <a:rPr lang="en-US"/>
            </a:b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09600" y="228600"/>
            <a:ext cx="7772400" cy="838200"/>
          </a:xfrm>
        </p:spPr>
        <p:txBody>
          <a:bodyPr/>
          <a:lstStyle/>
          <a:p>
            <a:r>
              <a:rPr lang="en-US"/>
              <a:t>Cell Cycle Map - Interphase</a:t>
            </a:r>
          </a:p>
        </p:txBody>
      </p:sp>
      <p:graphicFrame>
        <p:nvGraphicFramePr>
          <p:cNvPr id="78898" name="Group 50"/>
          <p:cNvGraphicFramePr>
            <a:graphicFrameLocks noGrp="1"/>
          </p:cNvGraphicFramePr>
          <p:nvPr/>
        </p:nvGraphicFramePr>
        <p:xfrm>
          <a:off x="457200" y="1066800"/>
          <a:ext cx="7848600" cy="5638800"/>
        </p:xfrm>
        <a:graphic>
          <a:graphicData uri="http://schemas.openxmlformats.org/drawingml/2006/table">
            <a:tbl>
              <a:tblPr/>
              <a:tblGrid>
                <a:gridCol w="7848600"/>
              </a:tblGrid>
              <a:tr h="563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No chromosomes evident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Nuclear membrane intact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Nucleolus visible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DNA synthesis map: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G</a:t>
                      </a:r>
                      <a:r>
                        <a:rPr kumimoji="0" lang="en-US" sz="2800" b="0" i="0" u="none" strike="noStrike" cap="none" normalizeH="0" baseline="-25000">
                          <a:ln>
                            <a:noFill/>
                          </a:ln>
                          <a:solidFill>
                            <a:schemeClr val="tx1"/>
                          </a:solidFill>
                          <a:effectLst/>
                          <a:latin typeface="Times New Roman" charset="0"/>
                          <a:ea typeface="ＭＳ Ｐゴシック" charset="0"/>
                        </a:rPr>
                        <a:t>1</a:t>
                      </a:r>
                      <a:r>
                        <a:rPr kumimoji="0" lang="en-US" sz="2800" b="0" i="0" u="none" strike="noStrike" cap="none" normalizeH="0" baseline="0">
                          <a:ln>
                            <a:noFill/>
                          </a:ln>
                          <a:solidFill>
                            <a:schemeClr val="tx1"/>
                          </a:solidFill>
                          <a:effectLst/>
                          <a:latin typeface="Times New Roman" charset="0"/>
                          <a:ea typeface="ＭＳ Ｐゴシック" charset="0"/>
                        </a:rPr>
                        <a:t>- no DNA synthesis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S - DNA and chromosome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reduplication occur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G</a:t>
                      </a:r>
                      <a:r>
                        <a:rPr kumimoji="0" lang="en-US" sz="2800" b="0" i="0" u="none" strike="noStrike" cap="none" normalizeH="0" baseline="-25000">
                          <a:ln>
                            <a:noFill/>
                          </a:ln>
                          <a:solidFill>
                            <a:schemeClr val="tx1"/>
                          </a:solidFill>
                          <a:effectLst/>
                          <a:latin typeface="Times New Roman" charset="0"/>
                          <a:ea typeface="ＭＳ Ｐゴシック" charset="0"/>
                        </a:rPr>
                        <a:t>2</a:t>
                      </a:r>
                      <a:r>
                        <a:rPr kumimoji="0" lang="en-US" sz="2800" b="0" i="0" u="none" strike="noStrike" cap="none" normalizeH="0" baseline="0">
                          <a:ln>
                            <a:noFill/>
                          </a:ln>
                          <a:solidFill>
                            <a:schemeClr val="tx1"/>
                          </a:solidFill>
                          <a:effectLst/>
                          <a:latin typeface="Times New Roman" charset="0"/>
                          <a:ea typeface="ＭＳ Ｐゴシック" charset="0"/>
                        </a:rPr>
                        <a:t> - Second discontinuity: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no DNA synthesis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Interphase lasts 95% of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cell cycle time</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78869" name="Text Box 21"/>
          <p:cNvSpPr txBox="1">
            <a:spLocks noChangeArrowheads="1"/>
          </p:cNvSpPr>
          <p:nvPr/>
        </p:nvSpPr>
        <p:spPr bwMode="auto">
          <a:xfrm>
            <a:off x="6781800" y="3851275"/>
            <a:ext cx="161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78891" name="Picture 43" descr="InterphaseK1F1"/>
          <p:cNvPicPr>
            <a:picLocks noChangeAspect="1" noChangeArrowheads="1"/>
          </p:cNvPicPr>
          <p:nvPr/>
        </p:nvPicPr>
        <p:blipFill>
          <a:blip r:embed="rId2">
            <a:extLst>
              <a:ext uri="{28A0092B-C50C-407E-A947-70E740481C1C}">
                <a14:useLocalDpi xmlns:a14="http://schemas.microsoft.com/office/drawing/2010/main" val="0"/>
              </a:ext>
            </a:extLst>
          </a:blip>
          <a:srcRect t="9084" r="15909" b="6793"/>
          <a:stretch>
            <a:fillRect/>
          </a:stretch>
        </p:blipFill>
        <p:spPr bwMode="auto">
          <a:xfrm>
            <a:off x="4724400" y="1143000"/>
            <a:ext cx="3505200" cy="210185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8897" name="Picture 49" descr="Eukaryotic Cell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3352800"/>
            <a:ext cx="3282950" cy="3230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98" name="Group 26"/>
          <p:cNvGraphicFramePr>
            <a:graphicFrameLocks noGrp="1"/>
          </p:cNvGraphicFramePr>
          <p:nvPr/>
        </p:nvGraphicFramePr>
        <p:xfrm>
          <a:off x="152400" y="1600200"/>
          <a:ext cx="5486400" cy="5078413"/>
        </p:xfrm>
        <a:graphic>
          <a:graphicData uri="http://schemas.openxmlformats.org/drawingml/2006/table">
            <a:tbl>
              <a:tblPr/>
              <a:tblGrid>
                <a:gridCol w="5486400"/>
              </a:tblGrid>
              <a:tr h="5078413">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3200" b="0" i="0" u="none" strike="noStrike" cap="none" normalizeH="0" baseline="0">
                          <a:ln>
                            <a:noFill/>
                          </a:ln>
                          <a:solidFill>
                            <a:schemeClr val="tx1"/>
                          </a:solidFill>
                          <a:effectLst/>
                          <a:latin typeface="Times New Roman" charset="0"/>
                          <a:ea typeface="ＭＳ Ｐゴシック" charset="0"/>
                        </a:rPr>
                        <a:t>  Prophase:  Onset of prophase     is marked by chromosome condensation making reduplicated chromosomes visible.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3200" b="0" i="0" u="none" strike="noStrike" cap="none" normalizeH="0" baseline="0">
                          <a:ln>
                            <a:noFill/>
                          </a:ln>
                          <a:solidFill>
                            <a:schemeClr val="tx1"/>
                          </a:solidFill>
                          <a:effectLst/>
                          <a:latin typeface="Times New Roman" charset="0"/>
                          <a:ea typeface="ＭＳ Ｐゴシック" charset="0"/>
                        </a:rPr>
                        <a:t> Metaphase: Chromosome alignment in middle of cell during metaphase; chromosome condensation is maximal.</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79880" name="Rectangle 8"/>
          <p:cNvSpPr>
            <a:spLocks noGrp="1" noChangeArrowheads="1"/>
          </p:cNvSpPr>
          <p:nvPr>
            <p:ph type="title"/>
          </p:nvPr>
        </p:nvSpPr>
        <p:spPr>
          <a:xfrm>
            <a:off x="381000" y="152400"/>
            <a:ext cx="8229600" cy="1143000"/>
          </a:xfrm>
        </p:spPr>
        <p:txBody>
          <a:bodyPr/>
          <a:lstStyle/>
          <a:p>
            <a:r>
              <a:rPr lang="en-US"/>
              <a:t>Cell Cycle Map: Stages of Mitosis</a:t>
            </a:r>
          </a:p>
        </p:txBody>
      </p:sp>
      <p:pic>
        <p:nvPicPr>
          <p:cNvPr id="79899" name="Picture 27" descr="ProphaseSl3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200"/>
            <a:ext cx="3124200" cy="2738438"/>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906" name="Picture 34" descr="MetaphaseSL3F2"/>
          <p:cNvPicPr>
            <a:picLocks noChangeAspect="1" noChangeArrowheads="1"/>
          </p:cNvPicPr>
          <p:nvPr/>
        </p:nvPicPr>
        <p:blipFill>
          <a:blip r:embed="rId3">
            <a:extLst>
              <a:ext uri="{28A0092B-C50C-407E-A947-70E740481C1C}">
                <a14:useLocalDpi xmlns:a14="http://schemas.microsoft.com/office/drawing/2010/main" val="0"/>
              </a:ext>
            </a:extLst>
          </a:blip>
          <a:srcRect l="16841" t="32875" r="42558" b="26523"/>
          <a:stretch>
            <a:fillRect/>
          </a:stretch>
        </p:blipFill>
        <p:spPr bwMode="auto">
          <a:xfrm>
            <a:off x="5715000" y="4456113"/>
            <a:ext cx="3124200" cy="22225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73" name="Group 57"/>
          <p:cNvGraphicFramePr>
            <a:graphicFrameLocks noGrp="1"/>
          </p:cNvGraphicFramePr>
          <p:nvPr/>
        </p:nvGraphicFramePr>
        <p:xfrm>
          <a:off x="152400" y="304800"/>
          <a:ext cx="5257800" cy="6096000"/>
        </p:xfrm>
        <a:graphic>
          <a:graphicData uri="http://schemas.openxmlformats.org/drawingml/2006/table">
            <a:tbl>
              <a:tblPr/>
              <a:tblGrid>
                <a:gridCol w="5257800"/>
              </a:tblGrid>
              <a:tr h="60960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3200" b="0" i="0" u="none" strike="noStrike" cap="none" normalizeH="0" baseline="0">
                          <a:ln>
                            <a:noFill/>
                          </a:ln>
                          <a:solidFill>
                            <a:schemeClr val="tx1"/>
                          </a:solidFill>
                          <a:effectLst/>
                          <a:latin typeface="Times New Roman" charset="0"/>
                          <a:ea typeface="ＭＳ Ｐゴシック" charset="0"/>
                        </a:rPr>
                        <a:t>  Anaphase: Separation of sister chromatids of reduplicated chromosomes and their migration to opposite ends of cell; chromosome decondensation begins.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3200" b="0" i="0" u="none" strike="noStrike" cap="none" normalizeH="0" baseline="0">
                          <a:ln>
                            <a:noFill/>
                          </a:ln>
                          <a:solidFill>
                            <a:schemeClr val="tx1"/>
                          </a:solidFill>
                          <a:effectLst/>
                          <a:latin typeface="Times New Roman" charset="0"/>
                          <a:ea typeface="ＭＳ Ｐゴシック" charset="0"/>
                        </a:rPr>
                        <a:t>  Telophase: Decondensation continues.  Nuclear membranes begin to form around the two sets of chromosomes at opposite poles.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pic>
        <p:nvPicPr>
          <p:cNvPr id="86067" name="Picture 51" descr="AnaphaseSl5f1"/>
          <p:cNvPicPr>
            <a:picLocks noChangeAspect="1" noChangeArrowheads="1"/>
          </p:cNvPicPr>
          <p:nvPr/>
        </p:nvPicPr>
        <p:blipFill>
          <a:blip r:embed="rId2">
            <a:lum contrast="12000"/>
            <a:extLst>
              <a:ext uri="{28A0092B-C50C-407E-A947-70E740481C1C}">
                <a14:useLocalDpi xmlns:a14="http://schemas.microsoft.com/office/drawing/2010/main" val="0"/>
              </a:ext>
            </a:extLst>
          </a:blip>
          <a:srcRect l="66722" t="10934" r="6934" b="57997"/>
          <a:stretch>
            <a:fillRect/>
          </a:stretch>
        </p:blipFill>
        <p:spPr bwMode="auto">
          <a:xfrm>
            <a:off x="5562600" y="304800"/>
            <a:ext cx="3276600" cy="2687638"/>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6075" name="Picture 59" descr="AnaphaseSl5f1"/>
          <p:cNvPicPr>
            <a:picLocks noChangeAspect="1" noChangeArrowheads="1"/>
          </p:cNvPicPr>
          <p:nvPr/>
        </p:nvPicPr>
        <p:blipFill>
          <a:blip r:embed="rId2">
            <a:lum contrast="6000"/>
            <a:extLst>
              <a:ext uri="{28A0092B-C50C-407E-A947-70E740481C1C}">
                <a14:useLocalDpi xmlns:a14="http://schemas.microsoft.com/office/drawing/2010/main" val="0"/>
              </a:ext>
            </a:extLst>
          </a:blip>
          <a:srcRect l="54166" t="30450" r="4263" b="20522"/>
          <a:stretch>
            <a:fillRect/>
          </a:stretch>
        </p:blipFill>
        <p:spPr bwMode="auto">
          <a:xfrm>
            <a:off x="5562600" y="3352800"/>
            <a:ext cx="3276600" cy="30480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09600" y="762000"/>
            <a:ext cx="4572000" cy="2971800"/>
          </a:xfrm>
          <a:solidFill>
            <a:schemeClr val="bg1"/>
          </a:solidFill>
        </p:spPr>
        <p:txBody>
          <a:bodyPr/>
          <a:lstStyle/>
          <a:p>
            <a:pPr algn="l">
              <a:buFontTx/>
              <a:buChar char="•"/>
            </a:pPr>
            <a:r>
              <a:rPr lang="en-US" sz="4800"/>
              <a:t> </a:t>
            </a:r>
            <a:r>
              <a:rPr lang="en-US" sz="3200"/>
              <a:t>Cytokinesis - the pinching in of the cytoplasm to divide the cell into two daughter cells. May begin in telophase</a:t>
            </a:r>
            <a:r>
              <a:rPr lang="en-US" sz="2400"/>
              <a:t>.</a:t>
            </a:r>
            <a:br>
              <a:rPr lang="en-US" sz="2400"/>
            </a:br>
            <a:endParaRPr lang="en-US" sz="2400"/>
          </a:p>
        </p:txBody>
      </p:sp>
      <p:pic>
        <p:nvPicPr>
          <p:cNvPr id="124931" name="Picture 3" descr="CytokinesisSL1F7"/>
          <p:cNvPicPr>
            <a:picLocks noChangeAspect="1" noChangeArrowheads="1"/>
          </p:cNvPicPr>
          <p:nvPr/>
        </p:nvPicPr>
        <p:blipFill>
          <a:blip r:embed="rId2">
            <a:extLst>
              <a:ext uri="{28A0092B-C50C-407E-A947-70E740481C1C}">
                <a14:useLocalDpi xmlns:a14="http://schemas.microsoft.com/office/drawing/2010/main" val="0"/>
              </a:ext>
            </a:extLst>
          </a:blip>
          <a:srcRect l="14493" b="14507"/>
          <a:stretch>
            <a:fillRect/>
          </a:stretch>
        </p:blipFill>
        <p:spPr bwMode="auto">
          <a:xfrm>
            <a:off x="5486400" y="762000"/>
            <a:ext cx="3048000" cy="296862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533400" y="0"/>
            <a:ext cx="7772400" cy="1143000"/>
          </a:xfrm>
        </p:spPr>
        <p:txBody>
          <a:bodyPr/>
          <a:lstStyle/>
          <a:p>
            <a:r>
              <a:rPr lang="en-US"/>
              <a:t>Karyotyping – The Process</a:t>
            </a:r>
          </a:p>
        </p:txBody>
      </p:sp>
      <p:sp>
        <p:nvSpPr>
          <p:cNvPr id="67587" name="Rectangle 3"/>
          <p:cNvSpPr>
            <a:spLocks noGrp="1" noChangeArrowheads="1"/>
          </p:cNvSpPr>
          <p:nvPr>
            <p:ph type="subTitle" idx="1"/>
          </p:nvPr>
        </p:nvSpPr>
        <p:spPr>
          <a:xfrm>
            <a:off x="1371600" y="1371600"/>
            <a:ext cx="6400800" cy="4800600"/>
          </a:xfrm>
        </p:spPr>
        <p:txBody>
          <a:bodyPr/>
          <a:lstStyle/>
          <a:p>
            <a:pPr algn="l">
              <a:buFontTx/>
              <a:buChar char="•"/>
            </a:pPr>
            <a:r>
              <a:rPr lang="en-US"/>
              <a:t> Cell Culture Phase</a:t>
            </a:r>
          </a:p>
          <a:p>
            <a:pPr algn="l"/>
            <a:r>
              <a:rPr lang="en-US"/>
              <a:t>	</a:t>
            </a:r>
          </a:p>
          <a:p>
            <a:pPr algn="l">
              <a:buFontTx/>
              <a:buChar char="•"/>
            </a:pPr>
            <a:r>
              <a:rPr lang="en-US"/>
              <a:t> Cell Treatment Phase</a:t>
            </a:r>
          </a:p>
          <a:p>
            <a:pPr algn="l"/>
            <a:r>
              <a:rPr lang="en-US"/>
              <a:t>	</a:t>
            </a:r>
          </a:p>
          <a:p>
            <a:pPr algn="l">
              <a:buFontTx/>
              <a:buChar char="•"/>
            </a:pPr>
            <a:r>
              <a:rPr lang="en-US"/>
              <a:t> Slide Preparation Phase</a:t>
            </a:r>
          </a:p>
          <a:p>
            <a:pPr algn="l"/>
            <a:r>
              <a:rPr lang="en-US"/>
              <a:t>	</a:t>
            </a:r>
          </a:p>
          <a:p>
            <a:pPr algn="l">
              <a:buFontTx/>
              <a:buChar char="•"/>
            </a:pPr>
            <a:r>
              <a:rPr lang="en-US"/>
              <a:t> Preparation of Karyotype</a:t>
            </a:r>
          </a:p>
          <a:p>
            <a:pPr algn="l"/>
            <a:r>
              <a:rPr lang="en-US" sz="2000"/>
              <a:t>	</a:t>
            </a:r>
          </a:p>
          <a:p>
            <a:pPr algn="l"/>
            <a:endParaRPr 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8" name="Object 4"/>
          <p:cNvGraphicFramePr>
            <a:graphicFrameLocks noChangeAspect="1"/>
          </p:cNvGraphicFramePr>
          <p:nvPr/>
        </p:nvGraphicFramePr>
        <p:xfrm>
          <a:off x="1524000" y="1397000"/>
          <a:ext cx="6096000" cy="4062413"/>
        </p:xfrm>
        <a:graphic>
          <a:graphicData uri="http://schemas.openxmlformats.org/presentationml/2006/ole">
            <mc:AlternateContent xmlns:mc="http://schemas.openxmlformats.org/markup-compatibility/2006">
              <mc:Choice xmlns:v="urn:schemas-microsoft-com:vml" Requires="v">
                <p:oleObj spid="_x0000_s52260" name="Chart" r:id="rId3" imgW="6096257" imgH="4061769" progId="MSGraph.Chart.8">
                  <p:embed followColorScheme="full"/>
                </p:oleObj>
              </mc:Choice>
              <mc:Fallback>
                <p:oleObj name="Chart" r:id="rId3" imgW="6096257" imgH="4061769"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97000"/>
                        <a:ext cx="6096000" cy="406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229" name="Rectangle 5"/>
          <p:cNvSpPr>
            <a:spLocks noGrp="1" noChangeArrowheads="1"/>
          </p:cNvSpPr>
          <p:nvPr>
            <p:ph type="title"/>
          </p:nvPr>
        </p:nvSpPr>
        <p:spPr>
          <a:xfrm>
            <a:off x="685800" y="609600"/>
            <a:ext cx="8077200" cy="5334000"/>
          </a:xfrm>
        </p:spPr>
        <p:txBody>
          <a:bodyPr/>
          <a:lstStyle/>
          <a:p>
            <a:r>
              <a:rPr lang="en-US" sz="2800"/>
              <a:t>Preparation of Chromosome Spreads for Karyotyping</a:t>
            </a:r>
            <a:br>
              <a:rPr lang="en-US" sz="2800"/>
            </a:br>
            <a:r>
              <a:rPr lang="en-US" sz="2000"/>
              <a:t/>
            </a:r>
            <a:br>
              <a:rPr lang="en-US" sz="2000"/>
            </a:br>
            <a:r>
              <a:rPr lang="en-US" sz="2000"/>
              <a:t>Metaphase Blockade: l</a:t>
            </a:r>
            <a:r>
              <a:rPr lang="en-US" sz="2400"/>
              <a:t>og</a:t>
            </a:r>
            <a:r>
              <a:rPr lang="en-US" sz="2000"/>
              <a:t> </a:t>
            </a:r>
            <a:r>
              <a:rPr lang="en-US" sz="2400"/>
              <a:t>phase mammalian cell culture in colchicine (0.06 </a:t>
            </a:r>
            <a:r>
              <a:rPr lang="en-US" sz="2400">
                <a:latin typeface="Symbol" charset="0"/>
              </a:rPr>
              <a:t>m</a:t>
            </a:r>
            <a:r>
              <a:rPr lang="en-US" sz="2400"/>
              <a:t>g/ml) for 3-4 hours</a:t>
            </a:r>
            <a:br>
              <a:rPr lang="en-US" sz="2400"/>
            </a:br>
            <a:r>
              <a:rPr lang="en-US" sz="2400"/>
              <a:t/>
            </a:r>
            <a:br>
              <a:rPr lang="en-US" sz="2400"/>
            </a:br>
            <a:r>
              <a:rPr lang="en-US" sz="2400"/>
              <a:t>CMF-PBS Rinse; Detach Cells with Trypsin</a:t>
            </a:r>
            <a:br>
              <a:rPr lang="en-US" sz="2400"/>
            </a:br>
            <a:r>
              <a:rPr lang="en-US" sz="2400"/>
              <a:t/>
            </a:r>
            <a:br>
              <a:rPr lang="en-US" sz="2400"/>
            </a:br>
            <a:r>
              <a:rPr lang="en-US" sz="2400"/>
              <a:t>Rinse, Pellet Cells by Centrifugation</a:t>
            </a:r>
            <a:br>
              <a:rPr lang="en-US" sz="2400"/>
            </a:br>
            <a:r>
              <a:rPr lang="en-US" sz="2400"/>
              <a:t/>
            </a:r>
            <a:br>
              <a:rPr lang="en-US" sz="2400"/>
            </a:br>
            <a:r>
              <a:rPr lang="en-US" sz="2400"/>
              <a:t>Swell Cells with Hypotonic (0.075M) KCl; Pellet</a:t>
            </a:r>
            <a:br>
              <a:rPr lang="en-US" sz="2400"/>
            </a:br>
            <a:r>
              <a:rPr lang="en-US" sz="2400"/>
              <a:t/>
            </a:r>
            <a:br>
              <a:rPr lang="en-US" sz="2400"/>
            </a:br>
            <a:r>
              <a:rPr lang="en-US" sz="2400"/>
              <a:t>Fix with Methanol: Glacial Acetic Acid (3:1)</a:t>
            </a:r>
            <a:br>
              <a:rPr lang="en-US" sz="2400"/>
            </a:br>
            <a:r>
              <a:rPr lang="en-US" sz="2400"/>
              <a:t/>
            </a:r>
            <a:br>
              <a:rPr lang="en-US" sz="2400"/>
            </a:br>
            <a:r>
              <a:rPr lang="en-US" sz="2400"/>
              <a:t>Stain</a:t>
            </a:r>
            <a:br>
              <a:rPr lang="en-US" sz="2400"/>
            </a:br>
            <a:r>
              <a:rPr lang="en-US" sz="2400"/>
              <a:t/>
            </a:r>
            <a:br>
              <a:rPr lang="en-US" sz="2400"/>
            </a:br>
            <a:r>
              <a:rPr lang="en-US" sz="2400"/>
              <a:t>Search for Ideal Chromosome Spread</a:t>
            </a:r>
          </a:p>
        </p:txBody>
      </p:sp>
      <p:sp>
        <p:nvSpPr>
          <p:cNvPr id="52252" name="Line 28"/>
          <p:cNvSpPr>
            <a:spLocks noChangeShapeType="1"/>
          </p:cNvSpPr>
          <p:nvPr/>
        </p:nvSpPr>
        <p:spPr bwMode="auto">
          <a:xfrm>
            <a:off x="4724400" y="5410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55" name="Line 31"/>
          <p:cNvSpPr>
            <a:spLocks noChangeShapeType="1"/>
          </p:cNvSpPr>
          <p:nvPr/>
        </p:nvSpPr>
        <p:spPr bwMode="auto">
          <a:xfrm>
            <a:off x="4724400" y="4800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56" name="Line 32"/>
          <p:cNvSpPr>
            <a:spLocks noChangeShapeType="1"/>
          </p:cNvSpPr>
          <p:nvPr/>
        </p:nvSpPr>
        <p:spPr bwMode="auto">
          <a:xfrm>
            <a:off x="4724400" y="3962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57" name="Line 33"/>
          <p:cNvSpPr>
            <a:spLocks noChangeShapeType="1"/>
          </p:cNvSpPr>
          <p:nvPr/>
        </p:nvSpPr>
        <p:spPr bwMode="auto">
          <a:xfrm>
            <a:off x="4724400" y="3276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58" name="Line 34"/>
          <p:cNvSpPr>
            <a:spLocks noChangeShapeType="1"/>
          </p:cNvSpPr>
          <p:nvPr/>
        </p:nvSpPr>
        <p:spPr bwMode="auto">
          <a:xfrm>
            <a:off x="4724400" y="2514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259" name="Line 35"/>
          <p:cNvSpPr>
            <a:spLocks noChangeShapeType="1"/>
          </p:cNvSpPr>
          <p:nvPr/>
        </p:nvSpPr>
        <p:spPr bwMode="auto">
          <a:xfrm>
            <a:off x="4724400" y="1828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33400" y="609600"/>
            <a:ext cx="8610600" cy="3810000"/>
          </a:xfrm>
        </p:spPr>
        <p:txBody>
          <a:bodyPr/>
          <a:lstStyle/>
          <a:p>
            <a:pPr algn="l"/>
            <a:r>
              <a:rPr lang="en-US"/>
              <a:t>Cell Culture Phase</a:t>
            </a:r>
            <a:r>
              <a:rPr lang="en-US" sz="3600"/>
              <a:t/>
            </a:r>
            <a:br>
              <a:rPr lang="en-US" sz="3600"/>
            </a:br>
            <a:r>
              <a:rPr lang="en-US" sz="3600"/>
              <a:t>	</a:t>
            </a:r>
            <a:br>
              <a:rPr lang="en-US" sz="3600"/>
            </a:br>
            <a:r>
              <a:rPr lang="en-US" sz="3600"/>
              <a:t>	Growth of mammalian cells in culture</a:t>
            </a:r>
            <a:br>
              <a:rPr lang="en-US" sz="3600"/>
            </a:br>
            <a:r>
              <a:rPr lang="en-US" sz="3600"/>
              <a:t>	</a:t>
            </a:r>
            <a:br>
              <a:rPr lang="en-US" sz="3600"/>
            </a:br>
            <a:r>
              <a:rPr lang="en-US" sz="36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81000" y="0"/>
            <a:ext cx="8534400" cy="1143000"/>
          </a:xfrm>
        </p:spPr>
        <p:txBody>
          <a:bodyPr/>
          <a:lstStyle/>
          <a:p>
            <a:r>
              <a:rPr lang="en-US"/>
              <a:t>Cell Cultures: A Crucial Component</a:t>
            </a:r>
          </a:p>
        </p:txBody>
      </p:sp>
      <p:sp>
        <p:nvSpPr>
          <p:cNvPr id="91139" name="Rectangle 3"/>
          <p:cNvSpPr>
            <a:spLocks noGrp="1" noChangeArrowheads="1"/>
          </p:cNvSpPr>
          <p:nvPr>
            <p:ph type="body" idx="1"/>
          </p:nvPr>
        </p:nvSpPr>
        <p:spPr>
          <a:xfrm>
            <a:off x="762000" y="1295400"/>
            <a:ext cx="7772400" cy="4648200"/>
          </a:xfrm>
          <a:solidFill>
            <a:srgbClr val="FFFFFF"/>
          </a:solidFill>
        </p:spPr>
        <p:txBody>
          <a:bodyPr/>
          <a:lstStyle/>
          <a:p>
            <a:pPr>
              <a:lnSpc>
                <a:spcPct val="90000"/>
              </a:lnSpc>
            </a:pPr>
            <a:r>
              <a:rPr lang="en-US" sz="3000"/>
              <a:t>Provides a ready supply of cells in mitosis</a:t>
            </a:r>
          </a:p>
          <a:p>
            <a:pPr>
              <a:lnSpc>
                <a:spcPct val="90000"/>
              </a:lnSpc>
            </a:pPr>
            <a:r>
              <a:rPr lang="en-US" sz="3000"/>
              <a:t>Can be manipulated to increase frequency of cells in metaphase</a:t>
            </a:r>
          </a:p>
          <a:p>
            <a:pPr>
              <a:lnSpc>
                <a:spcPct val="90000"/>
              </a:lnSpc>
            </a:pPr>
            <a:r>
              <a:rPr lang="en-US" sz="3000"/>
              <a:t>Can be manipulated to enhance the degree of chromosome spreading.  This allows for easier counting, identification of chromosomes and recognition of structural aberrations</a:t>
            </a:r>
          </a:p>
          <a:p>
            <a:pPr>
              <a:lnSpc>
                <a:spcPct val="90000"/>
              </a:lnSpc>
            </a:pPr>
            <a:r>
              <a:rPr lang="en-US" sz="3000"/>
              <a:t>Lends itself to cytological examination; chromosomes can be stained with a variety of stains for different purposes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
            <a:ext cx="7772400" cy="1143000"/>
          </a:xfrm>
        </p:spPr>
        <p:txBody>
          <a:bodyPr/>
          <a:lstStyle/>
          <a:p>
            <a:r>
              <a:rPr lang="en-US"/>
              <a:t>Karyotyping </a:t>
            </a:r>
            <a:br>
              <a:rPr lang="en-US"/>
            </a:br>
            <a:endParaRPr lang="en-US"/>
          </a:p>
        </p:txBody>
      </p:sp>
      <p:pic>
        <p:nvPicPr>
          <p:cNvPr id="68611" name="Picture 3" descr="chromoso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90600"/>
            <a:ext cx="4948238" cy="5222875"/>
          </a:xfrm>
          <a:prstGeom prst="rect">
            <a:avLst/>
          </a:prstGeom>
          <a:noFill/>
          <a:extLst>
            <a:ext uri="{909E8E84-426E-40dd-AFC4-6F175D3DCCD1}">
              <a14:hiddenFill xmlns:a14="http://schemas.microsoft.com/office/drawing/2010/main">
                <a:solidFill>
                  <a:srgbClr val="FFFFFF"/>
                </a:solidFill>
              </a14:hiddenFill>
            </a:ext>
          </a:extLst>
        </p:spPr>
      </p:pic>
      <p:sp>
        <p:nvSpPr>
          <p:cNvPr id="68613" name="Text Box 5"/>
          <p:cNvSpPr txBox="1">
            <a:spLocks noChangeArrowheads="1"/>
          </p:cNvSpPr>
          <p:nvPr/>
        </p:nvSpPr>
        <p:spPr bwMode="auto">
          <a:xfrm>
            <a:off x="1965325" y="6213475"/>
            <a:ext cx="237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68614" name="Text Box 6"/>
          <p:cNvSpPr txBox="1">
            <a:spLocks noChangeArrowheads="1"/>
          </p:cNvSpPr>
          <p:nvPr/>
        </p:nvSpPr>
        <p:spPr bwMode="auto">
          <a:xfrm>
            <a:off x="114300" y="6453188"/>
            <a:ext cx="392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t>Source: National Human Genome Research Institute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685800" y="0"/>
            <a:ext cx="7772400" cy="1143000"/>
          </a:xfrm>
        </p:spPr>
        <p:txBody>
          <a:bodyPr/>
          <a:lstStyle/>
          <a:p>
            <a:r>
              <a:rPr lang="en-US" sz="3600"/>
              <a:t>A Normal Mouse Embryo Cell Culture</a:t>
            </a:r>
          </a:p>
        </p:txBody>
      </p:sp>
      <p:pic>
        <p:nvPicPr>
          <p:cNvPr id="92165" name="Picture 5" descr="SITEK1Cell 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6657975" cy="454342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304800"/>
            <a:ext cx="9144000" cy="1143000"/>
          </a:xfrm>
        </p:spPr>
        <p:txBody>
          <a:bodyPr/>
          <a:lstStyle/>
          <a:p>
            <a:r>
              <a:rPr lang="en-US" sz="4000"/>
              <a:t>Sources of Cultured Cells for Karyotyping</a:t>
            </a:r>
            <a:r>
              <a:rPr lang="en-US"/>
              <a:t>.</a:t>
            </a:r>
            <a:br>
              <a:rPr lang="en-US"/>
            </a:br>
            <a:endParaRPr lang="en-US"/>
          </a:p>
        </p:txBody>
      </p:sp>
      <p:graphicFrame>
        <p:nvGraphicFramePr>
          <p:cNvPr id="93264" name="Group 80"/>
          <p:cNvGraphicFramePr>
            <a:graphicFrameLocks noGrp="1"/>
          </p:cNvGraphicFramePr>
          <p:nvPr>
            <p:ph type="tbl" idx="1"/>
          </p:nvPr>
        </p:nvGraphicFramePr>
        <p:xfrm>
          <a:off x="304800" y="1219200"/>
          <a:ext cx="8610600" cy="5592764"/>
        </p:xfrm>
        <a:graphic>
          <a:graphicData uri="http://schemas.openxmlformats.org/drawingml/2006/table">
            <a:tbl>
              <a:tblPr/>
              <a:tblGrid>
                <a:gridCol w="5791200"/>
                <a:gridCol w="2819400"/>
              </a:tblGrid>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Purpose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Lymphocytes from peripheral blood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Clinical Diagnosis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Cultured fibroblasts collected by amniocentesis or chorionic villus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Prenatal Diagnosis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20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Established cell lines from human or rodent: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IMR 90 Human Lung Fibroblast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Chinese Hamster Ovary Cells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     T3 Mouse Prostate Cells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Research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ctrTitle"/>
          </p:nvPr>
        </p:nvSpPr>
        <p:spPr>
          <a:xfrm>
            <a:off x="762000" y="0"/>
            <a:ext cx="7772400" cy="1143000"/>
          </a:xfrm>
        </p:spPr>
        <p:txBody>
          <a:bodyPr/>
          <a:lstStyle/>
          <a:p>
            <a:r>
              <a:rPr lang="en-US"/>
              <a:t>Metaphase Blockade</a:t>
            </a:r>
          </a:p>
        </p:txBody>
      </p:sp>
      <p:sp>
        <p:nvSpPr>
          <p:cNvPr id="94212" name="Rectangle 4"/>
          <p:cNvSpPr>
            <a:spLocks noGrp="1" noChangeArrowheads="1"/>
          </p:cNvSpPr>
          <p:nvPr>
            <p:ph type="subTitle" idx="1"/>
          </p:nvPr>
        </p:nvSpPr>
        <p:spPr>
          <a:xfrm>
            <a:off x="228600" y="1295400"/>
            <a:ext cx="8610600" cy="4114800"/>
          </a:xfrm>
          <a:solidFill>
            <a:srgbClr val="FFFFFF"/>
          </a:solidFill>
        </p:spPr>
        <p:txBody>
          <a:bodyPr/>
          <a:lstStyle/>
          <a:p>
            <a:pPr marL="609600" indent="-609600" algn="l">
              <a:buFontTx/>
              <a:buAutoNum type="arabicPeriod"/>
            </a:pPr>
            <a:r>
              <a:rPr lang="en-US"/>
              <a:t>Objective -  to increase the number of cells in metaphase.</a:t>
            </a:r>
          </a:p>
          <a:p>
            <a:pPr marL="609600" indent="-609600" algn="l">
              <a:buFontTx/>
              <a:buAutoNum type="arabicPeriod"/>
            </a:pPr>
            <a:r>
              <a:rPr lang="en-US"/>
              <a:t>Colchicine or colcemid is used to block cells from going from metaphase to anaphase.</a:t>
            </a:r>
          </a:p>
          <a:p>
            <a:pPr marL="609600" indent="-609600" algn="l">
              <a:buFontTx/>
              <a:buAutoNum type="arabicPeriod"/>
            </a:pPr>
            <a:r>
              <a:rPr lang="en-US"/>
              <a:t>Drug inhibits assembly of microtubules needed for mitotic spindle formation and movement of chromosomes.  Hence cells accumulate in metaphase.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685800" y="228600"/>
            <a:ext cx="7772400" cy="1143000"/>
          </a:xfrm>
        </p:spPr>
        <p:txBody>
          <a:bodyPr/>
          <a:lstStyle/>
          <a:p>
            <a:r>
              <a:rPr lang="en-US"/>
              <a:t>Hypotonic Treatment of Metaphase Blocked Cells</a:t>
            </a:r>
          </a:p>
        </p:txBody>
      </p:sp>
      <p:sp>
        <p:nvSpPr>
          <p:cNvPr id="100355" name="Rectangle 3"/>
          <p:cNvSpPr>
            <a:spLocks noGrp="1" noChangeArrowheads="1"/>
          </p:cNvSpPr>
          <p:nvPr>
            <p:ph type="subTitle" idx="1"/>
          </p:nvPr>
        </p:nvSpPr>
        <p:spPr>
          <a:xfrm>
            <a:off x="1371600" y="1905000"/>
            <a:ext cx="6324600" cy="2895600"/>
          </a:xfrm>
          <a:noFill/>
          <a:extLst>
            <a:ext uri="{909E8E84-426E-40dd-AFC4-6F175D3DCCD1}">
              <a14:hiddenFill xmlns:a14="http://schemas.microsoft.com/office/drawing/2010/main">
                <a:solidFill>
                  <a:srgbClr val="FFFFFF"/>
                </a:solidFill>
              </a14:hiddenFill>
            </a:ext>
          </a:extLst>
        </p:spPr>
        <p:txBody>
          <a:bodyPr/>
          <a:lstStyle/>
          <a:p>
            <a:pPr marL="609600" indent="-609600" algn="l">
              <a:buFontTx/>
              <a:buAutoNum type="arabicPeriod"/>
            </a:pPr>
            <a:r>
              <a:rPr lang="en-US"/>
              <a:t>Hypotonic salt solution (0.075M KCl).</a:t>
            </a:r>
          </a:p>
          <a:p>
            <a:pPr marL="609600" indent="-609600" algn="l">
              <a:buFontTx/>
              <a:buAutoNum type="arabicPeriod"/>
            </a:pPr>
            <a:r>
              <a:rPr lang="en-US"/>
              <a:t>Causes cell swelling, cells are more fragile, rupture easily when splattered onto slides.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Fixation of Cells</a:t>
            </a:r>
          </a:p>
        </p:txBody>
      </p:sp>
      <p:sp>
        <p:nvSpPr>
          <p:cNvPr id="101379" name="Rectangle 3"/>
          <p:cNvSpPr>
            <a:spLocks noGrp="1" noChangeArrowheads="1"/>
          </p:cNvSpPr>
          <p:nvPr>
            <p:ph type="body" idx="1"/>
          </p:nvPr>
        </p:nvSpPr>
        <p:spPr>
          <a:xfrm>
            <a:off x="609600" y="1905000"/>
            <a:ext cx="7772400" cy="3200400"/>
          </a:xfrm>
          <a:solidFill>
            <a:srgbClr val="FFFFFF"/>
          </a:solidFill>
        </p:spPr>
        <p:txBody>
          <a:bodyPr/>
          <a:lstStyle/>
          <a:p>
            <a:r>
              <a:rPr lang="en-US"/>
              <a:t>Carnoy's Fixative - 3 parts methyl alcohol to 1 part glacial acetic acid - almost universally is the fixative of choice for chromosome structural studies</a:t>
            </a:r>
          </a:p>
          <a:p>
            <a:r>
              <a:rPr lang="en-US"/>
              <a:t>The fixative is freshly prepared immediately before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304800" y="0"/>
            <a:ext cx="8534400" cy="1143000"/>
          </a:xfrm>
        </p:spPr>
        <p:txBody>
          <a:bodyPr/>
          <a:lstStyle/>
          <a:p>
            <a:r>
              <a:rPr lang="en-US"/>
              <a:t>Application of Fixed Cells to Slide</a:t>
            </a:r>
          </a:p>
        </p:txBody>
      </p:sp>
      <p:sp>
        <p:nvSpPr>
          <p:cNvPr id="116739" name="Rectangle 3"/>
          <p:cNvSpPr>
            <a:spLocks noGrp="1" noChangeArrowheads="1"/>
          </p:cNvSpPr>
          <p:nvPr>
            <p:ph type="subTitle" idx="1"/>
          </p:nvPr>
        </p:nvSpPr>
        <p:spPr>
          <a:xfrm>
            <a:off x="304800" y="1219200"/>
            <a:ext cx="8534400" cy="4419600"/>
          </a:xfrm>
        </p:spPr>
        <p:txBody>
          <a:bodyPr/>
          <a:lstStyle/>
          <a:p>
            <a:pPr marL="609600" indent="-609600" algn="l">
              <a:buFontTx/>
              <a:buAutoNum type="arabicPeriod"/>
            </a:pPr>
            <a:r>
              <a:rPr lang="en-US"/>
              <a:t>Dispense cell suspension, dropwise, from a fine bore pipette onto a clean slide.</a:t>
            </a:r>
          </a:p>
          <a:p>
            <a:pPr marL="609600" indent="-609600" algn="l">
              <a:buFontTx/>
              <a:buAutoNum type="arabicPeriod"/>
            </a:pPr>
            <a:r>
              <a:rPr lang="en-US"/>
              <a:t>The pipette tip should be several inches to 12 inches above the slide.</a:t>
            </a:r>
          </a:p>
          <a:p>
            <a:pPr marL="609600" indent="-609600" algn="l">
              <a:buFontTx/>
              <a:buAutoNum type="arabicPeriod"/>
            </a:pPr>
            <a:r>
              <a:rPr lang="en-US"/>
              <a:t>The slide may be flat on the table or propped up at a 45</a:t>
            </a:r>
            <a:r>
              <a:rPr lang="en-US" sz="2400" baseline="50000"/>
              <a:t>O </a:t>
            </a:r>
            <a:r>
              <a:rPr lang="en-US"/>
              <a:t>angle.</a:t>
            </a:r>
          </a:p>
          <a:p>
            <a:pPr marL="609600" indent="-609600" algn="l">
              <a:buFontTx/>
              <a:buAutoNum type="arabicPeriod"/>
            </a:pPr>
            <a:r>
              <a:rPr lang="en-US"/>
              <a:t>Allow slide to air dry.</a:t>
            </a:r>
          </a:p>
          <a:p>
            <a:pPr marL="609600" indent="-609600" algn="l">
              <a:buFontTx/>
              <a:buAutoNum type="arabicPeriod"/>
            </a:pPr>
            <a:r>
              <a:rPr lang="en-US"/>
              <a:t>Spreading of chromosomes is enhanced by the evaporation of the fixative.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0"/>
            <a:ext cx="7772400" cy="1143000"/>
          </a:xfrm>
        </p:spPr>
        <p:txBody>
          <a:bodyPr/>
          <a:lstStyle/>
          <a:p>
            <a:r>
              <a:rPr lang="en-US"/>
              <a:t>Staining Slides of              Chromosome Spreads</a:t>
            </a:r>
          </a:p>
        </p:txBody>
      </p:sp>
      <p:sp>
        <p:nvSpPr>
          <p:cNvPr id="102403" name="Rectangle 3"/>
          <p:cNvSpPr>
            <a:spLocks noGrp="1" noChangeArrowheads="1"/>
          </p:cNvSpPr>
          <p:nvPr>
            <p:ph type="body" idx="1"/>
          </p:nvPr>
        </p:nvSpPr>
        <p:spPr>
          <a:xfrm>
            <a:off x="685800" y="1295400"/>
            <a:ext cx="7772400" cy="5334000"/>
          </a:xfrm>
          <a:solidFill>
            <a:srgbClr val="FFFFFF"/>
          </a:solidFill>
        </p:spPr>
        <p:txBody>
          <a:bodyPr/>
          <a:lstStyle/>
          <a:p>
            <a:pPr>
              <a:lnSpc>
                <a:spcPct val="90000"/>
              </a:lnSpc>
            </a:pPr>
            <a:r>
              <a:rPr lang="en-US" sz="2800"/>
              <a:t>Solid staining (non-banding) with giemsa stain is the most common stain for routine preparations, such as for chromosome counting.</a:t>
            </a:r>
          </a:p>
          <a:p>
            <a:pPr>
              <a:lnSpc>
                <a:spcPct val="90000"/>
              </a:lnSpc>
            </a:pPr>
            <a:r>
              <a:rPr lang="en-US" sz="2800"/>
              <a:t>Such staining is not infallible for precise identification of some chromosomes of similar size and/or centromere localization. Among those that may be misidentified because of size and shape similarities are chromosomes 4 and 5, 10, 11, and 12, and 21 and 22.</a:t>
            </a:r>
          </a:p>
          <a:p>
            <a:pPr>
              <a:lnSpc>
                <a:spcPct val="90000"/>
              </a:lnSpc>
            </a:pPr>
            <a:r>
              <a:rPr lang="en-US" sz="2800"/>
              <a:t>Typically, solid staining entails fixation with methanol: glacial acetic acid (3:1), air drying, staining with giemsa, rinsing, air drying and if desired, mounting with permount.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304800"/>
            <a:ext cx="9144000" cy="6553200"/>
          </a:xfrm>
        </p:spPr>
        <p:txBody>
          <a:bodyPr/>
          <a:lstStyle/>
          <a:p>
            <a:pPr algn="l"/>
            <a:r>
              <a:rPr lang="en-US"/>
              <a:t>Search for Ideal Chromosome Spread</a:t>
            </a:r>
            <a:r>
              <a:rPr lang="en-US" sz="3600"/>
              <a:t/>
            </a:r>
            <a:br>
              <a:rPr lang="en-US" sz="3600"/>
            </a:br>
            <a:r>
              <a:rPr lang="en-US" sz="3200"/>
              <a:t/>
            </a:r>
            <a:br>
              <a:rPr lang="en-US" sz="3200"/>
            </a:br>
            <a:r>
              <a:rPr lang="en-US" sz="3200"/>
              <a:t>		No overlapping chromosomes</a:t>
            </a:r>
            <a:br>
              <a:rPr lang="en-US" sz="3200"/>
            </a:br>
            <a:r>
              <a:rPr lang="en-US" sz="3200"/>
              <a:t>	</a:t>
            </a:r>
            <a:br>
              <a:rPr lang="en-US" sz="3200"/>
            </a:br>
            <a:r>
              <a:rPr lang="en-US" sz="3200"/>
              <a:t>		Chromosomes easily counted</a:t>
            </a:r>
            <a:br>
              <a:rPr lang="en-US" sz="3200"/>
            </a:br>
            <a:r>
              <a:rPr lang="en-US" sz="3200"/>
              <a:t>	</a:t>
            </a:r>
            <a:br>
              <a:rPr lang="en-US" sz="3200"/>
            </a:br>
            <a:r>
              <a:rPr lang="en-US" sz="3200"/>
              <a:t>		Position of centromere is evident</a:t>
            </a:r>
            <a:br>
              <a:rPr lang="en-US" sz="3200"/>
            </a:br>
            <a:r>
              <a:rPr lang="en-US" sz="3200"/>
              <a:t/>
            </a:r>
            <a:br>
              <a:rPr lang="en-US" sz="3200"/>
            </a:br>
            <a:r>
              <a:rPr lang="en-US" sz="3200"/>
              <a:t>		Arms of reduplicated chromosomes readily 		visualized</a:t>
            </a:r>
            <a:br>
              <a:rPr lang="en-US" sz="3200"/>
            </a:br>
            <a:r>
              <a:rPr lang="en-US" sz="3200"/>
              <a:t>	</a:t>
            </a:r>
            <a:br>
              <a:rPr lang="en-US" sz="3200"/>
            </a:br>
            <a:r>
              <a:rPr lang="en-US" sz="3200"/>
              <a:t>	Make photographs of chromosome spread</a:t>
            </a:r>
            <a:br>
              <a:rPr lang="en-US" sz="3200"/>
            </a:br>
            <a:endParaRPr lang="en-US"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descr="HCSSLid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23288" cy="490537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6500" name="Rectangle 4"/>
          <p:cNvSpPr>
            <a:spLocks noGrp="1" noChangeArrowheads="1"/>
          </p:cNvSpPr>
          <p:nvPr>
            <p:ph type="title"/>
          </p:nvPr>
        </p:nvSpPr>
        <p:spPr>
          <a:xfrm>
            <a:off x="685800" y="0"/>
            <a:ext cx="7772400" cy="1143000"/>
          </a:xfrm>
        </p:spPr>
        <p:txBody>
          <a:bodyPr/>
          <a:lstStyle/>
          <a:p>
            <a:r>
              <a:rPr lang="en-US"/>
              <a:t>Human Chromosome Spread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304800"/>
            <a:ext cx="7848600" cy="6019800"/>
          </a:xfrm>
        </p:spPr>
        <p:txBody>
          <a:bodyPr/>
          <a:lstStyle/>
          <a:p>
            <a:r>
              <a:rPr lang="en-US" sz="3600"/>
              <a:t>Preparation of Idiogram</a:t>
            </a:r>
            <a:br>
              <a:rPr lang="en-US" sz="3600"/>
            </a:br>
            <a:r>
              <a:rPr lang="en-US" sz="2000"/>
              <a:t/>
            </a:r>
            <a:br>
              <a:rPr lang="en-US" sz="2000"/>
            </a:br>
            <a:r>
              <a:rPr lang="en-US" sz="2400"/>
              <a:t>Examine Ideal Chromosome Spreads  (400X - 1000X)</a:t>
            </a:r>
            <a:br>
              <a:rPr lang="en-US" sz="2400"/>
            </a:br>
            <a:r>
              <a:rPr lang="en-US" sz="2400"/>
              <a:t/>
            </a:r>
            <a:br>
              <a:rPr lang="en-US" sz="2400"/>
            </a:br>
            <a:r>
              <a:rPr lang="en-US" sz="2400"/>
              <a:t>Photograph</a:t>
            </a:r>
            <a:br>
              <a:rPr lang="en-US" sz="2400"/>
            </a:br>
            <a:r>
              <a:rPr lang="en-US" sz="2400"/>
              <a:t/>
            </a:r>
            <a:br>
              <a:rPr lang="en-US" sz="2400"/>
            </a:br>
            <a:r>
              <a:rPr lang="en-US" sz="2400"/>
              <a:t>Enlarge Print</a:t>
            </a:r>
            <a:br>
              <a:rPr lang="en-US" sz="2400"/>
            </a:br>
            <a:r>
              <a:rPr lang="en-US" sz="2400"/>
              <a:t/>
            </a:r>
            <a:br>
              <a:rPr lang="en-US" sz="2400"/>
            </a:br>
            <a:r>
              <a:rPr lang="en-US" sz="2400"/>
              <a:t>Cut out Chromosomes</a:t>
            </a:r>
            <a:br>
              <a:rPr lang="en-US" sz="2400"/>
            </a:br>
            <a:r>
              <a:rPr lang="en-US" sz="2400"/>
              <a:t/>
            </a:r>
            <a:br>
              <a:rPr lang="en-US" sz="2400"/>
            </a:br>
            <a:r>
              <a:rPr lang="en-US" sz="2400"/>
              <a:t>Arrange Homologous Pairs</a:t>
            </a:r>
            <a:br>
              <a:rPr lang="en-US" sz="2400"/>
            </a:br>
            <a:r>
              <a:rPr lang="en-US" sz="2400"/>
              <a:t/>
            </a:r>
            <a:br>
              <a:rPr lang="en-US" sz="2400"/>
            </a:br>
            <a:r>
              <a:rPr lang="en-US" sz="2400"/>
              <a:t>Assign Chromosome Numbers Based on Chromosome Size and Centromere Position</a:t>
            </a:r>
            <a:br>
              <a:rPr lang="en-US" sz="2400"/>
            </a:br>
            <a:r>
              <a:rPr lang="en-US" sz="2400"/>
              <a:t/>
            </a:r>
            <a:br>
              <a:rPr lang="en-US" sz="2400"/>
            </a:br>
            <a:r>
              <a:rPr lang="en-US" sz="2400"/>
              <a:t>Rearrange as Needed</a:t>
            </a:r>
          </a:p>
        </p:txBody>
      </p:sp>
      <p:sp>
        <p:nvSpPr>
          <p:cNvPr id="54276" name="Line 4"/>
          <p:cNvSpPr>
            <a:spLocks noChangeShapeType="1"/>
          </p:cNvSpPr>
          <p:nvPr/>
        </p:nvSpPr>
        <p:spPr bwMode="auto">
          <a:xfrm>
            <a:off x="4572000" y="1600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78" name="Line 6"/>
          <p:cNvSpPr>
            <a:spLocks noChangeShapeType="1"/>
          </p:cNvSpPr>
          <p:nvPr/>
        </p:nvSpPr>
        <p:spPr bwMode="auto">
          <a:xfrm>
            <a:off x="4572000" y="2286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79" name="Line 7"/>
          <p:cNvSpPr>
            <a:spLocks noChangeShapeType="1"/>
          </p:cNvSpPr>
          <p:nvPr/>
        </p:nvSpPr>
        <p:spPr bwMode="auto">
          <a:xfrm>
            <a:off x="4572000" y="3048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80" name="Line 8"/>
          <p:cNvSpPr>
            <a:spLocks noChangeShapeType="1"/>
          </p:cNvSpPr>
          <p:nvPr/>
        </p:nvSpPr>
        <p:spPr bwMode="auto">
          <a:xfrm>
            <a:off x="4572000" y="3733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81" name="Line 9"/>
          <p:cNvSpPr>
            <a:spLocks noChangeShapeType="1"/>
          </p:cNvSpPr>
          <p:nvPr/>
        </p:nvSpPr>
        <p:spPr bwMode="auto">
          <a:xfrm>
            <a:off x="4572000" y="4495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82" name="Line 10"/>
          <p:cNvSpPr>
            <a:spLocks noChangeShapeType="1"/>
          </p:cNvSpPr>
          <p:nvPr/>
        </p:nvSpPr>
        <p:spPr bwMode="auto">
          <a:xfrm>
            <a:off x="4572000" y="5562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Karyotyping Defined</a:t>
            </a:r>
          </a:p>
        </p:txBody>
      </p:sp>
      <p:sp>
        <p:nvSpPr>
          <p:cNvPr id="56323" name="Rectangle 3"/>
          <p:cNvSpPr>
            <a:spLocks noGrp="1" noChangeArrowheads="1"/>
          </p:cNvSpPr>
          <p:nvPr>
            <p:ph type="body" idx="1"/>
          </p:nvPr>
        </p:nvSpPr>
        <p:spPr/>
        <p:txBody>
          <a:bodyPr/>
          <a:lstStyle/>
          <a:p>
            <a:r>
              <a:rPr lang="en-US" sz="2800"/>
              <a:t>Morphological characterization of chromosomes</a:t>
            </a:r>
          </a:p>
          <a:p>
            <a:r>
              <a:rPr lang="en-US" sz="2800"/>
              <a:t>Description of the size and shapes of a diploid set of chromosomes</a:t>
            </a:r>
          </a:p>
          <a:p>
            <a:r>
              <a:rPr lang="en-US" sz="2800"/>
              <a:t>A photomicrograph of a set of chromosomes arranged according to a standard classification approach thereby providing the viewer with an image of the sizes and shapes of all the chromosomes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pp4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735013"/>
            <a:ext cx="4160837" cy="5386387"/>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228600"/>
            <a:ext cx="7772400" cy="1143000"/>
          </a:xfrm>
        </p:spPr>
        <p:txBody>
          <a:bodyPr/>
          <a:lstStyle/>
          <a:p>
            <a:r>
              <a:rPr lang="en-US"/>
              <a:t>Chromosome Identification</a:t>
            </a:r>
          </a:p>
        </p:txBody>
      </p:sp>
      <p:graphicFrame>
        <p:nvGraphicFramePr>
          <p:cNvPr id="87056" name="Group 16"/>
          <p:cNvGraphicFramePr>
            <a:graphicFrameLocks noGrp="1"/>
          </p:cNvGraphicFramePr>
          <p:nvPr/>
        </p:nvGraphicFramePr>
        <p:xfrm>
          <a:off x="381000" y="1524000"/>
          <a:ext cx="8382000" cy="5045075"/>
        </p:xfrm>
        <a:graphic>
          <a:graphicData uri="http://schemas.openxmlformats.org/drawingml/2006/table">
            <a:tbl>
              <a:tblPr/>
              <a:tblGrid>
                <a:gridCol w="8382000"/>
              </a:tblGrid>
              <a:tr h="480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The centromere area is the primary constriction.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The arm above the centromere is designated as the </a:t>
                      </a:r>
                      <a:r>
                        <a:rPr kumimoji="0" lang="en-US" sz="2800" b="1" i="0" u="none" strike="noStrike" cap="none" normalizeH="0" baseline="0">
                          <a:ln>
                            <a:noFill/>
                          </a:ln>
                          <a:solidFill>
                            <a:schemeClr val="tx1"/>
                          </a:solidFill>
                          <a:effectLst/>
                          <a:latin typeface="Times New Roman" charset="0"/>
                          <a:ea typeface="ＭＳ Ｐゴシック" charset="0"/>
                        </a:rPr>
                        <a:t>p arm</a:t>
                      </a:r>
                      <a:r>
                        <a:rPr kumimoji="0" lang="en-US" sz="2800" b="0" i="0" u="none" strike="noStrike" cap="none" normalizeH="0" baseline="0">
                          <a:ln>
                            <a:noFill/>
                          </a:ln>
                          <a:solidFill>
                            <a:schemeClr val="tx1"/>
                          </a:solidFill>
                          <a:effectLst/>
                          <a:latin typeface="Times New Roman" charset="0"/>
                          <a:ea typeface="ＭＳ Ｐゴシック" charset="0"/>
                        </a:rPr>
                        <a:t> and the one below the centromere is designated as the </a:t>
                      </a:r>
                      <a:r>
                        <a:rPr kumimoji="0" lang="en-US" sz="2800" b="1" i="0" u="none" strike="noStrike" cap="none" normalizeH="0" baseline="0">
                          <a:ln>
                            <a:noFill/>
                          </a:ln>
                          <a:solidFill>
                            <a:schemeClr val="tx1"/>
                          </a:solidFill>
                          <a:effectLst/>
                          <a:latin typeface="Times New Roman" charset="0"/>
                          <a:ea typeface="ＭＳ Ｐゴシック" charset="0"/>
                        </a:rPr>
                        <a:t>q arm.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Identification is based on chromosome length and position of the centromere.  Chromosomes are </a:t>
                      </a:r>
                      <a:r>
                        <a:rPr kumimoji="0" lang="en-US" sz="2800" b="0" i="0" u="sng" strike="noStrike" cap="none" normalizeH="0" baseline="0">
                          <a:ln>
                            <a:noFill/>
                          </a:ln>
                          <a:solidFill>
                            <a:schemeClr val="tx1"/>
                          </a:solidFill>
                          <a:effectLst/>
                          <a:latin typeface="Times New Roman" charset="0"/>
                          <a:ea typeface="ＭＳ Ｐゴシック" charset="0"/>
                        </a:rPr>
                        <a:t>Metacentric</a:t>
                      </a:r>
                      <a:r>
                        <a:rPr kumimoji="0" lang="en-US" sz="2800" b="0" i="0" u="none" strike="noStrike" cap="none" normalizeH="0" baseline="0">
                          <a:ln>
                            <a:noFill/>
                          </a:ln>
                          <a:solidFill>
                            <a:schemeClr val="tx1"/>
                          </a:solidFill>
                          <a:effectLst/>
                          <a:latin typeface="Times New Roman" charset="0"/>
                          <a:ea typeface="ＭＳ Ｐゴシック" charset="0"/>
                        </a:rPr>
                        <a:t> (centromere in middle), </a:t>
                      </a:r>
                      <a:r>
                        <a:rPr kumimoji="0" lang="en-US" sz="2800" b="0" i="0" u="sng" strike="noStrike" cap="none" normalizeH="0" baseline="0">
                          <a:ln>
                            <a:noFill/>
                          </a:ln>
                          <a:solidFill>
                            <a:schemeClr val="tx1"/>
                          </a:solidFill>
                          <a:effectLst/>
                          <a:latin typeface="Times New Roman" charset="0"/>
                          <a:ea typeface="ＭＳ Ｐゴシック" charset="0"/>
                        </a:rPr>
                        <a:t>Submetacentric</a:t>
                      </a:r>
                      <a:r>
                        <a:rPr kumimoji="0" lang="en-US" sz="2800" b="0" i="0" u="none" strike="noStrike" cap="none" normalizeH="0" baseline="0">
                          <a:ln>
                            <a:noFill/>
                          </a:ln>
                          <a:solidFill>
                            <a:schemeClr val="tx1"/>
                          </a:solidFill>
                          <a:effectLst/>
                          <a:latin typeface="Times New Roman" charset="0"/>
                          <a:ea typeface="ＭＳ Ｐゴシック" charset="0"/>
                        </a:rPr>
                        <a:t> (centromere is slightly off center), </a:t>
                      </a:r>
                      <a:r>
                        <a:rPr kumimoji="0" lang="en-US" sz="2800" b="0" i="0" u="sng" strike="noStrike" cap="none" normalizeH="0" baseline="0">
                          <a:ln>
                            <a:noFill/>
                          </a:ln>
                          <a:solidFill>
                            <a:schemeClr val="tx1"/>
                          </a:solidFill>
                          <a:effectLst/>
                          <a:latin typeface="Times New Roman" charset="0"/>
                          <a:ea typeface="ＭＳ Ｐゴシック" charset="0"/>
                        </a:rPr>
                        <a:t>Acrocentric</a:t>
                      </a:r>
                      <a:r>
                        <a:rPr kumimoji="0" lang="en-US" sz="2800" b="0" i="0" u="none" strike="noStrike" cap="none" normalizeH="0" baseline="0">
                          <a:ln>
                            <a:noFill/>
                          </a:ln>
                          <a:solidFill>
                            <a:schemeClr val="tx1"/>
                          </a:solidFill>
                          <a:effectLst/>
                          <a:latin typeface="Times New Roman" charset="0"/>
                          <a:ea typeface="ＭＳ Ｐゴシック" charset="0"/>
                        </a:rPr>
                        <a:t> (centromere is far off center),  </a:t>
                      </a:r>
                      <a:r>
                        <a:rPr kumimoji="0" lang="en-US" sz="2800" b="0" i="0" u="sng" strike="noStrike" cap="none" normalizeH="0" baseline="0">
                          <a:ln>
                            <a:noFill/>
                          </a:ln>
                          <a:solidFill>
                            <a:schemeClr val="tx1"/>
                          </a:solidFill>
                          <a:effectLst/>
                          <a:latin typeface="Times New Roman" charset="0"/>
                          <a:ea typeface="ＭＳ Ｐゴシック" charset="0"/>
                        </a:rPr>
                        <a:t>Telocentric </a:t>
                      </a:r>
                      <a:r>
                        <a:rPr kumimoji="0" lang="en-US" sz="2800" b="0" i="0" u="none" strike="noStrike" cap="none" normalizeH="0" baseline="0">
                          <a:ln>
                            <a:noFill/>
                          </a:ln>
                          <a:solidFill>
                            <a:schemeClr val="tx1"/>
                          </a:solidFill>
                          <a:effectLst/>
                          <a:latin typeface="Times New Roman" charset="0"/>
                          <a:ea typeface="ＭＳ Ｐゴシック" charset="0"/>
                        </a:rPr>
                        <a:t>(centromere is at end of chromosome)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600"/>
              <a:t>Chromosome Classification</a:t>
            </a:r>
          </a:p>
        </p:txBody>
      </p:sp>
      <p:pic>
        <p:nvPicPr>
          <p:cNvPr id="55300" name="Picture 4" descr="Kit #4 Fig 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b="8685"/>
          <a:stretch>
            <a:fillRect/>
          </a:stretch>
        </p:blipFill>
        <p:spPr>
          <a:xfrm>
            <a:off x="457200" y="1752600"/>
            <a:ext cx="8001000" cy="4289425"/>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5302" name="Rectangle 6"/>
          <p:cNvSpPr>
            <a:spLocks noChangeArrowheads="1"/>
          </p:cNvSpPr>
          <p:nvPr/>
        </p:nvSpPr>
        <p:spPr bwMode="auto">
          <a:xfrm>
            <a:off x="685800" y="6042025"/>
            <a:ext cx="7772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000">
                <a:solidFill>
                  <a:schemeClr val="tx2"/>
                </a:solidFill>
              </a:rPr>
              <a:t> Metacentric	      Subcentric	       </a:t>
            </a:r>
            <a:r>
              <a:rPr lang="en-US" sz="2000"/>
              <a:t>Acrocentric</a:t>
            </a:r>
            <a:r>
              <a:rPr lang="en-US" sz="2000">
                <a:solidFill>
                  <a:schemeClr val="tx2"/>
                </a:solidFill>
              </a:rPr>
              <a:t>	        Telocentric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a:t>Classification of Human Chromosomes</a:t>
            </a:r>
          </a:p>
        </p:txBody>
      </p:sp>
      <p:graphicFrame>
        <p:nvGraphicFramePr>
          <p:cNvPr id="88087" name="Group 23"/>
          <p:cNvGraphicFramePr>
            <a:graphicFrameLocks noGrp="1"/>
          </p:cNvGraphicFramePr>
          <p:nvPr>
            <p:ph type="tbl" idx="1"/>
          </p:nvPr>
        </p:nvGraphicFramePr>
        <p:xfrm>
          <a:off x="609600" y="1981200"/>
          <a:ext cx="8077200" cy="4114800"/>
        </p:xfrm>
        <a:graphic>
          <a:graphicData uri="http://schemas.openxmlformats.org/drawingml/2006/table">
            <a:tbl>
              <a:tblPr/>
              <a:tblGrid>
                <a:gridCol w="3287713"/>
                <a:gridCol w="4789487"/>
              </a:tblGrid>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Metacentric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1, 3, 16, 19, 20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Submetacentric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2, 4, 5, 6, 7, 8, 9, 10, 11, 12, 17, 18, 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Acrocentric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13, 14, 15, 21, 22, 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Telocentric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rPr>
                        <a:t>No Telocentric Human Chromosomes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CS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533400"/>
            <a:ext cx="6438900" cy="4770438"/>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8548" name="Rectangle 4"/>
          <p:cNvSpPr>
            <a:spLocks noChangeArrowheads="1"/>
          </p:cNvSpPr>
          <p:nvPr/>
        </p:nvSpPr>
        <p:spPr bwMode="auto">
          <a:xfrm>
            <a:off x="381000" y="5638800"/>
            <a:ext cx="8458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20000"/>
              </a:spcBef>
            </a:pPr>
            <a:r>
              <a:rPr lang="en-US" sz="1800"/>
              <a:t>HeLa – A human cancer cell.  View shows three degrees of chromosome condensation.  Degree of condensation of metaphase chromosomes varies with the amount of time the metaphase cell has been in colchicine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9" name="Rectangle 7"/>
          <p:cNvSpPr>
            <a:spLocks noGrp="1" noChangeArrowheads="1"/>
          </p:cNvSpPr>
          <p:nvPr>
            <p:ph type="ctrTitle"/>
          </p:nvPr>
        </p:nvSpPr>
        <p:spPr>
          <a:xfrm>
            <a:off x="762000" y="838200"/>
            <a:ext cx="7848600" cy="1219200"/>
          </a:xfrm>
        </p:spPr>
        <p:txBody>
          <a:bodyPr/>
          <a:lstStyle/>
          <a:p>
            <a:r>
              <a:rPr lang="en-US"/>
              <a:t>Satellites</a:t>
            </a:r>
            <a:br>
              <a:rPr lang="en-US"/>
            </a:br>
            <a:r>
              <a:rPr lang="en-US"/>
              <a:t/>
            </a:r>
            <a:br>
              <a:rPr lang="en-US"/>
            </a:br>
            <a:endParaRPr lang="en-US"/>
          </a:p>
        </p:txBody>
      </p:sp>
      <p:sp>
        <p:nvSpPr>
          <p:cNvPr id="90120" name="Rectangle 8"/>
          <p:cNvSpPr>
            <a:spLocks noGrp="1" noChangeArrowheads="1"/>
          </p:cNvSpPr>
          <p:nvPr>
            <p:ph type="subTitle" idx="1"/>
          </p:nvPr>
        </p:nvSpPr>
        <p:spPr>
          <a:xfrm>
            <a:off x="457200" y="1600200"/>
            <a:ext cx="8382000" cy="3657600"/>
          </a:xfrm>
          <a:solidFill>
            <a:srgbClr val="FFFFFF"/>
          </a:solidFill>
        </p:spPr>
        <p:txBody>
          <a:bodyPr/>
          <a:lstStyle/>
          <a:p>
            <a:pPr algn="l">
              <a:buFontTx/>
              <a:buChar char="•"/>
            </a:pPr>
            <a:r>
              <a:rPr lang="en-US" sz="3000"/>
              <a:t>  A chromatin mass of the short arm of a chromosome; formed by a secondary constriction.</a:t>
            </a:r>
          </a:p>
          <a:p>
            <a:pPr algn="l">
              <a:buFontTx/>
              <a:buChar char="•"/>
            </a:pPr>
            <a:r>
              <a:rPr lang="en-US" sz="3000"/>
              <a:t>  The thin stalk of chromatin connection between the satellite and the rest of the </a:t>
            </a:r>
            <a:r>
              <a:rPr lang="en-US" sz="3000" b="1"/>
              <a:t>p</a:t>
            </a:r>
            <a:r>
              <a:rPr lang="en-US" sz="3000"/>
              <a:t> </a:t>
            </a:r>
            <a:r>
              <a:rPr lang="en-US" sz="3000" b="1"/>
              <a:t>arm</a:t>
            </a:r>
            <a:r>
              <a:rPr lang="en-US" sz="3000"/>
              <a:t> contains the genes for ribosomal RNA.</a:t>
            </a:r>
          </a:p>
          <a:p>
            <a:pPr algn="l">
              <a:buFontTx/>
              <a:buChar char="•"/>
            </a:pPr>
            <a:r>
              <a:rPr lang="en-US" sz="3000"/>
              <a:t>  Acrocentric chromosomes 13, 14, 15, 21 and 22 have satellites.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533400" y="228600"/>
            <a:ext cx="8305800" cy="2057400"/>
          </a:xfrm>
        </p:spPr>
        <p:txBody>
          <a:bodyPr/>
          <a:lstStyle/>
          <a:p>
            <a:pPr algn="l"/>
            <a:r>
              <a:rPr lang="en-US" sz="3600"/>
              <a:t>Structure of a reduplicated acrocentric chromosome showing the primary (centromere) and secondary (stalk/satellite) constrictions</a:t>
            </a:r>
          </a:p>
        </p:txBody>
      </p:sp>
      <p:pic>
        <p:nvPicPr>
          <p:cNvPr id="121859" name="Picture 3" descr="satellite_stalk"/>
          <p:cNvPicPr>
            <a:picLocks noChangeAspect="1" noChangeArrowheads="1"/>
          </p:cNvPicPr>
          <p:nvPr/>
        </p:nvPicPr>
        <p:blipFill>
          <a:blip r:embed="rId2">
            <a:extLst>
              <a:ext uri="{28A0092B-C50C-407E-A947-70E740481C1C}">
                <a14:useLocalDpi xmlns:a14="http://schemas.microsoft.com/office/drawing/2010/main" val="0"/>
              </a:ext>
            </a:extLst>
          </a:blip>
          <a:srcRect b="22414"/>
          <a:stretch>
            <a:fillRect/>
          </a:stretch>
        </p:blipFill>
        <p:spPr bwMode="auto">
          <a:xfrm>
            <a:off x="4343400" y="1905000"/>
            <a:ext cx="4144963" cy="44196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Chromosome Banding</a:t>
            </a:r>
          </a:p>
        </p:txBody>
      </p:sp>
      <p:sp>
        <p:nvSpPr>
          <p:cNvPr id="103427" name="Rectangle 3"/>
          <p:cNvSpPr>
            <a:spLocks noGrp="1" noChangeArrowheads="1"/>
          </p:cNvSpPr>
          <p:nvPr>
            <p:ph type="body" idx="1"/>
          </p:nvPr>
        </p:nvSpPr>
        <p:spPr>
          <a:xfrm>
            <a:off x="685800" y="1981200"/>
            <a:ext cx="7772400" cy="3810000"/>
          </a:xfrm>
          <a:solidFill>
            <a:srgbClr val="FFFFFF"/>
          </a:solidFill>
        </p:spPr>
        <p:txBody>
          <a:bodyPr/>
          <a:lstStyle/>
          <a:p>
            <a:r>
              <a:rPr lang="en-US" sz="2800"/>
              <a:t>Eliminates any ambiguity in chromosome identification</a:t>
            </a:r>
          </a:p>
          <a:p>
            <a:r>
              <a:rPr lang="en-US" sz="2800"/>
              <a:t>Defined bands appear darker or lighter when stained by Q, G, R and C banding methods</a:t>
            </a:r>
          </a:p>
          <a:p>
            <a:r>
              <a:rPr lang="en-US" sz="2800"/>
              <a:t>Allows further scientific analysis in gene mapping, identification of fragile sights, structural changes such as translocations, and comparative chromosome analysis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228600"/>
            <a:ext cx="9601200" cy="1143000"/>
          </a:xfrm>
        </p:spPr>
        <p:txBody>
          <a:bodyPr/>
          <a:lstStyle/>
          <a:p>
            <a:r>
              <a:rPr lang="en-US" sz="3600"/>
              <a:t>Photograph of G Banded Human Chromosome</a:t>
            </a:r>
          </a:p>
        </p:txBody>
      </p:sp>
      <p:pic>
        <p:nvPicPr>
          <p:cNvPr id="105476" name="Picture 4" descr="Chromose B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715000" cy="5692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Banding Techniques</a:t>
            </a:r>
          </a:p>
        </p:txBody>
      </p:sp>
      <p:sp>
        <p:nvSpPr>
          <p:cNvPr id="104451" name="Rectangle 3"/>
          <p:cNvSpPr>
            <a:spLocks noGrp="1" noChangeArrowheads="1"/>
          </p:cNvSpPr>
          <p:nvPr>
            <p:ph type="body" idx="1"/>
          </p:nvPr>
        </p:nvSpPr>
        <p:spPr>
          <a:xfrm>
            <a:off x="762000" y="1905000"/>
            <a:ext cx="7772400" cy="2438400"/>
          </a:xfrm>
          <a:solidFill>
            <a:srgbClr val="FFFFFF"/>
          </a:solidFill>
        </p:spPr>
        <p:txBody>
          <a:bodyPr/>
          <a:lstStyle/>
          <a:p>
            <a:r>
              <a:rPr lang="en-US"/>
              <a:t>Q (quinocrine fluorescent) banding</a:t>
            </a:r>
          </a:p>
          <a:p>
            <a:r>
              <a:rPr lang="en-US"/>
              <a:t>G (giemsa) banding</a:t>
            </a:r>
          </a:p>
          <a:p>
            <a:r>
              <a:rPr lang="en-US"/>
              <a:t>R (reverse) banding</a:t>
            </a:r>
          </a:p>
          <a:p>
            <a:r>
              <a:rPr lang="en-US"/>
              <a:t>C (centromere) banding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38200" y="0"/>
            <a:ext cx="7772400" cy="1143000"/>
          </a:xfrm>
        </p:spPr>
        <p:txBody>
          <a:bodyPr/>
          <a:lstStyle/>
          <a:p>
            <a:r>
              <a:rPr lang="en-US" sz="3600"/>
              <a:t>Human Karyotype (male)</a:t>
            </a:r>
          </a:p>
        </p:txBody>
      </p:sp>
      <p:pic>
        <p:nvPicPr>
          <p:cNvPr id="60421" name="Picture 5" descr="pp4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990600"/>
            <a:ext cx="4819650" cy="561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09600" y="457200"/>
            <a:ext cx="7772400" cy="685800"/>
          </a:xfrm>
        </p:spPr>
        <p:txBody>
          <a:bodyPr/>
          <a:lstStyle/>
          <a:p>
            <a:r>
              <a:rPr lang="en-US"/>
              <a:t>Summary</a:t>
            </a:r>
          </a:p>
        </p:txBody>
      </p:sp>
      <p:sp>
        <p:nvSpPr>
          <p:cNvPr id="133124" name="Rectangle 4"/>
          <p:cNvSpPr>
            <a:spLocks noGrp="1" noChangeArrowheads="1"/>
          </p:cNvSpPr>
          <p:nvPr>
            <p:ph type="subTitle" idx="1"/>
          </p:nvPr>
        </p:nvSpPr>
        <p:spPr>
          <a:xfrm>
            <a:off x="304800" y="1371600"/>
            <a:ext cx="8458200" cy="4800600"/>
          </a:xfrm>
          <a:solidFill>
            <a:schemeClr val="bg1"/>
          </a:solidFill>
        </p:spPr>
        <p:txBody>
          <a:bodyPr/>
          <a:lstStyle/>
          <a:p>
            <a:pPr algn="l"/>
            <a:r>
              <a:rPr lang="en-US" sz="2400"/>
              <a:t>	Karyotyping has several important roles in biology and medicine ranging from gene mapping, to species identification, to clinical diagnosis, to evaluation of potentially harmful chemicals in the environment.</a:t>
            </a:r>
          </a:p>
          <a:p>
            <a:pPr algn="l"/>
            <a:endParaRPr lang="en-US" sz="2400"/>
          </a:p>
          <a:p>
            <a:pPr algn="l"/>
            <a:r>
              <a:rPr lang="en-US" sz="2400"/>
              <a:t>	Key improvements in technique have contributed to its usefulness.  These include the use of proliferating cell cultures, the enrichment of the frequency of metaphase cells by metaphase blockade, the separation of chromosomes and swelling of cells with a hypotonic solution and development of banding techniques which assist in an accurate identification of the chromosomes and in resolving structural Aberrations.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ctrTitle"/>
          </p:nvPr>
        </p:nvSpPr>
        <p:spPr>
          <a:xfrm>
            <a:off x="762000" y="1371600"/>
            <a:ext cx="7772400" cy="1143000"/>
          </a:xfrm>
        </p:spPr>
        <p:txBody>
          <a:bodyPr/>
          <a:lstStyle/>
          <a:p>
            <a:pPr algn="l"/>
            <a:r>
              <a:rPr lang="en-US"/>
              <a:t>Karyotyping serves many areas of basic biology and medicine, including</a:t>
            </a:r>
            <a:br>
              <a:rPr lang="en-US"/>
            </a:br>
            <a:r>
              <a:rPr lang="en-US"/>
              <a:t/>
            </a:r>
            <a:br>
              <a:rPr lang="en-US"/>
            </a:br>
            <a:endParaRPr lang="en-US"/>
          </a:p>
        </p:txBody>
      </p:sp>
      <p:sp>
        <p:nvSpPr>
          <p:cNvPr id="57350" name="Rectangle 6"/>
          <p:cNvSpPr>
            <a:spLocks noGrp="1" noChangeArrowheads="1"/>
          </p:cNvSpPr>
          <p:nvPr>
            <p:ph type="subTitle" idx="1"/>
          </p:nvPr>
        </p:nvSpPr>
        <p:spPr>
          <a:xfrm>
            <a:off x="1371600" y="1752600"/>
            <a:ext cx="6400800" cy="1752600"/>
          </a:xfrm>
        </p:spPr>
        <p:txBody>
          <a:bodyPr/>
          <a:lstStyle/>
          <a:p>
            <a:pPr algn="l"/>
            <a:endParaRPr lang="en-US" sz="4400"/>
          </a:p>
          <a:p>
            <a:pPr algn="l">
              <a:buFontTx/>
              <a:buChar char="•"/>
            </a:pPr>
            <a:r>
              <a:rPr lang="en-US" sz="4400"/>
              <a:t>  Species Identification</a:t>
            </a:r>
          </a:p>
          <a:p>
            <a:pPr algn="l">
              <a:buFontTx/>
              <a:buChar char="•"/>
            </a:pPr>
            <a:r>
              <a:rPr lang="en-US" sz="4400"/>
              <a:t>  Gene Mapping</a:t>
            </a:r>
          </a:p>
          <a:p>
            <a:pPr algn="l">
              <a:buFontTx/>
              <a:buChar char="•"/>
            </a:pPr>
            <a:r>
              <a:rPr lang="en-US" sz="4400"/>
              <a:t>  Genetic Disease Analysis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533400" y="685800"/>
            <a:ext cx="78486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4400">
                <a:solidFill>
                  <a:schemeClr val="tx2"/>
                </a:solidFill>
              </a:rPr>
              <a:t>Species Identification:</a:t>
            </a:r>
          </a:p>
          <a:p>
            <a:r>
              <a:rPr lang="en-US" sz="3600">
                <a:solidFill>
                  <a:schemeClr val="tx2"/>
                </a:solidFill>
              </a:rPr>
              <a:t>Each species has a characteristic karyotype.</a:t>
            </a:r>
            <a:br>
              <a:rPr lang="en-US" sz="3600">
                <a:solidFill>
                  <a:schemeClr val="tx2"/>
                </a:solidFill>
              </a:rPr>
            </a:br>
            <a:endParaRPr lang="en-US" sz="3600">
              <a:solidFill>
                <a:schemeClr val="tx2"/>
              </a:solidFill>
            </a:endParaRPr>
          </a:p>
        </p:txBody>
      </p:sp>
      <p:sp>
        <p:nvSpPr>
          <p:cNvPr id="59397" name="Rectangle 5"/>
          <p:cNvSpPr>
            <a:spLocks noChangeArrowheads="1"/>
          </p:cNvSpPr>
          <p:nvPr/>
        </p:nvSpPr>
        <p:spPr bwMode="auto">
          <a:xfrm>
            <a:off x="2667000" y="6019800"/>
            <a:ext cx="782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chemeClr val="bg1"/>
                </a:solidFill>
              </a:rPr>
              <a:t>Human</a:t>
            </a:r>
          </a:p>
        </p:txBody>
      </p:sp>
      <p:pic>
        <p:nvPicPr>
          <p:cNvPr id="59398" name="Picture 6" descr="Human &amp; M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95600"/>
            <a:ext cx="7451725" cy="3017838"/>
          </a:xfrm>
          <a:prstGeom prst="rect">
            <a:avLst/>
          </a:prstGeom>
          <a:noFill/>
          <a:extLst>
            <a:ext uri="{909E8E84-426E-40dd-AFC4-6F175D3DCCD1}">
              <a14:hiddenFill xmlns:a14="http://schemas.microsoft.com/office/drawing/2010/main">
                <a:solidFill>
                  <a:srgbClr val="FFFFFF"/>
                </a:solidFill>
              </a14:hiddenFill>
            </a:ext>
          </a:extLst>
        </p:spPr>
      </p:pic>
      <p:sp>
        <p:nvSpPr>
          <p:cNvPr id="59399" name="Rectangle 7"/>
          <p:cNvSpPr>
            <a:spLocks noChangeArrowheads="1"/>
          </p:cNvSpPr>
          <p:nvPr/>
        </p:nvSpPr>
        <p:spPr bwMode="auto">
          <a:xfrm>
            <a:off x="6196013" y="6019800"/>
            <a:ext cx="738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chemeClr val="bg1"/>
                </a:solidFill>
              </a:rPr>
              <a:t>Mouse</a:t>
            </a:r>
          </a:p>
        </p:txBody>
      </p:sp>
      <p:sp>
        <p:nvSpPr>
          <p:cNvPr id="59400" name="Rectangle 8"/>
          <p:cNvSpPr>
            <a:spLocks noChangeArrowheads="1"/>
          </p:cNvSpPr>
          <p:nvPr/>
        </p:nvSpPr>
        <p:spPr bwMode="auto">
          <a:xfrm>
            <a:off x="990600" y="5638800"/>
            <a:ext cx="304800" cy="2286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401" name="Rectangle 9"/>
          <p:cNvSpPr>
            <a:spLocks noChangeArrowheads="1"/>
          </p:cNvSpPr>
          <p:nvPr/>
        </p:nvSpPr>
        <p:spPr bwMode="auto">
          <a:xfrm>
            <a:off x="4953000" y="5638800"/>
            <a:ext cx="381000" cy="2286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04800" y="0"/>
            <a:ext cx="85201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US" sz="3200"/>
              <a:t>Banded Chromosomes are Used for Gene Mapping</a:t>
            </a:r>
          </a:p>
        </p:txBody>
      </p:sp>
      <p:pic>
        <p:nvPicPr>
          <p:cNvPr id="62468" name="Picture 4" descr="sex_chromoso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88" y="914400"/>
            <a:ext cx="3160712" cy="5808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uman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86800" cy="5443538"/>
          </a:xfrm>
          <a:prstGeom prst="rect">
            <a:avLst/>
          </a:prstGeom>
          <a:noFill/>
          <a:extLst>
            <a:ext uri="{909E8E84-426E-40dd-AFC4-6F175D3DCCD1}">
              <a14:hiddenFill xmlns:a14="http://schemas.microsoft.com/office/drawing/2010/main">
                <a:solidFill>
                  <a:srgbClr val="FFFFFF"/>
                </a:solidFill>
              </a14:hiddenFill>
            </a:ext>
          </a:extLst>
        </p:spPr>
      </p:pic>
      <p:sp>
        <p:nvSpPr>
          <p:cNvPr id="112643" name="Rectangle 3"/>
          <p:cNvSpPr>
            <a:spLocks noGrp="1" noChangeArrowheads="1"/>
          </p:cNvSpPr>
          <p:nvPr>
            <p:ph type="title"/>
          </p:nvPr>
        </p:nvSpPr>
        <p:spPr>
          <a:xfrm>
            <a:off x="0" y="0"/>
            <a:ext cx="9144000" cy="1143000"/>
          </a:xfrm>
        </p:spPr>
        <p:txBody>
          <a:bodyPr/>
          <a:lstStyle/>
          <a:p>
            <a:r>
              <a:rPr lang="en-US" sz="3600"/>
              <a:t>Comparative Mapping: Human and Mouse Chromosome 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990600"/>
            <a:ext cx="7772400" cy="2057400"/>
          </a:xfrm>
        </p:spPr>
        <p:txBody>
          <a:bodyPr/>
          <a:lstStyle/>
          <a:p>
            <a:r>
              <a:rPr lang="en-US"/>
              <a:t>Many inherited diseases arise from numerical or structural chromosome aberrations.</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9268</TotalTime>
  <Words>1132</Words>
  <Application>Microsoft Macintosh PowerPoint</Application>
  <PresentationFormat>On-screen Show (4:3)</PresentationFormat>
  <Paragraphs>136</Paragraphs>
  <Slides>40</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4" baseType="lpstr">
      <vt:lpstr>Times New Roman</vt:lpstr>
      <vt:lpstr>Symbol</vt:lpstr>
      <vt:lpstr>Default Design</vt:lpstr>
      <vt:lpstr>Microsoft Graph 2000 Chart</vt:lpstr>
      <vt:lpstr>          Karyotyping  A CellServ PowerPoint Instructional Program  by Mark S. Nardone &amp; Roland M. Nardone, Ph.D.  Foundation for Advanced Education in the Sciences, Inc. At the National Institutes of Health Bethesda, MD   </vt:lpstr>
      <vt:lpstr>Karyotyping  </vt:lpstr>
      <vt:lpstr>Karyotyping Defined</vt:lpstr>
      <vt:lpstr>Human Karyotype (male)</vt:lpstr>
      <vt:lpstr>Karyotyping serves many areas of basic biology and medicine, including  </vt:lpstr>
      <vt:lpstr>PowerPoint Presentation</vt:lpstr>
      <vt:lpstr>PowerPoint Presentation</vt:lpstr>
      <vt:lpstr>Comparative Mapping: Human and Mouse Chromosome 18</vt:lpstr>
      <vt:lpstr>Many inherited diseases arise from numerical or structural chromosome aberrations.</vt:lpstr>
      <vt:lpstr>Chromosome abnormalities are responsible for more than 60 identifiable syndromes.  </vt:lpstr>
      <vt:lpstr>Human karyotypes are often used as part of prenatal or postnatal medical diagnoses. </vt:lpstr>
      <vt:lpstr>Cell Cycle Map - Interphase</vt:lpstr>
      <vt:lpstr>Cell Cycle Map: Stages of Mitosis</vt:lpstr>
      <vt:lpstr>PowerPoint Presentation</vt:lpstr>
      <vt:lpstr> Cytokinesis - the pinching in of the cytoplasm to divide the cell into two daughter cells. May begin in telophase. </vt:lpstr>
      <vt:lpstr>Karyotyping – The Process</vt:lpstr>
      <vt:lpstr>Preparation of Chromosome Spreads for Karyotyping  Metaphase Blockade: log phase mammalian cell culture in colchicine (0.06 mg/ml) for 3-4 hours  CMF-PBS Rinse; Detach Cells with Trypsin  Rinse, Pellet Cells by Centrifugation  Swell Cells with Hypotonic (0.075M) KCl; Pellet  Fix with Methanol: Glacial Acetic Acid (3:1)  Stain  Search for Ideal Chromosome Spread</vt:lpstr>
      <vt:lpstr>Cell Culture Phase    Growth of mammalian cells in culture    </vt:lpstr>
      <vt:lpstr>Cell Cultures: A Crucial Component</vt:lpstr>
      <vt:lpstr>A Normal Mouse Embryo Cell Culture</vt:lpstr>
      <vt:lpstr>Sources of Cultured Cells for Karyotyping. </vt:lpstr>
      <vt:lpstr>Metaphase Blockade</vt:lpstr>
      <vt:lpstr>Hypotonic Treatment of Metaphase Blocked Cells</vt:lpstr>
      <vt:lpstr>Fixation of Cells</vt:lpstr>
      <vt:lpstr>Application of Fixed Cells to Slide</vt:lpstr>
      <vt:lpstr>Staining Slides of              Chromosome Spreads</vt:lpstr>
      <vt:lpstr>Search for Ideal Chromosome Spread    No overlapping chromosomes     Chromosomes easily counted     Position of centromere is evident    Arms of reduplicated chromosomes readily   visualized    Make photographs of chromosome spread </vt:lpstr>
      <vt:lpstr>Human Chromosome Spread</vt:lpstr>
      <vt:lpstr>Preparation of Idiogram  Examine Ideal Chromosome Spreads  (400X - 1000X)  Photograph  Enlarge Print  Cut out Chromosomes  Arrange Homologous Pairs  Assign Chromosome Numbers Based on Chromosome Size and Centromere Position  Rearrange as Needed</vt:lpstr>
      <vt:lpstr>PowerPoint Presentation</vt:lpstr>
      <vt:lpstr>Chromosome Identification</vt:lpstr>
      <vt:lpstr>Chromosome Classification</vt:lpstr>
      <vt:lpstr>Classification of Human Chromosomes</vt:lpstr>
      <vt:lpstr>PowerPoint Presentation</vt:lpstr>
      <vt:lpstr>Satellites  </vt:lpstr>
      <vt:lpstr>Structure of a reduplicated acrocentric chromosome showing the primary (centromere) and secondary (stalk/satellite) constrictions</vt:lpstr>
      <vt:lpstr>Chromosome Banding</vt:lpstr>
      <vt:lpstr>Photograph of G Banded Human Chromosome</vt:lpstr>
      <vt:lpstr>Banding Techniques</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of Human Chromosome Spreads</dc:title>
  <dc:creator>Mark Nardone</dc:creator>
  <cp:lastModifiedBy>Nicholas Rath</cp:lastModifiedBy>
  <cp:revision>56</cp:revision>
  <dcterms:created xsi:type="dcterms:W3CDTF">2000-06-13T17:10:02Z</dcterms:created>
  <dcterms:modified xsi:type="dcterms:W3CDTF">2012-05-31T21:07:02Z</dcterms:modified>
</cp:coreProperties>
</file>