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</p:sldMasterIdLst>
  <p:sldIdLst>
    <p:sldId id="256" r:id="rId7"/>
    <p:sldId id="260" r:id="rId8"/>
    <p:sldId id="279" r:id="rId9"/>
    <p:sldId id="257" r:id="rId10"/>
    <p:sldId id="259" r:id="rId11"/>
    <p:sldId id="261" r:id="rId12"/>
    <p:sldId id="273" r:id="rId13"/>
    <p:sldId id="262" r:id="rId14"/>
    <p:sldId id="264" r:id="rId15"/>
    <p:sldId id="280" r:id="rId16"/>
    <p:sldId id="268" r:id="rId17"/>
    <p:sldId id="266" r:id="rId18"/>
    <p:sldId id="278" r:id="rId19"/>
    <p:sldId id="277" r:id="rId20"/>
    <p:sldId id="269" r:id="rId21"/>
    <p:sldId id="276" r:id="rId22"/>
    <p:sldId id="274" r:id="rId23"/>
    <p:sldId id="270" r:id="rId24"/>
    <p:sldId id="258" r:id="rId25"/>
    <p:sldId id="271" r:id="rId26"/>
    <p:sldId id="275" r:id="rId27"/>
    <p:sldId id="263" r:id="rId28"/>
    <p:sldId id="281" r:id="rId29"/>
    <p:sldId id="265" r:id="rId30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93"/>
  </p:normalViewPr>
  <p:slideViewPr>
    <p:cSldViewPr>
      <p:cViewPr varScale="1">
        <p:scale>
          <a:sx n="69" d="100"/>
          <a:sy n="69" d="100"/>
        </p:scale>
        <p:origin x="568" y="20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8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C2C7F-3C62-7E4E-91FD-4F0E31248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7D7573-4CAC-4F4E-9ABF-14211C36B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801884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A6CEE-D23C-C940-ADCD-6608B15EE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BBFDEF-F60B-B149-91EF-C5681AE9C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419274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0AA10E-3269-2A4A-BD82-08F8D663DF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B41FBC-4AD2-7C47-9D1B-98E91759C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205774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1C391-AF59-F34A-AD32-1A1EA5379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3329E-411F-CA46-83D2-171BCDA31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2250089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796B1-B01F-2D4D-B17D-56D56C06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1FD8E-0D5D-0E4D-8F44-0D13BCFCE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682754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E5387-DDED-BD45-90DE-67361CE02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09533-9F38-3347-90F9-173E2A084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02665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D48B-A54A-EA4C-9F8B-D1CF6BBE2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4B3F6-F265-F748-9B75-DC3593D1B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9A694F-9A4C-3549-BD24-95188C5E5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98067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9A347-4A51-0842-AF9C-BCD20B5CF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F1135-7747-A348-AF1D-4F6A98437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06BAF-FDD7-CD44-AC49-E3CD36892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889E5B-E3EA-A549-A0F2-F48A87C801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E6A3D0-90FA-D14B-95E1-2DC1AD06B3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391524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3DAD8-BF08-6A49-9407-34D1E330D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55139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72887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3CBDC-62BC-8F43-AAF8-EAABB33E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06052-E45A-4744-84A8-A824AC7BD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0FF24-0043-1D49-AC72-A27B8D37B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55957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F3400-4728-4D4F-B4E6-4E248A30D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1B3BE-0CAF-234C-A912-0056918DB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213843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2AF41-5C72-4C44-A974-769582613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C5947E-94EC-E743-9BAD-55D26E6BEA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71D79E-F35D-DB4F-812F-14D51A968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61930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DD3ED-8550-6747-B999-30BA7C1B5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3A8C71-E04E-E840-A794-C482D81FC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856709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54FFF8-ED8F-C341-B666-FF350957D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2388FC-920E-614B-A5B0-5DDC09E61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064231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A23FF-F253-CD41-B771-0B103C649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DADC37-B2E6-734B-A62D-5E98E1A59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33382177"/>
      </p:ext>
    </p:extLst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CA238-EBEF-0B41-BA32-06A2B290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E91EF-6496-6945-B96E-90C3C87A8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595598"/>
      </p:ext>
    </p:extLst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AF34C-2E57-6C46-807E-BAC19618A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D0518-885A-9741-98CA-FF3061D63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87645"/>
      </p:ext>
    </p:extLst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F308A-78FF-3A4E-BFEA-EA41129B1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771EC-65F7-624D-A915-534A653DE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17A8C-4FE1-3948-B123-2922FD860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4181095"/>
      </p:ext>
    </p:extLst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2BACF-BEAC-5C46-A07B-0FD5CA74F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5C47B-6AC6-C945-96CB-00EE7D9D4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53E59-00F2-8148-9E71-FF10175EE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95D5-EE5C-4C48-96A2-97D72B0340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B93F54-5A3F-BF4E-A41F-8174F62ECD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3903712"/>
      </p:ext>
    </p:extLst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A2076-5322-BF4E-A998-E63E0A5A3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276727"/>
      </p:ext>
    </p:extLst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55205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CD438-6B3E-7D45-BFF2-660B5E9F5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741A5-CE1D-6C4D-9EC1-733E1A138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2023015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3B6F-816F-C249-83C1-50710B634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F2CC4-9DE9-5F4D-8968-332698879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9744D-228B-544D-989A-B35938103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8297720"/>
      </p:ext>
    </p:extLst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A84ED-FE8F-6D4A-865A-1C089DC77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332BE7-306C-7B4D-B74E-656FACB607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CE6A88-3343-C946-AE04-FEC61345C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878276"/>
      </p:ext>
    </p:extLst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F36F7-1E5D-3245-8995-C10ECA4E5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C3C373-5BEF-5942-86EF-59BC1E46A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2353409"/>
      </p:ext>
    </p:extLst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DA07D0-C9DE-8648-9D02-6D8FC9F54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ED23D2-A759-A44F-A453-8554C8FD7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0326565"/>
      </p:ext>
    </p:extLst>
  </p:cSld>
  <p:clrMapOvr>
    <a:masterClrMapping/>
  </p:clrMapOvr>
  <p:transition spd="med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E8D64-D7CE-1245-BA97-197F35378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55A848-20E8-7B4C-BCDA-0D5251EE2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13684660"/>
      </p:ext>
    </p:extLst>
  </p:cSld>
  <p:clrMapOvr>
    <a:masterClrMapping/>
  </p:clrMapOvr>
  <p:transition spd="med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3D2DA-5281-9243-A7E9-D1B6A34EC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515D7-8654-4E44-B1DF-38D0A69D9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9324375"/>
      </p:ext>
    </p:extLst>
  </p:cSld>
  <p:clrMapOvr>
    <a:masterClrMapping/>
  </p:clrMapOvr>
  <p:transition spd="med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72688-7208-E141-A0B5-03A32E8DF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E9BFC-5138-CF49-B028-45BB086FF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9800211"/>
      </p:ext>
    </p:extLst>
  </p:cSld>
  <p:clrMapOvr>
    <a:masterClrMapping/>
  </p:clrMapOvr>
  <p:transition spd="med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F8F60-D037-5241-AA07-A1438CC8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4959C-C9F2-FB4B-A352-FFEB4B3C5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D36150-896F-B444-931B-AC54453BA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4138848"/>
      </p:ext>
    </p:extLst>
  </p:cSld>
  <p:clrMapOvr>
    <a:masterClrMapping/>
  </p:clrMapOvr>
  <p:transition spd="med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BF39D-D0F4-6443-92DF-6CBA819BC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C47EB-3237-5048-9340-8846909D7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5991A-E039-254E-88EB-3C3D6537F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719266-9D2C-4B42-9416-FB35999C7D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71998E-F414-0649-8D7E-30CF41658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5864550"/>
      </p:ext>
    </p:extLst>
  </p:cSld>
  <p:clrMapOvr>
    <a:masterClrMapping/>
  </p:clrMapOvr>
  <p:transition spd="med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301F0-96BD-6F48-B869-3B83D78C6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8505790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F39B3-94E8-F748-B24C-B6F2A7DA6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DE12E-67BB-3549-9F9D-53D9EEDDA5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48161D-46F5-FB4D-8784-B0AA3750F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0804964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866290"/>
      </p:ext>
    </p:extLst>
  </p:cSld>
  <p:clrMapOvr>
    <a:masterClrMapping/>
  </p:clrMapOvr>
  <p:transition spd="med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FEBB1-33CA-0E4C-A4D2-365B1360B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5A055-615C-7340-8BB2-A47B71380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76B7A-07FA-8F45-94E7-49896C3A88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49146"/>
      </p:ext>
    </p:extLst>
  </p:cSld>
  <p:clrMapOvr>
    <a:masterClrMapping/>
  </p:clrMapOvr>
  <p:transition spd="med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C8B3D-BB6D-AB4B-9B91-178606701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68A3B6-B264-D14F-AD41-678CCBF0E2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5DB362-9EB0-4F4F-BA01-437E90E45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7010798"/>
      </p:ext>
    </p:extLst>
  </p:cSld>
  <p:clrMapOvr>
    <a:masterClrMapping/>
  </p:clrMapOvr>
  <p:transition spd="med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48B4B-3827-C146-A95B-0CB333A24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A02674-AB63-924A-819A-E4C83831F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8724039"/>
      </p:ext>
    </p:extLst>
  </p:cSld>
  <p:clrMapOvr>
    <a:masterClrMapping/>
  </p:clrMapOvr>
  <p:transition spd="med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2B21DF-560A-0F4F-A6F8-2A3B36C5A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E94948-C0C0-084C-85E3-0EAA4C379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0770645"/>
      </p:ext>
    </p:extLst>
  </p:cSld>
  <p:clrMapOvr>
    <a:masterClrMapping/>
  </p:clrMapOvr>
  <p:transition spd="med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FDE68-80D0-F647-BF53-775185232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D60F9-D712-8341-B453-0DC1F5DCC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3742875"/>
      </p:ext>
    </p:extLst>
  </p:cSld>
  <p:clrMapOvr>
    <a:masterClrMapping/>
  </p:clrMapOvr>
  <p:transition spd="med"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6C559-E0DB-E440-90E9-92FF66786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251F6-B2B2-5A47-BD0E-79619C818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7909258"/>
      </p:ext>
    </p:extLst>
  </p:cSld>
  <p:clrMapOvr>
    <a:masterClrMapping/>
  </p:clrMapOvr>
  <p:transition spd="med"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EEB7D-F21D-E54F-8BD8-55BF71C30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53341-1BA1-4243-99FA-B40C2D773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6079112"/>
      </p:ext>
    </p:extLst>
  </p:cSld>
  <p:clrMapOvr>
    <a:masterClrMapping/>
  </p:clrMapOvr>
  <p:transition spd="med"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85EE5-E3A1-6345-BFC4-4ACD3C8E2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ABD30-3642-3B46-BAB0-666859EAC6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025331-A4E5-DD40-B426-1F15BC3E4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7599063"/>
      </p:ext>
    </p:extLst>
  </p:cSld>
  <p:clrMapOvr>
    <a:masterClrMapping/>
  </p:clrMapOvr>
  <p:transition spd="med"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C6BAC-1836-C444-A382-717CE8B80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24966-F81D-4A4E-B8C4-2D0EA83F5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814B9-F2B4-F948-85BC-C88ACEAA1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6CE1E7-3FEB-5247-997D-AEA95E40C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01D640-5058-3E40-8EB8-22010C9403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0443162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89521-01CE-A346-8E4B-834567C28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3A06E-A656-B240-A905-AB435DAC3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A3B2B1-B592-A44A-A2D8-27CC03D56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2382D4-7A12-8843-868D-C4D8D4DA75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7A7681-2864-FA46-B0DE-0504D6B783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771357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A7FF-3D3F-6748-9C50-929022D32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8785529"/>
      </p:ext>
    </p:extLst>
  </p:cSld>
  <p:clrMapOvr>
    <a:masterClrMapping/>
  </p:clrMapOvr>
  <p:transition spd="med"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674377"/>
      </p:ext>
    </p:extLst>
  </p:cSld>
  <p:clrMapOvr>
    <a:masterClrMapping/>
  </p:clrMapOvr>
  <p:transition spd="med"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60B48-3D73-1B47-AF3B-7285ECB4A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C5DD2-D9C0-624D-BC8B-A7F096AD9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CF057-884B-B345-A4C0-FDF5BEBA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269638"/>
      </p:ext>
    </p:extLst>
  </p:cSld>
  <p:clrMapOvr>
    <a:masterClrMapping/>
  </p:clrMapOvr>
  <p:transition spd="med"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1D275-EB97-A44D-842E-F5BAC57AD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2CE75E-1855-3D41-A66E-02112B5279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FAE153-4C5A-9346-9CC8-841FF0E99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3611170"/>
      </p:ext>
    </p:extLst>
  </p:cSld>
  <p:clrMapOvr>
    <a:masterClrMapping/>
  </p:clrMapOvr>
  <p:transition spd="med"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B2E72-F3FB-854F-AC68-BC8721F60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53FB93-1EED-3145-81E1-C77B0CF4E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4845127"/>
      </p:ext>
    </p:extLst>
  </p:cSld>
  <p:clrMapOvr>
    <a:masterClrMapping/>
  </p:clrMapOvr>
  <p:transition spd="med"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7B886A-649F-1041-8A87-067960BA3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8BE313-B401-EF4E-81A3-BB7EE666E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044306"/>
      </p:ext>
    </p:extLst>
  </p:cSld>
  <p:clrMapOvr>
    <a:masterClrMapping/>
  </p:clrMapOvr>
  <p:transition spd="med"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80A53-6794-3F49-B320-D67103FC9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B74F59-77FE-544B-8AEC-4F625D85A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0861559"/>
      </p:ext>
    </p:extLst>
  </p:cSld>
  <p:clrMapOvr>
    <a:masterClrMapping/>
  </p:clrMapOvr>
  <p:transition spd="med"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CC37A-A928-5241-B45B-FE89CEFF2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9D001-5D3E-0845-BBDC-4FDC36552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2135536"/>
      </p:ext>
    </p:extLst>
  </p:cSld>
  <p:clrMapOvr>
    <a:masterClrMapping/>
  </p:clrMapOvr>
  <p:transition spd="med"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3E8D4-A0D9-CD4D-AFD3-95690A0F1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CDD11-A707-684A-BD56-337B32472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54444"/>
      </p:ext>
    </p:extLst>
  </p:cSld>
  <p:clrMapOvr>
    <a:masterClrMapping/>
  </p:clrMapOvr>
  <p:transition spd="med"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6525F-714D-DB43-974F-96C35C12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A2E55-04F4-6148-AB5C-9CB54AEC6F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FA0C61-3B37-3244-A37B-1FD72E638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3904344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3FBCA-218C-A246-80C7-584E4A44F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0868367"/>
      </p:ext>
    </p:extLst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E238-BFD4-E140-B478-F1612EE11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E89D9-6AFC-FF49-B37D-1E13C759B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AEFDE-BAF8-774D-A9AD-EDEFDD30B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8672FD-F0A8-9941-9F50-109BDCB567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09A65E-8EF4-6D4B-8D66-8410527FC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1594487"/>
      </p:ext>
    </p:extLst>
  </p:cSld>
  <p:clrMapOvr>
    <a:masterClrMapping/>
  </p:clrMapOvr>
  <p:transition spd="med"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E04F0-1882-7643-9475-C04A85337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6341482"/>
      </p:ext>
    </p:extLst>
  </p:cSld>
  <p:clrMapOvr>
    <a:masterClrMapping/>
  </p:clrMapOvr>
  <p:transition spd="med"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600371"/>
      </p:ext>
    </p:extLst>
  </p:cSld>
  <p:clrMapOvr>
    <a:masterClrMapping/>
  </p:clrMapOvr>
  <p:transition spd="med"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FF54-AA18-A041-9251-0B4593E1C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516C0-B93C-D74B-AADC-BF5138427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28E98-AA3D-9049-B49E-5E0AD7AF6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139109"/>
      </p:ext>
    </p:extLst>
  </p:cSld>
  <p:clrMapOvr>
    <a:masterClrMapping/>
  </p:clrMapOvr>
  <p:transition spd="med"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02F51-5648-3148-8B8C-92289214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2ABD9F-6A6C-9A40-BBCF-1F7AE03A1E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F2B29-2762-7341-BAD6-8D30055CF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4494133"/>
      </p:ext>
    </p:extLst>
  </p:cSld>
  <p:clrMapOvr>
    <a:masterClrMapping/>
  </p:clrMapOvr>
  <p:transition spd="med"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042B-03A3-394F-87B0-D5505E739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FFE7AA-95BF-C542-8F69-DA26810E6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42623"/>
      </p:ext>
    </p:extLst>
  </p:cSld>
  <p:clrMapOvr>
    <a:masterClrMapping/>
  </p:clrMapOvr>
  <p:transition spd="med"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E4A812-0908-C640-9C80-2D53AA6856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0ADF2F-D6A5-4D44-8B13-3216CB109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8796553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02529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F536D-E8FA-254A-9685-08B937DFB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B974E-EF82-9644-AD5F-4CE43A3AB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DF11FD-52D3-8B4D-A9F9-1F9D4C338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62434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5FD68-0587-6B44-9F3D-E974AD056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92D63F-7681-B14C-90E5-1DB38EC05B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A58A01-64D6-E643-B951-03264030F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991006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3BA65505-E5A3-7D44-B061-77B8500DED5A}"/>
              </a:ext>
            </a:extLst>
          </p:cNvPr>
          <p:cNvSpPr>
            <a:spLocks/>
          </p:cNvSpPr>
          <p:nvPr/>
        </p:nvSpPr>
        <p:spPr bwMode="auto">
          <a:xfrm>
            <a:off x="-38100" y="-12700"/>
            <a:ext cx="13042900" cy="9766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E1050C-11A8-A546-A638-E37C95C87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9000" y="-2625725"/>
            <a:ext cx="10782300" cy="152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F0794E5D-9ABE-9B48-BA6D-46E0A91E5A29}"/>
              </a:ext>
            </a:extLst>
          </p:cNvPr>
          <p:cNvSpPr>
            <a:spLocks/>
          </p:cNvSpPr>
          <p:nvPr/>
        </p:nvSpPr>
        <p:spPr bwMode="auto">
          <a:xfrm>
            <a:off x="1316038" y="5264150"/>
            <a:ext cx="1056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r>
              <a:rPr lang="en-US" altLang="en-US" sz="4000">
                <a:solidFill>
                  <a:srgbClr val="FFFFFF"/>
                </a:solidFill>
                <a:latin typeface="Rdg Vesta" charset="0"/>
                <a:ea typeface="Rdg Vesta" charset="0"/>
                <a:cs typeface="Rdg Vesta" charset="0"/>
                <a:sym typeface="Rdg Vesta" charset="0"/>
              </a:rPr>
              <a:t>National Centre for Biotechnology Education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2D9EDC5-A543-5448-A8FF-9D9056AE5F38}"/>
              </a:ext>
            </a:extLst>
          </p:cNvPr>
          <p:cNvSpPr>
            <a:spLocks/>
          </p:cNvSpPr>
          <p:nvPr/>
        </p:nvSpPr>
        <p:spPr bwMode="auto">
          <a:xfrm>
            <a:off x="9894888" y="8934450"/>
            <a:ext cx="26511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r>
              <a:rPr lang="en-US" altLang="en-US" sz="1800">
                <a:solidFill>
                  <a:srgbClr val="FFFFFF"/>
                </a:solidFill>
                <a:latin typeface="Rdg Vesta Bold" charset="0"/>
                <a:ea typeface="Rdg Vesta Bold" charset="0"/>
                <a:cs typeface="Rdg Vesta Bold" charset="0"/>
                <a:sym typeface="Rdg Vesta Bold" charset="0"/>
              </a:rPr>
              <a:t>www.ncbe.reading.ac.uk</a:t>
            </a: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44A95041-285A-5D45-B259-D6EEDD3E9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508000"/>
            <a:ext cx="17780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>
            <a:extLst>
              <a:ext uri="{FF2B5EF4-FFF2-40B4-BE49-F238E27FC236}">
                <a16:creationId xmlns:a16="http://schemas.microsoft.com/office/drawing/2014/main" id="{5CCB69DF-36DC-694D-8EB1-6DEC78053F62}"/>
              </a:ext>
            </a:extLst>
          </p:cNvPr>
          <p:cNvSpPr>
            <a:spLocks/>
          </p:cNvSpPr>
          <p:nvPr/>
        </p:nvSpPr>
        <p:spPr bwMode="auto">
          <a:xfrm>
            <a:off x="1317625" y="2863850"/>
            <a:ext cx="9652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endParaRPr lang="en-US" altLang="en-US" sz="6400">
              <a:solidFill>
                <a:srgbClr val="FFFFFF"/>
              </a:solidFill>
              <a:latin typeface="Rdg Vesta" charset="0"/>
              <a:cs typeface="Lucida Grande" panose="020B0600040502020204" pitchFamily="34" charset="0"/>
              <a:sym typeface="Rdg Vesta" charset="0"/>
            </a:endParaRPr>
          </a:p>
          <a:p>
            <a:r>
              <a:rPr lang="en-US" altLang="en-US" sz="8500">
                <a:solidFill>
                  <a:srgbClr val="FFFFFF"/>
                </a:solidFill>
                <a:latin typeface="Rdg Vesta" charset="0"/>
                <a:ea typeface="Rdg Vesta" charset="0"/>
                <a:cs typeface="Rdg Vesta" charset="0"/>
                <a:sym typeface="Rdg Vesta" charset="0"/>
              </a:rPr>
              <a:t>Nature’s dice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26FD342F-A663-F04A-80BE-39E74F84D86A}"/>
              </a:ext>
            </a:extLst>
          </p:cNvPr>
          <p:cNvSpPr>
            <a:spLocks/>
          </p:cNvSpPr>
          <p:nvPr/>
        </p:nvSpPr>
        <p:spPr bwMode="auto">
          <a:xfrm rot="5400000">
            <a:off x="11939587" y="8680451"/>
            <a:ext cx="1787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 algn="ctr"/>
            <a:r>
              <a:rPr lang="en-US" altLang="en-US" sz="900">
                <a:solidFill>
                  <a:srgbClr val="676767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Dean Madden, 2010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7E87BB3F-EE6A-FA44-976A-A129E7C6438A}"/>
              </a:ext>
            </a:extLst>
          </p:cNvPr>
          <p:cNvSpPr>
            <a:spLocks/>
          </p:cNvSpPr>
          <p:nvPr/>
        </p:nvSpPr>
        <p:spPr bwMode="auto">
          <a:xfrm>
            <a:off x="1308100" y="1885950"/>
            <a:ext cx="883443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r>
              <a:rPr lang="en-US" altLang="en-US" sz="3600">
                <a:solidFill>
                  <a:srgbClr val="000000"/>
                </a:solidFill>
                <a:latin typeface="Rdg Vesta" charset="0"/>
                <a:ea typeface="Rdg Vesta" charset="0"/>
                <a:cs typeface="Rdg Vesta" charset="0"/>
                <a:sym typeface="Rdg Vesta" charset="0"/>
              </a:rPr>
              <a:t>National Centre for Biotechnology Education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7220259-D30E-3740-8611-BA378CF81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533400"/>
            <a:ext cx="1778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med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rgbClr val="000000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rgbClr val="000000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rgbClr val="000000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rgbClr val="000000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rgbClr val="000000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rgbClr val="000000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B1F4035D-8897-A442-839B-860A1B1B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533400"/>
            <a:ext cx="17780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med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rgbClr val="000000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rgbClr val="000000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rgbClr val="000000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rgbClr val="000000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rgbClr val="000000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rgbClr val="000000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id="{12670519-409B-FA44-A073-BED04D916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533400"/>
            <a:ext cx="1778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med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rgbClr val="000000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000000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rgbClr val="000000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rgbClr val="000000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rgbClr val="000000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rgbClr val="000000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rgbClr val="000000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676CCD8B-9BAE-0947-A34F-15FD3DF0BCF9}"/>
              </a:ext>
            </a:extLst>
          </p:cNvPr>
          <p:cNvSpPr>
            <a:spLocks/>
          </p:cNvSpPr>
          <p:nvPr/>
        </p:nvSpPr>
        <p:spPr bwMode="auto">
          <a:xfrm>
            <a:off x="1308100" y="1885950"/>
            <a:ext cx="883443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r>
              <a:rPr lang="en-US" altLang="en-US" sz="3600">
                <a:latin typeface="Rdg Vesta" charset="0"/>
                <a:ea typeface="Rdg Vesta" charset="0"/>
                <a:cs typeface="Rdg Vesta" charset="0"/>
                <a:sym typeface="Rdg Vesta" charset="0"/>
              </a:rPr>
              <a:t>National Centre for Biotechnology Education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2EF5E05-0893-E74E-9431-D16DE24BA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0" y="533400"/>
            <a:ext cx="1778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ヒラギノ角ゴ ProN W3" panose="020B0300000000000000" pitchFamily="34" charset="-128"/>
          <a:sym typeface="Gill Sans" panose="020B0502020104020203" pitchFamily="34" charset="-79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384B8671-2589-824A-8CF2-670EC0EB6F04}"/>
              </a:ext>
            </a:extLst>
          </p:cNvPr>
          <p:cNvSpPr>
            <a:spLocks/>
          </p:cNvSpPr>
          <p:nvPr/>
        </p:nvSpPr>
        <p:spPr bwMode="auto">
          <a:xfrm>
            <a:off x="1309688" y="8934450"/>
            <a:ext cx="3505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r>
              <a:rPr lang="en-US" altLang="en-US" sz="1800">
                <a:solidFill>
                  <a:srgbClr val="FFFFFF"/>
                </a:solidFill>
                <a:latin typeface="Rdg Vesta" charset="0"/>
                <a:ea typeface="Rdg Vesta" charset="0"/>
                <a:cs typeface="Rdg Vesta" charset="0"/>
                <a:sym typeface="Rdg Vesta" charset="0"/>
              </a:rPr>
              <a:t>Copyright © Dean Madden, 2010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C03F2229-5C55-E14B-BE7A-31EB262B038D}"/>
              </a:ext>
            </a:extLst>
          </p:cNvPr>
          <p:cNvSpPr>
            <a:spLocks/>
          </p:cNvSpPr>
          <p:nvPr/>
        </p:nvSpPr>
        <p:spPr bwMode="auto">
          <a:xfrm>
            <a:off x="1917700" y="1752600"/>
            <a:ext cx="9055100" cy="5803900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563BDB3-FD61-FD40-B3E2-841B21112F08}"/>
              </a:ext>
            </a:extLst>
          </p:cNvPr>
          <p:cNvSpPr>
            <a:spLocks/>
          </p:cNvSpPr>
          <p:nvPr/>
        </p:nvSpPr>
        <p:spPr bwMode="auto">
          <a:xfrm>
            <a:off x="1943100" y="2235200"/>
            <a:ext cx="902970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 algn="ctr"/>
            <a:r>
              <a:rPr lang="en-US" altLang="en-US" sz="3600" b="1">
                <a:solidFill>
                  <a:srgbClr val="00386C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Mass</a:t>
            </a:r>
            <a:r>
              <a:rPr lang="en-US" altLang="en-US" sz="3600">
                <a:solidFill>
                  <a:srgbClr val="00386C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algn="ctr"/>
            <a:r>
              <a:rPr lang="en-US" altLang="en-US" sz="3600">
                <a:solidFill>
                  <a:srgbClr val="00386C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 microgram is one millionth of a gram </a:t>
            </a:r>
          </a:p>
          <a:p>
            <a:pPr algn="ctr"/>
            <a:r>
              <a:rPr lang="en-US" altLang="en-US" sz="3600">
                <a:solidFill>
                  <a:srgbClr val="00386C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1 000 micrograms (µg) = 1 milligram (mg) </a:t>
            </a:r>
          </a:p>
          <a:p>
            <a:pPr algn="ctr"/>
            <a:r>
              <a:rPr lang="en-US" altLang="en-US" sz="3600">
                <a:solidFill>
                  <a:srgbClr val="00386C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1 000 milligrams = 1 gram (g)</a:t>
            </a:r>
          </a:p>
          <a:p>
            <a:pPr algn="ctr"/>
            <a:r>
              <a:rPr lang="en-US" altLang="en-US" sz="3600">
                <a:solidFill>
                  <a:srgbClr val="00386C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algn="ctr"/>
            <a:r>
              <a:rPr lang="en-US" altLang="en-US" sz="3600" b="1">
                <a:solidFill>
                  <a:srgbClr val="00386C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Volume </a:t>
            </a:r>
            <a:endParaRPr lang="en-US" altLang="en-US" sz="3600">
              <a:solidFill>
                <a:srgbClr val="00386C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en-US" sz="3600">
                <a:solidFill>
                  <a:srgbClr val="00386C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 microlitre is one millionth of a litre </a:t>
            </a:r>
          </a:p>
          <a:p>
            <a:pPr algn="ctr"/>
            <a:r>
              <a:rPr lang="en-US" altLang="en-US" sz="3600">
                <a:solidFill>
                  <a:srgbClr val="00386C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1 000 microlitres (µL) = 1 millilitre (mL) </a:t>
            </a:r>
          </a:p>
          <a:p>
            <a:pPr algn="ctr"/>
            <a:r>
              <a:rPr lang="en-US" altLang="en-US" sz="3600">
                <a:solidFill>
                  <a:srgbClr val="00386C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1 000 millilitres = 1 litre (L)</a:t>
            </a:r>
            <a:r>
              <a:rPr lang="en-US" altLang="en-US" sz="3600">
                <a:solidFill>
                  <a:srgbClr val="25416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0E8AA75B-5240-B34D-8124-0848C3B50376}"/>
              </a:ext>
            </a:extLst>
          </p:cNvPr>
          <p:cNvSpPr>
            <a:spLocks/>
          </p:cNvSpPr>
          <p:nvPr/>
        </p:nvSpPr>
        <p:spPr bwMode="auto">
          <a:xfrm>
            <a:off x="5427663" y="3505200"/>
            <a:ext cx="22479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 algn="ctr"/>
            <a:r>
              <a:rPr lang="en-US" altLang="en-US" sz="2400" b="1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IMPORTANT</a:t>
            </a:r>
          </a:p>
          <a:p>
            <a:pPr algn="ctr"/>
            <a:r>
              <a:rPr lang="en-US" altLang="en-US" sz="2400" b="1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Mix well after dispensing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6BB8EAA9-B303-7542-A3F2-5604B6B8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152400"/>
            <a:ext cx="7747000" cy="1238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>
            <a:extLst>
              <a:ext uri="{FF2B5EF4-FFF2-40B4-BE49-F238E27FC236}">
                <a16:creationId xmlns:a16="http://schemas.microsoft.com/office/drawing/2014/main" id="{AFA7DD8A-C34A-544D-A2A8-A14291818B4A}"/>
              </a:ext>
            </a:extLst>
          </p:cNvPr>
          <p:cNvSpPr>
            <a:spLocks/>
          </p:cNvSpPr>
          <p:nvPr/>
        </p:nvSpPr>
        <p:spPr bwMode="auto">
          <a:xfrm>
            <a:off x="3848100" y="5715000"/>
            <a:ext cx="8826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 µL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0DD6223A-D0D3-CA40-9726-BB1B4F727BEE}"/>
              </a:ext>
            </a:extLst>
          </p:cNvPr>
          <p:cNvSpPr>
            <a:spLocks/>
          </p:cNvSpPr>
          <p:nvPr/>
        </p:nvSpPr>
        <p:spPr bwMode="auto">
          <a:xfrm>
            <a:off x="1244600" y="7239000"/>
            <a:ext cx="15875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Numbered DNA sample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E77E60E9-AA49-B54D-AB30-5F446571C24B}"/>
              </a:ext>
            </a:extLst>
          </p:cNvPr>
          <p:cNvSpPr>
            <a:spLocks/>
          </p:cNvSpPr>
          <p:nvPr/>
        </p:nvSpPr>
        <p:spPr bwMode="auto">
          <a:xfrm>
            <a:off x="4279900" y="8763000"/>
            <a:ext cx="4546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Dried restriction enzyme in tube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FFCECBA2-6877-2A47-9023-8DB234CB4F62}"/>
              </a:ext>
            </a:extLst>
          </p:cNvPr>
          <p:cNvSpPr>
            <a:spLocks/>
          </p:cNvSpPr>
          <p:nvPr/>
        </p:nvSpPr>
        <p:spPr bwMode="auto">
          <a:xfrm>
            <a:off x="8763000" y="6324600"/>
            <a:ext cx="32639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 algn="ctr"/>
            <a:r>
              <a:rPr lang="en-US" altLang="en-US" sz="2400" b="1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Label the tube twice (on the side and on the lid)</a:t>
            </a:r>
          </a:p>
        </p:txBody>
      </p:sp>
    </p:spTree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91911319-413B-4045-BA36-345DDE893E37}"/>
              </a:ext>
            </a:extLst>
          </p:cNvPr>
          <p:cNvSpPr>
            <a:spLocks/>
          </p:cNvSpPr>
          <p:nvPr/>
        </p:nvSpPr>
        <p:spPr bwMode="auto">
          <a:xfrm>
            <a:off x="5105400" y="558800"/>
            <a:ext cx="4356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 algn="ctr"/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Close the tubes and push them firmly into the foam floater</a:t>
            </a: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DE74A27C-119F-7D46-B8B0-18C4D7E276E9}"/>
              </a:ext>
            </a:extLst>
          </p:cNvPr>
          <p:cNvSpPr>
            <a:spLocks/>
          </p:cNvSpPr>
          <p:nvPr/>
        </p:nvSpPr>
        <p:spPr bwMode="auto">
          <a:xfrm>
            <a:off x="5168900" y="8153400"/>
            <a:ext cx="5321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 algn="ctr"/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Incubate for 30–45 minutes at 37°C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52794D20-C2AB-8540-A0B4-A1FB8BCC0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476250"/>
            <a:ext cx="5935663" cy="880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>
            <a:extLst>
              <a:ext uri="{FF2B5EF4-FFF2-40B4-BE49-F238E27FC236}">
                <a16:creationId xmlns:a16="http://schemas.microsoft.com/office/drawing/2014/main" id="{23BFEAE6-8EB2-CF4B-9E30-0740608AD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942975"/>
            <a:ext cx="10263187" cy="78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>
            <a:extLst>
              <a:ext uri="{FF2B5EF4-FFF2-40B4-BE49-F238E27FC236}">
                <a16:creationId xmlns:a16="http://schemas.microsoft.com/office/drawing/2014/main" id="{CB689AF4-A5A9-1448-A4CF-469DB9E2E4E0}"/>
              </a:ext>
            </a:extLst>
          </p:cNvPr>
          <p:cNvSpPr>
            <a:spLocks/>
          </p:cNvSpPr>
          <p:nvPr/>
        </p:nvSpPr>
        <p:spPr bwMode="auto">
          <a:xfrm>
            <a:off x="10063163" y="3263900"/>
            <a:ext cx="2159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Frosted panel on this side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5450EFA-961C-3C4E-B974-8A6D23D646B3}"/>
              </a:ext>
            </a:extLst>
          </p:cNvPr>
          <p:cNvSpPr>
            <a:spLocks/>
          </p:cNvSpPr>
          <p:nvPr/>
        </p:nvSpPr>
        <p:spPr bwMode="auto">
          <a:xfrm>
            <a:off x="3009900" y="6667500"/>
            <a:ext cx="22145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Molten agarose</a:t>
            </a:r>
          </a:p>
          <a:p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55–60 °C</a:t>
            </a:r>
          </a:p>
        </p:txBody>
      </p:sp>
    </p:spTree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>
            <a:extLst>
              <a:ext uri="{FF2B5EF4-FFF2-40B4-BE49-F238E27FC236}">
                <a16:creationId xmlns:a16="http://schemas.microsoft.com/office/drawing/2014/main" id="{73F7E6D7-E8A1-234D-9493-E7CDD3755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-487363"/>
            <a:ext cx="10834688" cy="920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>
            <a:extLst>
              <a:ext uri="{FF2B5EF4-FFF2-40B4-BE49-F238E27FC236}">
                <a16:creationId xmlns:a16="http://schemas.microsoft.com/office/drawing/2014/main" id="{3B3EC21A-AD2F-764D-BCF4-54ED1FAD4FED}"/>
              </a:ext>
            </a:extLst>
          </p:cNvPr>
          <p:cNvSpPr>
            <a:spLocks/>
          </p:cNvSpPr>
          <p:nvPr/>
        </p:nvSpPr>
        <p:spPr bwMode="auto">
          <a:xfrm>
            <a:off x="8361363" y="7696200"/>
            <a:ext cx="1930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 algn="ctr"/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Cut two electrodes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33CA36F-796E-3C47-9C53-F694F23754CE}"/>
              </a:ext>
            </a:extLst>
          </p:cNvPr>
          <p:cNvSpPr>
            <a:spLocks/>
          </p:cNvSpPr>
          <p:nvPr/>
        </p:nvSpPr>
        <p:spPr bwMode="auto">
          <a:xfrm>
            <a:off x="10223500" y="4089400"/>
            <a:ext cx="1930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 algn="ctr"/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Carbon fibre</a:t>
            </a:r>
          </a:p>
          <a:p>
            <a:pPr algn="ctr"/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tissue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02CF6809-B873-C045-87AD-F2421E276C89}"/>
              </a:ext>
            </a:extLst>
          </p:cNvPr>
          <p:cNvSpPr>
            <a:spLocks/>
          </p:cNvSpPr>
          <p:nvPr/>
        </p:nvSpPr>
        <p:spPr bwMode="auto">
          <a:xfrm>
            <a:off x="3492500" y="6184900"/>
            <a:ext cx="3708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 algn="ctr"/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42 mm</a:t>
            </a:r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D2FCCE25-9785-0647-9904-73139ACD8E6C}"/>
              </a:ext>
            </a:extLst>
          </p:cNvPr>
          <p:cNvSpPr>
            <a:spLocks/>
          </p:cNvSpPr>
          <p:nvPr/>
        </p:nvSpPr>
        <p:spPr bwMode="auto">
          <a:xfrm>
            <a:off x="1765300" y="7594600"/>
            <a:ext cx="1333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 algn="ctr"/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22 mm</a:t>
            </a:r>
          </a:p>
        </p:txBody>
      </p:sp>
    </p:spTree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>
            <a:extLst>
              <a:ext uri="{FF2B5EF4-FFF2-40B4-BE49-F238E27FC236}">
                <a16:creationId xmlns:a16="http://schemas.microsoft.com/office/drawing/2014/main" id="{A2627254-62F7-2A49-92B9-05E729634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1447800"/>
            <a:ext cx="7800975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>
            <a:extLst>
              <a:ext uri="{FF2B5EF4-FFF2-40B4-BE49-F238E27FC236}">
                <a16:creationId xmlns:a16="http://schemas.microsoft.com/office/drawing/2014/main" id="{0015D551-3CF6-1A46-80F5-C48F565745EA}"/>
              </a:ext>
            </a:extLst>
          </p:cNvPr>
          <p:cNvSpPr>
            <a:spLocks/>
          </p:cNvSpPr>
          <p:nvPr/>
        </p:nvSpPr>
        <p:spPr bwMode="auto">
          <a:xfrm>
            <a:off x="1803400" y="6629400"/>
            <a:ext cx="278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Pour 2–3 mm depth of buffer over the gel before you ease the comb out</a:t>
            </a:r>
          </a:p>
        </p:txBody>
      </p:sp>
    </p:spTree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73921744-F282-6647-9A08-A351F4512988}"/>
              </a:ext>
            </a:extLst>
          </p:cNvPr>
          <p:cNvSpPr>
            <a:spLocks/>
          </p:cNvSpPr>
          <p:nvPr/>
        </p:nvSpPr>
        <p:spPr bwMode="auto">
          <a:xfrm>
            <a:off x="5135563" y="1485900"/>
            <a:ext cx="27178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 algn="ctr"/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Mix loading dye into each</a:t>
            </a:r>
            <a:b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DNA sample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7D5A462F-41D0-784D-9498-11FB6DA2FF71}"/>
              </a:ext>
            </a:extLst>
          </p:cNvPr>
          <p:cNvSpPr>
            <a:spLocks/>
          </p:cNvSpPr>
          <p:nvPr/>
        </p:nvSpPr>
        <p:spPr bwMode="auto">
          <a:xfrm>
            <a:off x="6223000" y="3289300"/>
            <a:ext cx="876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 algn="ctr"/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 µL</a:t>
            </a: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F6B91BDD-5DB9-D440-91EB-87AD02154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32200"/>
            <a:ext cx="75819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>
            <a:extLst>
              <a:ext uri="{FF2B5EF4-FFF2-40B4-BE49-F238E27FC236}">
                <a16:creationId xmlns:a16="http://schemas.microsoft.com/office/drawing/2014/main" id="{98217337-B0AA-7D4A-831E-C474EB188937}"/>
              </a:ext>
            </a:extLst>
          </p:cNvPr>
          <p:cNvSpPr>
            <a:spLocks/>
          </p:cNvSpPr>
          <p:nvPr/>
        </p:nvSpPr>
        <p:spPr bwMode="auto">
          <a:xfrm>
            <a:off x="1447800" y="5600700"/>
            <a:ext cx="2717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 algn="ctr"/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Bromophenol blue loading dye</a:t>
            </a:r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C8767D50-669E-3940-8EC0-F054A12FD140}"/>
              </a:ext>
            </a:extLst>
          </p:cNvPr>
          <p:cNvSpPr>
            <a:spLocks/>
          </p:cNvSpPr>
          <p:nvPr/>
        </p:nvSpPr>
        <p:spPr bwMode="auto">
          <a:xfrm>
            <a:off x="8915400" y="7467600"/>
            <a:ext cx="27178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 algn="ctr"/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Cut DNA sample</a:t>
            </a:r>
          </a:p>
        </p:txBody>
      </p:sp>
    </p:spTree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134C7001-5A21-5D40-9CA3-C40BD9C5B07B}"/>
              </a:ext>
            </a:extLst>
          </p:cNvPr>
          <p:cNvSpPr>
            <a:spLocks/>
          </p:cNvSpPr>
          <p:nvPr/>
        </p:nvSpPr>
        <p:spPr bwMode="auto">
          <a:xfrm>
            <a:off x="7870825" y="2273300"/>
            <a:ext cx="2362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 algn="ctr"/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Label the end of the tank to show the contents of each well</a:t>
            </a: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9BC7B5FF-2BC8-9E4F-BA66-3FE31E85CEB4}"/>
              </a:ext>
            </a:extLst>
          </p:cNvPr>
          <p:cNvSpPr>
            <a:spLocks/>
          </p:cNvSpPr>
          <p:nvPr/>
        </p:nvSpPr>
        <p:spPr bwMode="auto">
          <a:xfrm>
            <a:off x="8343900" y="6235700"/>
            <a:ext cx="2362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 algn="ctr"/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Black card under the tank reveals the wells for loading</a:t>
            </a:r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3AE170FC-C65A-3342-BCB1-263981AD8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71120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4">
            <a:extLst>
              <a:ext uri="{FF2B5EF4-FFF2-40B4-BE49-F238E27FC236}">
                <a16:creationId xmlns:a16="http://schemas.microsoft.com/office/drawing/2014/main" id="{E46501AD-7C3B-B34B-B096-E75630FA6C41}"/>
              </a:ext>
            </a:extLst>
          </p:cNvPr>
          <p:cNvSpPr>
            <a:spLocks/>
          </p:cNvSpPr>
          <p:nvPr/>
        </p:nvSpPr>
        <p:spPr bwMode="auto">
          <a:xfrm>
            <a:off x="4183063" y="1987550"/>
            <a:ext cx="26162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Load the DNA through the buffer, taking care not to puncture the wells as you do so</a:t>
            </a:r>
          </a:p>
        </p:txBody>
      </p:sp>
    </p:spTree>
  </p:cSld>
  <p:clrMapOvr>
    <a:masterClrMapping/>
  </p:clrMapOvr>
  <p:transition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>
            <a:extLst>
              <a:ext uri="{FF2B5EF4-FFF2-40B4-BE49-F238E27FC236}">
                <a16:creationId xmlns:a16="http://schemas.microsoft.com/office/drawing/2014/main" id="{DC8090A2-30F2-8745-9894-304F5EC22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2616200"/>
            <a:ext cx="6696075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>
            <a:extLst>
              <a:ext uri="{FF2B5EF4-FFF2-40B4-BE49-F238E27FC236}">
                <a16:creationId xmlns:a16="http://schemas.microsoft.com/office/drawing/2014/main" id="{AC0E7187-A003-E747-8BD0-7B56A61F0A3E}"/>
              </a:ext>
            </a:extLst>
          </p:cNvPr>
          <p:cNvSpPr>
            <a:spLocks/>
          </p:cNvSpPr>
          <p:nvPr/>
        </p:nvSpPr>
        <p:spPr bwMode="auto">
          <a:xfrm>
            <a:off x="7112000" y="2641600"/>
            <a:ext cx="155416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Electrodes</a:t>
            </a:r>
          </a:p>
        </p:txBody>
      </p:sp>
    </p:spTree>
  </p:cSld>
  <p:clrMapOvr>
    <a:masterClrMapping/>
  </p:clrMapOvr>
  <p:transition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FB3659A5-88C7-4146-B556-43E84648E144}"/>
              </a:ext>
            </a:extLst>
          </p:cNvPr>
          <p:cNvSpPr>
            <a:spLocks/>
          </p:cNvSpPr>
          <p:nvPr/>
        </p:nvSpPr>
        <p:spPr bwMode="auto">
          <a:xfrm>
            <a:off x="4729163" y="6997700"/>
            <a:ext cx="2438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Direction of DNA movement</a:t>
            </a: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0B2720BE-E4FD-E245-8D9F-955792BD850A}"/>
              </a:ext>
            </a:extLst>
          </p:cNvPr>
          <p:cNvSpPr>
            <a:spLocks/>
          </p:cNvSpPr>
          <p:nvPr/>
        </p:nvSpPr>
        <p:spPr bwMode="auto">
          <a:xfrm>
            <a:off x="8216900" y="1905000"/>
            <a:ext cx="3073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 algn="ctr"/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Place a comb over the tank to reduce evaporation</a:t>
            </a:r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707C2FB9-9968-E848-8BFC-00F1EB6A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1636713"/>
            <a:ext cx="10021887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>
            <a:extLst>
              <a:ext uri="{FF2B5EF4-FFF2-40B4-BE49-F238E27FC236}">
                <a16:creationId xmlns:a16="http://schemas.microsoft.com/office/drawing/2014/main" id="{85BDD731-ADE9-6548-88C0-6AEC5106C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0"/>
            <a:ext cx="9867900" cy="1034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>
            <a:extLst>
              <a:ext uri="{FF2B5EF4-FFF2-40B4-BE49-F238E27FC236}">
                <a16:creationId xmlns:a16="http://schemas.microsoft.com/office/drawing/2014/main" id="{70E898A8-EDE0-B444-A81F-4B02728CC021}"/>
              </a:ext>
            </a:extLst>
          </p:cNvPr>
          <p:cNvSpPr>
            <a:spLocks/>
          </p:cNvSpPr>
          <p:nvPr/>
        </p:nvSpPr>
        <p:spPr bwMode="auto">
          <a:xfrm>
            <a:off x="1473200" y="7823200"/>
            <a:ext cx="1587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r>
              <a:rPr lang="en-US" altLang="en-US" sz="2400" b="1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Sickle cell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BFBB835-027D-7446-B751-2EB2B15F2C86}"/>
              </a:ext>
            </a:extLst>
          </p:cNvPr>
          <p:cNvSpPr>
            <a:spLocks/>
          </p:cNvSpPr>
          <p:nvPr/>
        </p:nvSpPr>
        <p:spPr bwMode="auto">
          <a:xfrm>
            <a:off x="9664700" y="1727200"/>
            <a:ext cx="2235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r>
              <a:rPr lang="en-US" altLang="en-US" sz="2400" b="1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Normal red blood cells</a:t>
            </a:r>
          </a:p>
        </p:txBody>
      </p:sp>
    </p:spTree>
  </p:cSld>
  <p:clrMapOvr>
    <a:masterClrMapping/>
  </p:clrMapOvr>
  <p:transition spd="med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78BD3661-307E-8B4A-A90A-FDC7DDD43C4F}"/>
              </a:ext>
            </a:extLst>
          </p:cNvPr>
          <p:cNvSpPr>
            <a:spLocks/>
          </p:cNvSpPr>
          <p:nvPr/>
        </p:nvSpPr>
        <p:spPr bwMode="auto">
          <a:xfrm>
            <a:off x="2938463" y="7099300"/>
            <a:ext cx="2971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r>
              <a:rPr lang="en-US" altLang="en-US" sz="2400" b="1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Leave the stain on for 4 minutes only</a:t>
            </a: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AF4A72C2-EDF1-4146-A5FC-A5BB0D81346B}"/>
              </a:ext>
            </a:extLst>
          </p:cNvPr>
          <p:cNvSpPr>
            <a:spLocks/>
          </p:cNvSpPr>
          <p:nvPr/>
        </p:nvSpPr>
        <p:spPr bwMode="auto">
          <a:xfrm>
            <a:off x="10147300" y="5384800"/>
            <a:ext cx="21717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Azure A stain</a:t>
            </a:r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645BF082-7B1A-2340-B496-78A69F96F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7600" y="-749300"/>
            <a:ext cx="13615988" cy="933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>
            <a:extLst>
              <a:ext uri="{FF2B5EF4-FFF2-40B4-BE49-F238E27FC236}">
                <a16:creationId xmlns:a16="http://schemas.microsoft.com/office/drawing/2014/main" id="{94C09393-058B-3A44-950B-78A1C7556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2227263"/>
            <a:ext cx="9194800" cy="619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>
            <a:extLst>
              <a:ext uri="{FF2B5EF4-FFF2-40B4-BE49-F238E27FC236}">
                <a16:creationId xmlns:a16="http://schemas.microsoft.com/office/drawing/2014/main" id="{84016FFA-3FC5-F245-88DE-9363344392F5}"/>
              </a:ext>
            </a:extLst>
          </p:cNvPr>
          <p:cNvSpPr>
            <a:spLocks/>
          </p:cNvSpPr>
          <p:nvPr/>
        </p:nvSpPr>
        <p:spPr bwMode="auto">
          <a:xfrm>
            <a:off x="7518400" y="5740400"/>
            <a:ext cx="21717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 algn="ctr"/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DNA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1897FEA-B27B-3C4C-B466-69D0D11183B2}"/>
              </a:ext>
            </a:extLst>
          </p:cNvPr>
          <p:cNvSpPr>
            <a:spLocks/>
          </p:cNvSpPr>
          <p:nvPr/>
        </p:nvSpPr>
        <p:spPr bwMode="auto">
          <a:xfrm>
            <a:off x="1282700" y="2070100"/>
            <a:ext cx="45212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 algn="ctr"/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Positively-charged Azure A binds to the negatively-charged phosphate groups of the DNA</a:t>
            </a:r>
          </a:p>
        </p:txBody>
      </p:sp>
    </p:spTree>
  </p:cSld>
  <p:clrMapOvr>
    <a:masterClrMapping/>
  </p:clrMapOvr>
  <p:transition spd="med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>
            <a:extLst>
              <a:ext uri="{FF2B5EF4-FFF2-40B4-BE49-F238E27FC236}">
                <a16:creationId xmlns:a16="http://schemas.microsoft.com/office/drawing/2014/main" id="{A2FF7BC6-3021-9D49-9401-8C5CF3B86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711325"/>
            <a:ext cx="9474200" cy="133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2">
            <a:extLst>
              <a:ext uri="{FF2B5EF4-FFF2-40B4-BE49-F238E27FC236}">
                <a16:creationId xmlns:a16="http://schemas.microsoft.com/office/drawing/2014/main" id="{F267F86C-A4BA-F04B-AE25-C6802203C17F}"/>
              </a:ext>
            </a:extLst>
          </p:cNvPr>
          <p:cNvSpPr>
            <a:spLocks/>
          </p:cNvSpPr>
          <p:nvPr/>
        </p:nvSpPr>
        <p:spPr bwMode="auto">
          <a:xfrm>
            <a:off x="5651500" y="2501900"/>
            <a:ext cx="2438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 algn="ctr"/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Area with DNA bands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C447C2D-E9C9-B445-9C6A-1CB0675AC43C}"/>
              </a:ext>
            </a:extLst>
          </p:cNvPr>
          <p:cNvSpPr>
            <a:spLocks/>
          </p:cNvSpPr>
          <p:nvPr/>
        </p:nvSpPr>
        <p:spPr bwMode="auto">
          <a:xfrm>
            <a:off x="3860800" y="2247900"/>
            <a:ext cx="20701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 algn="ctr"/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Wells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B573DEB1-7309-C04B-959E-C30E9DCDF0E8}"/>
              </a:ext>
            </a:extLst>
          </p:cNvPr>
          <p:cNvSpPr>
            <a:spLocks/>
          </p:cNvSpPr>
          <p:nvPr/>
        </p:nvSpPr>
        <p:spPr bwMode="auto">
          <a:xfrm>
            <a:off x="8115300" y="1892300"/>
            <a:ext cx="147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 algn="ctr"/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Loading dye</a:t>
            </a: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9901842C-745B-034D-9A4A-DB21DCCB7808}"/>
              </a:ext>
            </a:extLst>
          </p:cNvPr>
          <p:cNvSpPr>
            <a:spLocks/>
          </p:cNvSpPr>
          <p:nvPr/>
        </p:nvSpPr>
        <p:spPr bwMode="auto">
          <a:xfrm>
            <a:off x="5842000" y="4673600"/>
            <a:ext cx="27559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Compare each band from each DNA sample with bands of known sizes in the DNA ‘ruler’</a:t>
            </a:r>
          </a:p>
        </p:txBody>
      </p:sp>
    </p:spTree>
  </p:cSld>
  <p:clrMapOvr>
    <a:masterClrMapping/>
  </p:clrMapOvr>
  <p:transition spd="med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>
            <a:extLst>
              <a:ext uri="{FF2B5EF4-FFF2-40B4-BE49-F238E27FC236}">
                <a16:creationId xmlns:a16="http://schemas.microsoft.com/office/drawing/2014/main" id="{D65BDEFF-7E50-C546-A426-322C1029A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-6078538"/>
            <a:ext cx="10693400" cy="1507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>
            <a:extLst>
              <a:ext uri="{FF2B5EF4-FFF2-40B4-BE49-F238E27FC236}">
                <a16:creationId xmlns:a16="http://schemas.microsoft.com/office/drawing/2014/main" id="{57F19857-2D8F-444F-80D3-DBA56FAF5D4C}"/>
              </a:ext>
            </a:extLst>
          </p:cNvPr>
          <p:cNvSpPr>
            <a:spLocks/>
          </p:cNvSpPr>
          <p:nvPr/>
        </p:nvSpPr>
        <p:spPr bwMode="auto">
          <a:xfrm>
            <a:off x="1943100" y="1231900"/>
            <a:ext cx="32575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r>
              <a:rPr lang="en-US" altLang="en-US" sz="2400" b="1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DNA ‘ruler’ or ‘ladder’</a:t>
            </a:r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F46CDF2F-03BC-484C-84FA-48A4DF7B3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7327900"/>
            <a:ext cx="31623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6CA35AA2-6C32-4541-9714-C2157EBA8179}"/>
              </a:ext>
            </a:extLst>
          </p:cNvPr>
          <p:cNvSpPr>
            <a:spLocks/>
          </p:cNvSpPr>
          <p:nvPr/>
        </p:nvSpPr>
        <p:spPr bwMode="auto">
          <a:xfrm>
            <a:off x="4851400" y="6692900"/>
            <a:ext cx="15827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Unaffected</a:t>
            </a: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316B0964-8F1E-B347-99E3-B9B534D296B2}"/>
              </a:ext>
            </a:extLst>
          </p:cNvPr>
          <p:cNvSpPr>
            <a:spLocks/>
          </p:cNvSpPr>
          <p:nvPr/>
        </p:nvSpPr>
        <p:spPr bwMode="auto">
          <a:xfrm>
            <a:off x="7340600" y="6692900"/>
            <a:ext cx="12255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Affected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D512533C-2867-6543-84F3-DEE567BE054D}"/>
              </a:ext>
            </a:extLst>
          </p:cNvPr>
          <p:cNvSpPr>
            <a:spLocks/>
          </p:cNvSpPr>
          <p:nvPr/>
        </p:nvSpPr>
        <p:spPr bwMode="auto">
          <a:xfrm>
            <a:off x="9474200" y="6692900"/>
            <a:ext cx="10445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Carrier</a:t>
            </a:r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38A90C55-5D65-614C-AF15-9B65F6237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1181100"/>
            <a:ext cx="13449300" cy="951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>
            <a:extLst>
              <a:ext uri="{FF2B5EF4-FFF2-40B4-BE49-F238E27FC236}">
                <a16:creationId xmlns:a16="http://schemas.microsoft.com/office/drawing/2014/main" id="{B5040DC2-E532-024C-B8AC-F07865D01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093913"/>
            <a:ext cx="121539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>
            <a:extLst>
              <a:ext uri="{FF2B5EF4-FFF2-40B4-BE49-F238E27FC236}">
                <a16:creationId xmlns:a16="http://schemas.microsoft.com/office/drawing/2014/main" id="{A955F266-A632-454C-A883-E9948385C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054100"/>
            <a:ext cx="11328400" cy="764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>
            <a:extLst>
              <a:ext uri="{FF2B5EF4-FFF2-40B4-BE49-F238E27FC236}">
                <a16:creationId xmlns:a16="http://schemas.microsoft.com/office/drawing/2014/main" id="{FD5DBC8D-905A-F54B-84F6-624A4EA23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939800"/>
            <a:ext cx="11442700" cy="78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>
            <a:extLst>
              <a:ext uri="{FF2B5EF4-FFF2-40B4-BE49-F238E27FC236}">
                <a16:creationId xmlns:a16="http://schemas.microsoft.com/office/drawing/2014/main" id="{87A1D3B2-BE43-434C-8203-81050A771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2762250"/>
            <a:ext cx="10004425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>
            <a:extLst>
              <a:ext uri="{FF2B5EF4-FFF2-40B4-BE49-F238E27FC236}">
                <a16:creationId xmlns:a16="http://schemas.microsoft.com/office/drawing/2014/main" id="{2DD349CD-F763-1C40-A8C4-6FF34338B16F}"/>
              </a:ext>
            </a:extLst>
          </p:cNvPr>
          <p:cNvSpPr>
            <a:spLocks/>
          </p:cNvSpPr>
          <p:nvPr/>
        </p:nvSpPr>
        <p:spPr bwMode="auto">
          <a:xfrm>
            <a:off x="1524000" y="2057400"/>
            <a:ext cx="28733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r>
              <a:rPr lang="en-US" altLang="en-US" sz="2400" b="1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Dominant allele (D)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FC01ECA-001B-CB45-8678-38A421FAD78F}"/>
              </a:ext>
            </a:extLst>
          </p:cNvPr>
          <p:cNvSpPr>
            <a:spLocks/>
          </p:cNvSpPr>
          <p:nvPr/>
        </p:nvSpPr>
        <p:spPr bwMode="auto">
          <a:xfrm>
            <a:off x="1524000" y="5372100"/>
            <a:ext cx="292576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r>
              <a:rPr lang="en-US" altLang="en-US" sz="2400" b="1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Recessive allele (d)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17F03992-38A8-0E44-88F9-18334E7E7B84}"/>
              </a:ext>
            </a:extLst>
          </p:cNvPr>
          <p:cNvSpPr>
            <a:spLocks/>
          </p:cNvSpPr>
          <p:nvPr/>
        </p:nvSpPr>
        <p:spPr bwMode="auto">
          <a:xfrm>
            <a:off x="8750300" y="2057400"/>
            <a:ext cx="27400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 algn="r"/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DNA remains uncut</a:t>
            </a: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8807E43B-5061-0B4B-B1DD-C9D239E17C48}"/>
              </a:ext>
            </a:extLst>
          </p:cNvPr>
          <p:cNvSpPr>
            <a:spLocks/>
          </p:cNvSpPr>
          <p:nvPr/>
        </p:nvSpPr>
        <p:spPr bwMode="auto">
          <a:xfrm>
            <a:off x="9952038" y="5372100"/>
            <a:ext cx="15382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 algn="r"/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DNA is cut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2AC02C3B-2816-D64A-B790-5906BF84491C}"/>
              </a:ext>
            </a:extLst>
          </p:cNvPr>
          <p:cNvSpPr>
            <a:spLocks/>
          </p:cNvSpPr>
          <p:nvPr/>
        </p:nvSpPr>
        <p:spPr bwMode="auto">
          <a:xfrm>
            <a:off x="6451600" y="4889500"/>
            <a:ext cx="15525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Restriction</a:t>
            </a:r>
          </a:p>
          <a:p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enzyme</a:t>
            </a:r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24D74929-14BB-D545-805E-9F9A4210F902}"/>
              </a:ext>
            </a:extLst>
          </p:cNvPr>
          <p:cNvSpPr>
            <a:spLocks/>
          </p:cNvSpPr>
          <p:nvPr/>
        </p:nvSpPr>
        <p:spPr bwMode="auto">
          <a:xfrm>
            <a:off x="2794000" y="3556000"/>
            <a:ext cx="6273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 algn="ctr"/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6500 base-pairs (bp)</a:t>
            </a:r>
          </a:p>
          <a:p>
            <a:endParaRPr lang="en-US" altLang="en-US" sz="2400">
              <a:solidFill>
                <a:srgbClr val="05477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296" name="Rectangle 8">
            <a:extLst>
              <a:ext uri="{FF2B5EF4-FFF2-40B4-BE49-F238E27FC236}">
                <a16:creationId xmlns:a16="http://schemas.microsoft.com/office/drawing/2014/main" id="{009F1239-BBCF-C643-BF41-57A2D2FB12E3}"/>
              </a:ext>
            </a:extLst>
          </p:cNvPr>
          <p:cNvSpPr>
            <a:spLocks/>
          </p:cNvSpPr>
          <p:nvPr/>
        </p:nvSpPr>
        <p:spPr bwMode="auto">
          <a:xfrm>
            <a:off x="2794000" y="6896100"/>
            <a:ext cx="236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 algn="ctr"/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2500 bp</a:t>
            </a:r>
          </a:p>
          <a:p>
            <a:endParaRPr lang="en-US" altLang="en-US" sz="2400">
              <a:solidFill>
                <a:srgbClr val="05477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id="{0B702525-BFA7-F141-9C8F-E29DD25BFD24}"/>
              </a:ext>
            </a:extLst>
          </p:cNvPr>
          <p:cNvSpPr>
            <a:spLocks/>
          </p:cNvSpPr>
          <p:nvPr/>
        </p:nvSpPr>
        <p:spPr bwMode="auto">
          <a:xfrm>
            <a:off x="5181600" y="6896100"/>
            <a:ext cx="3886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 algn="ctr"/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4000 bp</a:t>
            </a:r>
          </a:p>
          <a:p>
            <a:endParaRPr lang="en-US" altLang="en-US" sz="2400">
              <a:solidFill>
                <a:srgbClr val="05477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>
            <a:extLst>
              <a:ext uri="{FF2B5EF4-FFF2-40B4-BE49-F238E27FC236}">
                <a16:creationId xmlns:a16="http://schemas.microsoft.com/office/drawing/2014/main" id="{BD139451-C358-2C4F-B102-D079DD6C5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2171700"/>
            <a:ext cx="10355263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5D55FE21-7EA7-634F-B74F-2047A2CA0B28}"/>
              </a:ext>
            </a:extLst>
          </p:cNvPr>
          <p:cNvSpPr>
            <a:spLocks/>
          </p:cNvSpPr>
          <p:nvPr/>
        </p:nvSpPr>
        <p:spPr bwMode="auto">
          <a:xfrm>
            <a:off x="500063" y="1250950"/>
            <a:ext cx="12001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r>
              <a:rPr lang="en-US" altLang="en-US" sz="6400" b="1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Summary of procedure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AD478107-5F57-E54D-B3A5-C9BD763BA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3200400"/>
            <a:ext cx="124333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>
            <a:extLst>
              <a:ext uri="{FF2B5EF4-FFF2-40B4-BE49-F238E27FC236}">
                <a16:creationId xmlns:a16="http://schemas.microsoft.com/office/drawing/2014/main" id="{C3F6E69B-48EC-E244-BFEB-466837BFD90B}"/>
              </a:ext>
            </a:extLst>
          </p:cNvPr>
          <p:cNvSpPr>
            <a:spLocks/>
          </p:cNvSpPr>
          <p:nvPr/>
        </p:nvSpPr>
        <p:spPr bwMode="auto">
          <a:xfrm>
            <a:off x="977900" y="7708900"/>
            <a:ext cx="7572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DNA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3C26CF4A-A20E-D947-95A7-6309173BC305}"/>
              </a:ext>
            </a:extLst>
          </p:cNvPr>
          <p:cNvSpPr>
            <a:spLocks/>
          </p:cNvSpPr>
          <p:nvPr/>
        </p:nvSpPr>
        <p:spPr bwMode="auto">
          <a:xfrm>
            <a:off x="2019300" y="6223000"/>
            <a:ext cx="12144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Enzyme</a:t>
            </a: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95027535-F099-0745-A666-B87008512F78}"/>
              </a:ext>
            </a:extLst>
          </p:cNvPr>
          <p:cNvSpPr>
            <a:spLocks/>
          </p:cNvSpPr>
          <p:nvPr/>
        </p:nvSpPr>
        <p:spPr bwMode="auto">
          <a:xfrm>
            <a:off x="3289300" y="7708900"/>
            <a:ext cx="17748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Loading dye</a:t>
            </a:r>
          </a:p>
        </p:txBody>
      </p:sp>
    </p:spTree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>
            <a:extLst>
              <a:ext uri="{FF2B5EF4-FFF2-40B4-BE49-F238E27FC236}">
                <a16:creationId xmlns:a16="http://schemas.microsoft.com/office/drawing/2014/main" id="{AC21E46F-ACCB-CC4F-955F-64E1F2F19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603250"/>
            <a:ext cx="10085387" cy="852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B11D9B40-8836-1D42-97ED-8C95B054F403}"/>
              </a:ext>
            </a:extLst>
          </p:cNvPr>
          <p:cNvSpPr>
            <a:spLocks/>
          </p:cNvSpPr>
          <p:nvPr/>
        </p:nvSpPr>
        <p:spPr bwMode="auto">
          <a:xfrm>
            <a:off x="3497263" y="1905000"/>
            <a:ext cx="1841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Microsyringe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F667E4B-7748-304F-B7B6-DCF8414EC384}"/>
              </a:ext>
            </a:extLst>
          </p:cNvPr>
          <p:cNvSpPr>
            <a:spLocks/>
          </p:cNvSpPr>
          <p:nvPr/>
        </p:nvSpPr>
        <p:spPr bwMode="auto">
          <a:xfrm>
            <a:off x="4305300" y="5549900"/>
            <a:ext cx="196056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Graduated tip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1B54F1EA-9BDF-BE4A-BC73-1C465C616BDE}"/>
              </a:ext>
            </a:extLst>
          </p:cNvPr>
          <p:cNvSpPr>
            <a:spLocks/>
          </p:cNvSpPr>
          <p:nvPr/>
        </p:nvSpPr>
        <p:spPr bwMode="auto">
          <a:xfrm>
            <a:off x="8750300" y="4419600"/>
            <a:ext cx="34655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r>
              <a:rPr lang="en-US" altLang="en-US" sz="2400" b="1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HOLD HERE</a:t>
            </a:r>
          </a:p>
          <a:p>
            <a:r>
              <a:rPr lang="en-US" altLang="en-US" sz="2400" b="1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Do not touch the point!</a:t>
            </a: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E924647B-96E2-554F-8740-E49EE864FC4E}"/>
              </a:ext>
            </a:extLst>
          </p:cNvPr>
          <p:cNvSpPr>
            <a:spLocks/>
          </p:cNvSpPr>
          <p:nvPr/>
        </p:nvSpPr>
        <p:spPr bwMode="auto">
          <a:xfrm>
            <a:off x="8407400" y="6972300"/>
            <a:ext cx="8826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10 µL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0AAF84F1-C49C-204B-BFA4-6DF77ED2DC5D}"/>
              </a:ext>
            </a:extLst>
          </p:cNvPr>
          <p:cNvSpPr>
            <a:spLocks/>
          </p:cNvSpPr>
          <p:nvPr/>
        </p:nvSpPr>
        <p:spPr bwMode="auto">
          <a:xfrm>
            <a:off x="8407400" y="7785100"/>
            <a:ext cx="7127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r>
              <a:rPr lang="en-US" altLang="en-US" sz="2400">
                <a:solidFill>
                  <a:srgbClr val="05477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 µL</a:t>
            </a:r>
          </a:p>
        </p:txBody>
      </p:sp>
    </p:spTree>
  </p:cSld>
  <p:clrMapOvr>
    <a:masterClrMapping/>
  </p:clrMapOvr>
  <p:transition spd="med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ading 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79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4CA"/>
      </a:accent5>
      <a:accent6>
        <a:srgbClr val="2D2D8A"/>
      </a:accent6>
      <a:hlink>
        <a:srgbClr val="009999"/>
      </a:hlink>
      <a:folHlink>
        <a:srgbClr val="99CC00"/>
      </a:folHlink>
    </a:clrScheme>
    <a:fontScheme name="Reading title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Reading 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2D2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C7E5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act details">
  <a:themeElements>
    <a:clrScheme name="">
      <a:dk1>
        <a:srgbClr val="9C0113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85010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tact detail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Contact detail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ack crest">
  <a:themeElements>
    <a:clrScheme name="">
      <a:dk1>
        <a:srgbClr val="9C0113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85010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ck crest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Black cr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lour crest">
  <a:themeElements>
    <a:clrScheme name="">
      <a:dk1>
        <a:srgbClr val="9C0113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85010E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lour crest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Colour cr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ヒラギノ角ゴ ProN W3" panose="020B0300000000000000" pitchFamily="34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333</Words>
  <Characters>0</Characters>
  <Application>Microsoft Macintosh PowerPoint</Application>
  <PresentationFormat>Custom</PresentationFormat>
  <Lines>0</Lines>
  <Paragraphs>70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Gill Sans</vt:lpstr>
      <vt:lpstr>ヒラギノ角ゴ ProN W3</vt:lpstr>
      <vt:lpstr>Rdg Vesta</vt:lpstr>
      <vt:lpstr>Rdg Vesta Bold</vt:lpstr>
      <vt:lpstr>Lucida Grande</vt:lpstr>
      <vt:lpstr>Arial</vt:lpstr>
      <vt:lpstr>Reading title</vt:lpstr>
      <vt:lpstr>Blank</vt:lpstr>
      <vt:lpstr>Contact details</vt:lpstr>
      <vt:lpstr>Black crest</vt:lpstr>
      <vt:lpstr>Colour crest</vt:lpstr>
      <vt:lpstr>Bullets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Nicholas Rath</cp:lastModifiedBy>
  <cp:revision>1</cp:revision>
  <dcterms:modified xsi:type="dcterms:W3CDTF">2018-02-09T13:45:01Z</dcterms:modified>
</cp:coreProperties>
</file>