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trictFirstAndLastChars="0" saveSubsetFonts="1">
  <p:sldMasterIdLst>
    <p:sldMasterId id="2147483653" r:id="rId1"/>
  </p:sldMasterIdLst>
  <p:notesMasterIdLst>
    <p:notesMasterId r:id="rId23"/>
  </p:notesMasterIdLst>
  <p:handoutMasterIdLst>
    <p:handoutMasterId r:id="rId24"/>
  </p:handoutMasterIdLst>
  <p:sldIdLst>
    <p:sldId id="280" r:id="rId2"/>
    <p:sldId id="419" r:id="rId3"/>
    <p:sldId id="420" r:id="rId4"/>
    <p:sldId id="421" r:id="rId5"/>
    <p:sldId id="399" r:id="rId6"/>
    <p:sldId id="403" r:id="rId7"/>
    <p:sldId id="404" r:id="rId8"/>
    <p:sldId id="405" r:id="rId9"/>
    <p:sldId id="406" r:id="rId10"/>
    <p:sldId id="418" r:id="rId11"/>
    <p:sldId id="422" r:id="rId12"/>
    <p:sldId id="423" r:id="rId13"/>
    <p:sldId id="424" r:id="rId14"/>
    <p:sldId id="305" r:id="rId15"/>
    <p:sldId id="426" r:id="rId16"/>
    <p:sldId id="425" r:id="rId17"/>
    <p:sldId id="324" r:id="rId18"/>
    <p:sldId id="300" r:id="rId19"/>
    <p:sldId id="402" r:id="rId20"/>
    <p:sldId id="427" r:id="rId21"/>
    <p:sldId id="292" r:id="rId22"/>
  </p:sldIdLst>
  <p:sldSz cx="9144000" cy="6858000" type="screen4x3"/>
  <p:notesSz cx="6858000" cy="91170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5" autoAdjust="0"/>
    <p:restoredTop sz="94610" autoAdjust="0"/>
  </p:normalViewPr>
  <p:slideViewPr>
    <p:cSldViewPr>
      <p:cViewPr varScale="1">
        <p:scale>
          <a:sx n="98" d="100"/>
          <a:sy n="98" d="100"/>
        </p:scale>
        <p:origin x="544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>
            <a:extLst>
              <a:ext uri="{FF2B5EF4-FFF2-40B4-BE49-F238E27FC236}">
                <a16:creationId xmlns:a16="http://schemas.microsoft.com/office/drawing/2014/main" id="{254CDCCE-FC76-964C-9CD4-6954FB8AECC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43" name="Rectangle 3">
            <a:extLst>
              <a:ext uri="{FF2B5EF4-FFF2-40B4-BE49-F238E27FC236}">
                <a16:creationId xmlns:a16="http://schemas.microsoft.com/office/drawing/2014/main" id="{F38E1926-95A4-584A-9292-9FC52C4C6494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44" name="Rectangle 4">
            <a:extLst>
              <a:ext uri="{FF2B5EF4-FFF2-40B4-BE49-F238E27FC236}">
                <a16:creationId xmlns:a16="http://schemas.microsoft.com/office/drawing/2014/main" id="{01858691-7021-C74F-9111-DDAF653D1D96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61400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45" name="Rectangle 5">
            <a:extLst>
              <a:ext uri="{FF2B5EF4-FFF2-40B4-BE49-F238E27FC236}">
                <a16:creationId xmlns:a16="http://schemas.microsoft.com/office/drawing/2014/main" id="{32E54EFB-84BC-B043-B4D1-6F09544A1E10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61400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1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fld id="{3FA449D1-88DA-2946-B2C7-49568936339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>
            <a:extLst>
              <a:ext uri="{FF2B5EF4-FFF2-40B4-BE49-F238E27FC236}">
                <a16:creationId xmlns:a16="http://schemas.microsoft.com/office/drawing/2014/main" id="{C54C0E46-2CD9-B54A-8623-405AA983571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63" name="Rectangle 3">
            <a:extLst>
              <a:ext uri="{FF2B5EF4-FFF2-40B4-BE49-F238E27FC236}">
                <a16:creationId xmlns:a16="http://schemas.microsoft.com/office/drawing/2014/main" id="{C9D4AB7F-00B7-A044-9FC2-F7BA1870AD93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>
            <a:extLst>
              <a:ext uri="{FF2B5EF4-FFF2-40B4-BE49-F238E27FC236}">
                <a16:creationId xmlns:a16="http://schemas.microsoft.com/office/drawing/2014/main" id="{853E5AB7-0DB0-EA40-90E0-59861176D173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50938" y="684213"/>
            <a:ext cx="4556125" cy="34178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65" name="Rectangle 5">
            <a:extLst>
              <a:ext uri="{FF2B5EF4-FFF2-40B4-BE49-F238E27FC236}">
                <a16:creationId xmlns:a16="http://schemas.microsoft.com/office/drawing/2014/main" id="{A6FAD437-5064-E84D-B2A0-02D2702D5F84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30700"/>
            <a:ext cx="5486400" cy="410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4566" name="Rectangle 6">
            <a:extLst>
              <a:ext uri="{FF2B5EF4-FFF2-40B4-BE49-F238E27FC236}">
                <a16:creationId xmlns:a16="http://schemas.microsoft.com/office/drawing/2014/main" id="{5374C162-E3C6-AD49-ACFB-ABE432228E85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59813"/>
            <a:ext cx="2971800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67" name="Rectangle 7">
            <a:extLst>
              <a:ext uri="{FF2B5EF4-FFF2-40B4-BE49-F238E27FC236}">
                <a16:creationId xmlns:a16="http://schemas.microsoft.com/office/drawing/2014/main" id="{2407C253-14E9-124D-8443-98F4E94C605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59813"/>
            <a:ext cx="2971800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0A8E5218-A17E-254A-8A77-4931B5764AD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>
            <a:extLst>
              <a:ext uri="{FF2B5EF4-FFF2-40B4-BE49-F238E27FC236}">
                <a16:creationId xmlns:a16="http://schemas.microsoft.com/office/drawing/2014/main" id="{8BAE64F0-3D7D-EC44-8460-F33059AFC62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7E9F7EE-AA42-3A42-BAD9-48B122BF5144}" type="slidenum">
              <a:rPr lang="en-US" altLang="en-US" smtClean="0"/>
              <a:pPr>
                <a:spcBef>
                  <a:spcPct val="0"/>
                </a:spcBef>
              </a:pPr>
              <a:t>1</a:t>
            </a:fld>
            <a:endParaRPr lang="en-US" altLang="en-US"/>
          </a:p>
        </p:txBody>
      </p:sp>
      <p:sp>
        <p:nvSpPr>
          <p:cNvPr id="20482" name="Rectangle 2">
            <a:extLst>
              <a:ext uri="{FF2B5EF4-FFF2-40B4-BE49-F238E27FC236}">
                <a16:creationId xmlns:a16="http://schemas.microsoft.com/office/drawing/2014/main" id="{AFD9A97B-D1DA-5745-95C7-9A2A23E3D051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55E76A3B-05F0-054E-BA3A-35590EA85A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</a:rPr>
              <a:t>No more for you mrs. Willie!!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Image Placeholder 1">
            <a:extLst>
              <a:ext uri="{FF2B5EF4-FFF2-40B4-BE49-F238E27FC236}">
                <a16:creationId xmlns:a16="http://schemas.microsoft.com/office/drawing/2014/main" id="{9E595B89-F37B-1C49-A560-0B880F73A78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6" name="Notes Placeholder 2">
            <a:extLst>
              <a:ext uri="{FF2B5EF4-FFF2-40B4-BE49-F238E27FC236}">
                <a16:creationId xmlns:a16="http://schemas.microsoft.com/office/drawing/2014/main" id="{C2CA8452-05F7-764F-B13A-32706453EF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n-US">
                <a:latin typeface="Arial" panose="020B0604020202020204" pitchFamily="34" charset="0"/>
              </a:rPr>
              <a:t>http://www.census.gov/popclock/</a:t>
            </a:r>
          </a:p>
        </p:txBody>
      </p:sp>
      <p:sp>
        <p:nvSpPr>
          <p:cNvPr id="41987" name="Slide Number Placeholder 3">
            <a:extLst>
              <a:ext uri="{FF2B5EF4-FFF2-40B4-BE49-F238E27FC236}">
                <a16:creationId xmlns:a16="http://schemas.microsoft.com/office/drawing/2014/main" id="{49D432E9-8206-5644-87C8-204F0217489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3D5B842-6A05-7044-88C6-FB55942CB61D}" type="slidenum">
              <a:rPr lang="en-US" altLang="en-US" smtClean="0">
                <a:latin typeface="Times New Roman" panose="02020603050405020304" pitchFamily="18" charset="0"/>
              </a:rPr>
              <a:pPr/>
              <a:t>21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187644C-8CFC-F544-8C2A-F0DC700173E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86642BE-D621-3147-8769-A3B00F02095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BD91169-A471-BB4F-808E-1884B052B02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8D9DA7-B9BD-9F4A-8C0B-A6BAB9C2110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59147046"/>
      </p:ext>
    </p:extLst>
  </p:cSld>
  <p:clrMapOvr>
    <a:masterClrMapping/>
  </p:clrMapOvr>
  <p:transition spd="med"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B7E7AD9-6706-BA44-898C-E91FA6E415B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B10FE52-8521-7F4D-8D1D-D8D82FA03C6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51E3521-9044-AF4C-BA76-1735C7F9BF5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E36910-9859-3C48-9E78-247263F5F57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0922398"/>
      </p:ext>
    </p:extLst>
  </p:cSld>
  <p:clrMapOvr>
    <a:masterClrMapping/>
  </p:clrMapOvr>
  <p:transition spd="med"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A231993-8BC0-394A-90FF-9063678A907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6D62AD7-4367-DC46-9C1A-AC234626E87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50B3831-8E0C-5D4C-838A-AD9C87EE117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71BEDD-185B-A348-9674-E6C721DD3FB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0008880"/>
      </p:ext>
    </p:extLst>
  </p:cSld>
  <p:clrMapOvr>
    <a:masterClrMapping/>
  </p:clrMapOvr>
  <p:transition spd="med">
    <p:circl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63BF56E-4635-2442-9155-26A04D5157F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C4849C1-B60C-DB4A-A001-88D3717FBD2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8CE8DB3-2AE6-6545-9023-D4ACC58457E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74BE2E-FDAD-F743-91FA-97EF7490460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5033404"/>
      </p:ext>
    </p:extLst>
  </p:cSld>
  <p:clrMapOvr>
    <a:masterClrMapping/>
  </p:clrMapOvr>
  <p:transition spd="med">
    <p:circl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E7AE2A42-FADB-CE46-91D5-F2EC34070E8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3FA89D8B-DAC5-C64B-960B-B4BC4EEA05C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564F282-CFE2-0F44-93D4-1D36FA48EF2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173CF6-BEAF-6943-A731-09D3BD4075B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0705670"/>
      </p:ext>
    </p:extLst>
  </p:cSld>
  <p:clrMapOvr>
    <a:masterClrMapping/>
  </p:clrMapOvr>
  <p:transition spd="med">
    <p:circl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01E920A-8650-004C-ACFC-C3BE618A5A1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7BA4AA4-96A2-484D-ABD5-CEB48275246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F0B4946-1961-EC48-AC16-2D7F51D62E5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92AA46-BFCB-0B4F-BC07-5F226A1812A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1231827"/>
      </p:ext>
    </p:extLst>
  </p:cSld>
  <p:clrMapOvr>
    <a:masterClrMapping/>
  </p:clrMapOvr>
  <p:transition spd="med">
    <p:circl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7B063063-F157-4E44-A4CE-91BA2F3EF86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581389D6-F560-954E-AF0F-20073E84AE8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AD4DC370-1E2D-DE4F-A1EC-72ECAB361CB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497884-AF63-2143-BF5B-736985CACAE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419012"/>
      </p:ext>
    </p:extLst>
  </p:cSld>
  <p:clrMapOvr>
    <a:masterClrMapping/>
  </p:clrMapOvr>
  <p:transition spd="med"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4B85A52-E047-934B-B6BA-DE1D2F1D08F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546DFD1-6F1A-4340-880B-B59E331FB53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1603972-E2D9-D846-A3B0-52CD67E6946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70D31C-8D61-4445-B078-69B1597F921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7721353"/>
      </p:ext>
    </p:extLst>
  </p:cSld>
  <p:clrMapOvr>
    <a:masterClrMapping/>
  </p:clrMapOvr>
  <p:transition spd="med"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A3F5D82-C38D-4941-82F1-DDAC421672B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FA21209-1ECE-5D4C-9A71-C69935E72F3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16808B1-7A48-934E-8A40-B9F9C89E2E5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683C98-4927-6446-8113-A9BC0C55D11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3562031"/>
      </p:ext>
    </p:extLst>
  </p:cSld>
  <p:clrMapOvr>
    <a:masterClrMapping/>
  </p:clrMapOvr>
  <p:transition spd="med"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C9EFC8E-B529-ED4B-BC9E-5491BDF4964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C1909BA-F6FA-D941-8C95-928687DE8F3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374352A-9833-7646-B853-3A1CD221034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5AE3D1-DC92-0140-8DCC-E056504B3E5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4066050"/>
      </p:ext>
    </p:extLst>
  </p:cSld>
  <p:clrMapOvr>
    <a:masterClrMapping/>
  </p:clrMapOvr>
  <p:transition spd="med"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0ABBA91A-778F-4C42-81C5-0D0CAD22427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983C97BC-2195-C64D-BB3C-3FD70D2175B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C674B2D9-0A5A-3D4A-95B3-B5ED2ADEFB4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94F23A-C076-F940-8CB1-3758A68C13E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0183335"/>
      </p:ext>
    </p:extLst>
  </p:cSld>
  <p:clrMapOvr>
    <a:masterClrMapping/>
  </p:clrMapOvr>
  <p:transition spd="med"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11FE40B0-5FAA-1744-B7FE-7A7346C8128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61F698A-CAB6-2C42-A5AF-5354E3D7BD7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B9D50478-22AE-8948-864F-5EC794DF6E1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A89628-0259-6F49-A6BC-45DDF94BE6B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5360211"/>
      </p:ext>
    </p:extLst>
  </p:cSld>
  <p:clrMapOvr>
    <a:masterClrMapping/>
  </p:clrMapOvr>
  <p:transition spd="med"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34F4EAA2-AD6A-764A-9C45-41EC696D59F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93650AEC-5B3E-5A49-8304-A1E9CA8B328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467004A8-C156-EA4C-85EF-C73A0B7759E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E8A902-3B31-B542-8E88-B3AD813E8EA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1370390"/>
      </p:ext>
    </p:extLst>
  </p:cSld>
  <p:clrMapOvr>
    <a:masterClrMapping/>
  </p:clrMapOvr>
  <p:transition spd="med"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6D38229-599A-A444-A649-56C50833AC4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60B4CEA-7230-344C-8DE1-3B9A17338CA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76FA92A-38F9-C24A-BE35-AE4B0758D0D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4304DE-AC24-394E-BF6B-EEBF45E72B0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1386260"/>
      </p:ext>
    </p:extLst>
  </p:cSld>
  <p:clrMapOvr>
    <a:masterClrMapping/>
  </p:clrMapOvr>
  <p:transition spd="med"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CAD614A-51C6-144E-8D0F-893837EEF5F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37D2A31-707F-0348-AC7A-8BF49DCA9A1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6D0BC51-9C27-5B41-AB00-199C12D50C3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942218-A9FC-A848-AF63-18012CD2306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479154"/>
      </p:ext>
    </p:extLst>
  </p:cSld>
  <p:clrMapOvr>
    <a:masterClrMapping/>
  </p:clrMapOvr>
  <p:transition spd="med"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461CBE6F-253B-5048-885D-382135B5731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9E310C10-C5DD-134E-8AF5-465AB24F94A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81252" name="Rectangle 4">
            <a:extLst>
              <a:ext uri="{FF2B5EF4-FFF2-40B4-BE49-F238E27FC236}">
                <a16:creationId xmlns:a16="http://schemas.microsoft.com/office/drawing/2014/main" id="{7CBB54FA-EB68-7B42-BD03-1308686B375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1253" name="Rectangle 5">
            <a:extLst>
              <a:ext uri="{FF2B5EF4-FFF2-40B4-BE49-F238E27FC236}">
                <a16:creationId xmlns:a16="http://schemas.microsoft.com/office/drawing/2014/main" id="{9363CF78-ABFB-2C47-AD18-9D0153E1DC7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1254" name="Rectangle 6">
            <a:extLst>
              <a:ext uri="{FF2B5EF4-FFF2-40B4-BE49-F238E27FC236}">
                <a16:creationId xmlns:a16="http://schemas.microsoft.com/office/drawing/2014/main" id="{29A70B99-033C-0446-93CB-9AEBB649159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75EFD9EA-FFEA-944E-B9E2-34F017DE9DC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  <p:sldLayoutId id="2147483665" r:id="rId12"/>
    <p:sldLayoutId id="2147483666" r:id="rId13"/>
    <p:sldLayoutId id="2147483667" r:id="rId14"/>
    <p:sldLayoutId id="2147483668" r:id="rId15"/>
  </p:sldLayoutIdLst>
  <p:transition spd="med">
    <p:circl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chemeClr val="hlink"/>
            </a:gs>
            <a:gs pos="100000">
              <a:srgbClr val="FFFF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9">
            <a:extLst>
              <a:ext uri="{FF2B5EF4-FFF2-40B4-BE49-F238E27FC236}">
                <a16:creationId xmlns:a16="http://schemas.microsoft.com/office/drawing/2014/main" id="{8275DA12-2E5C-8E4E-83B7-38F8B5CCEE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9600" y="-465138"/>
            <a:ext cx="10439400" cy="7959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19459" name="Rectangle 2">
            <a:extLst>
              <a:ext uri="{FF2B5EF4-FFF2-40B4-BE49-F238E27FC236}">
                <a16:creationId xmlns:a16="http://schemas.microsoft.com/office/drawing/2014/main" id="{5877AF90-6C12-624B-B74E-749C2E0A5D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4495800"/>
            <a:ext cx="7772400" cy="1905000"/>
          </a:xfrm>
          <a:solidFill>
            <a:srgbClr val="F7F48B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sz="3600" b="1">
                <a:latin typeface="Goudy Stout" pitchFamily="18" charset="0"/>
              </a:rPr>
              <a:t>Population Dynamics</a:t>
            </a:r>
            <a:endParaRPr lang="en-US" altLang="en-US" sz="2800" b="1">
              <a:latin typeface="Goudy Stout" pitchFamily="18" charset="0"/>
            </a:endParaRPr>
          </a:p>
        </p:txBody>
      </p:sp>
    </p:spTree>
  </p:cSld>
  <p:clrMapOvr>
    <a:masterClrMapping/>
  </p:clrMapOvr>
  <p:transition spd="med">
    <p:circl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2">
            <a:extLst>
              <a:ext uri="{FF2B5EF4-FFF2-40B4-BE49-F238E27FC236}">
                <a16:creationId xmlns:a16="http://schemas.microsoft.com/office/drawing/2014/main" id="{60D5D72B-E4BA-FA45-BEB3-FCE09530A7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29698" name="TextBox 1">
            <a:extLst>
              <a:ext uri="{FF2B5EF4-FFF2-40B4-BE49-F238E27FC236}">
                <a16:creationId xmlns:a16="http://schemas.microsoft.com/office/drawing/2014/main" id="{2F8694F5-A7C7-7449-8C60-EA1C383235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219200"/>
            <a:ext cx="7696200" cy="4246563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5400" b="1"/>
              <a:t>What Advantages do R Selected Species have? What about K? Which would you rather be???</a:t>
            </a:r>
          </a:p>
        </p:txBody>
      </p:sp>
    </p:spTree>
  </p:cSld>
  <p:clrMapOvr>
    <a:masterClrMapping/>
  </p:clrMapOvr>
  <p:transition spd="med">
    <p:circl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9E9EDD-5B34-824B-9E2C-B342651BD0DC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>
              <a:defRPr/>
            </a:pPr>
            <a:r>
              <a:rPr lang="en-US" dirty="0">
                <a:latin typeface="AR CHRISTY" panose="02000000000000000000" pitchFamily="2" charset="0"/>
              </a:rPr>
              <a:t>R selected Grow Exponentially</a:t>
            </a:r>
          </a:p>
        </p:txBody>
      </p:sp>
      <p:pic>
        <p:nvPicPr>
          <p:cNvPr id="30723" name="Picture 4">
            <a:extLst>
              <a:ext uri="{FF2B5EF4-FFF2-40B4-BE49-F238E27FC236}">
                <a16:creationId xmlns:a16="http://schemas.microsoft.com/office/drawing/2014/main" id="{8AD33534-7BD2-A842-B677-AB3DAF7652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752600"/>
            <a:ext cx="5286375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4" name="Picture 5">
            <a:extLst>
              <a:ext uri="{FF2B5EF4-FFF2-40B4-BE49-F238E27FC236}">
                <a16:creationId xmlns:a16="http://schemas.microsoft.com/office/drawing/2014/main" id="{820C2343-3772-F14D-B2B4-65C7B59B5F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885950"/>
            <a:ext cx="2946400" cy="433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circl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D0E597-DF7A-F14B-94D7-06B0D3A453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>
              <a:defRPr/>
            </a:pPr>
            <a:r>
              <a:rPr lang="en-US" sz="5400" dirty="0">
                <a:latin typeface="AR CHRISTY" panose="02000000000000000000" pitchFamily="2" charset="0"/>
              </a:rPr>
              <a:t>Biotic Potential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29495A-C5D4-F145-A12D-6202EAE218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1066800"/>
          </a:xfr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 marL="0" indent="0" algn="ctr">
              <a:buFontTx/>
              <a:buNone/>
              <a:defRPr/>
            </a:pPr>
            <a:r>
              <a:rPr lang="en-US" dirty="0"/>
              <a:t>Maximum reproduction rate of a population in ideal conditions</a:t>
            </a:r>
          </a:p>
        </p:txBody>
      </p:sp>
      <p:pic>
        <p:nvPicPr>
          <p:cNvPr id="31748" name="Picture 4">
            <a:extLst>
              <a:ext uri="{FF2B5EF4-FFF2-40B4-BE49-F238E27FC236}">
                <a16:creationId xmlns:a16="http://schemas.microsoft.com/office/drawing/2014/main" id="{1C726C6F-A383-404F-8086-168F6E8AC0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590800"/>
            <a:ext cx="6705600" cy="407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circl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DD80263-A454-8E40-8FD8-E0B707CECCCD}"/>
              </a:ext>
            </a:extLst>
          </p:cNvPr>
          <p:cNvSpPr txBox="1">
            <a:spLocks/>
          </p:cNvSpPr>
          <p:nvPr/>
        </p:nvSpPr>
        <p:spPr bwMode="auto">
          <a:xfrm>
            <a:off x="609600" y="152400"/>
            <a:ext cx="8229600" cy="1143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kern="0" dirty="0">
                <a:latin typeface="AR CHRISTY" panose="02000000000000000000" pitchFamily="2" charset="0"/>
              </a:rPr>
              <a:t>K selected Grow Logistically</a:t>
            </a:r>
          </a:p>
        </p:txBody>
      </p:sp>
      <p:pic>
        <p:nvPicPr>
          <p:cNvPr id="32771" name="Picture 4">
            <a:extLst>
              <a:ext uri="{FF2B5EF4-FFF2-40B4-BE49-F238E27FC236}">
                <a16:creationId xmlns:a16="http://schemas.microsoft.com/office/drawing/2014/main" id="{869A8873-6DEC-6044-B1FA-C8707D29DB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524000"/>
            <a:ext cx="3387725" cy="478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2" name="Picture 5">
            <a:extLst>
              <a:ext uri="{FF2B5EF4-FFF2-40B4-BE49-F238E27FC236}">
                <a16:creationId xmlns:a16="http://schemas.microsoft.com/office/drawing/2014/main" id="{AE60AC8E-E7BF-ED4C-BA24-4FBC99F8D7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275" y="1711325"/>
            <a:ext cx="4759325" cy="438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circl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8DB7CAA0-37ED-0E4D-B57A-70A45320BE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914400"/>
          </a:xfrm>
          <a:solidFill>
            <a:srgbClr val="FFFF00"/>
          </a:solidFill>
        </p:spPr>
        <p:txBody>
          <a:bodyPr/>
          <a:lstStyle/>
          <a:p>
            <a:pPr eaLnBrk="1" hangingPunct="1"/>
            <a:r>
              <a:rPr lang="en-US" altLang="en-US" sz="6000" b="1">
                <a:latin typeface="AR CENA" pitchFamily="2" charset="0"/>
              </a:rPr>
              <a:t>Carrying Capacity </a:t>
            </a:r>
          </a:p>
        </p:txBody>
      </p:sp>
      <p:sp>
        <p:nvSpPr>
          <p:cNvPr id="33795" name="Rectangle 6">
            <a:extLst>
              <a:ext uri="{FF2B5EF4-FFF2-40B4-BE49-F238E27FC236}">
                <a16:creationId xmlns:a16="http://schemas.microsoft.com/office/drawing/2014/main" id="{AD5157D9-E15A-D840-B843-0CF7D9E81B0B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4854575"/>
            <a:ext cx="8915400" cy="1851025"/>
          </a:xfrm>
          <a:solidFill>
            <a:srgbClr val="FFFF00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lIns="90488" tIns="44450" rIns="90488" bIns="44450"/>
          <a:lstStyle/>
          <a:p>
            <a:pPr algn="ctr" eaLnBrk="1" hangingPunct="1">
              <a:buFontTx/>
              <a:buNone/>
            </a:pPr>
            <a:r>
              <a:rPr lang="en-US" altLang="en-US" sz="2900"/>
              <a:t>Max. pop. of a species that a habitat can support. (K)</a:t>
            </a:r>
          </a:p>
          <a:p>
            <a:pPr algn="ctr" eaLnBrk="1" hangingPunct="1">
              <a:buFontTx/>
              <a:buNone/>
            </a:pPr>
            <a:r>
              <a:rPr lang="en-US" altLang="en-US" sz="2900"/>
              <a:t>Can change due to env. </a:t>
            </a:r>
          </a:p>
          <a:p>
            <a:pPr algn="ctr" eaLnBrk="1" hangingPunct="1">
              <a:buFontTx/>
              <a:buNone/>
            </a:pPr>
            <a:r>
              <a:rPr lang="en-US" altLang="en-US" sz="2900"/>
              <a:t>What happens when you go over K?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A280CA1-B65A-3847-A428-51BCCF0A35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1066800"/>
            <a:ext cx="4648200" cy="3711575"/>
          </a:xfrm>
          <a:prstGeom prst="rect">
            <a:avLst/>
          </a:prstGeom>
          <a:solidFill>
            <a:schemeClr val="accent3"/>
          </a:solidFill>
        </p:spPr>
      </p:pic>
    </p:spTree>
  </p:cSld>
  <p:clrMapOvr>
    <a:masterClrMapping/>
  </p:clrMapOvr>
  <p:transition spd="med">
    <p:circl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06FE3E-A43E-CC4A-B323-97774B2D45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>
              <a:defRPr/>
            </a:pPr>
            <a:r>
              <a:rPr lang="en-US" dirty="0">
                <a:latin typeface="AR CHRISTY" panose="02000000000000000000" pitchFamily="2" charset="0"/>
              </a:rPr>
              <a:t>When Resources Decline…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EE4A6A-E159-6E40-97C6-FFEEB06CD67B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228600" y="1295400"/>
            <a:ext cx="8534400" cy="1981200"/>
          </a:xfr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 algn="ctr">
              <a:defRPr/>
            </a:pPr>
            <a:r>
              <a:rPr lang="en-US" dirty="0"/>
              <a:t>Increased mortality</a:t>
            </a:r>
          </a:p>
          <a:p>
            <a:pPr algn="ctr">
              <a:defRPr/>
            </a:pPr>
            <a:r>
              <a:rPr lang="en-US" dirty="0"/>
              <a:t>Decreased fecundity</a:t>
            </a:r>
          </a:p>
          <a:p>
            <a:pPr marL="0" indent="0" algn="ctr">
              <a:buFontTx/>
              <a:buNone/>
              <a:defRPr/>
            </a:pP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/>
              <a:t>Leads to pop shrinking, goes under K. </a:t>
            </a:r>
          </a:p>
        </p:txBody>
      </p:sp>
      <p:pic>
        <p:nvPicPr>
          <p:cNvPr id="34820" name="Picture 5">
            <a:extLst>
              <a:ext uri="{FF2B5EF4-FFF2-40B4-BE49-F238E27FC236}">
                <a16:creationId xmlns:a16="http://schemas.microsoft.com/office/drawing/2014/main" id="{28F2C486-E985-5D47-BAAA-B8DA0DA188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363913"/>
            <a:ext cx="5715000" cy="326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circl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EBD09C-9F9B-B743-A567-59B10A7EE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>
              <a:defRPr/>
            </a:pPr>
            <a:r>
              <a:rPr lang="en-US" dirty="0">
                <a:latin typeface="AR CHRISTY" panose="02000000000000000000" pitchFamily="2" charset="0"/>
              </a:rPr>
              <a:t>Invasive Species…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0E6B0E-09D0-E143-B822-16B890145CA0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57200" y="1447800"/>
            <a:ext cx="8305800" cy="762000"/>
          </a:xfr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 marL="0" indent="0" algn="ctr">
              <a:buFontTx/>
              <a:buNone/>
              <a:defRPr/>
            </a:pPr>
            <a:r>
              <a:rPr lang="en-US" dirty="0"/>
              <a:t>…Tend to be r-selected</a:t>
            </a:r>
          </a:p>
        </p:txBody>
      </p:sp>
      <p:pic>
        <p:nvPicPr>
          <p:cNvPr id="35844" name="Picture 5">
            <a:extLst>
              <a:ext uri="{FF2B5EF4-FFF2-40B4-BE49-F238E27FC236}">
                <a16:creationId xmlns:a16="http://schemas.microsoft.com/office/drawing/2014/main" id="{58F0B7CF-F72A-3D42-BA6A-540569BCD4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543175"/>
            <a:ext cx="6858000" cy="385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circl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8">
            <a:extLst>
              <a:ext uri="{FF2B5EF4-FFF2-40B4-BE49-F238E27FC236}">
                <a16:creationId xmlns:a16="http://schemas.microsoft.com/office/drawing/2014/main" id="{A8DC2D88-7374-BA4E-A91A-7AAD915787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2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36867" name="Rectangle 2">
            <a:extLst>
              <a:ext uri="{FF2B5EF4-FFF2-40B4-BE49-F238E27FC236}">
                <a16:creationId xmlns:a16="http://schemas.microsoft.com/office/drawing/2014/main" id="{ECA1CD8B-2C8B-9246-B5B1-19CA4DC802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886200"/>
            <a:ext cx="9144000" cy="2895600"/>
          </a:xfrm>
          <a:prstGeom prst="rect">
            <a:avLst/>
          </a:prstGeom>
          <a:solidFill>
            <a:srgbClr val="FFFFFF">
              <a:alpha val="70195"/>
            </a:srgbClr>
          </a:solidFill>
          <a:ln w="38100">
            <a:solidFill>
              <a:schemeClr val="tx2"/>
            </a:solidFill>
            <a:miter lim="800000"/>
            <a:headEnd/>
            <a:tailEnd/>
          </a:ln>
        </p:spPr>
        <p:txBody>
          <a:bodyPr lIns="92075" tIns="46038" rIns="92075" bIns="46038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3400"/>
              <a:t>Proportion of a pop. to survive to breeding age</a:t>
            </a:r>
          </a:p>
          <a:p>
            <a:pPr algn="ctr" eaLnBrk="1" hangingPunct="1">
              <a:lnSpc>
                <a:spcPct val="90000"/>
              </a:lnSpc>
            </a:pPr>
            <a:r>
              <a:rPr lang="en-US" altLang="en-US" sz="3400" b="1"/>
              <a:t>Type </a:t>
            </a:r>
            <a:r>
              <a:rPr lang="en-US" altLang="en-US" sz="3400" b="1">
                <a:solidFill>
                  <a:schemeClr val="tx2"/>
                </a:solidFill>
              </a:rPr>
              <a:t>I</a:t>
            </a:r>
            <a:r>
              <a:rPr lang="en-US" altLang="en-US" sz="3400"/>
              <a:t>=  Late loss: K-strategists. </a:t>
            </a:r>
          </a:p>
          <a:p>
            <a:pPr algn="ctr" eaLnBrk="1" hangingPunct="1">
              <a:lnSpc>
                <a:spcPct val="90000"/>
              </a:lnSpc>
            </a:pPr>
            <a:r>
              <a:rPr lang="en-US" altLang="en-US" sz="3400" b="1"/>
              <a:t>Type </a:t>
            </a:r>
            <a:r>
              <a:rPr lang="en-US" altLang="en-US" sz="3400" b="1">
                <a:solidFill>
                  <a:schemeClr val="tx2"/>
                </a:solidFill>
              </a:rPr>
              <a:t>II</a:t>
            </a:r>
            <a:r>
              <a:rPr lang="en-US" altLang="en-US" sz="3400" b="1"/>
              <a:t> </a:t>
            </a:r>
            <a:r>
              <a:rPr lang="en-US" altLang="en-US" sz="3400"/>
              <a:t>= Constant loss: intermediate reproductive strategists </a:t>
            </a:r>
          </a:p>
          <a:p>
            <a:pPr algn="ctr" eaLnBrk="1" hangingPunct="1"/>
            <a:r>
              <a:rPr lang="en-US" altLang="en-US" sz="3400" b="1"/>
              <a:t>Type </a:t>
            </a:r>
            <a:r>
              <a:rPr lang="en-US" altLang="en-US" sz="3400" b="1">
                <a:solidFill>
                  <a:schemeClr val="tx2"/>
                </a:solidFill>
              </a:rPr>
              <a:t>III</a:t>
            </a:r>
            <a:r>
              <a:rPr lang="en-US" altLang="en-US" sz="3400" b="1"/>
              <a:t> </a:t>
            </a:r>
            <a:r>
              <a:rPr lang="en-US" altLang="en-US" sz="3400"/>
              <a:t>= Early loss: R-strategists</a:t>
            </a:r>
          </a:p>
        </p:txBody>
      </p:sp>
      <p:sp>
        <p:nvSpPr>
          <p:cNvPr id="36868" name="Rectangle 3">
            <a:extLst>
              <a:ext uri="{FF2B5EF4-FFF2-40B4-BE49-F238E27FC236}">
                <a16:creationId xmlns:a16="http://schemas.microsoft.com/office/drawing/2014/main" id="{B2116D65-D61B-6045-8AFE-260DC7A75A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76200"/>
            <a:ext cx="4419600" cy="838200"/>
          </a:xfrm>
          <a:prstGeom prst="rect">
            <a:avLst/>
          </a:prstGeom>
          <a:solidFill>
            <a:srgbClr val="FFFFFF">
              <a:alpha val="70195"/>
            </a:srgbClr>
          </a:solidFill>
          <a:ln w="38100">
            <a:solidFill>
              <a:schemeClr val="tx2"/>
            </a:solidFill>
            <a:miter lim="800000"/>
            <a:headEnd/>
            <a:tailEnd/>
          </a:ln>
        </p:spPr>
        <p:txBody>
          <a:bodyPr lIns="92075" tIns="46038" rIns="92075" bIns="46038" anchor="b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5400" b="1">
                <a:solidFill>
                  <a:schemeClr val="tx2"/>
                </a:solidFill>
                <a:latin typeface="AR CHRISTY" panose="02000000000000000000" pitchFamily="2" charset="0"/>
              </a:rPr>
              <a:t>Survivorship</a:t>
            </a:r>
          </a:p>
        </p:txBody>
      </p:sp>
    </p:spTree>
  </p:cSld>
  <p:clrMapOvr>
    <a:masterClrMapping/>
  </p:clrMapOvr>
  <p:transition spd="med">
    <p:circl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890" name="Object 3">
            <a:extLst>
              <a:ext uri="{FF2B5EF4-FFF2-40B4-BE49-F238E27FC236}">
                <a16:creationId xmlns:a16="http://schemas.microsoft.com/office/drawing/2014/main" id="{61F30C35-FE10-904E-8D1D-5086239E2AB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38200" y="25400"/>
          <a:ext cx="7467600" cy="680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1" name="Image" r:id="rId3" imgW="2724150" imgH="2482850" progId="Photoshop.Image.5">
                  <p:embed/>
                </p:oleObj>
              </mc:Choice>
              <mc:Fallback>
                <p:oleObj name="Image" r:id="rId3" imgW="2724150" imgH="2482850" progId="Photoshop.Image.5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25400"/>
                        <a:ext cx="7467600" cy="680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circl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>
            <a:extLst>
              <a:ext uri="{FF2B5EF4-FFF2-40B4-BE49-F238E27FC236}">
                <a16:creationId xmlns:a16="http://schemas.microsoft.com/office/drawing/2014/main" id="{87F50BD9-9D74-704F-B141-056B92A0534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38914" name="Rectangle 3">
            <a:extLst>
              <a:ext uri="{FF2B5EF4-FFF2-40B4-BE49-F238E27FC236}">
                <a16:creationId xmlns:a16="http://schemas.microsoft.com/office/drawing/2014/main" id="{9286C521-BBB2-0D4D-83B9-FADB1AE273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38915" name="Picture 4">
            <a:extLst>
              <a:ext uri="{FF2B5EF4-FFF2-40B4-BE49-F238E27FC236}">
                <a16:creationId xmlns:a16="http://schemas.microsoft.com/office/drawing/2014/main" id="{D901D26F-A411-0C4D-A3FA-455EBFF27E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225"/>
            <a:ext cx="9144000" cy="683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</p:cSld>
  <p:clrMapOvr>
    <a:masterClrMapping/>
  </p:clrMapOvr>
  <p:transition spd="med">
    <p:circl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4FB1F5-06E3-B149-B15F-6C926255B7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1143000"/>
          </a:xfr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>
              <a:defRPr/>
            </a:pPr>
            <a:r>
              <a:rPr lang="en-US" b="1" dirty="0">
                <a:latin typeface="AR CHRISTY" panose="02000000000000000000" pitchFamily="2" charset="0"/>
              </a:rPr>
              <a:t>Generalists vs Specialist Species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643057-2676-F742-ADC3-4B46316C63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1981200"/>
          </a:xfr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 marL="0" indent="0" algn="ctr">
              <a:buFontTx/>
              <a:buNone/>
              <a:defRPr/>
            </a:pPr>
            <a:r>
              <a:rPr lang="en-US" dirty="0"/>
              <a:t>G: Broad niches, live in wide variety of habitats, use variety of resources</a:t>
            </a:r>
          </a:p>
          <a:p>
            <a:pPr marL="0" indent="0" algn="ctr">
              <a:buFontTx/>
              <a:buNone/>
              <a:defRPr/>
            </a:pPr>
            <a:r>
              <a:rPr lang="en-US" dirty="0"/>
              <a:t>S: narrow niches, live in specific places.</a:t>
            </a:r>
          </a:p>
        </p:txBody>
      </p:sp>
      <p:pic>
        <p:nvPicPr>
          <p:cNvPr id="21508" name="Picture 4">
            <a:extLst>
              <a:ext uri="{FF2B5EF4-FFF2-40B4-BE49-F238E27FC236}">
                <a16:creationId xmlns:a16="http://schemas.microsoft.com/office/drawing/2014/main" id="{AAB3E18B-FD73-D94E-A687-4C83A666AC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795713"/>
            <a:ext cx="4484688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6">
            <a:extLst>
              <a:ext uri="{FF2B5EF4-FFF2-40B4-BE49-F238E27FC236}">
                <a16:creationId xmlns:a16="http://schemas.microsoft.com/office/drawing/2014/main" id="{0AD2FD5D-68B9-6B48-A413-B0D056BCA2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0" y="3657600"/>
            <a:ext cx="4229100" cy="281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circl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4F42E4-3C58-D94C-B64A-AA17CDAA496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>
              <a:defRPr/>
            </a:pPr>
            <a:r>
              <a:rPr lang="en-US" sz="5400" dirty="0">
                <a:latin typeface="AR CHRISTY" panose="02000000000000000000" pitchFamily="2" charset="0"/>
              </a:rPr>
              <a:t>Density Dependence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CB7DAD-06E7-0645-B6A1-31BB44C324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US" sz="3800" dirty="0"/>
              <a:t>Population growth can be affected by:</a:t>
            </a:r>
          </a:p>
          <a:p>
            <a:pPr marL="0" indent="0">
              <a:buFontTx/>
              <a:buNone/>
              <a:defRPr/>
            </a:pPr>
            <a:r>
              <a:rPr lang="en-US" sz="3800" dirty="0"/>
              <a:t> -Density-independent factors: major storms, fires, heat waves, or droughts</a:t>
            </a:r>
          </a:p>
          <a:p>
            <a:pPr marL="0" indent="0">
              <a:buFontTx/>
              <a:buNone/>
              <a:defRPr/>
            </a:pPr>
            <a:r>
              <a:rPr lang="en-US" sz="3800" dirty="0"/>
              <a:t> -Density-dependent factors: access to clean water and air, food availability, disease transmission, or territory size. </a:t>
            </a:r>
            <a:r>
              <a:rPr lang="en-US" dirty="0"/>
              <a:t>	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ransition spd="med">
    <p:circl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0FA3213D-A477-4741-B9B8-5BF4373E250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19200" y="228600"/>
            <a:ext cx="7467600" cy="1143000"/>
          </a:xfrm>
          <a:solidFill>
            <a:srgbClr val="CCFFFF"/>
          </a:solidFill>
          <a:ln w="38100">
            <a:solidFill>
              <a:srgbClr val="3366FF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sz="6000" b="1">
                <a:latin typeface="AR CENA" pitchFamily="2" charset="0"/>
              </a:rPr>
              <a:t>Around the World…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9AE14C17-55A7-3444-9956-6B7B9923D4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524000"/>
            <a:ext cx="4419600" cy="5029200"/>
          </a:xfrm>
          <a:solidFill>
            <a:srgbClr val="CCFFFF"/>
          </a:solidFill>
          <a:ln w="38100">
            <a:solidFill>
              <a:srgbClr val="3366FF"/>
            </a:solidFill>
            <a:miter lim="800000"/>
            <a:headEnd/>
            <a:tailEnd/>
          </a:ln>
        </p:spPr>
        <p:txBody>
          <a:bodyPr/>
          <a:lstStyle/>
          <a:p>
            <a:pPr marL="609600" indent="-609600" eaLnBrk="1" hangingPunct="1">
              <a:buFontTx/>
              <a:buAutoNum type="arabicPeriod"/>
              <a:defRPr/>
            </a:pPr>
            <a:r>
              <a:rPr lang="en-US" altLang="en-US" sz="3600" dirty="0"/>
              <a:t>China: 1.4 billion</a:t>
            </a:r>
          </a:p>
          <a:p>
            <a:pPr marL="609600" indent="-609600" eaLnBrk="1" hangingPunct="1">
              <a:buFontTx/>
              <a:buAutoNum type="arabicPeriod"/>
              <a:defRPr/>
            </a:pPr>
            <a:r>
              <a:rPr lang="en-US" altLang="en-US" sz="3600" dirty="0"/>
              <a:t>India: 1.3 billion</a:t>
            </a:r>
          </a:p>
          <a:p>
            <a:pPr marL="609600" indent="-609600" eaLnBrk="1" hangingPunct="1">
              <a:buFontTx/>
              <a:buAutoNum type="arabicPeriod"/>
              <a:defRPr/>
            </a:pPr>
            <a:r>
              <a:rPr lang="en-US" altLang="en-US" sz="3600" dirty="0"/>
              <a:t>US: 330 million </a:t>
            </a:r>
          </a:p>
          <a:p>
            <a:pPr marL="609600" indent="-609600" eaLnBrk="1" hangingPunct="1">
              <a:buFontTx/>
              <a:buAutoNum type="arabicPeriod"/>
              <a:defRPr/>
            </a:pPr>
            <a:r>
              <a:rPr lang="en-US" altLang="en-US" sz="3600" dirty="0"/>
              <a:t>Indonesia: 260 mill.</a:t>
            </a:r>
          </a:p>
          <a:p>
            <a:pPr marL="609600" indent="-609600" eaLnBrk="1" hangingPunct="1">
              <a:buFontTx/>
              <a:buAutoNum type="arabicPeriod"/>
              <a:defRPr/>
            </a:pPr>
            <a:r>
              <a:rPr lang="en-US" altLang="en-US" sz="3600" dirty="0"/>
              <a:t>Brazil: 205 million</a:t>
            </a:r>
          </a:p>
          <a:p>
            <a:pPr marL="0" indent="0" algn="ctr" eaLnBrk="1" hangingPunct="1">
              <a:buFontTx/>
              <a:buNone/>
              <a:defRPr/>
            </a:pPr>
            <a:r>
              <a:rPr lang="en-US" altLang="en-US" sz="3600" b="1" dirty="0"/>
              <a:t>World Population</a:t>
            </a:r>
            <a:r>
              <a:rPr lang="en-US" altLang="en-US" sz="3600" dirty="0"/>
              <a:t>: </a:t>
            </a:r>
          </a:p>
          <a:p>
            <a:pPr marL="0" indent="0" algn="ctr" eaLnBrk="1" hangingPunct="1">
              <a:buFontTx/>
              <a:buNone/>
              <a:defRPr/>
            </a:pPr>
            <a:r>
              <a:rPr lang="en-US" altLang="en-US" sz="3600" dirty="0"/>
              <a:t>7.7 billion</a:t>
            </a:r>
          </a:p>
        </p:txBody>
      </p:sp>
      <p:pic>
        <p:nvPicPr>
          <p:cNvPr id="40964" name="Picture 6" descr="globe2_1_">
            <a:extLst>
              <a:ext uri="{FF2B5EF4-FFF2-40B4-BE49-F238E27FC236}">
                <a16:creationId xmlns:a16="http://schemas.microsoft.com/office/drawing/2014/main" id="{A1E26F04-D52D-334A-A6A3-49EDA2E4A50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057400"/>
            <a:ext cx="35052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6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C4B562-F27A-AE4E-B62A-F1238C4E9C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868363"/>
          </a:xfr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>
              <a:defRPr/>
            </a:pPr>
            <a:r>
              <a:rPr lang="en-US" dirty="0">
                <a:latin typeface="AR CHRISTY" panose="02000000000000000000" pitchFamily="2" charset="0"/>
              </a:rPr>
              <a:t>Habitats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10138E-F83B-4344-9EEC-1DE4736711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2263775"/>
          </a:xfr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 algn="ctr">
              <a:defRPr/>
            </a:pPr>
            <a:r>
              <a:rPr lang="en-US" dirty="0"/>
              <a:t>S: Tend to be in constant habitats (little env. change)</a:t>
            </a:r>
          </a:p>
          <a:p>
            <a:pPr algn="ctr">
              <a:defRPr/>
            </a:pPr>
            <a:r>
              <a:rPr lang="en-US" dirty="0"/>
              <a:t>G: Tend to succeed in changing environments. </a:t>
            </a:r>
          </a:p>
        </p:txBody>
      </p:sp>
      <p:pic>
        <p:nvPicPr>
          <p:cNvPr id="22532" name="Picture 3">
            <a:extLst>
              <a:ext uri="{FF2B5EF4-FFF2-40B4-BE49-F238E27FC236}">
                <a16:creationId xmlns:a16="http://schemas.microsoft.com/office/drawing/2014/main" id="{CFAD883B-BB96-C64F-9756-418D1714B9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387725"/>
            <a:ext cx="5791200" cy="332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circl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>
            <a:extLst>
              <a:ext uri="{FF2B5EF4-FFF2-40B4-BE49-F238E27FC236}">
                <a16:creationId xmlns:a16="http://schemas.microsoft.com/office/drawing/2014/main" id="{F71FBCA0-A27F-5142-B1CE-56BA495961B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/>
          <a:lstStyle/>
          <a:p>
            <a:r>
              <a:rPr lang="en-US" altLang="en-US" sz="5400" b="1">
                <a:latin typeface="AR CHRISTY" panose="02000000000000000000" pitchFamily="2" charset="0"/>
              </a:rPr>
              <a:t>Reproductive strategies</a:t>
            </a:r>
          </a:p>
        </p:txBody>
      </p:sp>
      <p:pic>
        <p:nvPicPr>
          <p:cNvPr id="23555" name="Picture 2">
            <a:extLst>
              <a:ext uri="{FF2B5EF4-FFF2-40B4-BE49-F238E27FC236}">
                <a16:creationId xmlns:a16="http://schemas.microsoft.com/office/drawing/2014/main" id="{72994D24-A5AB-3C48-899B-4C85903B1F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209800"/>
            <a:ext cx="7315200" cy="340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circl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0D0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4ED36C16-7743-2440-9D41-F0C9D4BECC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1143000"/>
          </a:xfrm>
          <a:solidFill>
            <a:srgbClr val="FFFF00"/>
          </a:solidFill>
          <a:ln w="28575">
            <a:solidFill>
              <a:schemeClr val="hlink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sz="4800" b="1">
                <a:latin typeface="AR CENA" pitchFamily="2" charset="0"/>
              </a:rPr>
              <a:t>R Selected vs K Selected</a:t>
            </a:r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DCA46FF1-141C-5A48-8DB6-B47844979C74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76400"/>
            <a:ext cx="3810000" cy="4724400"/>
          </a:xfrm>
          <a:solidFill>
            <a:srgbClr val="FFFF00"/>
          </a:solidFill>
          <a:ln w="28575">
            <a:solidFill>
              <a:schemeClr val="hlink"/>
            </a:solidFill>
            <a:miter lim="800000"/>
            <a:headEnd/>
            <a:tailEnd/>
          </a:ln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r>
              <a:rPr lang="en-US" altLang="en-US" b="1" dirty="0"/>
              <a:t>R-selected</a:t>
            </a:r>
          </a:p>
          <a:p>
            <a:pPr marL="533400" indent="-533400" eaLnBrk="1" hangingPunct="1">
              <a:lnSpc>
                <a:spcPct val="90000"/>
              </a:lnSpc>
              <a:buFontTx/>
              <a:buAutoNum type="arabicParenR"/>
              <a:defRPr/>
            </a:pPr>
            <a:r>
              <a:rPr lang="en-US" altLang="en-US" dirty="0"/>
              <a:t>Many small offspring</a:t>
            </a:r>
          </a:p>
          <a:p>
            <a:pPr marL="533400" indent="-533400" eaLnBrk="1" hangingPunct="1">
              <a:lnSpc>
                <a:spcPct val="90000"/>
              </a:lnSpc>
              <a:buFontTx/>
              <a:buAutoNum type="arabicParenR"/>
              <a:defRPr/>
            </a:pPr>
            <a:r>
              <a:rPr lang="en-US" altLang="en-US" dirty="0"/>
              <a:t>Little/no care of offspring</a:t>
            </a:r>
          </a:p>
          <a:p>
            <a:pPr marL="533400" indent="-533400" eaLnBrk="1" hangingPunct="1">
              <a:lnSpc>
                <a:spcPct val="90000"/>
              </a:lnSpc>
              <a:buFontTx/>
              <a:buAutoNum type="arabicParenR"/>
              <a:defRPr/>
            </a:pPr>
            <a:r>
              <a:rPr lang="en-US" altLang="en-US" dirty="0"/>
              <a:t>Most offspring die before reaching reproductive age</a:t>
            </a:r>
          </a:p>
          <a:p>
            <a:pPr marL="533400" indent="-533400" eaLnBrk="1" hangingPunct="1">
              <a:lnSpc>
                <a:spcPct val="90000"/>
              </a:lnSpc>
              <a:buFontTx/>
              <a:buAutoNum type="arabicParenR"/>
              <a:defRPr/>
            </a:pPr>
            <a:r>
              <a:rPr lang="en-US" altLang="en-US" dirty="0"/>
              <a:t>High population growth rate</a:t>
            </a:r>
          </a:p>
          <a:p>
            <a:pPr marL="533400" indent="-533400" eaLnBrk="1" hangingPunct="1">
              <a:lnSpc>
                <a:spcPct val="90000"/>
              </a:lnSpc>
              <a:buFontTx/>
              <a:buAutoNum type="arabicParenR"/>
              <a:defRPr/>
            </a:pPr>
            <a:r>
              <a:rPr lang="en-US" altLang="en-US" dirty="0"/>
              <a:t>Generalists</a:t>
            </a:r>
          </a:p>
        </p:txBody>
      </p:sp>
      <p:sp>
        <p:nvSpPr>
          <p:cNvPr id="27652" name="Rectangle 4">
            <a:extLst>
              <a:ext uri="{FF2B5EF4-FFF2-40B4-BE49-F238E27FC236}">
                <a16:creationId xmlns:a16="http://schemas.microsoft.com/office/drawing/2014/main" id="{198ACA0A-46FC-6D4B-872B-36BAB889C402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676400"/>
            <a:ext cx="3733800" cy="4724400"/>
          </a:xfrm>
          <a:solidFill>
            <a:srgbClr val="FFFF00"/>
          </a:solidFill>
          <a:ln w="28575">
            <a:solidFill>
              <a:schemeClr val="hlink"/>
            </a:solidFill>
            <a:miter lim="800000"/>
            <a:headEnd/>
            <a:tailEnd/>
          </a:ln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r>
              <a:rPr lang="en-US" altLang="en-US" b="1" dirty="0"/>
              <a:t>K-selected</a:t>
            </a:r>
          </a:p>
          <a:p>
            <a:pPr marL="533400" indent="-533400" eaLnBrk="1" hangingPunct="1">
              <a:lnSpc>
                <a:spcPct val="90000"/>
              </a:lnSpc>
              <a:buFontTx/>
              <a:buAutoNum type="arabicParenR"/>
              <a:defRPr/>
            </a:pPr>
            <a:r>
              <a:rPr lang="en-US" altLang="en-US" dirty="0"/>
              <a:t>Fewer, larger offspring</a:t>
            </a:r>
          </a:p>
          <a:p>
            <a:pPr marL="533400" indent="-533400" eaLnBrk="1" hangingPunct="1">
              <a:lnSpc>
                <a:spcPct val="90000"/>
              </a:lnSpc>
              <a:buFontTx/>
              <a:buAutoNum type="arabicParenR"/>
              <a:defRPr/>
            </a:pPr>
            <a:r>
              <a:rPr lang="en-US" altLang="en-US" dirty="0"/>
              <a:t>High parental care</a:t>
            </a:r>
          </a:p>
          <a:p>
            <a:pPr marL="533400" indent="-533400" eaLnBrk="1" hangingPunct="1">
              <a:lnSpc>
                <a:spcPct val="90000"/>
              </a:lnSpc>
              <a:buFontTx/>
              <a:buAutoNum type="arabicParenR"/>
              <a:defRPr/>
            </a:pPr>
            <a:r>
              <a:rPr lang="en-US" altLang="en-US" dirty="0"/>
              <a:t>Most offspring reach reproductive age</a:t>
            </a:r>
          </a:p>
          <a:p>
            <a:pPr marL="533400" indent="-533400" eaLnBrk="1" hangingPunct="1">
              <a:lnSpc>
                <a:spcPct val="90000"/>
              </a:lnSpc>
              <a:buFontTx/>
              <a:buAutoNum type="arabicParenR"/>
              <a:defRPr/>
            </a:pPr>
            <a:r>
              <a:rPr lang="en-US" altLang="en-US" dirty="0"/>
              <a:t>Lower population growth rate</a:t>
            </a:r>
          </a:p>
          <a:p>
            <a:pPr marL="533400" indent="-533400" eaLnBrk="1" hangingPunct="1">
              <a:lnSpc>
                <a:spcPct val="90000"/>
              </a:lnSpc>
              <a:buFontTx/>
              <a:buAutoNum type="arabicParenR"/>
              <a:defRPr/>
            </a:pPr>
            <a:r>
              <a:rPr lang="en-US" altLang="en-US" dirty="0"/>
              <a:t>Specialists</a:t>
            </a:r>
          </a:p>
        </p:txBody>
      </p:sp>
    </p:spTree>
  </p:cSld>
  <p:clrMapOvr>
    <a:masterClrMapping/>
  </p:clrMapOvr>
  <p:transition spd="med">
    <p:circl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>
            <a:extLst>
              <a:ext uri="{FF2B5EF4-FFF2-40B4-BE49-F238E27FC236}">
                <a16:creationId xmlns:a16="http://schemas.microsoft.com/office/drawing/2014/main" id="{A9162B08-5CAF-7943-AC10-79AD4A387D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0"/>
            <a:ext cx="9144000" cy="539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8182" name="Text Box 6">
            <a:extLst>
              <a:ext uri="{FF2B5EF4-FFF2-40B4-BE49-F238E27FC236}">
                <a16:creationId xmlns:a16="http://schemas.microsoft.com/office/drawing/2014/main" id="{16D3DBB6-77F6-0440-AD0A-C5C2371A3C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1066800"/>
            <a:ext cx="3962400" cy="43132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77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R</a:t>
            </a: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8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8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8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818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81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818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81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818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81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818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818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18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>
            <a:extLst>
              <a:ext uri="{FF2B5EF4-FFF2-40B4-BE49-F238E27FC236}">
                <a16:creationId xmlns:a16="http://schemas.microsoft.com/office/drawing/2014/main" id="{4299DB83-D3FE-A847-9ED6-72FC58E3D1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9206" name="Text Box 6">
            <a:extLst>
              <a:ext uri="{FF2B5EF4-FFF2-40B4-BE49-F238E27FC236}">
                <a16:creationId xmlns:a16="http://schemas.microsoft.com/office/drawing/2014/main" id="{ADCD937F-D27C-7D4C-B087-74E8FC2760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1066800"/>
            <a:ext cx="3962400" cy="43132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7700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R</a:t>
            </a: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9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9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9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920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92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920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92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920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92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920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920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20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>
            <a:extLst>
              <a:ext uri="{FF2B5EF4-FFF2-40B4-BE49-F238E27FC236}">
                <a16:creationId xmlns:a16="http://schemas.microsoft.com/office/drawing/2014/main" id="{3DB2FBE7-836D-4543-8772-FB3ECDC9F5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0050"/>
            <a:ext cx="9144000" cy="605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3302" name="Text Box 6">
            <a:extLst>
              <a:ext uri="{FF2B5EF4-FFF2-40B4-BE49-F238E27FC236}">
                <a16:creationId xmlns:a16="http://schemas.microsoft.com/office/drawing/2014/main" id="{C9ECE47D-2ED6-4A43-A32E-74506B24DC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1096963"/>
            <a:ext cx="3962400" cy="43132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77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K</a:t>
            </a: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3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3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3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330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33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330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33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330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33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330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330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30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2">
            <a:extLst>
              <a:ext uri="{FF2B5EF4-FFF2-40B4-BE49-F238E27FC236}">
                <a16:creationId xmlns:a16="http://schemas.microsoft.com/office/drawing/2014/main" id="{F501BF78-552A-BF48-83F1-86AB2A6CCD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26" name="Text Box 6">
            <a:extLst>
              <a:ext uri="{FF2B5EF4-FFF2-40B4-BE49-F238E27FC236}">
                <a16:creationId xmlns:a16="http://schemas.microsoft.com/office/drawing/2014/main" id="{B3C17537-3C12-A34B-86D4-9889CF1988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1066800"/>
            <a:ext cx="3962400" cy="43132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77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K</a:t>
            </a: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4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4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4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43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43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43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43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43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43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43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43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26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333</Words>
  <Application>Microsoft Macintosh PowerPoint</Application>
  <PresentationFormat>On-screen Show (4:3)</PresentationFormat>
  <Paragraphs>61</Paragraphs>
  <Slides>21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</vt:lpstr>
      <vt:lpstr>Goudy Stout</vt:lpstr>
      <vt:lpstr>AR CHRISTY</vt:lpstr>
      <vt:lpstr>AR CENA</vt:lpstr>
      <vt:lpstr>Wingdings</vt:lpstr>
      <vt:lpstr>Times New Roman</vt:lpstr>
      <vt:lpstr>Default Design</vt:lpstr>
      <vt:lpstr>Adobe Photoshop Image</vt:lpstr>
      <vt:lpstr>Population Dynamics</vt:lpstr>
      <vt:lpstr>Generalists vs Specialist Species</vt:lpstr>
      <vt:lpstr>Habitats</vt:lpstr>
      <vt:lpstr>Reproductive strategies</vt:lpstr>
      <vt:lpstr>R Selected vs K Selected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 selected Grow Exponentially</vt:lpstr>
      <vt:lpstr>Biotic Potential</vt:lpstr>
      <vt:lpstr>PowerPoint Presentation</vt:lpstr>
      <vt:lpstr>Carrying Capacity </vt:lpstr>
      <vt:lpstr>When Resources Decline…</vt:lpstr>
      <vt:lpstr>Invasive Species…</vt:lpstr>
      <vt:lpstr>PowerPoint Presentation</vt:lpstr>
      <vt:lpstr>PowerPoint Presentation</vt:lpstr>
      <vt:lpstr>PowerPoint Presentation</vt:lpstr>
      <vt:lpstr>Density Dependence</vt:lpstr>
      <vt:lpstr>Around the World…</vt:lpstr>
    </vt:vector>
  </TitlesOfParts>
  <Company>Long Beach Polytechnic HS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Human Population Growth</dc:title>
  <dc:creator>Amber Willis</dc:creator>
  <cp:lastModifiedBy>Nicholas Rath</cp:lastModifiedBy>
  <cp:revision>224</cp:revision>
  <dcterms:created xsi:type="dcterms:W3CDTF">1997-12-01T00:24:18Z</dcterms:created>
  <dcterms:modified xsi:type="dcterms:W3CDTF">2019-11-03T12:30:22Z</dcterms:modified>
</cp:coreProperties>
</file>