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9"/>
  </p:handoutMasterIdLst>
  <p:sldIdLst>
    <p:sldId id="257" r:id="rId2"/>
    <p:sldId id="260" r:id="rId3"/>
    <p:sldId id="267" r:id="rId4"/>
    <p:sldId id="266" r:id="rId5"/>
    <p:sldId id="265" r:id="rId6"/>
    <p:sldId id="264" r:id="rId7"/>
    <p:sldId id="263" r:id="rId8"/>
    <p:sldId id="262" r:id="rId9"/>
    <p:sldId id="268" r:id="rId10"/>
    <p:sldId id="270" r:id="rId11"/>
    <p:sldId id="269" r:id="rId12"/>
    <p:sldId id="273" r:id="rId13"/>
    <p:sldId id="272" r:id="rId14"/>
    <p:sldId id="276" r:id="rId15"/>
    <p:sldId id="271" r:id="rId16"/>
    <p:sldId id="275" r:id="rId17"/>
    <p:sldId id="274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11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98BFDD-58DD-164A-9CFC-4DC414112A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24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FBC88-08F8-A74C-B3A7-22B805B861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0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BE0D1-6475-E54C-AC6E-F2A8CFF8F4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6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289D1-305B-9449-80BB-743299A9C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8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EE2DE-4A3B-654C-AE99-F3C458D132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3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C3C28-87AE-874C-8551-A8233A1CE1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7A0E2-4104-2D40-A413-24E4791715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5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5C429-89D8-4842-A994-2898DB8814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1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79F0A-F198-AC45-A37C-F2A5EE8F5F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3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97CCC-C151-0048-91FF-0E35EB3222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8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6192C-40E7-B145-A93A-D83B79CDED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9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DCFB2-24D8-DC41-B160-6F6A8BEDEA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0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0C301F-4EA1-324A-9C4C-2653371DF5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981200" y="381000"/>
            <a:ext cx="6477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b="1" dirty="0">
                <a:solidFill>
                  <a:srgbClr val="339933"/>
                </a:solidFill>
                <a:latin typeface="Times" charset="0"/>
              </a:rPr>
              <a:t/>
            </a:r>
            <a:br>
              <a:rPr lang="en-US" sz="2800" b="1" dirty="0">
                <a:solidFill>
                  <a:srgbClr val="339933"/>
                </a:solidFill>
                <a:latin typeface="Times" charset="0"/>
              </a:rPr>
            </a:br>
            <a:r>
              <a:rPr lang="en-US" sz="2800" b="1" dirty="0">
                <a:solidFill>
                  <a:srgbClr val="339933"/>
                </a:solidFill>
                <a:latin typeface="Times" charset="0"/>
              </a:rPr>
              <a:t>PLANT </a:t>
            </a:r>
            <a:r>
              <a:rPr lang="en-US" sz="2800" b="1" dirty="0" smtClean="0">
                <a:solidFill>
                  <a:srgbClr val="339933"/>
                </a:solidFill>
                <a:latin typeface="Times" charset="0"/>
              </a:rPr>
              <a:t>ORGANS</a:t>
            </a:r>
            <a:endParaRPr lang="en-US" sz="2800" dirty="0">
              <a:solidFill>
                <a:srgbClr val="339933"/>
              </a:solidFill>
              <a:latin typeface="Times" charset="0"/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914400" y="1981200"/>
            <a:ext cx="7315200" cy="1588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800" y="63246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28600" y="3032125"/>
            <a:ext cx="8763000" cy="46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350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34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34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34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125000"/>
              </a:lnSpc>
            </a:pPr>
            <a:r>
              <a:rPr lang="en-US" sz="2000" b="1" dirty="0">
                <a:solidFill>
                  <a:srgbClr val="339933"/>
                </a:solidFill>
                <a:latin typeface="Times" charset="0"/>
              </a:rPr>
              <a:t>1</a:t>
            </a:r>
            <a:r>
              <a:rPr lang="en-US" sz="2000" b="1" dirty="0" smtClean="0">
                <a:solidFill>
                  <a:srgbClr val="339933"/>
                </a:solidFill>
                <a:latin typeface="Times" charset="0"/>
              </a:rPr>
              <a:t>.  </a:t>
            </a:r>
            <a:r>
              <a:rPr lang="en-US" sz="2000" b="1" dirty="0">
                <a:solidFill>
                  <a:srgbClr val="339933"/>
                </a:solidFill>
                <a:latin typeface="Times" charset="0"/>
              </a:rPr>
              <a:t>Plants have three basic organs: roots, stems, and leaves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574800" cy="130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82000" cy="5676900"/>
          </a:xfrm>
          <a:noFill/>
          <a:ln/>
        </p:spPr>
        <p:txBody>
          <a:bodyPr>
            <a:spAutoFit/>
          </a:bodyPr>
          <a:lstStyle/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Shoots consist of stems and leaves.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Shoot systems may be vegetative (leaf bearing) or reproductive (flower bearing).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A stem is an alternative system of </a:t>
            </a:r>
            <a:r>
              <a:rPr lang="en-US" b="1">
                <a:solidFill>
                  <a:srgbClr val="000000"/>
                </a:solidFill>
              </a:rPr>
              <a:t>nodes</a:t>
            </a:r>
            <a:r>
              <a:rPr lang="en-US">
                <a:solidFill>
                  <a:srgbClr val="000000"/>
                </a:solidFill>
              </a:rPr>
              <a:t>, the points at which leaves are attached, and </a:t>
            </a:r>
            <a:r>
              <a:rPr lang="en-US" b="1">
                <a:solidFill>
                  <a:srgbClr val="000000"/>
                </a:solidFill>
              </a:rPr>
              <a:t>internodes</a:t>
            </a:r>
            <a:r>
              <a:rPr lang="en-US">
                <a:solidFill>
                  <a:srgbClr val="000000"/>
                </a:solidFill>
              </a:rPr>
              <a:t>, the stem segments between nodes.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At the angle formed by each leaf and the stem is an </a:t>
            </a:r>
            <a:r>
              <a:rPr lang="en-US" b="1">
                <a:solidFill>
                  <a:srgbClr val="000000"/>
                </a:solidFill>
              </a:rPr>
              <a:t>axillary bud</a:t>
            </a:r>
            <a:r>
              <a:rPr lang="en-US">
                <a:solidFill>
                  <a:srgbClr val="000000"/>
                </a:solidFill>
              </a:rPr>
              <a:t>, with the potential to form a vegetative branch.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Growth of a young shoot is usually concentrated at its apex, where there is a </a:t>
            </a:r>
            <a:r>
              <a:rPr lang="en-US" b="1">
                <a:solidFill>
                  <a:srgbClr val="000000"/>
                </a:solidFill>
              </a:rPr>
              <a:t>terminal bud</a:t>
            </a:r>
            <a:r>
              <a:rPr lang="en-US">
                <a:solidFill>
                  <a:srgbClr val="000000"/>
                </a:solidFill>
              </a:rPr>
              <a:t> with developing leaves and a compact series of nodes and internodes.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82000" cy="1990725"/>
          </a:xfrm>
          <a:noFill/>
          <a:ln/>
        </p:spPr>
        <p:txBody>
          <a:bodyPr>
            <a:spAutoFit/>
          </a:bodyPr>
          <a:lstStyle/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Some plants have roots, </a:t>
            </a:r>
            <a:r>
              <a:rPr lang="en-US" b="1">
                <a:solidFill>
                  <a:srgbClr val="000000"/>
                </a:solidFill>
              </a:rPr>
              <a:t>adventitious</a:t>
            </a:r>
            <a:r>
              <a:rPr lang="en-US">
                <a:solidFill>
                  <a:srgbClr val="000000"/>
                </a:solidFill>
              </a:rPr>
              <a:t> roots, arising aboveground from stems or even from leaves.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In some plants, including corn, these adventitious roots function as props that help support tall stems.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82000" cy="5330825"/>
          </a:xfrm>
          <a:noFill/>
          <a:ln/>
        </p:spPr>
        <p:txBody>
          <a:bodyPr>
            <a:spAutoFit/>
          </a:bodyPr>
          <a:lstStyle/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Leaves are the main photosynthetic organs of most plants, but green stems are also photosynthetic.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While leaves vary extensively in form, they generally consist of a flattened </a:t>
            </a:r>
            <a:r>
              <a:rPr lang="en-US" b="1">
                <a:solidFill>
                  <a:srgbClr val="000000"/>
                </a:solidFill>
              </a:rPr>
              <a:t>blade</a:t>
            </a:r>
            <a:r>
              <a:rPr lang="en-US">
                <a:solidFill>
                  <a:srgbClr val="000000"/>
                </a:solidFill>
              </a:rPr>
              <a:t> and a stalk, the </a:t>
            </a:r>
            <a:r>
              <a:rPr lang="en-US" b="1">
                <a:solidFill>
                  <a:srgbClr val="000000"/>
                </a:solidFill>
              </a:rPr>
              <a:t>petiole</a:t>
            </a:r>
            <a:r>
              <a:rPr lang="en-US">
                <a:solidFill>
                  <a:srgbClr val="000000"/>
                </a:solidFill>
              </a:rPr>
              <a:t>, which joins the leaf to a stem node.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In the absence of petioles in grasses and many other monocots, the base of the leaf forms a sheath that envelops the stem.</a:t>
            </a:r>
          </a:p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Most monocots have parallel major veins that run the length of the blade, while dicot leaves have a multibranched network of major veins. 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10600" cy="3768725"/>
          </a:xfrm>
          <a:noFill/>
          <a:ln/>
        </p:spPr>
        <p:txBody>
          <a:bodyPr>
            <a:spAutoFit/>
          </a:bodyPr>
          <a:lstStyle/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Modified shoots with diverse functions have evolved in many plants.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These shoots, which include stolons, rhizomes, tubers, and bulbs, are often mistaken for roots. 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Stolons, such as the “runners” of strawberry plants, grow on the surface and enable a plant to colonize large areas asexually when a parent plant fragments into many smaller offspring.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983038"/>
            <a:ext cx="3657600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76600" y="6232525"/>
            <a:ext cx="9779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500" b="1">
                <a:latin typeface="Times" charset="0"/>
              </a:rPr>
              <a:t>Fig. 35.4a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10600" cy="3251200"/>
          </a:xfrm>
          <a:noFill/>
          <a:ln/>
        </p:spPr>
        <p:txBody>
          <a:bodyPr>
            <a:spAutoFit/>
          </a:bodyPr>
          <a:lstStyle/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Rhizomes, like those of ginger, are horizontal stems that grow underground.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Tubers, including potatoes, are the swollen ends of rhizomes specialized for food storage.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Bulbs, such as onions, are vertical, underground shoots consisting mostly of the swollen bases of leaves that store food.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62400"/>
            <a:ext cx="2946400" cy="195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429000"/>
            <a:ext cx="202247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29000"/>
            <a:ext cx="22701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438400" y="6232525"/>
            <a:ext cx="1168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500" b="1">
                <a:latin typeface="Times" charset="0"/>
              </a:rPr>
              <a:t>Fig. 35.5b-d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82000" cy="4225925"/>
          </a:xfrm>
          <a:noFill/>
          <a:ln/>
        </p:spPr>
        <p:txBody>
          <a:bodyPr>
            <a:spAutoFit/>
          </a:bodyPr>
          <a:lstStyle/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The presence of a terminal bud is partly responsible for inhibiting the growth of axillary buds, a phenomenon called </a:t>
            </a:r>
            <a:r>
              <a:rPr lang="en-US" b="1">
                <a:solidFill>
                  <a:srgbClr val="000000"/>
                </a:solidFill>
              </a:rPr>
              <a:t>apical dominance</a:t>
            </a:r>
            <a:r>
              <a:rPr lang="en-US">
                <a:solidFill>
                  <a:srgbClr val="000000"/>
                </a:solidFill>
              </a:rPr>
              <a:t>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By concentrating resources on growing taller, apical dominance increases the plant’s exposure to light.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In the absence of a terminal bud, the axillary buds break dominance and gives rise to a vegetative branch complete with its own terminal bud, leaves, and axillary buds.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82000" cy="3829050"/>
          </a:xfrm>
          <a:noFill/>
          <a:ln/>
        </p:spPr>
        <p:txBody>
          <a:bodyPr>
            <a:spAutoFit/>
          </a:bodyPr>
          <a:lstStyle/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Plant taxonomists use leaf shape, spatial arrangement of leaves, and the pattern of veins to help identify and classify plants.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For example, simple leaves have a single, undivided blade, while compound leaves have several leaflets attached to the petiole.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A compound leaf has a bud where its petiole attaches to the stem, not at the base of the leaflets.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93"/>
          <a:stretch>
            <a:fillRect/>
          </a:stretch>
        </p:blipFill>
        <p:spPr bwMode="auto">
          <a:xfrm>
            <a:off x="1981200" y="4267200"/>
            <a:ext cx="6705600" cy="220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14400" y="6232525"/>
            <a:ext cx="8826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500" b="1">
                <a:latin typeface="Times" charset="0"/>
              </a:rPr>
              <a:t>Fig. 35.5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82000" cy="2387600"/>
          </a:xfrm>
          <a:noFill/>
          <a:ln/>
        </p:spPr>
        <p:txBody>
          <a:bodyPr>
            <a:spAutoFit/>
          </a:bodyPr>
          <a:lstStyle/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Some plants have leaves that have become adapted by evolution for other functions.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This includes tendrils to cling to supports, spines of cacti for defense, leaves modified for water storage, and brightly colored leaves that attract pollinators.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95600"/>
            <a:ext cx="5359400" cy="359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524000" y="6232525"/>
            <a:ext cx="8826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500" b="1">
                <a:latin typeface="Times" charset="0"/>
              </a:rPr>
              <a:t>Fig. 35.6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3025775"/>
          </a:xfrm>
          <a:noFill/>
          <a:ln/>
        </p:spPr>
        <p:txBody>
          <a:bodyPr>
            <a:spAutoFit/>
          </a:bodyPr>
          <a:lstStyle/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The plant body is a hierarchy of structural levels, with emergent properties arising from the ordered arrangement and interactions of component parts.</a:t>
            </a:r>
          </a:p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The plant body consists of organs that are composed of different tissues, and these tissues are teams of different cell types.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190625"/>
          </a:xfrm>
          <a:noFill/>
          <a:ln/>
        </p:spPr>
        <p:txBody>
          <a:bodyPr>
            <a:spAutoFit/>
          </a:bodyPr>
          <a:lstStyle/>
          <a:p>
            <a:r>
              <a:rPr lang="en-US" b="1">
                <a:solidFill>
                  <a:srgbClr val="339933"/>
                </a:solidFill>
              </a:rPr>
              <a:t>2. Plants have three basic organs: roots, stems, and leaves</a:t>
            </a:r>
            <a:endParaRPr lang="en-US" b="1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52400" y="1371600"/>
            <a:ext cx="87630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82000" cy="6134100"/>
          </a:xfrm>
          <a:noFill/>
          <a:ln/>
        </p:spPr>
        <p:txBody>
          <a:bodyPr>
            <a:spAutoFit/>
          </a:bodyPr>
          <a:lstStyle/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Roots anchor the plant in the soil, absorb minerals and water, and store food.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Monocots, including grasses, generally have </a:t>
            </a:r>
            <a:r>
              <a:rPr lang="en-US" b="1">
                <a:solidFill>
                  <a:srgbClr val="000000"/>
                </a:solidFill>
              </a:rPr>
              <a:t>fibrous root </a:t>
            </a:r>
            <a:r>
              <a:rPr lang="en-US">
                <a:solidFill>
                  <a:srgbClr val="000000"/>
                </a:solidFill>
              </a:rPr>
              <a:t>systems, consisting of a mat of thin roots that spread out below the soil surface.</a:t>
            </a:r>
          </a:p>
          <a:p>
            <a:pPr marL="1085850" lvl="2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This extends the plant’s exposure to soil water and minerals and anchors it tenaciously to the ground.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Many dicots have a </a:t>
            </a:r>
            <a:r>
              <a:rPr lang="en-US" b="1">
                <a:solidFill>
                  <a:srgbClr val="000000"/>
                </a:solidFill>
              </a:rPr>
              <a:t>taproot</a:t>
            </a:r>
            <a:r>
              <a:rPr lang="en-US">
                <a:solidFill>
                  <a:srgbClr val="000000"/>
                </a:solidFill>
              </a:rPr>
              <a:t> system, consisting of a one large vertical root (the taproot) that produces many small lateral, or branch roots.</a:t>
            </a:r>
          </a:p>
          <a:p>
            <a:pPr marL="1085850" lvl="2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The taproots not only anchor the plant in the soil, but they often store food that supports flowering and fruit production later.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82000" cy="3708400"/>
          </a:xfrm>
          <a:noFill/>
          <a:ln/>
        </p:spPr>
        <p:txBody>
          <a:bodyPr>
            <a:spAutoFit/>
          </a:bodyPr>
          <a:lstStyle/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Both systems depend on the other.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Lacking chloroplasts and living in the dark, roots would starve without the sugar and other organic nutrients imported from the photosynthetic tissues of the shoot system.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Conversely, the shoot system (and its reproductive tissues, flowers) depends on water and minerals absorbed from the soil by the roots.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9"/>
          <a:stretch>
            <a:fillRect/>
          </a:stretch>
        </p:blipFill>
        <p:spPr bwMode="auto">
          <a:xfrm>
            <a:off x="1754188" y="228600"/>
            <a:ext cx="5634037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371600" y="6172200"/>
            <a:ext cx="8826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500" b="1">
                <a:latin typeface="Times" charset="0"/>
              </a:rPr>
              <a:t>Fig. 35.2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82000" cy="3889375"/>
          </a:xfrm>
          <a:noFill/>
          <a:ln/>
        </p:spPr>
        <p:txBody>
          <a:bodyPr>
            <a:spAutoFit/>
          </a:bodyPr>
          <a:lstStyle/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The basic morphology of plants reflects their evolutionary history as terrestrial organisms that must simultaneously inhabit and draw resources from two very different environments.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Soil provides water and minerals, but air is the main source of CO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and light does not penetrate far into soil.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Plants have evolved two systems: a subterranean </a:t>
            </a:r>
            <a:r>
              <a:rPr lang="en-US" b="1">
                <a:solidFill>
                  <a:srgbClr val="000000"/>
                </a:solidFill>
              </a:rPr>
              <a:t>root system</a:t>
            </a:r>
            <a:r>
              <a:rPr lang="en-US">
                <a:solidFill>
                  <a:srgbClr val="000000"/>
                </a:solidFill>
              </a:rPr>
              <a:t> and an aerial </a:t>
            </a:r>
            <a:r>
              <a:rPr lang="en-US" b="1">
                <a:solidFill>
                  <a:srgbClr val="000000"/>
                </a:solidFill>
              </a:rPr>
              <a:t>shoot system</a:t>
            </a:r>
            <a:r>
              <a:rPr lang="en-US">
                <a:solidFill>
                  <a:srgbClr val="000000"/>
                </a:solidFill>
              </a:rPr>
              <a:t> of stems and leaves.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82000" cy="1373188"/>
          </a:xfrm>
          <a:noFill/>
          <a:ln/>
        </p:spPr>
        <p:txBody>
          <a:bodyPr>
            <a:spAutoFit/>
          </a:bodyPr>
          <a:lstStyle/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 sz="3000">
                <a:solidFill>
                  <a:srgbClr val="000000"/>
                </a:solidFill>
              </a:rPr>
              <a:t>Although all angiosperms have a number of features in common, two plants groups, the monocots and dicots, differ in many anatomical details.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9"/>
          <a:stretch>
            <a:fillRect/>
          </a:stretch>
        </p:blipFill>
        <p:spPr bwMode="auto">
          <a:xfrm>
            <a:off x="457200" y="1752600"/>
            <a:ext cx="8229600" cy="439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772400" y="6324600"/>
            <a:ext cx="8763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500" b="1">
                <a:latin typeface="Times" charset="0"/>
              </a:rPr>
              <a:t>Fig. 35.1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82000" cy="4622800"/>
          </a:xfrm>
          <a:noFill/>
          <a:ln/>
        </p:spPr>
        <p:txBody>
          <a:bodyPr>
            <a:spAutoFit/>
          </a:bodyPr>
          <a:lstStyle/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Even faster than a plant’s structural responses to environmental changes are its physiological (functional) adjustments.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Most plants are rarely exposed to severe drought and rely mainly on physiological adaptations to cope with drought stress.</a:t>
            </a:r>
          </a:p>
          <a:p>
            <a:pPr marL="1085850" lvl="2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In the most common response, the plant produces a hormone that cause the stomata, the pores in the leaves through which most of the water is lost, to close.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82000" cy="3302000"/>
          </a:xfrm>
          <a:noFill/>
          <a:ln/>
        </p:spPr>
        <p:txBody>
          <a:bodyPr>
            <a:spAutoFit/>
          </a:bodyPr>
          <a:lstStyle/>
          <a:p>
            <a:pPr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Most absorption of water and minerals in both systems occurs near the root tips, where vast numbers of tiny </a:t>
            </a:r>
            <a:r>
              <a:rPr lang="en-US" b="1">
                <a:solidFill>
                  <a:srgbClr val="000000"/>
                </a:solidFill>
              </a:rPr>
              <a:t>root hairs</a:t>
            </a:r>
            <a:r>
              <a:rPr lang="en-US">
                <a:solidFill>
                  <a:srgbClr val="000000"/>
                </a:solidFill>
              </a:rPr>
              <a:t> increase the surface area enormously.</a:t>
            </a:r>
          </a:p>
          <a:p>
            <a:pPr lvl="1">
              <a:buClr>
                <a:srgbClr val="339933"/>
              </a:buClr>
              <a:tabLst>
                <a:tab pos="2743200" algn="l"/>
              </a:tabLst>
            </a:pPr>
            <a:r>
              <a:rPr lang="en-US">
                <a:solidFill>
                  <a:srgbClr val="000000"/>
                </a:solidFill>
              </a:rPr>
              <a:t>Root hairs are extensions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of individual epidermal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cells on the root surface.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57200" y="6553200"/>
            <a:ext cx="6781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1200">
                <a:latin typeface="Times" charset="0"/>
              </a:rPr>
              <a:t>Copyright © 2002 Pearson Education, Inc., publishing as Benjamin Cummings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28800"/>
            <a:ext cx="304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33800" y="6156325"/>
            <a:ext cx="12192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en-US" sz="1500" b="1">
                <a:latin typeface="Times" charset="0"/>
              </a:rPr>
              <a:t>Fig. 35.3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1227</Words>
  <Application>Microsoft Macintosh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PowerPoint Presentation</vt:lpstr>
      <vt:lpstr>2. Plants have three basic organs: roots, stems, and leaves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Nicholas Rath</cp:lastModifiedBy>
  <cp:revision>3</cp:revision>
  <dcterms:created xsi:type="dcterms:W3CDTF">2003-04-19T00:34:59Z</dcterms:created>
  <dcterms:modified xsi:type="dcterms:W3CDTF">2016-02-12T15:58:25Z</dcterms:modified>
</cp:coreProperties>
</file>