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9" r:id="rId1"/>
  </p:sldMasterIdLst>
  <p:notesMasterIdLst>
    <p:notesMasterId r:id="rId29"/>
  </p:notesMasterIdLst>
  <p:handoutMasterIdLst>
    <p:handoutMasterId r:id="rId30"/>
  </p:handoutMasterIdLst>
  <p:sldIdLst>
    <p:sldId id="256" r:id="rId2"/>
    <p:sldId id="257" r:id="rId3"/>
    <p:sldId id="281" r:id="rId4"/>
    <p:sldId id="262" r:id="rId5"/>
    <p:sldId id="263" r:id="rId6"/>
    <p:sldId id="278" r:id="rId7"/>
    <p:sldId id="279" r:id="rId8"/>
    <p:sldId id="264" r:id="rId9"/>
    <p:sldId id="286" r:id="rId10"/>
    <p:sldId id="282" r:id="rId11"/>
    <p:sldId id="259" r:id="rId12"/>
    <p:sldId id="287" r:id="rId13"/>
    <p:sldId id="275" r:id="rId14"/>
    <p:sldId id="270" r:id="rId15"/>
    <p:sldId id="260" r:id="rId16"/>
    <p:sldId id="276" r:id="rId17"/>
    <p:sldId id="277" r:id="rId18"/>
    <p:sldId id="265" r:id="rId19"/>
    <p:sldId id="266" r:id="rId20"/>
    <p:sldId id="267" r:id="rId21"/>
    <p:sldId id="268" r:id="rId22"/>
    <p:sldId id="258" r:id="rId23"/>
    <p:sldId id="271" r:id="rId24"/>
    <p:sldId id="272" r:id="rId25"/>
    <p:sldId id="273" r:id="rId26"/>
    <p:sldId id="274" r:id="rId27"/>
    <p:sldId id="269" r:id="rId28"/>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imes New Roman" charset="0"/>
        <a:ea typeface="+mn-ea"/>
        <a:cs typeface="+mn-cs"/>
      </a:defRPr>
    </a:lvl1pPr>
    <a:lvl2pPr marL="457200" algn="ctr" rtl="0" fontAlgn="base">
      <a:spcBef>
        <a:spcPct val="0"/>
      </a:spcBef>
      <a:spcAft>
        <a:spcPct val="0"/>
      </a:spcAft>
      <a:defRPr sz="2400" kern="1200">
        <a:solidFill>
          <a:schemeClr val="tx1"/>
        </a:solidFill>
        <a:latin typeface="Times New Roman" charset="0"/>
        <a:ea typeface="+mn-ea"/>
        <a:cs typeface="+mn-cs"/>
      </a:defRPr>
    </a:lvl2pPr>
    <a:lvl3pPr marL="914400" algn="ctr" rtl="0" fontAlgn="base">
      <a:spcBef>
        <a:spcPct val="0"/>
      </a:spcBef>
      <a:spcAft>
        <a:spcPct val="0"/>
      </a:spcAft>
      <a:defRPr sz="2400" kern="1200">
        <a:solidFill>
          <a:schemeClr val="tx1"/>
        </a:solidFill>
        <a:latin typeface="Times New Roman" charset="0"/>
        <a:ea typeface="+mn-ea"/>
        <a:cs typeface="+mn-cs"/>
      </a:defRPr>
    </a:lvl3pPr>
    <a:lvl4pPr marL="1371600" algn="ctr" rtl="0" fontAlgn="base">
      <a:spcBef>
        <a:spcPct val="0"/>
      </a:spcBef>
      <a:spcAft>
        <a:spcPct val="0"/>
      </a:spcAft>
      <a:defRPr sz="2400" kern="1200">
        <a:solidFill>
          <a:schemeClr val="tx1"/>
        </a:solidFill>
        <a:latin typeface="Times New Roman" charset="0"/>
        <a:ea typeface="+mn-ea"/>
        <a:cs typeface="+mn-cs"/>
      </a:defRPr>
    </a:lvl4pPr>
    <a:lvl5pPr marL="1828800" algn="ctr"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00"/>
    <a:srgbClr val="00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3870" autoAdjust="0"/>
    <p:restoredTop sz="82137" autoAdjust="0"/>
  </p:normalViewPr>
  <p:slideViewPr>
    <p:cSldViewPr>
      <p:cViewPr>
        <p:scale>
          <a:sx n="56" d="100"/>
          <a:sy n="56" d="100"/>
        </p:scale>
        <p:origin x="-2000" y="-1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469" y="-91"/>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Arial" charset="0"/>
              </a:defRPr>
            </a:lvl1pPr>
          </a:lstStyle>
          <a:p>
            <a:endParaRPr lang="en-US"/>
          </a:p>
        </p:txBody>
      </p:sp>
      <p:sp>
        <p:nvSpPr>
          <p:cNvPr id="6553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endParaRPr lang="en-US"/>
          </a:p>
        </p:txBody>
      </p:sp>
      <p:sp>
        <p:nvSpPr>
          <p:cNvPr id="6554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Arial" charset="0"/>
              </a:defRPr>
            </a:lvl1pPr>
          </a:lstStyle>
          <a:p>
            <a:endParaRPr lang="en-US"/>
          </a:p>
        </p:txBody>
      </p:sp>
      <p:sp>
        <p:nvSpPr>
          <p:cNvPr id="6554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fld id="{288A5B30-FD68-5D4E-AF99-B5018E3E3B0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defRPr sz="1200">
                <a:latin typeface="Arial" charset="0"/>
              </a:defRPr>
            </a:lvl1pPr>
          </a:lstStyle>
          <a:p>
            <a:endParaRPr lang="en-US"/>
          </a:p>
        </p:txBody>
      </p:sp>
      <p:sp>
        <p:nvSpPr>
          <p:cNvPr id="4710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endParaRPr lang="en-US"/>
          </a:p>
        </p:txBody>
      </p:sp>
      <p:sp>
        <p:nvSpPr>
          <p:cNvPr id="47108"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710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1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defRPr sz="1200">
                <a:latin typeface="Arial" charset="0"/>
              </a:defRPr>
            </a:lvl1pPr>
          </a:lstStyle>
          <a:p>
            <a:endParaRPr lang="en-US"/>
          </a:p>
        </p:txBody>
      </p:sp>
      <p:sp>
        <p:nvSpPr>
          <p:cNvPr id="4711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fld id="{5D5B95E1-B4A0-1247-893F-C097D271523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BA66B72-6411-F747-BC4A-AC153B9D8C6C}" type="slidenum">
              <a:rPr lang="en-US"/>
              <a:pPr/>
              <a:t>1</a:t>
            </a:fld>
            <a:endParaRPr 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t>http://faculty.washington.edu/cemills/Aequorea.html</a:t>
            </a:r>
          </a:p>
          <a:p>
            <a:r>
              <a:rPr lang="en-US"/>
              <a:t>Visit this site for information about this jellyfish…</a:t>
            </a:r>
          </a:p>
          <a:p>
            <a:endParaRPr lang="en-US"/>
          </a:p>
          <a:p>
            <a:r>
              <a:rPr lang="en-US"/>
              <a:t>You will transform bacteria with a gene that codes for Green Fluorescent Protein (GFP). The real-life source of this gene is a jellyfish. GFP causes certain areas of the jellyfish to glow in the dark. After you transform the bacteria, they will express their new jellyfish gene and produce the fluorescent protein.  It causes them to glow a brilliant green color under ultraviolet light.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558A061-35CC-5645-A10B-C4366FE6DB16}" type="slidenum">
              <a:rPr lang="en-US"/>
              <a:pPr/>
              <a:t>10</a:t>
            </a:fld>
            <a:endParaRPr 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4C18DD-D891-2442-B721-84D8749B4988}" type="slidenum">
              <a:rPr lang="en-US"/>
              <a:pPr/>
              <a:t>11</a:t>
            </a:fld>
            <a:endParaRPr 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zh-CN" sz="800">
                <a:cs typeface="宋体" charset="-122"/>
              </a:rPr>
              <a:t>Our bodies contain thousands of different proteins which perform many different jobs. Digestive enzymes are proteins; some of the hormone signals that run through our bodies and the antibodies protecting us from disease are proteins. The information for assembling a protein is carried in our DNA. The section of DNA which contains the code for making a protein is called a gene. There are over 30,000–100,000 genes in the human genome. Each gene codes for a unique protein: one gene, one protein. The gene that codes for a digestive enzyme in your mouth is different from one that codes for an antibody or the pigment that colors your eyes.</a:t>
            </a:r>
          </a:p>
          <a:p>
            <a:r>
              <a:rPr lang="en-US" altLang="zh-CN" sz="800">
                <a:cs typeface="宋体" charset="-122"/>
              </a:rPr>
              <a:t>Organisms regulate expression of their genes and ultimately the amounts and kinds of proteins present within their cells for many reasons, including developmental changes, cellular specialization, and adaptation to the environment. Gene regulation not only allows for adaptation to differing conditions, but also prevents wasteful overproduction of unneeded proteins which would put the organism at a competitive disadvantage. The genes involved in the transport and breakdown (catabolism) of food are good examples of highly regulated genes. For example, the sugar arabinose is both a source of energy and a source of carbon. </a:t>
            </a:r>
            <a:r>
              <a:rPr lang="en-US" altLang="zh-CN" sz="800" i="1">
                <a:cs typeface="宋体" charset="-122"/>
              </a:rPr>
              <a:t>E. coli </a:t>
            </a:r>
            <a:r>
              <a:rPr lang="en-US" altLang="zh-CN" sz="800">
                <a:cs typeface="宋体" charset="-122"/>
              </a:rPr>
              <a:t>bacteria produce three enzymes (proteins) needed to digest arabinose as a food source. The genes which code for these enzymes are not expressed when arabinose is absent, but they are expressed when arabinose is present in their environment. How is this so?</a:t>
            </a:r>
          </a:p>
          <a:p>
            <a:r>
              <a:rPr lang="en-US" altLang="zh-CN" sz="800">
                <a:cs typeface="宋体" charset="-122"/>
              </a:rPr>
              <a:t>	Regulation of the expression of proteins often occurs at the level of transcription from DNA into RNA. This regulation takes place at a very specific location on the DNA template, called a promoter, where RNA polymerase sits down on the DNA and begins transcription of the gene. In bacteria, groups of related genes are often clustered together and transcribed into RNA from one promoter. These clusters of genes controlled by a single promoter are called operons.  The three genes </a:t>
            </a:r>
            <a:r>
              <a:rPr lang="en-US" altLang="zh-CN" sz="800" i="1">
                <a:cs typeface="宋体" charset="-122"/>
              </a:rPr>
              <a:t>(araB, araA </a:t>
            </a:r>
            <a:r>
              <a:rPr lang="en-US" altLang="zh-CN" sz="800">
                <a:cs typeface="宋体" charset="-122"/>
              </a:rPr>
              <a:t>and </a:t>
            </a:r>
            <a:r>
              <a:rPr lang="en-US" altLang="zh-CN" sz="800" i="1">
                <a:cs typeface="宋体" charset="-122"/>
              </a:rPr>
              <a:t>araD) </a:t>
            </a:r>
            <a:r>
              <a:rPr lang="en-US" altLang="zh-CN" sz="800">
                <a:cs typeface="宋体" charset="-122"/>
              </a:rPr>
              <a:t>that code for three digestive enzymes involved in the breakdown of arabinose are clustered together in what is known as the arabinose operon.  When arabinose is present in the environment, bacteria take it up. Once inside, the arabinose interacts directly with arabinose operon and the interaction causes the transcription of the three digestive enzyme genes. When the three enzymes are produced, they break down arabinose, and eventually the arabinose runs out. In the absence of arabinose the transcription is shut off.</a:t>
            </a:r>
          </a:p>
          <a:p>
            <a:r>
              <a:rPr lang="en-US" altLang="zh-CN" sz="800">
                <a:cs typeface="宋体" charset="-122"/>
              </a:rPr>
              <a:t>The DNA code of the pGLO plasmid has been engineered to incorporate aspects of the arabinose operon. The genes which code for break down of arabinose, </a:t>
            </a:r>
            <a:r>
              <a:rPr lang="en-US" altLang="zh-CN" sz="800" i="1">
                <a:cs typeface="宋体" charset="-122"/>
              </a:rPr>
              <a:t>araB, A </a:t>
            </a:r>
            <a:r>
              <a:rPr lang="en-US" altLang="zh-CN" sz="800">
                <a:cs typeface="宋体" charset="-122"/>
              </a:rPr>
              <a:t>and </a:t>
            </a:r>
            <a:r>
              <a:rPr lang="en-US" altLang="zh-CN" sz="800" i="1">
                <a:cs typeface="宋体" charset="-122"/>
              </a:rPr>
              <a:t>D, </a:t>
            </a:r>
            <a:r>
              <a:rPr lang="en-US" altLang="zh-CN" sz="800">
                <a:cs typeface="宋体" charset="-122"/>
              </a:rPr>
              <a:t>have been replaced by the single gene which codes for GFP. Therefore, in the presence of arabinose, GFP is produced. Cells fluoresce brilliant green as they produce more and more GFP. In the absence of arabinose, GFP gene is not transcribed. When GFP is not made, bacteria colonies will appear to have a wild-type (natural) phenotype—of white colonies with no fluorescence.</a:t>
            </a:r>
            <a:endParaRPr lang="en-US" sz="8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164B045-E1E6-9148-BA35-4010C2A3885A}" type="slidenum">
              <a:rPr lang="en-US"/>
              <a:pPr/>
              <a:t>12</a:t>
            </a:fld>
            <a:endParaRPr lang="en-US"/>
          </a:p>
        </p:txBody>
      </p:sp>
      <p:sp>
        <p:nvSpPr>
          <p:cNvPr id="201730" name="Rectangle 2"/>
          <p:cNvSpPr>
            <a:spLocks noRo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7441503-1188-8D44-92D3-3C6540B26392}" type="slidenum">
              <a:rPr lang="en-US"/>
              <a:pPr/>
              <a:t>13</a:t>
            </a:fld>
            <a:endParaRPr lang="en-US"/>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t>A great website for learning about the History, Structure, and Cool Uses of GFP:</a:t>
            </a:r>
          </a:p>
          <a:p>
            <a:r>
              <a:rPr lang="en-US"/>
              <a:t>http://www.conncoll.edu/ccacad/zimmer/GFP-ww/GFP-1.htm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3B2ABF4-213A-674C-B41C-455B36A59691}" type="slidenum">
              <a:rPr lang="en-US"/>
              <a:pPr/>
              <a:t>14</a:t>
            </a:fld>
            <a:endParaRPr 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Genetic transformation involves the insertion of some new DNA into the E. coli cells. Bacteria have one large chromosome and one or more plasmids. Plasmids usually contain genes for traits that may help the bacteria survive.  Scientists can use a process called genetic engineering to insert genes coding for new traits into a plasmid. In this lab, the pGLO plasmid has the GFP gene that codes for the green fluorescent protein and a gene that codes for a protein that gives the bacteria resistance to an antibiotic. The pGlo plasmid can then be used to transform bacteria to give them this new trait.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411AD3F-96A3-7044-B7C0-FDB8BF90C3D8}" type="slidenum">
              <a:rPr lang="en-US"/>
              <a:pPr/>
              <a:t>15</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Bacterial cells must be in a particular physiological state fore they can be transformed.  This state is referred to as COMPETENCY.  This state can be achieved naturally as in some species of Haemophilus and Bacillus when levels of nutrients and oxygen are low.  Naturally competent organisms have a membrane associated transport complex which binds and transfers certain DNA molecules, from cell that have died and lysed, into the cell where they are incorporated and their genes are expressed.</a:t>
            </a:r>
          </a:p>
          <a:p>
            <a:r>
              <a:rPr lang="en-US"/>
              <a:t>E. Coli, the organism on which much of the current research is performed, must be artificially induced to make it competent.  Competent E. coli cells are very fragile and must be treated carefully.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9AD301-B96A-1248-901C-E3E93D101FE7}" type="slidenum">
              <a:rPr lang="en-US"/>
              <a:pPr/>
              <a:t>16</a:t>
            </a:fld>
            <a:endParaRPr 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D959C55-1806-6D43-8745-D7D15DB6CC41}" type="slidenum">
              <a:rPr lang="en-US"/>
              <a:pPr/>
              <a:t>17</a:t>
            </a:fld>
            <a:endParaRPr 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566CFD6-7C49-BC45-8FAB-872F44EEEDE1}" type="slidenum">
              <a:rPr lang="en-US"/>
              <a:pPr/>
              <a:t>18</a:t>
            </a:fld>
            <a:endParaRPr 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Transformation Solution: Used because it is a sterile solutions and it contains calcium chloride which renders bacteria competent and able to uptake the plasmid</a:t>
            </a:r>
          </a:p>
          <a:p>
            <a:r>
              <a:rPr lang="en-US"/>
              <a:t>Addition of pGlo: students must ensure film of pGlo is on the loop (like blowing bubbles) or not enough plasmid will be used.</a:t>
            </a:r>
          </a:p>
          <a:p>
            <a:r>
              <a:rPr lang="en-US"/>
              <a:t>Ice</a:t>
            </a:r>
            <a:r>
              <a:rPr lang="en-US">
                <a:sym typeface="Wingdings" charset="2"/>
              </a:rPr>
              <a:t>HeatIncubate: Important to follow timing guidelines to give best results</a:t>
            </a:r>
          </a:p>
          <a:p>
            <a:r>
              <a:rPr lang="en-US">
                <a:sym typeface="Wingdings" charset="2"/>
              </a:rPr>
              <a:t>Streak plates: Follow directions; too much bacteria or insufficient spreading could lead to poor results.</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76E024-611D-E241-9B6C-3FCD63EF4B75}" type="slidenum">
              <a:rPr lang="en-US"/>
              <a:pPr/>
              <a:t>19</a:t>
            </a:fld>
            <a:endParaRPr 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The bacterial cell membrane is permeable to chloride ions, but is non-permeable to calcium ions. As the chloride ions enter the cell, water molecules accompany the charged particle. This influx of water causes the cells to swell and is necessary for the uptake of DNA. The exact mechanism of this uptake is unknown. It is known, however, that the calcium chloride treatment be followed by heat.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44D29FC-26DB-A84A-8005-1397BB926376}" type="slidenum">
              <a:rPr lang="en-US"/>
              <a:pPr/>
              <a:t>2</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sz="800"/>
              <a:t>Transformation: Students will learn about the process of moving genes from one organism to another with the aid of a plasmid</a:t>
            </a:r>
          </a:p>
          <a:p>
            <a:endParaRPr lang="en-US" sz="800"/>
          </a:p>
          <a:p>
            <a:r>
              <a:rPr lang="en-US" sz="800"/>
              <a:t>Regulation: </a:t>
            </a:r>
          </a:p>
          <a:p>
            <a:r>
              <a:rPr lang="en-US" sz="800"/>
              <a:t>Allows for adaptation to various conditions and prevents unneeded production of proteins.</a:t>
            </a:r>
          </a:p>
          <a:p>
            <a:r>
              <a:rPr lang="en-US" altLang="zh-CN" sz="800">
                <a:cs typeface="宋体" charset="-122"/>
              </a:rPr>
              <a:t>Gene expression in all organisms is carefully regulated to allow for adaptation to differing conditions and to prevent wasteful overproduction of unneeded proteins. The genes involved in the breakdown of different food sources are good examples of highly regulated genes. For example, the simple sugar arabinose is both a source of energy and a source of carbon for</a:t>
            </a:r>
          </a:p>
          <a:p>
            <a:r>
              <a:rPr lang="en-US" altLang="zh-CN" sz="800">
                <a:cs typeface="宋体" charset="-122"/>
              </a:rPr>
              <a:t>bacteria. The bacterial genes that make digestive enzymes to break down arabinose for food are not expressed when arabinose is not in the environment. But when arabinose is present, these genes are turned on. When the arabinose runs out, the genes are turned off again. </a:t>
            </a:r>
          </a:p>
          <a:p>
            <a:endParaRPr lang="en-US" sz="800"/>
          </a:p>
          <a:p>
            <a:r>
              <a:rPr lang="en-US" sz="800"/>
              <a:t>Selection: </a:t>
            </a:r>
          </a:p>
          <a:p>
            <a:r>
              <a:rPr lang="en-US" sz="800"/>
              <a:t>Colonies can be selected for their ability to grow in various conditions.</a:t>
            </a:r>
          </a:p>
          <a:p>
            <a:endParaRPr lang="en-US" sz="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C7E488A-019B-464F-A78E-CBABE186CB2F}" type="slidenum">
              <a:rPr lang="en-US"/>
              <a:pPr/>
              <a:t>20</a:t>
            </a:fld>
            <a:endParaRPr 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Heat Shock:</a:t>
            </a:r>
          </a:p>
          <a:p>
            <a:r>
              <a:rPr lang="en-US"/>
              <a:t>When E. coli are subjected to 42degC heat, a set of genes are expressed which aid the bacteria in surviving at such temperatures. This set of genes are called the heat shock genes. The heat shock step is necessary for the uptake of DNA. At temperatures above 42degC, the bacteria's ability to uptake DNA becomes reduced, and at extreme temperatures the bacteria will die. </a:t>
            </a:r>
          </a:p>
          <a:p>
            <a:endParaRPr lang="en-US"/>
          </a:p>
          <a:p>
            <a:r>
              <a:rPr lang="en-US"/>
              <a:t>Incubation:</a:t>
            </a:r>
          </a:p>
          <a:p>
            <a:r>
              <a:rPr lang="en-US"/>
              <a:t>After the heat shock step, intact plasmid DNA molecules replicate in bacterial host cells. To help the bacterial cells recover from the heat shock, the cells are briefly incubated in LB Nutrient Broth, a solution that provides nutrients for the bacteria. As the cells recover, plasmid genes are expressed, including those that allow the replication of plasmids which will end up in new, dividing bacterial cells.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C38194A-F641-1B45-BBAE-DB865B1A95BD}" type="slidenum">
              <a:rPr lang="en-US"/>
              <a:pPr/>
              <a:t>21</a:t>
            </a:fld>
            <a:endParaRPr 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Not all cells will have the plasmid and not all newly produced plasmids will end up in new bacteria cells.  So, it is necessary to select for bacterial cells which contain the plasmid. This is commonly performed with antibiotic selection. Some E.coli strains cannot grow in the presence of common antibiotics like ampicillin. Plasmids used for the cloning and manipulation of DNA have been engineered to contain the genes for antibiotic resistance. Thus, if the bacterial transformation is plated onto media containing ampicillin, only bacteria which have the plasmid DNA will have the ability to metabolize ampicillin and form colonies. In this way, bacterial cells containing plasmid DNA are selected.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2090286-5972-6146-8EAC-7431F7E6E81F}" type="slidenum">
              <a:rPr lang="en-US"/>
              <a:pPr/>
              <a:t>22</a:t>
            </a:fld>
            <a:endParaRPr 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5A6F43-90F5-1B4C-8539-C318EE5E579A}" type="slidenum">
              <a:rPr lang="en-US"/>
              <a:pPr/>
              <a:t>23</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73B0975-63B5-9747-A6A0-A7C528DAA20E}" type="slidenum">
              <a:rPr lang="en-US"/>
              <a:pPr/>
              <a:t>24</a:t>
            </a:fld>
            <a:endParaRPr 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8D08E58-95D3-AD4B-BD1B-CC524CBF4529}" type="slidenum">
              <a:rPr lang="en-US"/>
              <a:pPr/>
              <a:t>25</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9B01EEB-E216-604A-AEA8-994DCB0E09E2}" type="slidenum">
              <a:rPr lang="en-US"/>
              <a:pPr/>
              <a:t>26</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1F56641-BB6C-004D-8229-7661F8986572}" type="slidenum">
              <a:rPr lang="en-US"/>
              <a:pPr/>
              <a:t>27</a:t>
            </a:fld>
            <a:endParaRPr 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F458C41-0BD2-6240-99C5-19D362693F5F}" type="slidenum">
              <a:rPr lang="en-US"/>
              <a:pPr/>
              <a:t>3</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By copying the message and taking it to the cytoplasm the DNA can remain pristine. It is also shielded from the chemicals in the cytoplasm.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CB1764D-A933-DC41-B461-2BF316215E58}" type="slidenum">
              <a:rPr lang="en-US"/>
              <a:pPr/>
              <a:t>4</a:t>
            </a:fld>
            <a:endParaRPr 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t>Genetic</a:t>
            </a:r>
            <a:r>
              <a:rPr lang="en-US" b="1"/>
              <a:t> transformation</a:t>
            </a:r>
            <a:r>
              <a:rPr lang="en-US"/>
              <a:t> is taking genes from one organism and putting them in another.  A </a:t>
            </a:r>
            <a:r>
              <a:rPr lang="en-US" b="1"/>
              <a:t>gene</a:t>
            </a:r>
            <a:r>
              <a:rPr lang="en-US"/>
              <a:t> is a piece of DNA that gives the instructions for making a protein. This </a:t>
            </a:r>
            <a:r>
              <a:rPr lang="en-US" b="1"/>
              <a:t>protein</a:t>
            </a:r>
            <a:r>
              <a:rPr lang="en-US"/>
              <a:t> gives an organism a certain trait. A gene is inserted into an organism in order to change the organism’s trait. Genetic transformation is used in many areas of biotechnology. In </a:t>
            </a:r>
            <a:r>
              <a:rPr lang="en-US" b="1"/>
              <a:t>agriculture</a:t>
            </a:r>
            <a:r>
              <a:rPr lang="en-US"/>
              <a:t>, genes coding for traits such as frost, pest, or spoilage resistance can be inserted into plants. In </a:t>
            </a:r>
            <a:r>
              <a:rPr lang="en-US" b="1"/>
              <a:t>medicine</a:t>
            </a:r>
            <a:r>
              <a:rPr lang="en-US"/>
              <a:t>, gene therapy treats diseases caused by defective genes by inserting healthy copies of the defective gene in a sick person’s cells.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2DEC1CD-B3E3-F34F-9783-46C832028A16}" type="slidenum">
              <a:rPr lang="en-US"/>
              <a:pPr/>
              <a:t>5</a:t>
            </a:fld>
            <a:endParaRPr 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pPr>
              <a:lnSpc>
                <a:spcPct val="90000"/>
              </a:lnSpc>
            </a:pPr>
            <a:r>
              <a:rPr lang="en-US" altLang="zh-CN">
                <a:cs typeface="宋体" charset="-122"/>
              </a:rPr>
              <a:t>You will learn about the process of moving genes from one organism to another with the aid of a plasmid, a small circular piece of DNA. Bacteria have one large chromosome and, usually, one or more plasmids. Plasmids usually contain genes for traits that may help the bacteria survive. In nature, bacteria can transfer plasmids back and forth allowing them to share these beneficial genes. This process allows bacteria to adapt to new environments.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A28E857-BB21-324A-9283-A227072F9FEC}" type="slidenum">
              <a:rPr lang="en-US"/>
              <a:pPr/>
              <a:t>6</a:t>
            </a:fld>
            <a:endParaRPr 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Plasmids classified as “stringent” only replicate once per </a:t>
            </a:r>
            <a:r>
              <a:rPr lang="en-US" i="1"/>
              <a:t>cell division</a:t>
            </a:r>
            <a:r>
              <a:rPr lang="en-US"/>
              <a:t>, and the copy number remains low. “Relaxed” plasmids replicate independently from the bacterial chromosome, and accumulate in many copies per cell.</a:t>
            </a:r>
          </a:p>
          <a:p>
            <a:r>
              <a:rPr lang="en-US" i="1"/>
              <a:t>How is copy number significant? </a:t>
            </a:r>
          </a:p>
          <a:p>
            <a:r>
              <a:rPr lang="en-US"/>
              <a:t>A “relaxed” plasmid would produce large quantities of a specific DNA sequence or allow expression of a foreign gene in a host cell.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ECF6ABF-5376-B146-AC1E-0F4E91CD2700}" type="slidenum">
              <a:rPr lang="en-US"/>
              <a:pPr/>
              <a:t>7</a:t>
            </a:fld>
            <a:endParaRPr lang="en-US"/>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3FF3EA-8A83-FA4B-9839-C385FC721D88}" type="slidenum">
              <a:rPr lang="en-US"/>
              <a:pPr/>
              <a:t>8</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zh-CN">
                <a:cs typeface="宋体" charset="-122"/>
              </a:rPr>
              <a:t>Green Fluorescent Protein (GFP) was originally isolated from the bioluminescent jellyfish, </a:t>
            </a:r>
            <a:r>
              <a:rPr lang="en-US" altLang="zh-CN" i="1">
                <a:cs typeface="宋体" charset="-122"/>
              </a:rPr>
              <a:t>Aequorea victoria. </a:t>
            </a:r>
            <a:r>
              <a:rPr lang="en-US" altLang="zh-CN">
                <a:cs typeface="宋体" charset="-122"/>
              </a:rPr>
              <a:t>The gene for GFP has recently been cloned. The unique three-dimensional conformation of GFP causes it to resonate when exposed to ultraviolet light and give off energy in the form of visible green light.</a:t>
            </a:r>
          </a:p>
          <a:p>
            <a:r>
              <a:rPr lang="en-US"/>
              <a:t>Bio-Rad’s pGLO plasmid has three special genes: one for GFP, a gene for antibiotic resistance, and a gene regulation system.  This system can be used to control when the bacteria produce fluorescent protein. The gene for GFP can be switched on in transformed cells by adding the sugar arabinose to the cells’ food source. Transformed cells will appear white on plates not containing arabinose, and fluorescent green when arabinose is included in the nutrient agar medium.  Also, we can test that cells have been transformed with pGLO DNA by growing them on antibiotic plates.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78AC8AF-5694-644E-8613-2818E00FB6B3}" type="slidenum">
              <a:rPr lang="en-US"/>
              <a:pPr/>
              <a:t>9</a:t>
            </a:fld>
            <a:endParaRPr 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bwMode="gray">
      <p:bgPr>
        <a:blipFill dpi="0" rotWithShape="0">
          <a:blip r:embed="rId2"/>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152400" y="2895600"/>
            <a:ext cx="8839200" cy="1303338"/>
          </a:xfrm>
        </p:spPr>
        <p:txBody>
          <a:bodyPr/>
          <a:lstStyle>
            <a:lvl1pPr algn="ctr">
              <a:defRPr/>
            </a:lvl1pPr>
          </a:lstStyle>
          <a:p>
            <a:r>
              <a:rPr lang="en-US"/>
              <a:t>Click to edit title style</a:t>
            </a:r>
          </a:p>
        </p:txBody>
      </p:sp>
      <p:sp>
        <p:nvSpPr>
          <p:cNvPr id="205827" name="Rectangle 3"/>
          <p:cNvSpPr>
            <a:spLocks noGrp="1" noChangeArrowheads="1"/>
          </p:cNvSpPr>
          <p:nvPr>
            <p:ph type="subTitle" idx="1"/>
          </p:nvPr>
        </p:nvSpPr>
        <p:spPr>
          <a:xfrm>
            <a:off x="152400" y="4191000"/>
            <a:ext cx="8839200" cy="914400"/>
          </a:xfrm>
        </p:spPr>
        <p:txBody>
          <a:bodyPr/>
          <a:lstStyle>
            <a:lvl1pPr marL="0" indent="0" algn="ctr">
              <a:buFont typeface="Wingdings" charset="2"/>
              <a:buNone/>
              <a:defRPr b="1"/>
            </a:lvl1pPr>
          </a:lstStyle>
          <a:p>
            <a:r>
              <a:rPr lang="en-US"/>
              <a:t>Click to edit subtitle style</a:t>
            </a:r>
          </a:p>
        </p:txBody>
      </p:sp>
      <p:sp>
        <p:nvSpPr>
          <p:cNvPr id="205828" name="Rectangle 4"/>
          <p:cNvSpPr>
            <a:spLocks noGrp="1" noChangeArrowheads="1"/>
          </p:cNvSpPr>
          <p:nvPr>
            <p:ph type="dt" sz="quarter" idx="2"/>
          </p:nvPr>
        </p:nvSpPr>
        <p:spPr/>
        <p:txBody>
          <a:bodyPr/>
          <a:lstStyle>
            <a:lvl1pPr>
              <a:defRPr/>
            </a:lvl1pPr>
          </a:lstStyle>
          <a:p>
            <a:endParaRPr lang="en-US"/>
          </a:p>
        </p:txBody>
      </p:sp>
      <p:sp>
        <p:nvSpPr>
          <p:cNvPr id="205829" name="Rectangle 5"/>
          <p:cNvSpPr>
            <a:spLocks noGrp="1" noChangeArrowheads="1"/>
          </p:cNvSpPr>
          <p:nvPr>
            <p:ph type="ftr" sz="quarter" idx="3"/>
          </p:nvPr>
        </p:nvSpPr>
        <p:spPr/>
        <p:txBody>
          <a:bodyPr/>
          <a:lstStyle>
            <a:lvl1pPr>
              <a:defRPr/>
            </a:lvl1pPr>
          </a:lstStyle>
          <a:p>
            <a:endParaRPr lang="en-US"/>
          </a:p>
        </p:txBody>
      </p:sp>
      <p:sp>
        <p:nvSpPr>
          <p:cNvPr id="205830" name="Rectangle 6"/>
          <p:cNvSpPr>
            <a:spLocks noGrp="1" noChangeArrowheads="1"/>
          </p:cNvSpPr>
          <p:nvPr>
            <p:ph type="sldNum" sz="quarter" idx="4"/>
          </p:nvPr>
        </p:nvSpPr>
        <p:spPr/>
        <p:txBody>
          <a:bodyPr/>
          <a:lstStyle>
            <a:lvl1pPr>
              <a:defRPr/>
            </a:lvl1pPr>
          </a:lstStyle>
          <a:p>
            <a:fld id="{97E67EF3-F3B3-624C-B008-506CC94CD8A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86F87F9-40C5-224F-86FD-2D3C66918EB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035EABA-BE22-2940-AECD-E646DADEB84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764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267200"/>
            <a:ext cx="42672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A21937E2-AC41-F842-8A4C-B5D48CC422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4F3B9A1-2A4F-F040-A914-CDD68A6F93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6BAC25D4-DE6A-3A46-B0CC-55986A27B47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C2A605FA-E41B-1449-A993-967D63692D9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C2AB1F88-1797-1D4D-B6B9-18ECB20D401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B2B03E3-E6A1-4F4E-A471-D87B3226DA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627C6188-8940-A44E-A716-85F3FF0E93D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50A3DCD3-9E4C-894C-93EE-93072ED029B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7F6BE32A-BEB6-F941-9842-AF3883EFE03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228600" y="15240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04803" name="Rectangle 3"/>
          <p:cNvSpPr>
            <a:spLocks noGrp="1" noChangeArrowheads="1"/>
          </p:cNvSpPr>
          <p:nvPr>
            <p:ph type="body" idx="1"/>
          </p:nvPr>
        </p:nvSpPr>
        <p:spPr bwMode="auto">
          <a:xfrm>
            <a:off x="228600" y="1676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083C3B2-0951-934B-9AFC-70761DD51F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0" fontAlgn="base" hangingPunct="0">
        <a:spcBef>
          <a:spcPct val="0"/>
        </a:spcBef>
        <a:spcAft>
          <a:spcPct val="0"/>
        </a:spcAft>
        <a:defRPr kumimoji="1" sz="4400" b="1">
          <a:solidFill>
            <a:schemeClr val="tx1"/>
          </a:solidFill>
          <a:latin typeface="+mj-lt"/>
          <a:ea typeface="+mj-ea"/>
          <a:cs typeface="+mj-cs"/>
        </a:defRPr>
      </a:lvl1pPr>
      <a:lvl2pPr algn="l" rtl="0" eaLnBrk="0" fontAlgn="base" hangingPunct="0">
        <a:spcBef>
          <a:spcPct val="0"/>
        </a:spcBef>
        <a:spcAft>
          <a:spcPct val="0"/>
        </a:spcAft>
        <a:defRPr kumimoji="1" sz="4400" b="1">
          <a:solidFill>
            <a:schemeClr val="tx1"/>
          </a:solidFill>
          <a:latin typeface="Arial" charset="0"/>
        </a:defRPr>
      </a:lvl2pPr>
      <a:lvl3pPr algn="l" rtl="0" eaLnBrk="0" fontAlgn="base" hangingPunct="0">
        <a:spcBef>
          <a:spcPct val="0"/>
        </a:spcBef>
        <a:spcAft>
          <a:spcPct val="0"/>
        </a:spcAft>
        <a:defRPr kumimoji="1" sz="4400" b="1">
          <a:solidFill>
            <a:schemeClr val="tx1"/>
          </a:solidFill>
          <a:latin typeface="Arial" charset="0"/>
        </a:defRPr>
      </a:lvl3pPr>
      <a:lvl4pPr algn="l" rtl="0" eaLnBrk="0" fontAlgn="base" hangingPunct="0">
        <a:spcBef>
          <a:spcPct val="0"/>
        </a:spcBef>
        <a:spcAft>
          <a:spcPct val="0"/>
        </a:spcAft>
        <a:defRPr kumimoji="1" sz="4400" b="1">
          <a:solidFill>
            <a:schemeClr val="tx1"/>
          </a:solidFill>
          <a:latin typeface="Arial" charset="0"/>
        </a:defRPr>
      </a:lvl4pPr>
      <a:lvl5pPr algn="l" rtl="0" eaLnBrk="0" fontAlgn="base" hangingPunct="0">
        <a:spcBef>
          <a:spcPct val="0"/>
        </a:spcBef>
        <a:spcAft>
          <a:spcPct val="0"/>
        </a:spcAft>
        <a:defRPr kumimoji="1" sz="4400" b="1">
          <a:solidFill>
            <a:schemeClr val="tx1"/>
          </a:solidFill>
          <a:latin typeface="Arial" charset="0"/>
        </a:defRPr>
      </a:lvl5pPr>
      <a:lvl6pPr marL="457200" algn="l" rtl="0" eaLnBrk="0" fontAlgn="base" hangingPunct="0">
        <a:spcBef>
          <a:spcPct val="0"/>
        </a:spcBef>
        <a:spcAft>
          <a:spcPct val="0"/>
        </a:spcAft>
        <a:defRPr kumimoji="1" sz="4400" b="1">
          <a:solidFill>
            <a:schemeClr val="tx1"/>
          </a:solidFill>
          <a:latin typeface="Arial" charset="0"/>
        </a:defRPr>
      </a:lvl6pPr>
      <a:lvl7pPr marL="914400" algn="l" rtl="0" eaLnBrk="0" fontAlgn="base" hangingPunct="0">
        <a:spcBef>
          <a:spcPct val="0"/>
        </a:spcBef>
        <a:spcAft>
          <a:spcPct val="0"/>
        </a:spcAft>
        <a:defRPr kumimoji="1" sz="4400" b="1">
          <a:solidFill>
            <a:schemeClr val="tx1"/>
          </a:solidFill>
          <a:latin typeface="Arial" charset="0"/>
        </a:defRPr>
      </a:lvl7pPr>
      <a:lvl8pPr marL="1371600" algn="l" rtl="0" eaLnBrk="0" fontAlgn="base" hangingPunct="0">
        <a:spcBef>
          <a:spcPct val="0"/>
        </a:spcBef>
        <a:spcAft>
          <a:spcPct val="0"/>
        </a:spcAft>
        <a:defRPr kumimoji="1" sz="4400" b="1">
          <a:solidFill>
            <a:schemeClr val="tx1"/>
          </a:solidFill>
          <a:latin typeface="Arial" charset="0"/>
        </a:defRPr>
      </a:lvl8pPr>
      <a:lvl9pPr marL="1828800" algn="l" rtl="0" eaLnBrk="0" fontAlgn="base" hangingPunct="0">
        <a:spcBef>
          <a:spcPct val="0"/>
        </a:spcBef>
        <a:spcAft>
          <a:spcPct val="0"/>
        </a:spcAft>
        <a:defRPr kumimoji="1" sz="4400" b="1">
          <a:solidFill>
            <a:schemeClr val="tx1"/>
          </a:solidFill>
          <a:latin typeface="Arial" charset="0"/>
        </a:defRPr>
      </a:lvl9pPr>
    </p:titleStyle>
    <p:bodyStyle>
      <a:lvl1pPr marL="342900" indent="-342900" algn="l" rtl="0" eaLnBrk="0" fontAlgn="base" hangingPunct="0">
        <a:spcBef>
          <a:spcPct val="20000"/>
        </a:spcBef>
        <a:spcAft>
          <a:spcPct val="0"/>
        </a:spcAft>
        <a:buClr>
          <a:srgbClr val="3A5047"/>
        </a:buClr>
        <a:buSzPct val="75000"/>
        <a:buFont typeface="Wingdings"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3A5047"/>
        </a:buClr>
        <a:buSzPct val="75000"/>
        <a:buFont typeface="Wingdings" charset="2"/>
        <a:buChar char="n"/>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3A5047"/>
        </a:buClr>
        <a:buSzPct val="75000"/>
        <a:buFont typeface="Wingdings" charset="2"/>
        <a:buChar char="n"/>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3A5047"/>
        </a:buClr>
        <a:buSzPct val="75000"/>
        <a:buFont typeface="Wingdings" charset="2"/>
        <a:buChar char="n"/>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3A5047"/>
        </a:buClr>
        <a:buSzPct val="75000"/>
        <a:buFont typeface="Wingdings" charset="2"/>
        <a:buChar char="n"/>
        <a:defRPr kumimoji="1"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rgbClr val="3A5047"/>
        </a:buClr>
        <a:buSzPct val="75000"/>
        <a:buFont typeface="Wingdings" charset="2"/>
        <a:buChar char="n"/>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lr>
          <a:srgbClr val="3A5047"/>
        </a:buClr>
        <a:buSzPct val="75000"/>
        <a:buFont typeface="Wingdings" charset="2"/>
        <a:buChar char="n"/>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lr>
          <a:srgbClr val="3A5047"/>
        </a:buClr>
        <a:buSzPct val="75000"/>
        <a:buFont typeface="Wingdings" charset="2"/>
        <a:buChar char="n"/>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lr>
          <a:srgbClr val="3A5047"/>
        </a:buClr>
        <a:buSzPct val="75000"/>
        <a:buFont typeface="Wingdings" charset="2"/>
        <a:buChar char="n"/>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www.mun.ca/biochem/courses/3107/Topics/Ara_operon.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conncoll.edu/ccacad/zimmer/GFP-ww/GFP-1.htm"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228600"/>
            <a:ext cx="8915400" cy="762000"/>
          </a:xfrm>
        </p:spPr>
        <p:txBody>
          <a:bodyPr/>
          <a:lstStyle/>
          <a:p>
            <a:r>
              <a:rPr lang="en-US" sz="2800"/>
              <a:t>pGLO</a:t>
            </a:r>
            <a:r>
              <a:rPr lang="en-US" sz="2800" baseline="40000"/>
              <a:t>TM</a:t>
            </a:r>
            <a:r>
              <a:rPr lang="en-US" sz="2800"/>
              <a:t> Bacterial Transformation</a:t>
            </a:r>
          </a:p>
        </p:txBody>
      </p:sp>
      <p:pic>
        <p:nvPicPr>
          <p:cNvPr id="2058" name="Picture 10" descr="image40"/>
          <p:cNvPicPr>
            <a:picLocks noChangeAspect="1" noChangeArrowheads="1"/>
          </p:cNvPicPr>
          <p:nvPr/>
        </p:nvPicPr>
        <p:blipFill>
          <a:blip r:embed="rId3"/>
          <a:srcRect/>
          <a:stretch>
            <a:fillRect/>
          </a:stretch>
        </p:blipFill>
        <p:spPr bwMode="auto">
          <a:xfrm>
            <a:off x="609600" y="1828800"/>
            <a:ext cx="8305800" cy="4048125"/>
          </a:xfrm>
          <a:prstGeom prst="rect">
            <a:avLst/>
          </a:prstGeom>
          <a:noFill/>
          <a:ln w="28575">
            <a:solidFill>
              <a:schemeClr val="tx1"/>
            </a:solidFill>
            <a:miter lim="800000"/>
            <a:headEnd/>
            <a:tailEnd/>
          </a:ln>
        </p:spPr>
      </p:pic>
      <p:pic>
        <p:nvPicPr>
          <p:cNvPr id="2057" name="Picture 9" descr="new_gfp"/>
          <p:cNvPicPr>
            <a:picLocks noChangeAspect="1" noChangeArrowheads="1"/>
          </p:cNvPicPr>
          <p:nvPr/>
        </p:nvPicPr>
        <p:blipFill>
          <a:blip r:embed="rId4"/>
          <a:srcRect/>
          <a:stretch>
            <a:fillRect/>
          </a:stretch>
        </p:blipFill>
        <p:spPr bwMode="auto">
          <a:xfrm rot="-2167900">
            <a:off x="304800" y="1371600"/>
            <a:ext cx="2225675" cy="1484313"/>
          </a:xfrm>
          <a:prstGeom prst="rect">
            <a:avLst/>
          </a:prstGeom>
          <a:solidFill>
            <a:srgbClr val="000000"/>
          </a:solidFill>
          <a:ln w="28575">
            <a:solidFill>
              <a:schemeClr val="hlink"/>
            </a:solidFill>
            <a:miter lim="800000"/>
            <a:headEnd/>
            <a:tailEnd/>
          </a:ln>
        </p:spPr>
      </p:pic>
      <p:pic>
        <p:nvPicPr>
          <p:cNvPr id="2060" name="Picture 12" descr="new_gfp"/>
          <p:cNvPicPr>
            <a:picLocks noChangeAspect="1" noChangeArrowheads="1"/>
          </p:cNvPicPr>
          <p:nvPr/>
        </p:nvPicPr>
        <p:blipFill>
          <a:blip r:embed="rId4"/>
          <a:srcRect/>
          <a:stretch>
            <a:fillRect/>
          </a:stretch>
        </p:blipFill>
        <p:spPr bwMode="auto">
          <a:xfrm rot="-2348065">
            <a:off x="5413375" y="1292225"/>
            <a:ext cx="1804988" cy="1203325"/>
          </a:xfrm>
          <a:prstGeom prst="rect">
            <a:avLst/>
          </a:prstGeom>
          <a:solidFill>
            <a:srgbClr val="000000"/>
          </a:solidFill>
          <a:ln w="28575">
            <a:solidFill>
              <a:schemeClr val="hlink"/>
            </a:solidFill>
            <a:miter lim="800000"/>
            <a:headEnd/>
            <a:tailEnd/>
          </a:ln>
        </p:spPr>
      </p:pic>
      <p:sp>
        <p:nvSpPr>
          <p:cNvPr id="2055" name="Rectangle 7"/>
          <p:cNvSpPr>
            <a:spLocks noChangeArrowheads="1"/>
          </p:cNvSpPr>
          <p:nvPr/>
        </p:nvSpPr>
        <p:spPr bwMode="auto">
          <a:xfrm>
            <a:off x="609600" y="5881688"/>
            <a:ext cx="8305800" cy="976312"/>
          </a:xfrm>
          <a:prstGeom prst="rect">
            <a:avLst/>
          </a:prstGeom>
          <a:noFill/>
          <a:ln w="9525">
            <a:noFill/>
            <a:miter lim="800000"/>
            <a:headEnd/>
            <a:tailEnd/>
          </a:ln>
          <a:effectLst/>
        </p:spPr>
        <p:txBody>
          <a:bodyPr>
            <a:prstTxWarp prst="textNoShape">
              <a:avLst/>
            </a:prstTxWarp>
            <a:spAutoFit/>
          </a:bodyPr>
          <a:lstStyle/>
          <a:p>
            <a:pPr algn="l" eaLnBrk="0" hangingPunct="0"/>
            <a:r>
              <a:rPr lang="en-US" sz="2200" b="1" i="1">
                <a:latin typeface="Arial" charset="0"/>
              </a:rPr>
              <a:t>Aequorea victoria </a:t>
            </a:r>
          </a:p>
          <a:p>
            <a:pPr algn="l" eaLnBrk="0" hangingPunct="0"/>
            <a:r>
              <a:rPr lang="en-US" sz="1800" b="1" i="1">
                <a:latin typeface="Arial" charset="0"/>
              </a:rPr>
              <a:t>Two views of the hydromedusa Aequorea victoria from Friday Harbor, Washington, copyright Claudia .E. Mills 1999</a:t>
            </a: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85" name="Rectangle 9"/>
          <p:cNvSpPr>
            <a:spLocks noGrp="1" noChangeArrowheads="1"/>
          </p:cNvSpPr>
          <p:nvPr>
            <p:ph type="title"/>
          </p:nvPr>
        </p:nvSpPr>
        <p:spPr>
          <a:xfrm>
            <a:off x="0" y="228600"/>
            <a:ext cx="9601200" cy="1219200"/>
          </a:xfrm>
        </p:spPr>
        <p:txBody>
          <a:bodyPr/>
          <a:lstStyle/>
          <a:p>
            <a:r>
              <a:rPr lang="en-US" sz="3600"/>
              <a:t>Gene Regulation: Bacterial Operons</a:t>
            </a:r>
          </a:p>
        </p:txBody>
      </p:sp>
      <p:pic>
        <p:nvPicPr>
          <p:cNvPr id="101395" name="Picture 19" descr="Fig_2_15"/>
          <p:cNvPicPr>
            <a:picLocks noChangeAspect="1" noChangeArrowheads="1"/>
          </p:cNvPicPr>
          <p:nvPr/>
        </p:nvPicPr>
        <p:blipFill>
          <a:blip r:embed="rId3"/>
          <a:srcRect/>
          <a:stretch>
            <a:fillRect/>
          </a:stretch>
        </p:blipFill>
        <p:spPr bwMode="auto">
          <a:xfrm>
            <a:off x="838200" y="2819400"/>
            <a:ext cx="7924800" cy="3714750"/>
          </a:xfrm>
          <a:prstGeom prst="rect">
            <a:avLst/>
          </a:prstGeom>
          <a:noFill/>
        </p:spPr>
      </p:pic>
      <p:sp>
        <p:nvSpPr>
          <p:cNvPr id="101396" name="Text Box 20"/>
          <p:cNvSpPr txBox="1">
            <a:spLocks noChangeArrowheads="1"/>
          </p:cNvSpPr>
          <p:nvPr/>
        </p:nvSpPr>
        <p:spPr bwMode="auto">
          <a:xfrm>
            <a:off x="914400" y="1752600"/>
            <a:ext cx="5186363" cy="579438"/>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sz="3200" b="1">
                <a:solidFill>
                  <a:schemeClr val="tx2"/>
                </a:solidFill>
                <a:effectLst>
                  <a:outerShdw blurRad="38100" dist="38100" dir="2700000" algn="tl">
                    <a:srgbClr val="DDDDDD"/>
                  </a:outerShdw>
                </a:effectLst>
                <a:latin typeface="Arial" charset="0"/>
              </a:rPr>
              <a:t>The Lactose (Lac) Operon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04800"/>
            <a:ext cx="8458200" cy="685800"/>
          </a:xfrm>
        </p:spPr>
        <p:txBody>
          <a:bodyPr/>
          <a:lstStyle/>
          <a:p>
            <a:r>
              <a:rPr lang="en-US"/>
              <a:t>Arabinose Operon</a:t>
            </a:r>
          </a:p>
        </p:txBody>
      </p:sp>
      <p:grpSp>
        <p:nvGrpSpPr>
          <p:cNvPr id="30860" name="Group 140"/>
          <p:cNvGrpSpPr>
            <a:grpSpLocks/>
          </p:cNvGrpSpPr>
          <p:nvPr/>
        </p:nvGrpSpPr>
        <p:grpSpPr bwMode="auto">
          <a:xfrm>
            <a:off x="2971800" y="4953000"/>
            <a:ext cx="3387725" cy="457200"/>
            <a:chOff x="1872" y="3120"/>
            <a:chExt cx="2134" cy="288"/>
          </a:xfrm>
        </p:grpSpPr>
        <p:sp>
          <p:nvSpPr>
            <p:cNvPr id="30780" name="Text Box 60"/>
            <p:cNvSpPr txBox="1">
              <a:spLocks noChangeArrowheads="1"/>
            </p:cNvSpPr>
            <p:nvPr/>
          </p:nvSpPr>
          <p:spPr bwMode="auto">
            <a:xfrm>
              <a:off x="2256" y="3120"/>
              <a:ext cx="1750" cy="288"/>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FFFF66"/>
                  </a:solidFill>
                </a:rPr>
                <a:t>RNA Polymerase</a:t>
              </a:r>
              <a:endParaRPr lang="en-US"/>
            </a:p>
          </p:txBody>
        </p:sp>
        <p:sp>
          <p:nvSpPr>
            <p:cNvPr id="30801" name="Oval 81"/>
            <p:cNvSpPr>
              <a:spLocks noChangeArrowheads="1"/>
            </p:cNvSpPr>
            <p:nvPr/>
          </p:nvSpPr>
          <p:spPr bwMode="auto">
            <a:xfrm>
              <a:off x="1872" y="3120"/>
              <a:ext cx="295" cy="258"/>
            </a:xfrm>
            <a:prstGeom prst="ellipse">
              <a:avLst/>
            </a:prstGeom>
            <a:solidFill>
              <a:srgbClr val="3366FF"/>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grpSp>
      <p:sp>
        <p:nvSpPr>
          <p:cNvPr id="30856" name="Text Box 136"/>
          <p:cNvSpPr txBox="1">
            <a:spLocks noChangeArrowheads="1"/>
          </p:cNvSpPr>
          <p:nvPr/>
        </p:nvSpPr>
        <p:spPr bwMode="auto">
          <a:xfrm>
            <a:off x="5105400" y="1905000"/>
            <a:ext cx="3810000" cy="2587625"/>
          </a:xfrm>
          <a:prstGeom prst="rect">
            <a:avLst/>
          </a:prstGeom>
          <a:noFill/>
          <a:ln w="9525">
            <a:noFill/>
            <a:miter lim="800000"/>
            <a:headEnd/>
            <a:tailEnd/>
          </a:ln>
          <a:effectLst/>
        </p:spPr>
        <p:txBody>
          <a:bodyPr>
            <a:prstTxWarp prst="textNoShape">
              <a:avLst/>
            </a:prstTxWarp>
            <a:spAutoFit/>
          </a:bodyPr>
          <a:lstStyle/>
          <a:p>
            <a:pPr algn="l" eaLnBrk="0" hangingPunct="0"/>
            <a:r>
              <a:rPr lang="en-US">
                <a:latin typeface="Arial" charset="0"/>
              </a:rPr>
              <a:t>A more detailed description of the Arabinose Operon:</a:t>
            </a:r>
          </a:p>
          <a:p>
            <a:pPr algn="l" eaLnBrk="0" hangingPunct="0"/>
            <a:r>
              <a:rPr lang="en-US">
                <a:latin typeface="Arial" charset="0"/>
                <a:hlinkClick r:id="rId3"/>
              </a:rPr>
              <a:t>http://www.mun.ca/biochem/courses/3107/Topics/Ara_operon.html</a:t>
            </a:r>
            <a:endParaRPr lang="en-US">
              <a:latin typeface="Arial" charset="0"/>
            </a:endParaRPr>
          </a:p>
          <a:p>
            <a:pPr algn="l" eaLnBrk="0" hangingPunct="0"/>
            <a:endParaRPr lang="en-US" sz="2000">
              <a:latin typeface="Arial" charset="0"/>
            </a:endParaRPr>
          </a:p>
        </p:txBody>
      </p:sp>
      <p:grpSp>
        <p:nvGrpSpPr>
          <p:cNvPr id="30870" name="Group 150"/>
          <p:cNvGrpSpPr>
            <a:grpSpLocks/>
          </p:cNvGrpSpPr>
          <p:nvPr/>
        </p:nvGrpSpPr>
        <p:grpSpPr bwMode="auto">
          <a:xfrm>
            <a:off x="0" y="990600"/>
            <a:ext cx="5410200" cy="5867400"/>
            <a:chOff x="0" y="624"/>
            <a:chExt cx="3408" cy="3696"/>
          </a:xfrm>
        </p:grpSpPr>
        <p:grpSp>
          <p:nvGrpSpPr>
            <p:cNvPr id="30841" name="Group 121"/>
            <p:cNvGrpSpPr>
              <a:grpSpLocks/>
            </p:cNvGrpSpPr>
            <p:nvPr/>
          </p:nvGrpSpPr>
          <p:grpSpPr bwMode="auto">
            <a:xfrm>
              <a:off x="650" y="1535"/>
              <a:ext cx="1910" cy="413"/>
              <a:chOff x="608" y="1509"/>
              <a:chExt cx="1835" cy="381"/>
            </a:xfrm>
          </p:grpSpPr>
          <p:sp>
            <p:nvSpPr>
              <p:cNvPr id="30782" name="Line 62"/>
              <p:cNvSpPr>
                <a:spLocks noChangeShapeType="1"/>
              </p:cNvSpPr>
              <p:nvPr/>
            </p:nvSpPr>
            <p:spPr bwMode="auto">
              <a:xfrm>
                <a:off x="925" y="1712"/>
                <a:ext cx="1518" cy="0"/>
              </a:xfrm>
              <a:prstGeom prst="line">
                <a:avLst/>
              </a:prstGeom>
              <a:noFill/>
              <a:ln w="381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85" name="Text Box 65"/>
              <p:cNvSpPr txBox="1">
                <a:spLocks noChangeArrowheads="1"/>
              </p:cNvSpPr>
              <p:nvPr/>
            </p:nvSpPr>
            <p:spPr bwMode="auto">
              <a:xfrm>
                <a:off x="1285" y="1561"/>
                <a:ext cx="261" cy="273"/>
              </a:xfrm>
              <a:prstGeom prst="rect">
                <a:avLst/>
              </a:prstGeom>
              <a:solidFill>
                <a:srgbClr val="CC99FF"/>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B</a:t>
                </a:r>
                <a:endParaRPr lang="en-US"/>
              </a:p>
            </p:txBody>
          </p:sp>
          <p:sp>
            <p:nvSpPr>
              <p:cNvPr id="30788" name="Text Box 68"/>
              <p:cNvSpPr txBox="1">
                <a:spLocks noChangeArrowheads="1"/>
              </p:cNvSpPr>
              <p:nvPr/>
            </p:nvSpPr>
            <p:spPr bwMode="auto">
              <a:xfrm>
                <a:off x="1701" y="1561"/>
                <a:ext cx="260" cy="273"/>
              </a:xfrm>
              <a:prstGeom prst="rect">
                <a:avLst/>
              </a:prstGeom>
              <a:solidFill>
                <a:srgbClr val="FF00FF"/>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a:t>
                </a:r>
                <a:endParaRPr lang="en-US"/>
              </a:p>
            </p:txBody>
          </p:sp>
          <p:sp>
            <p:nvSpPr>
              <p:cNvPr id="30791" name="Text Box 71"/>
              <p:cNvSpPr txBox="1">
                <a:spLocks noChangeArrowheads="1"/>
              </p:cNvSpPr>
              <p:nvPr/>
            </p:nvSpPr>
            <p:spPr bwMode="auto">
              <a:xfrm>
                <a:off x="2065" y="1561"/>
                <a:ext cx="261" cy="273"/>
              </a:xfrm>
              <a:prstGeom prst="rect">
                <a:avLst/>
              </a:prstGeom>
              <a:solidFill>
                <a:srgbClr val="33CCCC"/>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D</a:t>
                </a:r>
                <a:endParaRPr lang="en-US"/>
              </a:p>
            </p:txBody>
          </p:sp>
          <p:sp>
            <p:nvSpPr>
              <p:cNvPr id="30794" name="Oval 74"/>
              <p:cNvSpPr>
                <a:spLocks noChangeArrowheads="1"/>
              </p:cNvSpPr>
              <p:nvPr/>
            </p:nvSpPr>
            <p:spPr bwMode="auto">
              <a:xfrm>
                <a:off x="608" y="1509"/>
                <a:ext cx="535" cy="381"/>
              </a:xfrm>
              <a:prstGeom prst="ellipse">
                <a:avLst/>
              </a:prstGeom>
              <a:solidFill>
                <a:schemeClr val="accent1"/>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95" name="Text Box 75"/>
              <p:cNvSpPr txBox="1">
                <a:spLocks noChangeArrowheads="1"/>
              </p:cNvSpPr>
              <p:nvPr/>
            </p:nvSpPr>
            <p:spPr bwMode="auto">
              <a:xfrm>
                <a:off x="608" y="1509"/>
                <a:ext cx="521" cy="266"/>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araC</a:t>
                </a:r>
                <a:endParaRPr lang="en-US"/>
              </a:p>
            </p:txBody>
          </p:sp>
        </p:grpSp>
        <p:grpSp>
          <p:nvGrpSpPr>
            <p:cNvPr id="30859" name="Group 139"/>
            <p:cNvGrpSpPr>
              <a:grpSpLocks/>
            </p:cNvGrpSpPr>
            <p:nvPr/>
          </p:nvGrpSpPr>
          <p:grpSpPr bwMode="auto">
            <a:xfrm>
              <a:off x="1733" y="2028"/>
              <a:ext cx="1299" cy="480"/>
              <a:chOff x="1733" y="2028"/>
              <a:chExt cx="1299" cy="480"/>
            </a:xfrm>
          </p:grpSpPr>
          <p:sp>
            <p:nvSpPr>
              <p:cNvPr id="30781" name="Text Box 61"/>
              <p:cNvSpPr txBox="1">
                <a:spLocks noChangeArrowheads="1"/>
              </p:cNvSpPr>
              <p:nvPr/>
            </p:nvSpPr>
            <p:spPr bwMode="auto">
              <a:xfrm>
                <a:off x="1949" y="2028"/>
                <a:ext cx="1083" cy="48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200">
                    <a:solidFill>
                      <a:srgbClr val="FFFF66"/>
                    </a:solidFill>
                  </a:rPr>
                  <a:t>Effector</a:t>
                </a:r>
                <a:r>
                  <a:rPr lang="en-US" sz="2200">
                    <a:solidFill>
                      <a:srgbClr val="000000"/>
                    </a:solidFill>
                  </a:rPr>
                  <a:t> </a:t>
                </a:r>
                <a:r>
                  <a:rPr lang="en-US" sz="2200" b="1"/>
                  <a:t>(Arabinose)</a:t>
                </a:r>
              </a:p>
            </p:txBody>
          </p:sp>
          <p:sp>
            <p:nvSpPr>
              <p:cNvPr id="30796" name="Oval 76"/>
              <p:cNvSpPr>
                <a:spLocks noChangeArrowheads="1"/>
              </p:cNvSpPr>
              <p:nvPr/>
            </p:nvSpPr>
            <p:spPr bwMode="auto">
              <a:xfrm>
                <a:off x="1733" y="2044"/>
                <a:ext cx="163" cy="169"/>
              </a:xfrm>
              <a:prstGeom prst="ellipse">
                <a:avLst/>
              </a:prstGeom>
              <a:solidFill>
                <a:srgbClr val="FF0000"/>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grpSp>
        <p:sp>
          <p:nvSpPr>
            <p:cNvPr id="30778" name="Oval 58"/>
            <p:cNvSpPr>
              <a:spLocks noChangeArrowheads="1"/>
            </p:cNvSpPr>
            <p:nvPr/>
          </p:nvSpPr>
          <p:spPr bwMode="auto">
            <a:xfrm>
              <a:off x="595" y="2551"/>
              <a:ext cx="487" cy="627"/>
            </a:xfrm>
            <a:prstGeom prst="ellipse">
              <a:avLst/>
            </a:prstGeom>
            <a:solidFill>
              <a:schemeClr val="accent1"/>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79" name="Text Box 59"/>
            <p:cNvSpPr txBox="1">
              <a:spLocks noChangeArrowheads="1"/>
            </p:cNvSpPr>
            <p:nvPr/>
          </p:nvSpPr>
          <p:spPr bwMode="auto">
            <a:xfrm>
              <a:off x="595" y="2720"/>
              <a:ext cx="543" cy="288"/>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araC</a:t>
              </a:r>
              <a:endParaRPr lang="en-US"/>
            </a:p>
          </p:txBody>
        </p:sp>
        <p:sp>
          <p:nvSpPr>
            <p:cNvPr id="30783" name="Line 63"/>
            <p:cNvSpPr>
              <a:spLocks noChangeShapeType="1"/>
            </p:cNvSpPr>
            <p:nvPr/>
          </p:nvSpPr>
          <p:spPr bwMode="auto">
            <a:xfrm>
              <a:off x="1031" y="2880"/>
              <a:ext cx="1581" cy="0"/>
            </a:xfrm>
            <a:prstGeom prst="line">
              <a:avLst/>
            </a:prstGeom>
            <a:noFill/>
            <a:ln w="381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86" name="Text Box 66"/>
            <p:cNvSpPr txBox="1">
              <a:spLocks noChangeArrowheads="1"/>
            </p:cNvSpPr>
            <p:nvPr/>
          </p:nvSpPr>
          <p:spPr bwMode="auto">
            <a:xfrm>
              <a:off x="1462" y="2720"/>
              <a:ext cx="270" cy="296"/>
            </a:xfrm>
            <a:prstGeom prst="rect">
              <a:avLst/>
            </a:prstGeom>
            <a:solidFill>
              <a:srgbClr val="CC99FF"/>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B</a:t>
              </a:r>
              <a:endParaRPr lang="en-US"/>
            </a:p>
          </p:txBody>
        </p:sp>
        <p:sp>
          <p:nvSpPr>
            <p:cNvPr id="30789" name="Text Box 69"/>
            <p:cNvSpPr txBox="1">
              <a:spLocks noChangeArrowheads="1"/>
            </p:cNvSpPr>
            <p:nvPr/>
          </p:nvSpPr>
          <p:spPr bwMode="auto">
            <a:xfrm>
              <a:off x="1841" y="2720"/>
              <a:ext cx="271" cy="296"/>
            </a:xfrm>
            <a:prstGeom prst="rect">
              <a:avLst/>
            </a:prstGeom>
            <a:solidFill>
              <a:srgbClr val="FF00FF"/>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a:t>
              </a:r>
              <a:endParaRPr lang="en-US"/>
            </a:p>
          </p:txBody>
        </p:sp>
        <p:sp>
          <p:nvSpPr>
            <p:cNvPr id="30792" name="Text Box 72"/>
            <p:cNvSpPr txBox="1">
              <a:spLocks noChangeArrowheads="1"/>
            </p:cNvSpPr>
            <p:nvPr/>
          </p:nvSpPr>
          <p:spPr bwMode="auto">
            <a:xfrm>
              <a:off x="2222" y="2720"/>
              <a:ext cx="270" cy="296"/>
            </a:xfrm>
            <a:prstGeom prst="rect">
              <a:avLst/>
            </a:prstGeom>
            <a:solidFill>
              <a:srgbClr val="33CCCC"/>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D</a:t>
              </a:r>
              <a:endParaRPr lang="en-US"/>
            </a:p>
          </p:txBody>
        </p:sp>
        <p:sp>
          <p:nvSpPr>
            <p:cNvPr id="30803" name="Line 83"/>
            <p:cNvSpPr>
              <a:spLocks noChangeShapeType="1"/>
            </p:cNvSpPr>
            <p:nvPr/>
          </p:nvSpPr>
          <p:spPr bwMode="auto">
            <a:xfrm>
              <a:off x="1625" y="2044"/>
              <a:ext cx="0" cy="451"/>
            </a:xfrm>
            <a:prstGeom prst="line">
              <a:avLst/>
            </a:prstGeom>
            <a:noFill/>
            <a:ln w="28575" cap="sq">
              <a:solidFill>
                <a:schemeClr val="tx1"/>
              </a:solidFill>
              <a:round/>
              <a:headEnd type="none" w="sm" len="sm"/>
              <a:tailEnd type="triangle" w="sm" len="sm"/>
            </a:ln>
            <a:effectLst/>
          </p:spPr>
          <p:txBody>
            <a:bodyPr wrap="none" anchor="ctr">
              <a:prstTxWarp prst="textNoShape">
                <a:avLst/>
              </a:prstTxWarp>
            </a:bodyPr>
            <a:lstStyle/>
            <a:p>
              <a:endParaRPr lang="en-US"/>
            </a:p>
          </p:txBody>
        </p:sp>
        <p:sp>
          <p:nvSpPr>
            <p:cNvPr id="30833" name="Text Box 113"/>
            <p:cNvSpPr txBox="1">
              <a:spLocks noChangeArrowheads="1"/>
            </p:cNvSpPr>
            <p:nvPr/>
          </p:nvSpPr>
          <p:spPr bwMode="auto">
            <a:xfrm>
              <a:off x="912" y="2112"/>
              <a:ext cx="720" cy="461"/>
            </a:xfrm>
            <a:prstGeom prst="rect">
              <a:avLst/>
            </a:prstGeom>
            <a:noFill/>
            <a:ln w="9525">
              <a:noFill/>
              <a:miter lim="800000"/>
              <a:headEnd/>
              <a:tailEnd/>
            </a:ln>
            <a:effectLst/>
          </p:spPr>
          <p:txBody>
            <a:bodyPr>
              <a:prstTxWarp prst="textNoShape">
                <a:avLst/>
              </a:prstTxWarp>
              <a:spAutoFit/>
            </a:bodyPr>
            <a:lstStyle/>
            <a:p>
              <a:pPr algn="l" eaLnBrk="0" hangingPunct="0"/>
              <a:r>
                <a:rPr lang="en-US" sz="2000">
                  <a:solidFill>
                    <a:srgbClr val="FFFF00"/>
                  </a:solidFill>
                </a:rPr>
                <a:t>Promotor</a:t>
              </a:r>
              <a:r>
                <a:rPr lang="en-US" sz="2000"/>
                <a:t> </a:t>
              </a:r>
              <a:r>
                <a:rPr lang="en-US" sz="2200" b="1"/>
                <a:t>(P</a:t>
              </a:r>
              <a:r>
                <a:rPr lang="en-US" sz="2200" b="1" baseline="-25000"/>
                <a:t>BAD</a:t>
              </a:r>
              <a:r>
                <a:rPr lang="en-US" sz="2200" b="1"/>
                <a:t>)</a:t>
              </a:r>
              <a:endParaRPr lang="en-US" sz="2200" b="1" baseline="-25000"/>
            </a:p>
          </p:txBody>
        </p:sp>
        <p:sp>
          <p:nvSpPr>
            <p:cNvPr id="30834" name="AutoShape 114"/>
            <p:cNvSpPr>
              <a:spLocks noChangeArrowheads="1"/>
            </p:cNvSpPr>
            <p:nvPr/>
          </p:nvSpPr>
          <p:spPr bwMode="auto">
            <a:xfrm rot="16200000" flipV="1">
              <a:off x="1084" y="2690"/>
              <a:ext cx="225" cy="162"/>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0804" name="Line 84"/>
            <p:cNvSpPr>
              <a:spLocks noChangeShapeType="1"/>
            </p:cNvSpPr>
            <p:nvPr/>
          </p:nvSpPr>
          <p:spPr bwMode="auto">
            <a:xfrm>
              <a:off x="1635" y="3173"/>
              <a:ext cx="0" cy="451"/>
            </a:xfrm>
            <a:prstGeom prst="line">
              <a:avLst/>
            </a:prstGeom>
            <a:noFill/>
            <a:ln w="28575" cap="sq">
              <a:solidFill>
                <a:schemeClr val="tx1"/>
              </a:solidFill>
              <a:round/>
              <a:headEnd type="none" w="sm" len="sm"/>
              <a:tailEnd type="triangle" w="sm" len="sm"/>
            </a:ln>
            <a:effectLst/>
          </p:spPr>
          <p:txBody>
            <a:bodyPr wrap="none" anchor="ctr">
              <a:prstTxWarp prst="textNoShape">
                <a:avLst/>
              </a:prstTxWarp>
            </a:bodyPr>
            <a:lstStyle/>
            <a:p>
              <a:endParaRPr lang="en-US"/>
            </a:p>
          </p:txBody>
        </p:sp>
        <p:grpSp>
          <p:nvGrpSpPr>
            <p:cNvPr id="30858" name="Group 138"/>
            <p:cNvGrpSpPr>
              <a:grpSpLocks/>
            </p:cNvGrpSpPr>
            <p:nvPr/>
          </p:nvGrpSpPr>
          <p:grpSpPr bwMode="auto">
            <a:xfrm>
              <a:off x="0" y="624"/>
              <a:ext cx="1524" cy="885"/>
              <a:chOff x="0" y="624"/>
              <a:chExt cx="1524" cy="885"/>
            </a:xfrm>
          </p:grpSpPr>
          <p:sp>
            <p:nvSpPr>
              <p:cNvPr id="30839" name="Line 119"/>
              <p:cNvSpPr>
                <a:spLocks noChangeShapeType="1"/>
              </p:cNvSpPr>
              <p:nvPr/>
            </p:nvSpPr>
            <p:spPr bwMode="auto">
              <a:xfrm>
                <a:off x="480" y="1200"/>
                <a:ext cx="170" cy="309"/>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0840" name="Text Box 120"/>
              <p:cNvSpPr txBox="1">
                <a:spLocks noChangeArrowheads="1"/>
              </p:cNvSpPr>
              <p:nvPr/>
            </p:nvSpPr>
            <p:spPr bwMode="auto">
              <a:xfrm>
                <a:off x="0" y="624"/>
                <a:ext cx="1524" cy="577"/>
              </a:xfrm>
              <a:prstGeom prst="rect">
                <a:avLst/>
              </a:prstGeom>
              <a:noFill/>
              <a:ln w="9525">
                <a:noFill/>
                <a:miter lim="800000"/>
                <a:headEnd/>
                <a:tailEnd/>
              </a:ln>
              <a:effectLst/>
            </p:spPr>
            <p:txBody>
              <a:bodyPr>
                <a:prstTxWarp prst="textNoShape">
                  <a:avLst/>
                </a:prstTxWarp>
                <a:spAutoFit/>
              </a:bodyPr>
              <a:lstStyle/>
              <a:p>
                <a:pPr algn="l" eaLnBrk="0" hangingPunct="0"/>
                <a:r>
                  <a:rPr lang="en-US" sz="1800" b="1">
                    <a:latin typeface="Arial" charset="0"/>
                  </a:rPr>
                  <a:t>DNA binding Protein: Represses Transcription</a:t>
                </a:r>
              </a:p>
            </p:txBody>
          </p:sp>
        </p:grpSp>
        <p:grpSp>
          <p:nvGrpSpPr>
            <p:cNvPr id="30848" name="Group 128"/>
            <p:cNvGrpSpPr>
              <a:grpSpLocks/>
            </p:cNvGrpSpPr>
            <p:nvPr/>
          </p:nvGrpSpPr>
          <p:grpSpPr bwMode="auto">
            <a:xfrm>
              <a:off x="1499" y="624"/>
              <a:ext cx="1909" cy="885"/>
              <a:chOff x="1440" y="912"/>
              <a:chExt cx="1834" cy="816"/>
            </a:xfrm>
          </p:grpSpPr>
          <p:sp>
            <p:nvSpPr>
              <p:cNvPr id="30843" name="Line 123"/>
              <p:cNvSpPr>
                <a:spLocks noChangeShapeType="1"/>
              </p:cNvSpPr>
              <p:nvPr/>
            </p:nvSpPr>
            <p:spPr bwMode="auto">
              <a:xfrm flipH="1">
                <a:off x="1440" y="1344"/>
                <a:ext cx="720" cy="38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0844" name="Line 124"/>
              <p:cNvSpPr>
                <a:spLocks noChangeShapeType="1"/>
              </p:cNvSpPr>
              <p:nvPr/>
            </p:nvSpPr>
            <p:spPr bwMode="auto">
              <a:xfrm flipH="1">
                <a:off x="1920" y="1344"/>
                <a:ext cx="240" cy="38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0845" name="Line 125"/>
              <p:cNvSpPr>
                <a:spLocks noChangeShapeType="1"/>
              </p:cNvSpPr>
              <p:nvPr/>
            </p:nvSpPr>
            <p:spPr bwMode="auto">
              <a:xfrm>
                <a:off x="2160" y="1344"/>
                <a:ext cx="96" cy="384"/>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30846" name="Text Box 126"/>
              <p:cNvSpPr txBox="1">
                <a:spLocks noChangeArrowheads="1"/>
              </p:cNvSpPr>
              <p:nvPr/>
            </p:nvSpPr>
            <p:spPr bwMode="auto">
              <a:xfrm>
                <a:off x="2160" y="912"/>
                <a:ext cx="1114" cy="532"/>
              </a:xfrm>
              <a:prstGeom prst="rect">
                <a:avLst/>
              </a:prstGeom>
              <a:noFill/>
              <a:ln w="9525">
                <a:noFill/>
                <a:miter lim="800000"/>
                <a:headEnd/>
                <a:tailEnd/>
              </a:ln>
              <a:effectLst/>
            </p:spPr>
            <p:txBody>
              <a:bodyPr>
                <a:prstTxWarp prst="textNoShape">
                  <a:avLst/>
                </a:prstTxWarp>
                <a:spAutoFit/>
              </a:bodyPr>
              <a:lstStyle/>
              <a:p>
                <a:pPr algn="l" eaLnBrk="0" hangingPunct="0"/>
                <a:r>
                  <a:rPr lang="en-US" sz="1800" b="1">
                    <a:latin typeface="Arial" charset="0"/>
                  </a:rPr>
                  <a:t>Genes coding for digestive enzymes</a:t>
                </a:r>
              </a:p>
            </p:txBody>
          </p:sp>
        </p:grpSp>
        <p:sp>
          <p:nvSpPr>
            <p:cNvPr id="30850" name="Oval 130"/>
            <p:cNvSpPr>
              <a:spLocks noChangeArrowheads="1"/>
            </p:cNvSpPr>
            <p:nvPr/>
          </p:nvSpPr>
          <p:spPr bwMode="auto">
            <a:xfrm>
              <a:off x="749" y="2446"/>
              <a:ext cx="163" cy="170"/>
            </a:xfrm>
            <a:prstGeom prst="ellipse">
              <a:avLst/>
            </a:prstGeom>
            <a:solidFill>
              <a:srgbClr val="FF0000"/>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grpSp>
          <p:nvGrpSpPr>
            <p:cNvPr id="30868" name="Group 148"/>
            <p:cNvGrpSpPr>
              <a:grpSpLocks/>
            </p:cNvGrpSpPr>
            <p:nvPr/>
          </p:nvGrpSpPr>
          <p:grpSpPr bwMode="auto">
            <a:xfrm>
              <a:off x="576" y="3591"/>
              <a:ext cx="2100" cy="729"/>
              <a:chOff x="576" y="3591"/>
              <a:chExt cx="2100" cy="729"/>
            </a:xfrm>
          </p:grpSpPr>
          <p:sp>
            <p:nvSpPr>
              <p:cNvPr id="30784" name="Line 64"/>
              <p:cNvSpPr>
                <a:spLocks noChangeShapeType="1"/>
              </p:cNvSpPr>
              <p:nvPr/>
            </p:nvSpPr>
            <p:spPr bwMode="auto">
              <a:xfrm>
                <a:off x="1096" y="4009"/>
                <a:ext cx="1580" cy="0"/>
              </a:xfrm>
              <a:prstGeom prst="line">
                <a:avLst/>
              </a:prstGeom>
              <a:noFill/>
              <a:ln w="381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87" name="Text Box 67"/>
              <p:cNvSpPr txBox="1">
                <a:spLocks noChangeArrowheads="1"/>
              </p:cNvSpPr>
              <p:nvPr/>
            </p:nvSpPr>
            <p:spPr bwMode="auto">
              <a:xfrm>
                <a:off x="1527" y="3794"/>
                <a:ext cx="270" cy="296"/>
              </a:xfrm>
              <a:prstGeom prst="rect">
                <a:avLst/>
              </a:prstGeom>
              <a:solidFill>
                <a:srgbClr val="CC99FF"/>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B</a:t>
                </a:r>
                <a:endParaRPr lang="en-US"/>
              </a:p>
            </p:txBody>
          </p:sp>
          <p:sp>
            <p:nvSpPr>
              <p:cNvPr id="30790" name="Text Box 70"/>
              <p:cNvSpPr txBox="1">
                <a:spLocks noChangeArrowheads="1"/>
              </p:cNvSpPr>
              <p:nvPr/>
            </p:nvSpPr>
            <p:spPr bwMode="auto">
              <a:xfrm>
                <a:off x="1905" y="3794"/>
                <a:ext cx="271" cy="296"/>
              </a:xfrm>
              <a:prstGeom prst="rect">
                <a:avLst/>
              </a:prstGeom>
              <a:solidFill>
                <a:srgbClr val="FF00FF"/>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a:t>
                </a:r>
                <a:endParaRPr lang="en-US"/>
              </a:p>
            </p:txBody>
          </p:sp>
          <p:sp>
            <p:nvSpPr>
              <p:cNvPr id="30793" name="Text Box 73"/>
              <p:cNvSpPr txBox="1">
                <a:spLocks noChangeArrowheads="1"/>
              </p:cNvSpPr>
              <p:nvPr/>
            </p:nvSpPr>
            <p:spPr bwMode="auto">
              <a:xfrm>
                <a:off x="2286" y="3794"/>
                <a:ext cx="270" cy="296"/>
              </a:xfrm>
              <a:prstGeom prst="rect">
                <a:avLst/>
              </a:prstGeom>
              <a:solidFill>
                <a:srgbClr val="33CCCC"/>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D</a:t>
                </a:r>
                <a:endParaRPr lang="en-US"/>
              </a:p>
            </p:txBody>
          </p:sp>
          <p:sp>
            <p:nvSpPr>
              <p:cNvPr id="30798" name="Oval 78"/>
              <p:cNvSpPr>
                <a:spLocks noChangeArrowheads="1"/>
              </p:cNvSpPr>
              <p:nvPr/>
            </p:nvSpPr>
            <p:spPr bwMode="auto">
              <a:xfrm>
                <a:off x="576" y="3698"/>
                <a:ext cx="488" cy="622"/>
              </a:xfrm>
              <a:prstGeom prst="ellipse">
                <a:avLst/>
              </a:prstGeom>
              <a:solidFill>
                <a:schemeClr val="accent1"/>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799" name="Text Box 79"/>
              <p:cNvSpPr txBox="1">
                <a:spLocks noChangeArrowheads="1"/>
              </p:cNvSpPr>
              <p:nvPr/>
            </p:nvSpPr>
            <p:spPr bwMode="auto">
              <a:xfrm>
                <a:off x="576" y="3840"/>
                <a:ext cx="543" cy="288"/>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araC</a:t>
                </a:r>
                <a:endParaRPr lang="en-US"/>
              </a:p>
            </p:txBody>
          </p:sp>
          <p:sp>
            <p:nvSpPr>
              <p:cNvPr id="30800" name="Oval 80"/>
              <p:cNvSpPr>
                <a:spLocks noChangeArrowheads="1"/>
              </p:cNvSpPr>
              <p:nvPr/>
            </p:nvSpPr>
            <p:spPr bwMode="auto">
              <a:xfrm>
                <a:off x="759" y="3591"/>
                <a:ext cx="163" cy="170"/>
              </a:xfrm>
              <a:prstGeom prst="ellipse">
                <a:avLst/>
              </a:prstGeom>
              <a:solidFill>
                <a:srgbClr val="FF0000"/>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30838" name="AutoShape 118"/>
              <p:cNvSpPr>
                <a:spLocks noChangeArrowheads="1"/>
              </p:cNvSpPr>
              <p:nvPr/>
            </p:nvSpPr>
            <p:spPr bwMode="auto">
              <a:xfrm rot="16200000" flipV="1">
                <a:off x="1094" y="3835"/>
                <a:ext cx="225" cy="162"/>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30857" name="Oval 137"/>
              <p:cNvSpPr>
                <a:spLocks noChangeArrowheads="1"/>
              </p:cNvSpPr>
              <p:nvPr/>
            </p:nvSpPr>
            <p:spPr bwMode="auto">
              <a:xfrm>
                <a:off x="1200" y="3888"/>
                <a:ext cx="295" cy="258"/>
              </a:xfrm>
              <a:prstGeom prst="ellipse">
                <a:avLst/>
              </a:prstGeom>
              <a:solidFill>
                <a:srgbClr val="3366FF"/>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grpSp>
        <p:sp>
          <p:nvSpPr>
            <p:cNvPr id="30863" name="AutoShape 143"/>
            <p:cNvSpPr>
              <a:spLocks noChangeArrowheads="1"/>
            </p:cNvSpPr>
            <p:nvPr/>
          </p:nvSpPr>
          <p:spPr bwMode="auto">
            <a:xfrm>
              <a:off x="1296" y="3552"/>
              <a:ext cx="768" cy="288"/>
            </a:xfrm>
            <a:custGeom>
              <a:avLst/>
              <a:gdLst>
                <a:gd name="G0" fmla="+- 16931 0 0"/>
                <a:gd name="G1" fmla="+- 4500 0 0"/>
                <a:gd name="G2" fmla="+- 12158 0 4500"/>
                <a:gd name="G3" fmla="+- G2 0 4500"/>
                <a:gd name="G4" fmla="*/ G3 32768 32059"/>
                <a:gd name="G5" fmla="*/ G4 1 2"/>
                <a:gd name="G6" fmla="+- 21600 0 16931"/>
                <a:gd name="G7" fmla="*/ G6 4500 6079"/>
                <a:gd name="G8" fmla="+- G7 16931 0"/>
                <a:gd name="T0" fmla="*/ 16931 w 21600"/>
                <a:gd name="T1" fmla="*/ 0 h 21600"/>
                <a:gd name="T2" fmla="*/ 16931 w 21600"/>
                <a:gd name="T3" fmla="*/ 12158 h 21600"/>
                <a:gd name="T4" fmla="*/ 161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931" y="0"/>
                  </a:lnTo>
                  <a:lnTo>
                    <a:pt x="16931" y="4500"/>
                  </a:lnTo>
                  <a:lnTo>
                    <a:pt x="12427" y="4500"/>
                  </a:lnTo>
                  <a:cubicBezTo>
                    <a:pt x="5564" y="4500"/>
                    <a:pt x="0" y="7929"/>
                    <a:pt x="0" y="12158"/>
                  </a:cubicBezTo>
                  <a:lnTo>
                    <a:pt x="0" y="21600"/>
                  </a:lnTo>
                  <a:lnTo>
                    <a:pt x="3228" y="21600"/>
                  </a:lnTo>
                  <a:lnTo>
                    <a:pt x="3228" y="12158"/>
                  </a:lnTo>
                  <a:cubicBezTo>
                    <a:pt x="3228" y="9673"/>
                    <a:pt x="7347" y="7658"/>
                    <a:pt x="12427" y="7658"/>
                  </a:cubicBezTo>
                  <a:lnTo>
                    <a:pt x="16931" y="7658"/>
                  </a:lnTo>
                  <a:lnTo>
                    <a:pt x="16931" y="12158"/>
                  </a:lnTo>
                  <a:close/>
                </a:path>
              </a:pathLst>
            </a:cu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0867" name="Text Box 147"/>
            <p:cNvSpPr txBox="1">
              <a:spLocks noChangeArrowheads="1"/>
            </p:cNvSpPr>
            <p:nvPr/>
          </p:nvSpPr>
          <p:spPr bwMode="auto">
            <a:xfrm>
              <a:off x="2112" y="3456"/>
              <a:ext cx="1149" cy="288"/>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a:solidFill>
                    <a:schemeClr val="folHlink"/>
                  </a:solidFill>
                </a:rPr>
                <a:t>Transcription</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381000" y="304800"/>
            <a:ext cx="8385175" cy="1066800"/>
          </a:xfrm>
        </p:spPr>
        <p:txBody>
          <a:bodyPr/>
          <a:lstStyle/>
          <a:p>
            <a:r>
              <a:rPr lang="en-US"/>
              <a:t>Ara-GFP Operon</a:t>
            </a:r>
          </a:p>
        </p:txBody>
      </p:sp>
      <p:grpSp>
        <p:nvGrpSpPr>
          <p:cNvPr id="200782" name="Group 78"/>
          <p:cNvGrpSpPr>
            <a:grpSpLocks/>
          </p:cNvGrpSpPr>
          <p:nvPr/>
        </p:nvGrpSpPr>
        <p:grpSpPr bwMode="auto">
          <a:xfrm>
            <a:off x="228600" y="1905000"/>
            <a:ext cx="5105400" cy="4548188"/>
            <a:chOff x="144" y="1200"/>
            <a:chExt cx="3216" cy="2865"/>
          </a:xfrm>
        </p:grpSpPr>
        <p:sp>
          <p:nvSpPr>
            <p:cNvPr id="200709" name="Text Box 5"/>
            <p:cNvSpPr txBox="1">
              <a:spLocks noChangeArrowheads="1"/>
            </p:cNvSpPr>
            <p:nvPr/>
          </p:nvSpPr>
          <p:spPr bwMode="auto">
            <a:xfrm>
              <a:off x="1872" y="2832"/>
              <a:ext cx="1488" cy="288"/>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FFFF66"/>
                  </a:solidFill>
                </a:rPr>
                <a:t>RNA Polymerase</a:t>
              </a:r>
            </a:p>
          </p:txBody>
        </p:sp>
        <p:grpSp>
          <p:nvGrpSpPr>
            <p:cNvPr id="200780" name="Group 76"/>
            <p:cNvGrpSpPr>
              <a:grpSpLocks/>
            </p:cNvGrpSpPr>
            <p:nvPr/>
          </p:nvGrpSpPr>
          <p:grpSpPr bwMode="auto">
            <a:xfrm>
              <a:off x="144" y="1200"/>
              <a:ext cx="2829" cy="2865"/>
              <a:chOff x="672" y="1200"/>
              <a:chExt cx="2829" cy="2865"/>
            </a:xfrm>
          </p:grpSpPr>
          <p:sp>
            <p:nvSpPr>
              <p:cNvPr id="200710" name="Line 6"/>
              <p:cNvSpPr>
                <a:spLocks noChangeShapeType="1"/>
              </p:cNvSpPr>
              <p:nvPr/>
            </p:nvSpPr>
            <p:spPr bwMode="auto">
              <a:xfrm>
                <a:off x="1110" y="1421"/>
                <a:ext cx="1801" cy="0"/>
              </a:xfrm>
              <a:prstGeom prst="line">
                <a:avLst/>
              </a:prstGeom>
              <a:noFill/>
              <a:ln w="381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11" name="Oval 7"/>
              <p:cNvSpPr>
                <a:spLocks noChangeArrowheads="1"/>
              </p:cNvSpPr>
              <p:nvPr/>
            </p:nvSpPr>
            <p:spPr bwMode="auto">
              <a:xfrm>
                <a:off x="734" y="1200"/>
                <a:ext cx="635" cy="415"/>
              </a:xfrm>
              <a:prstGeom prst="ellipse">
                <a:avLst/>
              </a:prstGeom>
              <a:solidFill>
                <a:schemeClr val="accent1"/>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12" name="Text Box 8"/>
              <p:cNvSpPr txBox="1">
                <a:spLocks noChangeArrowheads="1"/>
              </p:cNvSpPr>
              <p:nvPr/>
            </p:nvSpPr>
            <p:spPr bwMode="auto">
              <a:xfrm>
                <a:off x="816" y="1248"/>
                <a:ext cx="619" cy="288"/>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araC</a:t>
                </a:r>
                <a:endParaRPr lang="en-US"/>
              </a:p>
            </p:txBody>
          </p:sp>
          <p:sp>
            <p:nvSpPr>
              <p:cNvPr id="200713" name="Text Box 9"/>
              <p:cNvSpPr txBox="1">
                <a:spLocks noChangeArrowheads="1"/>
              </p:cNvSpPr>
              <p:nvPr/>
            </p:nvSpPr>
            <p:spPr bwMode="auto">
              <a:xfrm>
                <a:off x="1601" y="1247"/>
                <a:ext cx="1233" cy="296"/>
              </a:xfrm>
              <a:prstGeom prst="rect">
                <a:avLst/>
              </a:prstGeom>
              <a:solidFill>
                <a:srgbClr val="00FF00"/>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GFP Gene</a:t>
                </a:r>
              </a:p>
            </p:txBody>
          </p:sp>
          <p:sp>
            <p:nvSpPr>
              <p:cNvPr id="200714" name="AutoShape 10"/>
              <p:cNvSpPr>
                <a:spLocks noChangeArrowheads="1"/>
              </p:cNvSpPr>
              <p:nvPr/>
            </p:nvSpPr>
            <p:spPr bwMode="auto">
              <a:xfrm rot="16200000" flipV="1">
                <a:off x="1275" y="3573"/>
                <a:ext cx="228" cy="18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grpSp>
            <p:nvGrpSpPr>
              <p:cNvPr id="200715" name="Group 11"/>
              <p:cNvGrpSpPr>
                <a:grpSpLocks/>
              </p:cNvGrpSpPr>
              <p:nvPr/>
            </p:nvGrpSpPr>
            <p:grpSpPr bwMode="auto">
              <a:xfrm>
                <a:off x="720" y="2928"/>
                <a:ext cx="2298" cy="1137"/>
                <a:chOff x="3168" y="2832"/>
                <a:chExt cx="1786" cy="960"/>
              </a:xfrm>
            </p:grpSpPr>
            <p:sp>
              <p:nvSpPr>
                <p:cNvPr id="200716" name="Line 12"/>
                <p:cNvSpPr>
                  <a:spLocks noChangeShapeType="1"/>
                </p:cNvSpPr>
                <p:nvPr/>
              </p:nvSpPr>
              <p:spPr bwMode="auto">
                <a:xfrm>
                  <a:off x="3554" y="3543"/>
                  <a:ext cx="1400" cy="0"/>
                </a:xfrm>
                <a:prstGeom prst="line">
                  <a:avLst/>
                </a:prstGeom>
                <a:noFill/>
                <a:ln w="381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17" name="Oval 13"/>
                <p:cNvSpPr>
                  <a:spLocks noChangeArrowheads="1"/>
                </p:cNvSpPr>
                <p:nvPr/>
              </p:nvSpPr>
              <p:spPr bwMode="auto">
                <a:xfrm>
                  <a:off x="3168" y="3264"/>
                  <a:ext cx="432" cy="528"/>
                </a:xfrm>
                <a:prstGeom prst="ellipse">
                  <a:avLst/>
                </a:prstGeom>
                <a:solidFill>
                  <a:schemeClr val="accent1"/>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18" name="Text Box 14"/>
                <p:cNvSpPr txBox="1">
                  <a:spLocks noChangeArrowheads="1"/>
                </p:cNvSpPr>
                <p:nvPr/>
              </p:nvSpPr>
              <p:spPr bwMode="auto">
                <a:xfrm>
                  <a:off x="3168" y="3360"/>
                  <a:ext cx="481" cy="243"/>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araC</a:t>
                  </a:r>
                  <a:endParaRPr lang="en-US"/>
                </a:p>
              </p:txBody>
            </p:sp>
            <p:sp>
              <p:nvSpPr>
                <p:cNvPr id="200719" name="Oval 15"/>
                <p:cNvSpPr>
                  <a:spLocks noChangeArrowheads="1"/>
                </p:cNvSpPr>
                <p:nvPr/>
              </p:nvSpPr>
              <p:spPr bwMode="auto">
                <a:xfrm>
                  <a:off x="3312" y="3216"/>
                  <a:ext cx="144" cy="144"/>
                </a:xfrm>
                <a:prstGeom prst="ellipse">
                  <a:avLst/>
                </a:prstGeom>
                <a:solidFill>
                  <a:srgbClr val="FF0000"/>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20" name="Line 16"/>
                <p:cNvSpPr>
                  <a:spLocks noChangeShapeType="1"/>
                </p:cNvSpPr>
                <p:nvPr/>
              </p:nvSpPr>
              <p:spPr bwMode="auto">
                <a:xfrm>
                  <a:off x="4032" y="2832"/>
                  <a:ext cx="0" cy="384"/>
                </a:xfrm>
                <a:prstGeom prst="line">
                  <a:avLst/>
                </a:prstGeom>
                <a:noFill/>
                <a:ln w="28575" cap="sq">
                  <a:solidFill>
                    <a:schemeClr val="tx1"/>
                  </a:solidFill>
                  <a:round/>
                  <a:headEnd type="none" w="sm" len="sm"/>
                  <a:tailEnd type="triangle" w="sm" len="sm"/>
                </a:ln>
                <a:effectLst/>
              </p:spPr>
              <p:txBody>
                <a:bodyPr wrap="none" anchor="ctr">
                  <a:prstTxWarp prst="textNoShape">
                    <a:avLst/>
                  </a:prstTxWarp>
                </a:bodyPr>
                <a:lstStyle/>
                <a:p>
                  <a:endParaRPr lang="en-US"/>
                </a:p>
              </p:txBody>
            </p:sp>
            <p:sp>
              <p:nvSpPr>
                <p:cNvPr id="200721" name="Text Box 17"/>
                <p:cNvSpPr txBox="1">
                  <a:spLocks noChangeArrowheads="1"/>
                </p:cNvSpPr>
                <p:nvPr/>
              </p:nvSpPr>
              <p:spPr bwMode="auto">
                <a:xfrm>
                  <a:off x="3936" y="3400"/>
                  <a:ext cx="959" cy="250"/>
                </a:xfrm>
                <a:prstGeom prst="rect">
                  <a:avLst/>
                </a:prstGeom>
                <a:solidFill>
                  <a:srgbClr val="00FF00"/>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GFP Gene</a:t>
                  </a:r>
                </a:p>
              </p:txBody>
            </p:sp>
          </p:grpSp>
          <p:grpSp>
            <p:nvGrpSpPr>
              <p:cNvPr id="200722" name="Group 18"/>
              <p:cNvGrpSpPr>
                <a:grpSpLocks/>
              </p:cNvGrpSpPr>
              <p:nvPr/>
            </p:nvGrpSpPr>
            <p:grpSpPr bwMode="auto">
              <a:xfrm>
                <a:off x="672" y="1712"/>
                <a:ext cx="2299" cy="1135"/>
                <a:chOff x="3120" y="1872"/>
                <a:chExt cx="1786" cy="960"/>
              </a:xfrm>
            </p:grpSpPr>
            <p:sp>
              <p:nvSpPr>
                <p:cNvPr id="200723" name="Line 19"/>
                <p:cNvSpPr>
                  <a:spLocks noChangeShapeType="1"/>
                </p:cNvSpPr>
                <p:nvPr/>
              </p:nvSpPr>
              <p:spPr bwMode="auto">
                <a:xfrm>
                  <a:off x="3506" y="2583"/>
                  <a:ext cx="1400" cy="0"/>
                </a:xfrm>
                <a:prstGeom prst="line">
                  <a:avLst/>
                </a:prstGeom>
                <a:noFill/>
                <a:ln w="381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24" name="Oval 20"/>
                <p:cNvSpPr>
                  <a:spLocks noChangeArrowheads="1"/>
                </p:cNvSpPr>
                <p:nvPr/>
              </p:nvSpPr>
              <p:spPr bwMode="auto">
                <a:xfrm>
                  <a:off x="3120" y="2304"/>
                  <a:ext cx="432" cy="528"/>
                </a:xfrm>
                <a:prstGeom prst="ellipse">
                  <a:avLst/>
                </a:prstGeom>
                <a:solidFill>
                  <a:schemeClr val="accent1"/>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25" name="Text Box 21"/>
                <p:cNvSpPr txBox="1">
                  <a:spLocks noChangeArrowheads="1"/>
                </p:cNvSpPr>
                <p:nvPr/>
              </p:nvSpPr>
              <p:spPr bwMode="auto">
                <a:xfrm>
                  <a:off x="3120" y="2448"/>
                  <a:ext cx="480" cy="244"/>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araC</a:t>
                  </a:r>
                  <a:endParaRPr lang="en-US"/>
                </a:p>
              </p:txBody>
            </p:sp>
            <p:sp>
              <p:nvSpPr>
                <p:cNvPr id="200726" name="Line 22"/>
                <p:cNvSpPr>
                  <a:spLocks noChangeShapeType="1"/>
                </p:cNvSpPr>
                <p:nvPr/>
              </p:nvSpPr>
              <p:spPr bwMode="auto">
                <a:xfrm>
                  <a:off x="4032" y="1872"/>
                  <a:ext cx="0" cy="384"/>
                </a:xfrm>
                <a:prstGeom prst="line">
                  <a:avLst/>
                </a:prstGeom>
                <a:noFill/>
                <a:ln w="28575" cap="sq">
                  <a:solidFill>
                    <a:schemeClr val="tx1"/>
                  </a:solidFill>
                  <a:round/>
                  <a:headEnd type="none" w="sm" len="sm"/>
                  <a:tailEnd type="triangle" w="sm" len="sm"/>
                </a:ln>
                <a:effectLst/>
              </p:spPr>
              <p:txBody>
                <a:bodyPr wrap="none" anchor="ctr">
                  <a:prstTxWarp prst="textNoShape">
                    <a:avLst/>
                  </a:prstTxWarp>
                </a:bodyPr>
                <a:lstStyle/>
                <a:p>
                  <a:endParaRPr lang="en-US"/>
                </a:p>
              </p:txBody>
            </p:sp>
            <p:sp>
              <p:nvSpPr>
                <p:cNvPr id="200727" name="Text Box 23"/>
                <p:cNvSpPr txBox="1">
                  <a:spLocks noChangeArrowheads="1"/>
                </p:cNvSpPr>
                <p:nvPr/>
              </p:nvSpPr>
              <p:spPr bwMode="auto">
                <a:xfrm>
                  <a:off x="3888" y="2448"/>
                  <a:ext cx="960" cy="250"/>
                </a:xfrm>
                <a:prstGeom prst="rect">
                  <a:avLst/>
                </a:prstGeom>
                <a:solidFill>
                  <a:srgbClr val="00FF00"/>
                </a:solid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a:solidFill>
                        <a:srgbClr val="000000"/>
                      </a:solidFill>
                    </a:rPr>
                    <a:t>GFP Gene</a:t>
                  </a:r>
                </a:p>
              </p:txBody>
            </p:sp>
          </p:grpSp>
          <p:sp>
            <p:nvSpPr>
              <p:cNvPr id="200728" name="Oval 24"/>
              <p:cNvSpPr>
                <a:spLocks noChangeArrowheads="1"/>
              </p:cNvSpPr>
              <p:nvPr/>
            </p:nvSpPr>
            <p:spPr bwMode="auto">
              <a:xfrm>
                <a:off x="846" y="2151"/>
                <a:ext cx="185" cy="171"/>
              </a:xfrm>
              <a:prstGeom prst="ellipse">
                <a:avLst/>
              </a:prstGeom>
              <a:solidFill>
                <a:srgbClr val="FF0000"/>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30" name="Oval 26"/>
              <p:cNvSpPr>
                <a:spLocks noChangeArrowheads="1"/>
              </p:cNvSpPr>
              <p:nvPr/>
            </p:nvSpPr>
            <p:spPr bwMode="auto">
              <a:xfrm>
                <a:off x="2016" y="2832"/>
                <a:ext cx="278" cy="246"/>
              </a:xfrm>
              <a:prstGeom prst="ellipse">
                <a:avLst/>
              </a:prstGeom>
              <a:solidFill>
                <a:srgbClr val="3366FF"/>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31" name="Text Box 27"/>
              <p:cNvSpPr txBox="1">
                <a:spLocks noChangeArrowheads="1"/>
              </p:cNvSpPr>
              <p:nvPr/>
            </p:nvSpPr>
            <p:spPr bwMode="auto">
              <a:xfrm>
                <a:off x="2235" y="1700"/>
                <a:ext cx="1201" cy="442"/>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a:solidFill>
                      <a:srgbClr val="FFFF66"/>
                    </a:solidFill>
                  </a:rPr>
                  <a:t>Effector</a:t>
                </a:r>
                <a:r>
                  <a:rPr lang="en-US" sz="2000">
                    <a:solidFill>
                      <a:srgbClr val="000000"/>
                    </a:solidFill>
                  </a:rPr>
                  <a:t> </a:t>
                </a:r>
                <a:r>
                  <a:rPr lang="en-US" sz="2000"/>
                  <a:t>(Arabinose)</a:t>
                </a:r>
              </a:p>
            </p:txBody>
          </p:sp>
          <p:sp>
            <p:nvSpPr>
              <p:cNvPr id="200732" name="Oval 28"/>
              <p:cNvSpPr>
                <a:spLocks noChangeArrowheads="1"/>
              </p:cNvSpPr>
              <p:nvPr/>
            </p:nvSpPr>
            <p:spPr bwMode="auto">
              <a:xfrm>
                <a:off x="1996" y="1699"/>
                <a:ext cx="179" cy="165"/>
              </a:xfrm>
              <a:prstGeom prst="ellipse">
                <a:avLst/>
              </a:prstGeom>
              <a:solidFill>
                <a:srgbClr val="FF0000"/>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33" name="Text Box 29"/>
              <p:cNvSpPr txBox="1">
                <a:spLocks noChangeArrowheads="1"/>
              </p:cNvSpPr>
              <p:nvPr/>
            </p:nvSpPr>
            <p:spPr bwMode="auto">
              <a:xfrm>
                <a:off x="947" y="1774"/>
                <a:ext cx="831" cy="442"/>
              </a:xfrm>
              <a:prstGeom prst="rect">
                <a:avLst/>
              </a:prstGeom>
              <a:noFill/>
              <a:ln w="9525">
                <a:noFill/>
                <a:miter lim="800000"/>
                <a:headEnd/>
                <a:tailEnd/>
              </a:ln>
              <a:effectLst/>
            </p:spPr>
            <p:txBody>
              <a:bodyPr>
                <a:prstTxWarp prst="textNoShape">
                  <a:avLst/>
                </a:prstTxWarp>
                <a:spAutoFit/>
              </a:bodyPr>
              <a:lstStyle/>
              <a:p>
                <a:pPr algn="l" eaLnBrk="0" hangingPunct="0"/>
                <a:r>
                  <a:rPr lang="en-US" sz="2000">
                    <a:solidFill>
                      <a:srgbClr val="FFFF00"/>
                    </a:solidFill>
                  </a:rPr>
                  <a:t>Promotor</a:t>
                </a:r>
                <a:r>
                  <a:rPr lang="en-US" sz="2000"/>
                  <a:t> (P</a:t>
                </a:r>
                <a:r>
                  <a:rPr lang="en-US" sz="2000" baseline="-25000"/>
                  <a:t>BAD</a:t>
                </a:r>
                <a:r>
                  <a:rPr lang="en-US" sz="2000"/>
                  <a:t>)</a:t>
                </a:r>
                <a:endParaRPr lang="en-US" sz="2000" baseline="-25000"/>
              </a:p>
            </p:txBody>
          </p:sp>
          <p:sp>
            <p:nvSpPr>
              <p:cNvPr id="200734" name="AutoShape 30"/>
              <p:cNvSpPr>
                <a:spLocks noChangeArrowheads="1"/>
              </p:cNvSpPr>
              <p:nvPr/>
            </p:nvSpPr>
            <p:spPr bwMode="auto">
              <a:xfrm rot="16200000" flipV="1">
                <a:off x="1205" y="2354"/>
                <a:ext cx="220" cy="18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200777" name="Oval 73"/>
              <p:cNvSpPr>
                <a:spLocks noChangeArrowheads="1"/>
              </p:cNvSpPr>
              <p:nvPr/>
            </p:nvSpPr>
            <p:spPr bwMode="auto">
              <a:xfrm>
                <a:off x="1440" y="3648"/>
                <a:ext cx="278" cy="246"/>
              </a:xfrm>
              <a:prstGeom prst="ellipse">
                <a:avLst/>
              </a:prstGeom>
              <a:solidFill>
                <a:srgbClr val="3366FF"/>
              </a:solid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200778" name="AutoShape 74"/>
              <p:cNvSpPr>
                <a:spLocks noChangeArrowheads="1"/>
              </p:cNvSpPr>
              <p:nvPr/>
            </p:nvSpPr>
            <p:spPr bwMode="auto">
              <a:xfrm>
                <a:off x="1536" y="3312"/>
                <a:ext cx="768" cy="288"/>
              </a:xfrm>
              <a:custGeom>
                <a:avLst/>
                <a:gdLst>
                  <a:gd name="G0" fmla="+- 16931 0 0"/>
                  <a:gd name="G1" fmla="+- 4500 0 0"/>
                  <a:gd name="G2" fmla="+- 12158 0 4500"/>
                  <a:gd name="G3" fmla="+- G2 0 4500"/>
                  <a:gd name="G4" fmla="*/ G3 32768 32059"/>
                  <a:gd name="G5" fmla="*/ G4 1 2"/>
                  <a:gd name="G6" fmla="+- 21600 0 16931"/>
                  <a:gd name="G7" fmla="*/ G6 4500 6079"/>
                  <a:gd name="G8" fmla="+- G7 16931 0"/>
                  <a:gd name="T0" fmla="*/ 16931 w 21600"/>
                  <a:gd name="T1" fmla="*/ 0 h 21600"/>
                  <a:gd name="T2" fmla="*/ 16931 w 21600"/>
                  <a:gd name="T3" fmla="*/ 12158 h 21600"/>
                  <a:gd name="T4" fmla="*/ 161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6931" y="0"/>
                    </a:lnTo>
                    <a:lnTo>
                      <a:pt x="16931" y="4500"/>
                    </a:lnTo>
                    <a:lnTo>
                      <a:pt x="12427" y="4500"/>
                    </a:lnTo>
                    <a:cubicBezTo>
                      <a:pt x="5564" y="4500"/>
                      <a:pt x="0" y="7929"/>
                      <a:pt x="0" y="12158"/>
                    </a:cubicBezTo>
                    <a:lnTo>
                      <a:pt x="0" y="21600"/>
                    </a:lnTo>
                    <a:lnTo>
                      <a:pt x="3228" y="21600"/>
                    </a:lnTo>
                    <a:lnTo>
                      <a:pt x="3228" y="12158"/>
                    </a:lnTo>
                    <a:cubicBezTo>
                      <a:pt x="3228" y="9673"/>
                      <a:pt x="7347" y="7658"/>
                      <a:pt x="12427" y="7658"/>
                    </a:cubicBezTo>
                    <a:lnTo>
                      <a:pt x="16931" y="7658"/>
                    </a:lnTo>
                    <a:lnTo>
                      <a:pt x="16931" y="12158"/>
                    </a:lnTo>
                    <a:close/>
                  </a:path>
                </a:pathLst>
              </a:cu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200779" name="Text Box 75"/>
              <p:cNvSpPr txBox="1">
                <a:spLocks noChangeArrowheads="1"/>
              </p:cNvSpPr>
              <p:nvPr/>
            </p:nvSpPr>
            <p:spPr bwMode="auto">
              <a:xfrm>
                <a:off x="2352" y="3264"/>
                <a:ext cx="1149" cy="288"/>
              </a:xfrm>
              <a:prstGeom prst="rect">
                <a:avLst/>
              </a:prstGeom>
              <a:noFill/>
              <a:ln w="9525">
                <a:noFill/>
                <a:miter lim="800000"/>
                <a:headEnd/>
                <a:tailEnd/>
              </a:ln>
              <a:effectLst/>
            </p:spPr>
            <p:txBody>
              <a:bodyPr wrap="none">
                <a:prstTxWarp prst="textNoShape">
                  <a:avLst/>
                </a:prstTxWarp>
                <a:spAutoFit/>
              </a:bodyPr>
              <a:lstStyle/>
              <a:p>
                <a:pPr algn="l" eaLnBrk="0" hangingPunct="0"/>
                <a:r>
                  <a:rPr lang="en-US">
                    <a:solidFill>
                      <a:schemeClr val="folHlink"/>
                    </a:solidFill>
                  </a:rPr>
                  <a:t>Transcription</a:t>
                </a:r>
              </a:p>
            </p:txBody>
          </p:sp>
        </p:grpSp>
      </p:grpSp>
      <p:sp>
        <p:nvSpPr>
          <p:cNvPr id="200781" name="Text Box 77"/>
          <p:cNvSpPr txBox="1">
            <a:spLocks noChangeArrowheads="1"/>
          </p:cNvSpPr>
          <p:nvPr/>
        </p:nvSpPr>
        <p:spPr bwMode="auto">
          <a:xfrm>
            <a:off x="5257800" y="1916113"/>
            <a:ext cx="3886200" cy="2794000"/>
          </a:xfrm>
          <a:prstGeom prst="rect">
            <a:avLst/>
          </a:prstGeom>
          <a:noFill/>
          <a:ln w="9525">
            <a:noFill/>
            <a:miter lim="800000"/>
            <a:headEnd/>
            <a:tailEnd/>
          </a:ln>
          <a:effectLst/>
        </p:spPr>
        <p:txBody>
          <a:bodyPr>
            <a:prstTxWarp prst="textNoShape">
              <a:avLst/>
            </a:prstTxWarp>
            <a:spAutoFit/>
          </a:bodyPr>
          <a:lstStyle/>
          <a:p>
            <a:pPr algn="l" eaLnBrk="0" hangingPunct="0">
              <a:spcAft>
                <a:spcPct val="40000"/>
              </a:spcAft>
              <a:buClr>
                <a:schemeClr val="accent2"/>
              </a:buClr>
              <a:buFont typeface="Wingdings" charset="2"/>
              <a:buChar char="§"/>
            </a:pPr>
            <a:r>
              <a:rPr lang="en-US">
                <a:effectLst>
                  <a:outerShdw blurRad="38100" dist="38100" dir="2700000" algn="tl">
                    <a:srgbClr val="DDDDDD"/>
                  </a:outerShdw>
                </a:effectLst>
                <a:latin typeface="Arial" charset="0"/>
              </a:rPr>
              <a:t>GFP only produced in the presence of Arabinose</a:t>
            </a:r>
          </a:p>
          <a:p>
            <a:pPr algn="l" eaLnBrk="0" hangingPunct="0">
              <a:spcAft>
                <a:spcPct val="40000"/>
              </a:spcAft>
              <a:buClr>
                <a:schemeClr val="accent2"/>
              </a:buClr>
              <a:buFont typeface="Wingdings" charset="2"/>
              <a:buChar char="§"/>
            </a:pPr>
            <a:r>
              <a:rPr lang="en-US">
                <a:effectLst>
                  <a:outerShdw blurRad="38100" dist="38100" dir="2700000" algn="tl">
                    <a:srgbClr val="DDDDDD"/>
                  </a:outerShdw>
                </a:effectLst>
                <a:latin typeface="Arial" charset="0"/>
              </a:rPr>
              <a:t>Genes coding for digestive enzymes have been replaced by the GFP gene: no metabolism of arabinose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6" name="Picture 4" descr="new_gfp"/>
          <p:cNvPicPr>
            <a:picLocks noChangeAspect="1" noChangeArrowheads="1"/>
          </p:cNvPicPr>
          <p:nvPr/>
        </p:nvPicPr>
        <p:blipFill>
          <a:blip r:embed="rId3"/>
          <a:srcRect/>
          <a:stretch>
            <a:fillRect/>
          </a:stretch>
        </p:blipFill>
        <p:spPr bwMode="auto">
          <a:xfrm>
            <a:off x="5486400" y="1447800"/>
            <a:ext cx="3049588" cy="4572000"/>
          </a:xfrm>
          <a:prstGeom prst="rect">
            <a:avLst/>
          </a:prstGeom>
          <a:solidFill>
            <a:srgbClr val="000000"/>
          </a:solidFill>
          <a:ln w="28575">
            <a:solidFill>
              <a:schemeClr val="hlink"/>
            </a:solidFill>
            <a:miter lim="800000"/>
            <a:headEnd/>
            <a:tailEnd/>
          </a:ln>
        </p:spPr>
      </p:pic>
      <p:sp>
        <p:nvSpPr>
          <p:cNvPr id="84994" name="Rectangle 2"/>
          <p:cNvSpPr>
            <a:spLocks noGrp="1" noChangeArrowheads="1"/>
          </p:cNvSpPr>
          <p:nvPr>
            <p:ph type="title"/>
          </p:nvPr>
        </p:nvSpPr>
        <p:spPr/>
        <p:txBody>
          <a:bodyPr/>
          <a:lstStyle/>
          <a:p>
            <a:r>
              <a:rPr lang="en-US"/>
              <a:t>How Does it </a:t>
            </a:r>
            <a:r>
              <a:rPr lang="en-US">
                <a:solidFill>
                  <a:schemeClr val="hlink"/>
                </a:solidFill>
              </a:rPr>
              <a:t>GLOW</a:t>
            </a:r>
            <a:r>
              <a:rPr lang="en-US"/>
              <a:t>?</a:t>
            </a:r>
          </a:p>
        </p:txBody>
      </p:sp>
      <p:sp>
        <p:nvSpPr>
          <p:cNvPr id="84995" name="Rectangle 3"/>
          <p:cNvSpPr>
            <a:spLocks noGrp="1" noChangeArrowheads="1"/>
          </p:cNvSpPr>
          <p:nvPr>
            <p:ph type="body" idx="1"/>
          </p:nvPr>
        </p:nvSpPr>
        <p:spPr>
          <a:xfrm>
            <a:off x="838200" y="1828800"/>
            <a:ext cx="4114800" cy="3886200"/>
          </a:xfrm>
        </p:spPr>
        <p:txBody>
          <a:bodyPr/>
          <a:lstStyle/>
          <a:p>
            <a:pPr>
              <a:lnSpc>
                <a:spcPct val="90000"/>
              </a:lnSpc>
            </a:pPr>
            <a:r>
              <a:rPr lang="en-US"/>
              <a:t>Unique 3-D Structure of GFP</a:t>
            </a:r>
          </a:p>
          <a:p>
            <a:pPr>
              <a:lnSpc>
                <a:spcPct val="90000"/>
              </a:lnSpc>
            </a:pPr>
            <a:r>
              <a:rPr lang="en-US"/>
              <a:t>Resonates when exposed to ultraviolet light</a:t>
            </a:r>
          </a:p>
          <a:p>
            <a:pPr>
              <a:lnSpc>
                <a:spcPct val="90000"/>
              </a:lnSpc>
            </a:pPr>
            <a:r>
              <a:rPr lang="en-US"/>
              <a:t>Gives off energy in the form of green fluorescent light</a:t>
            </a:r>
          </a:p>
        </p:txBody>
      </p:sp>
      <p:sp>
        <p:nvSpPr>
          <p:cNvPr id="84997" name="Text Box 5"/>
          <p:cNvSpPr txBox="1">
            <a:spLocks noChangeArrowheads="1"/>
          </p:cNvSpPr>
          <p:nvPr/>
        </p:nvSpPr>
        <p:spPr bwMode="auto">
          <a:xfrm>
            <a:off x="762000" y="5761038"/>
            <a:ext cx="8382000" cy="1096962"/>
          </a:xfrm>
          <a:prstGeom prst="rect">
            <a:avLst/>
          </a:prstGeom>
          <a:noFill/>
          <a:ln w="9525">
            <a:noFill/>
            <a:miter lim="800000"/>
            <a:headEnd/>
            <a:tailEnd/>
          </a:ln>
          <a:effectLst/>
        </p:spPr>
        <p:txBody>
          <a:bodyPr>
            <a:prstTxWarp prst="textNoShape">
              <a:avLst/>
            </a:prstTxWarp>
            <a:spAutoFit/>
          </a:bodyPr>
          <a:lstStyle/>
          <a:p>
            <a:pPr algn="l" eaLnBrk="0" hangingPunct="0"/>
            <a:r>
              <a:rPr lang="en-US" sz="2200" b="1">
                <a:effectLst>
                  <a:outerShdw blurRad="38100" dist="38100" dir="2700000" algn="tl">
                    <a:srgbClr val="DDDDDD"/>
                  </a:outerShdw>
                </a:effectLst>
                <a:latin typeface="Arial" charset="0"/>
              </a:rPr>
              <a:t>Learn more about GFP:</a:t>
            </a:r>
          </a:p>
          <a:p>
            <a:pPr algn="l" eaLnBrk="0" hangingPunct="0"/>
            <a:r>
              <a:rPr lang="en-US" sz="2200" b="1">
                <a:effectLst>
                  <a:outerShdw blurRad="38100" dist="38100" dir="2700000" algn="tl">
                    <a:srgbClr val="DDDDDD"/>
                  </a:outerShdw>
                </a:effectLst>
                <a:latin typeface="Arial" charset="0"/>
                <a:hlinkClick r:id="rId4"/>
              </a:rPr>
              <a:t>http://www.conncoll.edu/ccacad/zimmer/GFP-ww/GFP-1.htm</a:t>
            </a:r>
            <a:endParaRPr lang="en-US" sz="2200" b="1">
              <a:effectLst>
                <a:outerShdw blurRad="38100" dist="38100" dir="2700000" algn="tl">
                  <a:srgbClr val="DDDDDD"/>
                </a:outerShdw>
              </a:effectLst>
              <a:latin typeface="Arial" charset="0"/>
            </a:endParaRPr>
          </a:p>
          <a:p>
            <a:pPr algn="l" eaLnBrk="0" hangingPunct="0"/>
            <a:endParaRPr lang="en-US" sz="2200" b="1">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Footer Placeholder 4"/>
          <p:cNvSpPr>
            <a:spLocks noGrp="1"/>
          </p:cNvSpPr>
          <p:nvPr>
            <p:ph type="ftr" sz="quarter" idx="11"/>
          </p:nvPr>
        </p:nvSpPr>
        <p:spPr/>
        <p:txBody>
          <a:bodyPr/>
          <a:lstStyle/>
          <a:p>
            <a:r>
              <a:rPr lang="en-US" smtClean="0"/>
              <a:t>Picture, Copyright © 2002 Pearson Education, Inc., publishing as Benjamin Cummings</a:t>
            </a:r>
            <a:endParaRPr lang="en-US"/>
          </a:p>
        </p:txBody>
      </p:sp>
      <p:sp>
        <p:nvSpPr>
          <p:cNvPr id="45058" name="Rectangle 2"/>
          <p:cNvSpPr>
            <a:spLocks noGrp="1" noChangeArrowheads="1"/>
          </p:cNvSpPr>
          <p:nvPr>
            <p:ph type="title"/>
          </p:nvPr>
        </p:nvSpPr>
        <p:spPr>
          <a:xfrm>
            <a:off x="228600" y="152400"/>
            <a:ext cx="8683625" cy="635000"/>
          </a:xfrm>
        </p:spPr>
        <p:txBody>
          <a:bodyPr/>
          <a:lstStyle/>
          <a:p>
            <a:r>
              <a:rPr lang="en-US" sz="4000"/>
              <a:t>How does it work?</a:t>
            </a:r>
          </a:p>
        </p:txBody>
      </p:sp>
      <p:sp>
        <p:nvSpPr>
          <p:cNvPr id="45060" name="Oval 4"/>
          <p:cNvSpPr>
            <a:spLocks noChangeArrowheads="1"/>
          </p:cNvSpPr>
          <p:nvPr/>
        </p:nvSpPr>
        <p:spPr bwMode="auto">
          <a:xfrm>
            <a:off x="3048000" y="2590800"/>
            <a:ext cx="4502150" cy="2228850"/>
          </a:xfrm>
          <a:prstGeom prst="ellipse">
            <a:avLst/>
          </a:prstGeom>
          <a:solidFill>
            <a:srgbClr val="FFFF00">
              <a:alpha val="50000"/>
            </a:srgbClr>
          </a:solidFill>
          <a:ln w="28575" cap="sq">
            <a:solidFill>
              <a:schemeClr val="bg2"/>
            </a:solidFill>
            <a:round/>
            <a:headEnd type="none" w="sm" len="sm"/>
            <a:tailEnd type="none" w="sm" len="sm"/>
          </a:ln>
          <a:effectLst/>
        </p:spPr>
        <p:txBody>
          <a:bodyPr wrap="none" anchor="ctr">
            <a:prstTxWarp prst="textNoShape">
              <a:avLst/>
            </a:prstTxWarp>
          </a:bodyPr>
          <a:lstStyle/>
          <a:p>
            <a:endParaRPr lang="en-US"/>
          </a:p>
        </p:txBody>
      </p:sp>
      <p:sp>
        <p:nvSpPr>
          <p:cNvPr id="45061" name="Freeform 5"/>
          <p:cNvSpPr>
            <a:spLocks/>
          </p:cNvSpPr>
          <p:nvPr/>
        </p:nvSpPr>
        <p:spPr bwMode="auto">
          <a:xfrm>
            <a:off x="3041650" y="2884488"/>
            <a:ext cx="1863725" cy="1520825"/>
          </a:xfrm>
          <a:custGeom>
            <a:avLst/>
            <a:gdLst/>
            <a:ahLst/>
            <a:cxnLst>
              <a:cxn ang="0">
                <a:pos x="148" y="343"/>
              </a:cxn>
              <a:cxn ang="0">
                <a:pos x="366" y="70"/>
              </a:cxn>
              <a:cxn ang="0">
                <a:pos x="257" y="324"/>
              </a:cxn>
              <a:cxn ang="0">
                <a:pos x="257" y="488"/>
              </a:cxn>
              <a:cxn ang="0">
                <a:pos x="348" y="379"/>
              </a:cxn>
              <a:cxn ang="0">
                <a:pos x="167" y="224"/>
              </a:cxn>
              <a:cxn ang="0">
                <a:pos x="157" y="524"/>
              </a:cxn>
              <a:cxn ang="0">
                <a:pos x="539" y="79"/>
              </a:cxn>
              <a:cxn ang="0">
                <a:pos x="421" y="106"/>
              </a:cxn>
              <a:cxn ang="0">
                <a:pos x="394" y="333"/>
              </a:cxn>
              <a:cxn ang="0">
                <a:pos x="576" y="124"/>
              </a:cxn>
              <a:cxn ang="0">
                <a:pos x="330" y="243"/>
              </a:cxn>
              <a:cxn ang="0">
                <a:pos x="557" y="615"/>
              </a:cxn>
              <a:cxn ang="0">
                <a:pos x="721" y="243"/>
              </a:cxn>
              <a:cxn ang="0">
                <a:pos x="576" y="333"/>
              </a:cxn>
              <a:cxn ang="0">
                <a:pos x="303" y="597"/>
              </a:cxn>
              <a:cxn ang="0">
                <a:pos x="285" y="515"/>
              </a:cxn>
              <a:cxn ang="0">
                <a:pos x="466" y="306"/>
              </a:cxn>
              <a:cxn ang="0">
                <a:pos x="576" y="433"/>
              </a:cxn>
              <a:cxn ang="0">
                <a:pos x="466" y="670"/>
              </a:cxn>
              <a:cxn ang="0">
                <a:pos x="430" y="352"/>
              </a:cxn>
              <a:cxn ang="0">
                <a:pos x="603" y="179"/>
              </a:cxn>
              <a:cxn ang="0">
                <a:pos x="748" y="452"/>
              </a:cxn>
              <a:cxn ang="0">
                <a:pos x="494" y="497"/>
              </a:cxn>
              <a:cxn ang="0">
                <a:pos x="312" y="515"/>
              </a:cxn>
              <a:cxn ang="0">
                <a:pos x="330" y="697"/>
              </a:cxn>
              <a:cxn ang="0">
                <a:pos x="539" y="615"/>
              </a:cxn>
              <a:cxn ang="0">
                <a:pos x="403" y="70"/>
              </a:cxn>
              <a:cxn ang="0">
                <a:pos x="566" y="197"/>
              </a:cxn>
              <a:cxn ang="0">
                <a:pos x="576" y="288"/>
              </a:cxn>
              <a:cxn ang="0">
                <a:pos x="185" y="470"/>
              </a:cxn>
              <a:cxn ang="0">
                <a:pos x="203" y="333"/>
              </a:cxn>
              <a:cxn ang="0">
                <a:pos x="576" y="270"/>
              </a:cxn>
              <a:cxn ang="0">
                <a:pos x="676" y="370"/>
              </a:cxn>
              <a:cxn ang="0">
                <a:pos x="712" y="433"/>
              </a:cxn>
              <a:cxn ang="0">
                <a:pos x="639" y="543"/>
              </a:cxn>
              <a:cxn ang="0">
                <a:pos x="30" y="333"/>
              </a:cxn>
              <a:cxn ang="0">
                <a:pos x="457" y="97"/>
              </a:cxn>
              <a:cxn ang="0">
                <a:pos x="594" y="143"/>
              </a:cxn>
              <a:cxn ang="0">
                <a:pos x="476" y="415"/>
              </a:cxn>
              <a:cxn ang="0">
                <a:pos x="348" y="579"/>
              </a:cxn>
              <a:cxn ang="0">
                <a:pos x="203" y="215"/>
              </a:cxn>
              <a:cxn ang="0">
                <a:pos x="821" y="488"/>
              </a:cxn>
              <a:cxn ang="0">
                <a:pos x="566" y="661"/>
              </a:cxn>
              <a:cxn ang="0">
                <a:pos x="494" y="470"/>
              </a:cxn>
            </a:cxnLst>
            <a:rect l="0" t="0" r="r" b="b"/>
            <a:pathLst>
              <a:path w="881" h="719">
                <a:moveTo>
                  <a:pt x="148" y="343"/>
                </a:moveTo>
                <a:cubicBezTo>
                  <a:pt x="248" y="208"/>
                  <a:pt x="348" y="73"/>
                  <a:pt x="366" y="70"/>
                </a:cubicBezTo>
                <a:cubicBezTo>
                  <a:pt x="384" y="67"/>
                  <a:pt x="275" y="254"/>
                  <a:pt x="257" y="324"/>
                </a:cubicBezTo>
                <a:cubicBezTo>
                  <a:pt x="239" y="394"/>
                  <a:pt x="242" y="479"/>
                  <a:pt x="257" y="488"/>
                </a:cubicBezTo>
                <a:cubicBezTo>
                  <a:pt x="272" y="497"/>
                  <a:pt x="363" y="423"/>
                  <a:pt x="348" y="379"/>
                </a:cubicBezTo>
                <a:cubicBezTo>
                  <a:pt x="333" y="335"/>
                  <a:pt x="199" y="200"/>
                  <a:pt x="167" y="224"/>
                </a:cubicBezTo>
                <a:cubicBezTo>
                  <a:pt x="135" y="248"/>
                  <a:pt x="95" y="548"/>
                  <a:pt x="157" y="524"/>
                </a:cubicBezTo>
                <a:cubicBezTo>
                  <a:pt x="219" y="500"/>
                  <a:pt x="495" y="148"/>
                  <a:pt x="539" y="79"/>
                </a:cubicBezTo>
                <a:cubicBezTo>
                  <a:pt x="583" y="10"/>
                  <a:pt x="445" y="64"/>
                  <a:pt x="421" y="106"/>
                </a:cubicBezTo>
                <a:cubicBezTo>
                  <a:pt x="397" y="148"/>
                  <a:pt x="368" y="330"/>
                  <a:pt x="394" y="333"/>
                </a:cubicBezTo>
                <a:cubicBezTo>
                  <a:pt x="420" y="336"/>
                  <a:pt x="587" y="139"/>
                  <a:pt x="576" y="124"/>
                </a:cubicBezTo>
                <a:cubicBezTo>
                  <a:pt x="565" y="109"/>
                  <a:pt x="333" y="161"/>
                  <a:pt x="330" y="243"/>
                </a:cubicBezTo>
                <a:cubicBezTo>
                  <a:pt x="327" y="325"/>
                  <a:pt x="492" y="615"/>
                  <a:pt x="557" y="615"/>
                </a:cubicBezTo>
                <a:cubicBezTo>
                  <a:pt x="622" y="615"/>
                  <a:pt x="718" y="290"/>
                  <a:pt x="721" y="243"/>
                </a:cubicBezTo>
                <a:cubicBezTo>
                  <a:pt x="724" y="196"/>
                  <a:pt x="646" y="274"/>
                  <a:pt x="576" y="333"/>
                </a:cubicBezTo>
                <a:cubicBezTo>
                  <a:pt x="506" y="392"/>
                  <a:pt x="351" y="567"/>
                  <a:pt x="303" y="597"/>
                </a:cubicBezTo>
                <a:cubicBezTo>
                  <a:pt x="255" y="627"/>
                  <a:pt x="258" y="563"/>
                  <a:pt x="285" y="515"/>
                </a:cubicBezTo>
                <a:cubicBezTo>
                  <a:pt x="312" y="467"/>
                  <a:pt x="418" y="320"/>
                  <a:pt x="466" y="306"/>
                </a:cubicBezTo>
                <a:cubicBezTo>
                  <a:pt x="514" y="292"/>
                  <a:pt x="576" y="372"/>
                  <a:pt x="576" y="433"/>
                </a:cubicBezTo>
                <a:cubicBezTo>
                  <a:pt x="576" y="494"/>
                  <a:pt x="490" y="683"/>
                  <a:pt x="466" y="670"/>
                </a:cubicBezTo>
                <a:cubicBezTo>
                  <a:pt x="442" y="657"/>
                  <a:pt x="407" y="434"/>
                  <a:pt x="430" y="352"/>
                </a:cubicBezTo>
                <a:cubicBezTo>
                  <a:pt x="453" y="270"/>
                  <a:pt x="550" y="162"/>
                  <a:pt x="603" y="179"/>
                </a:cubicBezTo>
                <a:cubicBezTo>
                  <a:pt x="656" y="196"/>
                  <a:pt x="766" y="399"/>
                  <a:pt x="748" y="452"/>
                </a:cubicBezTo>
                <a:cubicBezTo>
                  <a:pt x="730" y="505"/>
                  <a:pt x="567" y="487"/>
                  <a:pt x="494" y="497"/>
                </a:cubicBezTo>
                <a:cubicBezTo>
                  <a:pt x="421" y="507"/>
                  <a:pt x="339" y="482"/>
                  <a:pt x="312" y="515"/>
                </a:cubicBezTo>
                <a:cubicBezTo>
                  <a:pt x="285" y="548"/>
                  <a:pt x="292" y="680"/>
                  <a:pt x="330" y="697"/>
                </a:cubicBezTo>
                <a:cubicBezTo>
                  <a:pt x="368" y="714"/>
                  <a:pt x="527" y="719"/>
                  <a:pt x="539" y="615"/>
                </a:cubicBezTo>
                <a:cubicBezTo>
                  <a:pt x="551" y="511"/>
                  <a:pt x="399" y="140"/>
                  <a:pt x="403" y="70"/>
                </a:cubicBezTo>
                <a:cubicBezTo>
                  <a:pt x="407" y="0"/>
                  <a:pt x="537" y="161"/>
                  <a:pt x="566" y="197"/>
                </a:cubicBezTo>
                <a:cubicBezTo>
                  <a:pt x="595" y="233"/>
                  <a:pt x="640" y="242"/>
                  <a:pt x="576" y="288"/>
                </a:cubicBezTo>
                <a:cubicBezTo>
                  <a:pt x="512" y="334"/>
                  <a:pt x="247" y="463"/>
                  <a:pt x="185" y="470"/>
                </a:cubicBezTo>
                <a:cubicBezTo>
                  <a:pt x="123" y="477"/>
                  <a:pt x="138" y="366"/>
                  <a:pt x="203" y="333"/>
                </a:cubicBezTo>
                <a:cubicBezTo>
                  <a:pt x="268" y="300"/>
                  <a:pt x="497" y="264"/>
                  <a:pt x="576" y="270"/>
                </a:cubicBezTo>
                <a:cubicBezTo>
                  <a:pt x="655" y="276"/>
                  <a:pt x="653" y="343"/>
                  <a:pt x="676" y="370"/>
                </a:cubicBezTo>
                <a:cubicBezTo>
                  <a:pt x="699" y="397"/>
                  <a:pt x="718" y="404"/>
                  <a:pt x="712" y="433"/>
                </a:cubicBezTo>
                <a:cubicBezTo>
                  <a:pt x="706" y="462"/>
                  <a:pt x="753" y="560"/>
                  <a:pt x="639" y="543"/>
                </a:cubicBezTo>
                <a:cubicBezTo>
                  <a:pt x="525" y="526"/>
                  <a:pt x="60" y="407"/>
                  <a:pt x="30" y="333"/>
                </a:cubicBezTo>
                <a:cubicBezTo>
                  <a:pt x="0" y="259"/>
                  <a:pt x="363" y="129"/>
                  <a:pt x="457" y="97"/>
                </a:cubicBezTo>
                <a:cubicBezTo>
                  <a:pt x="551" y="65"/>
                  <a:pt x="591" y="90"/>
                  <a:pt x="594" y="143"/>
                </a:cubicBezTo>
                <a:cubicBezTo>
                  <a:pt x="597" y="196"/>
                  <a:pt x="517" y="342"/>
                  <a:pt x="476" y="415"/>
                </a:cubicBezTo>
                <a:cubicBezTo>
                  <a:pt x="435" y="488"/>
                  <a:pt x="393" y="612"/>
                  <a:pt x="348" y="579"/>
                </a:cubicBezTo>
                <a:cubicBezTo>
                  <a:pt x="303" y="546"/>
                  <a:pt x="124" y="230"/>
                  <a:pt x="203" y="215"/>
                </a:cubicBezTo>
                <a:cubicBezTo>
                  <a:pt x="282" y="200"/>
                  <a:pt x="761" y="414"/>
                  <a:pt x="821" y="488"/>
                </a:cubicBezTo>
                <a:cubicBezTo>
                  <a:pt x="881" y="562"/>
                  <a:pt x="620" y="664"/>
                  <a:pt x="566" y="661"/>
                </a:cubicBezTo>
                <a:cubicBezTo>
                  <a:pt x="512" y="658"/>
                  <a:pt x="503" y="564"/>
                  <a:pt x="494" y="470"/>
                </a:cubicBezTo>
              </a:path>
            </a:pathLst>
          </a:custGeom>
          <a:noFill/>
          <a:ln w="28575" cap="sq" cmpd="sng">
            <a:solidFill>
              <a:srgbClr val="FF0066"/>
            </a:solidFill>
            <a:prstDash val="solid"/>
            <a:round/>
            <a:headEnd type="none" w="sm" len="sm"/>
            <a:tailEnd type="none" w="sm" len="sm"/>
          </a:ln>
          <a:effectLst/>
        </p:spPr>
        <p:txBody>
          <a:bodyPr wrap="none" anchor="ctr">
            <a:prstTxWarp prst="textNoShape">
              <a:avLst/>
            </a:prstTxWarp>
          </a:bodyPr>
          <a:lstStyle/>
          <a:p>
            <a:endParaRPr lang="en-US"/>
          </a:p>
        </p:txBody>
      </p:sp>
      <p:sp>
        <p:nvSpPr>
          <p:cNvPr id="45062" name="Oval 6"/>
          <p:cNvSpPr>
            <a:spLocks noChangeArrowheads="1"/>
          </p:cNvSpPr>
          <p:nvPr/>
        </p:nvSpPr>
        <p:spPr bwMode="auto">
          <a:xfrm>
            <a:off x="4876800" y="4975225"/>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63" name="Oval 7"/>
          <p:cNvSpPr>
            <a:spLocks noChangeArrowheads="1"/>
          </p:cNvSpPr>
          <p:nvPr/>
        </p:nvSpPr>
        <p:spPr bwMode="auto">
          <a:xfrm>
            <a:off x="5232400" y="5026025"/>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64" name="Oval 8"/>
          <p:cNvSpPr>
            <a:spLocks noChangeArrowheads="1"/>
          </p:cNvSpPr>
          <p:nvPr/>
        </p:nvSpPr>
        <p:spPr bwMode="auto">
          <a:xfrm>
            <a:off x="4597400" y="5099050"/>
            <a:ext cx="100013"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65" name="Oval 9"/>
          <p:cNvSpPr>
            <a:spLocks noChangeArrowheads="1"/>
          </p:cNvSpPr>
          <p:nvPr/>
        </p:nvSpPr>
        <p:spPr bwMode="auto">
          <a:xfrm>
            <a:off x="3779838" y="4822825"/>
            <a:ext cx="100012"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66" name="Oval 10"/>
          <p:cNvSpPr>
            <a:spLocks noChangeArrowheads="1"/>
          </p:cNvSpPr>
          <p:nvPr/>
        </p:nvSpPr>
        <p:spPr bwMode="auto">
          <a:xfrm>
            <a:off x="3348038" y="4545013"/>
            <a:ext cx="100012"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67" name="Oval 11"/>
          <p:cNvSpPr>
            <a:spLocks noChangeArrowheads="1"/>
          </p:cNvSpPr>
          <p:nvPr/>
        </p:nvSpPr>
        <p:spPr bwMode="auto">
          <a:xfrm>
            <a:off x="3033713" y="4325938"/>
            <a:ext cx="98425" cy="13493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68" name="Oval 12"/>
          <p:cNvSpPr>
            <a:spLocks noChangeArrowheads="1"/>
          </p:cNvSpPr>
          <p:nvPr/>
        </p:nvSpPr>
        <p:spPr bwMode="auto">
          <a:xfrm>
            <a:off x="3236913" y="2778125"/>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69" name="Oval 13"/>
          <p:cNvSpPr>
            <a:spLocks noChangeArrowheads="1"/>
          </p:cNvSpPr>
          <p:nvPr/>
        </p:nvSpPr>
        <p:spPr bwMode="auto">
          <a:xfrm>
            <a:off x="3505200" y="2590800"/>
            <a:ext cx="100013"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0" name="Oval 14"/>
          <p:cNvSpPr>
            <a:spLocks noChangeArrowheads="1"/>
          </p:cNvSpPr>
          <p:nvPr/>
        </p:nvSpPr>
        <p:spPr bwMode="auto">
          <a:xfrm>
            <a:off x="4114800" y="2209800"/>
            <a:ext cx="100013"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1" name="Oval 15"/>
          <p:cNvSpPr>
            <a:spLocks noChangeArrowheads="1"/>
          </p:cNvSpPr>
          <p:nvPr/>
        </p:nvSpPr>
        <p:spPr bwMode="auto">
          <a:xfrm>
            <a:off x="3810000" y="22860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2" name="Oval 16"/>
          <p:cNvSpPr>
            <a:spLocks noChangeArrowheads="1"/>
          </p:cNvSpPr>
          <p:nvPr/>
        </p:nvSpPr>
        <p:spPr bwMode="auto">
          <a:xfrm>
            <a:off x="4013200" y="24892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3" name="Oval 17"/>
          <p:cNvSpPr>
            <a:spLocks noChangeArrowheads="1"/>
          </p:cNvSpPr>
          <p:nvPr/>
        </p:nvSpPr>
        <p:spPr bwMode="auto">
          <a:xfrm>
            <a:off x="4540250" y="2316163"/>
            <a:ext cx="100013" cy="13493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4" name="Oval 18"/>
          <p:cNvSpPr>
            <a:spLocks noChangeArrowheads="1"/>
          </p:cNvSpPr>
          <p:nvPr/>
        </p:nvSpPr>
        <p:spPr bwMode="auto">
          <a:xfrm>
            <a:off x="4743450" y="2401888"/>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5" name="Oval 19"/>
          <p:cNvSpPr>
            <a:spLocks noChangeArrowheads="1"/>
          </p:cNvSpPr>
          <p:nvPr/>
        </p:nvSpPr>
        <p:spPr bwMode="auto">
          <a:xfrm>
            <a:off x="4927600" y="231775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6" name="Oval 20"/>
          <p:cNvSpPr>
            <a:spLocks noChangeArrowheads="1"/>
          </p:cNvSpPr>
          <p:nvPr/>
        </p:nvSpPr>
        <p:spPr bwMode="auto">
          <a:xfrm>
            <a:off x="5727700" y="2211388"/>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7" name="Oval 21"/>
          <p:cNvSpPr>
            <a:spLocks noChangeArrowheads="1"/>
          </p:cNvSpPr>
          <p:nvPr/>
        </p:nvSpPr>
        <p:spPr bwMode="auto">
          <a:xfrm>
            <a:off x="5930900" y="2414588"/>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8" name="Oval 22"/>
          <p:cNvSpPr>
            <a:spLocks noChangeArrowheads="1"/>
          </p:cNvSpPr>
          <p:nvPr/>
        </p:nvSpPr>
        <p:spPr bwMode="auto">
          <a:xfrm>
            <a:off x="6115050" y="24257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79" name="Oval 23"/>
          <p:cNvSpPr>
            <a:spLocks noChangeArrowheads="1"/>
          </p:cNvSpPr>
          <p:nvPr/>
        </p:nvSpPr>
        <p:spPr bwMode="auto">
          <a:xfrm>
            <a:off x="6318250" y="249555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80" name="Oval 24"/>
          <p:cNvSpPr>
            <a:spLocks noChangeArrowheads="1"/>
          </p:cNvSpPr>
          <p:nvPr/>
        </p:nvSpPr>
        <p:spPr bwMode="auto">
          <a:xfrm>
            <a:off x="6461125" y="2293938"/>
            <a:ext cx="100013"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81" name="Oval 25"/>
          <p:cNvSpPr>
            <a:spLocks noChangeArrowheads="1"/>
          </p:cNvSpPr>
          <p:nvPr/>
        </p:nvSpPr>
        <p:spPr bwMode="auto">
          <a:xfrm>
            <a:off x="5915025" y="5133975"/>
            <a:ext cx="100013"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5082" name="Oval 26"/>
          <p:cNvSpPr>
            <a:spLocks noChangeArrowheads="1"/>
          </p:cNvSpPr>
          <p:nvPr/>
        </p:nvSpPr>
        <p:spPr bwMode="auto">
          <a:xfrm>
            <a:off x="5829300" y="3889375"/>
            <a:ext cx="98425" cy="196850"/>
          </a:xfrm>
          <a:prstGeom prst="ellipse">
            <a:avLst/>
          </a:prstGeom>
          <a:noFill/>
          <a:ln w="28575" cap="sq">
            <a:solidFill>
              <a:srgbClr val="FFFF00"/>
            </a:solidFill>
            <a:round/>
            <a:headEnd type="none" w="sm" len="sm"/>
            <a:tailEnd type="none" w="sm" len="sm"/>
          </a:ln>
          <a:effectLst/>
        </p:spPr>
        <p:txBody>
          <a:bodyPr wrap="none" anchor="ctr">
            <a:prstTxWarp prst="textNoShape">
              <a:avLst/>
            </a:prstTxWarp>
          </a:bodyPr>
          <a:lstStyle/>
          <a:p>
            <a:endParaRPr lang="en-US"/>
          </a:p>
        </p:txBody>
      </p:sp>
      <p:sp>
        <p:nvSpPr>
          <p:cNvPr id="45083" name="Freeform 27"/>
          <p:cNvSpPr>
            <a:spLocks/>
          </p:cNvSpPr>
          <p:nvPr/>
        </p:nvSpPr>
        <p:spPr bwMode="auto">
          <a:xfrm>
            <a:off x="6194425" y="2955925"/>
            <a:ext cx="384175" cy="303213"/>
          </a:xfrm>
          <a:custGeom>
            <a:avLst/>
            <a:gdLst/>
            <a:ahLst/>
            <a:cxnLst>
              <a:cxn ang="0">
                <a:pos x="95" y="200"/>
              </a:cxn>
              <a:cxn ang="0">
                <a:pos x="49" y="127"/>
              </a:cxn>
              <a:cxn ang="0">
                <a:pos x="240" y="27"/>
              </a:cxn>
              <a:cxn ang="0">
                <a:pos x="186" y="91"/>
              </a:cxn>
              <a:cxn ang="0">
                <a:pos x="86" y="45"/>
              </a:cxn>
              <a:cxn ang="0">
                <a:pos x="31" y="82"/>
              </a:cxn>
              <a:cxn ang="0">
                <a:pos x="149" y="154"/>
              </a:cxn>
              <a:cxn ang="0">
                <a:pos x="186" y="218"/>
              </a:cxn>
              <a:cxn ang="0">
                <a:pos x="4" y="236"/>
              </a:cxn>
              <a:cxn ang="0">
                <a:pos x="159" y="118"/>
              </a:cxn>
              <a:cxn ang="0">
                <a:pos x="159" y="0"/>
              </a:cxn>
              <a:cxn ang="0">
                <a:pos x="213" y="118"/>
              </a:cxn>
              <a:cxn ang="0">
                <a:pos x="259" y="182"/>
              </a:cxn>
              <a:cxn ang="0">
                <a:pos x="268" y="63"/>
              </a:cxn>
              <a:cxn ang="0">
                <a:pos x="177" y="136"/>
              </a:cxn>
            </a:cxnLst>
            <a:rect l="0" t="0" r="r" b="b"/>
            <a:pathLst>
              <a:path w="282" h="253">
                <a:moveTo>
                  <a:pt x="95" y="200"/>
                </a:moveTo>
                <a:cubicBezTo>
                  <a:pt x="60" y="178"/>
                  <a:pt x="25" y="156"/>
                  <a:pt x="49" y="127"/>
                </a:cubicBezTo>
                <a:cubicBezTo>
                  <a:pt x="73" y="98"/>
                  <a:pt x="217" y="33"/>
                  <a:pt x="240" y="27"/>
                </a:cubicBezTo>
                <a:cubicBezTo>
                  <a:pt x="263" y="21"/>
                  <a:pt x="212" y="88"/>
                  <a:pt x="186" y="91"/>
                </a:cubicBezTo>
                <a:cubicBezTo>
                  <a:pt x="160" y="94"/>
                  <a:pt x="112" y="46"/>
                  <a:pt x="86" y="45"/>
                </a:cubicBezTo>
                <a:cubicBezTo>
                  <a:pt x="60" y="44"/>
                  <a:pt x="20" y="64"/>
                  <a:pt x="31" y="82"/>
                </a:cubicBezTo>
                <a:cubicBezTo>
                  <a:pt x="42" y="100"/>
                  <a:pt x="123" y="131"/>
                  <a:pt x="149" y="154"/>
                </a:cubicBezTo>
                <a:cubicBezTo>
                  <a:pt x="175" y="177"/>
                  <a:pt x="210" y="204"/>
                  <a:pt x="186" y="218"/>
                </a:cubicBezTo>
                <a:cubicBezTo>
                  <a:pt x="162" y="232"/>
                  <a:pt x="8" y="253"/>
                  <a:pt x="4" y="236"/>
                </a:cubicBezTo>
                <a:cubicBezTo>
                  <a:pt x="0" y="219"/>
                  <a:pt x="133" y="157"/>
                  <a:pt x="159" y="118"/>
                </a:cubicBezTo>
                <a:cubicBezTo>
                  <a:pt x="185" y="79"/>
                  <a:pt x="150" y="0"/>
                  <a:pt x="159" y="0"/>
                </a:cubicBezTo>
                <a:cubicBezTo>
                  <a:pt x="168" y="0"/>
                  <a:pt x="196" y="88"/>
                  <a:pt x="213" y="118"/>
                </a:cubicBezTo>
                <a:cubicBezTo>
                  <a:pt x="230" y="148"/>
                  <a:pt x="250" y="191"/>
                  <a:pt x="259" y="182"/>
                </a:cubicBezTo>
                <a:cubicBezTo>
                  <a:pt x="268" y="173"/>
                  <a:pt x="282" y="71"/>
                  <a:pt x="268" y="63"/>
                </a:cubicBezTo>
                <a:cubicBezTo>
                  <a:pt x="254" y="55"/>
                  <a:pt x="215" y="95"/>
                  <a:pt x="177" y="136"/>
                </a:cubicBezTo>
              </a:path>
            </a:pathLst>
          </a:custGeom>
          <a:noFill/>
          <a:ln w="25400" cap="sq" cmpd="sng">
            <a:solidFill>
              <a:srgbClr val="66FF33"/>
            </a:solidFill>
            <a:prstDash val="solid"/>
            <a:round/>
            <a:headEnd type="none" w="sm" len="sm"/>
            <a:tailEnd type="none" w="sm" len="sm"/>
          </a:ln>
          <a:effectLst/>
        </p:spPr>
        <p:txBody>
          <a:bodyPr wrap="none" anchor="ctr">
            <a:prstTxWarp prst="textNoShape">
              <a:avLst/>
            </a:prstTxWarp>
          </a:bodyPr>
          <a:lstStyle/>
          <a:p>
            <a:endParaRPr lang="en-US"/>
          </a:p>
        </p:txBody>
      </p:sp>
      <p:sp>
        <p:nvSpPr>
          <p:cNvPr id="45084" name="Freeform 28"/>
          <p:cNvSpPr>
            <a:spLocks/>
          </p:cNvSpPr>
          <p:nvPr/>
        </p:nvSpPr>
        <p:spPr bwMode="auto">
          <a:xfrm>
            <a:off x="6435725" y="4217988"/>
            <a:ext cx="384175" cy="301625"/>
          </a:xfrm>
          <a:custGeom>
            <a:avLst/>
            <a:gdLst/>
            <a:ahLst/>
            <a:cxnLst>
              <a:cxn ang="0">
                <a:pos x="95" y="200"/>
              </a:cxn>
              <a:cxn ang="0">
                <a:pos x="49" y="127"/>
              </a:cxn>
              <a:cxn ang="0">
                <a:pos x="240" y="27"/>
              </a:cxn>
              <a:cxn ang="0">
                <a:pos x="186" y="91"/>
              </a:cxn>
              <a:cxn ang="0">
                <a:pos x="86" y="45"/>
              </a:cxn>
              <a:cxn ang="0">
                <a:pos x="31" y="82"/>
              </a:cxn>
              <a:cxn ang="0">
                <a:pos x="149" y="154"/>
              </a:cxn>
              <a:cxn ang="0">
                <a:pos x="186" y="218"/>
              </a:cxn>
              <a:cxn ang="0">
                <a:pos x="4" y="236"/>
              </a:cxn>
              <a:cxn ang="0">
                <a:pos x="159" y="118"/>
              </a:cxn>
              <a:cxn ang="0">
                <a:pos x="159" y="0"/>
              </a:cxn>
              <a:cxn ang="0">
                <a:pos x="213" y="118"/>
              </a:cxn>
              <a:cxn ang="0">
                <a:pos x="259" y="182"/>
              </a:cxn>
              <a:cxn ang="0">
                <a:pos x="268" y="63"/>
              </a:cxn>
              <a:cxn ang="0">
                <a:pos x="177" y="136"/>
              </a:cxn>
            </a:cxnLst>
            <a:rect l="0" t="0" r="r" b="b"/>
            <a:pathLst>
              <a:path w="282" h="253">
                <a:moveTo>
                  <a:pt x="95" y="200"/>
                </a:moveTo>
                <a:cubicBezTo>
                  <a:pt x="60" y="178"/>
                  <a:pt x="25" y="156"/>
                  <a:pt x="49" y="127"/>
                </a:cubicBezTo>
                <a:cubicBezTo>
                  <a:pt x="73" y="98"/>
                  <a:pt x="217" y="33"/>
                  <a:pt x="240" y="27"/>
                </a:cubicBezTo>
                <a:cubicBezTo>
                  <a:pt x="263" y="21"/>
                  <a:pt x="212" y="88"/>
                  <a:pt x="186" y="91"/>
                </a:cubicBezTo>
                <a:cubicBezTo>
                  <a:pt x="160" y="94"/>
                  <a:pt x="112" y="46"/>
                  <a:pt x="86" y="45"/>
                </a:cubicBezTo>
                <a:cubicBezTo>
                  <a:pt x="60" y="44"/>
                  <a:pt x="20" y="64"/>
                  <a:pt x="31" y="82"/>
                </a:cubicBezTo>
                <a:cubicBezTo>
                  <a:pt x="42" y="100"/>
                  <a:pt x="123" y="131"/>
                  <a:pt x="149" y="154"/>
                </a:cubicBezTo>
                <a:cubicBezTo>
                  <a:pt x="175" y="177"/>
                  <a:pt x="210" y="204"/>
                  <a:pt x="186" y="218"/>
                </a:cubicBezTo>
                <a:cubicBezTo>
                  <a:pt x="162" y="232"/>
                  <a:pt x="8" y="253"/>
                  <a:pt x="4" y="236"/>
                </a:cubicBezTo>
                <a:cubicBezTo>
                  <a:pt x="0" y="219"/>
                  <a:pt x="133" y="157"/>
                  <a:pt x="159" y="118"/>
                </a:cubicBezTo>
                <a:cubicBezTo>
                  <a:pt x="185" y="79"/>
                  <a:pt x="150" y="0"/>
                  <a:pt x="159" y="0"/>
                </a:cubicBezTo>
                <a:cubicBezTo>
                  <a:pt x="168" y="0"/>
                  <a:pt x="196" y="88"/>
                  <a:pt x="213" y="118"/>
                </a:cubicBezTo>
                <a:cubicBezTo>
                  <a:pt x="230" y="148"/>
                  <a:pt x="250" y="191"/>
                  <a:pt x="259" y="182"/>
                </a:cubicBezTo>
                <a:cubicBezTo>
                  <a:pt x="268" y="173"/>
                  <a:pt x="282" y="71"/>
                  <a:pt x="268" y="63"/>
                </a:cubicBezTo>
                <a:cubicBezTo>
                  <a:pt x="254" y="55"/>
                  <a:pt x="215" y="95"/>
                  <a:pt x="177" y="136"/>
                </a:cubicBezTo>
              </a:path>
            </a:pathLst>
          </a:custGeom>
          <a:noFill/>
          <a:ln w="22225" cap="sq" cmpd="sng">
            <a:solidFill>
              <a:srgbClr val="800080"/>
            </a:solidFill>
            <a:prstDash val="solid"/>
            <a:round/>
            <a:headEnd type="none" w="sm" len="sm"/>
            <a:tailEnd type="none" w="sm" len="sm"/>
          </a:ln>
          <a:effectLst/>
        </p:spPr>
        <p:txBody>
          <a:bodyPr wrap="none" anchor="ctr">
            <a:prstTxWarp prst="textNoShape">
              <a:avLst/>
            </a:prstTxWarp>
          </a:bodyPr>
          <a:lstStyle/>
          <a:p>
            <a:endParaRPr lang="en-US"/>
          </a:p>
        </p:txBody>
      </p:sp>
      <p:cxnSp>
        <p:nvCxnSpPr>
          <p:cNvPr id="45085" name="AutoShape 29"/>
          <p:cNvCxnSpPr>
            <a:cxnSpLocks noChangeShapeType="1"/>
            <a:stCxn id="45082" idx="7"/>
            <a:endCxn id="45083" idx="8"/>
          </p:cNvCxnSpPr>
          <p:nvPr/>
        </p:nvCxnSpPr>
        <p:spPr bwMode="auto">
          <a:xfrm rot="16200000">
            <a:off x="5717381" y="3434557"/>
            <a:ext cx="665163" cy="273050"/>
          </a:xfrm>
          <a:prstGeom prst="curvedConnector2">
            <a:avLst/>
          </a:prstGeom>
          <a:noFill/>
          <a:ln w="19050" cap="sq">
            <a:solidFill>
              <a:srgbClr val="000080"/>
            </a:solidFill>
            <a:round/>
            <a:headEnd type="none" w="sm" len="sm"/>
            <a:tailEnd type="stealth" w="lg" len="lg"/>
          </a:ln>
          <a:effectLst/>
        </p:spPr>
      </p:cxnSp>
      <p:cxnSp>
        <p:nvCxnSpPr>
          <p:cNvPr id="45086" name="AutoShape 30"/>
          <p:cNvCxnSpPr>
            <a:cxnSpLocks noChangeShapeType="1"/>
            <a:stCxn id="45081" idx="2"/>
            <a:endCxn id="45082" idx="2"/>
          </p:cNvCxnSpPr>
          <p:nvPr/>
        </p:nvCxnSpPr>
        <p:spPr bwMode="auto">
          <a:xfrm rot="10800000">
            <a:off x="5815013" y="3987800"/>
            <a:ext cx="85725" cy="1214438"/>
          </a:xfrm>
          <a:prstGeom prst="curvedConnector3">
            <a:avLst>
              <a:gd name="adj1" fmla="val 350000"/>
            </a:avLst>
          </a:prstGeom>
          <a:noFill/>
          <a:ln w="19050" cap="sq">
            <a:solidFill>
              <a:srgbClr val="000080"/>
            </a:solidFill>
            <a:round/>
            <a:headEnd type="none" w="sm" len="sm"/>
            <a:tailEnd type="stealth" w="lg" len="lg"/>
          </a:ln>
          <a:effectLst/>
        </p:spPr>
      </p:cxnSp>
      <p:cxnSp>
        <p:nvCxnSpPr>
          <p:cNvPr id="45087" name="AutoShape 31"/>
          <p:cNvCxnSpPr>
            <a:cxnSpLocks noChangeShapeType="1"/>
            <a:stCxn id="45082" idx="4"/>
            <a:endCxn id="45084" idx="8"/>
          </p:cNvCxnSpPr>
          <p:nvPr/>
        </p:nvCxnSpPr>
        <p:spPr bwMode="auto">
          <a:xfrm rot="16200000" flipH="1">
            <a:off x="5954713" y="4024313"/>
            <a:ext cx="398462" cy="550862"/>
          </a:xfrm>
          <a:prstGeom prst="curvedConnector2">
            <a:avLst/>
          </a:prstGeom>
          <a:noFill/>
          <a:ln w="19050" cap="sq">
            <a:solidFill>
              <a:srgbClr val="000080"/>
            </a:solidFill>
            <a:round/>
            <a:headEnd type="none" w="sm" len="sm"/>
            <a:tailEnd type="stealth" w="lg" len="lg"/>
          </a:ln>
          <a:effectLst/>
        </p:spPr>
      </p:cxnSp>
      <p:sp>
        <p:nvSpPr>
          <p:cNvPr id="45088" name="Freeform 32"/>
          <p:cNvSpPr>
            <a:spLocks/>
          </p:cNvSpPr>
          <p:nvPr/>
        </p:nvSpPr>
        <p:spPr bwMode="auto">
          <a:xfrm>
            <a:off x="7470775" y="3346450"/>
            <a:ext cx="1328738" cy="484188"/>
          </a:xfrm>
          <a:custGeom>
            <a:avLst/>
            <a:gdLst/>
            <a:ahLst/>
            <a:cxnLst>
              <a:cxn ang="0">
                <a:pos x="0" y="188"/>
              </a:cxn>
              <a:cxn ang="0">
                <a:pos x="173" y="6"/>
              </a:cxn>
              <a:cxn ang="0">
                <a:pos x="309" y="152"/>
              </a:cxn>
              <a:cxn ang="0">
                <a:pos x="437" y="225"/>
              </a:cxn>
              <a:cxn ang="0">
                <a:pos x="628" y="125"/>
              </a:cxn>
            </a:cxnLst>
            <a:rect l="0" t="0" r="r" b="b"/>
            <a:pathLst>
              <a:path w="628" h="229">
                <a:moveTo>
                  <a:pt x="0" y="188"/>
                </a:moveTo>
                <a:cubicBezTo>
                  <a:pt x="61" y="100"/>
                  <a:pt x="122" y="12"/>
                  <a:pt x="173" y="6"/>
                </a:cubicBezTo>
                <a:cubicBezTo>
                  <a:pt x="224" y="0"/>
                  <a:pt x="265" y="116"/>
                  <a:pt x="309" y="152"/>
                </a:cubicBezTo>
                <a:cubicBezTo>
                  <a:pt x="353" y="188"/>
                  <a:pt x="384" y="229"/>
                  <a:pt x="437" y="225"/>
                </a:cubicBezTo>
                <a:cubicBezTo>
                  <a:pt x="490" y="221"/>
                  <a:pt x="559" y="173"/>
                  <a:pt x="628" y="125"/>
                </a:cubicBezTo>
              </a:path>
            </a:pathLst>
          </a:custGeom>
          <a:noFill/>
          <a:ln w="19050" cap="sq" cmpd="sng">
            <a:solidFill>
              <a:srgbClr val="FFD833"/>
            </a:solidFill>
            <a:prstDash val="solid"/>
            <a:round/>
            <a:headEnd type="none" w="sm" len="sm"/>
            <a:tailEnd type="none" w="sm" len="sm"/>
          </a:ln>
          <a:effectLst/>
        </p:spPr>
        <p:txBody>
          <a:bodyPr wrap="none" anchor="ctr">
            <a:prstTxWarp prst="textNoShape">
              <a:avLst/>
            </a:prstTxWarp>
          </a:bodyPr>
          <a:lstStyle/>
          <a:p>
            <a:endParaRPr lang="en-US"/>
          </a:p>
        </p:txBody>
      </p:sp>
      <p:grpSp>
        <p:nvGrpSpPr>
          <p:cNvPr id="45106" name="Group 50"/>
          <p:cNvGrpSpPr>
            <a:grpSpLocks/>
          </p:cNvGrpSpPr>
          <p:nvPr/>
        </p:nvGrpSpPr>
        <p:grpSpPr bwMode="auto">
          <a:xfrm>
            <a:off x="6567488" y="2089150"/>
            <a:ext cx="1204912" cy="808038"/>
            <a:chOff x="4137" y="1450"/>
            <a:chExt cx="759" cy="509"/>
          </a:xfrm>
        </p:grpSpPr>
        <p:sp>
          <p:nvSpPr>
            <p:cNvPr id="45089" name="Text Box 33"/>
            <p:cNvSpPr txBox="1">
              <a:spLocks noChangeArrowheads="1"/>
            </p:cNvSpPr>
            <p:nvPr/>
          </p:nvSpPr>
          <p:spPr bwMode="auto">
            <a:xfrm>
              <a:off x="4368" y="1450"/>
              <a:ext cx="528" cy="258"/>
            </a:xfrm>
            <a:prstGeom prst="rect">
              <a:avLst/>
            </a:prstGeom>
            <a:noFill/>
            <a:ln w="12700" cap="sq">
              <a:solidFill>
                <a:schemeClr val="accent2"/>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a:solidFill>
                    <a:srgbClr val="66FF33"/>
                  </a:solidFill>
                  <a:latin typeface="Arial" charset="0"/>
                </a:rPr>
                <a:t>GFP</a:t>
              </a:r>
            </a:p>
          </p:txBody>
        </p:sp>
        <p:sp>
          <p:nvSpPr>
            <p:cNvPr id="45091" name="Line 35"/>
            <p:cNvSpPr>
              <a:spLocks noChangeShapeType="1"/>
            </p:cNvSpPr>
            <p:nvPr/>
          </p:nvSpPr>
          <p:spPr bwMode="auto">
            <a:xfrm flipH="1">
              <a:off x="4137" y="1584"/>
              <a:ext cx="231" cy="375"/>
            </a:xfrm>
            <a:prstGeom prst="line">
              <a:avLst/>
            </a:prstGeom>
            <a:noFill/>
            <a:ln w="28575" cap="sq">
              <a:solidFill>
                <a:schemeClr val="hlink"/>
              </a:solidFill>
              <a:round/>
              <a:headEnd type="none" w="sm" len="sm"/>
              <a:tailEnd type="triangle" w="med" len="med"/>
            </a:ln>
            <a:effectLst/>
          </p:spPr>
          <p:txBody>
            <a:bodyPr wrap="none" anchor="ctr">
              <a:prstTxWarp prst="textNoShape">
                <a:avLst/>
              </a:prstTxWarp>
            </a:bodyPr>
            <a:lstStyle/>
            <a:p>
              <a:endParaRPr lang="en-US"/>
            </a:p>
          </p:txBody>
        </p:sp>
      </p:grpSp>
      <p:grpSp>
        <p:nvGrpSpPr>
          <p:cNvPr id="45105" name="Group 49"/>
          <p:cNvGrpSpPr>
            <a:grpSpLocks/>
          </p:cNvGrpSpPr>
          <p:nvPr/>
        </p:nvGrpSpPr>
        <p:grpSpPr bwMode="auto">
          <a:xfrm>
            <a:off x="6705600" y="4359275"/>
            <a:ext cx="2438400" cy="1309688"/>
            <a:chOff x="4224" y="2880"/>
            <a:chExt cx="1536" cy="825"/>
          </a:xfrm>
        </p:grpSpPr>
        <p:sp>
          <p:nvSpPr>
            <p:cNvPr id="45090" name="Line 34"/>
            <p:cNvSpPr>
              <a:spLocks noChangeShapeType="1"/>
            </p:cNvSpPr>
            <p:nvPr/>
          </p:nvSpPr>
          <p:spPr bwMode="auto">
            <a:xfrm flipH="1" flipV="1">
              <a:off x="4368" y="2880"/>
              <a:ext cx="384" cy="240"/>
            </a:xfrm>
            <a:prstGeom prst="line">
              <a:avLst/>
            </a:prstGeom>
            <a:noFill/>
            <a:ln w="28575" cap="sq">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45093" name="Text Box 37"/>
            <p:cNvSpPr txBox="1">
              <a:spLocks noChangeArrowheads="1"/>
            </p:cNvSpPr>
            <p:nvPr/>
          </p:nvSpPr>
          <p:spPr bwMode="auto">
            <a:xfrm>
              <a:off x="4224" y="3120"/>
              <a:ext cx="1536" cy="585"/>
            </a:xfrm>
            <a:prstGeom prst="rect">
              <a:avLst/>
            </a:prstGeom>
            <a:no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r>
                <a:rPr lang="en-US" sz="1800" b="1">
                  <a:latin typeface="Arial" charset="0"/>
                </a:rPr>
                <a:t>Beta lactamase</a:t>
              </a:r>
            </a:p>
            <a:p>
              <a:pPr algn="l" eaLnBrk="0" hangingPunct="0"/>
              <a:r>
                <a:rPr lang="en-US" sz="1800" b="1">
                  <a:latin typeface="Arial" charset="0"/>
                </a:rPr>
                <a:t>(ampicillin resistance)</a:t>
              </a:r>
              <a:endParaRPr lang="en-US" sz="2000" b="1">
                <a:latin typeface="Arial" charset="0"/>
              </a:endParaRPr>
            </a:p>
          </p:txBody>
        </p:sp>
      </p:grpSp>
      <p:sp>
        <p:nvSpPr>
          <p:cNvPr id="45094" name="Line 38"/>
          <p:cNvSpPr>
            <a:spLocks noChangeShapeType="1"/>
          </p:cNvSpPr>
          <p:nvPr/>
        </p:nvSpPr>
        <p:spPr bwMode="auto">
          <a:xfrm flipH="1" flipV="1">
            <a:off x="4648200" y="5257800"/>
            <a:ext cx="152400" cy="7620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5095" name="Text Box 39"/>
          <p:cNvSpPr txBox="1">
            <a:spLocks noChangeArrowheads="1"/>
          </p:cNvSpPr>
          <p:nvPr/>
        </p:nvSpPr>
        <p:spPr bwMode="auto">
          <a:xfrm>
            <a:off x="3124200" y="5486400"/>
            <a:ext cx="1371600" cy="714375"/>
          </a:xfrm>
          <a:prstGeom prst="rect">
            <a:avLst/>
          </a:prstGeom>
          <a:no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a:latin typeface="Arial" charset="0"/>
              </a:rPr>
              <a:t>pGlo Plasmids</a:t>
            </a:r>
          </a:p>
        </p:txBody>
      </p:sp>
      <p:sp>
        <p:nvSpPr>
          <p:cNvPr id="45096" name="Line 40"/>
          <p:cNvSpPr>
            <a:spLocks noChangeShapeType="1"/>
          </p:cNvSpPr>
          <p:nvPr/>
        </p:nvSpPr>
        <p:spPr bwMode="auto">
          <a:xfrm flipV="1">
            <a:off x="4800600" y="5334000"/>
            <a:ext cx="1143000" cy="685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5097" name="Line 41"/>
          <p:cNvSpPr>
            <a:spLocks noChangeShapeType="1"/>
          </p:cNvSpPr>
          <p:nvPr/>
        </p:nvSpPr>
        <p:spPr bwMode="auto">
          <a:xfrm flipV="1">
            <a:off x="4800600" y="5181600"/>
            <a:ext cx="381000" cy="8382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5098" name="Rectangle 42"/>
          <p:cNvSpPr>
            <a:spLocks noChangeArrowheads="1"/>
          </p:cNvSpPr>
          <p:nvPr/>
        </p:nvSpPr>
        <p:spPr bwMode="auto">
          <a:xfrm>
            <a:off x="762000" y="3063875"/>
            <a:ext cx="1828800" cy="925513"/>
          </a:xfrm>
          <a:prstGeom prst="rect">
            <a:avLst/>
          </a:prstGeom>
          <a:noFill/>
          <a:ln w="9525">
            <a:solidFill>
              <a:schemeClr val="tx1"/>
            </a:solidFill>
            <a:miter lim="800000"/>
            <a:headEnd/>
            <a:tailEnd/>
          </a:ln>
          <a:effectLst/>
        </p:spPr>
        <p:txBody>
          <a:bodyPr>
            <a:prstTxWarp prst="textNoShape">
              <a:avLst/>
            </a:prstTxWarp>
            <a:spAutoFit/>
          </a:bodyPr>
          <a:lstStyle/>
          <a:p>
            <a:pPr algn="l" eaLnBrk="0" hangingPunct="0"/>
            <a:r>
              <a:rPr lang="en-US" sz="1800" b="1">
                <a:latin typeface="Arial" charset="0"/>
              </a:rPr>
              <a:t>Bacterial </a:t>
            </a:r>
          </a:p>
          <a:p>
            <a:pPr algn="l" eaLnBrk="0" hangingPunct="0"/>
            <a:r>
              <a:rPr lang="en-US" sz="1800" b="1">
                <a:latin typeface="Arial" charset="0"/>
              </a:rPr>
              <a:t>chromosomal </a:t>
            </a:r>
          </a:p>
          <a:p>
            <a:pPr algn="l" eaLnBrk="0" hangingPunct="0"/>
            <a:r>
              <a:rPr lang="en-US" sz="1800" b="1">
                <a:latin typeface="Arial" charset="0"/>
              </a:rPr>
              <a:t>DNA</a:t>
            </a:r>
          </a:p>
        </p:txBody>
      </p:sp>
      <p:sp>
        <p:nvSpPr>
          <p:cNvPr id="45099" name="Line 43"/>
          <p:cNvSpPr>
            <a:spLocks noChangeShapeType="1"/>
          </p:cNvSpPr>
          <p:nvPr/>
        </p:nvSpPr>
        <p:spPr bwMode="auto">
          <a:xfrm>
            <a:off x="2590800" y="3521075"/>
            <a:ext cx="609600" cy="2286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5100" name="Rectangle 44"/>
          <p:cNvSpPr>
            <a:spLocks noChangeArrowheads="1"/>
          </p:cNvSpPr>
          <p:nvPr/>
        </p:nvSpPr>
        <p:spPr bwMode="auto">
          <a:xfrm>
            <a:off x="3886200" y="1768475"/>
            <a:ext cx="1108075" cy="376238"/>
          </a:xfrm>
          <a:prstGeom prst="rect">
            <a:avLst/>
          </a:prstGeom>
          <a:noFill/>
          <a:ln w="9525">
            <a:solidFill>
              <a:schemeClr val="tx1"/>
            </a:solidFill>
            <a:miter lim="800000"/>
            <a:headEnd/>
            <a:tailEnd/>
          </a:ln>
          <a:effectLst/>
        </p:spPr>
        <p:txBody>
          <a:bodyPr wrap="none">
            <a:prstTxWarp prst="textNoShape">
              <a:avLst/>
            </a:prstTxWarp>
            <a:spAutoFit/>
          </a:bodyPr>
          <a:lstStyle/>
          <a:p>
            <a:pPr algn="l" eaLnBrk="0" hangingPunct="0"/>
            <a:r>
              <a:rPr lang="en-US" sz="1800" b="1">
                <a:latin typeface="Arial" charset="0"/>
              </a:rPr>
              <a:t>Cell wall</a:t>
            </a:r>
          </a:p>
        </p:txBody>
      </p:sp>
      <p:sp>
        <p:nvSpPr>
          <p:cNvPr id="45101" name="Line 45"/>
          <p:cNvSpPr>
            <a:spLocks noChangeShapeType="1"/>
          </p:cNvSpPr>
          <p:nvPr/>
        </p:nvSpPr>
        <p:spPr bwMode="auto">
          <a:xfrm>
            <a:off x="4953000" y="2149475"/>
            <a:ext cx="381000" cy="4572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5103" name="Text Box 47"/>
          <p:cNvSpPr txBox="1">
            <a:spLocks noChangeArrowheads="1"/>
          </p:cNvSpPr>
          <p:nvPr/>
        </p:nvSpPr>
        <p:spPr bwMode="auto">
          <a:xfrm>
            <a:off x="381000" y="1006475"/>
            <a:ext cx="3048000" cy="1917700"/>
          </a:xfrm>
          <a:prstGeom prst="rect">
            <a:avLst/>
          </a:prstGeom>
          <a:noFill/>
          <a:ln w="9525">
            <a:noFill/>
            <a:miter lim="800000"/>
            <a:headEnd/>
            <a:tailEnd/>
          </a:ln>
          <a:effectLst/>
        </p:spPr>
        <p:txBody>
          <a:bodyPr>
            <a:prstTxWarp prst="textNoShape">
              <a:avLst/>
            </a:prstTxWarp>
            <a:spAutoFit/>
          </a:bodyPr>
          <a:lstStyle/>
          <a:p>
            <a:pPr algn="l" eaLnBrk="0" hangingPunct="0"/>
            <a:r>
              <a:rPr lang="en-US" b="1">
                <a:effectLst>
                  <a:outerShdw blurRad="38100" dist="38100" dir="2700000" algn="tl">
                    <a:srgbClr val="DDDDDD"/>
                  </a:outerShdw>
                </a:effectLst>
                <a:latin typeface="Arial" charset="0"/>
              </a:rPr>
              <a:t>Transform bacteria with the pGlo plasmid and grow under various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86"/>
                                        </p:tgtEl>
                                        <p:attrNameLst>
                                          <p:attrName>style.visibility</p:attrName>
                                        </p:attrNameLst>
                                      </p:cBhvr>
                                      <p:to>
                                        <p:strVal val="visible"/>
                                      </p:to>
                                    </p:set>
                                    <p:animEffect transition="in" filter="fade">
                                      <p:cBhvr>
                                        <p:cTn id="7" dur="2000"/>
                                        <p:tgtEl>
                                          <p:spTgt spid="45086"/>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45082"/>
                                        </p:tgtEl>
                                        <p:attrNameLst>
                                          <p:attrName>style.visibility</p:attrName>
                                        </p:attrNameLst>
                                      </p:cBhvr>
                                      <p:to>
                                        <p:strVal val="visible"/>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5087"/>
                                        </p:tgtEl>
                                        <p:attrNameLst>
                                          <p:attrName>style.visibility</p:attrName>
                                        </p:attrNameLst>
                                      </p:cBhvr>
                                      <p:to>
                                        <p:strVal val="visible"/>
                                      </p:to>
                                    </p:set>
                                    <p:animEffect transition="in" filter="fade">
                                      <p:cBhvr>
                                        <p:cTn id="14" dur="2000"/>
                                        <p:tgtEl>
                                          <p:spTgt spid="45087"/>
                                        </p:tgtEl>
                                      </p:cBhvr>
                                    </p:animEffect>
                                  </p:childTnLst>
                                </p:cTn>
                              </p:par>
                            </p:childTnLst>
                          </p:cTn>
                        </p:par>
                        <p:par>
                          <p:cTn id="15" fill="hold">
                            <p:stCondLst>
                              <p:cond delay="4000"/>
                            </p:stCondLst>
                            <p:childTnLst>
                              <p:par>
                                <p:cTn id="16" presetID="53" presetClass="entr" presetSubtype="0" fill="hold" grpId="0" nodeType="afterEffect">
                                  <p:stCondLst>
                                    <p:cond delay="0"/>
                                  </p:stCondLst>
                                  <p:childTnLst>
                                    <p:set>
                                      <p:cBhvr>
                                        <p:cTn id="17" dur="1" fill="hold">
                                          <p:stCondLst>
                                            <p:cond delay="0"/>
                                          </p:stCondLst>
                                        </p:cTn>
                                        <p:tgtEl>
                                          <p:spTgt spid="45084"/>
                                        </p:tgtEl>
                                        <p:attrNameLst>
                                          <p:attrName>style.visibility</p:attrName>
                                        </p:attrNameLst>
                                      </p:cBhvr>
                                      <p:to>
                                        <p:strVal val="visible"/>
                                      </p:to>
                                    </p:set>
                                    <p:anim calcmode="lin" valueType="num">
                                      <p:cBhvr>
                                        <p:cTn id="18" dur="2000" fill="hold"/>
                                        <p:tgtEl>
                                          <p:spTgt spid="45084"/>
                                        </p:tgtEl>
                                        <p:attrNameLst>
                                          <p:attrName>ppt_w</p:attrName>
                                        </p:attrNameLst>
                                      </p:cBhvr>
                                      <p:tavLst>
                                        <p:tav tm="0">
                                          <p:val>
                                            <p:fltVal val="0"/>
                                          </p:val>
                                        </p:tav>
                                        <p:tav tm="100000">
                                          <p:val>
                                            <p:strVal val="#ppt_w"/>
                                          </p:val>
                                        </p:tav>
                                      </p:tavLst>
                                    </p:anim>
                                    <p:anim calcmode="lin" valueType="num">
                                      <p:cBhvr>
                                        <p:cTn id="19" dur="2000" fill="hold"/>
                                        <p:tgtEl>
                                          <p:spTgt spid="45084"/>
                                        </p:tgtEl>
                                        <p:attrNameLst>
                                          <p:attrName>ppt_h</p:attrName>
                                        </p:attrNameLst>
                                      </p:cBhvr>
                                      <p:tavLst>
                                        <p:tav tm="0">
                                          <p:val>
                                            <p:fltVal val="0"/>
                                          </p:val>
                                        </p:tav>
                                        <p:tav tm="100000">
                                          <p:val>
                                            <p:strVal val="#ppt_h"/>
                                          </p:val>
                                        </p:tav>
                                      </p:tavLst>
                                    </p:anim>
                                    <p:animEffect transition="in" filter="fade">
                                      <p:cBhvr>
                                        <p:cTn id="20" dur="2000"/>
                                        <p:tgtEl>
                                          <p:spTgt spid="45084"/>
                                        </p:tgtEl>
                                      </p:cBhvr>
                                    </p:animEffect>
                                  </p:childTnLst>
                                </p:cTn>
                              </p:par>
                            </p:childTnLst>
                          </p:cTn>
                        </p:par>
                        <p:par>
                          <p:cTn id="21" fill="hold">
                            <p:stCondLst>
                              <p:cond delay="6000"/>
                            </p:stCondLst>
                            <p:childTnLst>
                              <p:par>
                                <p:cTn id="22" presetID="1" presetClass="entr" presetSubtype="0" fill="hold" nodeType="afterEffect">
                                  <p:stCondLst>
                                    <p:cond delay="0"/>
                                  </p:stCondLst>
                                  <p:childTnLst>
                                    <p:set>
                                      <p:cBhvr>
                                        <p:cTn id="23" dur="1" fill="hold">
                                          <p:stCondLst>
                                            <p:cond delay="0"/>
                                          </p:stCondLst>
                                        </p:cTn>
                                        <p:tgtEl>
                                          <p:spTgt spid="45105"/>
                                        </p:tgtEl>
                                        <p:attrNameLst>
                                          <p:attrName>style.visibility</p:attrName>
                                        </p:attrNameLst>
                                      </p:cBhvr>
                                      <p:to>
                                        <p:strVal val="visible"/>
                                      </p:to>
                                    </p:se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45085"/>
                                        </p:tgtEl>
                                        <p:attrNameLst>
                                          <p:attrName>style.visibility</p:attrName>
                                        </p:attrNameLst>
                                      </p:cBhvr>
                                      <p:to>
                                        <p:strVal val="visible"/>
                                      </p:to>
                                    </p:set>
                                    <p:animEffect transition="in" filter="fade">
                                      <p:cBhvr>
                                        <p:cTn id="27" dur="2000"/>
                                        <p:tgtEl>
                                          <p:spTgt spid="45085"/>
                                        </p:tgtEl>
                                      </p:cBhvr>
                                    </p:animEffect>
                                  </p:childTnLst>
                                </p:cTn>
                              </p:par>
                            </p:childTnLst>
                          </p:cTn>
                        </p:par>
                        <p:par>
                          <p:cTn id="28" fill="hold">
                            <p:stCondLst>
                              <p:cond delay="8000"/>
                            </p:stCondLst>
                            <p:childTnLst>
                              <p:par>
                                <p:cTn id="29" presetID="53" presetClass="entr" presetSubtype="0" fill="hold" grpId="0" nodeType="afterEffect">
                                  <p:stCondLst>
                                    <p:cond delay="0"/>
                                  </p:stCondLst>
                                  <p:childTnLst>
                                    <p:set>
                                      <p:cBhvr>
                                        <p:cTn id="30" dur="1" fill="hold">
                                          <p:stCondLst>
                                            <p:cond delay="0"/>
                                          </p:stCondLst>
                                        </p:cTn>
                                        <p:tgtEl>
                                          <p:spTgt spid="45083"/>
                                        </p:tgtEl>
                                        <p:attrNameLst>
                                          <p:attrName>style.visibility</p:attrName>
                                        </p:attrNameLst>
                                      </p:cBhvr>
                                      <p:to>
                                        <p:strVal val="visible"/>
                                      </p:to>
                                    </p:set>
                                    <p:anim calcmode="lin" valueType="num">
                                      <p:cBhvr>
                                        <p:cTn id="31" dur="2000" fill="hold"/>
                                        <p:tgtEl>
                                          <p:spTgt spid="45083"/>
                                        </p:tgtEl>
                                        <p:attrNameLst>
                                          <p:attrName>ppt_w</p:attrName>
                                        </p:attrNameLst>
                                      </p:cBhvr>
                                      <p:tavLst>
                                        <p:tav tm="0">
                                          <p:val>
                                            <p:fltVal val="0"/>
                                          </p:val>
                                        </p:tav>
                                        <p:tav tm="100000">
                                          <p:val>
                                            <p:strVal val="#ppt_w"/>
                                          </p:val>
                                        </p:tav>
                                      </p:tavLst>
                                    </p:anim>
                                    <p:anim calcmode="lin" valueType="num">
                                      <p:cBhvr>
                                        <p:cTn id="32" dur="2000" fill="hold"/>
                                        <p:tgtEl>
                                          <p:spTgt spid="45083"/>
                                        </p:tgtEl>
                                        <p:attrNameLst>
                                          <p:attrName>ppt_h</p:attrName>
                                        </p:attrNameLst>
                                      </p:cBhvr>
                                      <p:tavLst>
                                        <p:tav tm="0">
                                          <p:val>
                                            <p:fltVal val="0"/>
                                          </p:val>
                                        </p:tav>
                                        <p:tav tm="100000">
                                          <p:val>
                                            <p:strVal val="#ppt_h"/>
                                          </p:val>
                                        </p:tav>
                                      </p:tavLst>
                                    </p:anim>
                                    <p:animEffect transition="in" filter="fade">
                                      <p:cBhvr>
                                        <p:cTn id="33" dur="2000"/>
                                        <p:tgtEl>
                                          <p:spTgt spid="45083"/>
                                        </p:tgtEl>
                                      </p:cBhvr>
                                    </p:animEffect>
                                  </p:childTnLst>
                                </p:cTn>
                              </p:par>
                            </p:childTnLst>
                          </p:cTn>
                        </p:par>
                        <p:par>
                          <p:cTn id="34" fill="hold">
                            <p:stCondLst>
                              <p:cond delay="10000"/>
                            </p:stCondLst>
                            <p:childTnLst>
                              <p:par>
                                <p:cTn id="35" presetID="1" presetClass="entr" presetSubtype="0" fill="hold" nodeType="afterEffect">
                                  <p:stCondLst>
                                    <p:cond delay="0"/>
                                  </p:stCondLst>
                                  <p:childTnLst>
                                    <p:set>
                                      <p:cBhvr>
                                        <p:cTn id="36" dur="1" fill="hold">
                                          <p:stCondLst>
                                            <p:cond delay="0"/>
                                          </p:stCondLst>
                                        </p:cTn>
                                        <p:tgtEl>
                                          <p:spTgt spid="45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2" grpId="0" animBg="1"/>
      <p:bldP spid="45083" grpId="0" animBg="1"/>
      <p:bldP spid="45084"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152400"/>
            <a:ext cx="8683625" cy="1023938"/>
          </a:xfrm>
        </p:spPr>
        <p:txBody>
          <a:bodyPr/>
          <a:lstStyle/>
          <a:p>
            <a:r>
              <a:rPr lang="en-US"/>
              <a:t>Methods of transformation</a:t>
            </a:r>
          </a:p>
        </p:txBody>
      </p:sp>
      <p:sp>
        <p:nvSpPr>
          <p:cNvPr id="31747" name="Rectangle 3"/>
          <p:cNvSpPr>
            <a:spLocks noGrp="1" noChangeArrowheads="1"/>
          </p:cNvSpPr>
          <p:nvPr>
            <p:ph type="body" idx="1"/>
          </p:nvPr>
        </p:nvSpPr>
        <p:spPr>
          <a:xfrm>
            <a:off x="838200" y="1828800"/>
            <a:ext cx="8001000" cy="5029200"/>
          </a:xfrm>
        </p:spPr>
        <p:txBody>
          <a:bodyPr/>
          <a:lstStyle/>
          <a:p>
            <a:pPr>
              <a:lnSpc>
                <a:spcPct val="80000"/>
              </a:lnSpc>
              <a:spcBef>
                <a:spcPct val="0"/>
              </a:spcBef>
              <a:buFont typeface="Wingdings" charset="2"/>
              <a:buNone/>
            </a:pPr>
            <a:r>
              <a:rPr lang="en-US" sz="3600"/>
              <a:t>DNA molecules are too large to easily diffuse or be transported though the cell membrane</a:t>
            </a:r>
          </a:p>
          <a:p>
            <a:r>
              <a:rPr lang="en-US" sz="4000"/>
              <a:t>Electroporation</a:t>
            </a:r>
            <a:endParaRPr lang="en-US" sz="3600"/>
          </a:p>
          <a:p>
            <a:pPr lvl="1">
              <a:lnSpc>
                <a:spcPct val="80000"/>
              </a:lnSpc>
            </a:pPr>
            <a:r>
              <a:rPr lang="en-US" sz="3600"/>
              <a:t>Electrical shock makes cell membranes permeable to DNA</a:t>
            </a:r>
          </a:p>
          <a:p>
            <a:r>
              <a:rPr lang="en-US" sz="4000"/>
              <a:t>Calcium Chloride/Heat Shock</a:t>
            </a:r>
          </a:p>
          <a:p>
            <a:pPr lvl="1">
              <a:lnSpc>
                <a:spcPct val="80000"/>
              </a:lnSpc>
            </a:pPr>
            <a:r>
              <a:rPr lang="en-US" sz="3600"/>
              <a:t>Chemically-competent cells uptake DNA after heat shock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lstStyle/>
          <a:p>
            <a:r>
              <a:rPr lang="en-US"/>
              <a:t>Electroporation</a:t>
            </a:r>
          </a:p>
        </p:txBody>
      </p:sp>
      <p:pic>
        <p:nvPicPr>
          <p:cNvPr id="88070" name="Picture 6" descr="Fig_5_4"/>
          <p:cNvPicPr>
            <a:picLocks noChangeAspect="1" noChangeArrowheads="1"/>
          </p:cNvPicPr>
          <p:nvPr>
            <p:ph idx="1"/>
          </p:nvPr>
        </p:nvPicPr>
        <p:blipFill>
          <a:blip r:embed="rId3"/>
          <a:srcRect/>
          <a:stretch>
            <a:fillRect/>
          </a:stretch>
        </p:blipFill>
        <p:spPr>
          <a:xfrm>
            <a:off x="533400" y="1676400"/>
            <a:ext cx="8305800" cy="4495800"/>
          </a:xfrm>
          <a:noFill/>
          <a:ln w="28575">
            <a:solidFill>
              <a:schemeClr val="bg2"/>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0" y="152400"/>
            <a:ext cx="8686800" cy="765175"/>
          </a:xfrm>
        </p:spPr>
        <p:txBody>
          <a:bodyPr/>
          <a:lstStyle/>
          <a:p>
            <a:r>
              <a:rPr lang="en-US"/>
              <a:t>Transformation</a:t>
            </a:r>
          </a:p>
        </p:txBody>
      </p:sp>
      <p:pic>
        <p:nvPicPr>
          <p:cNvPr id="90116" name="Picture 4" descr="Fig_5_3a"/>
          <p:cNvPicPr>
            <a:picLocks noChangeAspect="1" noChangeArrowheads="1"/>
          </p:cNvPicPr>
          <p:nvPr>
            <p:ph type="body" idx="1"/>
          </p:nvPr>
        </p:nvPicPr>
        <p:blipFill>
          <a:blip r:embed="rId3"/>
          <a:srcRect/>
          <a:stretch>
            <a:fillRect/>
          </a:stretch>
        </p:blipFill>
        <p:spPr>
          <a:xfrm>
            <a:off x="1828800" y="1066800"/>
            <a:ext cx="5562600" cy="5543550"/>
          </a:xfrm>
          <a:noFill/>
          <a:ln w="28575">
            <a:solidFill>
              <a:schemeClr val="bg2"/>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458200" cy="1203325"/>
          </a:xfrm>
        </p:spPr>
        <p:txBody>
          <a:bodyPr/>
          <a:lstStyle/>
          <a:p>
            <a:r>
              <a:rPr lang="en-US" sz="4000"/>
              <a:t>Transformation Procedure: Overview</a:t>
            </a:r>
          </a:p>
        </p:txBody>
      </p:sp>
      <p:sp>
        <p:nvSpPr>
          <p:cNvPr id="39939" name="Rectangle 3"/>
          <p:cNvSpPr>
            <a:spLocks noGrp="1" noChangeArrowheads="1"/>
          </p:cNvSpPr>
          <p:nvPr>
            <p:ph type="body" idx="1"/>
          </p:nvPr>
        </p:nvSpPr>
        <p:spPr>
          <a:xfrm>
            <a:off x="838200" y="1905000"/>
            <a:ext cx="8007350" cy="4648200"/>
          </a:xfrm>
        </p:spPr>
        <p:txBody>
          <a:bodyPr/>
          <a:lstStyle/>
          <a:p>
            <a:pPr>
              <a:lnSpc>
                <a:spcPct val="120000"/>
              </a:lnSpc>
            </a:pPr>
            <a:r>
              <a:rPr lang="en-US" sz="2800"/>
              <a:t>Suspend bacterial colonies in </a:t>
            </a:r>
            <a:r>
              <a:rPr lang="en-US" b="1"/>
              <a:t>Transformation Solution</a:t>
            </a:r>
            <a:endParaRPr lang="en-US"/>
          </a:p>
          <a:p>
            <a:pPr>
              <a:lnSpc>
                <a:spcPct val="120000"/>
              </a:lnSpc>
            </a:pPr>
            <a:r>
              <a:rPr lang="en-US" sz="2800"/>
              <a:t>Add </a:t>
            </a:r>
            <a:r>
              <a:rPr lang="en-US" b="1"/>
              <a:t>pGLO plasmid DNA </a:t>
            </a:r>
          </a:p>
          <a:p>
            <a:pPr>
              <a:lnSpc>
                <a:spcPct val="120000"/>
              </a:lnSpc>
            </a:pPr>
            <a:r>
              <a:rPr lang="en-US" sz="2800"/>
              <a:t>Place tubes on </a:t>
            </a:r>
            <a:r>
              <a:rPr lang="en-US" b="1"/>
              <a:t>ice</a:t>
            </a:r>
            <a:endParaRPr lang="en-US" sz="2800" b="1"/>
          </a:p>
          <a:p>
            <a:pPr>
              <a:lnSpc>
                <a:spcPct val="120000"/>
              </a:lnSpc>
            </a:pPr>
            <a:r>
              <a:rPr lang="en-US" b="1"/>
              <a:t>Heat shock</a:t>
            </a:r>
            <a:r>
              <a:rPr lang="en-US" sz="2800"/>
              <a:t> at 42</a:t>
            </a:r>
            <a:r>
              <a:rPr lang="en-US" sz="2800" baseline="30000"/>
              <a:t>o</a:t>
            </a:r>
            <a:r>
              <a:rPr lang="en-US" sz="2800"/>
              <a:t>C and place on </a:t>
            </a:r>
            <a:r>
              <a:rPr lang="en-US" sz="2800" b="1"/>
              <a:t>ice</a:t>
            </a:r>
          </a:p>
          <a:p>
            <a:pPr>
              <a:lnSpc>
                <a:spcPct val="120000"/>
              </a:lnSpc>
            </a:pPr>
            <a:r>
              <a:rPr lang="en-US" sz="2800"/>
              <a:t>Incubate with</a:t>
            </a:r>
            <a:r>
              <a:rPr lang="en-US" sz="2800" b="1"/>
              <a:t> LB </a:t>
            </a:r>
            <a:r>
              <a:rPr lang="en-US" b="1"/>
              <a:t>nutrient broth</a:t>
            </a:r>
            <a:endParaRPr lang="en-US" sz="2800"/>
          </a:p>
          <a:p>
            <a:pPr>
              <a:lnSpc>
                <a:spcPct val="120000"/>
              </a:lnSpc>
            </a:pPr>
            <a:r>
              <a:rPr lang="en-US" b="1"/>
              <a:t>Streak </a:t>
            </a:r>
            <a:r>
              <a:rPr lang="en-US"/>
              <a:t>plates</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44475"/>
            <a:ext cx="8458200" cy="974725"/>
          </a:xfrm>
        </p:spPr>
        <p:txBody>
          <a:bodyPr/>
          <a:lstStyle/>
          <a:p>
            <a:r>
              <a:rPr lang="en-US"/>
              <a:t>Why perform each step?</a:t>
            </a:r>
          </a:p>
        </p:txBody>
      </p:sp>
      <p:sp>
        <p:nvSpPr>
          <p:cNvPr id="40963" name="Rectangle 3"/>
          <p:cNvSpPr>
            <a:spLocks noGrp="1" noChangeArrowheads="1"/>
          </p:cNvSpPr>
          <p:nvPr>
            <p:ph type="body" idx="1"/>
          </p:nvPr>
        </p:nvSpPr>
        <p:spPr>
          <a:xfrm>
            <a:off x="838200" y="1905000"/>
            <a:ext cx="4724400" cy="4953000"/>
          </a:xfrm>
        </p:spPr>
        <p:txBody>
          <a:bodyPr/>
          <a:lstStyle/>
          <a:p>
            <a:pPr>
              <a:lnSpc>
                <a:spcPct val="90000"/>
              </a:lnSpc>
              <a:buFont typeface="Wingdings" charset="2"/>
              <a:buChar char=""/>
            </a:pPr>
            <a:r>
              <a:rPr lang="en-US" sz="2800" b="1"/>
              <a:t>CaCl</a:t>
            </a:r>
            <a:r>
              <a:rPr lang="en-US" sz="2800" b="1" baseline="-25000"/>
              <a:t>2</a:t>
            </a:r>
            <a:r>
              <a:rPr lang="en-US" sz="2800" b="1"/>
              <a:t> treatment on ice</a:t>
            </a:r>
            <a:r>
              <a:rPr lang="en-US" sz="2400"/>
              <a:t> </a:t>
            </a:r>
            <a:r>
              <a:rPr lang="en-US" sz="2200"/>
              <a:t>crytallizes fluid membranes and stabilizes distribution of charged molecules</a:t>
            </a:r>
          </a:p>
          <a:p>
            <a:pPr>
              <a:lnSpc>
                <a:spcPct val="90000"/>
              </a:lnSpc>
              <a:buFont typeface="Wingdings" charset="2"/>
              <a:buNone/>
            </a:pPr>
            <a:endParaRPr lang="en-US" sz="1800"/>
          </a:p>
          <a:p>
            <a:pPr>
              <a:lnSpc>
                <a:spcPct val="90000"/>
              </a:lnSpc>
              <a:buFont typeface="Wingdings" charset="2"/>
              <a:buChar char=""/>
            </a:pPr>
            <a:r>
              <a:rPr lang="en-US" sz="2800" b="1"/>
              <a:t>CaCl</a:t>
            </a:r>
            <a:r>
              <a:rPr lang="en-US" sz="2800" b="1" baseline="-25000"/>
              <a:t>2</a:t>
            </a:r>
            <a:r>
              <a:rPr lang="en-US" sz="2800" b="1"/>
              <a:t> Transformation solution provides Ca</a:t>
            </a:r>
            <a:r>
              <a:rPr lang="en-US" sz="2800" b="1" baseline="30000"/>
              <a:t>++ </a:t>
            </a:r>
            <a:r>
              <a:rPr lang="en-US" sz="2800" b="1"/>
              <a:t>cations </a:t>
            </a:r>
            <a:r>
              <a:rPr lang="en-US" sz="2200"/>
              <a:t>that</a:t>
            </a:r>
            <a:r>
              <a:rPr lang="en-US" sz="2200" b="1"/>
              <a:t> </a:t>
            </a:r>
            <a:r>
              <a:rPr lang="en-US" sz="2200"/>
              <a:t>neutralize the repulsive negative charges of the phosphate backbone of the DNA and the phospholipids of the cell membrane, allowing the DNA to enter the cells</a:t>
            </a:r>
          </a:p>
        </p:txBody>
      </p:sp>
      <p:sp>
        <p:nvSpPr>
          <p:cNvPr id="40965" name="Text Box 5"/>
          <p:cNvSpPr txBox="1">
            <a:spLocks noChangeArrowheads="1"/>
          </p:cNvSpPr>
          <p:nvPr/>
        </p:nvSpPr>
        <p:spPr bwMode="auto">
          <a:xfrm>
            <a:off x="5562600" y="2073275"/>
            <a:ext cx="833438" cy="396875"/>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a:solidFill>
                  <a:srgbClr val="FFFF00"/>
                </a:solidFill>
              </a:rPr>
              <a:t>Ca</a:t>
            </a:r>
            <a:r>
              <a:rPr lang="en-US" sz="2000" b="1" baseline="30000">
                <a:solidFill>
                  <a:srgbClr val="FFFF00"/>
                </a:solidFill>
              </a:rPr>
              <a:t>++</a:t>
            </a:r>
          </a:p>
        </p:txBody>
      </p:sp>
      <p:sp>
        <p:nvSpPr>
          <p:cNvPr id="40966" name="Text Box 6"/>
          <p:cNvSpPr txBox="1">
            <a:spLocks noChangeArrowheads="1"/>
          </p:cNvSpPr>
          <p:nvPr/>
        </p:nvSpPr>
        <p:spPr bwMode="auto">
          <a:xfrm>
            <a:off x="6029325" y="1508125"/>
            <a:ext cx="682625" cy="396875"/>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lgn="l" eaLnBrk="0" hangingPunct="0"/>
            <a:r>
              <a:rPr lang="en-US" sz="2000" b="1">
                <a:solidFill>
                  <a:srgbClr val="FFFF00"/>
                </a:solidFill>
              </a:rPr>
              <a:t>Ca</a:t>
            </a:r>
            <a:r>
              <a:rPr lang="en-US" sz="2000" b="1" baseline="30000">
                <a:solidFill>
                  <a:srgbClr val="FFFF00"/>
                </a:solidFill>
              </a:rPr>
              <a:t>++</a:t>
            </a:r>
          </a:p>
        </p:txBody>
      </p:sp>
      <p:sp>
        <p:nvSpPr>
          <p:cNvPr id="40967" name="Text Box 7"/>
          <p:cNvSpPr txBox="1">
            <a:spLocks noChangeArrowheads="1"/>
          </p:cNvSpPr>
          <p:nvPr/>
        </p:nvSpPr>
        <p:spPr bwMode="auto">
          <a:xfrm>
            <a:off x="7440613" y="2786063"/>
            <a:ext cx="346075" cy="396875"/>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a:t>O</a:t>
            </a:r>
          </a:p>
        </p:txBody>
      </p:sp>
      <p:sp>
        <p:nvSpPr>
          <p:cNvPr id="40968" name="AutoShape 8"/>
          <p:cNvSpPr>
            <a:spLocks noChangeArrowheads="1"/>
          </p:cNvSpPr>
          <p:nvPr/>
        </p:nvSpPr>
        <p:spPr bwMode="auto">
          <a:xfrm rot="16200000">
            <a:off x="7959725" y="2132013"/>
            <a:ext cx="642938" cy="639762"/>
          </a:xfrm>
          <a:prstGeom prst="hexagon">
            <a:avLst>
              <a:gd name="adj" fmla="val 25124"/>
              <a:gd name="vf" fmla="val 115470"/>
            </a:avLst>
          </a:prstGeom>
          <a:no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40969" name="Text Box 9"/>
          <p:cNvSpPr txBox="1">
            <a:spLocks noChangeArrowheads="1"/>
          </p:cNvSpPr>
          <p:nvPr/>
        </p:nvSpPr>
        <p:spPr bwMode="auto">
          <a:xfrm>
            <a:off x="6846888" y="2894013"/>
            <a:ext cx="617537"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CH</a:t>
            </a:r>
            <a:r>
              <a:rPr lang="en-US" sz="1600" b="1" baseline="-25000"/>
              <a:t>2</a:t>
            </a:r>
            <a:endParaRPr lang="en-US" sz="1600" b="1"/>
          </a:p>
        </p:txBody>
      </p:sp>
      <p:sp>
        <p:nvSpPr>
          <p:cNvPr id="40970" name="Text Box 10"/>
          <p:cNvSpPr txBox="1">
            <a:spLocks noChangeArrowheads="1"/>
          </p:cNvSpPr>
          <p:nvPr/>
        </p:nvSpPr>
        <p:spPr bwMode="auto">
          <a:xfrm>
            <a:off x="6845300" y="2533650"/>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0971" name="Text Box 11"/>
          <p:cNvSpPr txBox="1">
            <a:spLocks noChangeArrowheads="1"/>
          </p:cNvSpPr>
          <p:nvPr/>
        </p:nvSpPr>
        <p:spPr bwMode="auto">
          <a:xfrm>
            <a:off x="6877050" y="2144713"/>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P</a:t>
            </a:r>
          </a:p>
        </p:txBody>
      </p:sp>
      <p:sp>
        <p:nvSpPr>
          <p:cNvPr id="40972" name="Line 12"/>
          <p:cNvSpPr>
            <a:spLocks noChangeShapeType="1"/>
          </p:cNvSpPr>
          <p:nvPr/>
        </p:nvSpPr>
        <p:spPr bwMode="auto">
          <a:xfrm flipH="1" flipV="1">
            <a:off x="6824663" y="2301875"/>
            <a:ext cx="101600" cy="1588"/>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73" name="Line 13"/>
          <p:cNvSpPr>
            <a:spLocks noChangeShapeType="1"/>
          </p:cNvSpPr>
          <p:nvPr/>
        </p:nvSpPr>
        <p:spPr bwMode="auto">
          <a:xfrm flipV="1">
            <a:off x="7037388" y="2101850"/>
            <a:ext cx="0" cy="104775"/>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74" name="Text Box 14"/>
          <p:cNvSpPr txBox="1">
            <a:spLocks noChangeArrowheads="1"/>
          </p:cNvSpPr>
          <p:nvPr/>
        </p:nvSpPr>
        <p:spPr bwMode="auto">
          <a:xfrm>
            <a:off x="7210425" y="2159000"/>
            <a:ext cx="347663"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0975" name="Text Box 15"/>
          <p:cNvSpPr txBox="1">
            <a:spLocks noChangeArrowheads="1"/>
          </p:cNvSpPr>
          <p:nvPr/>
        </p:nvSpPr>
        <p:spPr bwMode="auto">
          <a:xfrm>
            <a:off x="6859588" y="1801813"/>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0976" name="Text Box 16"/>
          <p:cNvSpPr txBox="1">
            <a:spLocks noChangeArrowheads="1"/>
          </p:cNvSpPr>
          <p:nvPr/>
        </p:nvSpPr>
        <p:spPr bwMode="auto">
          <a:xfrm>
            <a:off x="6524625" y="2138363"/>
            <a:ext cx="347663"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0977" name="Line 17"/>
          <p:cNvSpPr>
            <a:spLocks noChangeShapeType="1"/>
          </p:cNvSpPr>
          <p:nvPr/>
        </p:nvSpPr>
        <p:spPr bwMode="auto">
          <a:xfrm flipH="1">
            <a:off x="6821488" y="1935163"/>
            <a:ext cx="109537" cy="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78" name="Line 18"/>
          <p:cNvSpPr>
            <a:spLocks noChangeShapeType="1"/>
          </p:cNvSpPr>
          <p:nvPr/>
        </p:nvSpPr>
        <p:spPr bwMode="auto">
          <a:xfrm flipV="1">
            <a:off x="7021513" y="3170238"/>
            <a:ext cx="0" cy="37465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79" name="Line 19"/>
          <p:cNvSpPr>
            <a:spLocks noChangeShapeType="1"/>
          </p:cNvSpPr>
          <p:nvPr/>
        </p:nvSpPr>
        <p:spPr bwMode="auto">
          <a:xfrm flipH="1" flipV="1">
            <a:off x="7026275" y="2813050"/>
            <a:ext cx="0" cy="150813"/>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80" name="Line 20"/>
          <p:cNvSpPr>
            <a:spLocks noChangeShapeType="1"/>
          </p:cNvSpPr>
          <p:nvPr/>
        </p:nvSpPr>
        <p:spPr bwMode="auto">
          <a:xfrm flipH="1" flipV="1">
            <a:off x="7021513" y="2433638"/>
            <a:ext cx="0" cy="15240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81" name="Line 21"/>
          <p:cNvSpPr>
            <a:spLocks noChangeShapeType="1"/>
          </p:cNvSpPr>
          <p:nvPr/>
        </p:nvSpPr>
        <p:spPr bwMode="auto">
          <a:xfrm flipH="1" flipV="1">
            <a:off x="7131050" y="2287588"/>
            <a:ext cx="101600" cy="1587"/>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82" name="Line 22"/>
          <p:cNvSpPr>
            <a:spLocks noChangeShapeType="1"/>
          </p:cNvSpPr>
          <p:nvPr/>
        </p:nvSpPr>
        <p:spPr bwMode="auto">
          <a:xfrm flipH="1" flipV="1">
            <a:off x="7131050" y="2332038"/>
            <a:ext cx="101600" cy="1587"/>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83" name="Line 23"/>
          <p:cNvSpPr>
            <a:spLocks noChangeShapeType="1"/>
          </p:cNvSpPr>
          <p:nvPr/>
        </p:nvSpPr>
        <p:spPr bwMode="auto">
          <a:xfrm flipH="1">
            <a:off x="6470650" y="2289175"/>
            <a:ext cx="109538" cy="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84" name="AutoShape 24"/>
          <p:cNvSpPr>
            <a:spLocks noChangeArrowheads="1"/>
          </p:cNvSpPr>
          <p:nvPr/>
        </p:nvSpPr>
        <p:spPr bwMode="auto">
          <a:xfrm>
            <a:off x="7034213" y="3035300"/>
            <a:ext cx="1239837" cy="876300"/>
          </a:xfrm>
          <a:prstGeom prst="pentagon">
            <a:avLst/>
          </a:prstGeom>
          <a:no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40985" name="Line 25"/>
          <p:cNvSpPr>
            <a:spLocks noChangeShapeType="1"/>
          </p:cNvSpPr>
          <p:nvPr/>
        </p:nvSpPr>
        <p:spPr bwMode="auto">
          <a:xfrm flipV="1">
            <a:off x="7275513" y="3725863"/>
            <a:ext cx="0" cy="373062"/>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86" name="Line 26"/>
          <p:cNvSpPr>
            <a:spLocks noChangeShapeType="1"/>
          </p:cNvSpPr>
          <p:nvPr/>
        </p:nvSpPr>
        <p:spPr bwMode="auto">
          <a:xfrm flipV="1">
            <a:off x="8278813" y="2789238"/>
            <a:ext cx="0" cy="796925"/>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87" name="Text Box 27"/>
          <p:cNvSpPr txBox="1">
            <a:spLocks noChangeArrowheads="1"/>
          </p:cNvSpPr>
          <p:nvPr/>
        </p:nvSpPr>
        <p:spPr bwMode="auto">
          <a:xfrm>
            <a:off x="7961313" y="2246313"/>
            <a:ext cx="668337" cy="336550"/>
          </a:xfrm>
          <a:prstGeom prst="rect">
            <a:avLst/>
          </a:prstGeom>
          <a:noFill/>
          <a:ln w="12700" cap="sq">
            <a:noFill/>
            <a:miter lim="800000"/>
            <a:headEnd type="none" w="sm" len="sm"/>
            <a:tailEnd type="none" w="sm" len="sm"/>
          </a:ln>
          <a:effectLst/>
        </p:spPr>
        <p:txBody>
          <a:bodyPr wrap="none">
            <a:prstTxWarp prst="textNoShape">
              <a:avLst/>
            </a:prstTxWarp>
            <a:spAutoFit/>
          </a:bodyPr>
          <a:lstStyle/>
          <a:p>
            <a:pPr eaLnBrk="0" hangingPunct="0"/>
            <a:r>
              <a:rPr lang="en-US" sz="1600" b="1">
                <a:solidFill>
                  <a:srgbClr val="CCFF33"/>
                </a:solidFill>
                <a:latin typeface="Arial" charset="0"/>
              </a:rPr>
              <a:t>Base</a:t>
            </a:r>
          </a:p>
        </p:txBody>
      </p:sp>
      <p:sp>
        <p:nvSpPr>
          <p:cNvPr id="40988" name="Text Box 28"/>
          <p:cNvSpPr txBox="1">
            <a:spLocks noChangeArrowheads="1"/>
          </p:cNvSpPr>
          <p:nvPr/>
        </p:nvSpPr>
        <p:spPr bwMode="auto">
          <a:xfrm>
            <a:off x="7145338" y="5133975"/>
            <a:ext cx="617537"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CH</a:t>
            </a:r>
            <a:r>
              <a:rPr lang="en-US" sz="1600" b="1" baseline="-25000"/>
              <a:t>2</a:t>
            </a:r>
            <a:endParaRPr lang="en-US" sz="1600" b="1"/>
          </a:p>
        </p:txBody>
      </p:sp>
      <p:sp>
        <p:nvSpPr>
          <p:cNvPr id="40989" name="Text Box 29"/>
          <p:cNvSpPr txBox="1">
            <a:spLocks noChangeArrowheads="1"/>
          </p:cNvSpPr>
          <p:nvPr/>
        </p:nvSpPr>
        <p:spPr bwMode="auto">
          <a:xfrm>
            <a:off x="7096125" y="4773613"/>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0990" name="Text Box 30"/>
          <p:cNvSpPr txBox="1">
            <a:spLocks noChangeArrowheads="1"/>
          </p:cNvSpPr>
          <p:nvPr/>
        </p:nvSpPr>
        <p:spPr bwMode="auto">
          <a:xfrm>
            <a:off x="7112000" y="4397375"/>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P</a:t>
            </a:r>
          </a:p>
        </p:txBody>
      </p:sp>
      <p:sp>
        <p:nvSpPr>
          <p:cNvPr id="40991" name="Line 31"/>
          <p:cNvSpPr>
            <a:spLocks noChangeShapeType="1"/>
          </p:cNvSpPr>
          <p:nvPr/>
        </p:nvSpPr>
        <p:spPr bwMode="auto">
          <a:xfrm flipH="1" flipV="1">
            <a:off x="7073900" y="4556125"/>
            <a:ext cx="100013" cy="1588"/>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92" name="Line 32"/>
          <p:cNvSpPr>
            <a:spLocks noChangeShapeType="1"/>
          </p:cNvSpPr>
          <p:nvPr/>
        </p:nvSpPr>
        <p:spPr bwMode="auto">
          <a:xfrm flipV="1">
            <a:off x="7256463" y="4354513"/>
            <a:ext cx="0" cy="106362"/>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93" name="Text Box 33"/>
          <p:cNvSpPr txBox="1">
            <a:spLocks noChangeArrowheads="1"/>
          </p:cNvSpPr>
          <p:nvPr/>
        </p:nvSpPr>
        <p:spPr bwMode="auto">
          <a:xfrm>
            <a:off x="7110413" y="4054475"/>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0994" name="Text Box 34"/>
          <p:cNvSpPr txBox="1">
            <a:spLocks noChangeArrowheads="1"/>
          </p:cNvSpPr>
          <p:nvPr/>
        </p:nvSpPr>
        <p:spPr bwMode="auto">
          <a:xfrm>
            <a:off x="6773863" y="4379913"/>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0995" name="Line 35"/>
          <p:cNvSpPr>
            <a:spLocks noChangeShapeType="1"/>
          </p:cNvSpPr>
          <p:nvPr/>
        </p:nvSpPr>
        <p:spPr bwMode="auto">
          <a:xfrm flipV="1">
            <a:off x="7256463" y="5438775"/>
            <a:ext cx="0" cy="37465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96" name="Line 36"/>
          <p:cNvSpPr>
            <a:spLocks noChangeShapeType="1"/>
          </p:cNvSpPr>
          <p:nvPr/>
        </p:nvSpPr>
        <p:spPr bwMode="auto">
          <a:xfrm flipH="1" flipV="1">
            <a:off x="7261225" y="5053013"/>
            <a:ext cx="0" cy="15240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97" name="Line 37"/>
          <p:cNvSpPr>
            <a:spLocks noChangeShapeType="1"/>
          </p:cNvSpPr>
          <p:nvPr/>
        </p:nvSpPr>
        <p:spPr bwMode="auto">
          <a:xfrm flipH="1" flipV="1">
            <a:off x="7256463" y="4687888"/>
            <a:ext cx="0" cy="150812"/>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98" name="Line 38"/>
          <p:cNvSpPr>
            <a:spLocks noChangeShapeType="1"/>
          </p:cNvSpPr>
          <p:nvPr/>
        </p:nvSpPr>
        <p:spPr bwMode="auto">
          <a:xfrm flipH="1" flipV="1">
            <a:off x="7366000" y="4541838"/>
            <a:ext cx="101600" cy="1587"/>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0999" name="Line 39"/>
          <p:cNvSpPr>
            <a:spLocks noChangeShapeType="1"/>
          </p:cNvSpPr>
          <p:nvPr/>
        </p:nvSpPr>
        <p:spPr bwMode="auto">
          <a:xfrm flipH="1" flipV="1">
            <a:off x="7366000" y="4586288"/>
            <a:ext cx="101600" cy="1587"/>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1000" name="Line 40"/>
          <p:cNvSpPr>
            <a:spLocks noChangeShapeType="1"/>
          </p:cNvSpPr>
          <p:nvPr/>
        </p:nvSpPr>
        <p:spPr bwMode="auto">
          <a:xfrm flipH="1">
            <a:off x="6705600" y="4543425"/>
            <a:ext cx="109538" cy="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1001" name="Text Box 41"/>
          <p:cNvSpPr txBox="1">
            <a:spLocks noChangeArrowheads="1"/>
          </p:cNvSpPr>
          <p:nvPr/>
        </p:nvSpPr>
        <p:spPr bwMode="auto">
          <a:xfrm>
            <a:off x="7678738" y="5100638"/>
            <a:ext cx="347662" cy="396875"/>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a:t>O</a:t>
            </a:r>
          </a:p>
        </p:txBody>
      </p:sp>
      <p:sp>
        <p:nvSpPr>
          <p:cNvPr id="41002" name="AutoShape 42"/>
          <p:cNvSpPr>
            <a:spLocks noChangeArrowheads="1"/>
          </p:cNvSpPr>
          <p:nvPr/>
        </p:nvSpPr>
        <p:spPr bwMode="auto">
          <a:xfrm rot="16200000">
            <a:off x="8212138" y="4391025"/>
            <a:ext cx="642937" cy="639763"/>
          </a:xfrm>
          <a:prstGeom prst="hexagon">
            <a:avLst>
              <a:gd name="adj" fmla="val 25124"/>
              <a:gd name="vf" fmla="val 115470"/>
            </a:avLst>
          </a:prstGeom>
          <a:no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41003" name="AutoShape 43"/>
          <p:cNvSpPr>
            <a:spLocks noChangeArrowheads="1"/>
          </p:cNvSpPr>
          <p:nvPr/>
        </p:nvSpPr>
        <p:spPr bwMode="auto">
          <a:xfrm>
            <a:off x="7270750" y="5353050"/>
            <a:ext cx="1239838" cy="876300"/>
          </a:xfrm>
          <a:prstGeom prst="pentagon">
            <a:avLst/>
          </a:prstGeom>
          <a:noFill/>
          <a:ln w="12700" cap="sq">
            <a:solidFill>
              <a:schemeClr val="tx1"/>
            </a:solidFill>
            <a:miter lim="800000"/>
            <a:headEnd type="none" w="sm" len="sm"/>
            <a:tailEnd type="none" w="sm" len="sm"/>
          </a:ln>
          <a:effectLst/>
        </p:spPr>
        <p:txBody>
          <a:bodyPr wrap="none" anchor="ctr">
            <a:prstTxWarp prst="textNoShape">
              <a:avLst/>
            </a:prstTxWarp>
          </a:bodyPr>
          <a:lstStyle/>
          <a:p>
            <a:endParaRPr lang="en-US"/>
          </a:p>
        </p:txBody>
      </p:sp>
      <p:sp>
        <p:nvSpPr>
          <p:cNvPr id="41004" name="Line 44"/>
          <p:cNvSpPr>
            <a:spLocks noChangeShapeType="1"/>
          </p:cNvSpPr>
          <p:nvPr/>
        </p:nvSpPr>
        <p:spPr bwMode="auto">
          <a:xfrm flipV="1">
            <a:off x="7526338" y="6046788"/>
            <a:ext cx="0" cy="374650"/>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1005" name="Line 45"/>
          <p:cNvSpPr>
            <a:spLocks noChangeShapeType="1"/>
          </p:cNvSpPr>
          <p:nvPr/>
        </p:nvSpPr>
        <p:spPr bwMode="auto">
          <a:xfrm flipV="1">
            <a:off x="8531225" y="5048250"/>
            <a:ext cx="0" cy="796925"/>
          </a:xfrm>
          <a:prstGeom prst="line">
            <a:avLst/>
          </a:prstGeom>
          <a:noFill/>
          <a:ln w="12700" cap="sq">
            <a:solidFill>
              <a:schemeClr val="tx1"/>
            </a:solidFill>
            <a:round/>
            <a:headEnd type="none" w="sm" len="sm"/>
            <a:tailEnd type="none" w="sm" len="sm"/>
          </a:ln>
          <a:effectLst/>
        </p:spPr>
        <p:txBody>
          <a:bodyPr wrap="none" anchor="ctr">
            <a:prstTxWarp prst="textNoShape">
              <a:avLst/>
            </a:prstTxWarp>
          </a:bodyPr>
          <a:lstStyle/>
          <a:p>
            <a:endParaRPr lang="en-US"/>
          </a:p>
        </p:txBody>
      </p:sp>
      <p:sp>
        <p:nvSpPr>
          <p:cNvPr id="41006" name="Text Box 46"/>
          <p:cNvSpPr txBox="1">
            <a:spLocks noChangeArrowheads="1"/>
          </p:cNvSpPr>
          <p:nvPr/>
        </p:nvSpPr>
        <p:spPr bwMode="auto">
          <a:xfrm>
            <a:off x="8213725" y="4505325"/>
            <a:ext cx="668338" cy="334963"/>
          </a:xfrm>
          <a:prstGeom prst="rect">
            <a:avLst/>
          </a:prstGeom>
          <a:noFill/>
          <a:ln w="12700" cap="sq">
            <a:noFill/>
            <a:miter lim="800000"/>
            <a:headEnd type="none" w="sm" len="sm"/>
            <a:tailEnd type="none" w="sm" len="sm"/>
          </a:ln>
          <a:effectLst/>
        </p:spPr>
        <p:txBody>
          <a:bodyPr wrap="none">
            <a:prstTxWarp prst="textNoShape">
              <a:avLst/>
            </a:prstTxWarp>
            <a:spAutoFit/>
          </a:bodyPr>
          <a:lstStyle/>
          <a:p>
            <a:pPr eaLnBrk="0" hangingPunct="0"/>
            <a:r>
              <a:rPr lang="en-US" sz="1600" b="1">
                <a:solidFill>
                  <a:srgbClr val="CCFF33"/>
                </a:solidFill>
                <a:latin typeface="Arial" charset="0"/>
              </a:rPr>
              <a:t>Base</a:t>
            </a:r>
          </a:p>
        </p:txBody>
      </p:sp>
      <p:sp>
        <p:nvSpPr>
          <p:cNvPr id="41007" name="Text Box 47"/>
          <p:cNvSpPr txBox="1">
            <a:spLocks noChangeArrowheads="1"/>
          </p:cNvSpPr>
          <p:nvPr/>
        </p:nvSpPr>
        <p:spPr bwMode="auto">
          <a:xfrm>
            <a:off x="7378700" y="6356350"/>
            <a:ext cx="84772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OH</a:t>
            </a:r>
          </a:p>
        </p:txBody>
      </p:sp>
      <p:sp>
        <p:nvSpPr>
          <p:cNvPr id="41008" name="Text Box 48"/>
          <p:cNvSpPr txBox="1">
            <a:spLocks noChangeArrowheads="1"/>
          </p:cNvSpPr>
          <p:nvPr/>
        </p:nvSpPr>
        <p:spPr bwMode="auto">
          <a:xfrm>
            <a:off x="7307263" y="3313113"/>
            <a:ext cx="758825" cy="336550"/>
          </a:xfrm>
          <a:prstGeom prst="rect">
            <a:avLst/>
          </a:prstGeom>
          <a:noFill/>
          <a:ln w="12700" cap="sq">
            <a:noFill/>
            <a:miter lim="800000"/>
            <a:headEnd type="none" w="sm" len="sm"/>
            <a:tailEnd type="none" w="sm" len="sm"/>
          </a:ln>
          <a:effectLst/>
        </p:spPr>
        <p:txBody>
          <a:bodyPr wrap="none">
            <a:prstTxWarp prst="textNoShape">
              <a:avLst/>
            </a:prstTxWarp>
            <a:spAutoFit/>
          </a:bodyPr>
          <a:lstStyle/>
          <a:p>
            <a:pPr eaLnBrk="0" hangingPunct="0"/>
            <a:r>
              <a:rPr lang="en-US" sz="1600" b="1">
                <a:latin typeface="Arial" charset="0"/>
              </a:rPr>
              <a:t>Sugar</a:t>
            </a:r>
          </a:p>
        </p:txBody>
      </p:sp>
      <p:sp>
        <p:nvSpPr>
          <p:cNvPr id="41009" name="Text Box 49"/>
          <p:cNvSpPr txBox="1">
            <a:spLocks noChangeArrowheads="1"/>
          </p:cNvSpPr>
          <p:nvPr/>
        </p:nvSpPr>
        <p:spPr bwMode="auto">
          <a:xfrm>
            <a:off x="7562850" y="5527675"/>
            <a:ext cx="758825" cy="336550"/>
          </a:xfrm>
          <a:prstGeom prst="rect">
            <a:avLst/>
          </a:prstGeom>
          <a:noFill/>
          <a:ln w="12700" cap="sq">
            <a:noFill/>
            <a:miter lim="800000"/>
            <a:headEnd type="none" w="sm" len="sm"/>
            <a:tailEnd type="none" w="sm" len="sm"/>
          </a:ln>
          <a:effectLst/>
        </p:spPr>
        <p:txBody>
          <a:bodyPr wrap="none">
            <a:prstTxWarp prst="textNoShape">
              <a:avLst/>
            </a:prstTxWarp>
            <a:spAutoFit/>
          </a:bodyPr>
          <a:lstStyle/>
          <a:p>
            <a:pPr eaLnBrk="0" hangingPunct="0"/>
            <a:r>
              <a:rPr lang="en-US" sz="1600" b="1">
                <a:latin typeface="Arial" charset="0"/>
              </a:rPr>
              <a:t>Sugar</a:t>
            </a:r>
          </a:p>
        </p:txBody>
      </p:sp>
      <p:sp>
        <p:nvSpPr>
          <p:cNvPr id="41010" name="Text Box 50"/>
          <p:cNvSpPr txBox="1">
            <a:spLocks noChangeArrowheads="1"/>
          </p:cNvSpPr>
          <p:nvPr/>
        </p:nvSpPr>
        <p:spPr bwMode="auto">
          <a:xfrm>
            <a:off x="7424738" y="4392613"/>
            <a:ext cx="346075"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b="1"/>
              <a:t>O</a:t>
            </a:r>
          </a:p>
        </p:txBody>
      </p:sp>
      <p:sp>
        <p:nvSpPr>
          <p:cNvPr id="41011" name="Text Box 51"/>
          <p:cNvSpPr txBox="1">
            <a:spLocks noChangeArrowheads="1"/>
          </p:cNvSpPr>
          <p:nvPr/>
        </p:nvSpPr>
        <p:spPr bwMode="auto">
          <a:xfrm>
            <a:off x="5989638" y="4332288"/>
            <a:ext cx="681037" cy="396875"/>
          </a:xfrm>
          <a:prstGeom prst="rect">
            <a:avLst/>
          </a:prstGeom>
          <a:noFill/>
          <a:ln w="12700" cap="sq">
            <a:noFill/>
            <a:miter lim="800000"/>
            <a:headEnd type="none" w="sm" len="sm"/>
            <a:tailEnd type="none" w="sm" len="sm"/>
          </a:ln>
          <a:effectLst/>
        </p:spPr>
        <p:txBody>
          <a:bodyPr wrap="none">
            <a:prstTxWarp prst="textNoShape">
              <a:avLst/>
            </a:prstTxWarp>
            <a:spAutoFit/>
          </a:bodyPr>
          <a:lstStyle/>
          <a:p>
            <a:pPr algn="l" eaLnBrk="0" hangingPunct="0"/>
            <a:r>
              <a:rPr lang="en-US" sz="2000" b="1">
                <a:solidFill>
                  <a:srgbClr val="FFFF00"/>
                </a:solidFill>
              </a:rPr>
              <a:t>Ca</a:t>
            </a:r>
            <a:r>
              <a:rPr lang="en-US" sz="2000" b="1" baseline="30000">
                <a:solidFill>
                  <a:srgbClr val="FFFF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Effect transition="in" filter="dissolve">
                                      <p:cBhvr>
                                        <p:cTn id="11" dur="500"/>
                                        <p:tgtEl>
                                          <p:spTgt spid="40963">
                                            <p:txEl>
                                              <p:pRg st="2" end="2"/>
                                            </p:txEl>
                                          </p:spTgt>
                                        </p:tgtEl>
                                      </p:cBhvr>
                                    </p:animEffect>
                                  </p:childTnLst>
                                </p:cTn>
                              </p:par>
                              <p:par>
                                <p:cTn id="12" presetID="35" presetClass="emph" presetSubtype="0" repeatCount="indefinite" fill="hold" grpId="0" nodeType="withEffect">
                                  <p:stCondLst>
                                    <p:cond delay="0"/>
                                  </p:stCondLst>
                                  <p:childTnLst>
                                    <p:anim calcmode="discrete" valueType="str">
                                      <p:cBhvr>
                                        <p:cTn id="13" dur="1000" fill="hold"/>
                                        <p:tgtEl>
                                          <p:spTgt spid="40966"/>
                                        </p:tgtEl>
                                        <p:attrNameLst>
                                          <p:attrName>style.visibility</p:attrName>
                                        </p:attrNameLst>
                                      </p:cBhvr>
                                      <p:tavLst>
                                        <p:tav tm="0">
                                          <p:val>
                                            <p:strVal val="hidden"/>
                                          </p:val>
                                        </p:tav>
                                        <p:tav tm="50000">
                                          <p:val>
                                            <p:strVal val="visible"/>
                                          </p:val>
                                        </p:tav>
                                      </p:tavLst>
                                    </p:anim>
                                  </p:childTnLst>
                                </p:cTn>
                              </p:par>
                              <p:par>
                                <p:cTn id="14" presetID="35" presetClass="emph" presetSubtype="0" repeatCount="indefinite" fill="hold" grpId="0" nodeType="withEffect">
                                  <p:stCondLst>
                                    <p:cond delay="0"/>
                                  </p:stCondLst>
                                  <p:childTnLst>
                                    <p:anim calcmode="discrete" valueType="str">
                                      <p:cBhvr>
                                        <p:cTn id="15" dur="1000" fill="hold"/>
                                        <p:tgtEl>
                                          <p:spTgt spid="40965"/>
                                        </p:tgtEl>
                                        <p:attrNameLst>
                                          <p:attrName>style.visibility</p:attrName>
                                        </p:attrNameLst>
                                      </p:cBhvr>
                                      <p:tavLst>
                                        <p:tav tm="0">
                                          <p:val>
                                            <p:strVal val="hidden"/>
                                          </p:val>
                                        </p:tav>
                                        <p:tav tm="50000">
                                          <p:val>
                                            <p:strVal val="visible"/>
                                          </p:val>
                                        </p:tav>
                                      </p:tavLst>
                                    </p:anim>
                                  </p:childTnLst>
                                </p:cTn>
                              </p:par>
                              <p:par>
                                <p:cTn id="16" presetID="35" presetClass="emph" presetSubtype="0" repeatCount="indefinite" fill="hold" grpId="0" nodeType="withEffect">
                                  <p:stCondLst>
                                    <p:cond delay="0"/>
                                  </p:stCondLst>
                                  <p:childTnLst>
                                    <p:anim calcmode="discrete" valueType="str">
                                      <p:cBhvr>
                                        <p:cTn id="17" dur="1000" fill="hold"/>
                                        <p:tgtEl>
                                          <p:spTgt spid="410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6" grpId="0"/>
      <p:bldP spid="41011"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0"/>
              <a:t>pGlo Concepts</a:t>
            </a:r>
            <a:endParaRPr lang="en-US" sz="2000" b="0" baseline="30000"/>
          </a:p>
        </p:txBody>
      </p:sp>
      <p:sp>
        <p:nvSpPr>
          <p:cNvPr id="17411" name="Rectangle 3"/>
          <p:cNvSpPr>
            <a:spLocks noGrp="1" noChangeArrowheads="1"/>
          </p:cNvSpPr>
          <p:nvPr>
            <p:ph type="body" idx="1"/>
          </p:nvPr>
        </p:nvSpPr>
        <p:spPr>
          <a:xfrm>
            <a:off x="838200" y="1828800"/>
            <a:ext cx="7848600" cy="2286000"/>
          </a:xfrm>
        </p:spPr>
        <p:txBody>
          <a:bodyPr/>
          <a:lstStyle/>
          <a:p>
            <a:pPr>
              <a:lnSpc>
                <a:spcPct val="150000"/>
              </a:lnSpc>
            </a:pPr>
            <a:r>
              <a:rPr lang="en-US"/>
              <a:t>Genetic Transformation</a:t>
            </a:r>
            <a:endParaRPr lang="en-US" sz="2800"/>
          </a:p>
          <a:p>
            <a:pPr>
              <a:lnSpc>
                <a:spcPct val="150000"/>
              </a:lnSpc>
            </a:pPr>
            <a:r>
              <a:rPr lang="en-US"/>
              <a:t>Gene Regulation</a:t>
            </a:r>
            <a:endParaRPr lang="en-US" sz="2800"/>
          </a:p>
          <a:p>
            <a:pPr>
              <a:lnSpc>
                <a:spcPct val="150000"/>
              </a:lnSpc>
            </a:pPr>
            <a:r>
              <a:rPr lang="en-US"/>
              <a:t>Genetic Selection</a:t>
            </a:r>
            <a:endParaRPr lang="en-US" sz="2800"/>
          </a:p>
          <a:p>
            <a:pPr>
              <a:buFont typeface="Wingdings" charset="2"/>
              <a:buNone/>
            </a:pPr>
            <a:endParaRPr lang="en-US" sz="2800"/>
          </a:p>
          <a:p>
            <a:pPr>
              <a:buFont typeface="Wingdings" charset="2"/>
              <a:buNone/>
            </a:pPr>
            <a:endParaRPr lang="en-US"/>
          </a:p>
        </p:txBody>
      </p:sp>
      <p:grpSp>
        <p:nvGrpSpPr>
          <p:cNvPr id="17412" name="Group 4"/>
          <p:cNvGrpSpPr>
            <a:grpSpLocks/>
          </p:cNvGrpSpPr>
          <p:nvPr/>
        </p:nvGrpSpPr>
        <p:grpSpPr bwMode="auto">
          <a:xfrm>
            <a:off x="914400" y="4648200"/>
            <a:ext cx="8001000" cy="823913"/>
            <a:chOff x="288" y="3465"/>
            <a:chExt cx="5040" cy="519"/>
          </a:xfrm>
        </p:grpSpPr>
        <p:sp>
          <p:nvSpPr>
            <p:cNvPr id="17413" name="Rectangle 5"/>
            <p:cNvSpPr>
              <a:spLocks noChangeArrowheads="1"/>
            </p:cNvSpPr>
            <p:nvPr/>
          </p:nvSpPr>
          <p:spPr bwMode="auto">
            <a:xfrm>
              <a:off x="288" y="3513"/>
              <a:ext cx="5040" cy="432"/>
            </a:xfrm>
            <a:prstGeom prst="rect">
              <a:avLst/>
            </a:prstGeom>
            <a:solidFill>
              <a:srgbClr val="CC9900"/>
            </a:solidFill>
            <a:ln w="9525">
              <a:noFill/>
              <a:miter lim="800000"/>
              <a:headEnd/>
              <a:tailEnd/>
            </a:ln>
            <a:effectLst/>
          </p:spPr>
          <p:txBody>
            <a:bodyPr wrap="none" anchor="ctr">
              <a:prstTxWarp prst="textNoShape">
                <a:avLst/>
              </a:prstTxWarp>
            </a:bodyPr>
            <a:lstStyle/>
            <a:p>
              <a:endParaRPr lang="en-US"/>
            </a:p>
          </p:txBody>
        </p:sp>
        <p:sp>
          <p:nvSpPr>
            <p:cNvPr id="17414" name="Text Box 6"/>
            <p:cNvSpPr txBox="1">
              <a:spLocks noChangeArrowheads="1"/>
            </p:cNvSpPr>
            <p:nvPr/>
          </p:nvSpPr>
          <p:spPr bwMode="auto">
            <a:xfrm>
              <a:off x="336" y="3465"/>
              <a:ext cx="926" cy="519"/>
            </a:xfrm>
            <a:prstGeom prst="rect">
              <a:avLst/>
            </a:prstGeom>
            <a:solidFill>
              <a:srgbClr val="CC9900"/>
            </a:solidFill>
            <a:ln w="9525">
              <a:noFill/>
              <a:miter lim="800000"/>
              <a:headEnd/>
              <a:tailEnd/>
            </a:ln>
            <a:effectLst/>
          </p:spPr>
          <p:txBody>
            <a:bodyPr wrap="none">
              <a:prstTxWarp prst="textNoShape">
                <a:avLst/>
              </a:prstTxWarp>
              <a:spAutoFit/>
            </a:bodyPr>
            <a:lstStyle/>
            <a:p>
              <a:pPr eaLnBrk="0" hangingPunct="0"/>
              <a:r>
                <a:rPr lang="en-US" sz="4800">
                  <a:latin typeface="Arial" charset="0"/>
                </a:rPr>
                <a:t>DNA</a:t>
              </a:r>
              <a:endParaRPr lang="en-US">
                <a:latin typeface="Arial" charset="0"/>
              </a:endParaRPr>
            </a:p>
          </p:txBody>
        </p:sp>
        <p:sp>
          <p:nvSpPr>
            <p:cNvPr id="17415" name="Text Box 7"/>
            <p:cNvSpPr txBox="1">
              <a:spLocks noChangeArrowheads="1"/>
            </p:cNvSpPr>
            <p:nvPr/>
          </p:nvSpPr>
          <p:spPr bwMode="auto">
            <a:xfrm>
              <a:off x="1584" y="3465"/>
              <a:ext cx="1033" cy="519"/>
            </a:xfrm>
            <a:prstGeom prst="rect">
              <a:avLst/>
            </a:prstGeom>
            <a:solidFill>
              <a:srgbClr val="CC9900"/>
            </a:solidFill>
            <a:ln w="9525">
              <a:noFill/>
              <a:miter lim="800000"/>
              <a:headEnd/>
              <a:tailEnd/>
            </a:ln>
            <a:effectLst/>
          </p:spPr>
          <p:txBody>
            <a:bodyPr wrap="none">
              <a:prstTxWarp prst="textNoShape">
                <a:avLst/>
              </a:prstTxWarp>
              <a:spAutoFit/>
            </a:bodyPr>
            <a:lstStyle/>
            <a:p>
              <a:pPr eaLnBrk="0" hangingPunct="0"/>
              <a:r>
                <a:rPr lang="en-US" sz="4800">
                  <a:latin typeface="Arial" charset="0"/>
                </a:rPr>
                <a:t>RNA </a:t>
              </a:r>
            </a:p>
          </p:txBody>
        </p:sp>
        <p:sp>
          <p:nvSpPr>
            <p:cNvPr id="17416" name="Text Box 8"/>
            <p:cNvSpPr txBox="1">
              <a:spLocks noChangeArrowheads="1"/>
            </p:cNvSpPr>
            <p:nvPr/>
          </p:nvSpPr>
          <p:spPr bwMode="auto">
            <a:xfrm>
              <a:off x="2784" y="3465"/>
              <a:ext cx="1334" cy="519"/>
            </a:xfrm>
            <a:prstGeom prst="rect">
              <a:avLst/>
            </a:prstGeom>
            <a:solidFill>
              <a:srgbClr val="CC9900"/>
            </a:solidFill>
            <a:ln w="9525">
              <a:noFill/>
              <a:miter lim="800000"/>
              <a:headEnd/>
              <a:tailEnd/>
            </a:ln>
            <a:effectLst/>
          </p:spPr>
          <p:txBody>
            <a:bodyPr wrap="none">
              <a:prstTxWarp prst="textNoShape">
                <a:avLst/>
              </a:prstTxWarp>
              <a:spAutoFit/>
            </a:bodyPr>
            <a:lstStyle/>
            <a:p>
              <a:pPr eaLnBrk="0" hangingPunct="0"/>
              <a:r>
                <a:rPr lang="en-US" sz="4800">
                  <a:latin typeface="Arial" charset="0"/>
                </a:rPr>
                <a:t>Protein</a:t>
              </a:r>
            </a:p>
          </p:txBody>
        </p:sp>
        <p:sp>
          <p:nvSpPr>
            <p:cNvPr id="17417" name="Text Box 9"/>
            <p:cNvSpPr txBox="1">
              <a:spLocks noChangeArrowheads="1"/>
            </p:cNvSpPr>
            <p:nvPr/>
          </p:nvSpPr>
          <p:spPr bwMode="auto">
            <a:xfrm>
              <a:off x="4347" y="3465"/>
              <a:ext cx="885" cy="519"/>
            </a:xfrm>
            <a:prstGeom prst="rect">
              <a:avLst/>
            </a:prstGeom>
            <a:solidFill>
              <a:srgbClr val="CC9900"/>
            </a:solidFill>
            <a:ln w="9525">
              <a:noFill/>
              <a:miter lim="800000"/>
              <a:headEnd/>
              <a:tailEnd/>
            </a:ln>
            <a:effectLst/>
          </p:spPr>
          <p:txBody>
            <a:bodyPr wrap="none">
              <a:prstTxWarp prst="textNoShape">
                <a:avLst/>
              </a:prstTxWarp>
              <a:spAutoFit/>
            </a:bodyPr>
            <a:lstStyle/>
            <a:p>
              <a:pPr eaLnBrk="0" hangingPunct="0"/>
              <a:r>
                <a:rPr lang="en-US" sz="4800">
                  <a:latin typeface="Arial" charset="0"/>
                </a:rPr>
                <a:t>Trait</a:t>
              </a:r>
            </a:p>
          </p:txBody>
        </p:sp>
        <p:sp>
          <p:nvSpPr>
            <p:cNvPr id="17418" name="Line 10"/>
            <p:cNvSpPr>
              <a:spLocks noChangeShapeType="1"/>
            </p:cNvSpPr>
            <p:nvPr/>
          </p:nvSpPr>
          <p:spPr bwMode="auto">
            <a:xfrm>
              <a:off x="1296" y="3744"/>
              <a:ext cx="288" cy="0"/>
            </a:xfrm>
            <a:prstGeom prst="line">
              <a:avLst/>
            </a:prstGeom>
            <a:noFill/>
            <a:ln w="28575">
              <a:solidFill>
                <a:schemeClr val="bg1"/>
              </a:solidFill>
              <a:round/>
              <a:headEnd/>
              <a:tailEnd type="triangle" w="med" len="med"/>
            </a:ln>
            <a:effectLst/>
          </p:spPr>
          <p:txBody>
            <a:bodyPr wrap="none" anchor="ctr">
              <a:prstTxWarp prst="textNoShape">
                <a:avLst/>
              </a:prstTxWarp>
            </a:bodyPr>
            <a:lstStyle/>
            <a:p>
              <a:endParaRPr lang="en-US"/>
            </a:p>
          </p:txBody>
        </p:sp>
        <p:sp>
          <p:nvSpPr>
            <p:cNvPr id="17419" name="Line 11"/>
            <p:cNvSpPr>
              <a:spLocks noChangeShapeType="1"/>
            </p:cNvSpPr>
            <p:nvPr/>
          </p:nvSpPr>
          <p:spPr bwMode="auto">
            <a:xfrm>
              <a:off x="2496" y="3744"/>
              <a:ext cx="288" cy="0"/>
            </a:xfrm>
            <a:prstGeom prst="line">
              <a:avLst/>
            </a:prstGeom>
            <a:noFill/>
            <a:ln w="28575">
              <a:solidFill>
                <a:schemeClr val="bg1"/>
              </a:solidFill>
              <a:round/>
              <a:headEnd/>
              <a:tailEnd type="triangle" w="med" len="med"/>
            </a:ln>
            <a:effectLst/>
          </p:spPr>
          <p:txBody>
            <a:bodyPr wrap="none" anchor="ctr">
              <a:prstTxWarp prst="textNoShape">
                <a:avLst/>
              </a:prstTxWarp>
            </a:bodyPr>
            <a:lstStyle/>
            <a:p>
              <a:endParaRPr lang="en-US"/>
            </a:p>
          </p:txBody>
        </p:sp>
        <p:sp>
          <p:nvSpPr>
            <p:cNvPr id="17420" name="Line 12"/>
            <p:cNvSpPr>
              <a:spLocks noChangeShapeType="1"/>
            </p:cNvSpPr>
            <p:nvPr/>
          </p:nvSpPr>
          <p:spPr bwMode="auto">
            <a:xfrm>
              <a:off x="4128" y="3744"/>
              <a:ext cx="288" cy="0"/>
            </a:xfrm>
            <a:prstGeom prst="line">
              <a:avLst/>
            </a:prstGeom>
            <a:noFill/>
            <a:ln w="28575">
              <a:solidFill>
                <a:schemeClr val="bg1"/>
              </a:solidFill>
              <a:round/>
              <a:headEnd/>
              <a:tailEnd type="triangle" w="med" len="med"/>
            </a:ln>
            <a:effectLst/>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800" decel="100000"/>
                                        <p:tgtEl>
                                          <p:spTgt spid="17411">
                                            <p:txEl>
                                              <p:pRg st="0" end="0"/>
                                            </p:txEl>
                                          </p:spTgt>
                                        </p:tgtEl>
                                      </p:cBhvr>
                                    </p:animEffect>
                                    <p:anim calcmode="lin" valueType="num">
                                      <p:cBhvr>
                                        <p:cTn id="8" dur="800" decel="100000" fill="hold"/>
                                        <p:tgtEl>
                                          <p:spTgt spid="1741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741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741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41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4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800" decel="100000"/>
                                        <p:tgtEl>
                                          <p:spTgt spid="17411">
                                            <p:txEl>
                                              <p:pRg st="1" end="1"/>
                                            </p:txEl>
                                          </p:spTgt>
                                        </p:tgtEl>
                                      </p:cBhvr>
                                    </p:animEffect>
                                    <p:anim calcmode="lin" valueType="num">
                                      <p:cBhvr>
                                        <p:cTn id="18" dur="800" decel="100000" fill="hold"/>
                                        <p:tgtEl>
                                          <p:spTgt spid="17411">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7411">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7411">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411">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411">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7411">
                                            <p:txEl>
                                              <p:pRg st="2" end="2"/>
                                            </p:txEl>
                                          </p:spTgt>
                                        </p:tgtEl>
                                        <p:attrNameLst>
                                          <p:attrName>style.visibility</p:attrName>
                                        </p:attrNameLst>
                                      </p:cBhvr>
                                      <p:to>
                                        <p:strVal val="visible"/>
                                      </p:to>
                                    </p:set>
                                    <p:animEffect transition="in" filter="fade">
                                      <p:cBhvr>
                                        <p:cTn id="27" dur="800" decel="100000"/>
                                        <p:tgtEl>
                                          <p:spTgt spid="17411">
                                            <p:txEl>
                                              <p:pRg st="2" end="2"/>
                                            </p:txEl>
                                          </p:spTgt>
                                        </p:tgtEl>
                                      </p:cBhvr>
                                    </p:animEffect>
                                    <p:anim calcmode="lin" valueType="num">
                                      <p:cBhvr>
                                        <p:cTn id="28" dur="800" decel="100000" fill="hold"/>
                                        <p:tgtEl>
                                          <p:spTgt spid="17411">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7411">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7411">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7411">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7411">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7412"/>
                                        </p:tgtEl>
                                        <p:attrNameLst>
                                          <p:attrName>style.visibility</p:attrName>
                                        </p:attrNameLst>
                                      </p:cBhvr>
                                      <p:to>
                                        <p:strVal val="visible"/>
                                      </p:to>
                                    </p:set>
                                    <p:animEffect transition="in" filter="fade">
                                      <p:cBhvr>
                                        <p:cTn id="37" dur="2000"/>
                                        <p:tgtEl>
                                          <p:spTgt spid="17412"/>
                                        </p:tgtEl>
                                      </p:cBhvr>
                                    </p:animEffect>
                                    <p:anim calcmode="lin" valueType="num">
                                      <p:cBhvr>
                                        <p:cTn id="38" dur="2000" fill="hold"/>
                                        <p:tgtEl>
                                          <p:spTgt spid="17412"/>
                                        </p:tgtEl>
                                        <p:attrNameLst>
                                          <p:attrName>ppt_x</p:attrName>
                                        </p:attrNameLst>
                                      </p:cBhvr>
                                      <p:tavLst>
                                        <p:tav tm="0">
                                          <p:val>
                                            <p:strVal val="#ppt_x"/>
                                          </p:val>
                                        </p:tav>
                                        <p:tav tm="100000">
                                          <p:val>
                                            <p:strVal val="#ppt_x"/>
                                          </p:val>
                                        </p:tav>
                                      </p:tavLst>
                                    </p:anim>
                                    <p:anim calcmode="lin" valueType="num">
                                      <p:cBhvr>
                                        <p:cTn id="39" dur="1800" decel="100000" fill="hold"/>
                                        <p:tgtEl>
                                          <p:spTgt spid="17412"/>
                                        </p:tgtEl>
                                        <p:attrNameLst>
                                          <p:attrName>ppt_y</p:attrName>
                                        </p:attrNameLst>
                                      </p:cBhvr>
                                      <p:tavLst>
                                        <p:tav tm="0">
                                          <p:val>
                                            <p:strVal val="#ppt_y+1"/>
                                          </p:val>
                                        </p:tav>
                                        <p:tav tm="100000">
                                          <p:val>
                                            <p:strVal val="#ppt_y-.03"/>
                                          </p:val>
                                        </p:tav>
                                      </p:tavLst>
                                    </p:anim>
                                    <p:anim calcmode="lin" valueType="num">
                                      <p:cBhvr>
                                        <p:cTn id="40" dur="200" accel="100000" fill="hold">
                                          <p:stCondLst>
                                            <p:cond delay="1800"/>
                                          </p:stCondLst>
                                        </p:cTn>
                                        <p:tgtEl>
                                          <p:spTgt spid="174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 name="Footer Placeholder 4"/>
          <p:cNvSpPr>
            <a:spLocks noGrp="1"/>
          </p:cNvSpPr>
          <p:nvPr>
            <p:ph type="ftr" sz="quarter" idx="11"/>
          </p:nvPr>
        </p:nvSpPr>
        <p:spPr/>
        <p:txBody>
          <a:bodyPr/>
          <a:lstStyle/>
          <a:p>
            <a:r>
              <a:rPr lang="en-US" smtClean="0"/>
              <a:t>Picture, Copyright © 2002 Pearson Education, Inc., publishing as Benjamin Cummings</a:t>
            </a:r>
            <a:endParaRPr lang="en-US"/>
          </a:p>
        </p:txBody>
      </p:sp>
      <p:sp>
        <p:nvSpPr>
          <p:cNvPr id="41986" name="Rectangle 2"/>
          <p:cNvSpPr>
            <a:spLocks noGrp="1" noChangeArrowheads="1"/>
          </p:cNvSpPr>
          <p:nvPr>
            <p:ph type="title"/>
          </p:nvPr>
        </p:nvSpPr>
        <p:spPr>
          <a:xfrm>
            <a:off x="228600" y="152400"/>
            <a:ext cx="8683625" cy="895350"/>
          </a:xfrm>
        </p:spPr>
        <p:txBody>
          <a:bodyPr/>
          <a:lstStyle/>
          <a:p>
            <a:r>
              <a:rPr lang="en-US"/>
              <a:t>Why perform each step?</a:t>
            </a:r>
          </a:p>
        </p:txBody>
      </p:sp>
      <p:sp>
        <p:nvSpPr>
          <p:cNvPr id="41987" name="Rectangle 3"/>
          <p:cNvSpPr>
            <a:spLocks noGrp="1" noChangeArrowheads="1"/>
          </p:cNvSpPr>
          <p:nvPr>
            <p:ph type="body" idx="1"/>
          </p:nvPr>
        </p:nvSpPr>
        <p:spPr>
          <a:xfrm>
            <a:off x="838200" y="1905000"/>
            <a:ext cx="4038600" cy="4648200"/>
          </a:xfrm>
        </p:spPr>
        <p:txBody>
          <a:bodyPr/>
          <a:lstStyle/>
          <a:p>
            <a:pPr>
              <a:buFont typeface="Wingdings" charset="2"/>
              <a:buChar char=""/>
            </a:pPr>
            <a:r>
              <a:rPr lang="en-US" b="1"/>
              <a:t>Heat-shock</a:t>
            </a:r>
            <a:r>
              <a:rPr lang="en-US" sz="2400"/>
              <a:t> </a:t>
            </a:r>
            <a:r>
              <a:rPr lang="en-US" sz="2400" b="1"/>
              <a:t>increases permeability of cell membrane</a:t>
            </a:r>
          </a:p>
          <a:p>
            <a:pPr>
              <a:buFont typeface="Wingdings" charset="2"/>
              <a:buChar char=""/>
            </a:pPr>
            <a:endParaRPr lang="en-US" sz="2400" b="1"/>
          </a:p>
          <a:p>
            <a:pPr>
              <a:buFont typeface="Wingdings" charset="2"/>
              <a:buNone/>
            </a:pPr>
            <a:endParaRPr lang="en-US" sz="2400" b="1"/>
          </a:p>
          <a:p>
            <a:pPr>
              <a:buFont typeface="Wingdings" charset="2"/>
              <a:buChar char=""/>
            </a:pPr>
            <a:r>
              <a:rPr lang="en-US" b="1"/>
              <a:t>Luria-Bertani Nutrient broth incubation </a:t>
            </a:r>
            <a:r>
              <a:rPr lang="en-US" sz="2400" b="1"/>
              <a:t>allows beta lactamase expression</a:t>
            </a:r>
          </a:p>
          <a:p>
            <a:pPr>
              <a:lnSpc>
                <a:spcPct val="80000"/>
              </a:lnSpc>
            </a:pPr>
            <a:endParaRPr lang="en-US" sz="2400"/>
          </a:p>
        </p:txBody>
      </p:sp>
      <p:sp>
        <p:nvSpPr>
          <p:cNvPr id="42025" name="Oval 41"/>
          <p:cNvSpPr>
            <a:spLocks noChangeArrowheads="1"/>
          </p:cNvSpPr>
          <p:nvPr/>
        </p:nvSpPr>
        <p:spPr bwMode="auto">
          <a:xfrm>
            <a:off x="5319713" y="3062288"/>
            <a:ext cx="2824162" cy="1485900"/>
          </a:xfrm>
          <a:prstGeom prst="ellipse">
            <a:avLst/>
          </a:prstGeom>
          <a:solidFill>
            <a:srgbClr val="FFFF00">
              <a:alpha val="50000"/>
            </a:srgbClr>
          </a:solidFill>
          <a:ln w="28575">
            <a:solidFill>
              <a:schemeClr val="bg2"/>
            </a:solidFill>
            <a:prstDash val="dash"/>
            <a:round/>
            <a:headEnd type="none" w="sm" len="sm"/>
            <a:tailEnd type="none" w="sm" len="sm"/>
          </a:ln>
          <a:effectLst/>
        </p:spPr>
        <p:txBody>
          <a:bodyPr wrap="none" anchor="ctr">
            <a:prstTxWarp prst="textNoShape">
              <a:avLst/>
            </a:prstTxWarp>
          </a:bodyPr>
          <a:lstStyle/>
          <a:p>
            <a:endParaRPr lang="en-US"/>
          </a:p>
        </p:txBody>
      </p:sp>
      <p:sp>
        <p:nvSpPr>
          <p:cNvPr id="42026" name="Freeform 42"/>
          <p:cNvSpPr>
            <a:spLocks/>
          </p:cNvSpPr>
          <p:nvPr/>
        </p:nvSpPr>
        <p:spPr bwMode="auto">
          <a:xfrm>
            <a:off x="5316538" y="3259138"/>
            <a:ext cx="1168400" cy="1012825"/>
          </a:xfrm>
          <a:custGeom>
            <a:avLst/>
            <a:gdLst/>
            <a:ahLst/>
            <a:cxnLst>
              <a:cxn ang="0">
                <a:pos x="148" y="343"/>
              </a:cxn>
              <a:cxn ang="0">
                <a:pos x="366" y="70"/>
              </a:cxn>
              <a:cxn ang="0">
                <a:pos x="257" y="324"/>
              </a:cxn>
              <a:cxn ang="0">
                <a:pos x="257" y="488"/>
              </a:cxn>
              <a:cxn ang="0">
                <a:pos x="348" y="379"/>
              </a:cxn>
              <a:cxn ang="0">
                <a:pos x="167" y="224"/>
              </a:cxn>
              <a:cxn ang="0">
                <a:pos x="157" y="524"/>
              </a:cxn>
              <a:cxn ang="0">
                <a:pos x="539" y="79"/>
              </a:cxn>
              <a:cxn ang="0">
                <a:pos x="421" y="106"/>
              </a:cxn>
              <a:cxn ang="0">
                <a:pos x="394" y="333"/>
              </a:cxn>
              <a:cxn ang="0">
                <a:pos x="576" y="124"/>
              </a:cxn>
              <a:cxn ang="0">
                <a:pos x="330" y="243"/>
              </a:cxn>
              <a:cxn ang="0">
                <a:pos x="557" y="615"/>
              </a:cxn>
              <a:cxn ang="0">
                <a:pos x="721" y="243"/>
              </a:cxn>
              <a:cxn ang="0">
                <a:pos x="576" y="333"/>
              </a:cxn>
              <a:cxn ang="0">
                <a:pos x="303" y="597"/>
              </a:cxn>
              <a:cxn ang="0">
                <a:pos x="285" y="515"/>
              </a:cxn>
              <a:cxn ang="0">
                <a:pos x="466" y="306"/>
              </a:cxn>
              <a:cxn ang="0">
                <a:pos x="576" y="433"/>
              </a:cxn>
              <a:cxn ang="0">
                <a:pos x="466" y="670"/>
              </a:cxn>
              <a:cxn ang="0">
                <a:pos x="430" y="352"/>
              </a:cxn>
              <a:cxn ang="0">
                <a:pos x="603" y="179"/>
              </a:cxn>
              <a:cxn ang="0">
                <a:pos x="748" y="452"/>
              </a:cxn>
              <a:cxn ang="0">
                <a:pos x="494" y="497"/>
              </a:cxn>
              <a:cxn ang="0">
                <a:pos x="312" y="515"/>
              </a:cxn>
              <a:cxn ang="0">
                <a:pos x="330" y="697"/>
              </a:cxn>
              <a:cxn ang="0">
                <a:pos x="539" y="615"/>
              </a:cxn>
              <a:cxn ang="0">
                <a:pos x="403" y="70"/>
              </a:cxn>
              <a:cxn ang="0">
                <a:pos x="566" y="197"/>
              </a:cxn>
              <a:cxn ang="0">
                <a:pos x="576" y="288"/>
              </a:cxn>
              <a:cxn ang="0">
                <a:pos x="185" y="470"/>
              </a:cxn>
              <a:cxn ang="0">
                <a:pos x="203" y="333"/>
              </a:cxn>
              <a:cxn ang="0">
                <a:pos x="576" y="270"/>
              </a:cxn>
              <a:cxn ang="0">
                <a:pos x="676" y="370"/>
              </a:cxn>
              <a:cxn ang="0">
                <a:pos x="712" y="433"/>
              </a:cxn>
              <a:cxn ang="0">
                <a:pos x="639" y="543"/>
              </a:cxn>
              <a:cxn ang="0">
                <a:pos x="30" y="333"/>
              </a:cxn>
              <a:cxn ang="0">
                <a:pos x="457" y="97"/>
              </a:cxn>
              <a:cxn ang="0">
                <a:pos x="594" y="143"/>
              </a:cxn>
              <a:cxn ang="0">
                <a:pos x="476" y="415"/>
              </a:cxn>
              <a:cxn ang="0">
                <a:pos x="348" y="579"/>
              </a:cxn>
              <a:cxn ang="0">
                <a:pos x="203" y="215"/>
              </a:cxn>
              <a:cxn ang="0">
                <a:pos x="821" y="488"/>
              </a:cxn>
              <a:cxn ang="0">
                <a:pos x="566" y="661"/>
              </a:cxn>
              <a:cxn ang="0">
                <a:pos x="494" y="470"/>
              </a:cxn>
            </a:cxnLst>
            <a:rect l="0" t="0" r="r" b="b"/>
            <a:pathLst>
              <a:path w="881" h="719">
                <a:moveTo>
                  <a:pt x="148" y="343"/>
                </a:moveTo>
                <a:cubicBezTo>
                  <a:pt x="248" y="208"/>
                  <a:pt x="348" y="73"/>
                  <a:pt x="366" y="70"/>
                </a:cubicBezTo>
                <a:cubicBezTo>
                  <a:pt x="384" y="67"/>
                  <a:pt x="275" y="254"/>
                  <a:pt x="257" y="324"/>
                </a:cubicBezTo>
                <a:cubicBezTo>
                  <a:pt x="239" y="394"/>
                  <a:pt x="242" y="479"/>
                  <a:pt x="257" y="488"/>
                </a:cubicBezTo>
                <a:cubicBezTo>
                  <a:pt x="272" y="497"/>
                  <a:pt x="363" y="423"/>
                  <a:pt x="348" y="379"/>
                </a:cubicBezTo>
                <a:cubicBezTo>
                  <a:pt x="333" y="335"/>
                  <a:pt x="199" y="200"/>
                  <a:pt x="167" y="224"/>
                </a:cubicBezTo>
                <a:cubicBezTo>
                  <a:pt x="135" y="248"/>
                  <a:pt x="95" y="548"/>
                  <a:pt x="157" y="524"/>
                </a:cubicBezTo>
                <a:cubicBezTo>
                  <a:pt x="219" y="500"/>
                  <a:pt x="495" y="148"/>
                  <a:pt x="539" y="79"/>
                </a:cubicBezTo>
                <a:cubicBezTo>
                  <a:pt x="583" y="10"/>
                  <a:pt x="445" y="64"/>
                  <a:pt x="421" y="106"/>
                </a:cubicBezTo>
                <a:cubicBezTo>
                  <a:pt x="397" y="148"/>
                  <a:pt x="368" y="330"/>
                  <a:pt x="394" y="333"/>
                </a:cubicBezTo>
                <a:cubicBezTo>
                  <a:pt x="420" y="336"/>
                  <a:pt x="587" y="139"/>
                  <a:pt x="576" y="124"/>
                </a:cubicBezTo>
                <a:cubicBezTo>
                  <a:pt x="565" y="109"/>
                  <a:pt x="333" y="161"/>
                  <a:pt x="330" y="243"/>
                </a:cubicBezTo>
                <a:cubicBezTo>
                  <a:pt x="327" y="325"/>
                  <a:pt x="492" y="615"/>
                  <a:pt x="557" y="615"/>
                </a:cubicBezTo>
                <a:cubicBezTo>
                  <a:pt x="622" y="615"/>
                  <a:pt x="718" y="290"/>
                  <a:pt x="721" y="243"/>
                </a:cubicBezTo>
                <a:cubicBezTo>
                  <a:pt x="724" y="196"/>
                  <a:pt x="646" y="274"/>
                  <a:pt x="576" y="333"/>
                </a:cubicBezTo>
                <a:cubicBezTo>
                  <a:pt x="506" y="392"/>
                  <a:pt x="351" y="567"/>
                  <a:pt x="303" y="597"/>
                </a:cubicBezTo>
                <a:cubicBezTo>
                  <a:pt x="255" y="627"/>
                  <a:pt x="258" y="563"/>
                  <a:pt x="285" y="515"/>
                </a:cubicBezTo>
                <a:cubicBezTo>
                  <a:pt x="312" y="467"/>
                  <a:pt x="418" y="320"/>
                  <a:pt x="466" y="306"/>
                </a:cubicBezTo>
                <a:cubicBezTo>
                  <a:pt x="514" y="292"/>
                  <a:pt x="576" y="372"/>
                  <a:pt x="576" y="433"/>
                </a:cubicBezTo>
                <a:cubicBezTo>
                  <a:pt x="576" y="494"/>
                  <a:pt x="490" y="683"/>
                  <a:pt x="466" y="670"/>
                </a:cubicBezTo>
                <a:cubicBezTo>
                  <a:pt x="442" y="657"/>
                  <a:pt x="407" y="434"/>
                  <a:pt x="430" y="352"/>
                </a:cubicBezTo>
                <a:cubicBezTo>
                  <a:pt x="453" y="270"/>
                  <a:pt x="550" y="162"/>
                  <a:pt x="603" y="179"/>
                </a:cubicBezTo>
                <a:cubicBezTo>
                  <a:pt x="656" y="196"/>
                  <a:pt x="766" y="399"/>
                  <a:pt x="748" y="452"/>
                </a:cubicBezTo>
                <a:cubicBezTo>
                  <a:pt x="730" y="505"/>
                  <a:pt x="567" y="487"/>
                  <a:pt x="494" y="497"/>
                </a:cubicBezTo>
                <a:cubicBezTo>
                  <a:pt x="421" y="507"/>
                  <a:pt x="339" y="482"/>
                  <a:pt x="312" y="515"/>
                </a:cubicBezTo>
                <a:cubicBezTo>
                  <a:pt x="285" y="548"/>
                  <a:pt x="292" y="680"/>
                  <a:pt x="330" y="697"/>
                </a:cubicBezTo>
                <a:cubicBezTo>
                  <a:pt x="368" y="714"/>
                  <a:pt x="527" y="719"/>
                  <a:pt x="539" y="615"/>
                </a:cubicBezTo>
                <a:cubicBezTo>
                  <a:pt x="551" y="511"/>
                  <a:pt x="399" y="140"/>
                  <a:pt x="403" y="70"/>
                </a:cubicBezTo>
                <a:cubicBezTo>
                  <a:pt x="407" y="0"/>
                  <a:pt x="537" y="161"/>
                  <a:pt x="566" y="197"/>
                </a:cubicBezTo>
                <a:cubicBezTo>
                  <a:pt x="595" y="233"/>
                  <a:pt x="640" y="242"/>
                  <a:pt x="576" y="288"/>
                </a:cubicBezTo>
                <a:cubicBezTo>
                  <a:pt x="512" y="334"/>
                  <a:pt x="247" y="463"/>
                  <a:pt x="185" y="470"/>
                </a:cubicBezTo>
                <a:cubicBezTo>
                  <a:pt x="123" y="477"/>
                  <a:pt x="138" y="366"/>
                  <a:pt x="203" y="333"/>
                </a:cubicBezTo>
                <a:cubicBezTo>
                  <a:pt x="268" y="300"/>
                  <a:pt x="497" y="264"/>
                  <a:pt x="576" y="270"/>
                </a:cubicBezTo>
                <a:cubicBezTo>
                  <a:pt x="655" y="276"/>
                  <a:pt x="653" y="343"/>
                  <a:pt x="676" y="370"/>
                </a:cubicBezTo>
                <a:cubicBezTo>
                  <a:pt x="699" y="397"/>
                  <a:pt x="718" y="404"/>
                  <a:pt x="712" y="433"/>
                </a:cubicBezTo>
                <a:cubicBezTo>
                  <a:pt x="706" y="462"/>
                  <a:pt x="753" y="560"/>
                  <a:pt x="639" y="543"/>
                </a:cubicBezTo>
                <a:cubicBezTo>
                  <a:pt x="525" y="526"/>
                  <a:pt x="60" y="407"/>
                  <a:pt x="30" y="333"/>
                </a:cubicBezTo>
                <a:cubicBezTo>
                  <a:pt x="0" y="259"/>
                  <a:pt x="363" y="129"/>
                  <a:pt x="457" y="97"/>
                </a:cubicBezTo>
                <a:cubicBezTo>
                  <a:pt x="551" y="65"/>
                  <a:pt x="591" y="90"/>
                  <a:pt x="594" y="143"/>
                </a:cubicBezTo>
                <a:cubicBezTo>
                  <a:pt x="597" y="196"/>
                  <a:pt x="517" y="342"/>
                  <a:pt x="476" y="415"/>
                </a:cubicBezTo>
                <a:cubicBezTo>
                  <a:pt x="435" y="488"/>
                  <a:pt x="393" y="612"/>
                  <a:pt x="348" y="579"/>
                </a:cubicBezTo>
                <a:cubicBezTo>
                  <a:pt x="303" y="546"/>
                  <a:pt x="124" y="230"/>
                  <a:pt x="203" y="215"/>
                </a:cubicBezTo>
                <a:cubicBezTo>
                  <a:pt x="282" y="200"/>
                  <a:pt x="761" y="414"/>
                  <a:pt x="821" y="488"/>
                </a:cubicBezTo>
                <a:cubicBezTo>
                  <a:pt x="881" y="562"/>
                  <a:pt x="620" y="664"/>
                  <a:pt x="566" y="661"/>
                </a:cubicBezTo>
                <a:cubicBezTo>
                  <a:pt x="512" y="658"/>
                  <a:pt x="503" y="564"/>
                  <a:pt x="494" y="470"/>
                </a:cubicBezTo>
              </a:path>
            </a:pathLst>
          </a:custGeom>
          <a:noFill/>
          <a:ln w="28575" cap="sq" cmpd="sng">
            <a:solidFill>
              <a:srgbClr val="FF0066"/>
            </a:solidFill>
            <a:prstDash val="solid"/>
            <a:round/>
            <a:headEnd type="none" w="sm" len="sm"/>
            <a:tailEnd type="none" w="sm" len="sm"/>
          </a:ln>
          <a:effectLst/>
        </p:spPr>
        <p:txBody>
          <a:bodyPr wrap="none" anchor="ctr">
            <a:prstTxWarp prst="textNoShape">
              <a:avLst/>
            </a:prstTxWarp>
          </a:bodyPr>
          <a:lstStyle/>
          <a:p>
            <a:endParaRPr lang="en-US"/>
          </a:p>
        </p:txBody>
      </p:sp>
      <p:sp>
        <p:nvSpPr>
          <p:cNvPr id="42027" name="Oval 43"/>
          <p:cNvSpPr>
            <a:spLocks noChangeArrowheads="1"/>
          </p:cNvSpPr>
          <p:nvPr/>
        </p:nvSpPr>
        <p:spPr bwMode="auto">
          <a:xfrm>
            <a:off x="6467475" y="4652963"/>
            <a:ext cx="61913" cy="88900"/>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28" name="Oval 44"/>
          <p:cNvSpPr>
            <a:spLocks noChangeArrowheads="1"/>
          </p:cNvSpPr>
          <p:nvPr/>
        </p:nvSpPr>
        <p:spPr bwMode="auto">
          <a:xfrm>
            <a:off x="6689725" y="4686300"/>
            <a:ext cx="61913"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29" name="Oval 45"/>
          <p:cNvSpPr>
            <a:spLocks noChangeArrowheads="1"/>
          </p:cNvSpPr>
          <p:nvPr/>
        </p:nvSpPr>
        <p:spPr bwMode="auto">
          <a:xfrm>
            <a:off x="6291263" y="4735513"/>
            <a:ext cx="63500" cy="9048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0" name="Oval 46"/>
          <p:cNvSpPr>
            <a:spLocks noChangeArrowheads="1"/>
          </p:cNvSpPr>
          <p:nvPr/>
        </p:nvSpPr>
        <p:spPr bwMode="auto">
          <a:xfrm>
            <a:off x="5778500" y="4551363"/>
            <a:ext cx="63500" cy="88900"/>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1" name="Oval 47"/>
          <p:cNvSpPr>
            <a:spLocks noChangeArrowheads="1"/>
          </p:cNvSpPr>
          <p:nvPr/>
        </p:nvSpPr>
        <p:spPr bwMode="auto">
          <a:xfrm>
            <a:off x="5508625" y="4365625"/>
            <a:ext cx="61913"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2" name="Oval 48"/>
          <p:cNvSpPr>
            <a:spLocks noChangeArrowheads="1"/>
          </p:cNvSpPr>
          <p:nvPr/>
        </p:nvSpPr>
        <p:spPr bwMode="auto">
          <a:xfrm>
            <a:off x="5311775" y="4219575"/>
            <a:ext cx="61913"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3" name="Oval 49"/>
          <p:cNvSpPr>
            <a:spLocks noChangeArrowheads="1"/>
          </p:cNvSpPr>
          <p:nvPr/>
        </p:nvSpPr>
        <p:spPr bwMode="auto">
          <a:xfrm>
            <a:off x="5438775" y="3187700"/>
            <a:ext cx="61913"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4" name="Oval 50"/>
          <p:cNvSpPr>
            <a:spLocks noChangeArrowheads="1"/>
          </p:cNvSpPr>
          <p:nvPr/>
        </p:nvSpPr>
        <p:spPr bwMode="auto">
          <a:xfrm>
            <a:off x="5607050" y="3062288"/>
            <a:ext cx="61913" cy="9048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5" name="Oval 51"/>
          <p:cNvSpPr>
            <a:spLocks noChangeArrowheads="1"/>
          </p:cNvSpPr>
          <p:nvPr/>
        </p:nvSpPr>
        <p:spPr bwMode="auto">
          <a:xfrm>
            <a:off x="5989638" y="2808288"/>
            <a:ext cx="61912" cy="9048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6" name="Oval 52"/>
          <p:cNvSpPr>
            <a:spLocks noChangeArrowheads="1"/>
          </p:cNvSpPr>
          <p:nvPr/>
        </p:nvSpPr>
        <p:spPr bwMode="auto">
          <a:xfrm>
            <a:off x="5797550" y="2859088"/>
            <a:ext cx="61913" cy="9048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7" name="Oval 53"/>
          <p:cNvSpPr>
            <a:spLocks noChangeArrowheads="1"/>
          </p:cNvSpPr>
          <p:nvPr/>
        </p:nvSpPr>
        <p:spPr bwMode="auto">
          <a:xfrm>
            <a:off x="5926138" y="2995613"/>
            <a:ext cx="61912" cy="88900"/>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8" name="Oval 54"/>
          <p:cNvSpPr>
            <a:spLocks noChangeArrowheads="1"/>
          </p:cNvSpPr>
          <p:nvPr/>
        </p:nvSpPr>
        <p:spPr bwMode="auto">
          <a:xfrm>
            <a:off x="6256338" y="2879725"/>
            <a:ext cx="61912"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39" name="Oval 55"/>
          <p:cNvSpPr>
            <a:spLocks noChangeArrowheads="1"/>
          </p:cNvSpPr>
          <p:nvPr/>
        </p:nvSpPr>
        <p:spPr bwMode="auto">
          <a:xfrm>
            <a:off x="6383338" y="2936875"/>
            <a:ext cx="61912"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0" name="Oval 56"/>
          <p:cNvSpPr>
            <a:spLocks noChangeArrowheads="1"/>
          </p:cNvSpPr>
          <p:nvPr/>
        </p:nvSpPr>
        <p:spPr bwMode="auto">
          <a:xfrm>
            <a:off x="6499225" y="2881313"/>
            <a:ext cx="61913" cy="88900"/>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1" name="Oval 57"/>
          <p:cNvSpPr>
            <a:spLocks noChangeArrowheads="1"/>
          </p:cNvSpPr>
          <p:nvPr/>
        </p:nvSpPr>
        <p:spPr bwMode="auto">
          <a:xfrm>
            <a:off x="7000875" y="2809875"/>
            <a:ext cx="61913"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2" name="Oval 58"/>
          <p:cNvSpPr>
            <a:spLocks noChangeArrowheads="1"/>
          </p:cNvSpPr>
          <p:nvPr/>
        </p:nvSpPr>
        <p:spPr bwMode="auto">
          <a:xfrm>
            <a:off x="7127875" y="2944813"/>
            <a:ext cx="61913" cy="9207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3" name="Oval 59"/>
          <p:cNvSpPr>
            <a:spLocks noChangeArrowheads="1"/>
          </p:cNvSpPr>
          <p:nvPr/>
        </p:nvSpPr>
        <p:spPr bwMode="auto">
          <a:xfrm>
            <a:off x="7243763" y="2952750"/>
            <a:ext cx="61912" cy="9048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4" name="Oval 60"/>
          <p:cNvSpPr>
            <a:spLocks noChangeArrowheads="1"/>
          </p:cNvSpPr>
          <p:nvPr/>
        </p:nvSpPr>
        <p:spPr bwMode="auto">
          <a:xfrm>
            <a:off x="7370763" y="2998788"/>
            <a:ext cx="61912" cy="9048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5" name="Oval 61"/>
          <p:cNvSpPr>
            <a:spLocks noChangeArrowheads="1"/>
          </p:cNvSpPr>
          <p:nvPr/>
        </p:nvSpPr>
        <p:spPr bwMode="auto">
          <a:xfrm>
            <a:off x="7461250" y="2865438"/>
            <a:ext cx="61913" cy="9048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6" name="Oval 62"/>
          <p:cNvSpPr>
            <a:spLocks noChangeArrowheads="1"/>
          </p:cNvSpPr>
          <p:nvPr/>
        </p:nvSpPr>
        <p:spPr bwMode="auto">
          <a:xfrm>
            <a:off x="7118350" y="4757738"/>
            <a:ext cx="63500" cy="9048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42047" name="Oval 63"/>
          <p:cNvSpPr>
            <a:spLocks noChangeArrowheads="1"/>
          </p:cNvSpPr>
          <p:nvPr/>
        </p:nvSpPr>
        <p:spPr bwMode="auto">
          <a:xfrm>
            <a:off x="7064375" y="3929063"/>
            <a:ext cx="61913" cy="130175"/>
          </a:xfrm>
          <a:prstGeom prst="ellipse">
            <a:avLst/>
          </a:prstGeom>
          <a:noFill/>
          <a:ln w="28575" cap="sq">
            <a:solidFill>
              <a:srgbClr val="FFFF00"/>
            </a:solidFill>
            <a:round/>
            <a:headEnd type="none" w="sm" len="sm"/>
            <a:tailEnd type="none" w="sm" len="sm"/>
          </a:ln>
          <a:effectLst/>
        </p:spPr>
        <p:txBody>
          <a:bodyPr wrap="none" anchor="ctr">
            <a:prstTxWarp prst="textNoShape">
              <a:avLst/>
            </a:prstTxWarp>
          </a:bodyPr>
          <a:lstStyle/>
          <a:p>
            <a:endParaRPr lang="en-US"/>
          </a:p>
        </p:txBody>
      </p:sp>
      <p:sp>
        <p:nvSpPr>
          <p:cNvPr id="42049" name="Freeform 65"/>
          <p:cNvSpPr>
            <a:spLocks/>
          </p:cNvSpPr>
          <p:nvPr/>
        </p:nvSpPr>
        <p:spPr bwMode="auto">
          <a:xfrm>
            <a:off x="7445375" y="4148138"/>
            <a:ext cx="241300" cy="200025"/>
          </a:xfrm>
          <a:custGeom>
            <a:avLst/>
            <a:gdLst/>
            <a:ahLst/>
            <a:cxnLst>
              <a:cxn ang="0">
                <a:pos x="95" y="200"/>
              </a:cxn>
              <a:cxn ang="0">
                <a:pos x="49" y="127"/>
              </a:cxn>
              <a:cxn ang="0">
                <a:pos x="240" y="27"/>
              </a:cxn>
              <a:cxn ang="0">
                <a:pos x="186" y="91"/>
              </a:cxn>
              <a:cxn ang="0">
                <a:pos x="86" y="45"/>
              </a:cxn>
              <a:cxn ang="0">
                <a:pos x="31" y="82"/>
              </a:cxn>
              <a:cxn ang="0">
                <a:pos x="149" y="154"/>
              </a:cxn>
              <a:cxn ang="0">
                <a:pos x="186" y="218"/>
              </a:cxn>
              <a:cxn ang="0">
                <a:pos x="4" y="236"/>
              </a:cxn>
              <a:cxn ang="0">
                <a:pos x="159" y="118"/>
              </a:cxn>
              <a:cxn ang="0">
                <a:pos x="159" y="0"/>
              </a:cxn>
              <a:cxn ang="0">
                <a:pos x="213" y="118"/>
              </a:cxn>
              <a:cxn ang="0">
                <a:pos x="259" y="182"/>
              </a:cxn>
              <a:cxn ang="0">
                <a:pos x="268" y="63"/>
              </a:cxn>
              <a:cxn ang="0">
                <a:pos x="177" y="136"/>
              </a:cxn>
            </a:cxnLst>
            <a:rect l="0" t="0" r="r" b="b"/>
            <a:pathLst>
              <a:path w="282" h="253">
                <a:moveTo>
                  <a:pt x="95" y="200"/>
                </a:moveTo>
                <a:cubicBezTo>
                  <a:pt x="60" y="178"/>
                  <a:pt x="25" y="156"/>
                  <a:pt x="49" y="127"/>
                </a:cubicBezTo>
                <a:cubicBezTo>
                  <a:pt x="73" y="98"/>
                  <a:pt x="217" y="33"/>
                  <a:pt x="240" y="27"/>
                </a:cubicBezTo>
                <a:cubicBezTo>
                  <a:pt x="263" y="21"/>
                  <a:pt x="212" y="88"/>
                  <a:pt x="186" y="91"/>
                </a:cubicBezTo>
                <a:cubicBezTo>
                  <a:pt x="160" y="94"/>
                  <a:pt x="112" y="46"/>
                  <a:pt x="86" y="45"/>
                </a:cubicBezTo>
                <a:cubicBezTo>
                  <a:pt x="60" y="44"/>
                  <a:pt x="20" y="64"/>
                  <a:pt x="31" y="82"/>
                </a:cubicBezTo>
                <a:cubicBezTo>
                  <a:pt x="42" y="100"/>
                  <a:pt x="123" y="131"/>
                  <a:pt x="149" y="154"/>
                </a:cubicBezTo>
                <a:cubicBezTo>
                  <a:pt x="175" y="177"/>
                  <a:pt x="210" y="204"/>
                  <a:pt x="186" y="218"/>
                </a:cubicBezTo>
                <a:cubicBezTo>
                  <a:pt x="162" y="232"/>
                  <a:pt x="8" y="253"/>
                  <a:pt x="4" y="236"/>
                </a:cubicBezTo>
                <a:cubicBezTo>
                  <a:pt x="0" y="219"/>
                  <a:pt x="133" y="157"/>
                  <a:pt x="159" y="118"/>
                </a:cubicBezTo>
                <a:cubicBezTo>
                  <a:pt x="185" y="79"/>
                  <a:pt x="150" y="0"/>
                  <a:pt x="159" y="0"/>
                </a:cubicBezTo>
                <a:cubicBezTo>
                  <a:pt x="168" y="0"/>
                  <a:pt x="196" y="88"/>
                  <a:pt x="213" y="118"/>
                </a:cubicBezTo>
                <a:cubicBezTo>
                  <a:pt x="230" y="148"/>
                  <a:pt x="250" y="191"/>
                  <a:pt x="259" y="182"/>
                </a:cubicBezTo>
                <a:cubicBezTo>
                  <a:pt x="268" y="173"/>
                  <a:pt x="282" y="71"/>
                  <a:pt x="268" y="63"/>
                </a:cubicBezTo>
                <a:cubicBezTo>
                  <a:pt x="254" y="55"/>
                  <a:pt x="215" y="95"/>
                  <a:pt x="177" y="136"/>
                </a:cubicBezTo>
              </a:path>
            </a:pathLst>
          </a:custGeom>
          <a:noFill/>
          <a:ln w="22225" cap="sq" cmpd="sng">
            <a:solidFill>
              <a:srgbClr val="800080"/>
            </a:solidFill>
            <a:prstDash val="solid"/>
            <a:round/>
            <a:headEnd type="none" w="sm" len="sm"/>
            <a:tailEnd type="none" w="sm" len="sm"/>
          </a:ln>
          <a:effectLst/>
        </p:spPr>
        <p:txBody>
          <a:bodyPr wrap="none" anchor="ctr">
            <a:prstTxWarp prst="textNoShape">
              <a:avLst/>
            </a:prstTxWarp>
          </a:bodyPr>
          <a:lstStyle/>
          <a:p>
            <a:endParaRPr lang="en-US"/>
          </a:p>
        </p:txBody>
      </p:sp>
      <p:cxnSp>
        <p:nvCxnSpPr>
          <p:cNvPr id="42051" name="AutoShape 67"/>
          <p:cNvCxnSpPr>
            <a:cxnSpLocks noChangeShapeType="1"/>
            <a:stCxn id="42046" idx="2"/>
            <a:endCxn id="42047" idx="2"/>
          </p:cNvCxnSpPr>
          <p:nvPr/>
        </p:nvCxnSpPr>
        <p:spPr bwMode="auto">
          <a:xfrm rot="10800000">
            <a:off x="7056438" y="3994150"/>
            <a:ext cx="52387" cy="809625"/>
          </a:xfrm>
          <a:prstGeom prst="curvedConnector3">
            <a:avLst>
              <a:gd name="adj1" fmla="val 350000"/>
            </a:avLst>
          </a:prstGeom>
          <a:noFill/>
          <a:ln w="19050" cap="sq">
            <a:solidFill>
              <a:srgbClr val="000080"/>
            </a:solidFill>
            <a:round/>
            <a:headEnd type="none" w="sm" len="sm"/>
            <a:tailEnd type="stealth" w="lg" len="lg"/>
          </a:ln>
          <a:effectLst/>
        </p:spPr>
      </p:cxnSp>
      <p:cxnSp>
        <p:nvCxnSpPr>
          <p:cNvPr id="42052" name="AutoShape 68"/>
          <p:cNvCxnSpPr>
            <a:cxnSpLocks noChangeShapeType="1"/>
            <a:stCxn id="42047" idx="4"/>
            <a:endCxn id="42049" idx="8"/>
          </p:cNvCxnSpPr>
          <p:nvPr/>
        </p:nvCxnSpPr>
        <p:spPr bwMode="auto">
          <a:xfrm rot="16200000" flipH="1">
            <a:off x="7135019" y="4029869"/>
            <a:ext cx="266700" cy="344488"/>
          </a:xfrm>
          <a:prstGeom prst="curvedConnector2">
            <a:avLst/>
          </a:prstGeom>
          <a:noFill/>
          <a:ln w="19050" cap="sq">
            <a:solidFill>
              <a:srgbClr val="000080"/>
            </a:solidFill>
            <a:round/>
            <a:headEnd type="none" w="sm" len="sm"/>
            <a:tailEnd type="stealth" w="lg" len="lg"/>
          </a:ln>
          <a:effectLst/>
        </p:spPr>
      </p:cxnSp>
      <p:sp>
        <p:nvSpPr>
          <p:cNvPr id="42053" name="Freeform 69"/>
          <p:cNvSpPr>
            <a:spLocks/>
          </p:cNvSpPr>
          <p:nvPr/>
        </p:nvSpPr>
        <p:spPr bwMode="auto">
          <a:xfrm>
            <a:off x="8094663" y="3567113"/>
            <a:ext cx="833437" cy="322262"/>
          </a:xfrm>
          <a:custGeom>
            <a:avLst/>
            <a:gdLst/>
            <a:ahLst/>
            <a:cxnLst>
              <a:cxn ang="0">
                <a:pos x="0" y="188"/>
              </a:cxn>
              <a:cxn ang="0">
                <a:pos x="173" y="6"/>
              </a:cxn>
              <a:cxn ang="0">
                <a:pos x="309" y="152"/>
              </a:cxn>
              <a:cxn ang="0">
                <a:pos x="437" y="225"/>
              </a:cxn>
              <a:cxn ang="0">
                <a:pos x="628" y="125"/>
              </a:cxn>
            </a:cxnLst>
            <a:rect l="0" t="0" r="r" b="b"/>
            <a:pathLst>
              <a:path w="628" h="229">
                <a:moveTo>
                  <a:pt x="0" y="188"/>
                </a:moveTo>
                <a:cubicBezTo>
                  <a:pt x="61" y="100"/>
                  <a:pt x="122" y="12"/>
                  <a:pt x="173" y="6"/>
                </a:cubicBezTo>
                <a:cubicBezTo>
                  <a:pt x="224" y="0"/>
                  <a:pt x="265" y="116"/>
                  <a:pt x="309" y="152"/>
                </a:cubicBezTo>
                <a:cubicBezTo>
                  <a:pt x="353" y="188"/>
                  <a:pt x="384" y="229"/>
                  <a:pt x="437" y="225"/>
                </a:cubicBezTo>
                <a:cubicBezTo>
                  <a:pt x="490" y="221"/>
                  <a:pt x="559" y="173"/>
                  <a:pt x="628" y="125"/>
                </a:cubicBezTo>
              </a:path>
            </a:pathLst>
          </a:custGeom>
          <a:noFill/>
          <a:ln w="19050" cap="sq" cmpd="sng">
            <a:solidFill>
              <a:srgbClr val="FFD833"/>
            </a:solidFill>
            <a:prstDash val="solid"/>
            <a:round/>
            <a:headEnd type="none" w="sm" len="sm"/>
            <a:tailEnd type="none" w="sm" len="sm"/>
          </a:ln>
          <a:effectLst/>
        </p:spPr>
        <p:txBody>
          <a:bodyPr wrap="none" anchor="ctr">
            <a:prstTxWarp prst="textNoShape">
              <a:avLst/>
            </a:prstTxWarp>
          </a:bodyPr>
          <a:lstStyle/>
          <a:p>
            <a:endParaRPr lang="en-US"/>
          </a:p>
        </p:txBody>
      </p:sp>
      <p:grpSp>
        <p:nvGrpSpPr>
          <p:cNvPr id="42068" name="Group 84"/>
          <p:cNvGrpSpPr>
            <a:grpSpLocks/>
          </p:cNvGrpSpPr>
          <p:nvPr/>
        </p:nvGrpSpPr>
        <p:grpSpPr bwMode="auto">
          <a:xfrm>
            <a:off x="7615238" y="4241800"/>
            <a:ext cx="1528762" cy="1458913"/>
            <a:chOff x="4797" y="2672"/>
            <a:chExt cx="963" cy="919"/>
          </a:xfrm>
        </p:grpSpPr>
        <p:sp>
          <p:nvSpPr>
            <p:cNvPr id="42055" name="Line 71"/>
            <p:cNvSpPr>
              <a:spLocks noChangeShapeType="1"/>
            </p:cNvSpPr>
            <p:nvPr/>
          </p:nvSpPr>
          <p:spPr bwMode="auto">
            <a:xfrm flipH="1" flipV="1">
              <a:off x="4887" y="2672"/>
              <a:ext cx="241" cy="160"/>
            </a:xfrm>
            <a:prstGeom prst="line">
              <a:avLst/>
            </a:prstGeom>
            <a:noFill/>
            <a:ln w="28575" cap="sq">
              <a:solidFill>
                <a:schemeClr val="tx1"/>
              </a:solidFill>
              <a:round/>
              <a:headEnd type="none" w="sm" len="sm"/>
              <a:tailEnd type="triangle" w="med" len="med"/>
            </a:ln>
            <a:effectLst/>
          </p:spPr>
          <p:txBody>
            <a:bodyPr wrap="none" anchor="ctr">
              <a:prstTxWarp prst="textNoShape">
                <a:avLst/>
              </a:prstTxWarp>
            </a:bodyPr>
            <a:lstStyle/>
            <a:p>
              <a:endParaRPr lang="en-US"/>
            </a:p>
          </p:txBody>
        </p:sp>
        <p:sp>
          <p:nvSpPr>
            <p:cNvPr id="42057" name="Text Box 73"/>
            <p:cNvSpPr txBox="1">
              <a:spLocks noChangeArrowheads="1"/>
            </p:cNvSpPr>
            <p:nvPr/>
          </p:nvSpPr>
          <p:spPr bwMode="auto">
            <a:xfrm>
              <a:off x="4797" y="2833"/>
              <a:ext cx="963" cy="758"/>
            </a:xfrm>
            <a:prstGeom prst="rect">
              <a:avLst/>
            </a:prstGeom>
            <a:no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r>
                <a:rPr lang="en-US" sz="1800" b="1">
                  <a:latin typeface="Arial" charset="0"/>
                </a:rPr>
                <a:t>Beta lactamase</a:t>
              </a:r>
            </a:p>
            <a:p>
              <a:pPr algn="l" eaLnBrk="0" hangingPunct="0"/>
              <a:r>
                <a:rPr lang="en-US" sz="1800" b="1">
                  <a:latin typeface="Arial" charset="0"/>
                </a:rPr>
                <a:t>(ampicillin resistance)</a:t>
              </a:r>
              <a:endParaRPr lang="en-US" sz="2000" b="1">
                <a:latin typeface="Arial" charset="0"/>
              </a:endParaRPr>
            </a:p>
          </p:txBody>
        </p:sp>
      </p:grpSp>
      <p:sp>
        <p:nvSpPr>
          <p:cNvPr id="42058" name="Line 74"/>
          <p:cNvSpPr>
            <a:spLocks noChangeShapeType="1"/>
          </p:cNvSpPr>
          <p:nvPr/>
        </p:nvSpPr>
        <p:spPr bwMode="auto">
          <a:xfrm flipH="1" flipV="1">
            <a:off x="6324600" y="4840288"/>
            <a:ext cx="95250" cy="5080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2059" name="Text Box 75"/>
          <p:cNvSpPr txBox="1">
            <a:spLocks noChangeArrowheads="1"/>
          </p:cNvSpPr>
          <p:nvPr/>
        </p:nvSpPr>
        <p:spPr bwMode="auto">
          <a:xfrm>
            <a:off x="5562600" y="5334000"/>
            <a:ext cx="1298575" cy="655638"/>
          </a:xfrm>
          <a:prstGeom prst="rect">
            <a:avLst/>
          </a:prstGeom>
          <a:no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800" b="1">
                <a:latin typeface="Arial" charset="0"/>
              </a:rPr>
              <a:t>pGlo Plasmids</a:t>
            </a:r>
          </a:p>
        </p:txBody>
      </p:sp>
      <p:sp>
        <p:nvSpPr>
          <p:cNvPr id="42060" name="Line 76"/>
          <p:cNvSpPr>
            <a:spLocks noChangeShapeType="1"/>
          </p:cNvSpPr>
          <p:nvPr/>
        </p:nvSpPr>
        <p:spPr bwMode="auto">
          <a:xfrm flipV="1">
            <a:off x="6419850" y="4891088"/>
            <a:ext cx="715963" cy="4572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2061" name="Line 77"/>
          <p:cNvSpPr>
            <a:spLocks noChangeShapeType="1"/>
          </p:cNvSpPr>
          <p:nvPr/>
        </p:nvSpPr>
        <p:spPr bwMode="auto">
          <a:xfrm flipV="1">
            <a:off x="6419850" y="4789488"/>
            <a:ext cx="238125" cy="558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2062" name="Rectangle 78"/>
          <p:cNvSpPr>
            <a:spLocks noChangeArrowheads="1"/>
          </p:cNvSpPr>
          <p:nvPr/>
        </p:nvSpPr>
        <p:spPr bwMode="auto">
          <a:xfrm>
            <a:off x="3657600" y="3352800"/>
            <a:ext cx="1371600" cy="739775"/>
          </a:xfrm>
          <a:prstGeom prst="rect">
            <a:avLst/>
          </a:prstGeom>
          <a:noFill/>
          <a:ln w="9525">
            <a:solidFill>
              <a:schemeClr val="tx1"/>
            </a:solidFill>
            <a:miter lim="800000"/>
            <a:headEnd/>
            <a:tailEnd/>
          </a:ln>
          <a:effectLst/>
        </p:spPr>
        <p:txBody>
          <a:bodyPr>
            <a:prstTxWarp prst="textNoShape">
              <a:avLst/>
            </a:prstTxWarp>
            <a:spAutoFit/>
          </a:bodyPr>
          <a:lstStyle/>
          <a:p>
            <a:pPr algn="l" eaLnBrk="0" hangingPunct="0"/>
            <a:r>
              <a:rPr lang="en-US" sz="1400" b="1">
                <a:latin typeface="Arial" charset="0"/>
              </a:rPr>
              <a:t>Bacterial </a:t>
            </a:r>
          </a:p>
          <a:p>
            <a:pPr algn="l" eaLnBrk="0" hangingPunct="0"/>
            <a:r>
              <a:rPr lang="en-US" sz="1400" b="1">
                <a:latin typeface="Arial" charset="0"/>
              </a:rPr>
              <a:t>chromosomal </a:t>
            </a:r>
          </a:p>
          <a:p>
            <a:pPr algn="l" eaLnBrk="0" hangingPunct="0"/>
            <a:r>
              <a:rPr lang="en-US" sz="1400" b="1">
                <a:latin typeface="Arial" charset="0"/>
              </a:rPr>
              <a:t>DNA</a:t>
            </a:r>
          </a:p>
        </p:txBody>
      </p:sp>
      <p:sp>
        <p:nvSpPr>
          <p:cNvPr id="42063" name="Line 79"/>
          <p:cNvSpPr>
            <a:spLocks noChangeShapeType="1"/>
          </p:cNvSpPr>
          <p:nvPr/>
        </p:nvSpPr>
        <p:spPr bwMode="auto">
          <a:xfrm>
            <a:off x="5033963" y="3683000"/>
            <a:ext cx="381000" cy="152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42064" name="Rectangle 80"/>
          <p:cNvSpPr>
            <a:spLocks noChangeArrowheads="1"/>
          </p:cNvSpPr>
          <p:nvPr/>
        </p:nvSpPr>
        <p:spPr bwMode="auto">
          <a:xfrm>
            <a:off x="5867400" y="2209800"/>
            <a:ext cx="1108075" cy="376238"/>
          </a:xfrm>
          <a:prstGeom prst="rect">
            <a:avLst/>
          </a:prstGeom>
          <a:noFill/>
          <a:ln w="9525">
            <a:solidFill>
              <a:schemeClr val="tx1"/>
            </a:solidFill>
            <a:miter lim="800000"/>
            <a:headEnd/>
            <a:tailEnd/>
          </a:ln>
          <a:effectLst/>
        </p:spPr>
        <p:txBody>
          <a:bodyPr wrap="none">
            <a:prstTxWarp prst="textNoShape">
              <a:avLst/>
            </a:prstTxWarp>
            <a:spAutoFit/>
          </a:bodyPr>
          <a:lstStyle/>
          <a:p>
            <a:pPr algn="l" eaLnBrk="0" hangingPunct="0"/>
            <a:r>
              <a:rPr lang="en-US" sz="1800" b="1">
                <a:latin typeface="Arial" charset="0"/>
              </a:rPr>
              <a:t>Cell wall</a:t>
            </a:r>
          </a:p>
        </p:txBody>
      </p:sp>
      <p:sp>
        <p:nvSpPr>
          <p:cNvPr id="42065" name="Line 81"/>
          <p:cNvSpPr>
            <a:spLocks noChangeShapeType="1"/>
          </p:cNvSpPr>
          <p:nvPr/>
        </p:nvSpPr>
        <p:spPr bwMode="auto">
          <a:xfrm>
            <a:off x="6553200" y="2590800"/>
            <a:ext cx="201613" cy="4826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2000" fill="hold"/>
                                        <p:tgtEl>
                                          <p:spTgt spid="41987">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41987">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41987">
                                            <p:txEl>
                                              <p:pRg st="0" end="0"/>
                                            </p:txEl>
                                          </p:spTgt>
                                        </p:tgtEl>
                                      </p:cBhvr>
                                    </p:animEffect>
                                  </p:childTnLst>
                                </p:cTn>
                              </p:par>
                            </p:childTnLst>
                          </p:cTn>
                        </p:par>
                        <p:par>
                          <p:cTn id="10" fill="hold">
                            <p:stCondLst>
                              <p:cond delay="2000"/>
                            </p:stCondLst>
                            <p:childTnLst>
                              <p:par>
                                <p:cTn id="11" presetID="7" presetClass="emph" presetSubtype="2" repeatCount="indefinite" accel="50000" decel="50000" fill="hold" nodeType="afterEffect">
                                  <p:stCondLst>
                                    <p:cond delay="1000"/>
                                  </p:stCondLst>
                                  <p:endCondLst>
                                    <p:cond evt="onNext" delay="0">
                                      <p:tgtEl>
                                        <p:sldTgt/>
                                      </p:tgtEl>
                                    </p:cond>
                                  </p:endCondLst>
                                  <p:childTnLst>
                                    <p:animClr clrSpc="rgb" dir="cw">
                                      <p:cBhvr>
                                        <p:cTn id="12" dur="1000" fill="hold"/>
                                        <p:tgtEl>
                                          <p:spTgt spid="42025"/>
                                        </p:tgtEl>
                                        <p:attrNameLst>
                                          <p:attrName>stroke.color</p:attrName>
                                        </p:attrNameLst>
                                      </p:cBhvr>
                                      <p:to>
                                        <a:schemeClr val="accent2"/>
                                      </p:to>
                                    </p:animClr>
                                    <p:set>
                                      <p:cBhvr>
                                        <p:cTn id="13" dur="1000" fill="hold"/>
                                        <p:tgtEl>
                                          <p:spTgt spid="42025"/>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41987">
                                            <p:txEl>
                                              <p:pRg st="3" end="3"/>
                                            </p:txEl>
                                          </p:spTgt>
                                        </p:tgtEl>
                                        <p:attrNameLst>
                                          <p:attrName>style.visibility</p:attrName>
                                        </p:attrNameLst>
                                      </p:cBhvr>
                                      <p:to>
                                        <p:strVal val="visible"/>
                                      </p:to>
                                    </p:set>
                                    <p:anim calcmode="lin" valueType="num">
                                      <p:cBhvr>
                                        <p:cTn id="18" dur="500" fill="hold"/>
                                        <p:tgtEl>
                                          <p:spTgt spid="41987">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41987">
                                            <p:txEl>
                                              <p:pRg st="3" end="3"/>
                                            </p:txEl>
                                          </p:spTgt>
                                        </p:tgtEl>
                                        <p:attrNameLst>
                                          <p:attrName>ppt_h</p:attrName>
                                        </p:attrNameLst>
                                      </p:cBhvr>
                                      <p:tavLst>
                                        <p:tav tm="0">
                                          <p:val>
                                            <p:fltVal val="0"/>
                                          </p:val>
                                        </p:tav>
                                        <p:tav tm="100000">
                                          <p:val>
                                            <p:strVal val="#ppt_h"/>
                                          </p:val>
                                        </p:tav>
                                      </p:tavLst>
                                    </p:anim>
                                    <p:anim calcmode="lin" valueType="num">
                                      <p:cBhvr>
                                        <p:cTn id="20" dur="500" fill="hold"/>
                                        <p:tgtEl>
                                          <p:spTgt spid="41987">
                                            <p:txEl>
                                              <p:pRg st="3" end="3"/>
                                            </p:txEl>
                                          </p:spTgt>
                                        </p:tgtEl>
                                        <p:attrNameLst>
                                          <p:attrName>style.rotation</p:attrName>
                                        </p:attrNameLst>
                                      </p:cBhvr>
                                      <p:tavLst>
                                        <p:tav tm="0">
                                          <p:val>
                                            <p:fltVal val="90"/>
                                          </p:val>
                                        </p:tav>
                                        <p:tav tm="100000">
                                          <p:val>
                                            <p:fltVal val="0"/>
                                          </p:val>
                                        </p:tav>
                                      </p:tavLst>
                                    </p:anim>
                                    <p:animEffect transition="in" filter="fade">
                                      <p:cBhvr>
                                        <p:cTn id="21" dur="500"/>
                                        <p:tgtEl>
                                          <p:spTgt spid="41987">
                                            <p:txEl>
                                              <p:pRg st="3" end="3"/>
                                            </p:txEl>
                                          </p:spTgt>
                                        </p:tgtEl>
                                      </p:cBhvr>
                                    </p:animEffect>
                                  </p:childTnLst>
                                </p:cTn>
                              </p:par>
                            </p:childTnLst>
                          </p:cTn>
                        </p:par>
                        <p:par>
                          <p:cTn id="22" fill="hold">
                            <p:stCondLst>
                              <p:cond delay="2100"/>
                            </p:stCondLst>
                            <p:childTnLst>
                              <p:par>
                                <p:cTn id="23" presetID="10" presetClass="entr" presetSubtype="0" fill="hold" nodeType="afterEffect">
                                  <p:stCondLst>
                                    <p:cond delay="0"/>
                                  </p:stCondLst>
                                  <p:childTnLst>
                                    <p:set>
                                      <p:cBhvr>
                                        <p:cTn id="24" dur="1" fill="hold">
                                          <p:stCondLst>
                                            <p:cond delay="0"/>
                                          </p:stCondLst>
                                        </p:cTn>
                                        <p:tgtEl>
                                          <p:spTgt spid="42051"/>
                                        </p:tgtEl>
                                        <p:attrNameLst>
                                          <p:attrName>style.visibility</p:attrName>
                                        </p:attrNameLst>
                                      </p:cBhvr>
                                      <p:to>
                                        <p:strVal val="visible"/>
                                      </p:to>
                                    </p:set>
                                    <p:animEffect transition="in" filter="fade">
                                      <p:cBhvr>
                                        <p:cTn id="25" dur="2000"/>
                                        <p:tgtEl>
                                          <p:spTgt spid="42051"/>
                                        </p:tgtEl>
                                      </p:cBhvr>
                                    </p:animEffect>
                                  </p:childTnLst>
                                </p:cTn>
                              </p:par>
                            </p:childTnLst>
                          </p:cTn>
                        </p:par>
                        <p:par>
                          <p:cTn id="26" fill="hold">
                            <p:stCondLst>
                              <p:cond delay="4100"/>
                            </p:stCondLst>
                            <p:childTnLst>
                              <p:par>
                                <p:cTn id="27" presetID="1" presetClass="entr" presetSubtype="0" fill="hold" grpId="0" nodeType="afterEffect">
                                  <p:stCondLst>
                                    <p:cond delay="0"/>
                                  </p:stCondLst>
                                  <p:childTnLst>
                                    <p:set>
                                      <p:cBhvr>
                                        <p:cTn id="28" dur="1" fill="hold">
                                          <p:stCondLst>
                                            <p:cond delay="0"/>
                                          </p:stCondLst>
                                        </p:cTn>
                                        <p:tgtEl>
                                          <p:spTgt spid="42047"/>
                                        </p:tgtEl>
                                        <p:attrNameLst>
                                          <p:attrName>style.visibility</p:attrName>
                                        </p:attrNameLst>
                                      </p:cBhvr>
                                      <p:to>
                                        <p:strVal val="visible"/>
                                      </p:to>
                                    </p:set>
                                  </p:childTnLst>
                                </p:cTn>
                              </p:par>
                            </p:childTnLst>
                          </p:cTn>
                        </p:par>
                        <p:par>
                          <p:cTn id="29" fill="hold">
                            <p:stCondLst>
                              <p:cond delay="4100"/>
                            </p:stCondLst>
                            <p:childTnLst>
                              <p:par>
                                <p:cTn id="30" presetID="10" presetClass="entr" presetSubtype="0" fill="hold" nodeType="afterEffect">
                                  <p:stCondLst>
                                    <p:cond delay="0"/>
                                  </p:stCondLst>
                                  <p:childTnLst>
                                    <p:set>
                                      <p:cBhvr>
                                        <p:cTn id="31" dur="1" fill="hold">
                                          <p:stCondLst>
                                            <p:cond delay="0"/>
                                          </p:stCondLst>
                                        </p:cTn>
                                        <p:tgtEl>
                                          <p:spTgt spid="42052"/>
                                        </p:tgtEl>
                                        <p:attrNameLst>
                                          <p:attrName>style.visibility</p:attrName>
                                        </p:attrNameLst>
                                      </p:cBhvr>
                                      <p:to>
                                        <p:strVal val="visible"/>
                                      </p:to>
                                    </p:set>
                                    <p:animEffect transition="in" filter="fade">
                                      <p:cBhvr>
                                        <p:cTn id="32" dur="2000"/>
                                        <p:tgtEl>
                                          <p:spTgt spid="42052"/>
                                        </p:tgtEl>
                                      </p:cBhvr>
                                    </p:animEffect>
                                  </p:childTnLst>
                                </p:cTn>
                              </p:par>
                            </p:childTnLst>
                          </p:cTn>
                        </p:par>
                        <p:par>
                          <p:cTn id="33" fill="hold">
                            <p:stCondLst>
                              <p:cond delay="6100"/>
                            </p:stCondLst>
                            <p:childTnLst>
                              <p:par>
                                <p:cTn id="34" presetID="53" presetClass="entr" presetSubtype="0" fill="hold" grpId="0" nodeType="afterEffect">
                                  <p:stCondLst>
                                    <p:cond delay="0"/>
                                  </p:stCondLst>
                                  <p:childTnLst>
                                    <p:set>
                                      <p:cBhvr>
                                        <p:cTn id="35" dur="1" fill="hold">
                                          <p:stCondLst>
                                            <p:cond delay="0"/>
                                          </p:stCondLst>
                                        </p:cTn>
                                        <p:tgtEl>
                                          <p:spTgt spid="42049"/>
                                        </p:tgtEl>
                                        <p:attrNameLst>
                                          <p:attrName>style.visibility</p:attrName>
                                        </p:attrNameLst>
                                      </p:cBhvr>
                                      <p:to>
                                        <p:strVal val="visible"/>
                                      </p:to>
                                    </p:set>
                                    <p:anim calcmode="lin" valueType="num">
                                      <p:cBhvr>
                                        <p:cTn id="36" dur="500" fill="hold"/>
                                        <p:tgtEl>
                                          <p:spTgt spid="42049"/>
                                        </p:tgtEl>
                                        <p:attrNameLst>
                                          <p:attrName>ppt_w</p:attrName>
                                        </p:attrNameLst>
                                      </p:cBhvr>
                                      <p:tavLst>
                                        <p:tav tm="0">
                                          <p:val>
                                            <p:fltVal val="0"/>
                                          </p:val>
                                        </p:tav>
                                        <p:tav tm="100000">
                                          <p:val>
                                            <p:strVal val="#ppt_w"/>
                                          </p:val>
                                        </p:tav>
                                      </p:tavLst>
                                    </p:anim>
                                    <p:anim calcmode="lin" valueType="num">
                                      <p:cBhvr>
                                        <p:cTn id="37" dur="500" fill="hold"/>
                                        <p:tgtEl>
                                          <p:spTgt spid="42049"/>
                                        </p:tgtEl>
                                        <p:attrNameLst>
                                          <p:attrName>ppt_h</p:attrName>
                                        </p:attrNameLst>
                                      </p:cBhvr>
                                      <p:tavLst>
                                        <p:tav tm="0">
                                          <p:val>
                                            <p:fltVal val="0"/>
                                          </p:val>
                                        </p:tav>
                                        <p:tav tm="100000">
                                          <p:val>
                                            <p:strVal val="#ppt_h"/>
                                          </p:val>
                                        </p:tav>
                                      </p:tavLst>
                                    </p:anim>
                                    <p:animEffect transition="in" filter="fade">
                                      <p:cBhvr>
                                        <p:cTn id="38" dur="500"/>
                                        <p:tgtEl>
                                          <p:spTgt spid="42049"/>
                                        </p:tgtEl>
                                      </p:cBhvr>
                                    </p:animEffect>
                                  </p:childTnLst>
                                </p:cTn>
                              </p:par>
                            </p:childTnLst>
                          </p:cTn>
                        </p:par>
                        <p:par>
                          <p:cTn id="39" fill="hold">
                            <p:stCondLst>
                              <p:cond delay="6600"/>
                            </p:stCondLst>
                            <p:childTnLst>
                              <p:par>
                                <p:cTn id="40" presetID="1" presetClass="entr" presetSubtype="0" fill="hold" nodeType="afterEffect">
                                  <p:stCondLst>
                                    <p:cond delay="0"/>
                                  </p:stCondLst>
                                  <p:childTnLst>
                                    <p:set>
                                      <p:cBhvr>
                                        <p:cTn id="41" dur="1" fill="hold">
                                          <p:stCondLst>
                                            <p:cond delay="0"/>
                                          </p:stCondLst>
                                        </p:cTn>
                                        <p:tgtEl>
                                          <p:spTgt spid="4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47" grpId="0" animBg="1"/>
      <p:bldP spid="42049"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Gene selection</a:t>
            </a:r>
          </a:p>
        </p:txBody>
      </p:sp>
      <p:sp>
        <p:nvSpPr>
          <p:cNvPr id="43011" name="Rectangle 3"/>
          <p:cNvSpPr>
            <a:spLocks noGrp="1" noChangeArrowheads="1"/>
          </p:cNvSpPr>
          <p:nvPr>
            <p:ph type="body" idx="1"/>
          </p:nvPr>
        </p:nvSpPr>
        <p:spPr/>
        <p:txBody>
          <a:bodyPr/>
          <a:lstStyle/>
          <a:p>
            <a:r>
              <a:rPr lang="en-US"/>
              <a:t>Grow transformed bacteria and control bacteria under various conditions.</a:t>
            </a:r>
          </a:p>
          <a:p>
            <a:pPr>
              <a:buFont typeface="Wingdings" charset="2"/>
              <a:buNone/>
            </a:pPr>
            <a:endParaRPr lang="en-US"/>
          </a:p>
          <a:p>
            <a:endParaRPr lang="en-US"/>
          </a:p>
          <a:p>
            <a:pPr>
              <a:buFont typeface="Wingdings" charset="2"/>
              <a:buNone/>
            </a:pPr>
            <a:endParaRPr lang="en-US"/>
          </a:p>
          <a:p>
            <a:pPr>
              <a:lnSpc>
                <a:spcPct val="85000"/>
              </a:lnSpc>
            </a:pPr>
            <a:r>
              <a:rPr lang="en-US" sz="3600"/>
              <a:t>On which plates will colonies </a:t>
            </a:r>
            <a:r>
              <a:rPr lang="en-US" sz="3600" b="1"/>
              <a:t>grow?</a:t>
            </a:r>
          </a:p>
          <a:p>
            <a:pPr>
              <a:lnSpc>
                <a:spcPct val="85000"/>
              </a:lnSpc>
            </a:pPr>
            <a:r>
              <a:rPr lang="en-US" sz="4000"/>
              <a:t>Which colonies will </a:t>
            </a:r>
            <a:r>
              <a:rPr lang="en-US" sz="4000" b="1">
                <a:solidFill>
                  <a:srgbClr val="CCFF33"/>
                </a:solidFill>
              </a:rPr>
              <a:t>glow</a:t>
            </a:r>
            <a:r>
              <a:rPr lang="en-US" sz="4000" b="1"/>
              <a:t>?</a:t>
            </a:r>
            <a:endParaRPr lang="en-US" b="1"/>
          </a:p>
          <a:p>
            <a:endParaRPr lang="en-US"/>
          </a:p>
        </p:txBody>
      </p:sp>
      <p:grpSp>
        <p:nvGrpSpPr>
          <p:cNvPr id="43021" name="Group 13"/>
          <p:cNvGrpSpPr>
            <a:grpSpLocks/>
          </p:cNvGrpSpPr>
          <p:nvPr/>
        </p:nvGrpSpPr>
        <p:grpSpPr bwMode="auto">
          <a:xfrm>
            <a:off x="990600" y="3429000"/>
            <a:ext cx="7932738" cy="720725"/>
            <a:chOff x="624" y="2160"/>
            <a:chExt cx="4997" cy="454"/>
          </a:xfrm>
        </p:grpSpPr>
        <p:grpSp>
          <p:nvGrpSpPr>
            <p:cNvPr id="43012" name="Group 4"/>
            <p:cNvGrpSpPr>
              <a:grpSpLocks/>
            </p:cNvGrpSpPr>
            <p:nvPr/>
          </p:nvGrpSpPr>
          <p:grpSpPr bwMode="auto">
            <a:xfrm>
              <a:off x="624" y="2160"/>
              <a:ext cx="1109" cy="418"/>
              <a:chOff x="3401" y="1319"/>
              <a:chExt cx="1109" cy="418"/>
            </a:xfrm>
          </p:grpSpPr>
          <p:sp>
            <p:nvSpPr>
              <p:cNvPr id="43013" name="AutoShape 5"/>
              <p:cNvSpPr>
                <a:spLocks noChangeArrowheads="1"/>
              </p:cNvSpPr>
              <p:nvPr/>
            </p:nvSpPr>
            <p:spPr bwMode="auto">
              <a:xfrm>
                <a:off x="3401" y="1319"/>
                <a:ext cx="1109" cy="418"/>
              </a:xfrm>
              <a:prstGeom prst="can">
                <a:avLst>
                  <a:gd name="adj" fmla="val 50000"/>
                </a:avLst>
              </a:prstGeom>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18900000" scaled="1"/>
              </a:gradFill>
              <a:ln w="12700" cap="sq">
                <a:solidFill>
                  <a:srgbClr val="99CCFF"/>
                </a:solidFill>
                <a:round/>
                <a:headEnd type="none" w="sm" len="sm"/>
                <a:tailEnd type="none" w="sm" len="sm"/>
              </a:ln>
              <a:effectLst/>
            </p:spPr>
            <p:txBody>
              <a:bodyPr wrap="none" anchor="ctr">
                <a:prstTxWarp prst="textNoShape">
                  <a:avLst/>
                </a:prstTxWarp>
              </a:bodyPr>
              <a:lstStyle/>
              <a:p>
                <a:endParaRPr lang="en-US"/>
              </a:p>
            </p:txBody>
          </p:sp>
          <p:sp>
            <p:nvSpPr>
              <p:cNvPr id="43014" name="WordArt 6"/>
              <p:cNvSpPr>
                <a:spLocks noChangeArrowheads="1" noChangeShapeType="1" noTextEdit="1"/>
              </p:cNvSpPr>
              <p:nvPr/>
            </p:nvSpPr>
            <p:spPr bwMode="auto">
              <a:xfrm>
                <a:off x="3655" y="1347"/>
                <a:ext cx="620" cy="168"/>
              </a:xfrm>
              <a:prstGeom prst="rect">
                <a:avLst/>
              </a:prstGeom>
            </p:spPr>
            <p:txBody>
              <a:bodyPr wrap="none" fromWordArt="1">
                <a:prstTxWarp prst="textInflate">
                  <a:avLst>
                    <a:gd name="adj" fmla="val 21431"/>
                  </a:avLst>
                </a:prstTxWarp>
              </a:bodyPr>
              <a:lstStyle/>
              <a:p>
                <a:r>
                  <a:rPr lang="en-US" sz="1600" kern="10">
                    <a:ln w="9525" cap="sq">
                      <a:solidFill>
                        <a:srgbClr val="000000"/>
                      </a:solidFill>
                      <a:round/>
                      <a:headEnd type="none" w="sm" len="sm"/>
                      <a:tailEnd type="none" w="sm" len="sm"/>
                    </a:ln>
                    <a:solidFill>
                      <a:srgbClr val="000000"/>
                    </a:solidFill>
                    <a:latin typeface="Graphite Light ATT"/>
                    <a:ea typeface="Graphite Light ATT"/>
                    <a:cs typeface="Graphite Light ATT"/>
                  </a:rPr>
                  <a:t>LB/Amp</a:t>
                </a:r>
              </a:p>
            </p:txBody>
          </p:sp>
        </p:grpSp>
        <p:grpSp>
          <p:nvGrpSpPr>
            <p:cNvPr id="43015" name="Group 7"/>
            <p:cNvGrpSpPr>
              <a:grpSpLocks/>
            </p:cNvGrpSpPr>
            <p:nvPr/>
          </p:nvGrpSpPr>
          <p:grpSpPr bwMode="auto">
            <a:xfrm>
              <a:off x="2496" y="2160"/>
              <a:ext cx="1109" cy="454"/>
              <a:chOff x="3784" y="2131"/>
              <a:chExt cx="1109" cy="454"/>
            </a:xfrm>
          </p:grpSpPr>
          <p:sp>
            <p:nvSpPr>
              <p:cNvPr id="43016" name="AutoShape 8"/>
              <p:cNvSpPr>
                <a:spLocks noChangeArrowheads="1"/>
              </p:cNvSpPr>
              <p:nvPr/>
            </p:nvSpPr>
            <p:spPr bwMode="auto">
              <a:xfrm>
                <a:off x="3784" y="2131"/>
                <a:ext cx="1109" cy="454"/>
              </a:xfrm>
              <a:prstGeom prst="can">
                <a:avLst>
                  <a:gd name="adj" fmla="val 50000"/>
                </a:avLst>
              </a:prstGeom>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18900000" scaled="1"/>
              </a:gradFill>
              <a:ln w="12700" cap="sq">
                <a:solidFill>
                  <a:srgbClr val="99CCFF"/>
                </a:solidFill>
                <a:round/>
                <a:headEnd type="none" w="sm" len="sm"/>
                <a:tailEnd type="none" w="sm" len="sm"/>
              </a:ln>
              <a:effectLst/>
            </p:spPr>
            <p:txBody>
              <a:bodyPr wrap="none" anchor="ctr">
                <a:prstTxWarp prst="textNoShape">
                  <a:avLst/>
                </a:prstTxWarp>
              </a:bodyPr>
              <a:lstStyle/>
              <a:p>
                <a:endParaRPr lang="en-US"/>
              </a:p>
            </p:txBody>
          </p:sp>
          <p:sp>
            <p:nvSpPr>
              <p:cNvPr id="43017" name="WordArt 9"/>
              <p:cNvSpPr>
                <a:spLocks noChangeArrowheads="1" noChangeShapeType="1" noTextEdit="1"/>
              </p:cNvSpPr>
              <p:nvPr/>
            </p:nvSpPr>
            <p:spPr bwMode="auto">
              <a:xfrm>
                <a:off x="4014" y="2161"/>
                <a:ext cx="768" cy="189"/>
              </a:xfrm>
              <a:prstGeom prst="rect">
                <a:avLst/>
              </a:prstGeom>
            </p:spPr>
            <p:txBody>
              <a:bodyPr wrap="none" fromWordArt="1">
                <a:prstTxWarp prst="textInflate">
                  <a:avLst>
                    <a:gd name="adj" fmla="val 21431"/>
                  </a:avLst>
                </a:prstTxWarp>
              </a:bodyPr>
              <a:lstStyle/>
              <a:p>
                <a:r>
                  <a:rPr lang="en-US" sz="1800" kern="10">
                    <a:ln w="9525" cap="sq">
                      <a:solidFill>
                        <a:srgbClr val="000000"/>
                      </a:solidFill>
                      <a:round/>
                      <a:headEnd type="none" w="sm" len="sm"/>
                      <a:tailEnd type="none" w="sm" len="sm"/>
                    </a:ln>
                    <a:solidFill>
                      <a:srgbClr val="000000"/>
                    </a:solidFill>
                    <a:latin typeface="Graphite Light ATT"/>
                    <a:ea typeface="Graphite Light ATT"/>
                    <a:cs typeface="Graphite Light ATT"/>
                  </a:rPr>
                  <a:t>LB/Amp/Ara</a:t>
                </a:r>
              </a:p>
            </p:txBody>
          </p:sp>
        </p:grpSp>
        <p:grpSp>
          <p:nvGrpSpPr>
            <p:cNvPr id="43018" name="Group 10"/>
            <p:cNvGrpSpPr>
              <a:grpSpLocks/>
            </p:cNvGrpSpPr>
            <p:nvPr/>
          </p:nvGrpSpPr>
          <p:grpSpPr bwMode="auto">
            <a:xfrm>
              <a:off x="4512" y="2160"/>
              <a:ext cx="1109" cy="418"/>
              <a:chOff x="4328" y="3017"/>
              <a:chExt cx="1109" cy="418"/>
            </a:xfrm>
          </p:grpSpPr>
          <p:sp>
            <p:nvSpPr>
              <p:cNvPr id="43019" name="AutoShape 11"/>
              <p:cNvSpPr>
                <a:spLocks noChangeArrowheads="1"/>
              </p:cNvSpPr>
              <p:nvPr/>
            </p:nvSpPr>
            <p:spPr bwMode="auto">
              <a:xfrm>
                <a:off x="4328" y="3017"/>
                <a:ext cx="1109" cy="418"/>
              </a:xfrm>
              <a:prstGeom prst="can">
                <a:avLst>
                  <a:gd name="adj" fmla="val 50000"/>
                </a:avLst>
              </a:prstGeom>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18900000" scaled="1"/>
              </a:gradFill>
              <a:ln w="12700" cap="sq">
                <a:solidFill>
                  <a:srgbClr val="99CCFF"/>
                </a:solidFill>
                <a:round/>
                <a:headEnd type="none" w="sm" len="sm"/>
                <a:tailEnd type="none" w="sm" len="sm"/>
              </a:ln>
              <a:effectLst/>
            </p:spPr>
            <p:txBody>
              <a:bodyPr wrap="none" anchor="ctr">
                <a:prstTxWarp prst="textNoShape">
                  <a:avLst/>
                </a:prstTxWarp>
              </a:bodyPr>
              <a:lstStyle/>
              <a:p>
                <a:endParaRPr lang="en-US"/>
              </a:p>
            </p:txBody>
          </p:sp>
          <p:sp>
            <p:nvSpPr>
              <p:cNvPr id="43020" name="WordArt 12"/>
              <p:cNvSpPr>
                <a:spLocks noChangeArrowheads="1" noChangeShapeType="1" noTextEdit="1"/>
              </p:cNvSpPr>
              <p:nvPr/>
            </p:nvSpPr>
            <p:spPr bwMode="auto">
              <a:xfrm>
                <a:off x="4801" y="3047"/>
                <a:ext cx="144" cy="154"/>
              </a:xfrm>
              <a:prstGeom prst="rect">
                <a:avLst/>
              </a:prstGeom>
            </p:spPr>
            <p:txBody>
              <a:bodyPr wrap="none" fromWordArt="1">
                <a:prstTxWarp prst="textInflate">
                  <a:avLst>
                    <a:gd name="adj" fmla="val 21431"/>
                  </a:avLst>
                </a:prstTxWarp>
              </a:bodyPr>
              <a:lstStyle/>
              <a:p>
                <a:r>
                  <a:rPr lang="en-US" sz="1400" kern="10">
                    <a:ln w="9525" cap="sq">
                      <a:solidFill>
                        <a:srgbClr val="000000"/>
                      </a:solidFill>
                      <a:round/>
                      <a:headEnd type="none" w="sm" len="sm"/>
                      <a:tailEnd type="none" w="sm" len="sm"/>
                    </a:ln>
                    <a:solidFill>
                      <a:srgbClr val="000000"/>
                    </a:solidFill>
                    <a:latin typeface="Graphite Light ATT"/>
                    <a:ea typeface="Graphite Light ATT"/>
                    <a:cs typeface="Graphite Light ATT"/>
                  </a:rPr>
                  <a:t>LB</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ssolv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43021"/>
                                        </p:tgtEl>
                                        <p:attrNameLst>
                                          <p:attrName>style.visibility</p:attrName>
                                        </p:attrNameLst>
                                      </p:cBhvr>
                                      <p:to>
                                        <p:strVal val="visible"/>
                                      </p:to>
                                    </p:set>
                                    <p:anim calcmode="lin" valueType="num">
                                      <p:cBhvr>
                                        <p:cTn id="12" dur="1000" fill="hold"/>
                                        <p:tgtEl>
                                          <p:spTgt spid="43021"/>
                                        </p:tgtEl>
                                        <p:attrNameLst>
                                          <p:attrName>ppt_w</p:attrName>
                                        </p:attrNameLst>
                                      </p:cBhvr>
                                      <p:tavLst>
                                        <p:tav tm="0">
                                          <p:val>
                                            <p:fltVal val="0"/>
                                          </p:val>
                                        </p:tav>
                                        <p:tav tm="100000">
                                          <p:val>
                                            <p:strVal val="#ppt_w"/>
                                          </p:val>
                                        </p:tav>
                                      </p:tavLst>
                                    </p:anim>
                                    <p:anim calcmode="lin" valueType="num">
                                      <p:cBhvr>
                                        <p:cTn id="13" dur="1000" fill="hold"/>
                                        <p:tgtEl>
                                          <p:spTgt spid="43021"/>
                                        </p:tgtEl>
                                        <p:attrNameLst>
                                          <p:attrName>ppt_h</p:attrName>
                                        </p:attrNameLst>
                                      </p:cBhvr>
                                      <p:tavLst>
                                        <p:tav tm="0">
                                          <p:val>
                                            <p:fltVal val="0"/>
                                          </p:val>
                                        </p:tav>
                                        <p:tav tm="100000">
                                          <p:val>
                                            <p:strVal val="#ppt_h"/>
                                          </p:val>
                                        </p:tav>
                                      </p:tavLst>
                                    </p:anim>
                                    <p:anim calcmode="lin" valueType="num">
                                      <p:cBhvr>
                                        <p:cTn id="14" dur="1000" fill="hold"/>
                                        <p:tgtEl>
                                          <p:spTgt spid="43021"/>
                                        </p:tgtEl>
                                        <p:attrNameLst>
                                          <p:attrName>style.rotation</p:attrName>
                                        </p:attrNameLst>
                                      </p:cBhvr>
                                      <p:tavLst>
                                        <p:tav tm="0">
                                          <p:val>
                                            <p:fltVal val="90"/>
                                          </p:val>
                                        </p:tav>
                                        <p:tav tm="100000">
                                          <p:val>
                                            <p:fltVal val="0"/>
                                          </p:val>
                                        </p:tav>
                                      </p:tavLst>
                                    </p:anim>
                                    <p:animEffect transition="in" filter="fade">
                                      <p:cBhvr>
                                        <p:cTn id="15" dur="1000"/>
                                        <p:tgtEl>
                                          <p:spTgt spid="43021"/>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3011">
                                            <p:txEl>
                                              <p:pRg st="4" end="4"/>
                                            </p:txEl>
                                          </p:spTgt>
                                        </p:tgtEl>
                                        <p:attrNameLst>
                                          <p:attrName>style.visibility</p:attrName>
                                        </p:attrNameLst>
                                      </p:cBhvr>
                                      <p:to>
                                        <p:strVal val="visible"/>
                                      </p:to>
                                    </p:set>
                                    <p:anim calcmode="lin" valueType="num">
                                      <p:cBhvr>
                                        <p:cTn id="20" dur="1000" fill="hold"/>
                                        <p:tgtEl>
                                          <p:spTgt spid="43011">
                                            <p:txEl>
                                              <p:pRg st="4" end="4"/>
                                            </p:txEl>
                                          </p:spTgt>
                                        </p:tgtEl>
                                        <p:attrNameLst>
                                          <p:attrName>ppt_w</p:attrName>
                                        </p:attrNameLst>
                                      </p:cBhvr>
                                      <p:tavLst>
                                        <p:tav tm="0">
                                          <p:val>
                                            <p:strVal val="#ppt_w*0.70"/>
                                          </p:val>
                                        </p:tav>
                                        <p:tav tm="100000">
                                          <p:val>
                                            <p:strVal val="#ppt_w"/>
                                          </p:val>
                                        </p:tav>
                                      </p:tavLst>
                                    </p:anim>
                                    <p:anim calcmode="lin" valueType="num">
                                      <p:cBhvr>
                                        <p:cTn id="21" dur="1000" fill="hold"/>
                                        <p:tgtEl>
                                          <p:spTgt spid="43011">
                                            <p:txEl>
                                              <p:pRg st="4" end="4"/>
                                            </p:txEl>
                                          </p:spTgt>
                                        </p:tgtEl>
                                        <p:attrNameLst>
                                          <p:attrName>ppt_h</p:attrName>
                                        </p:attrNameLst>
                                      </p:cBhvr>
                                      <p:tavLst>
                                        <p:tav tm="0">
                                          <p:val>
                                            <p:strVal val="#ppt_h"/>
                                          </p:val>
                                        </p:tav>
                                        <p:tav tm="100000">
                                          <p:val>
                                            <p:strVal val="#ppt_h"/>
                                          </p:val>
                                        </p:tav>
                                      </p:tavLst>
                                    </p:anim>
                                    <p:animEffect transition="in" filter="fade">
                                      <p:cBhvr>
                                        <p:cTn id="22" dur="1000"/>
                                        <p:tgtEl>
                                          <p:spTgt spid="430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anim calcmode="lin" valueType="num">
                                      <p:cBhvr>
                                        <p:cTn id="27" dur="1000" fill="hold"/>
                                        <p:tgtEl>
                                          <p:spTgt spid="43011">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43011">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4301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301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1000"/>
                            </p:stCondLst>
                            <p:childTnLst>
                              <p:par>
                                <p:cTn id="32" presetID="26" presetClass="emph" presetSubtype="0" fill="hold" nodeType="afterEffect">
                                  <p:stCondLst>
                                    <p:cond delay="0"/>
                                  </p:stCondLst>
                                  <p:childTnLst>
                                    <p:animEffect transition="out" filter="fade">
                                      <p:cBhvr>
                                        <p:cTn id="33" dur="500" tmFilter="0, 0; .2, .5; .8, .5; 1, 0"/>
                                        <p:tgtEl>
                                          <p:spTgt spid="43011">
                                            <p:txEl>
                                              <p:pRg st="5" end="5"/>
                                            </p:txEl>
                                          </p:spTgt>
                                        </p:tgtEl>
                                      </p:cBhvr>
                                    </p:animEffect>
                                    <p:animScale>
                                      <p:cBhvr>
                                        <p:cTn id="34" dur="250" autoRev="1" fill="hold"/>
                                        <p:tgtEl>
                                          <p:spTgt spid="43011">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44475"/>
            <a:ext cx="2971800" cy="1508125"/>
          </a:xfrm>
        </p:spPr>
        <p:txBody>
          <a:bodyPr/>
          <a:lstStyle/>
          <a:p>
            <a:r>
              <a:rPr lang="en-US"/>
              <a:t>The pGlo System</a:t>
            </a:r>
          </a:p>
        </p:txBody>
      </p:sp>
      <p:pic>
        <p:nvPicPr>
          <p:cNvPr id="18451" name="Picture 19" descr="~ME00018"/>
          <p:cNvPicPr>
            <a:picLocks noGrp="1" noChangeArrowheads="1"/>
          </p:cNvPicPr>
          <p:nvPr>
            <p:ph idx="1"/>
          </p:nvPr>
        </p:nvPicPr>
        <p:blipFill>
          <a:blip r:embed="rId3"/>
          <a:srcRect/>
          <a:stretch>
            <a:fillRect/>
          </a:stretch>
        </p:blipFill>
        <p:spPr>
          <a:xfrm>
            <a:off x="3581400" y="0"/>
            <a:ext cx="4495800" cy="6858000"/>
          </a:xfrm>
          <a:ln/>
        </p:spPr>
      </p:pic>
      <p:sp>
        <p:nvSpPr>
          <p:cNvPr id="18452" name="Line 20"/>
          <p:cNvSpPr>
            <a:spLocks noChangeShapeType="1"/>
          </p:cNvSpPr>
          <p:nvPr/>
        </p:nvSpPr>
        <p:spPr bwMode="auto">
          <a:xfrm flipH="1">
            <a:off x="3276600" y="2819400"/>
            <a:ext cx="5334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18453" name="Line 21"/>
          <p:cNvSpPr>
            <a:spLocks noChangeShapeType="1"/>
          </p:cNvSpPr>
          <p:nvPr/>
        </p:nvSpPr>
        <p:spPr bwMode="auto">
          <a:xfrm flipH="1">
            <a:off x="3276600" y="3505200"/>
            <a:ext cx="533400" cy="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18454" name="Line 22"/>
          <p:cNvSpPr>
            <a:spLocks noChangeShapeType="1"/>
          </p:cNvSpPr>
          <p:nvPr/>
        </p:nvSpPr>
        <p:spPr bwMode="auto">
          <a:xfrm>
            <a:off x="3276600" y="2819400"/>
            <a:ext cx="0" cy="685800"/>
          </a:xfrm>
          <a:prstGeom prst="line">
            <a:avLst/>
          </a:prstGeom>
          <a:noFill/>
          <a:ln w="28575">
            <a:solidFill>
              <a:srgbClr val="FF0000"/>
            </a:solidFill>
            <a:round/>
            <a:headEnd/>
            <a:tailEnd/>
          </a:ln>
          <a:effectLst/>
        </p:spPr>
        <p:txBody>
          <a:bodyPr>
            <a:prstTxWarp prst="textNoShape">
              <a:avLst/>
            </a:prstTxWarp>
          </a:bodyPr>
          <a:lstStyle/>
          <a:p>
            <a:endParaRPr lang="en-US"/>
          </a:p>
        </p:txBody>
      </p:sp>
      <p:sp>
        <p:nvSpPr>
          <p:cNvPr id="18455" name="Line 23"/>
          <p:cNvSpPr>
            <a:spLocks noChangeShapeType="1"/>
          </p:cNvSpPr>
          <p:nvPr/>
        </p:nvSpPr>
        <p:spPr bwMode="auto">
          <a:xfrm flipH="1">
            <a:off x="2286000" y="3200400"/>
            <a:ext cx="990600" cy="838200"/>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18457" name="Text Box 25"/>
          <p:cNvSpPr txBox="1">
            <a:spLocks noChangeArrowheads="1"/>
          </p:cNvSpPr>
          <p:nvPr/>
        </p:nvSpPr>
        <p:spPr bwMode="auto">
          <a:xfrm>
            <a:off x="228600" y="3581400"/>
            <a:ext cx="2057400" cy="1035050"/>
          </a:xfrm>
          <a:prstGeom prst="rect">
            <a:avLst/>
          </a:prstGeom>
          <a:noFill/>
          <a:ln w="28575">
            <a:solidFill>
              <a:srgbClr val="FF0000"/>
            </a:solidFill>
            <a:miter lim="800000"/>
            <a:headEnd/>
            <a:tailEnd/>
          </a:ln>
          <a:effectLst/>
        </p:spPr>
        <p:txBody>
          <a:bodyPr>
            <a:prstTxWarp prst="textNoShape">
              <a:avLst/>
            </a:prstTxWarp>
            <a:spAutoFit/>
          </a:bodyPr>
          <a:lstStyle/>
          <a:p>
            <a:pPr algn="l" eaLnBrk="0" hangingPunct="0"/>
            <a:r>
              <a:rPr lang="en-US" sz="2000" b="1">
                <a:latin typeface="Arial" charset="0"/>
              </a:rPr>
              <a:t>Timing is important…be efficient!!</a:t>
            </a:r>
          </a:p>
        </p:txBody>
      </p:sp>
      <p:sp>
        <p:nvSpPr>
          <p:cNvPr id="18458" name="Line 26"/>
          <p:cNvSpPr>
            <a:spLocks noChangeShapeType="1"/>
          </p:cNvSpPr>
          <p:nvPr/>
        </p:nvSpPr>
        <p:spPr bwMode="auto">
          <a:xfrm flipH="1">
            <a:off x="1600200" y="3733800"/>
            <a:ext cx="2209800" cy="1752600"/>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18460" name="Text Box 28"/>
          <p:cNvSpPr txBox="1">
            <a:spLocks noChangeArrowheads="1"/>
          </p:cNvSpPr>
          <p:nvPr/>
        </p:nvSpPr>
        <p:spPr bwMode="auto">
          <a:xfrm>
            <a:off x="228600" y="5486400"/>
            <a:ext cx="2438400" cy="730250"/>
          </a:xfrm>
          <a:prstGeom prst="rect">
            <a:avLst/>
          </a:prstGeom>
          <a:noFill/>
          <a:ln w="28575">
            <a:solidFill>
              <a:srgbClr val="FF0000"/>
            </a:solidFill>
            <a:miter lim="800000"/>
            <a:headEnd/>
            <a:tailEnd/>
          </a:ln>
          <a:effectLst/>
        </p:spPr>
        <p:txBody>
          <a:bodyPr>
            <a:prstTxWarp prst="textNoShape">
              <a:avLst/>
            </a:prstTxWarp>
            <a:spAutoFit/>
          </a:bodyPr>
          <a:lstStyle/>
          <a:p>
            <a:pPr algn="l" eaLnBrk="0" hangingPunct="0"/>
            <a:r>
              <a:rPr lang="en-US" sz="2000" b="1">
                <a:latin typeface="Arial" charset="0"/>
              </a:rPr>
              <a:t>Mix contents </a:t>
            </a:r>
            <a:r>
              <a:rPr lang="en-US" sz="2000" b="1" u="sng">
                <a:latin typeface="Arial" charset="0"/>
              </a:rPr>
              <a:t>before</a:t>
            </a:r>
            <a:r>
              <a:rPr lang="en-US" sz="2000" b="1">
                <a:latin typeface="Arial" charset="0"/>
              </a:rPr>
              <a:t> pipetting!!!</a:t>
            </a:r>
          </a:p>
        </p:txBody>
      </p:sp>
      <p:sp>
        <p:nvSpPr>
          <p:cNvPr id="18461" name="Line 29"/>
          <p:cNvSpPr>
            <a:spLocks noChangeShapeType="1"/>
          </p:cNvSpPr>
          <p:nvPr/>
        </p:nvSpPr>
        <p:spPr bwMode="auto">
          <a:xfrm flipH="1">
            <a:off x="2667000" y="1981200"/>
            <a:ext cx="1447800" cy="838200"/>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18462" name="Text Box 30"/>
          <p:cNvSpPr txBox="1">
            <a:spLocks noChangeArrowheads="1"/>
          </p:cNvSpPr>
          <p:nvPr/>
        </p:nvSpPr>
        <p:spPr bwMode="auto">
          <a:xfrm>
            <a:off x="228600" y="2286000"/>
            <a:ext cx="2438400" cy="1035050"/>
          </a:xfrm>
          <a:prstGeom prst="rect">
            <a:avLst/>
          </a:prstGeom>
          <a:noFill/>
          <a:ln w="28575">
            <a:solidFill>
              <a:srgbClr val="FF0000"/>
            </a:solidFill>
            <a:miter lim="800000"/>
            <a:headEnd/>
            <a:tailEnd/>
          </a:ln>
          <a:effectLst/>
        </p:spPr>
        <p:txBody>
          <a:bodyPr>
            <a:prstTxWarp prst="textNoShape">
              <a:avLst/>
            </a:prstTxWarp>
            <a:spAutoFit/>
          </a:bodyPr>
          <a:lstStyle/>
          <a:p>
            <a:pPr algn="l" eaLnBrk="0" hangingPunct="0"/>
            <a:r>
              <a:rPr lang="en-US" sz="2000" b="1">
                <a:latin typeface="Arial" charset="0"/>
              </a:rPr>
              <a:t>A film of plasmid must be on the loop!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Sterile Technique</a:t>
            </a:r>
          </a:p>
        </p:txBody>
      </p:sp>
      <p:sp>
        <p:nvSpPr>
          <p:cNvPr id="72707" name="Rectangle 3"/>
          <p:cNvSpPr>
            <a:spLocks noGrp="1" noChangeArrowheads="1"/>
          </p:cNvSpPr>
          <p:nvPr>
            <p:ph type="body" sz="half" idx="1"/>
          </p:nvPr>
        </p:nvSpPr>
        <p:spPr>
          <a:xfrm>
            <a:off x="838200" y="1905000"/>
            <a:ext cx="3886200" cy="4953000"/>
          </a:xfrm>
        </p:spPr>
        <p:txBody>
          <a:bodyPr/>
          <a:lstStyle/>
          <a:p>
            <a:r>
              <a:rPr lang="en-US" sz="2400"/>
              <a:t>Bacteria are UBIQUITOUS…they are found EVERYWHERE!</a:t>
            </a:r>
          </a:p>
          <a:p>
            <a:r>
              <a:rPr lang="en-US" sz="2400"/>
              <a:t>Sterile technique refers to procedures that reduce the possibility of contamination…these techniques protect YOU, your CULTURES and REAGENTS, and LAB EQUIPMENT</a:t>
            </a:r>
          </a:p>
        </p:txBody>
      </p:sp>
      <p:pic>
        <p:nvPicPr>
          <p:cNvPr id="72708" name="Picture 4" descr="wq5-a"/>
          <p:cNvPicPr>
            <a:picLocks noChangeAspect="1" noChangeArrowheads="1"/>
          </p:cNvPicPr>
          <p:nvPr>
            <p:ph sz="quarter" idx="2"/>
          </p:nvPr>
        </p:nvPicPr>
        <p:blipFill>
          <a:blip r:embed="rId3"/>
          <a:srcRect/>
          <a:stretch>
            <a:fillRect/>
          </a:stretch>
        </p:blipFill>
        <p:spPr>
          <a:xfrm>
            <a:off x="6629400" y="228600"/>
            <a:ext cx="2271713" cy="2019300"/>
          </a:xfrm>
          <a:noFill/>
          <a:ln/>
        </p:spPr>
      </p:pic>
      <p:pic>
        <p:nvPicPr>
          <p:cNvPr id="72710" name="Picture 6" descr="19980605-bacteria"/>
          <p:cNvPicPr>
            <a:picLocks noChangeAspect="1" noChangeArrowheads="1"/>
          </p:cNvPicPr>
          <p:nvPr>
            <p:ph sz="quarter" idx="3"/>
          </p:nvPr>
        </p:nvPicPr>
        <p:blipFill>
          <a:blip r:embed="rId4"/>
          <a:srcRect/>
          <a:stretch>
            <a:fillRect/>
          </a:stretch>
        </p:blipFill>
        <p:spPr>
          <a:xfrm>
            <a:off x="4692650" y="2225675"/>
            <a:ext cx="2755900" cy="2286000"/>
          </a:xfrm>
          <a:noFill/>
          <a:ln/>
        </p:spPr>
      </p:pic>
      <p:pic>
        <p:nvPicPr>
          <p:cNvPr id="72712" name="Picture 8" descr="bacteria"/>
          <p:cNvPicPr>
            <a:picLocks noChangeAspect="1" noChangeArrowheads="1"/>
          </p:cNvPicPr>
          <p:nvPr/>
        </p:nvPicPr>
        <p:blipFill>
          <a:blip r:embed="rId5"/>
          <a:srcRect/>
          <a:stretch>
            <a:fillRect/>
          </a:stretch>
        </p:blipFill>
        <p:spPr bwMode="auto">
          <a:xfrm>
            <a:off x="6705600" y="4495800"/>
            <a:ext cx="2209800" cy="1787525"/>
          </a:xfrm>
          <a:prstGeom prst="rect">
            <a:avLst/>
          </a:prstGeom>
          <a:noFill/>
          <a:ln w="9525">
            <a:noFill/>
            <a:miter lim="800000"/>
            <a:headEnd/>
            <a:tailEnd/>
          </a:ln>
        </p:spPr>
      </p:pic>
      <p:pic>
        <p:nvPicPr>
          <p:cNvPr id="72713" name="Picture 9" descr="10"/>
          <p:cNvPicPr>
            <a:picLocks noChangeAspect="1" noChangeArrowheads="1"/>
          </p:cNvPicPr>
          <p:nvPr/>
        </p:nvPicPr>
        <p:blipFill>
          <a:blip r:embed="rId6"/>
          <a:srcRect/>
          <a:stretch>
            <a:fillRect/>
          </a:stretch>
        </p:blipFill>
        <p:spPr bwMode="auto">
          <a:xfrm>
            <a:off x="4495800" y="5105400"/>
            <a:ext cx="1905000"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pGlo Lab Considerations</a:t>
            </a:r>
          </a:p>
        </p:txBody>
      </p:sp>
      <p:sp>
        <p:nvSpPr>
          <p:cNvPr id="74755" name="Rectangle 3"/>
          <p:cNvSpPr>
            <a:spLocks noGrp="1" noChangeArrowheads="1"/>
          </p:cNvSpPr>
          <p:nvPr>
            <p:ph type="body" idx="1"/>
          </p:nvPr>
        </p:nvSpPr>
        <p:spPr>
          <a:xfrm>
            <a:off x="838200" y="1905000"/>
            <a:ext cx="3962400" cy="4724400"/>
          </a:xfrm>
        </p:spPr>
        <p:txBody>
          <a:bodyPr/>
          <a:lstStyle/>
          <a:p>
            <a:pPr>
              <a:buFont typeface="Wingdings" charset="2"/>
              <a:buNone/>
            </a:pPr>
            <a:r>
              <a:rPr lang="en-US" sz="2600" u="sng"/>
              <a:t>Teacher Considerations</a:t>
            </a:r>
          </a:p>
          <a:p>
            <a:pPr>
              <a:spcBef>
                <a:spcPct val="0"/>
              </a:spcBef>
              <a:buFont typeface="Wingdings" charset="2"/>
              <a:buNone/>
            </a:pPr>
            <a:endParaRPr lang="en-US" sz="2600"/>
          </a:p>
          <a:p>
            <a:r>
              <a:rPr lang="en-US" sz="2400"/>
              <a:t>Work surfaces</a:t>
            </a:r>
          </a:p>
          <a:p>
            <a:r>
              <a:rPr lang="en-US" sz="2400"/>
              <a:t>Hands</a:t>
            </a:r>
          </a:p>
          <a:p>
            <a:r>
              <a:rPr lang="en-US" sz="2400"/>
              <a:t>Glassware</a:t>
            </a:r>
          </a:p>
          <a:p>
            <a:r>
              <a:rPr lang="en-US" sz="2400"/>
              <a:t>Agar</a:t>
            </a:r>
          </a:p>
          <a:p>
            <a:r>
              <a:rPr lang="en-US" sz="2400"/>
              <a:t>Petri plates</a:t>
            </a:r>
          </a:p>
          <a:p>
            <a:r>
              <a:rPr lang="en-US" sz="2400"/>
              <a:t>Inoculation loops</a:t>
            </a:r>
          </a:p>
          <a:p>
            <a:r>
              <a:rPr lang="en-US" sz="2400"/>
              <a:t>Solutions/Cultures</a:t>
            </a:r>
          </a:p>
          <a:p>
            <a:r>
              <a:rPr lang="en-US" sz="2400"/>
              <a:t>Pipettes</a:t>
            </a:r>
          </a:p>
        </p:txBody>
      </p:sp>
      <p:sp>
        <p:nvSpPr>
          <p:cNvPr id="74756" name="Text Box 4"/>
          <p:cNvSpPr txBox="1">
            <a:spLocks noChangeArrowheads="1"/>
          </p:cNvSpPr>
          <p:nvPr/>
        </p:nvSpPr>
        <p:spPr bwMode="auto">
          <a:xfrm>
            <a:off x="5105400" y="1905000"/>
            <a:ext cx="3733800" cy="4318000"/>
          </a:xfrm>
          <a:prstGeom prst="rect">
            <a:avLst/>
          </a:prstGeom>
          <a:noFill/>
          <a:ln w="9525">
            <a:noFill/>
            <a:miter lim="800000"/>
            <a:headEnd/>
            <a:tailEnd/>
          </a:ln>
          <a:effectLst/>
        </p:spPr>
        <p:txBody>
          <a:bodyPr>
            <a:prstTxWarp prst="textNoShape">
              <a:avLst/>
            </a:prstTxWarp>
            <a:spAutoFit/>
          </a:bodyPr>
          <a:lstStyle/>
          <a:p>
            <a:pPr marL="350838" indent="-350838" algn="l" eaLnBrk="0" hangingPunct="0"/>
            <a:r>
              <a:rPr lang="en-US" sz="2600" u="sng">
                <a:effectLst>
                  <a:outerShdw blurRad="38100" dist="38100" dir="2700000" algn="tl">
                    <a:srgbClr val="DDDDDD"/>
                  </a:outerShdw>
                </a:effectLst>
                <a:latin typeface="Arial" charset="0"/>
              </a:rPr>
              <a:t>Student Considerations</a:t>
            </a:r>
          </a:p>
          <a:p>
            <a:pPr marL="350838" indent="-350838" algn="l" eaLnBrk="0" hangingPunct="0"/>
            <a:endParaRPr lang="en-US" sz="2600" u="sng">
              <a:effectLst>
                <a:outerShdw blurRad="38100" dist="38100" dir="2700000" algn="tl">
                  <a:srgbClr val="DDDDDD"/>
                </a:outerShdw>
              </a:effectLst>
              <a:latin typeface="Arial" charset="0"/>
            </a:endParaRPr>
          </a:p>
          <a:p>
            <a:pPr marL="350838" indent="-350838" algn="l">
              <a:spcBef>
                <a:spcPct val="20000"/>
              </a:spcBef>
              <a:buClr>
                <a:schemeClr val="hlink"/>
              </a:buClr>
              <a:buFont typeface="Wingdings" charset="2"/>
              <a:buChar char="§"/>
            </a:pPr>
            <a:r>
              <a:rPr lang="en-US">
                <a:effectLst>
                  <a:outerShdw blurRad="38100" dist="38100" dir="2700000" algn="tl">
                    <a:srgbClr val="DDDDDD"/>
                  </a:outerShdw>
                </a:effectLst>
                <a:latin typeface="Arial" charset="0"/>
              </a:rPr>
              <a:t>Work surfaces</a:t>
            </a:r>
          </a:p>
          <a:p>
            <a:pPr marL="350838" indent="-350838" algn="l">
              <a:spcBef>
                <a:spcPct val="20000"/>
              </a:spcBef>
              <a:buClr>
                <a:schemeClr val="hlink"/>
              </a:buClr>
              <a:buFont typeface="Wingdings" charset="2"/>
              <a:buChar char="§"/>
            </a:pPr>
            <a:r>
              <a:rPr lang="en-US">
                <a:effectLst>
                  <a:outerShdw blurRad="38100" dist="38100" dir="2700000" algn="tl">
                    <a:srgbClr val="DDDDDD"/>
                  </a:outerShdw>
                </a:effectLst>
                <a:latin typeface="Arial" charset="0"/>
              </a:rPr>
              <a:t>Hands</a:t>
            </a:r>
          </a:p>
          <a:p>
            <a:pPr marL="350838" indent="-350838" algn="l">
              <a:spcBef>
                <a:spcPct val="20000"/>
              </a:spcBef>
              <a:buClr>
                <a:schemeClr val="hlink"/>
              </a:buClr>
              <a:buFont typeface="Wingdings" charset="2"/>
              <a:buChar char="§"/>
            </a:pPr>
            <a:r>
              <a:rPr lang="en-US">
                <a:effectLst>
                  <a:outerShdw blurRad="38100" dist="38100" dir="2700000" algn="tl">
                    <a:srgbClr val="DDDDDD"/>
                  </a:outerShdw>
                </a:effectLst>
                <a:latin typeface="Arial" charset="0"/>
              </a:rPr>
              <a:t>E.coli starter plates</a:t>
            </a:r>
          </a:p>
          <a:p>
            <a:pPr marL="350838" indent="-350838" algn="l">
              <a:spcBef>
                <a:spcPct val="20000"/>
              </a:spcBef>
              <a:buClr>
                <a:schemeClr val="hlink"/>
              </a:buClr>
              <a:buFont typeface="Wingdings" charset="2"/>
              <a:buChar char="§"/>
            </a:pPr>
            <a:r>
              <a:rPr lang="en-US">
                <a:effectLst>
                  <a:outerShdw blurRad="38100" dist="38100" dir="2700000" algn="tl">
                    <a:srgbClr val="DDDDDD"/>
                  </a:outerShdw>
                </a:effectLst>
                <a:latin typeface="Arial" charset="0"/>
              </a:rPr>
              <a:t>Assorted agar plates</a:t>
            </a:r>
          </a:p>
          <a:p>
            <a:pPr marL="350838" indent="-350838" algn="l">
              <a:spcBef>
                <a:spcPct val="20000"/>
              </a:spcBef>
              <a:buClr>
                <a:schemeClr val="hlink"/>
              </a:buClr>
              <a:buFont typeface="Wingdings" charset="2"/>
              <a:buChar char="§"/>
            </a:pPr>
            <a:r>
              <a:rPr lang="en-US">
                <a:effectLst>
                  <a:outerShdw blurRad="38100" dist="38100" dir="2700000" algn="tl">
                    <a:srgbClr val="DDDDDD"/>
                  </a:outerShdw>
                </a:effectLst>
                <a:latin typeface="Arial" charset="0"/>
              </a:rPr>
              <a:t>Inoculation loops</a:t>
            </a:r>
          </a:p>
          <a:p>
            <a:pPr marL="350838" indent="-350838" algn="l">
              <a:spcBef>
                <a:spcPct val="20000"/>
              </a:spcBef>
              <a:buClr>
                <a:schemeClr val="hlink"/>
              </a:buClr>
              <a:buFont typeface="Wingdings" charset="2"/>
              <a:buChar char="§"/>
            </a:pPr>
            <a:r>
              <a:rPr lang="en-US">
                <a:effectLst>
                  <a:outerShdw blurRad="38100" dist="38100" dir="2700000" algn="tl">
                    <a:srgbClr val="DDDDDD"/>
                  </a:outerShdw>
                </a:effectLst>
                <a:latin typeface="Arial" charset="0"/>
              </a:rPr>
              <a:t>Solutions/Test tubes</a:t>
            </a:r>
          </a:p>
          <a:p>
            <a:pPr marL="350838" indent="-350838" algn="l">
              <a:spcBef>
                <a:spcPct val="20000"/>
              </a:spcBef>
              <a:buClr>
                <a:schemeClr val="hlink"/>
              </a:buClr>
              <a:buFont typeface="Wingdings" charset="2"/>
              <a:buChar char="§"/>
            </a:pPr>
            <a:r>
              <a:rPr lang="en-US">
                <a:effectLst>
                  <a:outerShdw blurRad="38100" dist="38100" dir="2700000" algn="tl">
                    <a:srgbClr val="DDDDDD"/>
                  </a:outerShdw>
                </a:effectLst>
                <a:latin typeface="Arial" charset="0"/>
              </a:rPr>
              <a:t>Pipettes</a:t>
            </a:r>
          </a:p>
          <a:p>
            <a:pPr marL="350838" indent="-350838" algn="l" eaLnBrk="0" hangingPunct="0"/>
            <a:endParaRPr lang="en-US">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Closing Considerations</a:t>
            </a:r>
          </a:p>
        </p:txBody>
      </p:sp>
      <p:sp>
        <p:nvSpPr>
          <p:cNvPr id="75779" name="Rectangle 3"/>
          <p:cNvSpPr>
            <a:spLocks noGrp="1" noChangeArrowheads="1"/>
          </p:cNvSpPr>
          <p:nvPr>
            <p:ph type="body" idx="1"/>
          </p:nvPr>
        </p:nvSpPr>
        <p:spPr>
          <a:xfrm>
            <a:off x="838200" y="1905000"/>
            <a:ext cx="8001000" cy="4953000"/>
          </a:xfrm>
        </p:spPr>
        <p:txBody>
          <a:bodyPr/>
          <a:lstStyle/>
          <a:p>
            <a:r>
              <a:rPr lang="en-US"/>
              <a:t>ALWAYS decontaminate you work surfaces with  a disinfecting solution: 20ml of liquid household bleach in 1L of tap water.</a:t>
            </a:r>
          </a:p>
          <a:p>
            <a:pPr lvl="1"/>
            <a:r>
              <a:rPr lang="en-US"/>
              <a:t>Spray the solution on work surfaces and let stand for 2 minutes and wipe away</a:t>
            </a:r>
          </a:p>
          <a:p>
            <a:r>
              <a:rPr lang="en-US"/>
              <a:t>ALWAYS thoroughly scrub hands for at least 20 seconds with soap and hot water before leaving the lab area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Volume Measurement</a:t>
            </a:r>
          </a:p>
        </p:txBody>
      </p:sp>
      <p:pic>
        <p:nvPicPr>
          <p:cNvPr id="83973" name="Picture 5"/>
          <p:cNvPicPr>
            <a:picLocks noChangeAspect="1" noChangeArrowheads="1"/>
          </p:cNvPicPr>
          <p:nvPr/>
        </p:nvPicPr>
        <p:blipFill>
          <a:blip r:embed="rId3"/>
          <a:srcRect l="1668" t="1030" r="1668"/>
          <a:stretch>
            <a:fillRect/>
          </a:stretch>
        </p:blipFill>
        <p:spPr bwMode="auto">
          <a:xfrm>
            <a:off x="914400" y="1905000"/>
            <a:ext cx="7162800" cy="4746625"/>
          </a:xfrm>
          <a:prstGeom prst="rect">
            <a:avLst/>
          </a:prstGeom>
          <a:solidFill>
            <a:schemeClr val="accent1"/>
          </a:solid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Extension Activities</a:t>
            </a:r>
          </a:p>
        </p:txBody>
      </p:sp>
      <p:sp>
        <p:nvSpPr>
          <p:cNvPr id="44035" name="Rectangle 3"/>
          <p:cNvSpPr>
            <a:spLocks noGrp="1" noChangeArrowheads="1"/>
          </p:cNvSpPr>
          <p:nvPr>
            <p:ph type="body" idx="1"/>
          </p:nvPr>
        </p:nvSpPr>
        <p:spPr>
          <a:xfrm>
            <a:off x="228600" y="1676400"/>
            <a:ext cx="8597900" cy="3840163"/>
          </a:xfrm>
        </p:spPr>
        <p:txBody>
          <a:bodyPr/>
          <a:lstStyle/>
          <a:p>
            <a:r>
              <a:rPr lang="en-US"/>
              <a:t>Calculate Transformation Efficiency</a:t>
            </a:r>
          </a:p>
          <a:p>
            <a:pPr lvl="1"/>
            <a:r>
              <a:rPr lang="en-US"/>
              <a:t>This protocol has been determined to have a transformation efficiency between 8.0 x 10</a:t>
            </a:r>
            <a:r>
              <a:rPr lang="en-US" baseline="30000"/>
              <a:t>2 </a:t>
            </a:r>
            <a:r>
              <a:rPr lang="en-US"/>
              <a:t>and 7.0 x 10</a:t>
            </a:r>
            <a:r>
              <a:rPr lang="en-US" baseline="30000"/>
              <a:t>3</a:t>
            </a:r>
            <a:r>
              <a:rPr lang="en-US"/>
              <a:t> (128-1120 transformed colonies)</a:t>
            </a:r>
          </a:p>
          <a:p>
            <a:pPr lvl="1"/>
            <a:r>
              <a:rPr lang="en-US"/>
              <a:t>Students explore reasons for various results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9340" name="Picture 12" descr="central"/>
          <p:cNvPicPr>
            <a:picLocks noChangeAspect="1" noChangeArrowheads="1"/>
          </p:cNvPicPr>
          <p:nvPr/>
        </p:nvPicPr>
        <p:blipFill>
          <a:blip r:embed="rId3"/>
          <a:srcRect/>
          <a:stretch>
            <a:fillRect/>
          </a:stretch>
        </p:blipFill>
        <p:spPr bwMode="auto">
          <a:xfrm>
            <a:off x="4114800" y="1066800"/>
            <a:ext cx="4652963" cy="5562600"/>
          </a:xfrm>
          <a:prstGeom prst="rect">
            <a:avLst/>
          </a:prstGeom>
          <a:noFill/>
          <a:ln w="9525">
            <a:noFill/>
            <a:miter lim="800000"/>
            <a:headEnd/>
            <a:tailEnd/>
          </a:ln>
        </p:spPr>
      </p:pic>
      <p:sp>
        <p:nvSpPr>
          <p:cNvPr id="99330" name="Rectangle 2"/>
          <p:cNvSpPr>
            <a:spLocks noChangeArrowheads="1"/>
          </p:cNvSpPr>
          <p:nvPr/>
        </p:nvSpPr>
        <p:spPr bwMode="auto">
          <a:xfrm>
            <a:off x="304800" y="228600"/>
            <a:ext cx="8153400" cy="1143000"/>
          </a:xfrm>
          <a:prstGeom prst="rect">
            <a:avLst/>
          </a:prstGeom>
          <a:noFill/>
          <a:ln w="9525">
            <a:noFill/>
            <a:miter lim="800000"/>
            <a:headEnd/>
            <a:tailEnd/>
          </a:ln>
          <a:effectLst/>
        </p:spPr>
        <p:txBody>
          <a:bodyPr lIns="92075" tIns="46038" rIns="92075" bIns="46038" anchor="b">
            <a:prstTxWarp prst="textNoShape">
              <a:avLst/>
            </a:prstTxWarp>
          </a:bodyPr>
          <a:lstStyle/>
          <a:p>
            <a:pPr algn="l" eaLnBrk="0" hangingPunct="0"/>
            <a:r>
              <a:rPr kumimoji="1" lang="en-US" sz="4000" b="1">
                <a:latin typeface="Arial" charset="0"/>
              </a:rPr>
              <a:t>The Central Dogma of Molecular Biology</a:t>
            </a:r>
          </a:p>
        </p:txBody>
      </p:sp>
      <p:sp>
        <p:nvSpPr>
          <p:cNvPr id="99331" name="Rectangle 3"/>
          <p:cNvSpPr>
            <a:spLocks noChangeArrowheads="1"/>
          </p:cNvSpPr>
          <p:nvPr/>
        </p:nvSpPr>
        <p:spPr bwMode="auto">
          <a:xfrm>
            <a:off x="304800" y="1828800"/>
            <a:ext cx="3352800" cy="4724400"/>
          </a:xfrm>
          <a:prstGeom prst="rect">
            <a:avLst/>
          </a:prstGeom>
          <a:noFill/>
          <a:ln w="9525">
            <a:noFill/>
            <a:miter lim="800000"/>
            <a:headEnd/>
            <a:tailEnd/>
          </a:ln>
          <a:effectLst/>
        </p:spPr>
        <p:txBody>
          <a:bodyPr lIns="92075" tIns="46038" rIns="92075" bIns="46038">
            <a:prstTxWarp prst="textNoShape">
              <a:avLst/>
            </a:prstTxWarp>
          </a:bodyPr>
          <a:lstStyle/>
          <a:p>
            <a:pPr marL="342900" indent="-342900" algn="l" eaLnBrk="0" hangingPunct="0">
              <a:spcBef>
                <a:spcPct val="20000"/>
              </a:spcBef>
              <a:buClr>
                <a:srgbClr val="3A5047"/>
              </a:buClr>
              <a:buSzPct val="75000"/>
              <a:buFont typeface="Wingdings" charset="2"/>
              <a:buChar char="n"/>
            </a:pPr>
            <a:r>
              <a:rPr kumimoji="1" lang="en-US" sz="2800">
                <a:latin typeface="Arial" charset="0"/>
              </a:rPr>
              <a:t>Advantages</a:t>
            </a:r>
          </a:p>
          <a:p>
            <a:pPr marL="742950" lvl="1" indent="-285750" algn="l" eaLnBrk="0" hangingPunct="0">
              <a:spcBef>
                <a:spcPct val="20000"/>
              </a:spcBef>
              <a:buClr>
                <a:srgbClr val="3A5047"/>
              </a:buClr>
              <a:buSzPct val="75000"/>
              <a:buFont typeface="Wingdings" charset="2"/>
              <a:buChar char="n"/>
            </a:pPr>
            <a:r>
              <a:rPr kumimoji="1" lang="en-US" sz="2800">
                <a:latin typeface="Arial" charset="0"/>
                <a:ea typeface="ＭＳ Ｐゴシック" charset="-128"/>
              </a:rPr>
              <a:t>The DNA can retain integrity</a:t>
            </a:r>
          </a:p>
          <a:p>
            <a:pPr marL="742950" lvl="1" indent="-285750" algn="l" eaLnBrk="0" hangingPunct="0">
              <a:spcBef>
                <a:spcPct val="20000"/>
              </a:spcBef>
              <a:buClr>
                <a:srgbClr val="3A5047"/>
              </a:buClr>
              <a:buSzPct val="75000"/>
              <a:buFont typeface="Wingdings" charset="2"/>
              <a:buChar char="n"/>
            </a:pPr>
            <a:r>
              <a:rPr kumimoji="1" lang="en-US" sz="2800">
                <a:latin typeface="Arial" charset="0"/>
                <a:ea typeface="ＭＳ Ｐゴシック" charset="-128"/>
              </a:rPr>
              <a:t>The RNA step allows amplification</a:t>
            </a:r>
          </a:p>
          <a:p>
            <a:pPr marL="742950" lvl="1" indent="-285750" algn="l" eaLnBrk="0" hangingPunct="0">
              <a:spcBef>
                <a:spcPct val="20000"/>
              </a:spcBef>
              <a:buClr>
                <a:srgbClr val="3A5047"/>
              </a:buClr>
              <a:buSzPct val="75000"/>
              <a:buFont typeface="Wingdings" charset="2"/>
              <a:buChar char="n"/>
            </a:pPr>
            <a:r>
              <a:rPr kumimoji="1" lang="en-US" sz="2800">
                <a:latin typeface="Arial" charset="0"/>
                <a:ea typeface="ＭＳ Ｐゴシック" charset="-128"/>
              </a:rPr>
              <a:t>Multiple steps allow multiple points of control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 name="Footer Placeholder 4"/>
          <p:cNvSpPr>
            <a:spLocks noGrp="1"/>
          </p:cNvSpPr>
          <p:nvPr>
            <p:ph type="ftr" sz="quarter" idx="11"/>
          </p:nvPr>
        </p:nvSpPr>
        <p:spPr/>
        <p:txBody>
          <a:bodyPr/>
          <a:lstStyle/>
          <a:p>
            <a:r>
              <a:rPr lang="en-US" smtClean="0"/>
              <a:t>Picture, Copyright © 2002 Pearson Education, Inc., publishing as Benjamin Cummings</a:t>
            </a:r>
            <a:endParaRPr lang="en-US"/>
          </a:p>
        </p:txBody>
      </p:sp>
      <p:sp>
        <p:nvSpPr>
          <p:cNvPr id="36866" name="Rectangle 2"/>
          <p:cNvSpPr>
            <a:spLocks noGrp="1" noChangeArrowheads="1"/>
          </p:cNvSpPr>
          <p:nvPr>
            <p:ph type="title"/>
          </p:nvPr>
        </p:nvSpPr>
        <p:spPr>
          <a:xfrm>
            <a:off x="228600" y="152400"/>
            <a:ext cx="8683625" cy="895350"/>
          </a:xfrm>
        </p:spPr>
        <p:txBody>
          <a:bodyPr/>
          <a:lstStyle/>
          <a:p>
            <a:r>
              <a:rPr lang="en-US" sz="4000"/>
              <a:t>What  is transformation?</a:t>
            </a:r>
          </a:p>
        </p:txBody>
      </p:sp>
      <p:sp>
        <p:nvSpPr>
          <p:cNvPr id="36867" name="Rectangle 3"/>
          <p:cNvSpPr>
            <a:spLocks noGrp="1" noChangeArrowheads="1"/>
          </p:cNvSpPr>
          <p:nvPr>
            <p:ph type="body" idx="1"/>
          </p:nvPr>
        </p:nvSpPr>
        <p:spPr>
          <a:xfrm>
            <a:off x="838200" y="1905000"/>
            <a:ext cx="8077200" cy="1676400"/>
          </a:xfrm>
        </p:spPr>
        <p:txBody>
          <a:bodyPr/>
          <a:lstStyle/>
          <a:p>
            <a:r>
              <a:rPr lang="en-US" sz="4000" b="1" i="1"/>
              <a:t>Uptake of foreign DNA</a:t>
            </a:r>
            <a:r>
              <a:rPr lang="en-US" sz="4000"/>
              <a:t>, often </a:t>
            </a:r>
            <a:r>
              <a:rPr lang="en-US" sz="4000">
                <a:sym typeface="Symbol" charset="2"/>
              </a:rPr>
              <a:t>a circular</a:t>
            </a:r>
            <a:r>
              <a:rPr lang="en-US" sz="4000"/>
              <a:t> plasmid</a:t>
            </a:r>
          </a:p>
        </p:txBody>
      </p:sp>
      <p:sp>
        <p:nvSpPr>
          <p:cNvPr id="36868" name="Oval 4"/>
          <p:cNvSpPr>
            <a:spLocks noChangeArrowheads="1"/>
          </p:cNvSpPr>
          <p:nvPr/>
        </p:nvSpPr>
        <p:spPr bwMode="auto">
          <a:xfrm>
            <a:off x="2133600" y="4038600"/>
            <a:ext cx="4502150" cy="2228850"/>
          </a:xfrm>
          <a:prstGeom prst="ellipse">
            <a:avLst/>
          </a:prstGeom>
          <a:solidFill>
            <a:srgbClr val="FFFF00">
              <a:alpha val="50000"/>
            </a:srgbClr>
          </a:solidFill>
          <a:ln w="57150" cap="sq">
            <a:solidFill>
              <a:schemeClr val="bg2"/>
            </a:solidFill>
            <a:round/>
            <a:headEnd type="none" w="sm" len="sm"/>
            <a:tailEnd type="none" w="sm" len="sm"/>
          </a:ln>
          <a:effectLst/>
        </p:spPr>
        <p:txBody>
          <a:bodyPr wrap="none" anchor="ctr">
            <a:prstTxWarp prst="textNoShape">
              <a:avLst/>
            </a:prstTxWarp>
          </a:bodyPr>
          <a:lstStyle/>
          <a:p>
            <a:endParaRPr lang="en-US"/>
          </a:p>
        </p:txBody>
      </p:sp>
      <p:sp>
        <p:nvSpPr>
          <p:cNvPr id="36869" name="Freeform 5"/>
          <p:cNvSpPr>
            <a:spLocks/>
          </p:cNvSpPr>
          <p:nvPr/>
        </p:nvSpPr>
        <p:spPr bwMode="auto">
          <a:xfrm>
            <a:off x="2127250" y="4332288"/>
            <a:ext cx="1863725" cy="1520825"/>
          </a:xfrm>
          <a:custGeom>
            <a:avLst/>
            <a:gdLst/>
            <a:ahLst/>
            <a:cxnLst>
              <a:cxn ang="0">
                <a:pos x="148" y="343"/>
              </a:cxn>
              <a:cxn ang="0">
                <a:pos x="366" y="70"/>
              </a:cxn>
              <a:cxn ang="0">
                <a:pos x="257" y="324"/>
              </a:cxn>
              <a:cxn ang="0">
                <a:pos x="257" y="488"/>
              </a:cxn>
              <a:cxn ang="0">
                <a:pos x="348" y="379"/>
              </a:cxn>
              <a:cxn ang="0">
                <a:pos x="167" y="224"/>
              </a:cxn>
              <a:cxn ang="0">
                <a:pos x="157" y="524"/>
              </a:cxn>
              <a:cxn ang="0">
                <a:pos x="539" y="79"/>
              </a:cxn>
              <a:cxn ang="0">
                <a:pos x="421" y="106"/>
              </a:cxn>
              <a:cxn ang="0">
                <a:pos x="394" y="333"/>
              </a:cxn>
              <a:cxn ang="0">
                <a:pos x="576" y="124"/>
              </a:cxn>
              <a:cxn ang="0">
                <a:pos x="330" y="243"/>
              </a:cxn>
              <a:cxn ang="0">
                <a:pos x="557" y="615"/>
              </a:cxn>
              <a:cxn ang="0">
                <a:pos x="721" y="243"/>
              </a:cxn>
              <a:cxn ang="0">
                <a:pos x="576" y="333"/>
              </a:cxn>
              <a:cxn ang="0">
                <a:pos x="303" y="597"/>
              </a:cxn>
              <a:cxn ang="0">
                <a:pos x="285" y="515"/>
              </a:cxn>
              <a:cxn ang="0">
                <a:pos x="466" y="306"/>
              </a:cxn>
              <a:cxn ang="0">
                <a:pos x="576" y="433"/>
              </a:cxn>
              <a:cxn ang="0">
                <a:pos x="466" y="670"/>
              </a:cxn>
              <a:cxn ang="0">
                <a:pos x="430" y="352"/>
              </a:cxn>
              <a:cxn ang="0">
                <a:pos x="603" y="179"/>
              </a:cxn>
              <a:cxn ang="0">
                <a:pos x="748" y="452"/>
              </a:cxn>
              <a:cxn ang="0">
                <a:pos x="494" y="497"/>
              </a:cxn>
              <a:cxn ang="0">
                <a:pos x="312" y="515"/>
              </a:cxn>
              <a:cxn ang="0">
                <a:pos x="330" y="697"/>
              </a:cxn>
              <a:cxn ang="0">
                <a:pos x="539" y="615"/>
              </a:cxn>
              <a:cxn ang="0">
                <a:pos x="403" y="70"/>
              </a:cxn>
              <a:cxn ang="0">
                <a:pos x="566" y="197"/>
              </a:cxn>
              <a:cxn ang="0">
                <a:pos x="576" y="288"/>
              </a:cxn>
              <a:cxn ang="0">
                <a:pos x="185" y="470"/>
              </a:cxn>
              <a:cxn ang="0">
                <a:pos x="203" y="333"/>
              </a:cxn>
              <a:cxn ang="0">
                <a:pos x="576" y="270"/>
              </a:cxn>
              <a:cxn ang="0">
                <a:pos x="676" y="370"/>
              </a:cxn>
              <a:cxn ang="0">
                <a:pos x="712" y="433"/>
              </a:cxn>
              <a:cxn ang="0">
                <a:pos x="639" y="543"/>
              </a:cxn>
              <a:cxn ang="0">
                <a:pos x="30" y="333"/>
              </a:cxn>
              <a:cxn ang="0">
                <a:pos x="457" y="97"/>
              </a:cxn>
              <a:cxn ang="0">
                <a:pos x="594" y="143"/>
              </a:cxn>
              <a:cxn ang="0">
                <a:pos x="476" y="415"/>
              </a:cxn>
              <a:cxn ang="0">
                <a:pos x="348" y="579"/>
              </a:cxn>
              <a:cxn ang="0">
                <a:pos x="203" y="215"/>
              </a:cxn>
              <a:cxn ang="0">
                <a:pos x="821" y="488"/>
              </a:cxn>
              <a:cxn ang="0">
                <a:pos x="566" y="661"/>
              </a:cxn>
              <a:cxn ang="0">
                <a:pos x="494" y="470"/>
              </a:cxn>
            </a:cxnLst>
            <a:rect l="0" t="0" r="r" b="b"/>
            <a:pathLst>
              <a:path w="881" h="719">
                <a:moveTo>
                  <a:pt x="148" y="343"/>
                </a:moveTo>
                <a:cubicBezTo>
                  <a:pt x="248" y="208"/>
                  <a:pt x="348" y="73"/>
                  <a:pt x="366" y="70"/>
                </a:cubicBezTo>
                <a:cubicBezTo>
                  <a:pt x="384" y="67"/>
                  <a:pt x="275" y="254"/>
                  <a:pt x="257" y="324"/>
                </a:cubicBezTo>
                <a:cubicBezTo>
                  <a:pt x="239" y="394"/>
                  <a:pt x="242" y="479"/>
                  <a:pt x="257" y="488"/>
                </a:cubicBezTo>
                <a:cubicBezTo>
                  <a:pt x="272" y="497"/>
                  <a:pt x="363" y="423"/>
                  <a:pt x="348" y="379"/>
                </a:cubicBezTo>
                <a:cubicBezTo>
                  <a:pt x="333" y="335"/>
                  <a:pt x="199" y="200"/>
                  <a:pt x="167" y="224"/>
                </a:cubicBezTo>
                <a:cubicBezTo>
                  <a:pt x="135" y="248"/>
                  <a:pt x="95" y="548"/>
                  <a:pt x="157" y="524"/>
                </a:cubicBezTo>
                <a:cubicBezTo>
                  <a:pt x="219" y="500"/>
                  <a:pt x="495" y="148"/>
                  <a:pt x="539" y="79"/>
                </a:cubicBezTo>
                <a:cubicBezTo>
                  <a:pt x="583" y="10"/>
                  <a:pt x="445" y="64"/>
                  <a:pt x="421" y="106"/>
                </a:cubicBezTo>
                <a:cubicBezTo>
                  <a:pt x="397" y="148"/>
                  <a:pt x="368" y="330"/>
                  <a:pt x="394" y="333"/>
                </a:cubicBezTo>
                <a:cubicBezTo>
                  <a:pt x="420" y="336"/>
                  <a:pt x="587" y="139"/>
                  <a:pt x="576" y="124"/>
                </a:cubicBezTo>
                <a:cubicBezTo>
                  <a:pt x="565" y="109"/>
                  <a:pt x="333" y="161"/>
                  <a:pt x="330" y="243"/>
                </a:cubicBezTo>
                <a:cubicBezTo>
                  <a:pt x="327" y="325"/>
                  <a:pt x="492" y="615"/>
                  <a:pt x="557" y="615"/>
                </a:cubicBezTo>
                <a:cubicBezTo>
                  <a:pt x="622" y="615"/>
                  <a:pt x="718" y="290"/>
                  <a:pt x="721" y="243"/>
                </a:cubicBezTo>
                <a:cubicBezTo>
                  <a:pt x="724" y="196"/>
                  <a:pt x="646" y="274"/>
                  <a:pt x="576" y="333"/>
                </a:cubicBezTo>
                <a:cubicBezTo>
                  <a:pt x="506" y="392"/>
                  <a:pt x="351" y="567"/>
                  <a:pt x="303" y="597"/>
                </a:cubicBezTo>
                <a:cubicBezTo>
                  <a:pt x="255" y="627"/>
                  <a:pt x="258" y="563"/>
                  <a:pt x="285" y="515"/>
                </a:cubicBezTo>
                <a:cubicBezTo>
                  <a:pt x="312" y="467"/>
                  <a:pt x="418" y="320"/>
                  <a:pt x="466" y="306"/>
                </a:cubicBezTo>
                <a:cubicBezTo>
                  <a:pt x="514" y="292"/>
                  <a:pt x="576" y="372"/>
                  <a:pt x="576" y="433"/>
                </a:cubicBezTo>
                <a:cubicBezTo>
                  <a:pt x="576" y="494"/>
                  <a:pt x="490" y="683"/>
                  <a:pt x="466" y="670"/>
                </a:cubicBezTo>
                <a:cubicBezTo>
                  <a:pt x="442" y="657"/>
                  <a:pt x="407" y="434"/>
                  <a:pt x="430" y="352"/>
                </a:cubicBezTo>
                <a:cubicBezTo>
                  <a:pt x="453" y="270"/>
                  <a:pt x="550" y="162"/>
                  <a:pt x="603" y="179"/>
                </a:cubicBezTo>
                <a:cubicBezTo>
                  <a:pt x="656" y="196"/>
                  <a:pt x="766" y="399"/>
                  <a:pt x="748" y="452"/>
                </a:cubicBezTo>
                <a:cubicBezTo>
                  <a:pt x="730" y="505"/>
                  <a:pt x="567" y="487"/>
                  <a:pt x="494" y="497"/>
                </a:cubicBezTo>
                <a:cubicBezTo>
                  <a:pt x="421" y="507"/>
                  <a:pt x="339" y="482"/>
                  <a:pt x="312" y="515"/>
                </a:cubicBezTo>
                <a:cubicBezTo>
                  <a:pt x="285" y="548"/>
                  <a:pt x="292" y="680"/>
                  <a:pt x="330" y="697"/>
                </a:cubicBezTo>
                <a:cubicBezTo>
                  <a:pt x="368" y="714"/>
                  <a:pt x="527" y="719"/>
                  <a:pt x="539" y="615"/>
                </a:cubicBezTo>
                <a:cubicBezTo>
                  <a:pt x="551" y="511"/>
                  <a:pt x="399" y="140"/>
                  <a:pt x="403" y="70"/>
                </a:cubicBezTo>
                <a:cubicBezTo>
                  <a:pt x="407" y="0"/>
                  <a:pt x="537" y="161"/>
                  <a:pt x="566" y="197"/>
                </a:cubicBezTo>
                <a:cubicBezTo>
                  <a:pt x="595" y="233"/>
                  <a:pt x="640" y="242"/>
                  <a:pt x="576" y="288"/>
                </a:cubicBezTo>
                <a:cubicBezTo>
                  <a:pt x="512" y="334"/>
                  <a:pt x="247" y="463"/>
                  <a:pt x="185" y="470"/>
                </a:cubicBezTo>
                <a:cubicBezTo>
                  <a:pt x="123" y="477"/>
                  <a:pt x="138" y="366"/>
                  <a:pt x="203" y="333"/>
                </a:cubicBezTo>
                <a:cubicBezTo>
                  <a:pt x="268" y="300"/>
                  <a:pt x="497" y="264"/>
                  <a:pt x="576" y="270"/>
                </a:cubicBezTo>
                <a:cubicBezTo>
                  <a:pt x="655" y="276"/>
                  <a:pt x="653" y="343"/>
                  <a:pt x="676" y="370"/>
                </a:cubicBezTo>
                <a:cubicBezTo>
                  <a:pt x="699" y="397"/>
                  <a:pt x="718" y="404"/>
                  <a:pt x="712" y="433"/>
                </a:cubicBezTo>
                <a:cubicBezTo>
                  <a:pt x="706" y="462"/>
                  <a:pt x="753" y="560"/>
                  <a:pt x="639" y="543"/>
                </a:cubicBezTo>
                <a:cubicBezTo>
                  <a:pt x="525" y="526"/>
                  <a:pt x="60" y="407"/>
                  <a:pt x="30" y="333"/>
                </a:cubicBezTo>
                <a:cubicBezTo>
                  <a:pt x="0" y="259"/>
                  <a:pt x="363" y="129"/>
                  <a:pt x="457" y="97"/>
                </a:cubicBezTo>
                <a:cubicBezTo>
                  <a:pt x="551" y="65"/>
                  <a:pt x="591" y="90"/>
                  <a:pt x="594" y="143"/>
                </a:cubicBezTo>
                <a:cubicBezTo>
                  <a:pt x="597" y="196"/>
                  <a:pt x="517" y="342"/>
                  <a:pt x="476" y="415"/>
                </a:cubicBezTo>
                <a:cubicBezTo>
                  <a:pt x="435" y="488"/>
                  <a:pt x="393" y="612"/>
                  <a:pt x="348" y="579"/>
                </a:cubicBezTo>
                <a:cubicBezTo>
                  <a:pt x="303" y="546"/>
                  <a:pt x="124" y="230"/>
                  <a:pt x="203" y="215"/>
                </a:cubicBezTo>
                <a:cubicBezTo>
                  <a:pt x="282" y="200"/>
                  <a:pt x="761" y="414"/>
                  <a:pt x="821" y="488"/>
                </a:cubicBezTo>
                <a:cubicBezTo>
                  <a:pt x="881" y="562"/>
                  <a:pt x="620" y="664"/>
                  <a:pt x="566" y="661"/>
                </a:cubicBezTo>
                <a:cubicBezTo>
                  <a:pt x="512" y="658"/>
                  <a:pt x="503" y="564"/>
                  <a:pt x="494" y="470"/>
                </a:cubicBezTo>
              </a:path>
            </a:pathLst>
          </a:custGeom>
          <a:noFill/>
          <a:ln w="28575" cap="sq" cmpd="sng">
            <a:solidFill>
              <a:srgbClr val="FF0066"/>
            </a:solidFill>
            <a:prstDash val="solid"/>
            <a:round/>
            <a:headEnd type="none" w="sm" len="sm"/>
            <a:tailEnd type="none" w="sm" len="sm"/>
          </a:ln>
          <a:effectLst/>
        </p:spPr>
        <p:txBody>
          <a:bodyPr wrap="none" anchor="ctr">
            <a:prstTxWarp prst="textNoShape">
              <a:avLst/>
            </a:prstTxWarp>
          </a:bodyPr>
          <a:lstStyle/>
          <a:p>
            <a:endParaRPr lang="en-US"/>
          </a:p>
        </p:txBody>
      </p:sp>
      <p:sp>
        <p:nvSpPr>
          <p:cNvPr id="36870" name="Oval 6"/>
          <p:cNvSpPr>
            <a:spLocks noChangeArrowheads="1"/>
          </p:cNvSpPr>
          <p:nvPr/>
        </p:nvSpPr>
        <p:spPr bwMode="auto">
          <a:xfrm>
            <a:off x="3962400" y="6423025"/>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1" name="Oval 7"/>
          <p:cNvSpPr>
            <a:spLocks noChangeArrowheads="1"/>
          </p:cNvSpPr>
          <p:nvPr/>
        </p:nvSpPr>
        <p:spPr bwMode="auto">
          <a:xfrm>
            <a:off x="5105400" y="56388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2" name="Oval 8"/>
          <p:cNvSpPr>
            <a:spLocks noChangeArrowheads="1"/>
          </p:cNvSpPr>
          <p:nvPr/>
        </p:nvSpPr>
        <p:spPr bwMode="auto">
          <a:xfrm>
            <a:off x="3683000" y="6546850"/>
            <a:ext cx="100013"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3" name="Oval 9"/>
          <p:cNvSpPr>
            <a:spLocks noChangeArrowheads="1"/>
          </p:cNvSpPr>
          <p:nvPr/>
        </p:nvSpPr>
        <p:spPr bwMode="auto">
          <a:xfrm>
            <a:off x="2865438" y="6270625"/>
            <a:ext cx="100012"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4" name="Oval 10"/>
          <p:cNvSpPr>
            <a:spLocks noChangeArrowheads="1"/>
          </p:cNvSpPr>
          <p:nvPr/>
        </p:nvSpPr>
        <p:spPr bwMode="auto">
          <a:xfrm>
            <a:off x="2433638" y="5992813"/>
            <a:ext cx="100012"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5" name="Oval 11"/>
          <p:cNvSpPr>
            <a:spLocks noChangeArrowheads="1"/>
          </p:cNvSpPr>
          <p:nvPr/>
        </p:nvSpPr>
        <p:spPr bwMode="auto">
          <a:xfrm>
            <a:off x="2119313" y="5773738"/>
            <a:ext cx="98425" cy="13493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6" name="Oval 12"/>
          <p:cNvSpPr>
            <a:spLocks noChangeArrowheads="1"/>
          </p:cNvSpPr>
          <p:nvPr/>
        </p:nvSpPr>
        <p:spPr bwMode="auto">
          <a:xfrm>
            <a:off x="2322513" y="4225925"/>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7" name="Oval 13"/>
          <p:cNvSpPr>
            <a:spLocks noChangeArrowheads="1"/>
          </p:cNvSpPr>
          <p:nvPr/>
        </p:nvSpPr>
        <p:spPr bwMode="auto">
          <a:xfrm>
            <a:off x="2717800" y="4044950"/>
            <a:ext cx="100013"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8" name="Oval 14"/>
          <p:cNvSpPr>
            <a:spLocks noChangeArrowheads="1"/>
          </p:cNvSpPr>
          <p:nvPr/>
        </p:nvSpPr>
        <p:spPr bwMode="auto">
          <a:xfrm>
            <a:off x="2439988" y="3998913"/>
            <a:ext cx="100012" cy="13493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79" name="Oval 15"/>
          <p:cNvSpPr>
            <a:spLocks noChangeArrowheads="1"/>
          </p:cNvSpPr>
          <p:nvPr/>
        </p:nvSpPr>
        <p:spPr bwMode="auto">
          <a:xfrm>
            <a:off x="3046413" y="370205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0" name="Oval 16"/>
          <p:cNvSpPr>
            <a:spLocks noChangeArrowheads="1"/>
          </p:cNvSpPr>
          <p:nvPr/>
        </p:nvSpPr>
        <p:spPr bwMode="auto">
          <a:xfrm>
            <a:off x="3249613" y="390525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1" name="Oval 17"/>
          <p:cNvSpPr>
            <a:spLocks noChangeArrowheads="1"/>
          </p:cNvSpPr>
          <p:nvPr/>
        </p:nvSpPr>
        <p:spPr bwMode="auto">
          <a:xfrm>
            <a:off x="3625850" y="3763963"/>
            <a:ext cx="100013" cy="134937"/>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2" name="Oval 18"/>
          <p:cNvSpPr>
            <a:spLocks noChangeArrowheads="1"/>
          </p:cNvSpPr>
          <p:nvPr/>
        </p:nvSpPr>
        <p:spPr bwMode="auto">
          <a:xfrm>
            <a:off x="3829050" y="3849688"/>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3" name="Oval 19"/>
          <p:cNvSpPr>
            <a:spLocks noChangeArrowheads="1"/>
          </p:cNvSpPr>
          <p:nvPr/>
        </p:nvSpPr>
        <p:spPr bwMode="auto">
          <a:xfrm>
            <a:off x="4013200" y="376555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4" name="Oval 20"/>
          <p:cNvSpPr>
            <a:spLocks noChangeArrowheads="1"/>
          </p:cNvSpPr>
          <p:nvPr/>
        </p:nvSpPr>
        <p:spPr bwMode="auto">
          <a:xfrm>
            <a:off x="4813300" y="3659188"/>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5" name="Oval 21"/>
          <p:cNvSpPr>
            <a:spLocks noChangeArrowheads="1"/>
          </p:cNvSpPr>
          <p:nvPr/>
        </p:nvSpPr>
        <p:spPr bwMode="auto">
          <a:xfrm>
            <a:off x="5016500" y="3862388"/>
            <a:ext cx="98425"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6" name="Oval 22"/>
          <p:cNvSpPr>
            <a:spLocks noChangeArrowheads="1"/>
          </p:cNvSpPr>
          <p:nvPr/>
        </p:nvSpPr>
        <p:spPr bwMode="auto">
          <a:xfrm>
            <a:off x="5200650" y="38735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7" name="Oval 23"/>
          <p:cNvSpPr>
            <a:spLocks noChangeArrowheads="1"/>
          </p:cNvSpPr>
          <p:nvPr/>
        </p:nvSpPr>
        <p:spPr bwMode="auto">
          <a:xfrm>
            <a:off x="5403850" y="394335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8" name="Oval 24"/>
          <p:cNvSpPr>
            <a:spLocks noChangeArrowheads="1"/>
          </p:cNvSpPr>
          <p:nvPr/>
        </p:nvSpPr>
        <p:spPr bwMode="auto">
          <a:xfrm>
            <a:off x="5546725" y="3741738"/>
            <a:ext cx="100013" cy="136525"/>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89" name="Oval 25"/>
          <p:cNvSpPr>
            <a:spLocks noChangeArrowheads="1"/>
          </p:cNvSpPr>
          <p:nvPr/>
        </p:nvSpPr>
        <p:spPr bwMode="auto">
          <a:xfrm>
            <a:off x="5000625" y="6581775"/>
            <a:ext cx="100013"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890" name="Oval 26"/>
          <p:cNvSpPr>
            <a:spLocks noChangeArrowheads="1"/>
          </p:cNvSpPr>
          <p:nvPr/>
        </p:nvSpPr>
        <p:spPr bwMode="auto">
          <a:xfrm>
            <a:off x="4914900" y="5337175"/>
            <a:ext cx="98425" cy="196850"/>
          </a:xfrm>
          <a:prstGeom prst="ellipse">
            <a:avLst/>
          </a:prstGeom>
          <a:noFill/>
          <a:ln w="28575" cap="sq">
            <a:solidFill>
              <a:srgbClr val="FFFF00"/>
            </a:solidFill>
            <a:round/>
            <a:headEnd type="none" w="sm" len="sm"/>
            <a:tailEnd type="none" w="sm" len="sm"/>
          </a:ln>
          <a:effectLst/>
        </p:spPr>
        <p:txBody>
          <a:bodyPr wrap="none" anchor="ctr">
            <a:prstTxWarp prst="textNoShape">
              <a:avLst/>
            </a:prstTxWarp>
          </a:bodyPr>
          <a:lstStyle/>
          <a:p>
            <a:endParaRPr lang="en-US"/>
          </a:p>
        </p:txBody>
      </p:sp>
      <p:cxnSp>
        <p:nvCxnSpPr>
          <p:cNvPr id="36894" name="AutoShape 30"/>
          <p:cNvCxnSpPr>
            <a:cxnSpLocks noChangeShapeType="1"/>
            <a:stCxn id="36889" idx="2"/>
            <a:endCxn id="36890" idx="2"/>
          </p:cNvCxnSpPr>
          <p:nvPr/>
        </p:nvCxnSpPr>
        <p:spPr bwMode="auto">
          <a:xfrm rot="10800000">
            <a:off x="4900613" y="5435600"/>
            <a:ext cx="85725" cy="1214438"/>
          </a:xfrm>
          <a:prstGeom prst="curvedConnector3">
            <a:avLst>
              <a:gd name="adj1" fmla="val 350000"/>
            </a:avLst>
          </a:prstGeom>
          <a:noFill/>
          <a:ln w="12700" cap="sq">
            <a:solidFill>
              <a:srgbClr val="000080"/>
            </a:solidFill>
            <a:round/>
            <a:headEnd type="none" w="sm" len="sm"/>
            <a:tailEnd type="stealth" w="lg" len="lg"/>
          </a:ln>
          <a:effectLst/>
        </p:spPr>
      </p:cxnSp>
      <p:sp>
        <p:nvSpPr>
          <p:cNvPr id="36896" name="Freeform 32"/>
          <p:cNvSpPr>
            <a:spLocks/>
          </p:cNvSpPr>
          <p:nvPr/>
        </p:nvSpPr>
        <p:spPr bwMode="auto">
          <a:xfrm>
            <a:off x="6556375" y="4794250"/>
            <a:ext cx="1328738" cy="484188"/>
          </a:xfrm>
          <a:custGeom>
            <a:avLst/>
            <a:gdLst/>
            <a:ahLst/>
            <a:cxnLst>
              <a:cxn ang="0">
                <a:pos x="0" y="188"/>
              </a:cxn>
              <a:cxn ang="0">
                <a:pos x="173" y="6"/>
              </a:cxn>
              <a:cxn ang="0">
                <a:pos x="309" y="152"/>
              </a:cxn>
              <a:cxn ang="0">
                <a:pos x="437" y="225"/>
              </a:cxn>
              <a:cxn ang="0">
                <a:pos x="628" y="125"/>
              </a:cxn>
            </a:cxnLst>
            <a:rect l="0" t="0" r="r" b="b"/>
            <a:pathLst>
              <a:path w="628" h="229">
                <a:moveTo>
                  <a:pt x="0" y="188"/>
                </a:moveTo>
                <a:cubicBezTo>
                  <a:pt x="61" y="100"/>
                  <a:pt x="122" y="12"/>
                  <a:pt x="173" y="6"/>
                </a:cubicBezTo>
                <a:cubicBezTo>
                  <a:pt x="224" y="0"/>
                  <a:pt x="265" y="116"/>
                  <a:pt x="309" y="152"/>
                </a:cubicBezTo>
                <a:cubicBezTo>
                  <a:pt x="353" y="188"/>
                  <a:pt x="384" y="229"/>
                  <a:pt x="437" y="225"/>
                </a:cubicBezTo>
                <a:cubicBezTo>
                  <a:pt x="490" y="221"/>
                  <a:pt x="559" y="173"/>
                  <a:pt x="628" y="125"/>
                </a:cubicBezTo>
              </a:path>
            </a:pathLst>
          </a:custGeom>
          <a:noFill/>
          <a:ln w="19050" cap="sq" cmpd="sng">
            <a:solidFill>
              <a:srgbClr val="FFD833"/>
            </a:solidFill>
            <a:prstDash val="solid"/>
            <a:round/>
            <a:headEnd type="none" w="sm" len="sm"/>
            <a:tailEnd type="none" w="sm" len="sm"/>
          </a:ln>
          <a:effectLst/>
        </p:spPr>
        <p:txBody>
          <a:bodyPr wrap="none" anchor="ctr">
            <a:prstTxWarp prst="textNoShape">
              <a:avLst/>
            </a:prstTxWarp>
          </a:bodyPr>
          <a:lstStyle/>
          <a:p>
            <a:endParaRPr lang="en-US"/>
          </a:p>
        </p:txBody>
      </p:sp>
      <p:sp>
        <p:nvSpPr>
          <p:cNvPr id="36937" name="Line 73"/>
          <p:cNvSpPr>
            <a:spLocks noChangeShapeType="1"/>
          </p:cNvSpPr>
          <p:nvPr/>
        </p:nvSpPr>
        <p:spPr bwMode="auto">
          <a:xfrm>
            <a:off x="1752600" y="3581400"/>
            <a:ext cx="685800" cy="3810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6938" name="Text Box 74"/>
          <p:cNvSpPr txBox="1">
            <a:spLocks noChangeArrowheads="1"/>
          </p:cNvSpPr>
          <p:nvPr/>
        </p:nvSpPr>
        <p:spPr bwMode="auto">
          <a:xfrm>
            <a:off x="533400" y="3200400"/>
            <a:ext cx="1219200" cy="409575"/>
          </a:xfrm>
          <a:prstGeom prst="rect">
            <a:avLst/>
          </a:prstGeom>
          <a:noFill/>
          <a:ln w="12700" cap="sq">
            <a:solidFill>
              <a:schemeClr val="tx1"/>
            </a:solid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a:latin typeface="Arial" charset="0"/>
              </a:rPr>
              <a:t>Plasmid</a:t>
            </a:r>
          </a:p>
        </p:txBody>
      </p:sp>
      <p:sp>
        <p:nvSpPr>
          <p:cNvPr id="36939" name="Rectangle 75"/>
          <p:cNvSpPr>
            <a:spLocks noChangeArrowheads="1"/>
          </p:cNvSpPr>
          <p:nvPr/>
        </p:nvSpPr>
        <p:spPr bwMode="auto">
          <a:xfrm>
            <a:off x="152400" y="5486400"/>
            <a:ext cx="1828800" cy="925513"/>
          </a:xfrm>
          <a:prstGeom prst="rect">
            <a:avLst/>
          </a:prstGeom>
          <a:noFill/>
          <a:ln w="9525">
            <a:solidFill>
              <a:schemeClr val="tx1"/>
            </a:solidFill>
            <a:miter lim="800000"/>
            <a:headEnd/>
            <a:tailEnd/>
          </a:ln>
          <a:effectLst/>
        </p:spPr>
        <p:txBody>
          <a:bodyPr>
            <a:prstTxWarp prst="textNoShape">
              <a:avLst/>
            </a:prstTxWarp>
            <a:spAutoFit/>
          </a:bodyPr>
          <a:lstStyle/>
          <a:p>
            <a:pPr algn="l" eaLnBrk="0" hangingPunct="0"/>
            <a:r>
              <a:rPr lang="en-US" sz="1800" b="1">
                <a:latin typeface="Arial" charset="0"/>
              </a:rPr>
              <a:t>Bacterial </a:t>
            </a:r>
          </a:p>
          <a:p>
            <a:pPr algn="l" eaLnBrk="0" hangingPunct="0"/>
            <a:r>
              <a:rPr lang="en-US" sz="1800" b="1">
                <a:latin typeface="Arial" charset="0"/>
              </a:rPr>
              <a:t>chromosomal </a:t>
            </a:r>
          </a:p>
          <a:p>
            <a:pPr algn="l" eaLnBrk="0" hangingPunct="0"/>
            <a:r>
              <a:rPr lang="en-US" sz="1800" b="1">
                <a:latin typeface="Arial" charset="0"/>
              </a:rPr>
              <a:t>DNA</a:t>
            </a:r>
          </a:p>
        </p:txBody>
      </p:sp>
      <p:sp>
        <p:nvSpPr>
          <p:cNvPr id="36940" name="Line 76"/>
          <p:cNvSpPr>
            <a:spLocks noChangeShapeType="1"/>
          </p:cNvSpPr>
          <p:nvPr/>
        </p:nvSpPr>
        <p:spPr bwMode="auto">
          <a:xfrm flipV="1">
            <a:off x="1524000" y="5181600"/>
            <a:ext cx="1447800" cy="3048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6941" name="Rectangle 77"/>
          <p:cNvSpPr>
            <a:spLocks noChangeArrowheads="1"/>
          </p:cNvSpPr>
          <p:nvPr/>
        </p:nvSpPr>
        <p:spPr bwMode="auto">
          <a:xfrm>
            <a:off x="6019800" y="3429000"/>
            <a:ext cx="1108075" cy="376238"/>
          </a:xfrm>
          <a:prstGeom prst="rect">
            <a:avLst/>
          </a:prstGeom>
          <a:noFill/>
          <a:ln w="9525">
            <a:solidFill>
              <a:schemeClr val="tx1"/>
            </a:solidFill>
            <a:miter lim="800000"/>
            <a:headEnd/>
            <a:tailEnd/>
          </a:ln>
          <a:effectLst/>
        </p:spPr>
        <p:txBody>
          <a:bodyPr wrap="none">
            <a:prstTxWarp prst="textNoShape">
              <a:avLst/>
            </a:prstTxWarp>
            <a:spAutoFit/>
          </a:bodyPr>
          <a:lstStyle/>
          <a:p>
            <a:pPr algn="l" eaLnBrk="0" hangingPunct="0"/>
            <a:r>
              <a:rPr lang="en-US" sz="1800" b="1">
                <a:latin typeface="Arial" charset="0"/>
              </a:rPr>
              <a:t>Cell wall</a:t>
            </a:r>
          </a:p>
        </p:txBody>
      </p:sp>
      <p:sp>
        <p:nvSpPr>
          <p:cNvPr id="36942" name="Line 78"/>
          <p:cNvSpPr>
            <a:spLocks noChangeShapeType="1"/>
          </p:cNvSpPr>
          <p:nvPr/>
        </p:nvSpPr>
        <p:spPr bwMode="auto">
          <a:xfrm flipH="1">
            <a:off x="6019800" y="3810000"/>
            <a:ext cx="304800" cy="533400"/>
          </a:xfrm>
          <a:prstGeom prst="line">
            <a:avLst/>
          </a:prstGeom>
          <a:noFill/>
          <a:ln w="28575">
            <a:solidFill>
              <a:schemeClr val="tx1"/>
            </a:solidFill>
            <a:round/>
            <a:headEnd/>
            <a:tailEnd type="triangle" w="med" len="med"/>
          </a:ln>
          <a:effectLst/>
        </p:spPr>
        <p:txBody>
          <a:bodyPr>
            <a:prstTxWarp prst="textNoShape">
              <a:avLst/>
            </a:prstTxWarp>
          </a:bodyPr>
          <a:lstStyle/>
          <a:p>
            <a:endParaRPr lang="en-US"/>
          </a:p>
        </p:txBody>
      </p:sp>
      <p:sp>
        <p:nvSpPr>
          <p:cNvPr id="36943" name="Oval 79"/>
          <p:cNvSpPr>
            <a:spLocks noChangeArrowheads="1"/>
          </p:cNvSpPr>
          <p:nvPr/>
        </p:nvSpPr>
        <p:spPr bwMode="auto">
          <a:xfrm>
            <a:off x="5257800" y="54102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944" name="Oval 80"/>
          <p:cNvSpPr>
            <a:spLocks noChangeArrowheads="1"/>
          </p:cNvSpPr>
          <p:nvPr/>
        </p:nvSpPr>
        <p:spPr bwMode="auto">
          <a:xfrm>
            <a:off x="5334000" y="51054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945" name="Oval 81"/>
          <p:cNvSpPr>
            <a:spLocks noChangeArrowheads="1"/>
          </p:cNvSpPr>
          <p:nvPr/>
        </p:nvSpPr>
        <p:spPr bwMode="auto">
          <a:xfrm>
            <a:off x="4318000" y="6473825"/>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
        <p:nvSpPr>
          <p:cNvPr id="36946" name="Oval 82"/>
          <p:cNvSpPr>
            <a:spLocks noChangeArrowheads="1"/>
          </p:cNvSpPr>
          <p:nvPr/>
        </p:nvSpPr>
        <p:spPr bwMode="auto">
          <a:xfrm>
            <a:off x="4953000" y="5029200"/>
            <a:ext cx="98425" cy="134938"/>
          </a:xfrm>
          <a:prstGeom prst="ellipse">
            <a:avLst/>
          </a:prstGeom>
          <a:noFill/>
          <a:ln w="28575" cap="sq">
            <a:solidFill>
              <a:srgbClr val="FFFF99"/>
            </a:solidFill>
            <a:round/>
            <a:headEnd type="none" w="sm" len="sm"/>
            <a:tailEnd type="none" w="sm" len="sm"/>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94"/>
                                        </p:tgtEl>
                                        <p:attrNameLst>
                                          <p:attrName>style.visibility</p:attrName>
                                        </p:attrNameLst>
                                      </p:cBhvr>
                                      <p:to>
                                        <p:strVal val="visible"/>
                                      </p:to>
                                    </p:set>
                                    <p:animEffect transition="in" filter="fade">
                                      <p:cBhvr>
                                        <p:cTn id="7" dur="2000"/>
                                        <p:tgtEl>
                                          <p:spTgt spid="3689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36890"/>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2000"/>
                                  </p:stCondLst>
                                  <p:childTnLst>
                                    <p:set>
                                      <p:cBhvr>
                                        <p:cTn id="13" dur="1" fill="hold">
                                          <p:stCondLst>
                                            <p:cond delay="0"/>
                                          </p:stCondLst>
                                        </p:cTn>
                                        <p:tgtEl>
                                          <p:spTgt spid="36946"/>
                                        </p:tgtEl>
                                        <p:attrNameLst>
                                          <p:attrName>style.visibility</p:attrName>
                                        </p:attrNameLst>
                                      </p:cBhvr>
                                      <p:to>
                                        <p:strVal val="visible"/>
                                      </p:to>
                                    </p:set>
                                  </p:childTnLst>
                                </p:cTn>
                              </p:par>
                            </p:childTnLst>
                          </p:cTn>
                        </p:par>
                        <p:par>
                          <p:cTn id="14" fill="hold">
                            <p:stCondLst>
                              <p:cond delay="4000"/>
                            </p:stCondLst>
                            <p:childTnLst>
                              <p:par>
                                <p:cTn id="15" presetID="1" presetClass="entr" presetSubtype="0" fill="hold" grpId="0" nodeType="afterEffect">
                                  <p:stCondLst>
                                    <p:cond delay="2000"/>
                                  </p:stCondLst>
                                  <p:childTnLst>
                                    <p:set>
                                      <p:cBhvr>
                                        <p:cTn id="16" dur="1" fill="hold">
                                          <p:stCondLst>
                                            <p:cond delay="0"/>
                                          </p:stCondLst>
                                        </p:cTn>
                                        <p:tgtEl>
                                          <p:spTgt spid="36944"/>
                                        </p:tgtEl>
                                        <p:attrNameLst>
                                          <p:attrName>style.visibility</p:attrName>
                                        </p:attrNameLst>
                                      </p:cBhvr>
                                      <p:to>
                                        <p:strVal val="visible"/>
                                      </p:to>
                                    </p:set>
                                  </p:childTnLst>
                                </p:cTn>
                              </p:par>
                            </p:childTnLst>
                          </p:cTn>
                        </p:par>
                        <p:par>
                          <p:cTn id="17" fill="hold">
                            <p:stCondLst>
                              <p:cond delay="6000"/>
                            </p:stCondLst>
                            <p:childTnLst>
                              <p:par>
                                <p:cTn id="18" presetID="1" presetClass="entr" presetSubtype="0" fill="hold" grpId="0" nodeType="afterEffect">
                                  <p:stCondLst>
                                    <p:cond delay="2000"/>
                                  </p:stCondLst>
                                  <p:childTnLst>
                                    <p:set>
                                      <p:cBhvr>
                                        <p:cTn id="19" dur="1" fill="hold">
                                          <p:stCondLst>
                                            <p:cond delay="0"/>
                                          </p:stCondLst>
                                        </p:cTn>
                                        <p:tgtEl>
                                          <p:spTgt spid="36943"/>
                                        </p:tgtEl>
                                        <p:attrNameLst>
                                          <p:attrName>style.visibility</p:attrName>
                                        </p:attrNameLst>
                                      </p:cBhvr>
                                      <p:to>
                                        <p:strVal val="visible"/>
                                      </p:to>
                                    </p:set>
                                  </p:childTnLst>
                                </p:cTn>
                              </p:par>
                            </p:childTnLst>
                          </p:cTn>
                        </p:par>
                        <p:par>
                          <p:cTn id="20" fill="hold">
                            <p:stCondLst>
                              <p:cond delay="8000"/>
                            </p:stCondLst>
                            <p:childTnLst>
                              <p:par>
                                <p:cTn id="21" presetID="1" presetClass="entr" presetSubtype="0" fill="hold" grpId="0" nodeType="afterEffect">
                                  <p:stCondLst>
                                    <p:cond delay="2000"/>
                                  </p:stCondLst>
                                  <p:childTnLst>
                                    <p:set>
                                      <p:cBhvr>
                                        <p:cTn id="22"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animBg="1"/>
      <p:bldP spid="36890" grpId="0" animBg="1"/>
      <p:bldP spid="36943" grpId="0" animBg="1"/>
      <p:bldP spid="36944" grpId="0" animBg="1"/>
      <p:bldP spid="36946"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What is a plasmid?</a:t>
            </a:r>
          </a:p>
        </p:txBody>
      </p:sp>
      <p:sp>
        <p:nvSpPr>
          <p:cNvPr id="37891" name="Rectangle 3"/>
          <p:cNvSpPr>
            <a:spLocks noGrp="1" noChangeArrowheads="1"/>
          </p:cNvSpPr>
          <p:nvPr>
            <p:ph type="body" idx="1"/>
          </p:nvPr>
        </p:nvSpPr>
        <p:spPr>
          <a:xfrm>
            <a:off x="838200" y="1828800"/>
            <a:ext cx="5257800" cy="4724400"/>
          </a:xfrm>
        </p:spPr>
        <p:txBody>
          <a:bodyPr/>
          <a:lstStyle/>
          <a:p>
            <a:pPr>
              <a:lnSpc>
                <a:spcPct val="90000"/>
              </a:lnSpc>
            </a:pPr>
            <a:r>
              <a:rPr lang="en-US" sz="2600"/>
              <a:t>The most simple bacterial </a:t>
            </a:r>
            <a:r>
              <a:rPr lang="en-US" sz="2600">
                <a:solidFill>
                  <a:srgbClr val="FF0000"/>
                </a:solidFill>
              </a:rPr>
              <a:t>vector</a:t>
            </a:r>
            <a:r>
              <a:rPr lang="en-US" sz="2600"/>
              <a:t>: a DNA molecule used to insert foreign DNA into a host cell </a:t>
            </a:r>
          </a:p>
          <a:p>
            <a:pPr>
              <a:lnSpc>
                <a:spcPct val="90000"/>
              </a:lnSpc>
            </a:pPr>
            <a:r>
              <a:rPr lang="en-US" sz="2600"/>
              <a:t>A </a:t>
            </a:r>
            <a:r>
              <a:rPr lang="en-US" sz="2600">
                <a:solidFill>
                  <a:srgbClr val="FF0000"/>
                </a:solidFill>
              </a:rPr>
              <a:t>circular</a:t>
            </a:r>
            <a:r>
              <a:rPr lang="en-US" sz="2600"/>
              <a:t> piece of </a:t>
            </a:r>
            <a:r>
              <a:rPr lang="en-US" sz="2600">
                <a:solidFill>
                  <a:srgbClr val="FF0000"/>
                </a:solidFill>
              </a:rPr>
              <a:t>autonomously replicating</a:t>
            </a:r>
            <a:r>
              <a:rPr lang="en-US" sz="2600"/>
              <a:t> DNA</a:t>
            </a:r>
          </a:p>
          <a:p>
            <a:pPr>
              <a:lnSpc>
                <a:spcPct val="90000"/>
              </a:lnSpc>
            </a:pPr>
            <a:r>
              <a:rPr lang="en-US" sz="2600"/>
              <a:t>Plasmids are like mini-chromosomes</a:t>
            </a:r>
          </a:p>
          <a:p>
            <a:pPr>
              <a:lnSpc>
                <a:spcPct val="90000"/>
              </a:lnSpc>
            </a:pPr>
            <a:r>
              <a:rPr lang="en-US" sz="2600"/>
              <a:t>Originally evolved by bacteria</a:t>
            </a:r>
          </a:p>
          <a:p>
            <a:pPr>
              <a:lnSpc>
                <a:spcPct val="90000"/>
              </a:lnSpc>
            </a:pPr>
            <a:r>
              <a:rPr lang="en-US" sz="2600"/>
              <a:t>May express antibiotic resistance gene or be modified to express proteins of interest</a:t>
            </a:r>
          </a:p>
        </p:txBody>
      </p:sp>
      <p:grpSp>
        <p:nvGrpSpPr>
          <p:cNvPr id="37892" name="Group 4"/>
          <p:cNvGrpSpPr>
            <a:grpSpLocks/>
          </p:cNvGrpSpPr>
          <p:nvPr/>
        </p:nvGrpSpPr>
        <p:grpSpPr bwMode="auto">
          <a:xfrm>
            <a:off x="6019800" y="4191000"/>
            <a:ext cx="2584450" cy="2355850"/>
            <a:chOff x="3819" y="1448"/>
            <a:chExt cx="1764" cy="1620"/>
          </a:xfrm>
        </p:grpSpPr>
        <p:sp>
          <p:nvSpPr>
            <p:cNvPr id="37893" name="Oval 5"/>
            <p:cNvSpPr>
              <a:spLocks noChangeArrowheads="1"/>
            </p:cNvSpPr>
            <p:nvPr/>
          </p:nvSpPr>
          <p:spPr bwMode="auto">
            <a:xfrm>
              <a:off x="3820" y="1448"/>
              <a:ext cx="1763" cy="1620"/>
            </a:xfrm>
            <a:prstGeom prst="ellipse">
              <a:avLst/>
            </a:prstGeom>
            <a:noFill/>
            <a:ln w="101600" cap="sq">
              <a:solidFill>
                <a:schemeClr val="bg2"/>
              </a:solidFill>
              <a:round/>
              <a:headEnd type="none" w="sm" len="sm"/>
              <a:tailEnd type="none" w="sm" len="sm"/>
            </a:ln>
            <a:effectLst/>
          </p:spPr>
          <p:txBody>
            <a:bodyPr wrap="none" anchor="ctr">
              <a:prstTxWarp prst="textNoShape">
                <a:avLst/>
              </a:prstTxWarp>
            </a:bodyPr>
            <a:lstStyle/>
            <a:p>
              <a:pPr eaLnBrk="0" hangingPunct="0"/>
              <a:endParaRPr lang="en-US" sz="2800" b="1">
                <a:latin typeface="Arial" charset="0"/>
              </a:endParaRPr>
            </a:p>
          </p:txBody>
        </p:sp>
        <p:sp>
          <p:nvSpPr>
            <p:cNvPr id="37894" name="Freeform 6"/>
            <p:cNvSpPr>
              <a:spLocks/>
            </p:cNvSpPr>
            <p:nvPr/>
          </p:nvSpPr>
          <p:spPr bwMode="auto">
            <a:xfrm>
              <a:off x="3898" y="2571"/>
              <a:ext cx="612" cy="474"/>
            </a:xfrm>
            <a:custGeom>
              <a:avLst/>
              <a:gdLst/>
              <a:ahLst/>
              <a:cxnLst>
                <a:cxn ang="0">
                  <a:pos x="612" y="474"/>
                </a:cxn>
                <a:cxn ang="0">
                  <a:pos x="483" y="438"/>
                </a:cxn>
                <a:cxn ang="0">
                  <a:pos x="345" y="375"/>
                </a:cxn>
                <a:cxn ang="0">
                  <a:pos x="192" y="264"/>
                </a:cxn>
                <a:cxn ang="0">
                  <a:pos x="36" y="66"/>
                </a:cxn>
                <a:cxn ang="0">
                  <a:pos x="0" y="0"/>
                </a:cxn>
              </a:cxnLst>
              <a:rect l="0" t="0" r="r" b="b"/>
              <a:pathLst>
                <a:path w="612" h="474">
                  <a:moveTo>
                    <a:pt x="612" y="474"/>
                  </a:moveTo>
                  <a:cubicBezTo>
                    <a:pt x="569" y="464"/>
                    <a:pt x="527" y="454"/>
                    <a:pt x="483" y="438"/>
                  </a:cubicBezTo>
                  <a:cubicBezTo>
                    <a:pt x="439" y="422"/>
                    <a:pt x="394" y="404"/>
                    <a:pt x="345" y="375"/>
                  </a:cubicBezTo>
                  <a:cubicBezTo>
                    <a:pt x="296" y="346"/>
                    <a:pt x="243" y="315"/>
                    <a:pt x="192" y="264"/>
                  </a:cubicBezTo>
                  <a:cubicBezTo>
                    <a:pt x="141" y="213"/>
                    <a:pt x="68" y="110"/>
                    <a:pt x="36" y="66"/>
                  </a:cubicBezTo>
                  <a:cubicBezTo>
                    <a:pt x="4" y="22"/>
                    <a:pt x="2" y="11"/>
                    <a:pt x="0" y="0"/>
                  </a:cubicBezTo>
                </a:path>
              </a:pathLst>
            </a:custGeom>
            <a:noFill/>
            <a:ln w="152400" cap="sq" cmpd="sng">
              <a:solidFill>
                <a:srgbClr val="FF0066"/>
              </a:solidFill>
              <a:prstDash val="solid"/>
              <a:round/>
              <a:headEnd type="none" w="sm" len="sm"/>
              <a:tailEnd type="triangle" w="sm" len="sm"/>
            </a:ln>
            <a:effectLst/>
          </p:spPr>
          <p:txBody>
            <a:bodyPr wrap="none" anchor="ctr">
              <a:prstTxWarp prst="textNoShape">
                <a:avLst/>
              </a:prstTxWarp>
            </a:bodyPr>
            <a:lstStyle/>
            <a:p>
              <a:endParaRPr lang="en-US"/>
            </a:p>
          </p:txBody>
        </p:sp>
        <p:sp>
          <p:nvSpPr>
            <p:cNvPr id="37895" name="Text Box 7"/>
            <p:cNvSpPr txBox="1">
              <a:spLocks noChangeArrowheads="1"/>
            </p:cNvSpPr>
            <p:nvPr/>
          </p:nvSpPr>
          <p:spPr bwMode="auto">
            <a:xfrm>
              <a:off x="3900" y="2089"/>
              <a:ext cx="381" cy="273"/>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i="1">
                  <a:latin typeface="Arial" charset="0"/>
                </a:rPr>
                <a:t>ori</a:t>
              </a:r>
              <a:endParaRPr lang="en-US" sz="2000" b="1">
                <a:latin typeface="Arial" charset="0"/>
              </a:endParaRPr>
            </a:p>
          </p:txBody>
        </p:sp>
        <p:sp>
          <p:nvSpPr>
            <p:cNvPr id="37896" name="Text Box 8"/>
            <p:cNvSpPr txBox="1">
              <a:spLocks noChangeArrowheads="1"/>
            </p:cNvSpPr>
            <p:nvPr/>
          </p:nvSpPr>
          <p:spPr bwMode="auto">
            <a:xfrm>
              <a:off x="4184" y="2613"/>
              <a:ext cx="380" cy="272"/>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b="1" i="1">
                  <a:latin typeface="Arial" charset="0"/>
                </a:rPr>
                <a:t>bla</a:t>
              </a:r>
              <a:endParaRPr lang="en-US" sz="2000" b="1">
                <a:latin typeface="Arial" charset="0"/>
              </a:endParaRPr>
            </a:p>
          </p:txBody>
        </p:sp>
        <p:sp>
          <p:nvSpPr>
            <p:cNvPr id="37897" name="Freeform 9"/>
            <p:cNvSpPr>
              <a:spLocks/>
            </p:cNvSpPr>
            <p:nvPr/>
          </p:nvSpPr>
          <p:spPr bwMode="auto">
            <a:xfrm rot="42317">
              <a:off x="3819" y="2065"/>
              <a:ext cx="30" cy="294"/>
            </a:xfrm>
            <a:custGeom>
              <a:avLst/>
              <a:gdLst/>
              <a:ahLst/>
              <a:cxnLst>
                <a:cxn ang="0">
                  <a:pos x="13" y="312"/>
                </a:cxn>
                <a:cxn ang="0">
                  <a:pos x="4" y="189"/>
                </a:cxn>
                <a:cxn ang="0">
                  <a:pos x="34" y="0"/>
                </a:cxn>
              </a:cxnLst>
              <a:rect l="0" t="0" r="r" b="b"/>
              <a:pathLst>
                <a:path w="34" h="312">
                  <a:moveTo>
                    <a:pt x="13" y="312"/>
                  </a:moveTo>
                  <a:cubicBezTo>
                    <a:pt x="6" y="276"/>
                    <a:pt x="0" y="241"/>
                    <a:pt x="4" y="189"/>
                  </a:cubicBezTo>
                  <a:cubicBezTo>
                    <a:pt x="8" y="137"/>
                    <a:pt x="29" y="31"/>
                    <a:pt x="34" y="0"/>
                  </a:cubicBezTo>
                </a:path>
              </a:pathLst>
            </a:custGeom>
            <a:noFill/>
            <a:ln w="152400" cap="sq" cmpd="sng">
              <a:solidFill>
                <a:srgbClr val="CC99FF"/>
              </a:solidFill>
              <a:prstDash val="solid"/>
              <a:round/>
              <a:headEnd type="none" w="sm" len="sm"/>
              <a:tailEnd type="none" w="sm" len="sm"/>
            </a:ln>
            <a:effectLst/>
          </p:spPr>
          <p:txBody>
            <a:bodyPr wrap="none" anchor="ctr">
              <a:prstTxWarp prst="textNoShape">
                <a:avLst/>
              </a:prstTxWarp>
            </a:bodyPr>
            <a:lstStyle/>
            <a:p>
              <a:endParaRPr lang="en-US"/>
            </a:p>
          </p:txBody>
        </p:sp>
      </p:grpSp>
      <p:pic>
        <p:nvPicPr>
          <p:cNvPr id="37898" name="Picture 10" descr="img00011"/>
          <p:cNvPicPr>
            <a:picLocks noChangeAspect="1" noChangeArrowheads="1"/>
          </p:cNvPicPr>
          <p:nvPr/>
        </p:nvPicPr>
        <p:blipFill>
          <a:blip r:embed="rId3"/>
          <a:srcRect l="26816" t="19200" r="5363" b="7680"/>
          <a:stretch>
            <a:fillRect/>
          </a:stretch>
        </p:blipFill>
        <p:spPr bwMode="auto">
          <a:xfrm rot="1207387">
            <a:off x="6324600" y="1524000"/>
            <a:ext cx="2312988" cy="17414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20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7891">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378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 calcmode="lin" valueType="num">
                                      <p:cBhvr>
                                        <p:cTn id="15" dur="20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37891">
                                            <p:txEl>
                                              <p:pRg st="1" end="1"/>
                                            </p:txEl>
                                          </p:spTgt>
                                        </p:tgtEl>
                                        <p:attrNameLst>
                                          <p:attrName>style.rotation</p:attrName>
                                        </p:attrNameLst>
                                      </p:cBhvr>
                                      <p:tavLst>
                                        <p:tav tm="0">
                                          <p:val>
                                            <p:fltVal val="360"/>
                                          </p:val>
                                        </p:tav>
                                        <p:tav tm="100000">
                                          <p:val>
                                            <p:fltVal val="0"/>
                                          </p:val>
                                        </p:tav>
                                      </p:tavLst>
                                    </p:anim>
                                    <p:animEffect transition="in" filter="fade">
                                      <p:cBhvr>
                                        <p:cTn id="18" dur="2000"/>
                                        <p:tgtEl>
                                          <p:spTgt spid="3789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37891">
                                            <p:txEl>
                                              <p:pRg st="2" end="2"/>
                                            </p:txEl>
                                          </p:spTgt>
                                        </p:tgtEl>
                                        <p:attrNameLst>
                                          <p:attrName>style.visibility</p:attrName>
                                        </p:attrNameLst>
                                      </p:cBhvr>
                                      <p:to>
                                        <p:strVal val="visible"/>
                                      </p:to>
                                    </p:set>
                                    <p:anim calcmode="lin" valueType="num">
                                      <p:cBhvr>
                                        <p:cTn id="23" dur="20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37891">
                                            <p:txEl>
                                              <p:pRg st="2" end="2"/>
                                            </p:txEl>
                                          </p:spTgt>
                                        </p:tgtEl>
                                        <p:attrNameLst>
                                          <p:attrName>style.rotation</p:attrName>
                                        </p:attrNameLst>
                                      </p:cBhvr>
                                      <p:tavLst>
                                        <p:tav tm="0">
                                          <p:val>
                                            <p:fltVal val="360"/>
                                          </p:val>
                                        </p:tav>
                                        <p:tav tm="100000">
                                          <p:val>
                                            <p:fltVal val="0"/>
                                          </p:val>
                                        </p:tav>
                                      </p:tavLst>
                                    </p:anim>
                                    <p:animEffect transition="in" filter="fade">
                                      <p:cBhvr>
                                        <p:cTn id="26" dur="2000"/>
                                        <p:tgtEl>
                                          <p:spTgt spid="37891">
                                            <p:txEl>
                                              <p:pRg st="2" end="2"/>
                                            </p:txEl>
                                          </p:spTgt>
                                        </p:tgtEl>
                                      </p:cBhvr>
                                    </p:animEffect>
                                  </p:childTnLst>
                                </p:cTn>
                              </p:par>
                            </p:childTnLst>
                          </p:cTn>
                        </p:par>
                        <p:par>
                          <p:cTn id="27" fill="hold">
                            <p:stCondLst>
                              <p:cond delay="2000"/>
                            </p:stCondLst>
                            <p:childTnLst>
                              <p:par>
                                <p:cTn id="28" presetID="15" presetClass="entr" presetSubtype="0" fill="hold" nodeType="afterEffect">
                                  <p:stCondLst>
                                    <p:cond delay="0"/>
                                  </p:stCondLst>
                                  <p:childTnLst>
                                    <p:set>
                                      <p:cBhvr>
                                        <p:cTn id="29" dur="1" fill="hold">
                                          <p:stCondLst>
                                            <p:cond delay="0"/>
                                          </p:stCondLst>
                                        </p:cTn>
                                        <p:tgtEl>
                                          <p:spTgt spid="37892"/>
                                        </p:tgtEl>
                                        <p:attrNameLst>
                                          <p:attrName>style.visibility</p:attrName>
                                        </p:attrNameLst>
                                      </p:cBhvr>
                                      <p:to>
                                        <p:strVal val="visible"/>
                                      </p:to>
                                    </p:set>
                                    <p:anim calcmode="lin" valueType="num">
                                      <p:cBhvr>
                                        <p:cTn id="30" dur="1000" fill="hold"/>
                                        <p:tgtEl>
                                          <p:spTgt spid="37892"/>
                                        </p:tgtEl>
                                        <p:attrNameLst>
                                          <p:attrName>ppt_w</p:attrName>
                                        </p:attrNameLst>
                                      </p:cBhvr>
                                      <p:tavLst>
                                        <p:tav tm="0">
                                          <p:val>
                                            <p:fltVal val="0"/>
                                          </p:val>
                                        </p:tav>
                                        <p:tav tm="100000">
                                          <p:val>
                                            <p:strVal val="#ppt_w"/>
                                          </p:val>
                                        </p:tav>
                                      </p:tavLst>
                                    </p:anim>
                                    <p:anim calcmode="lin" valueType="num">
                                      <p:cBhvr>
                                        <p:cTn id="31" dur="1000" fill="hold"/>
                                        <p:tgtEl>
                                          <p:spTgt spid="37892"/>
                                        </p:tgtEl>
                                        <p:attrNameLst>
                                          <p:attrName>ppt_h</p:attrName>
                                        </p:attrNameLst>
                                      </p:cBhvr>
                                      <p:tavLst>
                                        <p:tav tm="0">
                                          <p:val>
                                            <p:fltVal val="0"/>
                                          </p:val>
                                        </p:tav>
                                        <p:tav tm="100000">
                                          <p:val>
                                            <p:strVal val="#ppt_h"/>
                                          </p:val>
                                        </p:tav>
                                      </p:tavLst>
                                    </p:anim>
                                    <p:anim calcmode="lin" valueType="num">
                                      <p:cBhvr>
                                        <p:cTn id="32"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37892"/>
                                        </p:tgtEl>
                                        <p:attrNameLst>
                                          <p:attrName>ppt_y</p:attrName>
                                        </p:attrNameLst>
                                      </p:cBhvr>
                                      <p:tavLst>
                                        <p:tav tm="0" fmla="#ppt_y+(sin(-2*pi*(1-$))*-#ppt_x+cos(-2*pi*(1-$))*(1-#ppt_y))*(1-$)">
                                          <p:val>
                                            <p:fltVal val="0"/>
                                          </p:val>
                                        </p:tav>
                                        <p:tav tm="100000">
                                          <p:val>
                                            <p:fltVal val="1"/>
                                          </p:val>
                                        </p:tav>
                                      </p:tavLst>
                                    </p:anim>
                                  </p:childTnLst>
                                </p:cTn>
                              </p:par>
                              <p:par>
                                <p:cTn id="34" presetID="8" presetClass="emph" presetSubtype="0" fill="hold" nodeType="withEffect">
                                  <p:stCondLst>
                                    <p:cond delay="0"/>
                                  </p:stCondLst>
                                  <p:childTnLst>
                                    <p:animRot by="21600000">
                                      <p:cBhvr>
                                        <p:cTn id="35" dur="2000" fill="hold"/>
                                        <p:tgtEl>
                                          <p:spTgt spid="37892"/>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Plasmids</a:t>
            </a:r>
          </a:p>
        </p:txBody>
      </p:sp>
      <p:sp>
        <p:nvSpPr>
          <p:cNvPr id="91139" name="Rectangle 3"/>
          <p:cNvSpPr>
            <a:spLocks noGrp="1" noChangeArrowheads="1"/>
          </p:cNvSpPr>
          <p:nvPr>
            <p:ph type="body" idx="1"/>
          </p:nvPr>
        </p:nvSpPr>
        <p:spPr>
          <a:xfrm>
            <a:off x="457200" y="1828800"/>
            <a:ext cx="8686800" cy="5029200"/>
          </a:xfrm>
        </p:spPr>
        <p:txBody>
          <a:bodyPr/>
          <a:lstStyle/>
          <a:p>
            <a:pPr>
              <a:lnSpc>
                <a:spcPct val="90000"/>
              </a:lnSpc>
            </a:pPr>
            <a:r>
              <a:rPr lang="en-US"/>
              <a:t>Differ from chromosomes</a:t>
            </a:r>
          </a:p>
          <a:p>
            <a:pPr lvl="1">
              <a:lnSpc>
                <a:spcPct val="90000"/>
              </a:lnSpc>
            </a:pPr>
            <a:r>
              <a:rPr lang="en-US"/>
              <a:t>Range in size from 1,000—200,000 bp (base pairs) </a:t>
            </a:r>
          </a:p>
          <a:p>
            <a:pPr lvl="1">
              <a:lnSpc>
                <a:spcPct val="90000"/>
              </a:lnSpc>
            </a:pPr>
            <a:r>
              <a:rPr lang="en-US"/>
              <a:t>One or more copies per cell, “stringent” vs. “relaxed”</a:t>
            </a:r>
            <a:r>
              <a:rPr lang="en-US" baseline="30000"/>
              <a:t> </a:t>
            </a:r>
            <a:r>
              <a:rPr lang="en-US"/>
              <a:t>: &lt;12 is normal, but can range from ~5 to 700 copies per cell</a:t>
            </a:r>
          </a:p>
          <a:p>
            <a:pPr lvl="1">
              <a:lnSpc>
                <a:spcPct val="90000"/>
              </a:lnSpc>
            </a:pPr>
            <a:r>
              <a:rPr lang="en-US"/>
              <a:t>Not all bacteria have plasmids</a:t>
            </a:r>
          </a:p>
          <a:p>
            <a:pPr>
              <a:lnSpc>
                <a:spcPct val="90000"/>
              </a:lnSpc>
            </a:pPr>
            <a:r>
              <a:rPr lang="en-US"/>
              <a:t>Functions</a:t>
            </a:r>
          </a:p>
          <a:p>
            <a:pPr lvl="1">
              <a:lnSpc>
                <a:spcPct val="90000"/>
              </a:lnSpc>
            </a:pPr>
            <a:r>
              <a:rPr lang="en-US"/>
              <a:t>Cryptic – no known function</a:t>
            </a:r>
          </a:p>
          <a:p>
            <a:pPr lvl="1">
              <a:lnSpc>
                <a:spcPct val="90000"/>
              </a:lnSpc>
            </a:pPr>
            <a:r>
              <a:rPr lang="en-US"/>
              <a:t>Phenotypic – antibiotic resistance, conjugative, virulence, etc.</a:t>
            </a:r>
          </a:p>
          <a:p>
            <a:pPr>
              <a:lnSpc>
                <a:spcPct val="90000"/>
              </a:lnSpc>
            </a:pP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2" descr="inserting"/>
          <p:cNvPicPr>
            <a:picLocks noChangeAspect="1" noChangeArrowheads="1"/>
          </p:cNvPicPr>
          <p:nvPr/>
        </p:nvPicPr>
        <p:blipFill>
          <a:blip r:embed="rId3"/>
          <a:srcRect b="5771"/>
          <a:stretch>
            <a:fillRect/>
          </a:stretch>
        </p:blipFill>
        <p:spPr bwMode="auto">
          <a:xfrm>
            <a:off x="381000" y="1066800"/>
            <a:ext cx="4043363" cy="4648200"/>
          </a:xfrm>
          <a:prstGeom prst="rect">
            <a:avLst/>
          </a:prstGeom>
          <a:noFill/>
          <a:ln w="28575">
            <a:solidFill>
              <a:schemeClr val="bg2"/>
            </a:solidFill>
            <a:miter lim="800000"/>
            <a:headEnd/>
            <a:tailEnd/>
          </a:ln>
        </p:spPr>
      </p:pic>
      <p:sp>
        <p:nvSpPr>
          <p:cNvPr id="93188" name="Rectangle 4"/>
          <p:cNvSpPr>
            <a:spLocks noGrp="1" noChangeArrowheads="1"/>
          </p:cNvSpPr>
          <p:nvPr>
            <p:ph type="title"/>
          </p:nvPr>
        </p:nvSpPr>
        <p:spPr>
          <a:xfrm>
            <a:off x="0" y="0"/>
            <a:ext cx="9144000" cy="1143000"/>
          </a:xfrm>
        </p:spPr>
        <p:txBody>
          <a:bodyPr/>
          <a:lstStyle/>
          <a:p>
            <a:r>
              <a:rPr lang="en-US" b="0"/>
              <a:t>Inserting DNA into a Plasmid</a:t>
            </a:r>
          </a:p>
        </p:txBody>
      </p:sp>
      <p:pic>
        <p:nvPicPr>
          <p:cNvPr id="93190" name="Picture 6" descr="Fig_3_2"/>
          <p:cNvPicPr>
            <a:picLocks noChangeAspect="1" noChangeArrowheads="1"/>
          </p:cNvPicPr>
          <p:nvPr/>
        </p:nvPicPr>
        <p:blipFill>
          <a:blip r:embed="rId4"/>
          <a:srcRect/>
          <a:stretch>
            <a:fillRect/>
          </a:stretch>
        </p:blipFill>
        <p:spPr bwMode="auto">
          <a:xfrm>
            <a:off x="4648200" y="1828800"/>
            <a:ext cx="4151313" cy="4572000"/>
          </a:xfrm>
          <a:prstGeom prst="rect">
            <a:avLst/>
          </a:prstGeom>
          <a:noFill/>
          <a:ln w="28575">
            <a:solidFill>
              <a:schemeClr val="bg2"/>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152400"/>
            <a:ext cx="8683625" cy="1023938"/>
          </a:xfrm>
        </p:spPr>
        <p:txBody>
          <a:bodyPr/>
          <a:lstStyle/>
          <a:p>
            <a:r>
              <a:rPr lang="en-US"/>
              <a:t>The pGlo plasmid</a:t>
            </a:r>
          </a:p>
        </p:txBody>
      </p:sp>
      <p:sp>
        <p:nvSpPr>
          <p:cNvPr id="38915" name="Rectangle 3"/>
          <p:cNvSpPr>
            <a:spLocks noGrp="1" noChangeArrowheads="1"/>
          </p:cNvSpPr>
          <p:nvPr>
            <p:ph type="body" idx="1"/>
          </p:nvPr>
        </p:nvSpPr>
        <p:spPr>
          <a:xfrm>
            <a:off x="533400" y="1828800"/>
            <a:ext cx="4724400" cy="4724400"/>
          </a:xfrm>
        </p:spPr>
        <p:txBody>
          <a:bodyPr/>
          <a:lstStyle/>
          <a:p>
            <a:pPr lvl="1">
              <a:buClr>
                <a:srgbClr val="FF0066"/>
              </a:buClr>
            </a:pPr>
            <a:r>
              <a:rPr lang="en-US"/>
              <a:t>Beta Lactamase</a:t>
            </a:r>
          </a:p>
          <a:p>
            <a:pPr lvl="2">
              <a:buClr>
                <a:srgbClr val="FF0066"/>
              </a:buClr>
            </a:pPr>
            <a:r>
              <a:rPr lang="en-US"/>
              <a:t>Ampicillin resistance</a:t>
            </a:r>
            <a:r>
              <a:rPr lang="en-US" sz="2800"/>
              <a:t> </a:t>
            </a:r>
          </a:p>
          <a:p>
            <a:pPr lvl="1">
              <a:buClr>
                <a:srgbClr val="FFFF00"/>
              </a:buClr>
            </a:pPr>
            <a:r>
              <a:rPr lang="en-US"/>
              <a:t>araC regulator protein</a:t>
            </a:r>
          </a:p>
          <a:p>
            <a:pPr lvl="2">
              <a:buClr>
                <a:srgbClr val="FFFF00"/>
              </a:buClr>
            </a:pPr>
            <a:r>
              <a:rPr lang="en-US"/>
              <a:t>Regulates GFP transcription</a:t>
            </a:r>
          </a:p>
          <a:p>
            <a:pPr lvl="1">
              <a:buClr>
                <a:srgbClr val="66FF33"/>
              </a:buClr>
            </a:pPr>
            <a:r>
              <a:rPr lang="en-US"/>
              <a:t>Green Fluorescent Protein</a:t>
            </a:r>
          </a:p>
          <a:p>
            <a:pPr lvl="2">
              <a:buClr>
                <a:srgbClr val="66FF33"/>
              </a:buClr>
            </a:pPr>
            <a:r>
              <a:rPr lang="en-US" i="1"/>
              <a:t>Aequorea victoria</a:t>
            </a:r>
            <a:r>
              <a:rPr lang="en-US"/>
              <a:t> jellyfish gene</a:t>
            </a:r>
          </a:p>
          <a:p>
            <a:endParaRPr lang="en-US" sz="2400"/>
          </a:p>
        </p:txBody>
      </p:sp>
      <p:sp>
        <p:nvSpPr>
          <p:cNvPr id="38917" name="Oval 5"/>
          <p:cNvSpPr>
            <a:spLocks noChangeArrowheads="1"/>
          </p:cNvSpPr>
          <p:nvPr/>
        </p:nvSpPr>
        <p:spPr bwMode="auto">
          <a:xfrm>
            <a:off x="5119688" y="2362200"/>
            <a:ext cx="3490912" cy="3276600"/>
          </a:xfrm>
          <a:prstGeom prst="ellipse">
            <a:avLst/>
          </a:prstGeom>
          <a:noFill/>
          <a:ln w="101600" cap="sq">
            <a:solidFill>
              <a:srgbClr val="808080"/>
            </a:solidFill>
            <a:round/>
            <a:headEnd type="none" w="sm" len="sm"/>
            <a:tailEnd type="none" w="sm" len="sm"/>
          </a:ln>
          <a:effectLst/>
        </p:spPr>
        <p:txBody>
          <a:bodyPr wrap="none" anchor="ctr">
            <a:prstTxWarp prst="textNoShape">
              <a:avLst/>
            </a:prstTxWarp>
          </a:bodyPr>
          <a:lstStyle/>
          <a:p>
            <a:pPr eaLnBrk="0" hangingPunct="0"/>
            <a:endParaRPr lang="en-US" sz="4400"/>
          </a:p>
        </p:txBody>
      </p:sp>
      <p:sp>
        <p:nvSpPr>
          <p:cNvPr id="38918" name="Text Box 6"/>
          <p:cNvSpPr txBox="1">
            <a:spLocks noChangeArrowheads="1"/>
          </p:cNvSpPr>
          <p:nvPr/>
        </p:nvSpPr>
        <p:spPr bwMode="auto">
          <a:xfrm>
            <a:off x="6305550" y="3687763"/>
            <a:ext cx="1206500" cy="398462"/>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2000">
                <a:latin typeface="Arial Black" charset="0"/>
              </a:rPr>
              <a:t>pGLO</a:t>
            </a:r>
            <a:endParaRPr lang="en-US" sz="1600">
              <a:latin typeface="Arial Black" charset="0"/>
            </a:endParaRPr>
          </a:p>
        </p:txBody>
      </p:sp>
      <p:sp>
        <p:nvSpPr>
          <p:cNvPr id="38919" name="Freeform 7"/>
          <p:cNvSpPr>
            <a:spLocks/>
          </p:cNvSpPr>
          <p:nvPr/>
        </p:nvSpPr>
        <p:spPr bwMode="auto">
          <a:xfrm>
            <a:off x="7186613" y="2376488"/>
            <a:ext cx="1408112" cy="1444625"/>
          </a:xfrm>
          <a:custGeom>
            <a:avLst/>
            <a:gdLst/>
            <a:ahLst/>
            <a:cxnLst>
              <a:cxn ang="0">
                <a:pos x="711" y="714"/>
              </a:cxn>
              <a:cxn ang="0">
                <a:pos x="684" y="564"/>
              </a:cxn>
              <a:cxn ang="0">
                <a:pos x="603" y="399"/>
              </a:cxn>
              <a:cxn ang="0">
                <a:pos x="498" y="273"/>
              </a:cxn>
              <a:cxn ang="0">
                <a:pos x="342" y="135"/>
              </a:cxn>
              <a:cxn ang="0">
                <a:pos x="177" y="51"/>
              </a:cxn>
              <a:cxn ang="0">
                <a:pos x="0" y="0"/>
              </a:cxn>
            </a:cxnLst>
            <a:rect l="0" t="0" r="r" b="b"/>
            <a:pathLst>
              <a:path w="711" h="714">
                <a:moveTo>
                  <a:pt x="711" y="714"/>
                </a:moveTo>
                <a:cubicBezTo>
                  <a:pt x="706" y="665"/>
                  <a:pt x="702" y="616"/>
                  <a:pt x="684" y="564"/>
                </a:cubicBezTo>
                <a:cubicBezTo>
                  <a:pt x="666" y="512"/>
                  <a:pt x="634" y="447"/>
                  <a:pt x="603" y="399"/>
                </a:cubicBezTo>
                <a:cubicBezTo>
                  <a:pt x="572" y="351"/>
                  <a:pt x="541" y="317"/>
                  <a:pt x="498" y="273"/>
                </a:cubicBezTo>
                <a:cubicBezTo>
                  <a:pt x="455" y="229"/>
                  <a:pt x="395" y="172"/>
                  <a:pt x="342" y="135"/>
                </a:cubicBezTo>
                <a:cubicBezTo>
                  <a:pt x="289" y="98"/>
                  <a:pt x="234" y="74"/>
                  <a:pt x="177" y="51"/>
                </a:cubicBezTo>
                <a:cubicBezTo>
                  <a:pt x="120" y="28"/>
                  <a:pt x="29" y="8"/>
                  <a:pt x="0" y="0"/>
                </a:cubicBezTo>
              </a:path>
            </a:pathLst>
          </a:custGeom>
          <a:noFill/>
          <a:ln w="152400" cap="sq" cmpd="sng">
            <a:solidFill>
              <a:srgbClr val="FFFF00"/>
            </a:solidFill>
            <a:prstDash val="solid"/>
            <a:round/>
            <a:headEnd type="none" w="sm" len="sm"/>
            <a:tailEnd type="triangle" w="sm" len="sm"/>
          </a:ln>
          <a:effectLst/>
        </p:spPr>
        <p:txBody>
          <a:bodyPr wrap="none" anchor="ctr">
            <a:prstTxWarp prst="textNoShape">
              <a:avLst/>
            </a:prstTxWarp>
          </a:bodyPr>
          <a:lstStyle/>
          <a:p>
            <a:endParaRPr lang="en-US"/>
          </a:p>
        </p:txBody>
      </p:sp>
      <p:sp>
        <p:nvSpPr>
          <p:cNvPr id="38920" name="Freeform 8"/>
          <p:cNvSpPr>
            <a:spLocks/>
          </p:cNvSpPr>
          <p:nvPr/>
        </p:nvSpPr>
        <p:spPr bwMode="auto">
          <a:xfrm>
            <a:off x="7288213" y="4567238"/>
            <a:ext cx="1223962" cy="1031875"/>
          </a:xfrm>
          <a:custGeom>
            <a:avLst/>
            <a:gdLst/>
            <a:ahLst/>
            <a:cxnLst>
              <a:cxn ang="0">
                <a:pos x="618" y="0"/>
              </a:cxn>
              <a:cxn ang="0">
                <a:pos x="543" y="141"/>
              </a:cxn>
              <a:cxn ang="0">
                <a:pos x="438" y="273"/>
              </a:cxn>
              <a:cxn ang="0">
                <a:pos x="273" y="402"/>
              </a:cxn>
              <a:cxn ang="0">
                <a:pos x="96" y="480"/>
              </a:cxn>
              <a:cxn ang="0">
                <a:pos x="0" y="510"/>
              </a:cxn>
            </a:cxnLst>
            <a:rect l="0" t="0" r="r" b="b"/>
            <a:pathLst>
              <a:path w="618" h="510">
                <a:moveTo>
                  <a:pt x="618" y="0"/>
                </a:moveTo>
                <a:cubicBezTo>
                  <a:pt x="595" y="48"/>
                  <a:pt x="573" y="96"/>
                  <a:pt x="543" y="141"/>
                </a:cubicBezTo>
                <a:cubicBezTo>
                  <a:pt x="513" y="186"/>
                  <a:pt x="483" y="230"/>
                  <a:pt x="438" y="273"/>
                </a:cubicBezTo>
                <a:cubicBezTo>
                  <a:pt x="393" y="316"/>
                  <a:pt x="330" y="367"/>
                  <a:pt x="273" y="402"/>
                </a:cubicBezTo>
                <a:cubicBezTo>
                  <a:pt x="216" y="437"/>
                  <a:pt x="142" y="462"/>
                  <a:pt x="96" y="480"/>
                </a:cubicBezTo>
                <a:cubicBezTo>
                  <a:pt x="50" y="498"/>
                  <a:pt x="25" y="504"/>
                  <a:pt x="0" y="510"/>
                </a:cubicBezTo>
              </a:path>
            </a:pathLst>
          </a:custGeom>
          <a:noFill/>
          <a:ln w="152400" cap="sq" cmpd="sng">
            <a:solidFill>
              <a:srgbClr val="66FF33"/>
            </a:solidFill>
            <a:prstDash val="solid"/>
            <a:round/>
            <a:headEnd type="none" w="sm" len="sm"/>
            <a:tailEnd type="triangle" w="sm" len="sm"/>
          </a:ln>
          <a:effectLst/>
        </p:spPr>
        <p:txBody>
          <a:bodyPr wrap="none" anchor="ctr">
            <a:prstTxWarp prst="textNoShape">
              <a:avLst/>
            </a:prstTxWarp>
          </a:bodyPr>
          <a:lstStyle/>
          <a:p>
            <a:endParaRPr lang="en-US"/>
          </a:p>
        </p:txBody>
      </p:sp>
      <p:sp>
        <p:nvSpPr>
          <p:cNvPr id="38921" name="Freeform 9"/>
          <p:cNvSpPr>
            <a:spLocks/>
          </p:cNvSpPr>
          <p:nvPr/>
        </p:nvSpPr>
        <p:spPr bwMode="auto">
          <a:xfrm>
            <a:off x="5256213" y="4633913"/>
            <a:ext cx="1211262" cy="958850"/>
          </a:xfrm>
          <a:custGeom>
            <a:avLst/>
            <a:gdLst/>
            <a:ahLst/>
            <a:cxnLst>
              <a:cxn ang="0">
                <a:pos x="612" y="474"/>
              </a:cxn>
              <a:cxn ang="0">
                <a:pos x="483" y="438"/>
              </a:cxn>
              <a:cxn ang="0">
                <a:pos x="345" y="375"/>
              </a:cxn>
              <a:cxn ang="0">
                <a:pos x="192" y="264"/>
              </a:cxn>
              <a:cxn ang="0">
                <a:pos x="36" y="66"/>
              </a:cxn>
              <a:cxn ang="0">
                <a:pos x="0" y="0"/>
              </a:cxn>
            </a:cxnLst>
            <a:rect l="0" t="0" r="r" b="b"/>
            <a:pathLst>
              <a:path w="612" h="474">
                <a:moveTo>
                  <a:pt x="612" y="474"/>
                </a:moveTo>
                <a:cubicBezTo>
                  <a:pt x="569" y="464"/>
                  <a:pt x="527" y="454"/>
                  <a:pt x="483" y="438"/>
                </a:cubicBezTo>
                <a:cubicBezTo>
                  <a:pt x="439" y="422"/>
                  <a:pt x="394" y="404"/>
                  <a:pt x="345" y="375"/>
                </a:cubicBezTo>
                <a:cubicBezTo>
                  <a:pt x="296" y="346"/>
                  <a:pt x="243" y="315"/>
                  <a:pt x="192" y="264"/>
                </a:cubicBezTo>
                <a:cubicBezTo>
                  <a:pt x="141" y="213"/>
                  <a:pt x="68" y="110"/>
                  <a:pt x="36" y="66"/>
                </a:cubicBezTo>
                <a:cubicBezTo>
                  <a:pt x="4" y="22"/>
                  <a:pt x="2" y="11"/>
                  <a:pt x="0" y="0"/>
                </a:cubicBezTo>
              </a:path>
            </a:pathLst>
          </a:custGeom>
          <a:noFill/>
          <a:ln w="152400" cap="sq" cmpd="sng">
            <a:solidFill>
              <a:srgbClr val="FF0066"/>
            </a:solidFill>
            <a:prstDash val="solid"/>
            <a:round/>
            <a:headEnd type="none" w="sm" len="sm"/>
            <a:tailEnd type="triangle" w="sm" len="sm"/>
          </a:ln>
          <a:effectLst/>
        </p:spPr>
        <p:txBody>
          <a:bodyPr wrap="none" anchor="ctr">
            <a:prstTxWarp prst="textNoShape">
              <a:avLst/>
            </a:prstTxWarp>
          </a:bodyPr>
          <a:lstStyle/>
          <a:p>
            <a:endParaRPr lang="en-US"/>
          </a:p>
        </p:txBody>
      </p:sp>
      <p:sp>
        <p:nvSpPr>
          <p:cNvPr id="38922" name="Freeform 10"/>
          <p:cNvSpPr>
            <a:spLocks/>
          </p:cNvSpPr>
          <p:nvPr/>
        </p:nvSpPr>
        <p:spPr bwMode="auto">
          <a:xfrm>
            <a:off x="5105400" y="3589338"/>
            <a:ext cx="66675" cy="631825"/>
          </a:xfrm>
          <a:custGeom>
            <a:avLst/>
            <a:gdLst/>
            <a:ahLst/>
            <a:cxnLst>
              <a:cxn ang="0">
                <a:pos x="13" y="312"/>
              </a:cxn>
              <a:cxn ang="0">
                <a:pos x="4" y="189"/>
              </a:cxn>
              <a:cxn ang="0">
                <a:pos x="34" y="0"/>
              </a:cxn>
            </a:cxnLst>
            <a:rect l="0" t="0" r="r" b="b"/>
            <a:pathLst>
              <a:path w="34" h="312">
                <a:moveTo>
                  <a:pt x="13" y="312"/>
                </a:moveTo>
                <a:cubicBezTo>
                  <a:pt x="6" y="276"/>
                  <a:pt x="0" y="241"/>
                  <a:pt x="4" y="189"/>
                </a:cubicBezTo>
                <a:cubicBezTo>
                  <a:pt x="8" y="137"/>
                  <a:pt x="29" y="31"/>
                  <a:pt x="34" y="0"/>
                </a:cubicBezTo>
              </a:path>
            </a:pathLst>
          </a:custGeom>
          <a:noFill/>
          <a:ln w="152400" cap="sq" cmpd="sng">
            <a:solidFill>
              <a:srgbClr val="CC99FF"/>
            </a:solidFill>
            <a:prstDash val="solid"/>
            <a:round/>
            <a:headEnd type="none" w="sm" len="sm"/>
            <a:tailEnd type="none" w="sm" len="sm"/>
          </a:ln>
          <a:effectLst/>
        </p:spPr>
        <p:txBody>
          <a:bodyPr wrap="none" anchor="ctr">
            <a:prstTxWarp prst="textNoShape">
              <a:avLst/>
            </a:prstTxWarp>
          </a:bodyPr>
          <a:lstStyle/>
          <a:p>
            <a:endParaRPr lang="en-US"/>
          </a:p>
        </p:txBody>
      </p:sp>
      <p:sp>
        <p:nvSpPr>
          <p:cNvPr id="38923" name="Text Box 11"/>
          <p:cNvSpPr txBox="1">
            <a:spLocks noChangeArrowheads="1"/>
          </p:cNvSpPr>
          <p:nvPr/>
        </p:nvSpPr>
        <p:spPr bwMode="auto">
          <a:xfrm>
            <a:off x="5132388" y="3595688"/>
            <a:ext cx="755650"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i="1">
                <a:latin typeface="Arial Black" charset="0"/>
              </a:rPr>
              <a:t>ori</a:t>
            </a:r>
            <a:endParaRPr lang="en-US" sz="1600">
              <a:latin typeface="Arial Black" charset="0"/>
            </a:endParaRPr>
          </a:p>
        </p:txBody>
      </p:sp>
      <p:sp>
        <p:nvSpPr>
          <p:cNvPr id="38924" name="Text Box 12"/>
          <p:cNvSpPr txBox="1">
            <a:spLocks noChangeArrowheads="1"/>
          </p:cNvSpPr>
          <p:nvPr/>
        </p:nvSpPr>
        <p:spPr bwMode="auto">
          <a:xfrm>
            <a:off x="5737225" y="4913313"/>
            <a:ext cx="754063"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i="1">
                <a:latin typeface="Arial Black" charset="0"/>
              </a:rPr>
              <a:t>bla</a:t>
            </a:r>
            <a:endParaRPr lang="en-US" sz="1600">
              <a:latin typeface="Arial Black" charset="0"/>
            </a:endParaRPr>
          </a:p>
        </p:txBody>
      </p:sp>
      <p:sp>
        <p:nvSpPr>
          <p:cNvPr id="38925" name="Text Box 13"/>
          <p:cNvSpPr txBox="1">
            <a:spLocks noChangeArrowheads="1"/>
          </p:cNvSpPr>
          <p:nvPr/>
        </p:nvSpPr>
        <p:spPr bwMode="auto">
          <a:xfrm>
            <a:off x="7458075" y="4684713"/>
            <a:ext cx="846138"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i="1">
                <a:latin typeface="Arial Black" charset="0"/>
              </a:rPr>
              <a:t>GFP</a:t>
            </a:r>
            <a:endParaRPr lang="en-US" sz="1600">
              <a:latin typeface="Arial Black" charset="0"/>
            </a:endParaRPr>
          </a:p>
        </p:txBody>
      </p:sp>
      <p:sp>
        <p:nvSpPr>
          <p:cNvPr id="38926" name="Text Box 14"/>
          <p:cNvSpPr txBox="1">
            <a:spLocks noChangeArrowheads="1"/>
          </p:cNvSpPr>
          <p:nvPr/>
        </p:nvSpPr>
        <p:spPr bwMode="auto">
          <a:xfrm>
            <a:off x="7107238" y="2746375"/>
            <a:ext cx="935037" cy="336550"/>
          </a:xfrm>
          <a:prstGeom prst="rect">
            <a:avLst/>
          </a:prstGeom>
          <a:noFill/>
          <a:ln w="12700" cap="sq">
            <a:noFill/>
            <a:miter lim="800000"/>
            <a:headEnd type="none" w="sm" len="sm"/>
            <a:tailEnd type="none" w="sm" len="sm"/>
          </a:ln>
          <a:effectLst/>
        </p:spPr>
        <p:txBody>
          <a:bodyPr>
            <a:prstTxWarp prst="textNoShape">
              <a:avLst/>
            </a:prstTxWarp>
            <a:spAutoFit/>
          </a:bodyPr>
          <a:lstStyle/>
          <a:p>
            <a:pPr algn="l" eaLnBrk="0" hangingPunct="0">
              <a:spcBef>
                <a:spcPct val="50000"/>
              </a:spcBef>
            </a:pPr>
            <a:r>
              <a:rPr lang="en-US" sz="1600" i="1">
                <a:latin typeface="Arial Black" charset="0"/>
              </a:rPr>
              <a:t>araC</a:t>
            </a:r>
            <a:endParaRPr lang="en-US" sz="1600">
              <a:latin typeface="Arial Black"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89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891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 calcmode="lin" valueType="num">
                                      <p:cBhvr>
                                        <p:cTn id="12" dur="1000" fill="hold"/>
                                        <p:tgtEl>
                                          <p:spTgt spid="3891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891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8915">
                                            <p:txEl>
                                              <p:pRg st="1" end="1"/>
                                            </p:txEl>
                                          </p:spTgt>
                                        </p:tgtEl>
                                      </p:cBhvr>
                                    </p:animEffect>
                                  </p:childTnLst>
                                </p:cTn>
                              </p:par>
                            </p:childTnLst>
                          </p:cTn>
                        </p:par>
                        <p:par>
                          <p:cTn id="15" fill="hold">
                            <p:stCondLst>
                              <p:cond delay="1000"/>
                            </p:stCondLst>
                            <p:childTnLst>
                              <p:par>
                                <p:cTn id="16" presetID="26" presetClass="emph" presetSubtype="0" repeatCount="indefinite" fill="hold" grpId="0" nodeType="afterEffect">
                                  <p:stCondLst>
                                    <p:cond delay="0"/>
                                  </p:stCondLst>
                                  <p:endCondLst>
                                    <p:cond evt="onNext" delay="0">
                                      <p:tgtEl>
                                        <p:sldTgt/>
                                      </p:tgtEl>
                                    </p:cond>
                                  </p:endCondLst>
                                  <p:childTnLst>
                                    <p:animEffect transition="out" filter="fade">
                                      <p:cBhvr>
                                        <p:cTn id="17" dur="2000" tmFilter="0, 0; .2, .5; .8, .5; 1, 0"/>
                                        <p:tgtEl>
                                          <p:spTgt spid="38921"/>
                                        </p:tgtEl>
                                      </p:cBhvr>
                                    </p:animEffect>
                                    <p:animScale>
                                      <p:cBhvr>
                                        <p:cTn id="18" dur="1000" autoRev="1" fill="hold"/>
                                        <p:tgtEl>
                                          <p:spTgt spid="38921"/>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 calcmode="lin" valueType="num">
                                      <p:cBhvr>
                                        <p:cTn id="23" dur="1000" fill="hold"/>
                                        <p:tgtEl>
                                          <p:spTgt spid="38915">
                                            <p:txEl>
                                              <p:pRg st="2" end="2"/>
                                            </p:txEl>
                                          </p:spTgt>
                                        </p:tgtEl>
                                        <p:attrNameLst>
                                          <p:attrName>ppt_x</p:attrName>
                                        </p:attrNameLst>
                                      </p:cBhvr>
                                      <p:tavLst>
                                        <p:tav tm="0">
                                          <p:val>
                                            <p:strVal val="#ppt_x-.2"/>
                                          </p:val>
                                        </p:tav>
                                        <p:tav tm="100000">
                                          <p:val>
                                            <p:strVal val="#ppt_x"/>
                                          </p:val>
                                        </p:tav>
                                      </p:tavLst>
                                    </p:anim>
                                    <p:anim calcmode="lin" valueType="num">
                                      <p:cBhvr>
                                        <p:cTn id="24" dur="1000" fill="hold"/>
                                        <p:tgtEl>
                                          <p:spTgt spid="389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8915">
                                            <p:txEl>
                                              <p:pRg st="2" end="2"/>
                                            </p:txEl>
                                          </p:spTgt>
                                        </p:tgtEl>
                                      </p:cBhvr>
                                    </p:animEffect>
                                  </p:childTnLst>
                                </p:cTn>
                              </p:par>
                              <p:par>
                                <p:cTn id="26" presetID="29" presetClass="entr" presetSubtype="0" fill="hold" nodeType="withEffect">
                                  <p:stCondLst>
                                    <p:cond delay="0"/>
                                  </p:stCondLst>
                                  <p:childTnLst>
                                    <p:set>
                                      <p:cBhvr>
                                        <p:cTn id="27" dur="1" fill="hold">
                                          <p:stCondLst>
                                            <p:cond delay="0"/>
                                          </p:stCondLst>
                                        </p:cTn>
                                        <p:tgtEl>
                                          <p:spTgt spid="38915">
                                            <p:txEl>
                                              <p:pRg st="3" end="3"/>
                                            </p:txEl>
                                          </p:spTgt>
                                        </p:tgtEl>
                                        <p:attrNameLst>
                                          <p:attrName>style.visibility</p:attrName>
                                        </p:attrNameLst>
                                      </p:cBhvr>
                                      <p:to>
                                        <p:strVal val="visible"/>
                                      </p:to>
                                    </p:set>
                                    <p:anim calcmode="lin" valueType="num">
                                      <p:cBhvr>
                                        <p:cTn id="28" dur="1000" fill="hold"/>
                                        <p:tgtEl>
                                          <p:spTgt spid="38915">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891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8915">
                                            <p:txEl>
                                              <p:pRg st="3" end="3"/>
                                            </p:txEl>
                                          </p:spTgt>
                                        </p:tgtEl>
                                      </p:cBhvr>
                                    </p:animEffect>
                                  </p:childTnLst>
                                </p:cTn>
                              </p:par>
                            </p:childTnLst>
                          </p:cTn>
                        </p:par>
                        <p:par>
                          <p:cTn id="31" fill="hold">
                            <p:stCondLst>
                              <p:cond delay="1000"/>
                            </p:stCondLst>
                            <p:childTnLst>
                              <p:par>
                                <p:cTn id="32" presetID="26" presetClass="emph" presetSubtype="0" repeatCount="indefinite" fill="hold" grpId="0" nodeType="afterEffect">
                                  <p:stCondLst>
                                    <p:cond delay="0"/>
                                  </p:stCondLst>
                                  <p:endCondLst>
                                    <p:cond evt="onNext" delay="0">
                                      <p:tgtEl>
                                        <p:sldTgt/>
                                      </p:tgtEl>
                                    </p:cond>
                                  </p:endCondLst>
                                  <p:childTnLst>
                                    <p:animEffect transition="out" filter="fade">
                                      <p:cBhvr>
                                        <p:cTn id="33" dur="1000" tmFilter="0, 0; .2, .5; .8, .5; 1, 0"/>
                                        <p:tgtEl>
                                          <p:spTgt spid="38919"/>
                                        </p:tgtEl>
                                      </p:cBhvr>
                                    </p:animEffect>
                                    <p:animScale>
                                      <p:cBhvr>
                                        <p:cTn id="34" dur="500" autoRev="1" fill="hold"/>
                                        <p:tgtEl>
                                          <p:spTgt spid="3891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38915">
                                            <p:txEl>
                                              <p:pRg st="4" end="4"/>
                                            </p:txEl>
                                          </p:spTgt>
                                        </p:tgtEl>
                                        <p:attrNameLst>
                                          <p:attrName>style.visibility</p:attrName>
                                        </p:attrNameLst>
                                      </p:cBhvr>
                                      <p:to>
                                        <p:strVal val="visible"/>
                                      </p:to>
                                    </p:set>
                                    <p:anim calcmode="lin" valueType="num">
                                      <p:cBhvr>
                                        <p:cTn id="39" dur="1000" fill="hold"/>
                                        <p:tgtEl>
                                          <p:spTgt spid="38915">
                                            <p:txEl>
                                              <p:pRg st="4" end="4"/>
                                            </p:txEl>
                                          </p:spTgt>
                                        </p:tgtEl>
                                        <p:attrNameLst>
                                          <p:attrName>ppt_x</p:attrName>
                                        </p:attrNameLst>
                                      </p:cBhvr>
                                      <p:tavLst>
                                        <p:tav tm="0">
                                          <p:val>
                                            <p:strVal val="#ppt_x-.2"/>
                                          </p:val>
                                        </p:tav>
                                        <p:tav tm="100000">
                                          <p:val>
                                            <p:strVal val="#ppt_x"/>
                                          </p:val>
                                        </p:tav>
                                      </p:tavLst>
                                    </p:anim>
                                    <p:anim calcmode="lin" valueType="num">
                                      <p:cBhvr>
                                        <p:cTn id="40" dur="1000" fill="hold"/>
                                        <p:tgtEl>
                                          <p:spTgt spid="3891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38915">
                                            <p:txEl>
                                              <p:pRg st="4" end="4"/>
                                            </p:txEl>
                                          </p:spTgt>
                                        </p:tgtEl>
                                      </p:cBhvr>
                                    </p:animEffect>
                                  </p:childTnLst>
                                </p:cTn>
                              </p:par>
                              <p:par>
                                <p:cTn id="42" presetID="29" presetClass="entr" presetSubtype="0" fill="hold" nodeType="withEffect">
                                  <p:stCondLst>
                                    <p:cond delay="0"/>
                                  </p:stCondLst>
                                  <p:childTnLst>
                                    <p:set>
                                      <p:cBhvr>
                                        <p:cTn id="43" dur="1" fill="hold">
                                          <p:stCondLst>
                                            <p:cond delay="0"/>
                                          </p:stCondLst>
                                        </p:cTn>
                                        <p:tgtEl>
                                          <p:spTgt spid="38915">
                                            <p:txEl>
                                              <p:pRg st="5" end="5"/>
                                            </p:txEl>
                                          </p:spTgt>
                                        </p:tgtEl>
                                        <p:attrNameLst>
                                          <p:attrName>style.visibility</p:attrName>
                                        </p:attrNameLst>
                                      </p:cBhvr>
                                      <p:to>
                                        <p:strVal val="visible"/>
                                      </p:to>
                                    </p:set>
                                    <p:anim calcmode="lin" valueType="num">
                                      <p:cBhvr>
                                        <p:cTn id="44" dur="1000" fill="hold"/>
                                        <p:tgtEl>
                                          <p:spTgt spid="38915">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891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8915">
                                            <p:txEl>
                                              <p:pRg st="5" end="5"/>
                                            </p:txEl>
                                          </p:spTgt>
                                        </p:tgtEl>
                                      </p:cBhvr>
                                    </p:animEffect>
                                  </p:childTnLst>
                                </p:cTn>
                              </p:par>
                            </p:childTnLst>
                          </p:cTn>
                        </p:par>
                        <p:par>
                          <p:cTn id="47" fill="hold">
                            <p:stCondLst>
                              <p:cond delay="1000"/>
                            </p:stCondLst>
                            <p:childTnLst>
                              <p:par>
                                <p:cTn id="48" presetID="26" presetClass="emph" presetSubtype="0" repeatCount="indefinite" fill="hold" grpId="0" nodeType="afterEffect">
                                  <p:stCondLst>
                                    <p:cond delay="0"/>
                                  </p:stCondLst>
                                  <p:endCondLst>
                                    <p:cond evt="onNext" delay="0">
                                      <p:tgtEl>
                                        <p:sldTgt/>
                                      </p:tgtEl>
                                    </p:cond>
                                  </p:endCondLst>
                                  <p:childTnLst>
                                    <p:animEffect transition="out" filter="fade">
                                      <p:cBhvr>
                                        <p:cTn id="49" dur="1000" tmFilter="0, 0; .2, .5; .8, .5; 1, 0"/>
                                        <p:tgtEl>
                                          <p:spTgt spid="38920"/>
                                        </p:tgtEl>
                                      </p:cBhvr>
                                    </p:animEffect>
                                    <p:animScale>
                                      <p:cBhvr>
                                        <p:cTn id="50" dur="500" autoRev="1" fill="hold"/>
                                        <p:tgtEl>
                                          <p:spTgt spid="389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0" grpId="0" animBg="1"/>
      <p:bldP spid="38921"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28600" y="244475"/>
            <a:ext cx="8686800" cy="822325"/>
          </a:xfrm>
        </p:spPr>
        <p:txBody>
          <a:bodyPr/>
          <a:lstStyle/>
          <a:p>
            <a:r>
              <a:rPr lang="en-US" sz="3600"/>
              <a:t>Ampicillin Action and Resistance</a:t>
            </a:r>
          </a:p>
        </p:txBody>
      </p:sp>
      <p:sp>
        <p:nvSpPr>
          <p:cNvPr id="198659" name="Rectangle 3"/>
          <p:cNvSpPr>
            <a:spLocks noGrp="1" noChangeArrowheads="1"/>
          </p:cNvSpPr>
          <p:nvPr>
            <p:ph type="body" idx="1"/>
          </p:nvPr>
        </p:nvSpPr>
        <p:spPr>
          <a:xfrm>
            <a:off x="838200" y="1828800"/>
            <a:ext cx="8007350" cy="5029200"/>
          </a:xfrm>
        </p:spPr>
        <p:txBody>
          <a:bodyPr/>
          <a:lstStyle/>
          <a:p>
            <a:pPr>
              <a:lnSpc>
                <a:spcPct val="80000"/>
              </a:lnSpc>
              <a:spcAft>
                <a:spcPct val="50000"/>
              </a:spcAft>
            </a:pPr>
            <a:r>
              <a:rPr lang="en-US" sz="2400"/>
              <a:t>Antibiotics have various methods of interfering with bacterial growth: inhibiting cell wall biosynthesis or blocking protein synthesis</a:t>
            </a:r>
          </a:p>
          <a:p>
            <a:pPr>
              <a:lnSpc>
                <a:spcPct val="80000"/>
              </a:lnSpc>
              <a:spcAft>
                <a:spcPct val="50000"/>
              </a:spcAft>
            </a:pPr>
            <a:r>
              <a:rPr lang="en-US" sz="2400"/>
              <a:t>Ampicillin inhibits </a:t>
            </a:r>
            <a:r>
              <a:rPr lang="en-US" sz="2400">
                <a:solidFill>
                  <a:srgbClr val="FF0000"/>
                </a:solidFill>
              </a:rPr>
              <a:t>peptidoglycan synthesis</a:t>
            </a:r>
            <a:r>
              <a:rPr lang="en-US" sz="2400"/>
              <a:t>: the polymer consisting of sugars and amino acids that forms a homogeneous layer outside the plasma membrane of eubacteria. </a:t>
            </a:r>
          </a:p>
          <a:p>
            <a:pPr>
              <a:lnSpc>
                <a:spcPct val="80000"/>
              </a:lnSpc>
              <a:spcAft>
                <a:spcPct val="50000"/>
              </a:spcAft>
            </a:pPr>
            <a:r>
              <a:rPr lang="en-US" sz="2400"/>
              <a:t>The pAMP resistance protein, </a:t>
            </a:r>
            <a:r>
              <a:rPr lang="el-GR" sz="2400">
                <a:solidFill>
                  <a:srgbClr val="FF0000"/>
                </a:solidFill>
                <a:ea typeface="Arial" charset="0"/>
                <a:cs typeface="Arial" charset="0"/>
              </a:rPr>
              <a:t>β</a:t>
            </a:r>
            <a:r>
              <a:rPr lang="en-US" sz="2400">
                <a:solidFill>
                  <a:srgbClr val="FF0000"/>
                </a:solidFill>
                <a:ea typeface="Arial" charset="0"/>
                <a:cs typeface="Arial" charset="0"/>
              </a:rPr>
              <a:t>-lactamase</a:t>
            </a:r>
            <a:r>
              <a:rPr lang="en-US" sz="2400">
                <a:ea typeface="Arial" charset="0"/>
                <a:cs typeface="Arial" charset="0"/>
              </a:rPr>
              <a:t>, cleaves the </a:t>
            </a:r>
            <a:r>
              <a:rPr lang="el-GR" sz="2400">
                <a:ea typeface="Arial" charset="0"/>
                <a:cs typeface="Arial" charset="0"/>
              </a:rPr>
              <a:t>β</a:t>
            </a:r>
            <a:r>
              <a:rPr lang="en-US" sz="2400">
                <a:ea typeface="Arial" charset="0"/>
                <a:cs typeface="Arial" charset="0"/>
              </a:rPr>
              <a:t>-lactam ring of ampicillin molecules, which leaves them unable to interfere with </a:t>
            </a:r>
            <a:r>
              <a:rPr lang="en-US" sz="2400">
                <a:solidFill>
                  <a:srgbClr val="FF0000"/>
                </a:solidFill>
              </a:rPr>
              <a:t>peptidoglycan synthesis</a:t>
            </a:r>
          </a:p>
          <a:p>
            <a:pPr>
              <a:lnSpc>
                <a:spcPct val="80000"/>
              </a:lnSpc>
              <a:spcAft>
                <a:spcPct val="50000"/>
              </a:spcAft>
            </a:pPr>
            <a:r>
              <a:rPr lang="en-US" sz="2400"/>
              <a:t>Antibiotic resistance genes also have different mechanisms: chemically modifying target antibiotics or preventing transport of antibiotics through the cell membrane</a:t>
            </a:r>
            <a:endParaRPr lang="el-GR"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 and white abstract design template">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1867</TotalTime>
  <Words>3011</Words>
  <Application>Microsoft Macintosh PowerPoint</Application>
  <PresentationFormat>On-screen Show (4:3)</PresentationFormat>
  <Paragraphs>279</Paragraphs>
  <Slides>27</Slides>
  <Notes>27</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27</vt:i4>
      </vt:variant>
    </vt:vector>
  </HeadingPairs>
  <TitlesOfParts>
    <vt:vector size="34" baseType="lpstr">
      <vt:lpstr>Arial</vt:lpstr>
      <vt:lpstr>Times New Roman</vt:lpstr>
      <vt:lpstr>Wingdings</vt:lpstr>
      <vt:lpstr>Symbol</vt:lpstr>
      <vt:lpstr>Arial Black</vt:lpstr>
      <vt:lpstr>宋体</vt:lpstr>
      <vt:lpstr>Green and white abstract design template</vt:lpstr>
      <vt:lpstr>pGLOTM Bacterial Transformation</vt:lpstr>
      <vt:lpstr>pGlo Concepts</vt:lpstr>
      <vt:lpstr>Slide 3</vt:lpstr>
      <vt:lpstr>What  is transformation?</vt:lpstr>
      <vt:lpstr>What is a plasmid?</vt:lpstr>
      <vt:lpstr>Plasmids</vt:lpstr>
      <vt:lpstr>Inserting DNA into a Plasmid</vt:lpstr>
      <vt:lpstr>The pGlo plasmid</vt:lpstr>
      <vt:lpstr>Ampicillin Action and Resistance</vt:lpstr>
      <vt:lpstr>Gene Regulation: Bacterial Operons</vt:lpstr>
      <vt:lpstr>Arabinose Operon</vt:lpstr>
      <vt:lpstr>Ara-GFP Operon</vt:lpstr>
      <vt:lpstr>How Does it GLOW?</vt:lpstr>
      <vt:lpstr>How does it work?</vt:lpstr>
      <vt:lpstr>Methods of transformation</vt:lpstr>
      <vt:lpstr>Electroporation</vt:lpstr>
      <vt:lpstr>Transformation</vt:lpstr>
      <vt:lpstr>Transformation Procedure: Overview</vt:lpstr>
      <vt:lpstr>Why perform each step?</vt:lpstr>
      <vt:lpstr>Why perform each step?</vt:lpstr>
      <vt:lpstr>Gene selection</vt:lpstr>
      <vt:lpstr>The pGlo System</vt:lpstr>
      <vt:lpstr>Sterile Technique</vt:lpstr>
      <vt:lpstr>pGlo Lab Considerations</vt:lpstr>
      <vt:lpstr>Closing Considerations</vt:lpstr>
      <vt:lpstr>Volume Measurement</vt:lpstr>
      <vt:lpstr>Extension Activities</vt:lpstr>
    </vt:vector>
  </TitlesOfParts>
  <Company>UNL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Deann Zulkoski-Benson</dc:creator>
  <cp:lastModifiedBy>Nicholas Rath</cp:lastModifiedBy>
  <cp:revision>49</cp:revision>
  <dcterms:created xsi:type="dcterms:W3CDTF">2011-11-12T02:00:02Z</dcterms:created>
  <dcterms:modified xsi:type="dcterms:W3CDTF">2011-11-12T02:00:11Z</dcterms:modified>
</cp:coreProperties>
</file>