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290" r:id="rId3"/>
    <p:sldId id="257" r:id="rId4"/>
    <p:sldId id="263" r:id="rId5"/>
    <p:sldId id="258" r:id="rId6"/>
    <p:sldId id="287" r:id="rId7"/>
    <p:sldId id="291" r:id="rId8"/>
    <p:sldId id="264" r:id="rId9"/>
    <p:sldId id="262" r:id="rId10"/>
    <p:sldId id="265" r:id="rId11"/>
    <p:sldId id="292" r:id="rId12"/>
    <p:sldId id="293" r:id="rId13"/>
    <p:sldId id="266" r:id="rId14"/>
    <p:sldId id="267" r:id="rId15"/>
    <p:sldId id="259" r:id="rId16"/>
    <p:sldId id="268" r:id="rId17"/>
    <p:sldId id="269" r:id="rId18"/>
    <p:sldId id="285" r:id="rId19"/>
    <p:sldId id="260" r:id="rId20"/>
    <p:sldId id="281" r:id="rId21"/>
    <p:sldId id="270" r:id="rId22"/>
    <p:sldId id="282" r:id="rId23"/>
    <p:sldId id="271" r:id="rId24"/>
    <p:sldId id="283" r:id="rId25"/>
    <p:sldId id="272" r:id="rId26"/>
    <p:sldId id="284" r:id="rId27"/>
    <p:sldId id="273" r:id="rId28"/>
    <p:sldId id="274" r:id="rId29"/>
    <p:sldId id="294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93"/>
  </p:normalViewPr>
  <p:slideViewPr>
    <p:cSldViewPr>
      <p:cViewPr varScale="1">
        <p:scale>
          <a:sx n="98" d="100"/>
          <a:sy n="98" d="100"/>
        </p:scale>
        <p:origin x="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5E3AA4-C85A-C44C-B6A6-4FA6FB993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00D12F-AE5C-244E-BEA4-B9FA2C88B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E409F4-4848-054C-945E-D415FCCD0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9E07-E793-6641-90FA-767CA2324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28741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1DCFF-0D44-F345-A8CA-F2341C597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F51CF9-588E-9E4A-9DB0-D0B5315663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204C8F-2FE9-484E-8C37-40B0DB1FB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AE61D-FF0C-9C45-91D1-BB9E38D13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28073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A623B3-1FD2-2648-9CAB-61890D17D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E9776B-79F9-BC4D-A89E-8B1957437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D8D584-968F-D347-8216-2025F12CC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6D03-58F1-7041-B89E-EA1511EA7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97969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030FA0-7F9F-2D41-AB81-D89D6C071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C28BFD-72D9-D646-B402-EFB876CC9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FD2FE2-13E7-E24F-BF7F-C6C3278F7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FA5F2-DCB4-9741-96B0-9560572BE9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19247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FAD6F-CEBA-0043-B8F2-04DBB93D8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578E84-C7A5-FC40-AE68-0D858EF7F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84607-BACF-484B-B0AF-266DCB922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14213-19A7-BC4C-9EB9-432A982B2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8158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1FB7D-3E63-D541-8E68-2276D0878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A0BBF-154C-1F42-B1A6-4B914A9EC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99792-12FF-B64E-B07C-2B450F19B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395ED-B1DE-A24F-83FC-8016F9E65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82054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3DE102-B854-C54E-9025-D1D06B35E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E8861B-99AD-1344-83D3-CBA7CE48A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D1BF1E-5892-0746-B0A9-B0E76C42B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D02C-D609-4748-83FE-B90A3646A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73621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41CA36-6C2E-874E-8697-B3400E293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3F9AE0-1E57-6D45-902B-6DB666823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D8496E-F53E-B249-A26F-D65E921E9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CD10-4060-CE47-A988-40DF18E37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97803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1170F1-DA5C-A04D-B40E-EAD136893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82A987-B203-1548-8DDC-481D1F38F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0C2AFD-3310-4640-9069-238FB11BC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0721-D44F-8546-A6ED-D1D280D18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87583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0FB92-28A0-4C41-BDC2-D32127F94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0EA893-3274-9949-AAE2-1FDB2DF8B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E0E4E6-974D-CB40-B5F0-8C3290568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34FE-4332-DC47-BD41-ED54E5CFF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97228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370C1-E95E-4049-8B56-FA5549CC1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FB3E34-C887-A24B-83FE-2F7F4AF3F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0C063-6221-5248-AC0A-B265A6FB4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37AE-A965-0F4E-A07D-EF96E5A80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64939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1705784-CBFC-4A49-BE35-92E034444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AD26A2-F818-D34C-8671-83156AE44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53640D-1277-43D0-BADF-04E11FF4C3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C70DA1-3D72-41AC-9DAC-BC1413FFBD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5BCB31-487D-4F8A-99F2-9287C8B05A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65C2F16-CC52-BE48-950A-EFFB21FA6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Gyral%20Controlled%20Traffic%20Farming">
            <a:extLst>
              <a:ext uri="{FF2B5EF4-FFF2-40B4-BE49-F238E27FC236}">
                <a16:creationId xmlns:a16="http://schemas.microsoft.com/office/drawing/2014/main" id="{10341518-5D64-8145-B9BC-EC01D0909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7522BA1B-902E-DC4E-8765-59AD6DDFFC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873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b="1">
                <a:latin typeface="Agent Orange" pitchFamily="2" charset="0"/>
              </a:rPr>
              <a:t>Soils and Farming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7676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E1029B6-8081-E74C-812E-91BB6279B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  <a:solidFill>
            <a:srgbClr val="FAFE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latin typeface="AR CHRISTY" pitchFamily="2" charset="0"/>
              </a:rPr>
              <a:t>Porosity vs Permeability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5273EFD-2AF2-A74D-8438-4B0C0BE28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114800" cy="5486400"/>
          </a:xfrm>
          <a:solidFill>
            <a:srgbClr val="FAFE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/>
              <a:t>Porosity</a:t>
            </a:r>
            <a:r>
              <a:rPr lang="en-US" altLang="en-US" sz="3600"/>
              <a:t>: Measure of spaces per volume of soil </a:t>
            </a:r>
            <a:r>
              <a:rPr lang="en-US" altLang="en-US" sz="3600">
                <a:sym typeface="Wingdings" pitchFamily="2" charset="2"/>
              </a:rPr>
              <a:t> </a:t>
            </a:r>
            <a:r>
              <a:rPr lang="en-US" altLang="en-US" sz="3600"/>
              <a:t>holds more H</a:t>
            </a:r>
            <a:r>
              <a:rPr lang="en-US" altLang="en-US" sz="3600" baseline="-25000"/>
              <a:t>2</a:t>
            </a:r>
            <a:r>
              <a:rPr lang="en-US" altLang="en-US" sz="3600"/>
              <a:t>O/air </a:t>
            </a:r>
            <a:r>
              <a:rPr lang="en-US" altLang="en-US" sz="3600" b="1"/>
              <a:t>Permeability:</a:t>
            </a:r>
            <a:r>
              <a:rPr lang="en-US" altLang="en-US" sz="3600"/>
              <a:t> how fast H</a:t>
            </a:r>
            <a:r>
              <a:rPr lang="en-US" altLang="en-US" sz="3600" baseline="-25000"/>
              <a:t>2</a:t>
            </a:r>
            <a:r>
              <a:rPr lang="en-US" altLang="en-US" sz="3600"/>
              <a:t>O/air move down in soil. </a:t>
            </a:r>
          </a:p>
        </p:txBody>
      </p:sp>
      <p:pic>
        <p:nvPicPr>
          <p:cNvPr id="11268" name="Picture 5" descr="porosity">
            <a:extLst>
              <a:ext uri="{FF2B5EF4-FFF2-40B4-BE49-F238E27FC236}">
                <a16:creationId xmlns:a16="http://schemas.microsoft.com/office/drawing/2014/main" id="{2AF111B5-BB61-144A-ADA4-994B47E6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3434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Gndwtr1">
            <a:extLst>
              <a:ext uri="{FF2B5EF4-FFF2-40B4-BE49-F238E27FC236}">
                <a16:creationId xmlns:a16="http://schemas.microsoft.com/office/drawing/2014/main" id="{32819DB4-2C1B-A24B-8667-C1310D69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24384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4FDDCC4-C042-1546-839F-427C97EEE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7491D5F-C986-B648-AC47-B16AA33254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2" descr="http://stream2.cma.gov.cn/pub/comet/HydrologyFlooding/UnderstandingtheHydrologicCycleInternationalEdition/comet/hydro/basic_int/hydrologic_cycle/media/graphics/sand_vs_clay_pores.jpg">
            <a:extLst>
              <a:ext uri="{FF2B5EF4-FFF2-40B4-BE49-F238E27FC236}">
                <a16:creationId xmlns:a16="http://schemas.microsoft.com/office/drawing/2014/main" id="{47DB795F-DD17-0149-97F4-3D41AF2C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47ED6C7-AE75-3145-BEAA-FB5AB7D2D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72D817F-4A7B-E844-A2A1-B9EACE5577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2" descr="http://www.funsci.com/fun3_en/exper1/exper1_02.gif">
            <a:extLst>
              <a:ext uri="{FF2B5EF4-FFF2-40B4-BE49-F238E27FC236}">
                <a16:creationId xmlns:a16="http://schemas.microsoft.com/office/drawing/2014/main" id="{828783C1-BBBF-2F41-B17A-5B24C19E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lehm-stroh-wand">
            <a:extLst>
              <a:ext uri="{FF2B5EF4-FFF2-40B4-BE49-F238E27FC236}">
                <a16:creationId xmlns:a16="http://schemas.microsoft.com/office/drawing/2014/main" id="{5BE97BFD-8F80-AE47-ADB3-6A17EE06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A2FAD66B-9750-0140-A6C9-E8BF78C20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4425950" cy="1630363"/>
          </a:xfrm>
          <a:solidFill>
            <a:srgbClr val="FFFF66"/>
          </a:solidFill>
          <a:ln w="50800" cap="flat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latin typeface="Sketchy" pitchFamily="34" charset="0"/>
              </a:rPr>
              <a:t>Loam Soils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7450F5C-573B-D946-9220-8ADE18CFF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4267200" cy="3124200"/>
          </a:xfrm>
          <a:solidFill>
            <a:srgbClr val="FFFF66"/>
          </a:solidFill>
          <a:ln w="50800" cap="flat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600"/>
              <a:t>Mixes of all sizes of soil.</a:t>
            </a:r>
          </a:p>
          <a:p>
            <a:pPr algn="ctr" eaLnBrk="1" hangingPunct="1"/>
            <a:r>
              <a:rPr lang="en-US" altLang="en-US" sz="3600"/>
              <a:t>Medium permeability and porosity</a:t>
            </a:r>
          </a:p>
        </p:txBody>
      </p:sp>
      <p:pic>
        <p:nvPicPr>
          <p:cNvPr id="14341" name="Picture 7" descr="https://encrypted-tbn3.gstatic.com/images?q=tbn:ANd9GcRW0jU-5kLS7CQyGj19rWuaSa1GnS2Xz2_RhL9D_3a3BDWNbhWL">
            <a:extLst>
              <a:ext uri="{FF2B5EF4-FFF2-40B4-BE49-F238E27FC236}">
                <a16:creationId xmlns:a16="http://schemas.microsoft.com/office/drawing/2014/main" id="{4485C290-012E-7942-B015-C4B502E14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752475"/>
            <a:ext cx="44894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81FCEA0C-C3EA-40AF-BC0A-0C4B6FF34CB9}"/>
              </a:ext>
            </a:extLst>
          </p:cNvPr>
          <p:cNvSpPr/>
          <p:nvPr/>
        </p:nvSpPr>
        <p:spPr>
          <a:xfrm>
            <a:off x="4876800" y="990600"/>
            <a:ext cx="1981200" cy="1828800"/>
          </a:xfrm>
          <a:prstGeom prst="wedgeEllipseCallout">
            <a:avLst>
              <a:gd name="adj1" fmla="val 75197"/>
              <a:gd name="adj2" fmla="val 34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</a:rPr>
              <a:t>I Love Loams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CCFF"/>
            </a:gs>
            <a:gs pos="50000">
              <a:srgbClr val="5E5E76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http://3.bp.blogspot.com/-Y-LRvLlkgac/Ua4Saz-JXXI/AAAAAAAABtU/guHxgC0247E/s1600/allergies-to-monoculture-food-crops-growing.jpg">
            <a:extLst>
              <a:ext uri="{FF2B5EF4-FFF2-40B4-BE49-F238E27FC236}">
                <a16:creationId xmlns:a16="http://schemas.microsoft.com/office/drawing/2014/main" id="{B6AD688A-40E8-6F4D-A654-7EC8761B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82B1DBD5-ED96-5147-AA3D-877BBFF36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600200"/>
          </a:xfrm>
          <a:solidFill>
            <a:srgbClr val="CCEC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5400" b="1">
                <a:latin typeface="Castellar" pitchFamily="18" charset="0"/>
              </a:rPr>
              <a:t>High Input Farming/Tillage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E34FC15-B150-2A41-ADE0-56BB6ED94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114800"/>
            <a:ext cx="8610600" cy="2209800"/>
          </a:xfrm>
          <a:solidFill>
            <a:srgbClr val="CCECFF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/>
              <a:t>Prod. a lot of food!</a:t>
            </a:r>
          </a:p>
          <a:p>
            <a:pPr algn="ctr" eaLnBrk="1" hangingPunct="1"/>
            <a:r>
              <a:rPr lang="en-US" altLang="en-US"/>
              <a:t>Lots of fossil fuels, water, commercial inorganic fertilizers and pesticides used.</a:t>
            </a:r>
          </a:p>
          <a:p>
            <a:pPr algn="ctr" eaLnBrk="1" hangingPunct="1"/>
            <a:r>
              <a:rPr lang="en-US" altLang="en-US"/>
              <a:t>Makes 1 type of food  </a:t>
            </a:r>
            <a:r>
              <a:rPr lang="en-US" altLang="en-US" b="1"/>
              <a:t>(monoculture).</a:t>
            </a: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http://iambrony.dget.cc/mlp/gif/Futile-Mac.gif">
            <a:extLst>
              <a:ext uri="{FF2B5EF4-FFF2-40B4-BE49-F238E27FC236}">
                <a16:creationId xmlns:a16="http://schemas.microsoft.com/office/drawing/2014/main" id="{60E13485-61AB-134A-B0C6-80E6CFB1AC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1975"/>
            <a:ext cx="73914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9CEEA74C-11E6-3249-A45A-A50F566C5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  <a:solidFill>
            <a:srgbClr val="FFFF66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latin typeface="Castellar" pitchFamily="18" charset="0"/>
              </a:rPr>
              <a:t>But It Destroys Soil…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05CC3BD-0D47-9E44-A20C-440E3BB46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4876800"/>
            <a:ext cx="8305800" cy="1676400"/>
          </a:xfrm>
          <a:solidFill>
            <a:srgbClr val="FFFF66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000"/>
              <a:t>Plowing brings up topsoil (A) layer to O layer.</a:t>
            </a:r>
          </a:p>
          <a:p>
            <a:pPr algn="ctr" eaLnBrk="1" hangingPunct="1"/>
            <a:r>
              <a:rPr lang="en-US" altLang="en-US" sz="3000"/>
              <a:t>Loose soil is then exposed to wind and water </a:t>
            </a:r>
            <a:r>
              <a:rPr lang="en-US" altLang="en-US" sz="3000">
                <a:sym typeface="Wingdings" pitchFamily="2" charset="2"/>
              </a:rPr>
              <a:t></a:t>
            </a:r>
            <a:r>
              <a:rPr lang="en-US" altLang="en-US" sz="3000"/>
              <a:t> carried away- </a:t>
            </a:r>
            <a:r>
              <a:rPr lang="en-US" altLang="en-US" sz="3000" b="1"/>
              <a:t>soil erosion. </a:t>
            </a:r>
            <a:endParaRPr lang="en-US" altLang="en-US" sz="30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6600"/>
            </a:gs>
            <a:gs pos="100000">
              <a:srgbClr val="002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http://www.usrepresented.com/wp-content/uploads/2013/03/grow-area.jpg">
            <a:extLst>
              <a:ext uri="{FF2B5EF4-FFF2-40B4-BE49-F238E27FC236}">
                <a16:creationId xmlns:a16="http://schemas.microsoft.com/office/drawing/2014/main" id="{C4E2D9BD-E406-3A40-8FBB-B31F9908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http://oecotextiles.files.wordpress.com/2011/06/triop8190013_jpg.jpg">
            <a:extLst>
              <a:ext uri="{FF2B5EF4-FFF2-40B4-BE49-F238E27FC236}">
                <a16:creationId xmlns:a16="http://schemas.microsoft.com/office/drawing/2014/main" id="{0F56876C-B77C-414B-9BF9-937FB662C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20A8BF56-8913-C34A-ADB6-850831F29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914400"/>
          </a:xfrm>
          <a:solidFill>
            <a:srgbClr val="00FF00">
              <a:alpha val="79999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600" b="1">
                <a:latin typeface="Simpsonfont" pitchFamily="2" charset="0"/>
              </a:rPr>
              <a:t>Green Revolution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989DD3B-9CEF-2649-BB93-4784399BF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305800" cy="2971800"/>
          </a:xfrm>
          <a:solidFill>
            <a:srgbClr val="66FF33">
              <a:alpha val="79999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/>
              <a:t>1950’s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/>
              <a:t>1) Plant monocultures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/>
              <a:t>2) Use much fertilizer, pesticides, and 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/>
              <a:t>3) Increase intensity of planting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/>
              <a:t>PRODUCES A LOT OF FOOD!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DSCF0005-702785">
            <a:extLst>
              <a:ext uri="{FF2B5EF4-FFF2-40B4-BE49-F238E27FC236}">
                <a16:creationId xmlns:a16="http://schemas.microsoft.com/office/drawing/2014/main" id="{4C613384-7918-0F47-AF71-036B4DDD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AF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5D7B3A60-0167-C843-A98E-F1E37683F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solidFill>
            <a:srgbClr val="FAFEA0"/>
          </a:solidFill>
          <a:ln w="38100" cap="flat">
            <a:solidFill>
              <a:srgbClr val="002060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latin typeface="Comic Sans MS" panose="030F0902030302020204" pitchFamily="66" charset="0"/>
              </a:rPr>
              <a:t>Sustainable/Low Input Agriculture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B19DDEB-6A87-4145-86E9-3587330A8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153400" cy="2286000"/>
          </a:xfrm>
          <a:solidFill>
            <a:srgbClr val="FAFEA0"/>
          </a:solidFill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000"/>
              <a:t>Reduces irrigation &amp; pesticide use </a:t>
            </a:r>
          </a:p>
          <a:p>
            <a:pPr algn="ctr" eaLnBrk="1" hangingPunct="1"/>
            <a:r>
              <a:rPr lang="en-US" altLang="en-US" sz="3000"/>
              <a:t>Uses organic fertilizers.</a:t>
            </a:r>
          </a:p>
          <a:p>
            <a:pPr algn="ctr" eaLnBrk="1" hangingPunct="1"/>
            <a:r>
              <a:rPr lang="en-US" altLang="en-US" sz="3000"/>
              <a:t>Soil conservation techs.</a:t>
            </a:r>
          </a:p>
          <a:p>
            <a:pPr algn="ctr" eaLnBrk="1" hangingPunct="1"/>
            <a:r>
              <a:rPr lang="en-US" altLang="en-US" sz="3000"/>
              <a:t>Less food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F2E69FE-9ED1-E84D-A644-10FF685DD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600" b="1">
                <a:latin typeface="Sketchy" pitchFamily="34" charset="0"/>
              </a:rPr>
              <a:t>Organic Farming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BF77DC0-5B2C-FF43-B969-8613C4482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276600" cy="4876800"/>
          </a:xfr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/>
              <a:t>Low Input Farm</a:t>
            </a:r>
          </a:p>
          <a:p>
            <a:pPr eaLnBrk="1" hangingPunct="1"/>
            <a:r>
              <a:rPr lang="en-US" altLang="en-US" sz="3600"/>
              <a:t>No inorganic fertilizers  or chem. pesticides used</a:t>
            </a:r>
          </a:p>
          <a:p>
            <a:pPr eaLnBrk="1" hangingPunct="1"/>
            <a:r>
              <a:rPr lang="en-US" altLang="en-US" sz="3600"/>
              <a:t>No GMOs</a:t>
            </a:r>
          </a:p>
        </p:txBody>
      </p:sp>
      <p:pic>
        <p:nvPicPr>
          <p:cNvPr id="19460" name="Picture 6" descr="http://farm3.staticflickr.com/2844/9044470166_f83200fc42_z.jpg">
            <a:extLst>
              <a:ext uri="{FF2B5EF4-FFF2-40B4-BE49-F238E27FC236}">
                <a16:creationId xmlns:a16="http://schemas.microsoft.com/office/drawing/2014/main" id="{9EA06C95-F5C1-924B-94DC-A72A284A1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riceterrace_small">
            <a:extLst>
              <a:ext uri="{FF2B5EF4-FFF2-40B4-BE49-F238E27FC236}">
                <a16:creationId xmlns:a16="http://schemas.microsoft.com/office/drawing/2014/main" id="{1BDC9B56-935E-EC4B-A204-93C7E962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7EA9C417-6917-AF40-A891-8B22E241F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839200" cy="914400"/>
          </a:xfr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>
                <a:latin typeface="Agent Orange" pitchFamily="2" charset="0"/>
              </a:rPr>
              <a:t>Soil Conservation Tech’s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CAE898F-3DA0-6A48-A269-141E9EB01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848600" cy="1066800"/>
          </a:xfrm>
          <a:solidFill>
            <a:srgbClr val="FFFF00">
              <a:alpha val="79999"/>
            </a:srgb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</a:rPr>
              <a:t>Terracing:</a:t>
            </a:r>
            <a:r>
              <a:rPr lang="en-US" altLang="en-US">
                <a:solidFill>
                  <a:schemeClr val="tx2"/>
                </a:solidFill>
              </a:rPr>
              <a:t> slope converted into broad terraces  to retain H</a:t>
            </a:r>
            <a:r>
              <a:rPr lang="en-US" altLang="en-US" baseline="-25000">
                <a:solidFill>
                  <a:schemeClr val="tx2"/>
                </a:solidFill>
              </a:rPr>
              <a:t>2</a:t>
            </a:r>
            <a:r>
              <a:rPr lang="en-US" altLang="en-US">
                <a:solidFill>
                  <a:schemeClr val="tx2"/>
                </a:solidFill>
              </a:rPr>
              <a:t>O and soil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4103997-560C-0548-9647-51B3A319E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Desertification Intro Video Clip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02A5CDFB-080C-4B46-8BC2-48400E7AE2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http://medomed.org/wp-content/uploads/2013/04/dry-cracked-earth.jpg">
            <a:extLst>
              <a:ext uri="{FF2B5EF4-FFF2-40B4-BE49-F238E27FC236}">
                <a16:creationId xmlns:a16="http://schemas.microsoft.com/office/drawing/2014/main" id="{64AD65FB-9251-994D-8AAD-01B02DC49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759215-Rice-Terracing-0">
            <a:extLst>
              <a:ext uri="{FF2B5EF4-FFF2-40B4-BE49-F238E27FC236}">
                <a16:creationId xmlns:a16="http://schemas.microsoft.com/office/drawing/2014/main" id="{04839AEA-AFEC-4248-B8D2-EB068466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>
            <a:extLst>
              <a:ext uri="{FF2B5EF4-FFF2-40B4-BE49-F238E27FC236}">
                <a16:creationId xmlns:a16="http://schemas.microsoft.com/office/drawing/2014/main" id="{5E767FEC-9F93-2B44-9D87-ABEC75DD0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3200400" cy="495300"/>
          </a:xfrm>
          <a:prstGeom prst="rect">
            <a:avLst/>
          </a:prstGeom>
          <a:solidFill>
            <a:srgbClr val="FAFEA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Rice Terracing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E4FE7248-7B67-4144-960F-D87F22029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1676400"/>
          </a:xfr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600" b="1">
                <a:solidFill>
                  <a:schemeClr val="tx2"/>
                </a:solidFill>
              </a:rPr>
              <a:t>Contour Farming</a:t>
            </a:r>
            <a:r>
              <a:rPr lang="en-US" altLang="en-US" sz="3600">
                <a:solidFill>
                  <a:schemeClr val="tx2"/>
                </a:solidFill>
              </a:rPr>
              <a:t>: plowing and planting in rows across slope of land (slow water and soil runoff)</a:t>
            </a:r>
          </a:p>
        </p:txBody>
      </p:sp>
      <p:pic>
        <p:nvPicPr>
          <p:cNvPr id="22531" name="Picture 5" descr="strip">
            <a:extLst>
              <a:ext uri="{FF2B5EF4-FFF2-40B4-BE49-F238E27FC236}">
                <a16:creationId xmlns:a16="http://schemas.microsoft.com/office/drawing/2014/main" id="{E65CEB5F-2628-494E-805A-C93C7E11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498475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afl11">
            <a:extLst>
              <a:ext uri="{FF2B5EF4-FFF2-40B4-BE49-F238E27FC236}">
                <a16:creationId xmlns:a16="http://schemas.microsoft.com/office/drawing/2014/main" id="{BF913EB1-6E55-3145-A2D9-2315EF80D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3352800"/>
            <a:ext cx="37068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67CE33E-2290-40D5-AD0F-F7CD07D5E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"/>
            <a:ext cx="8229600" cy="914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b="1" dirty="0">
                <a:latin typeface="Agent Orange" panose="00000400000000000000" pitchFamily="2" charset="0"/>
                <a:cs typeface="Agent Orange" panose="00000400000000000000" pitchFamily="2" charset="0"/>
              </a:rPr>
              <a:t>Soil Conservation Tech’s</a:t>
            </a:r>
            <a:endParaRPr lang="en-US" sz="3200" b="1" kern="0" dirty="0">
              <a:solidFill>
                <a:schemeClr val="tx2"/>
              </a:solidFill>
              <a:latin typeface="AR CHRIST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65699-004-7FCC0E1C">
            <a:extLst>
              <a:ext uri="{FF2B5EF4-FFF2-40B4-BE49-F238E27FC236}">
                <a16:creationId xmlns:a16="http://schemas.microsoft.com/office/drawing/2014/main" id="{E0F800AC-93BC-B041-A4B7-CF25FBAF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>
            <a:extLst>
              <a:ext uri="{FF2B5EF4-FFF2-40B4-BE49-F238E27FC236}">
                <a16:creationId xmlns:a16="http://schemas.microsoft.com/office/drawing/2014/main" id="{A3E36F18-E528-6A43-9B3E-AC6157520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3200400" cy="495300"/>
          </a:xfrm>
          <a:prstGeom prst="rect">
            <a:avLst/>
          </a:prstGeom>
          <a:solidFill>
            <a:srgbClr val="FAFEA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Contour Farming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http://passel.unl.edu/Image/siteImages/Stripcornoatshay-LG.jpg">
            <a:extLst>
              <a:ext uri="{FF2B5EF4-FFF2-40B4-BE49-F238E27FC236}">
                <a16:creationId xmlns:a16="http://schemas.microsoft.com/office/drawing/2014/main" id="{D5B1E29D-77E3-2F4D-9ECC-0B21EC7E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4B40AA7E-7C2E-C143-B975-DA19B1C28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524000"/>
          </a:xfr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tx2"/>
                </a:solidFill>
              </a:rPr>
              <a:t>Strip Cropping</a:t>
            </a:r>
            <a:r>
              <a:rPr lang="en-US" altLang="en-US">
                <a:solidFill>
                  <a:schemeClr val="tx2"/>
                </a:solidFill>
              </a:rPr>
              <a:t>: Plant a row of 1 type of plant, then plant a row of another type of plant.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DF64828-0904-4AFC-AF9D-F29B50127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"/>
            <a:ext cx="8229600" cy="914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b="1" dirty="0">
                <a:latin typeface="Agent Orange" panose="00000400000000000000" pitchFamily="2" charset="0"/>
                <a:cs typeface="Agent Orange" panose="00000400000000000000" pitchFamily="2" charset="0"/>
              </a:rPr>
              <a:t>Soil Conservation Tech’s</a:t>
            </a:r>
            <a:endParaRPr lang="en-US" sz="3200" b="1" kern="0" dirty="0">
              <a:solidFill>
                <a:schemeClr val="tx2"/>
              </a:solidFill>
              <a:latin typeface="AR CHRIST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Green%20County%20WI%20strip%20cropping_USDA">
            <a:extLst>
              <a:ext uri="{FF2B5EF4-FFF2-40B4-BE49-F238E27FC236}">
                <a16:creationId xmlns:a16="http://schemas.microsoft.com/office/drawing/2014/main" id="{74C9B660-FFFF-7949-8D64-44B63E09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>
            <a:extLst>
              <a:ext uri="{FF2B5EF4-FFF2-40B4-BE49-F238E27FC236}">
                <a16:creationId xmlns:a16="http://schemas.microsoft.com/office/drawing/2014/main" id="{7DCECDE3-0997-7D44-B74B-8D798F120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3200400" cy="495300"/>
          </a:xfrm>
          <a:prstGeom prst="rect">
            <a:avLst/>
          </a:prstGeom>
          <a:solidFill>
            <a:srgbClr val="FAFEA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Strip Cropping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http://upload.wikimedia.org/wikipedia/commons/0/00/FieldWindbreaks.JPG">
            <a:extLst>
              <a:ext uri="{FF2B5EF4-FFF2-40B4-BE49-F238E27FC236}">
                <a16:creationId xmlns:a16="http://schemas.microsoft.com/office/drawing/2014/main" id="{92B48584-AA89-B549-B20D-21DA91DA7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C09A7B98-623D-D74C-9D00-CFF4901A1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143000"/>
          </a:xfr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chemeClr val="tx2"/>
                </a:solidFill>
              </a:rPr>
              <a:t>Windbreaks</a:t>
            </a:r>
            <a:r>
              <a:rPr lang="en-US" altLang="en-US">
                <a:solidFill>
                  <a:schemeClr val="tx2"/>
                </a:solidFill>
              </a:rPr>
              <a:t>: slows wind down before it hits farm soil.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3C948D3-82F2-4E37-A239-352D4170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"/>
            <a:ext cx="8229600" cy="914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b="1" dirty="0">
                <a:latin typeface="Agent Orange" panose="00000400000000000000" pitchFamily="2" charset="0"/>
                <a:cs typeface="Agent Orange" panose="00000400000000000000" pitchFamily="2" charset="0"/>
              </a:rPr>
              <a:t>Soil Conservation Tech’s</a:t>
            </a:r>
            <a:endParaRPr lang="en-US" sz="3200" b="1" kern="0" dirty="0">
              <a:solidFill>
                <a:schemeClr val="tx2"/>
              </a:solidFill>
              <a:latin typeface="AR CHRIST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windbreak">
            <a:extLst>
              <a:ext uri="{FF2B5EF4-FFF2-40B4-BE49-F238E27FC236}">
                <a16:creationId xmlns:a16="http://schemas.microsoft.com/office/drawing/2014/main" id="{9481F89C-47EC-6D41-ADCB-93A11EA4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>
            <a:extLst>
              <a:ext uri="{FF2B5EF4-FFF2-40B4-BE49-F238E27FC236}">
                <a16:creationId xmlns:a16="http://schemas.microsoft.com/office/drawing/2014/main" id="{2957CB5C-3E77-8447-A191-F42CCFAA4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3200400" cy="495300"/>
          </a:xfrm>
          <a:prstGeom prst="rect">
            <a:avLst/>
          </a:prstGeom>
          <a:solidFill>
            <a:srgbClr val="FAFEA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Windbreak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http://3.bp.blogspot.com/-X-tMaMeO9jo/Tr90qzP-pfI/AAAAAAAACAM/zik1VhcsYF4/s1600/funny-grapefruit-helmet-cat.jpg">
            <a:extLst>
              <a:ext uri="{FF2B5EF4-FFF2-40B4-BE49-F238E27FC236}">
                <a16:creationId xmlns:a16="http://schemas.microsoft.com/office/drawing/2014/main" id="{E8E65B83-F301-FD46-83B9-A87AA1ED2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12700"/>
            <a:ext cx="92138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11228B2-34A8-4225-81FB-83CCA910F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accent2">
              <a:lumMod val="20000"/>
              <a:lumOff val="80000"/>
              <a:alpha val="7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 dirty="0">
                <a:latin typeface="Sketchy" panose="020B0603050302020204" pitchFamily="34" charset="0"/>
              </a:rPr>
              <a:t>Inorganic Fertilizers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A2073BA-9A75-47E8-B41B-61F2F91E9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1828800"/>
          </a:xfrm>
          <a:solidFill>
            <a:schemeClr val="accent2">
              <a:lumMod val="20000"/>
              <a:lumOff val="80000"/>
              <a:alpha val="75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800" dirty="0"/>
              <a:t>High amounts of NO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, NH</a:t>
            </a:r>
            <a:r>
              <a:rPr lang="en-US" altLang="en-US" sz="2800" baseline="-25000" dirty="0"/>
              <a:t>4</a:t>
            </a:r>
            <a:r>
              <a:rPr lang="en-US" altLang="en-US" sz="2800" dirty="0"/>
              <a:t>, and PO</a:t>
            </a:r>
            <a:r>
              <a:rPr lang="en-US" altLang="en-US" sz="2800" baseline="-25000" dirty="0"/>
              <a:t>4</a:t>
            </a:r>
            <a:r>
              <a:rPr lang="en-US" altLang="en-US" sz="2800" dirty="0"/>
              <a:t>. Easily transported, stored, and applied.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800" dirty="0"/>
              <a:t>Do not add humus, release NOx (greenhouse gas) when applied, eutrophication in streams. 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1BF33F4-B296-3347-83E8-9A74C6671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14400"/>
          </a:xfrm>
          <a:solidFill>
            <a:srgbClr val="FFFF00"/>
          </a:solidFill>
          <a:ln w="38100" cap="flat">
            <a:solidFill>
              <a:schemeClr val="accent2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000" b="1">
                <a:latin typeface="Simpsonfont" pitchFamily="2" charset="0"/>
              </a:rPr>
              <a:t>Organic Fertilizers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55FB120-F014-4640-BC4A-1946FA352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4038600" cy="5486400"/>
          </a:xfrm>
          <a:solidFill>
            <a:srgbClr val="FFFF00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3 to add nutrients: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1) </a:t>
            </a:r>
            <a:r>
              <a:rPr lang="en-US" altLang="en-US" b="1"/>
              <a:t>Animal manure</a:t>
            </a:r>
            <a:r>
              <a:rPr lang="en-US" altLang="en-US"/>
              <a:t>: dung/urine of animals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2) </a:t>
            </a:r>
            <a:r>
              <a:rPr lang="en-US" altLang="en-US" b="1"/>
              <a:t>Green manure</a:t>
            </a:r>
            <a:r>
              <a:rPr lang="en-US" altLang="en-US"/>
              <a:t>: plants plowed into soil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3) </a:t>
            </a:r>
            <a:r>
              <a:rPr lang="en-US" altLang="en-US" b="1"/>
              <a:t>Compost:</a:t>
            </a:r>
            <a:r>
              <a:rPr lang="en-US" altLang="en-US"/>
              <a:t> semi-broken down org. matter</a:t>
            </a:r>
          </a:p>
        </p:txBody>
      </p:sp>
      <p:pic>
        <p:nvPicPr>
          <p:cNvPr id="29700" name="Picture 7" descr="compost">
            <a:extLst>
              <a:ext uri="{FF2B5EF4-FFF2-40B4-BE49-F238E27FC236}">
                <a16:creationId xmlns:a16="http://schemas.microsoft.com/office/drawing/2014/main" id="{FAB17DFE-D0C7-C24F-9D5A-BCCA2EE8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90625"/>
            <a:ext cx="25241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8">
            <a:extLst>
              <a:ext uri="{FF2B5EF4-FFF2-40B4-BE49-F238E27FC236}">
                <a16:creationId xmlns:a16="http://schemas.microsoft.com/office/drawing/2014/main" id="{D8DCBDB8-5858-964E-8846-DB624EC05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71600"/>
            <a:ext cx="2286000" cy="396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Compost</a:t>
            </a:r>
          </a:p>
        </p:txBody>
      </p:sp>
      <p:pic>
        <p:nvPicPr>
          <p:cNvPr id="29702" name="Picture 10" descr="http://freespiritgardens.org/wp-content/uploads/2014/10/Manure-Inspector.jpg">
            <a:extLst>
              <a:ext uri="{FF2B5EF4-FFF2-40B4-BE49-F238E27FC236}">
                <a16:creationId xmlns:a16="http://schemas.microsoft.com/office/drawing/2014/main" id="{E3A71162-56F1-5A4C-AF99-3B964C54A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667125"/>
            <a:ext cx="455453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942C62D-06B6-EF46-B3C2-8E33A00F3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88ED15AA-F919-044F-8456-1E8BF0D6FD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4" name="Picture 8" descr="https://s-media-cache-ak0.pinimg.com/236x/d8/3e/aa/d83eaa667823fcf737595b77486a2ef5.jpg">
            <a:extLst>
              <a:ext uri="{FF2B5EF4-FFF2-40B4-BE49-F238E27FC236}">
                <a16:creationId xmlns:a16="http://schemas.microsoft.com/office/drawing/2014/main" id="{04085E2C-A2C1-6F4F-ADAE-2CDFCF87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http://www.ecogardenmaintenance.co.uk/_/rsrc/1333463433597/soil---the-foundation-of-a-healthy-garden/healthy_soil.jpg">
            <a:extLst>
              <a:ext uri="{FF2B5EF4-FFF2-40B4-BE49-F238E27FC236}">
                <a16:creationId xmlns:a16="http://schemas.microsoft.com/office/drawing/2014/main" id="{3D8625A5-2FCC-D743-BF56-095A6D857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2006D584-7DBE-40F6-BC35-7BE875B97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solidFill>
            <a:schemeClr val="accent1">
              <a:lumMod val="90000"/>
            </a:schemeClr>
          </a:solidFill>
          <a:ln w="38100" cap="flat">
            <a:solidFill>
              <a:srgbClr val="993300"/>
            </a:solidFill>
            <a:prstDash val="dashDot"/>
          </a:ln>
        </p:spPr>
        <p:txBody>
          <a:bodyPr/>
          <a:lstStyle/>
          <a:p>
            <a:pPr eaLnBrk="1" hangingPunct="1">
              <a:defRPr/>
            </a:pPr>
            <a:r>
              <a:rPr lang="en-US" sz="6600" b="1" dirty="0">
                <a:latin typeface="Bradley Hand ITC" panose="03070402050302030203" pitchFamily="66" charset="0"/>
              </a:rPr>
              <a:t>Soil Formation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F2E6EF1-C808-44AD-A16F-670321E2A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724400" cy="4953000"/>
          </a:xfrm>
          <a:solidFill>
            <a:schemeClr val="accent1">
              <a:lumMod val="90000"/>
            </a:schemeClr>
          </a:solidFill>
          <a:ln w="38100" cap="flat">
            <a:solidFill>
              <a:srgbClr val="993300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Soil:</a:t>
            </a:r>
            <a:r>
              <a:rPr lang="en-US" dirty="0"/>
              <a:t> complex mix of rock particles, decaying org. matter, air, water, and living orgs.</a:t>
            </a:r>
          </a:p>
          <a:p>
            <a:pPr eaLnBrk="1" hangingPunct="1">
              <a:defRPr/>
            </a:pPr>
            <a:r>
              <a:rPr lang="en-US" dirty="0"/>
              <a:t>Rocks add nutrients</a:t>
            </a:r>
          </a:p>
          <a:p>
            <a:pPr eaLnBrk="1" hangingPunct="1">
              <a:defRPr/>
            </a:pPr>
            <a:r>
              <a:rPr lang="en-US" dirty="0"/>
              <a:t>Decaying organic matter = dead orgs, leaf litter, etc. 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4101" name="Picture 5" descr="9_soil_tilth">
            <a:extLst>
              <a:ext uri="{FF2B5EF4-FFF2-40B4-BE49-F238E27FC236}">
                <a16:creationId xmlns:a16="http://schemas.microsoft.com/office/drawing/2014/main" id="{E0E9926C-0A00-FB44-ADE4-5D611BC1C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6298091-6417-5247-9416-B540322DB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Why do People Go to Farmer’s Markets?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29364A5-D96A-914C-974A-1701CBF2F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65838"/>
            <a:ext cx="8229600" cy="639762"/>
          </a:xfrm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rgbClr val="FFFF00"/>
                </a:solidFill>
              </a:rPr>
              <a:t>LOCALLY GROWN PRODUCE!</a:t>
            </a:r>
          </a:p>
        </p:txBody>
      </p:sp>
      <p:pic>
        <p:nvPicPr>
          <p:cNvPr id="31748" name="Picture 5" descr="los-angeles-farmers-market-picture">
            <a:extLst>
              <a:ext uri="{FF2B5EF4-FFF2-40B4-BE49-F238E27FC236}">
                <a16:creationId xmlns:a16="http://schemas.microsoft.com/office/drawing/2014/main" id="{3F3D49A1-8BBF-4C43-AB9D-93FD81004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84313"/>
            <a:ext cx="57150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farmers_market">
            <a:extLst>
              <a:ext uri="{FF2B5EF4-FFF2-40B4-BE49-F238E27FC236}">
                <a16:creationId xmlns:a16="http://schemas.microsoft.com/office/drawing/2014/main" id="{78EC1C41-8600-004D-AC4C-4AD2DFC94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>
            <a:extLst>
              <a:ext uri="{FF2B5EF4-FFF2-40B4-BE49-F238E27FC236}">
                <a16:creationId xmlns:a16="http://schemas.microsoft.com/office/drawing/2014/main" id="{0A481F70-748E-D847-8166-72DB2B299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FAFEA0">
              <a:alpha val="70195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8000" b="1">
                <a:latin typeface="Sketchy" pitchFamily="34" charset="0"/>
              </a:rPr>
              <a:t>Why Better?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333C445-AD08-5F40-83F1-E5C98E52F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229600" cy="2819400"/>
          </a:xfrm>
          <a:solidFill>
            <a:srgbClr val="FAFEA0">
              <a:alpha val="70195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/>
              <a:t>Lower fuel emissions of greenhouse gases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/>
              <a:t>Less gas used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/>
              <a:t>Less transport of pests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/>
              <a:t>Less packaging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/>
              <a:t>Lower costs of produce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/>
              <a:t>Revenues remain local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Meadow_eat_your_heart_out_01">
            <a:extLst>
              <a:ext uri="{FF2B5EF4-FFF2-40B4-BE49-F238E27FC236}">
                <a16:creationId xmlns:a16="http://schemas.microsoft.com/office/drawing/2014/main" id="{4547AA3A-6A76-8644-9B7E-B33905A1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5F0D011F-6910-284B-8B8F-AC7EAD4EB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alpha val="70195"/>
            </a:schemeClr>
          </a:solidFill>
          <a:ln w="38100" cap="flat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7200" b="1">
                <a:latin typeface="AR CHRISTY" pitchFamily="2" charset="0"/>
              </a:rPr>
              <a:t>Fertile Soil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3A63EB1-99B5-EF4E-9786-D33EAA572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6858000" cy="3535363"/>
          </a:xfrm>
          <a:solidFill>
            <a:schemeClr val="accent1">
              <a:alpha val="70195"/>
            </a:schemeClr>
          </a:solidFill>
          <a:ln w="38100" cap="flat">
            <a:solidFill>
              <a:srgbClr val="00206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5400" b="1"/>
              <a:t>Will have many nutrients</a:t>
            </a:r>
          </a:p>
          <a:p>
            <a:pPr algn="ctr" eaLnBrk="1" hangingPunct="1"/>
            <a:r>
              <a:rPr lang="en-US" altLang="en-US" sz="5400" b="1"/>
              <a:t>Takes 100-1000 yrs to form</a:t>
            </a:r>
            <a:r>
              <a:rPr lang="en-US" altLang="en-US" sz="4800" b="1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2F00"/>
            </a:gs>
            <a:gs pos="50000">
              <a:srgbClr val="CC6600"/>
            </a:gs>
            <a:gs pos="100000">
              <a:srgbClr val="5E2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s://sp.yimg.com/ib/th?id=HN.608020004926195571&amp;pid=15.1&amp;P=0">
            <a:extLst>
              <a:ext uri="{FF2B5EF4-FFF2-40B4-BE49-F238E27FC236}">
                <a16:creationId xmlns:a16="http://schemas.microsoft.com/office/drawing/2014/main" id="{D31F2D19-1F6A-734E-A5DB-C11D6C8E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992381CB-B791-7445-AF65-DED507DCA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733800" cy="762000"/>
          </a:xfrm>
          <a:solidFill>
            <a:srgbClr val="FAFEA0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latin typeface="KR Frosted Cake" pitchFamily="2" charset="0"/>
              </a:rPr>
              <a:t>Soil Layers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D419D82-3323-0A46-8DB1-E9B235A2C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3733800" cy="5105400"/>
          </a:xfrm>
          <a:solidFill>
            <a:srgbClr val="FAFEA0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Layer = </a:t>
            </a:r>
            <a:r>
              <a:rPr lang="en-US" altLang="en-US" b="1"/>
              <a:t>horizon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O horizon</a:t>
            </a:r>
            <a:r>
              <a:rPr lang="en-US" altLang="en-US"/>
              <a:t>: fresh leaves, twigs, feces!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Below: </a:t>
            </a:r>
            <a:r>
              <a:rPr lang="en-US" altLang="en-US" b="1"/>
              <a:t>A horizon</a:t>
            </a:r>
            <a:r>
              <a:rPr lang="en-US" altLang="en-US"/>
              <a:t>: aka </a:t>
            </a:r>
            <a:r>
              <a:rPr lang="en-US" altLang="en-US" b="1"/>
              <a:t>topsoil</a:t>
            </a:r>
            <a:r>
              <a:rPr lang="en-US" altLang="en-US"/>
              <a:t>. Partially decomposed org. matter called </a:t>
            </a:r>
            <a:r>
              <a:rPr lang="en-US" altLang="en-US" b="1"/>
              <a:t>humus</a:t>
            </a:r>
            <a:r>
              <a:rPr lang="en-US" altLang="en-US"/>
              <a:t>. Many bugs, nutrients.</a:t>
            </a:r>
          </a:p>
        </p:txBody>
      </p:sp>
      <p:pic>
        <p:nvPicPr>
          <p:cNvPr id="6149" name="Picture 5" descr="soils2">
            <a:extLst>
              <a:ext uri="{FF2B5EF4-FFF2-40B4-BE49-F238E27FC236}">
                <a16:creationId xmlns:a16="http://schemas.microsoft.com/office/drawing/2014/main" id="{2D8736A3-63B8-744D-865B-638CCBBF1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8768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://www.mauifarmersunionunited.org/wp-content/uploads/2013/08/humus-hands.jpg">
            <a:extLst>
              <a:ext uri="{FF2B5EF4-FFF2-40B4-BE49-F238E27FC236}">
                <a16:creationId xmlns:a16="http://schemas.microsoft.com/office/drawing/2014/main" id="{0B157B4F-D6A0-264D-BCD7-A48A6AC7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>
            <a:extLst>
              <a:ext uri="{FF2B5EF4-FFF2-40B4-BE49-F238E27FC236}">
                <a16:creationId xmlns:a16="http://schemas.microsoft.com/office/drawing/2014/main" id="{53E1733D-114A-3641-AB6B-DEC43A268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3124200" cy="1016000"/>
          </a:xfrm>
          <a:prstGeom prst="rect">
            <a:avLst/>
          </a:prstGeom>
          <a:solidFill>
            <a:srgbClr val="FAFE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latin typeface="Simpsonfont" pitchFamily="2" charset="0"/>
              </a:rPr>
              <a:t>Humus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nspiredtaste.net/wp-content/uploads/2012/09/Easy-and-Smooth-Hummus-Recipe-1.jpg">
            <a:extLst>
              <a:ext uri="{FF2B5EF4-FFF2-40B4-BE49-F238E27FC236}">
                <a16:creationId xmlns:a16="http://schemas.microsoft.com/office/drawing/2014/main" id="{4E22CA39-2B90-104F-AB00-E579E9D92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6">
            <a:extLst>
              <a:ext uri="{FF2B5EF4-FFF2-40B4-BE49-F238E27FC236}">
                <a16:creationId xmlns:a16="http://schemas.microsoft.com/office/drawing/2014/main" id="{914974D6-B4F2-5947-8441-B32070DC1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2819400" cy="1570038"/>
          </a:xfrm>
          <a:prstGeom prst="rect">
            <a:avLst/>
          </a:prstGeom>
          <a:solidFill>
            <a:srgbClr val="FAFE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Sketchy" pitchFamily="34" charset="0"/>
              </a:rPr>
              <a:t>Not Hummus!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2F00"/>
            </a:gs>
            <a:gs pos="50000">
              <a:srgbClr val="CC6600"/>
            </a:gs>
            <a:gs pos="100000">
              <a:srgbClr val="5E2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35E014A-17B3-1F41-B672-7FA4E2DFE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810000" cy="1143000"/>
          </a:xfrm>
          <a:solidFill>
            <a:srgbClr val="FAFEA0"/>
          </a:solidFill>
          <a:ln w="38100" cap="flat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latin typeface="Sketchy" pitchFamily="34" charset="0"/>
              </a:rPr>
              <a:t>Soil Layers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FC521AD-BC3A-EB4F-9F94-57EC9C40B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3810000" cy="5181600"/>
          </a:xfrm>
          <a:solidFill>
            <a:srgbClr val="FAFEA0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/>
              <a:t>B horizon:</a:t>
            </a:r>
            <a:r>
              <a:rPr lang="en-US" altLang="en-US" sz="3600"/>
              <a:t> aka </a:t>
            </a:r>
            <a:r>
              <a:rPr lang="en-US" altLang="en-US" sz="3600" b="1"/>
              <a:t>subsoil: </a:t>
            </a:r>
            <a:r>
              <a:rPr lang="en-US" altLang="en-US" sz="3600"/>
              <a:t>inorganic material</a:t>
            </a:r>
          </a:p>
          <a:p>
            <a:pPr eaLnBrk="1" hangingPunct="1"/>
            <a:r>
              <a:rPr lang="en-US" altLang="en-US" sz="3600" b="1"/>
              <a:t>C horizon:</a:t>
            </a:r>
            <a:r>
              <a:rPr lang="en-US" altLang="en-US" sz="3600"/>
              <a:t> rock not broke down.</a:t>
            </a:r>
          </a:p>
          <a:p>
            <a:pPr eaLnBrk="1" hangingPunct="1"/>
            <a:r>
              <a:rPr lang="en-US" altLang="en-US" sz="3600" b="1"/>
              <a:t>R horizon </a:t>
            </a:r>
            <a:r>
              <a:rPr lang="en-US" altLang="en-US" sz="3600"/>
              <a:t>= bedrock</a:t>
            </a:r>
          </a:p>
        </p:txBody>
      </p:sp>
      <p:pic>
        <p:nvPicPr>
          <p:cNvPr id="9220" name="Picture 5" descr="soils2">
            <a:extLst>
              <a:ext uri="{FF2B5EF4-FFF2-40B4-BE49-F238E27FC236}">
                <a16:creationId xmlns:a16="http://schemas.microsoft.com/office/drawing/2014/main" id="{2D3160EC-BF62-BF44-B883-2410E204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48768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A3CCB93-1642-394F-A721-A83F71AB4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09538"/>
            <a:ext cx="8229600" cy="1185862"/>
          </a:xfrm>
          <a:solidFill>
            <a:srgbClr val="FFFF00"/>
          </a:solidFill>
          <a:ln w="50800" cap="flat">
            <a:solidFill>
              <a:schemeClr val="tx2"/>
            </a:solidFill>
            <a:prstDash val="dash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latin typeface="AR CHRISTY" pitchFamily="2" charset="0"/>
              </a:rPr>
              <a:t>Soil Texture and Porosity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B31C543-34B8-9A4A-BD04-09CEB2579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  <a:solidFill>
            <a:srgbClr val="FFFF00"/>
          </a:solidFill>
          <a:ln w="3810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/>
              <a:t>3 diff. sizes of soil particles</a:t>
            </a:r>
          </a:p>
          <a:p>
            <a:pPr algn="ctr" eaLnBrk="1" hangingPunct="1"/>
            <a:r>
              <a:rPr lang="en-US" altLang="en-US" b="1"/>
              <a:t>Clay</a:t>
            </a:r>
            <a:r>
              <a:rPr lang="en-US" altLang="en-US"/>
              <a:t>: smallest: &gt; 0.002 mm</a:t>
            </a:r>
          </a:p>
          <a:p>
            <a:pPr algn="ctr" eaLnBrk="1" hangingPunct="1"/>
            <a:r>
              <a:rPr lang="en-US" altLang="en-US" b="1"/>
              <a:t>Silt</a:t>
            </a:r>
            <a:r>
              <a:rPr lang="en-US" altLang="en-US"/>
              <a:t>: 0.05 – 0.002 mm</a:t>
            </a:r>
          </a:p>
          <a:p>
            <a:pPr algn="ctr" eaLnBrk="1" hangingPunct="1"/>
            <a:r>
              <a:rPr lang="en-US" altLang="en-US" b="1"/>
              <a:t>Sand</a:t>
            </a:r>
            <a:r>
              <a:rPr lang="en-US" altLang="en-US"/>
              <a:t>: biggest, 2 – 0.05 mm</a:t>
            </a:r>
          </a:p>
        </p:txBody>
      </p:sp>
      <p:pic>
        <p:nvPicPr>
          <p:cNvPr id="10244" name="Picture 5" descr="soil_000">
            <a:extLst>
              <a:ext uri="{FF2B5EF4-FFF2-40B4-BE49-F238E27FC236}">
                <a16:creationId xmlns:a16="http://schemas.microsoft.com/office/drawing/2014/main" id="{378B9CAB-F461-774E-AFC7-498C4E357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60198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Macintosh PowerPoint</Application>
  <PresentationFormat>On-screen Show (4:3)</PresentationFormat>
  <Paragraphs>82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Agent Orange</vt:lpstr>
      <vt:lpstr>Bradley Hand ITC</vt:lpstr>
      <vt:lpstr>AR CHRISTY</vt:lpstr>
      <vt:lpstr>KR Frosted Cake</vt:lpstr>
      <vt:lpstr>Simpsonfont</vt:lpstr>
      <vt:lpstr>Sketchy</vt:lpstr>
      <vt:lpstr>Wingdings</vt:lpstr>
      <vt:lpstr>Castellar</vt:lpstr>
      <vt:lpstr>Comic Sans MS</vt:lpstr>
      <vt:lpstr>Default Design</vt:lpstr>
      <vt:lpstr>Soils and Farming</vt:lpstr>
      <vt:lpstr>Desertification Intro Video Clip</vt:lpstr>
      <vt:lpstr>Soil Formation</vt:lpstr>
      <vt:lpstr>Fertile Soil</vt:lpstr>
      <vt:lpstr>Soil Layers</vt:lpstr>
      <vt:lpstr>PowerPoint Presentation</vt:lpstr>
      <vt:lpstr>PowerPoint Presentation</vt:lpstr>
      <vt:lpstr>Soil Layers</vt:lpstr>
      <vt:lpstr>Soil Texture and Porosity</vt:lpstr>
      <vt:lpstr>Porosity vs Permeability</vt:lpstr>
      <vt:lpstr>PowerPoint Presentation</vt:lpstr>
      <vt:lpstr>PowerPoint Presentation</vt:lpstr>
      <vt:lpstr>Loam Soils</vt:lpstr>
      <vt:lpstr>High Input Farming/Tillage</vt:lpstr>
      <vt:lpstr>But It Destroys Soil…</vt:lpstr>
      <vt:lpstr>Green Revolution</vt:lpstr>
      <vt:lpstr>Sustainable/Low Input Agriculture</vt:lpstr>
      <vt:lpstr>Organic Farming</vt:lpstr>
      <vt:lpstr>Soil Conservation Tech’s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Inorganic Fertilizers</vt:lpstr>
      <vt:lpstr>Organic Fertilizers</vt:lpstr>
      <vt:lpstr>PowerPoint Presentation</vt:lpstr>
      <vt:lpstr>Why do People Go to Farmer’s Markets?</vt:lpstr>
      <vt:lpstr>Why Better?</vt:lpstr>
    </vt:vector>
  </TitlesOfParts>
  <Company>Los Angeles Unified School District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</dc:title>
  <dc:creator>Amber</dc:creator>
  <cp:lastModifiedBy>Nicholas Rath</cp:lastModifiedBy>
  <cp:revision>164</cp:revision>
  <dcterms:created xsi:type="dcterms:W3CDTF">2007-04-01T14:44:36Z</dcterms:created>
  <dcterms:modified xsi:type="dcterms:W3CDTF">2019-12-03T21:12:52Z</dcterms:modified>
</cp:coreProperties>
</file>