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9" r:id="rId3"/>
    <p:sldId id="260" r:id="rId4"/>
    <p:sldId id="261" r:id="rId5"/>
    <p:sldId id="262" r:id="rId6"/>
    <p:sldId id="264" r:id="rId7"/>
    <p:sldId id="263" r:id="rId8"/>
    <p:sldId id="293" r:id="rId9"/>
    <p:sldId id="292" r:id="rId10"/>
    <p:sldId id="297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80" r:id="rId19"/>
    <p:sldId id="282" r:id="rId20"/>
    <p:sldId id="283" r:id="rId21"/>
    <p:sldId id="285" r:id="rId22"/>
    <p:sldId id="286" r:id="rId23"/>
    <p:sldId id="28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62"/>
    <p:restoredTop sz="90962"/>
  </p:normalViewPr>
  <p:slideViewPr>
    <p:cSldViewPr>
      <p:cViewPr varScale="1">
        <p:scale>
          <a:sx n="87" d="100"/>
          <a:sy n="87" d="100"/>
        </p:scale>
        <p:origin x="192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90506D5-602F-E34C-AC74-3E5A82C66A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2274105-CFEC-8942-9E25-7F5A57AC868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8CA105F8-E97C-7B46-8847-DCD1AF8A116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8FC1C8CF-2FDE-2742-94F2-A9537F805BD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5965828-3DD9-1F46-903F-39426182B1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475591-F9E3-9F46-862E-536E5A9B64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4BB07-AB73-C244-9145-DD6F61BB6F8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D6933D8-A79E-2A46-9A4D-CCB7CBB191F5}" type="datetimeFigureOut">
              <a:rPr lang="en-US"/>
              <a:pPr>
                <a:defRPr/>
              </a:pPr>
              <a:t>11/2/19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E5CBAE5-7CED-0644-8D22-2F79927CB2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205A096-600B-084E-AF3D-AF9413030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BAB70-C598-CB4C-877E-6E4AFE067B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FCFD7-9B59-0943-A598-B5D64E9AB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E6A27F-0121-1E43-9117-38095647C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EED9B24A-A26A-094E-BC16-09ED498513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3DE64B4D-2B0D-154E-BB3B-EBC7EFE9BF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http://www.census.gov/popclock/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63011DD5-BE8A-1E4D-936B-8BE97E69F6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46E592-BA2D-CF4F-AB90-D46FCBBCA954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8D4AB1-533D-FC44-9CA2-49EA71DD72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F61E98-ADBD-5B4E-BFC9-83FE7D8408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A30960-0700-9446-BB58-97FE90D471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FDCF-7901-0544-AAB6-D0879A4EA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47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8688BB-009B-2E40-9DAF-C63FD1BA2E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22FCBE-7BBB-0844-866F-857611D2B2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B27141-A35F-404C-9622-805F70A0B2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8E099-6598-6E42-9BB1-ADFBF56FF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18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971CC8-5F3F-4E48-8CA3-9664F5CF6A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A6FE20-A295-DB48-A0BF-8B14E3313B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C99EB3-D5B8-3740-9D5C-BBB3422C08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AC88-2D08-E344-A0D8-9B6317A14F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153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F4FEA9-D4B6-5646-AC64-1AFFCB8122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997869-81BB-3B4D-9DF3-C7B41240D9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B0B8BA-2542-CC44-AE59-A6EF028018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66B11-FF4D-1249-B8E0-B84D2D082D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077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D058E8-240E-8B47-BC73-5E1810112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984A24-4305-6E4F-B97E-DFEB689B15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8665BA-09FE-F441-8BC5-C208D57414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973E4-BD2C-5A47-B290-BB6C18D9C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349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D4ACA7-3A1F-9A46-936D-A865F1D8E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CF110C-E6B7-DF44-B961-2DD9F8EB56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410412-53C0-084E-8797-D4A55E526A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9ACB3-8AB9-AA4C-8D09-A3C2BEB97E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256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E11230C-419F-A044-8E67-A3E42771AB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C043D7B-8BAD-2C48-9D06-AE6C3E3804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3E0EB7E-9DFE-A64F-9E68-C36E52C334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18A4-75BF-BA44-9919-9710FDC9B1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36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20335F-0AD5-C54E-B9B3-56D2A125B5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E7D054-C8B8-2D44-8E29-C2E3477047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E67DF9-B749-064B-A006-1EDF36FF3C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58A75-6B7E-1B46-8055-F0974FFB1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79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232FC3-43BB-854A-A306-E6489CDDC9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3209E3-0B23-AE40-9D76-618F8DD548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2C60E7-5519-4641-B4B7-D7A42FE8EA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3B362-53A7-644D-A9AF-F9F8E68906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94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0BE69E-56E5-A04C-9434-A8D188D669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026B48-306F-2D44-BCF9-03BAF43EB5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C0241B-B6F3-D444-8D64-47F95A402E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DFF19-2052-344C-8701-DB58D906D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36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9A3A76-B8C4-5147-8F23-A4BF2654F3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AE64CD-3323-7040-AE90-66E004DDF7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872A1-0F4D-8F4A-9134-63736D2C2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3DD15-2400-1649-94BE-05468603EA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75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25D5D0F-F450-8C4A-875A-0537654A5D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F57D82B-505C-8844-BDD9-17903AB162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EA6452B-A3B3-C74C-9EE8-B9CB67D96F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33234-5563-4940-8DC3-68894BF26F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56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65B251B-7CCC-7249-8361-7DAD36025E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74B748-1AA4-584A-98BD-299DE944D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E998EF-7E02-1247-AA92-59E0121813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C84C0-033C-4841-984F-40BA2A6B6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90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DC8FA8A-5B56-3944-8598-26BEA839F0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8E5587-F679-8B4C-A80C-CD9B94099B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0C7D045-C51E-DE49-A18F-AD67CA8F3A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38FA3-E8CB-3249-9E3C-131DDDBED1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14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B50CDF-E00F-B04F-8386-9AE6E83562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871E9F-8AA4-C149-814B-DD7BB9A06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A2C13D-810A-5549-8298-226C35C024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01353-F3BE-8345-95AA-01882D253F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55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EA2FBE-21E8-274B-A50A-956E2A9E9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C4435C-ECA6-4243-89D7-FEBE8CC6B9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43C553-6A5B-364D-A799-09C9827C19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85703-FDB9-7742-A53A-CF8153C0C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32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50293F3-63A3-4943-B62D-5845BE05AD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DF0886-0796-3343-9A5C-6AB6C360C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742D6EB-A8B5-4B47-95D2-0FF170DAB4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72AD299-49C3-5349-9F4C-DC43903968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B96B2BD-FCB0-6542-9202-E808625C93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2D23F85-8157-6E4C-A4F0-3BBEFA35A9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ipc/www/popclockworld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image">
            <a:extLst>
              <a:ext uri="{FF2B5EF4-FFF2-40B4-BE49-F238E27FC236}">
                <a16:creationId xmlns:a16="http://schemas.microsoft.com/office/drawing/2014/main" id="{FEBF4ADD-E995-BC4D-B699-9DA2F4DB2729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0838" y="0"/>
            <a:ext cx="6037262" cy="6858000"/>
          </a:xfrm>
          <a:noFill/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6304658-502B-B248-8A89-D3E0BAD4E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0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92075" tIns="46038" rIns="92075" bIns="46038" anchor="b"/>
          <a:lstStyle/>
          <a:p>
            <a:pPr algn="ctr" eaLnBrk="1" hangingPunct="1">
              <a:defRPr/>
            </a:pPr>
            <a:r>
              <a:rPr 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Too Many Humans?</a:t>
            </a:r>
          </a:p>
        </p:txBody>
      </p:sp>
      <p:sp>
        <p:nvSpPr>
          <p:cNvPr id="4100" name="Text Box 8">
            <a:extLst>
              <a:ext uri="{FF2B5EF4-FFF2-40B4-BE49-F238E27FC236}">
                <a16:creationId xmlns:a16="http://schemas.microsoft.com/office/drawing/2014/main" id="{BB855CEA-B5B5-D44B-9B29-5551A2CCD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79388"/>
            <a:ext cx="1066800" cy="667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7 Billion and Growing….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>
            <a:extLst>
              <a:ext uri="{FF2B5EF4-FFF2-40B4-BE49-F238E27FC236}">
                <a16:creationId xmlns:a16="http://schemas.microsoft.com/office/drawing/2014/main" id="{E4AFD6F8-CC53-F34C-A896-C56B53448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8884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D122A778-778D-2E46-A0EB-B83A999CD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>
            <a:extLst>
              <a:ext uri="{FF2B5EF4-FFF2-40B4-BE49-F238E27FC236}">
                <a16:creationId xmlns:a16="http://schemas.microsoft.com/office/drawing/2014/main" id="{3BA4C851-EF38-6D4C-BD80-D743B3F4F9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600200"/>
          </a:xfr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</a:rPr>
              <a:t>How Does Industrialization Affect Population Size?</a:t>
            </a:r>
            <a:endParaRPr lang="en-US" sz="4000" b="1" dirty="0">
              <a:solidFill>
                <a:schemeClr val="accent4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34DF1E2-2D26-6645-9F60-5E71692D180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2286000"/>
            <a:ext cx="8382000" cy="2895600"/>
          </a:xfrm>
          <a:solidFill>
            <a:schemeClr val="accent6">
              <a:lumMod val="20000"/>
              <a:lumOff val="80000"/>
              <a:alpha val="70000"/>
            </a:schemeClr>
          </a:solidFill>
          <a:ln w="38100" cap="flat">
            <a:solidFill>
              <a:schemeClr val="tx1"/>
            </a:solidFill>
            <a:prstDash val="lgDashDotDot"/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6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R CHRISTY" panose="02000000000000000000" pitchFamily="2" charset="0"/>
              </a:rPr>
              <a:t>The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6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R CHRISTY" panose="02000000000000000000" pitchFamily="2" charset="0"/>
              </a:rPr>
              <a:t>Demographic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6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R CHRISTY" panose="02000000000000000000" pitchFamily="2" charset="0"/>
              </a:rPr>
              <a:t>Transition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4A66684F-801D-FB47-BEE1-752053083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715000"/>
            <a:ext cx="7162800" cy="495300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 w="38100">
            <a:solidFill>
              <a:schemeClr val="tx1"/>
            </a:solidFill>
            <a:prstDash val="lgDash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/>
              <a:t>**Seen during and after Industrial Revolution**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2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>
            <a:extLst>
              <a:ext uri="{FF2B5EF4-FFF2-40B4-BE49-F238E27FC236}">
                <a16:creationId xmlns:a16="http://schemas.microsoft.com/office/drawing/2014/main" id="{0461B08F-DC0F-8C4D-A4C4-304A055B32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35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Image" r:id="rId3" imgW="4013200" imgH="2787650" progId="Photoshop.Image.5">
                  <p:embed/>
                </p:oleObj>
              </mc:Choice>
              <mc:Fallback>
                <p:oleObj name="Image" r:id="rId3" imgW="4013200" imgH="278765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35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880BEF2-67E5-AA41-AAC6-74E7701AE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4724400" cy="1524000"/>
          </a:xfrm>
          <a:solidFill>
            <a:srgbClr val="FFFF00"/>
          </a:solidFill>
          <a:ln w="38100" cap="flat">
            <a:solidFill>
              <a:schemeClr val="tx2"/>
            </a:solidFill>
            <a:prstDash val="lgDashDot"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b="1">
                <a:latin typeface="Arial" panose="020B0604020202020204" pitchFamily="34" charset="0"/>
              </a:rPr>
              <a:t>STAGE 1</a:t>
            </a:r>
            <a:br>
              <a:rPr lang="en-US" altLang="en-US" sz="4000" b="1">
                <a:latin typeface="Arial" panose="020B0604020202020204" pitchFamily="34" charset="0"/>
              </a:rPr>
            </a:br>
            <a:r>
              <a:rPr lang="en-US" altLang="en-US" sz="4000" b="1">
                <a:latin typeface="Arial" panose="020B0604020202020204" pitchFamily="34" charset="0"/>
              </a:rPr>
              <a:t>PRE-INDUSTRIAL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5752D2-C3ED-7F42-9CEC-253A870F69F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2057400"/>
            <a:ext cx="4800600" cy="4343400"/>
          </a:xfrm>
          <a:solidFill>
            <a:srgbClr val="FFFF00"/>
          </a:solidFill>
          <a:ln w="38100" cap="flat">
            <a:solidFill>
              <a:schemeClr val="tx2"/>
            </a:solidFill>
            <a:prstDash val="lgDashDot"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400" b="1">
                <a:solidFill>
                  <a:schemeClr val="tx2"/>
                </a:solidFill>
                <a:latin typeface="Arial" panose="020B0604020202020204" pitchFamily="34" charset="0"/>
              </a:rPr>
              <a:t>High birth rate (high IMR)</a:t>
            </a:r>
          </a:p>
          <a:p>
            <a:pPr eaLnBrk="1" hangingPunct="1"/>
            <a:r>
              <a:rPr lang="en-US" altLang="en-US" sz="4400" b="1">
                <a:solidFill>
                  <a:schemeClr val="tx2"/>
                </a:solidFill>
                <a:latin typeface="Arial" panose="020B0604020202020204" pitchFamily="34" charset="0"/>
              </a:rPr>
              <a:t>High death rate</a:t>
            </a:r>
          </a:p>
          <a:p>
            <a:pPr eaLnBrk="1" hangingPunct="1"/>
            <a:r>
              <a:rPr lang="en-US" altLang="en-US" sz="4400" b="1">
                <a:solidFill>
                  <a:schemeClr val="tx2"/>
                </a:solidFill>
                <a:latin typeface="Arial" panose="020B0604020202020204" pitchFamily="34" charset="0"/>
              </a:rPr>
              <a:t>Low pop growth</a:t>
            </a:r>
            <a:endParaRPr lang="en-US" altLang="en-US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7412" name="Object 4">
            <a:extLst>
              <a:ext uri="{FF2B5EF4-FFF2-40B4-BE49-F238E27FC236}">
                <a16:creationId xmlns:a16="http://schemas.microsoft.com/office/drawing/2014/main" id="{A8E940D5-89E9-D54A-9C5D-0DB8CD06CF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0"/>
          <a:ext cx="310038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Image" r:id="rId3" imgW="1377950" imgH="3048000" progId="Photoshop.Image.7">
                  <p:embed/>
                </p:oleObj>
              </mc:Choice>
              <mc:Fallback>
                <p:oleObj name="Image" r:id="rId3" imgW="1377950" imgH="3048000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0"/>
                        <a:ext cx="310038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BE36402-94EC-3644-BF1B-B570AC16E3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  <a:solidFill>
            <a:srgbClr val="FFFF00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</a:rPr>
              <a:t>STAGE 2 TRANSITIONAL</a:t>
            </a:r>
          </a:p>
        </p:txBody>
      </p:sp>
      <p:graphicFrame>
        <p:nvGraphicFramePr>
          <p:cNvPr id="18435" name="Object 3">
            <a:extLst>
              <a:ext uri="{FF2B5EF4-FFF2-40B4-BE49-F238E27FC236}">
                <a16:creationId xmlns:a16="http://schemas.microsoft.com/office/drawing/2014/main" id="{6D2735E1-205C-1541-AFD5-695670F7CD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2625" y="757238"/>
          <a:ext cx="4651375" cy="610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Image" r:id="rId3" imgW="2324100" imgH="3048000" progId="Photoshop.Image.5">
                  <p:embed/>
                </p:oleObj>
              </mc:Choice>
              <mc:Fallback>
                <p:oleObj name="Image" r:id="rId3" imgW="2324100" imgH="3048000" progId="Photoshop.Image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5" y="757238"/>
                        <a:ext cx="4651375" cy="610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Rectangle 4">
            <a:extLst>
              <a:ext uri="{FF2B5EF4-FFF2-40B4-BE49-F238E27FC236}">
                <a16:creationId xmlns:a16="http://schemas.microsoft.com/office/drawing/2014/main" id="{A0786F27-E1AE-9F44-A368-2543BBD5712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914400"/>
            <a:ext cx="4114800" cy="5638800"/>
          </a:xfrm>
          <a:solidFill>
            <a:srgbClr val="FFFF00"/>
          </a:solidFill>
          <a:ln w="38100" cap="flat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3600" b="1">
                <a:solidFill>
                  <a:schemeClr val="tx2"/>
                </a:solidFill>
                <a:latin typeface="Arial" panose="020B0604020202020204" pitchFamily="34" charset="0"/>
              </a:rPr>
              <a:t>Industrialization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3600" b="1">
                <a:solidFill>
                  <a:schemeClr val="tx2"/>
                </a:solidFill>
                <a:latin typeface="Arial" panose="020B0604020202020204" pitchFamily="34" charset="0"/>
              </a:rPr>
              <a:t>&gt;food availability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3600" b="1">
                <a:solidFill>
                  <a:schemeClr val="tx2"/>
                </a:solidFill>
                <a:latin typeface="Arial" panose="020B0604020202020204" pitchFamily="34" charset="0"/>
              </a:rPr>
              <a:t>&gt;Health care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3600" b="1">
                <a:solidFill>
                  <a:schemeClr val="tx2"/>
                </a:solidFill>
                <a:latin typeface="Arial" panose="020B0604020202020204" pitchFamily="34" charset="0"/>
              </a:rPr>
              <a:t>Birth rate stays high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3600" b="1">
                <a:solidFill>
                  <a:schemeClr val="tx2"/>
                </a:solidFill>
                <a:latin typeface="Arial" panose="020B0604020202020204" pitchFamily="34" charset="0"/>
              </a:rPr>
              <a:t>Death rate begins to fall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3600" b="1">
                <a:solidFill>
                  <a:schemeClr val="tx2"/>
                </a:solidFill>
                <a:latin typeface="Arial" panose="020B0604020202020204" pitchFamily="34" charset="0"/>
              </a:rPr>
              <a:t>Pop grows quickly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8ED429D-4A3C-B345-BC8F-BF2CD6F64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4114800" cy="1066800"/>
          </a:xfrm>
          <a:solidFill>
            <a:srgbClr val="FFFF00"/>
          </a:solidFill>
          <a:ln w="38100" cap="flat">
            <a:solidFill>
              <a:srgbClr val="800080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b="1">
                <a:latin typeface="Arial" panose="020B0604020202020204" pitchFamily="34" charset="0"/>
              </a:rPr>
              <a:t>STAGE 3</a:t>
            </a:r>
            <a:br>
              <a:rPr lang="en-US" altLang="en-US" sz="4000" b="1">
                <a:latin typeface="Arial" panose="020B0604020202020204" pitchFamily="34" charset="0"/>
              </a:rPr>
            </a:br>
            <a:r>
              <a:rPr lang="en-US" altLang="en-US" sz="4000" b="1">
                <a:latin typeface="Arial" panose="020B0604020202020204" pitchFamily="34" charset="0"/>
              </a:rPr>
              <a:t>INDUSTRIAL</a:t>
            </a:r>
            <a:endParaRPr lang="en-US" altLang="en-US" sz="40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615B089-5C3D-A145-95B1-A89E5197812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524000"/>
            <a:ext cx="5715000" cy="4876800"/>
          </a:xfrm>
          <a:solidFill>
            <a:srgbClr val="FFFF00"/>
          </a:solidFill>
          <a:ln w="38100" cap="flat">
            <a:solidFill>
              <a:srgbClr val="800080"/>
            </a:solidFill>
            <a:prstDash val="lgDashDot"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4000" b="1">
                <a:solidFill>
                  <a:schemeClr val="tx2"/>
                </a:solidFill>
                <a:latin typeface="Arial" panose="020B0604020202020204" pitchFamily="34" charset="0"/>
              </a:rPr>
              <a:t>Birth rate falls to near death rate</a:t>
            </a:r>
          </a:p>
          <a:p>
            <a:pPr algn="ctr" eaLnBrk="1" hangingPunct="1"/>
            <a:r>
              <a:rPr lang="en-US" altLang="en-US" sz="4000" b="1">
                <a:solidFill>
                  <a:schemeClr val="tx2"/>
                </a:solidFill>
                <a:latin typeface="Arial" panose="020B0604020202020204" pitchFamily="34" charset="0"/>
              </a:rPr>
              <a:t>better jobs and education for women</a:t>
            </a:r>
          </a:p>
          <a:p>
            <a:pPr algn="ctr" eaLnBrk="1" hangingPunct="1"/>
            <a:r>
              <a:rPr lang="en-US" altLang="en-US" sz="4000" b="1">
                <a:solidFill>
                  <a:schemeClr val="tx2"/>
                </a:solidFill>
                <a:latin typeface="Arial" panose="020B0604020202020204" pitchFamily="34" charset="0"/>
              </a:rPr>
              <a:t>Decline in IMR</a:t>
            </a:r>
          </a:p>
          <a:p>
            <a:pPr algn="ctr" eaLnBrk="1" hangingPunct="1"/>
            <a:r>
              <a:rPr lang="en-US" altLang="en-US" sz="4000" b="1">
                <a:solidFill>
                  <a:schemeClr val="tx2"/>
                </a:solidFill>
                <a:latin typeface="Arial" panose="020B0604020202020204" pitchFamily="34" charset="0"/>
              </a:rPr>
              <a:t>Pop growth rate continues, but is low</a:t>
            </a:r>
            <a:endParaRPr lang="en-US" altLang="en-US" sz="2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1C8FD3FE-2C9C-1242-A007-7BEF50BA53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0"/>
          <a:ext cx="26130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Image" r:id="rId3" imgW="1162050" imgH="3048000" progId="Photoshop.Image.5">
                  <p:embed/>
                </p:oleObj>
              </mc:Choice>
              <mc:Fallback>
                <p:oleObj name="Image" r:id="rId3" imgW="1162050" imgH="3048000" progId="Photoshop.Image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0"/>
                        <a:ext cx="261302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291C45-88CC-D24E-84EC-37029948E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4648200" cy="1143000"/>
          </a:xfrm>
          <a:solidFill>
            <a:srgbClr val="FFFF00"/>
          </a:solidFill>
          <a:ln w="38100" cap="flat">
            <a:solidFill>
              <a:schemeClr val="tx2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600" b="1">
                <a:latin typeface="Arial" panose="020B0604020202020204" pitchFamily="34" charset="0"/>
              </a:rPr>
              <a:t>STAGE 4</a:t>
            </a:r>
            <a:br>
              <a:rPr lang="en-US" altLang="en-US" sz="3600" b="1">
                <a:latin typeface="Arial" panose="020B0604020202020204" pitchFamily="34" charset="0"/>
              </a:rPr>
            </a:br>
            <a:r>
              <a:rPr lang="en-US" altLang="en-US" sz="3600" b="1">
                <a:latin typeface="Arial" panose="020B0604020202020204" pitchFamily="34" charset="0"/>
              </a:rPr>
              <a:t>POSTINDUSTRIAL</a:t>
            </a:r>
            <a:endParaRPr lang="en-US" altLang="en-US" sz="3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FC73415-7209-0A4A-BBE1-2762CA34968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600200"/>
            <a:ext cx="4495800" cy="4953000"/>
          </a:xfrm>
          <a:solidFill>
            <a:srgbClr val="FFFF00"/>
          </a:solidFill>
          <a:ln w="41275" cap="flat">
            <a:solidFill>
              <a:schemeClr val="tx2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b="1">
                <a:solidFill>
                  <a:schemeClr val="tx2"/>
                </a:solidFill>
                <a:latin typeface="Arial" panose="020B0604020202020204" pitchFamily="34" charset="0"/>
              </a:rPr>
              <a:t>Birth rate falls more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b="1">
                <a:solidFill>
                  <a:schemeClr val="tx2"/>
                </a:solidFill>
                <a:latin typeface="Arial" panose="020B0604020202020204" pitchFamily="34" charset="0"/>
              </a:rPr>
              <a:t>Birth rate = death rate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b="1">
                <a:solidFill>
                  <a:schemeClr val="tx2"/>
                </a:solidFill>
                <a:latin typeface="Arial" panose="020B0604020202020204" pitchFamily="34" charset="0"/>
              </a:rPr>
              <a:t>ZPG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b="1">
                <a:solidFill>
                  <a:schemeClr val="tx2"/>
                </a:solidFill>
                <a:latin typeface="Arial" panose="020B0604020202020204" pitchFamily="34" charset="0"/>
              </a:rPr>
              <a:t>Then, birth rate declines more; less than death rate = neg. pop growth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b="1" u="sng">
                <a:solidFill>
                  <a:schemeClr val="tx2"/>
                </a:solidFill>
                <a:latin typeface="Arial" panose="020B0604020202020204" pitchFamily="34" charset="0"/>
              </a:rPr>
              <a:t>Un</a:t>
            </a:r>
            <a:r>
              <a:rPr lang="en-US" altLang="en-US" sz="3000" b="1">
                <a:solidFill>
                  <a:schemeClr val="tx2"/>
                </a:solidFill>
                <a:latin typeface="Arial" panose="020B0604020202020204" pitchFamily="34" charset="0"/>
              </a:rPr>
              <a:t>sustainability to sustainability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b="1" u="sng">
                <a:solidFill>
                  <a:schemeClr val="tx2"/>
                </a:solidFill>
                <a:latin typeface="Arial" panose="020B0604020202020204" pitchFamily="34" charset="0"/>
              </a:rPr>
              <a:t>Very few</a:t>
            </a:r>
            <a:r>
              <a:rPr lang="en-US" altLang="en-US" sz="3000" b="1">
                <a:solidFill>
                  <a:schemeClr val="tx2"/>
                </a:solidFill>
                <a:latin typeface="Arial" panose="020B0604020202020204" pitchFamily="34" charset="0"/>
              </a:rPr>
              <a:t> countries</a:t>
            </a:r>
          </a:p>
        </p:txBody>
      </p:sp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5B50CF0F-6331-6B41-B24E-ADA4A8CF49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0"/>
          <a:ext cx="339883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Image" r:id="rId3" imgW="1511300" imgH="3048000" progId="Photoshop.Image.5">
                  <p:embed/>
                </p:oleObj>
              </mc:Choice>
              <mc:Fallback>
                <p:oleObj name="Image" r:id="rId3" imgW="1511300" imgH="3048000" progId="Photoshop.Image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0"/>
                        <a:ext cx="339883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2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>
            <a:extLst>
              <a:ext uri="{FF2B5EF4-FFF2-40B4-BE49-F238E27FC236}">
                <a16:creationId xmlns:a16="http://schemas.microsoft.com/office/drawing/2014/main" id="{6FE77F87-BB06-8C4A-B265-B314FA257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>
            <a:extLst>
              <a:ext uri="{FF2B5EF4-FFF2-40B4-BE49-F238E27FC236}">
                <a16:creationId xmlns:a16="http://schemas.microsoft.com/office/drawing/2014/main" id="{79A60EE9-8EC8-7D44-8E0B-7E4B66112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1E71506-821D-B043-90AE-CDF6446FA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839200" cy="15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chemeClr val="tx2"/>
                </a:solidFill>
                <a:latin typeface="Showcard Gothic" pitchFamily="82" charset="0"/>
              </a:rPr>
              <a:t>Predicting</a:t>
            </a:r>
            <a:r>
              <a:rPr lang="en-US" sz="5400" b="1" dirty="0">
                <a:solidFill>
                  <a:schemeClr val="tx2"/>
                </a:solidFill>
              </a:rPr>
              <a:t> </a:t>
            </a:r>
            <a:r>
              <a:rPr lang="en-US" sz="4800" b="1" dirty="0">
                <a:solidFill>
                  <a:schemeClr val="tx2"/>
                </a:solidFill>
                <a:latin typeface="AR CENA" pitchFamily="2" charset="0"/>
              </a:rPr>
              <a:t>Population Changes using Age</a:t>
            </a: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 Structure</a:t>
            </a:r>
            <a:endParaRPr lang="en-US" sz="5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5C21F4B-591E-FB4C-A212-CB3582914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20000" cy="60960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99FF99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AR CENA" pitchFamily="2" charset="0"/>
              </a:rPr>
              <a:t>Comparing Age Structure</a:t>
            </a:r>
          </a:p>
        </p:txBody>
      </p:sp>
      <p:graphicFrame>
        <p:nvGraphicFramePr>
          <p:cNvPr id="23555" name="Object 3">
            <a:extLst>
              <a:ext uri="{FF2B5EF4-FFF2-40B4-BE49-F238E27FC236}">
                <a16:creationId xmlns:a16="http://schemas.microsoft.com/office/drawing/2014/main" id="{7C905E04-CC3D-664C-83E9-10E89419B5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14400"/>
          <a:ext cx="9144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Image" r:id="rId3" imgW="5892800" imgH="2755900" progId="Photoshop.Image.5">
                  <p:embed/>
                </p:oleObj>
              </mc:Choice>
              <mc:Fallback>
                <p:oleObj name="Image" r:id="rId3" imgW="5892800" imgH="2755900" progId="Photoshop.Image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14400"/>
                        <a:ext cx="91440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id="{C3FAEE54-47F7-3445-BAFF-609F8984C8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0"/>
          <a:ext cx="8686800" cy="684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Image" r:id="rId3" imgW="3708400" imgH="2921000" progId="Photoshop.Image.5">
                  <p:embed/>
                </p:oleObj>
              </mc:Choice>
              <mc:Fallback>
                <p:oleObj name="Image" r:id="rId3" imgW="3708400" imgH="292100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0"/>
                        <a:ext cx="8686800" cy="684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3">
            <a:extLst>
              <a:ext uri="{FF2B5EF4-FFF2-40B4-BE49-F238E27FC236}">
                <a16:creationId xmlns:a16="http://schemas.microsoft.com/office/drawing/2014/main" id="{5A8AB3AA-8918-2F4F-81BB-871E7FE8E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7800" y="228600"/>
            <a:ext cx="6858000" cy="914400"/>
          </a:xfrm>
        </p:spPr>
        <p:txBody>
          <a:bodyPr lIns="90488" tIns="44450" rIns="90488" bIns="44450"/>
          <a:lstStyle/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353,000 babies born each day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4760EEA-C4C1-ED43-B099-2243CC6B7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77200" cy="6858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5400" b="1" dirty="0">
                <a:latin typeface="AR CENA" pitchFamily="2" charset="0"/>
              </a:rPr>
              <a:t>Pyramid Age Structure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9D476C2-03ED-884B-A188-D941322D14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9144000" cy="6858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3600" b="1" dirty="0">
                <a:solidFill>
                  <a:schemeClr val="tx2"/>
                </a:solidFill>
                <a:latin typeface="Arial" charset="0"/>
              </a:rPr>
              <a:t>&gt; people are at/near child-bearing</a:t>
            </a:r>
          </a:p>
        </p:txBody>
      </p:sp>
      <p:graphicFrame>
        <p:nvGraphicFramePr>
          <p:cNvPr id="24580" name="Object 4">
            <a:extLst>
              <a:ext uri="{FF2B5EF4-FFF2-40B4-BE49-F238E27FC236}">
                <a16:creationId xmlns:a16="http://schemas.microsoft.com/office/drawing/2014/main" id="{8DDAB3E2-1D11-FF44-A301-5CBB151F36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727200"/>
          <a:ext cx="91440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Image" r:id="rId3" imgW="3225800" imgH="1809750" progId="Photoshop.Image.5">
                  <p:embed/>
                </p:oleObj>
              </mc:Choice>
              <mc:Fallback>
                <p:oleObj name="Image" r:id="rId3" imgW="3225800" imgH="1809750" progId="Photoshop.Image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27200"/>
                        <a:ext cx="91440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6CF2B79-D256-B648-9722-3E17DDCE3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AR CENA" pitchFamily="2" charset="0"/>
              </a:rPr>
              <a:t>Rectangular Age Structure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03C3D1E-A80F-4744-A3B1-455C8468C0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8610600" cy="6858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Zero Pop Growth (ZPG): B = D</a:t>
            </a:r>
            <a:endParaRPr lang="en-US" sz="36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25604" name="Object 4">
            <a:extLst>
              <a:ext uri="{FF2B5EF4-FFF2-40B4-BE49-F238E27FC236}">
                <a16:creationId xmlns:a16="http://schemas.microsoft.com/office/drawing/2014/main" id="{EE095FA1-678E-6647-B72E-E02516BAE7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450975"/>
          <a:ext cx="8686800" cy="540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Image" r:id="rId3" imgW="2908300" imgH="1809750" progId="Photoshop.Image.5">
                  <p:embed/>
                </p:oleObj>
              </mc:Choice>
              <mc:Fallback>
                <p:oleObj name="Image" r:id="rId3" imgW="2908300" imgH="1809750" progId="Photoshop.Image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50975"/>
                        <a:ext cx="8686800" cy="540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BAAEDEC-59BE-A541-BA02-7A65AF8D8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latin typeface="AR CENA" pitchFamily="2" charset="0"/>
              </a:rPr>
              <a:t>Inverted Pyramid Age Structure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BAA5FD4-3ADA-754D-8551-23EAC17693F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9144000" cy="10668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solidFill>
                  <a:schemeClr val="tx2"/>
                </a:solidFill>
                <a:latin typeface="Arial" charset="0"/>
              </a:rPr>
              <a:t>Not enough reproductive women to replace lost individuals; pop decreases</a:t>
            </a:r>
            <a:r>
              <a:rPr lang="en-US" sz="3600" b="1" dirty="0">
                <a:solidFill>
                  <a:schemeClr val="tx2"/>
                </a:solidFill>
                <a:latin typeface="Arial" charset="0"/>
              </a:rPr>
              <a:t>.</a:t>
            </a:r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  </a:t>
            </a:r>
          </a:p>
        </p:txBody>
      </p:sp>
      <p:graphicFrame>
        <p:nvGraphicFramePr>
          <p:cNvPr id="26628" name="Object 4">
            <a:extLst>
              <a:ext uri="{FF2B5EF4-FFF2-40B4-BE49-F238E27FC236}">
                <a16:creationId xmlns:a16="http://schemas.microsoft.com/office/drawing/2014/main" id="{03CB4335-A7EA-B247-9BE9-B3204EB27A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987550"/>
          <a:ext cx="7432675" cy="487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Image" r:id="rId3" imgW="2762250" imgH="1809750" progId="Photoshop.Image.5">
                  <p:embed/>
                </p:oleObj>
              </mc:Choice>
              <mc:Fallback>
                <p:oleObj name="Image" r:id="rId3" imgW="2762250" imgH="1809750" progId="Photoshop.Image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7550"/>
                        <a:ext cx="7432675" cy="487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2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>
            <a:extLst>
              <a:ext uri="{FF2B5EF4-FFF2-40B4-BE49-F238E27FC236}">
                <a16:creationId xmlns:a16="http://schemas.microsoft.com/office/drawing/2014/main" id="{0F1DA5DE-BDB3-BB4E-A3D7-A6BF3D03F6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175"/>
          <a:ext cx="9144000" cy="685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Image" r:id="rId3" imgW="3632200" imgH="2768600" progId="Photoshop.Image.5">
                  <p:embed/>
                </p:oleObj>
              </mc:Choice>
              <mc:Fallback>
                <p:oleObj name="Image" r:id="rId3" imgW="3632200" imgH="276860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"/>
                        <a:ext cx="9144000" cy="685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9966FF"/>
            </a:gs>
            <a:gs pos="50000">
              <a:schemeClr val="accent1"/>
            </a:gs>
            <a:gs pos="100000">
              <a:srgbClr val="99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>
            <a:extLst>
              <a:ext uri="{FF2B5EF4-FFF2-40B4-BE49-F238E27FC236}">
                <a16:creationId xmlns:a16="http://schemas.microsoft.com/office/drawing/2014/main" id="{7905CBFC-F103-A244-A6F3-80338936B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D6353DB6-0873-E74D-BE2B-EEDEA60BD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0"/>
            <a:ext cx="8458200" cy="297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600" dirty="0">
                <a:latin typeface="Arial" charset="0"/>
                <a:cs typeface="Arial" charset="0"/>
              </a:rPr>
              <a:t>Statistical data relating to population and particular groups within it.</a:t>
            </a:r>
          </a:p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600" dirty="0">
                <a:solidFill>
                  <a:schemeClr val="tx2"/>
                </a:solidFill>
                <a:latin typeface="Arial" charset="0"/>
                <a:cs typeface="Arial" charset="0"/>
              </a:rPr>
              <a:t>3 Categories: Developed Countries, Moderately Developed (Developing), Less Developed  (Developing)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2169D639-8049-704E-8B28-E1603FB46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200"/>
            <a:ext cx="8305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chemeClr val="tx2"/>
                </a:solidFill>
                <a:latin typeface="AR CENA" panose="02000000000000000000" pitchFamily="2" charset="0"/>
                <a:cs typeface="Arial" charset="0"/>
              </a:rPr>
              <a:t>Demographics of Countries</a:t>
            </a:r>
            <a:endParaRPr lang="en-US" sz="6600" b="1" dirty="0">
              <a:solidFill>
                <a:schemeClr val="tx2"/>
              </a:solidFill>
              <a:latin typeface="AR CENA" panose="02000000000000000000" pitchFamily="2" charset="0"/>
              <a:cs typeface="Arial" charset="0"/>
            </a:endParaRP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7AB9C5E3-C787-B348-8059-327F4D89A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867400"/>
            <a:ext cx="6172200" cy="860425"/>
          </a:xfrm>
          <a:prstGeom prst="rect">
            <a:avLst/>
          </a:prstGeom>
          <a:solidFill>
            <a:srgbClr val="000000"/>
          </a:solidFill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hlinkClick r:id="rId3"/>
              </a:rPr>
              <a:t>http://www.census.gov/ipc/www/popclockworld.html</a:t>
            </a:r>
            <a:endParaRPr lang="en-US" altLang="en-US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>
            <a:extLst>
              <a:ext uri="{FF2B5EF4-FFF2-40B4-BE49-F238E27FC236}">
                <a16:creationId xmlns:a16="http://schemas.microsoft.com/office/drawing/2014/main" id="{57A90C62-A5D5-8C41-8869-BB22676FC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0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BED8D5B-4A3F-DF42-94EB-865F0C980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1000"/>
            <a:ext cx="4648200" cy="6096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28575">
            <a:solidFill>
              <a:srgbClr val="003300"/>
            </a:solidFill>
            <a:prstDash val="dashDot"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4800" b="1" dirty="0">
                <a:latin typeface="AR CENA" panose="02000000000000000000" pitchFamily="2" charset="0"/>
                <a:cs typeface="Arial" charset="0"/>
              </a:rPr>
              <a:t>Developed Countries</a:t>
            </a:r>
          </a:p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800" dirty="0">
                <a:latin typeface="Arial" charset="0"/>
                <a:cs typeface="Arial" charset="0"/>
              </a:rPr>
              <a:t>Highly Industrialized</a:t>
            </a:r>
          </a:p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800" dirty="0">
                <a:latin typeface="Arial" charset="0"/>
                <a:cs typeface="Arial" charset="0"/>
              </a:rPr>
              <a:t>Low birth rates</a:t>
            </a:r>
          </a:p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800" dirty="0">
                <a:latin typeface="Arial" charset="0"/>
                <a:cs typeface="Arial" charset="0"/>
              </a:rPr>
              <a:t>Low Baby Mortality</a:t>
            </a:r>
          </a:p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800" dirty="0">
                <a:latin typeface="Arial" charset="0"/>
                <a:cs typeface="Arial" charset="0"/>
              </a:rPr>
              <a:t>Longest Life Spans</a:t>
            </a:r>
          </a:p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800" dirty="0">
                <a:latin typeface="Arial" charset="0"/>
                <a:cs typeface="Arial" charset="0"/>
              </a:rPr>
              <a:t>Highest avg.  GDP’s</a:t>
            </a:r>
            <a:r>
              <a:rPr lang="en-US" sz="3400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endParaRPr lang="en-US" sz="3600" b="1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2" name="Text Box 12">
            <a:extLst>
              <a:ext uri="{FF2B5EF4-FFF2-40B4-BE49-F238E27FC236}">
                <a16:creationId xmlns:a16="http://schemas.microsoft.com/office/drawing/2014/main" id="{73810C5B-28EC-3445-9625-A2276D17C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52400"/>
            <a:ext cx="3429000" cy="1077913"/>
          </a:xfrm>
          <a:prstGeom prst="rect">
            <a:avLst/>
          </a:prstGeom>
          <a:noFill/>
          <a:ln w="28575">
            <a:solidFill>
              <a:srgbClr val="0033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US, Europe, Japan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D3209"/>
            </a:gs>
            <a:gs pos="50000">
              <a:srgbClr val="99FF99"/>
            </a:gs>
            <a:gs pos="100000">
              <a:srgbClr val="FD320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Bangkok">
            <a:extLst>
              <a:ext uri="{FF2B5EF4-FFF2-40B4-BE49-F238E27FC236}">
                <a16:creationId xmlns:a16="http://schemas.microsoft.com/office/drawing/2014/main" id="{803EBCC3-F28F-8B48-87E6-AFDA7111A46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D992EFBC-29BC-094D-AB6A-BFE242E68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28956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25400">
            <a:solidFill>
              <a:schemeClr val="tx2"/>
            </a:solidFill>
            <a:prstDash val="lgDashDot"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4000" b="1" dirty="0">
                <a:latin typeface="AR CENA" panose="02000000000000000000" pitchFamily="2" charset="0"/>
                <a:cs typeface="Arial" charset="0"/>
              </a:rPr>
              <a:t>Moderately Developed Countries</a:t>
            </a:r>
          </a:p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latin typeface="Arial" charset="0"/>
                <a:cs typeface="Arial" charset="0"/>
              </a:rPr>
              <a:t>Medium-level of Industrialization</a:t>
            </a:r>
          </a:p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latin typeface="Arial" charset="0"/>
                <a:cs typeface="Arial" charset="0"/>
              </a:rPr>
              <a:t>Higher birth rates, Higher Infant Mortality Rates,Shorter Life Spans</a:t>
            </a:r>
          </a:p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latin typeface="Arial" charset="0"/>
                <a:cs typeface="Arial" charset="0"/>
              </a:rPr>
              <a:t>Lower </a:t>
            </a:r>
            <a:r>
              <a:rPr lang="en-US" sz="3200" dirty="0" err="1">
                <a:latin typeface="Arial" charset="0"/>
                <a:cs typeface="Arial" charset="0"/>
              </a:rPr>
              <a:t>avg</a:t>
            </a:r>
            <a:r>
              <a:rPr lang="en-US" sz="3200" dirty="0">
                <a:latin typeface="Arial" charset="0"/>
                <a:cs typeface="Arial" charset="0"/>
              </a:rPr>
              <a:t> GDP’s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19461" name="Text Box 13">
            <a:extLst>
              <a:ext uri="{FF2B5EF4-FFF2-40B4-BE49-F238E27FC236}">
                <a16:creationId xmlns:a16="http://schemas.microsoft.com/office/drawing/2014/main" id="{9A94ADF4-1306-7E40-8695-B8ABAB481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638800"/>
            <a:ext cx="3505200" cy="847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latin typeface="Arial" charset="0"/>
                <a:cs typeface="Arial" charset="0"/>
              </a:rPr>
              <a:t>Mexico, Thailand, S. America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2C5B2081-031F-BD41-8BE8-7811CD75E4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Image" r:id="rId3" imgW="3556000" imgH="2501900" progId="Photoshop.Image.5">
                  <p:embed/>
                </p:oleObj>
              </mc:Choice>
              <mc:Fallback>
                <p:oleObj name="Image" r:id="rId3" imgW="3556000" imgH="250190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hlink"/>
            </a:gs>
            <a:gs pos="50000">
              <a:schemeClr val="accent2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starvation">
            <a:extLst>
              <a:ext uri="{FF2B5EF4-FFF2-40B4-BE49-F238E27FC236}">
                <a16:creationId xmlns:a16="http://schemas.microsoft.com/office/drawing/2014/main" id="{D8799F95-3B15-1041-9523-5A9B706AE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E2A08412-919B-4448-864B-41E9DBE28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10000"/>
            <a:ext cx="8686800" cy="2895600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 w="38100">
            <a:solidFill>
              <a:schemeClr val="tx2"/>
            </a:solidFill>
            <a:prstDash val="lgDashDotDot"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3600" b="1" dirty="0">
                <a:latin typeface="Arial" charset="0"/>
                <a:cs typeface="Arial" charset="0"/>
              </a:rPr>
              <a:t>Less Developed Country</a:t>
            </a:r>
          </a:p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400" dirty="0">
                <a:latin typeface="Arial" charset="0"/>
                <a:cs typeface="Arial" charset="0"/>
              </a:rPr>
              <a:t>Agricultural - low industry</a:t>
            </a:r>
          </a:p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400" dirty="0">
                <a:latin typeface="Arial" charset="0"/>
                <a:cs typeface="Arial" charset="0"/>
              </a:rPr>
              <a:t>Highest birth rates, Highest Infant Mortality, Shortest Life Spans</a:t>
            </a:r>
          </a:p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400" dirty="0">
                <a:latin typeface="Arial" charset="0"/>
                <a:cs typeface="Arial" charset="0"/>
              </a:rPr>
              <a:t>Lowest average GDPs</a:t>
            </a:r>
            <a:endParaRPr lang="en-US" sz="3200" dirty="0"/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A4AB6A65-F738-E046-8D03-812963E31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04800"/>
            <a:ext cx="3581400" cy="495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2"/>
            </a:solidFill>
            <a:prstDash val="lgDashDot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/>
              <a:t>Ethiopia, Laos, Bangladesh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money">
            <a:extLst>
              <a:ext uri="{FF2B5EF4-FFF2-40B4-BE49-F238E27FC236}">
                <a16:creationId xmlns:a16="http://schemas.microsoft.com/office/drawing/2014/main" id="{6E6E1EAC-4951-EF48-8800-9F8D4F92B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3DABD594-D4A0-5248-A93B-9881A0F11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alpha val="70195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000" b="1">
                <a:latin typeface="AR CENA" panose="02000000000000000000" pitchFamily="2" charset="0"/>
                <a:cs typeface="Arial" panose="020B0604020202020204" pitchFamily="34" charset="0"/>
              </a:rPr>
              <a:t>GDP’s of the World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83565C0-A90A-F148-ADD5-5139CE0E73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886200"/>
          </a:xfrm>
          <a:solidFill>
            <a:schemeClr val="accent1">
              <a:alpha val="70195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Burundi = $125 per capita</a:t>
            </a:r>
          </a:p>
          <a:p>
            <a:pPr algn="ctr" eaLnBrk="1" hangingPunct="1"/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Kenya = $780 per capita</a:t>
            </a:r>
          </a:p>
          <a:p>
            <a:pPr algn="ctr" eaLnBrk="1" hangingPunct="1"/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Mexico = $9,000 per capita</a:t>
            </a:r>
          </a:p>
          <a:p>
            <a:pPr algn="ctr" eaLnBrk="1" hangingPunct="1"/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US = $45,000 per capita</a:t>
            </a:r>
          </a:p>
          <a:p>
            <a:pPr algn="ctr" eaLnBrk="1" hangingPunct="1"/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Luxembourg = $103,000 per capita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1F13345-78A5-F74C-A214-BD6EBC2DE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467600" cy="1143000"/>
          </a:xfrm>
          <a:solidFill>
            <a:srgbClr val="CCFFFF"/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000" b="1">
                <a:latin typeface="AR CENA" panose="02000000000000000000" pitchFamily="2" charset="0"/>
                <a:cs typeface="Arial" panose="020B0604020202020204" pitchFamily="34" charset="0"/>
              </a:rPr>
              <a:t>Around the World…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C962A8F-0DA6-0E4F-98B6-027770B0C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4419600" cy="4953000"/>
          </a:xfrm>
          <a:solidFill>
            <a:srgbClr val="CCFFFF"/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China: 1.4 billion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India: 1.25 billion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US: 316 million 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Indonesia: 260 mill.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Brazil: 205 million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World Population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7.3 billion</a:t>
            </a:r>
          </a:p>
        </p:txBody>
      </p:sp>
      <p:pic>
        <p:nvPicPr>
          <p:cNvPr id="12292" name="Picture 6" descr="globe2_1_">
            <a:extLst>
              <a:ext uri="{FF2B5EF4-FFF2-40B4-BE49-F238E27FC236}">
                <a16:creationId xmlns:a16="http://schemas.microsoft.com/office/drawing/2014/main" id="{F9049F20-E10A-F347-BCB0-D1801DEE12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Macintosh PowerPoint</Application>
  <PresentationFormat>On-screen Show (4:3)</PresentationFormat>
  <Paragraphs>76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Times New Roman</vt:lpstr>
      <vt:lpstr>Arial</vt:lpstr>
      <vt:lpstr>Calibri</vt:lpstr>
      <vt:lpstr>AR CENA</vt:lpstr>
      <vt:lpstr>AR CHRISTY</vt:lpstr>
      <vt:lpstr>Showcard Gothic</vt:lpstr>
      <vt:lpstr>Default Design</vt:lpstr>
      <vt:lpstr>Adobe Photoshop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GDP’s of the World</vt:lpstr>
      <vt:lpstr>Around the World…</vt:lpstr>
      <vt:lpstr>PowerPoint Presentation</vt:lpstr>
      <vt:lpstr>How Does Industrialization Affect Population Size?</vt:lpstr>
      <vt:lpstr>PowerPoint Presentation</vt:lpstr>
      <vt:lpstr>STAGE 1 PRE-INDUSTRIAL</vt:lpstr>
      <vt:lpstr>STAGE 2 TRANSITIONAL</vt:lpstr>
      <vt:lpstr>STAGE 3 INDUSTRIAL</vt:lpstr>
      <vt:lpstr>STAGE 4 POSTINDUSTRIAL</vt:lpstr>
      <vt:lpstr>PowerPoint Presentation</vt:lpstr>
      <vt:lpstr>PowerPoint Presentation</vt:lpstr>
      <vt:lpstr>Comparing Age Structure</vt:lpstr>
      <vt:lpstr>Pyramid Age Structure</vt:lpstr>
      <vt:lpstr>Rectangular Age Structure</vt:lpstr>
      <vt:lpstr>Inverted Pyramid Age Structure</vt:lpstr>
      <vt:lpstr>PowerPoint Presentation</vt:lpstr>
    </vt:vector>
  </TitlesOfParts>
  <Company> 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Blount</dc:creator>
  <cp:lastModifiedBy>Nicholas Rath</cp:lastModifiedBy>
  <cp:revision>96</cp:revision>
  <dcterms:created xsi:type="dcterms:W3CDTF">2004-07-28T01:35:17Z</dcterms:created>
  <dcterms:modified xsi:type="dcterms:W3CDTF">2019-11-02T20:47:53Z</dcterms:modified>
</cp:coreProperties>
</file>