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ppt/media/audio2.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3.bin" ContentType="audio/unknown"/>
  <Override PartName="/ppt/media/audio4.bin" ContentType="audio/unknown"/>
  <Override PartName="/ppt/notesSlides/notesSlide11.xml" ContentType="application/vnd.openxmlformats-officedocument.presentationml.notesSlide+xml"/>
  <Override PartName="/ppt/media/audio5.bin" ContentType="audio/unknown"/>
  <Override PartName="/ppt/notesSlides/notesSlide12.xml" ContentType="application/vnd.openxmlformats-officedocument.presentationml.notesSlide+xml"/>
  <Override PartName="/ppt/media/audio6.bin" ContentType="audio/unknown"/>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audio7.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Lst>
  <p:notesMasterIdLst>
    <p:notesMasterId r:id="rId20"/>
  </p:notesMasterIdLst>
  <p:handoutMasterIdLst>
    <p:handoutMasterId r:id="rId21"/>
  </p:handoutMasterIdLst>
  <p:sldIdLst>
    <p:sldId id="391" r:id="rId3"/>
    <p:sldId id="440" r:id="rId4"/>
    <p:sldId id="441" r:id="rId5"/>
    <p:sldId id="439" r:id="rId6"/>
    <p:sldId id="392" r:id="rId7"/>
    <p:sldId id="393" r:id="rId8"/>
    <p:sldId id="394" r:id="rId9"/>
    <p:sldId id="395" r:id="rId10"/>
    <p:sldId id="405" r:id="rId11"/>
    <p:sldId id="437" r:id="rId12"/>
    <p:sldId id="406" r:id="rId13"/>
    <p:sldId id="407" r:id="rId14"/>
    <p:sldId id="426" r:id="rId15"/>
    <p:sldId id="430" r:id="rId16"/>
    <p:sldId id="432" r:id="rId17"/>
    <p:sldId id="431" r:id="rId18"/>
    <p:sldId id="404" r:id="rId1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0C"/>
    <a:srgbClr val="000000"/>
    <a:srgbClr val="CC0000"/>
    <a:srgbClr val="FFCC18"/>
    <a:srgbClr val="FF8000"/>
    <a:srgbClr val="0F116A"/>
    <a:srgbClr val="DEE6F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2093" autoAdjust="0"/>
    <p:restoredTop sz="90929"/>
  </p:normalViewPr>
  <p:slideViewPr>
    <p:cSldViewPr snapToGrid="0">
      <p:cViewPr varScale="1">
        <p:scale>
          <a:sx n="110" d="100"/>
          <a:sy n="110" d="100"/>
        </p:scale>
        <p:origin x="-1096" y="23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4" d="100"/>
          <a:sy n="54" d="100"/>
        </p:scale>
        <p:origin x="-19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fld id="{D5B46757-CC77-8842-80E8-D8E0DAFF4151}" type="slidenum">
              <a:rPr lang="en-US"/>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spAutoFit/>
          </a:bodyPr>
          <a:lstStyle/>
          <a:p>
            <a:pPr algn="l">
              <a:tabLst>
                <a:tab pos="6170613" algn="r"/>
              </a:tabLst>
              <a:defRPr/>
            </a:pPr>
            <a:r>
              <a:rPr lang="en-US" sz="1100" b="1">
                <a:ea typeface="+mn-ea"/>
              </a:rPr>
              <a:t>Division Ave. High School	Ms. Foglia</a:t>
            </a:r>
            <a:endParaRPr lang="en-US" sz="1800" b="1">
              <a:ea typeface="+mn-ea"/>
            </a:endParaRPr>
          </a:p>
          <a:p>
            <a:pPr>
              <a:tabLst>
                <a:tab pos="6170613" algn="r"/>
              </a:tabLst>
              <a:defRPr/>
            </a:pPr>
            <a:r>
              <a:rPr lang="en-US" sz="1400" b="1">
                <a:ea typeface="+mn-ea"/>
              </a:rPr>
              <a:t>AP Biology</a:t>
            </a:r>
          </a:p>
        </p:txBody>
      </p:sp>
    </p:spTree>
    <p:extLst>
      <p:ext uri="{BB962C8B-B14F-4D97-AF65-F5344CB8AC3E}">
        <p14:creationId xmlns:p14="http://schemas.microsoft.com/office/powerpoint/2010/main" val="195298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endParaRPr lang="en-US" noProof="0" smtClean="0"/>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fld id="{54B70018-2DFA-3749-BE80-4B92CDCF5ECE}" type="slidenum">
              <a:rPr lang="en-US"/>
              <a:pPr/>
              <a:t>‹#›</a:t>
            </a:fld>
            <a:endParaRPr lang="en-US"/>
          </a:p>
        </p:txBody>
      </p:sp>
    </p:spTree>
    <p:extLst>
      <p:ext uri="{BB962C8B-B14F-4D97-AF65-F5344CB8AC3E}">
        <p14:creationId xmlns:p14="http://schemas.microsoft.com/office/powerpoint/2010/main" val="1876540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346075" indent="-112713" algn="l" rtl="0" eaLnBrk="0" fontAlgn="base" hangingPunct="0">
      <a:spcBef>
        <a:spcPct val="30000"/>
      </a:spcBef>
      <a:spcAft>
        <a:spcPct val="0"/>
      </a:spcAft>
      <a:buFont typeface="Wingdings" charset="0"/>
      <a:buChar char="§"/>
      <a:defRPr sz="1200" kern="1200">
        <a:solidFill>
          <a:schemeClr val="tx1"/>
        </a:solidFill>
        <a:latin typeface="Arial" charset="0"/>
        <a:ea typeface="ＭＳ Ｐゴシック" charset="0"/>
        <a:cs typeface="+mn-cs"/>
      </a:defRPr>
    </a:lvl2pPr>
    <a:lvl3pPr marL="690563" indent="-122238" algn="l" rtl="0" eaLnBrk="0" fontAlgn="base" hangingPunct="0">
      <a:spcBef>
        <a:spcPct val="30000"/>
      </a:spcBef>
      <a:spcAft>
        <a:spcPct val="0"/>
      </a:spcAft>
      <a:buFont typeface="Wingdings" charset="0"/>
      <a:buChar char="§"/>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buFont typeface="Wingdings" charset="0"/>
      <a:buChar char="§"/>
      <a:defRPr sz="14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3C52628-63BE-5E46-A8D2-4E4184B646C5}" type="slidenum">
              <a:rPr lang="en-US" sz="1200">
                <a:latin typeface="Times" charset="0"/>
              </a:rPr>
              <a:pPr/>
              <a:t>1</a:t>
            </a:fld>
            <a:endParaRPr lang="en-US" sz="1200">
              <a:latin typeface="Times" charset="0"/>
            </a:endParaRPr>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82A3433-B6B6-E042-B6BF-BF626E4F14CF}" type="slidenum">
              <a:rPr lang="en-US" sz="1200">
                <a:latin typeface="Times" charset="0"/>
              </a:rPr>
              <a:pPr/>
              <a:t>10</a:t>
            </a:fld>
            <a:endParaRPr lang="en-US" sz="120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7149C51-9891-4344-9282-8BB061DFBDF6}" type="slidenum">
              <a:rPr lang="en-US" sz="1200">
                <a:latin typeface="Times" charset="0"/>
              </a:rPr>
              <a:pPr/>
              <a:t>11</a:t>
            </a:fld>
            <a:endParaRPr lang="en-US" sz="1200">
              <a:latin typeface="Times"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2B81B4B-74B3-BA49-A9E6-2E4140A28455}" type="slidenum">
              <a:rPr lang="en-US" sz="1200">
                <a:latin typeface="Times" charset="0"/>
              </a:rPr>
              <a:pPr/>
              <a:t>12</a:t>
            </a:fld>
            <a:endParaRPr lang="en-US" sz="1200">
              <a:latin typeface="Times"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038" indent="-173038" eaLnBrk="1" hangingPunct="1"/>
            <a:r>
              <a:rPr lang="en-US"/>
              <a:t>Sampled data 1:</a:t>
            </a:r>
          </a:p>
          <a:p>
            <a:pPr marL="173038" indent="-173038" eaLnBrk="1" hangingPunct="1">
              <a:buFontTx/>
              <a:buAutoNum type="arabicPeriod"/>
            </a:pPr>
            <a:r>
              <a:rPr lang="en-US"/>
              <a:t>Hybrids are in some way weaker.</a:t>
            </a:r>
          </a:p>
          <a:p>
            <a:pPr marL="173038" indent="-173038" eaLnBrk="1" hangingPunct="1">
              <a:buFontTx/>
              <a:buAutoNum type="arabicPeriod"/>
            </a:pPr>
            <a:r>
              <a:rPr lang="en-US"/>
              <a:t>Immigration in from an external population that is predomiantly homozygous B</a:t>
            </a:r>
          </a:p>
          <a:p>
            <a:pPr marL="173038" indent="-173038" eaLnBrk="1" hangingPunct="1">
              <a:buFontTx/>
              <a:buAutoNum type="arabicPeriod"/>
            </a:pPr>
            <a:r>
              <a:rPr lang="en-US"/>
              <a:t>Non-random mating... white cats tend to mate with white cats and black cats tend to mate with black cats.</a:t>
            </a:r>
          </a:p>
          <a:p>
            <a:pPr marL="173038" indent="-173038" eaLnBrk="1" hangingPunct="1">
              <a:buFontTx/>
              <a:buAutoNum type="arabicPeriod"/>
            </a:pPr>
            <a:endParaRPr lang="en-US"/>
          </a:p>
          <a:p>
            <a:pPr marL="173038" indent="-173038" eaLnBrk="1" hangingPunct="1"/>
            <a:r>
              <a:rPr lang="en-US"/>
              <a:t>Sampled data 2:</a:t>
            </a:r>
          </a:p>
          <a:p>
            <a:pPr marL="173038" indent="-173038" eaLnBrk="1" hangingPunct="1">
              <a:buFontTx/>
              <a:buAutoNum type="arabicPeriod"/>
            </a:pPr>
            <a:r>
              <a:rPr lang="en-US"/>
              <a:t>Heterozygote advantage.</a:t>
            </a:r>
          </a:p>
          <a:p>
            <a:pPr marL="173038" indent="-173038" eaLnBrk="1" hangingPunct="1"/>
            <a:endParaRPr lang="en-US"/>
          </a:p>
          <a:p>
            <a:pPr marL="173038" indent="-173038" eaLnBrk="1" hangingPunct="1"/>
            <a:r>
              <a:rPr lang="en-US"/>
              <a:t>What</a:t>
            </a:r>
            <a:r>
              <a:rPr lang="ja-JP" altLang="en-US"/>
              <a:t>’</a:t>
            </a:r>
            <a:r>
              <a:rPr lang="en-US"/>
              <a:t>s preventing this population from being in equilibrium.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F571647-EFE0-584A-99F4-51CD41975AF1}" type="slidenum">
              <a:rPr lang="en-US" sz="1200">
                <a:latin typeface="Times" charset="0"/>
              </a:rPr>
              <a:pPr/>
              <a:t>13</a:t>
            </a:fld>
            <a:endParaRPr lang="en-US" sz="1200">
              <a:latin typeface="Times" charset="0"/>
            </a:endParaRPr>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36DF75B-927F-8141-8046-0E0C3054EFF3}" type="slidenum">
              <a:rPr lang="en-US" sz="1200">
                <a:latin typeface="Times" charset="0"/>
              </a:rPr>
              <a:pPr/>
              <a:t>14</a:t>
            </a:fld>
            <a:endParaRPr lang="en-US" sz="1200">
              <a:latin typeface="Times" charset="0"/>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400"/>
              <a:t>Sickle Cell:</a:t>
            </a:r>
          </a:p>
          <a:p>
            <a:pPr eaLnBrk="1" hangingPunct="1">
              <a:lnSpc>
                <a:spcPct val="90000"/>
              </a:lnSpc>
            </a:pPr>
            <a:r>
              <a:rPr lang="en-US" sz="1400"/>
              <a:t>In tropical Africa, where malaria is common, the sickle-cell allele is both an advantage &amp; disadvantage. Reduces infection by malaria parasite.</a:t>
            </a:r>
          </a:p>
          <a:p>
            <a:pPr eaLnBrk="1" hangingPunct="1">
              <a:lnSpc>
                <a:spcPct val="90000"/>
              </a:lnSpc>
            </a:pPr>
            <a:endParaRPr lang="en-US" sz="1400"/>
          </a:p>
          <a:p>
            <a:pPr eaLnBrk="1" hangingPunct="1"/>
            <a:r>
              <a:rPr lang="en-US" sz="1400">
                <a:solidFill>
                  <a:srgbClr val="000000"/>
                </a:solidFill>
              </a:rPr>
              <a:t>Cystic fibrosis: </a:t>
            </a:r>
          </a:p>
          <a:p>
            <a:pPr eaLnBrk="1" hangingPunct="1"/>
            <a:r>
              <a:rPr lang="en-US" sz="1400">
                <a:solidFill>
                  <a:srgbClr val="000000"/>
                </a:solidFill>
              </a:rPr>
              <a:t>Cystic fibrosis carriers are thought to be more resistant to cholera: </a:t>
            </a:r>
          </a:p>
          <a:p>
            <a:pPr eaLnBrk="1" hangingPunct="1"/>
            <a:r>
              <a:rPr lang="en-US" sz="1400">
                <a:solidFill>
                  <a:srgbClr val="000000"/>
                </a:solidFill>
              </a:rPr>
              <a:t>1:25, or 4% of Caucasians are carriers Cc</a:t>
            </a:r>
          </a:p>
          <a:p>
            <a:pPr eaLnBrk="1" hangingPunct="1"/>
            <a:endParaRPr lang="en-US"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0FA0E03-24A2-F340-BF5F-245EFB491E97}" type="slidenum">
              <a:rPr lang="en-US" sz="1200">
                <a:latin typeface="Times" charset="0"/>
              </a:rPr>
              <a:pPr/>
              <a:t>15</a:t>
            </a:fld>
            <a:endParaRPr lang="en-US" sz="1200">
              <a:latin typeface="Times" charset="0"/>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4E201CE-757F-5D45-8B6A-67A60D9BCAAB}" type="slidenum">
              <a:rPr lang="en-US" sz="1200">
                <a:latin typeface="Times" charset="0"/>
              </a:rPr>
              <a:pPr/>
              <a:t>16</a:t>
            </a:fld>
            <a:endParaRPr lang="en-US" sz="1200">
              <a:latin typeface="Times" charset="0"/>
            </a:endParaRPr>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lnSpc>
                <a:spcPct val="90000"/>
              </a:lnSpc>
            </a:pPr>
            <a:endParaRPr lang="en-US" sz="8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868551A-5CE1-4848-A991-760164DA8D89}" type="slidenum">
              <a:rPr lang="en-US" sz="1200">
                <a:latin typeface="Times" charset="0"/>
              </a:rPr>
              <a:pPr/>
              <a:t>17</a:t>
            </a:fld>
            <a:endParaRPr lang="en-US" sz="1200">
              <a:latin typeface="Times"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BB996E8-DFA4-C74A-9E67-AF0D4D683885}" type="slidenum">
              <a:rPr lang="en-US" sz="1200">
                <a:latin typeface="Times" charset="0"/>
              </a:rPr>
              <a:pPr/>
              <a:t>2</a:t>
            </a:fld>
            <a:endParaRPr lang="en-US" sz="120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751C409-8456-4C4C-A5D2-A39B3102DC27}" type="slidenum">
              <a:rPr lang="en-US" sz="1200">
                <a:latin typeface="Times" charset="0"/>
              </a:rPr>
              <a:pPr/>
              <a:t>3</a:t>
            </a:fld>
            <a:endParaRPr lang="en-US" sz="120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02A209F-BA11-044C-A064-B35F220359BE}" type="slidenum">
              <a:rPr lang="en-US" sz="1200">
                <a:latin typeface="Times" charset="0"/>
              </a:rPr>
              <a:pPr/>
              <a:t>4</a:t>
            </a:fld>
            <a:endParaRPr lang="en-US" sz="1200">
              <a:latin typeface="Times"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4E0F85E-DA82-CA40-B960-21BE6EA4FADA}" type="slidenum">
              <a:rPr lang="en-US" sz="1200">
                <a:latin typeface="Times" charset="0"/>
              </a:rPr>
              <a:pPr/>
              <a:t>5</a:t>
            </a:fld>
            <a:endParaRPr lang="en-US" sz="1200">
              <a:latin typeface="Times"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E99AB88-8C3C-5947-B975-C28AB77720C4}" type="slidenum">
              <a:rPr lang="en-US" sz="1200">
                <a:latin typeface="Times" charset="0"/>
              </a:rPr>
              <a:pPr/>
              <a:t>6</a:t>
            </a:fld>
            <a:endParaRPr lang="en-US" sz="1200">
              <a:latin typeface="Times" charset="0"/>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A73D391-76EE-B048-9F86-EFE712BA13B1}" type="slidenum">
              <a:rPr lang="en-US" sz="1200">
                <a:latin typeface="Times" charset="0"/>
              </a:rPr>
              <a:pPr/>
              <a:t>7</a:t>
            </a:fld>
            <a:endParaRPr lang="en-US" sz="1200">
              <a:latin typeface="Times" charset="0"/>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800"/>
              <a:t>G.H. Hardy (the English mathematician) and W. Weinberg (the German physician) independently worked out the mathematical basis of population genetics in 1908. Their formula predicts the expected genotype frequencies using the allele frequencies in a diploid Mendelian population. They were concerned with questions like "what happens to the frequencies of alleles in a population over time?" and "would you expect to see alleles disappear or become more frequent over time?"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47FBE8F-B39B-E843-882E-4E302146BC9F}" type="slidenum">
              <a:rPr lang="en-US" sz="1200">
                <a:latin typeface="Times" charset="0"/>
              </a:rPr>
              <a:pPr/>
              <a:t>8</a:t>
            </a:fld>
            <a:endParaRPr lang="en-US" sz="1200">
              <a:latin typeface="Times" charset="0"/>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7D43A10-BEB0-5D40-A757-F7985292EFC1}" type="slidenum">
              <a:rPr lang="en-US" sz="1200">
                <a:latin typeface="Times" charset="0"/>
              </a:rPr>
              <a:pPr/>
              <a:t>9</a:t>
            </a:fld>
            <a:endParaRPr lang="en-US" sz="1200">
              <a:latin typeface="Times" charset="0"/>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48" charset="0"/>
              <a:ea typeface="+mn-ea"/>
            </a:endParaRPr>
          </a:p>
        </p:txBody>
      </p:sp>
      <p:sp>
        <p:nvSpPr>
          <p:cNvPr id="5"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ea typeface="+mn-ea"/>
            </a:endParaRPr>
          </a:p>
        </p:txBody>
      </p:sp>
      <p:grpSp>
        <p:nvGrpSpPr>
          <p:cNvPr id="6" name="Group 78"/>
          <p:cNvGrpSpPr>
            <a:grpSpLocks/>
          </p:cNvGrpSpPr>
          <p:nvPr/>
        </p:nvGrpSpPr>
        <p:grpSpPr bwMode="auto">
          <a:xfrm>
            <a:off x="381000" y="1524000"/>
            <a:ext cx="6324600" cy="2590800"/>
            <a:chOff x="240" y="960"/>
            <a:chExt cx="3984" cy="1632"/>
          </a:xfrm>
        </p:grpSpPr>
        <p:sp>
          <p:nvSpPr>
            <p:cNvPr id="7"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8"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9"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grpSp>
      <p:grpSp>
        <p:nvGrpSpPr>
          <p:cNvPr id="10" name="Group 79"/>
          <p:cNvGrpSpPr>
            <a:grpSpLocks/>
          </p:cNvGrpSpPr>
          <p:nvPr/>
        </p:nvGrpSpPr>
        <p:grpSpPr bwMode="auto">
          <a:xfrm rot="10800000">
            <a:off x="2286000" y="2819400"/>
            <a:ext cx="6324600" cy="2590800"/>
            <a:chOff x="240" y="960"/>
            <a:chExt cx="3984" cy="1632"/>
          </a:xfrm>
        </p:grpSpPr>
        <p:sp>
          <p:nvSpPr>
            <p:cNvPr id="11" name="Line 80"/>
            <p:cNvSpPr>
              <a:spLocks noChangeShapeType="1"/>
            </p:cNvSpPr>
            <p:nvPr userDrawn="1"/>
          </p:nvSpPr>
          <p:spPr bwMode="auto">
            <a:xfrm>
              <a:off x="245" y="1153"/>
              <a:ext cx="3984"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12" name="Line 81"/>
            <p:cNvSpPr>
              <a:spLocks noChangeShapeType="1"/>
            </p:cNvSpPr>
            <p:nvPr userDrawn="1"/>
          </p:nvSpPr>
          <p:spPr bwMode="auto">
            <a:xfrm>
              <a:off x="385" y="961"/>
              <a:ext cx="0" cy="1632"/>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13" name="Oval 82"/>
            <p:cNvSpPr>
              <a:spLocks noChangeArrowheads="1"/>
            </p:cNvSpPr>
            <p:nvPr userDrawn="1"/>
          </p:nvSpPr>
          <p:spPr bwMode="auto">
            <a:xfrm>
              <a:off x="337" y="1105"/>
              <a:ext cx="96" cy="96"/>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grpSp>
      <p:sp>
        <p:nvSpPr>
          <p:cNvPr id="14" name="Text Box 83"/>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defRPr/>
            </a:pPr>
            <a:r>
              <a:rPr lang="en-US" sz="1600" b="1">
                <a:ea typeface="+mn-ea"/>
              </a:rPr>
              <a:t>AP Biology</a:t>
            </a:r>
            <a:endParaRPr lang="en-US">
              <a:latin typeface="Times" pitchFamily="48" charset="0"/>
              <a:ea typeface="+mn-ea"/>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48" charset="2"/>
              <a:buNone/>
              <a:defRPr/>
            </a:lvl1pPr>
          </a:lstStyle>
          <a:p>
            <a:r>
              <a:rPr lang="en-US"/>
              <a:t>Click to edit Master subtitle style</a:t>
            </a:r>
          </a:p>
        </p:txBody>
      </p:sp>
      <p:sp>
        <p:nvSpPr>
          <p:cNvPr id="15" name="Rectangle 69"/>
          <p:cNvSpPr>
            <a:spLocks noGrp="1" noChangeArrowheads="1"/>
          </p:cNvSpPr>
          <p:nvPr>
            <p:ph type="dt" sz="quarter" idx="10"/>
          </p:nvPr>
        </p:nvSpPr>
        <p:spPr/>
        <p:txBody>
          <a:bodyPr/>
          <a:lstStyle>
            <a:lvl1pPr>
              <a:defRPr/>
            </a:lvl1pPr>
          </a:lstStyle>
          <a:p>
            <a:pPr>
              <a:defRPr/>
            </a:pPr>
            <a:r>
              <a:rPr lang="en-US"/>
              <a:t>2005-2006</a:t>
            </a:r>
            <a:endParaRPr lang="en-US" b="0"/>
          </a:p>
        </p:txBody>
      </p:sp>
      <p:sp>
        <p:nvSpPr>
          <p:cNvPr id="16" name="Rectangle 7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ea typeface="+mn-ea"/>
              </a:defRPr>
            </a:lvl1pPr>
          </a:lstStyle>
          <a:p>
            <a:pPr>
              <a:defRPr/>
            </a:pPr>
            <a:endParaRPr lang="en-US"/>
          </a:p>
        </p:txBody>
      </p:sp>
    </p:spTree>
    <p:extLst>
      <p:ext uri="{BB962C8B-B14F-4D97-AF65-F5344CB8AC3E}">
        <p14:creationId xmlns:p14="http://schemas.microsoft.com/office/powerpoint/2010/main" val="225281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281AB1-8948-8442-B068-82C5C87D4888}" type="slidenum">
              <a:rPr lang="en-US"/>
              <a:pPr/>
              <a:t>‹#›</a:t>
            </a:fld>
            <a:endParaRPr lang="en-US">
              <a:solidFill>
                <a:schemeClr val="hlink"/>
              </a:solidFill>
            </a:endParaRPr>
          </a:p>
        </p:txBody>
      </p:sp>
      <p:sp>
        <p:nvSpPr>
          <p:cNvPr id="5" name="Date Placeholder 4"/>
          <p:cNvSpPr>
            <a:spLocks noGrp="1"/>
          </p:cNvSpPr>
          <p:nvPr>
            <p:ph type="dt" sz="quarter" idx="11"/>
          </p:nvPr>
        </p:nvSpPr>
        <p:spPr/>
        <p:txBody>
          <a:bodyPr/>
          <a:lstStyle>
            <a:lvl1pPr>
              <a:defRPr/>
            </a:lvl1pPr>
          </a:lstStyle>
          <a:p>
            <a:pPr>
              <a:defRPr/>
            </a:pPr>
            <a:r>
              <a:rPr lang="en-US"/>
              <a:t>2005-2006</a:t>
            </a:r>
            <a:endParaRPr lang="en-US" b="0"/>
          </a:p>
        </p:txBody>
      </p:sp>
    </p:spTree>
    <p:extLst>
      <p:ext uri="{BB962C8B-B14F-4D97-AF65-F5344CB8AC3E}">
        <p14:creationId xmlns:p14="http://schemas.microsoft.com/office/powerpoint/2010/main" val="385285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06A2D27-D152-A846-A09F-5D785B81AAC7}" type="slidenum">
              <a:rPr lang="en-US"/>
              <a:pPr/>
              <a:t>‹#›</a:t>
            </a:fld>
            <a:endParaRPr lang="en-US">
              <a:solidFill>
                <a:schemeClr val="hlink"/>
              </a:solidFill>
            </a:endParaRPr>
          </a:p>
        </p:txBody>
      </p:sp>
      <p:sp>
        <p:nvSpPr>
          <p:cNvPr id="5" name="Date Placeholder 4"/>
          <p:cNvSpPr>
            <a:spLocks noGrp="1"/>
          </p:cNvSpPr>
          <p:nvPr>
            <p:ph type="dt" sz="quarter" idx="11"/>
          </p:nvPr>
        </p:nvSpPr>
        <p:spPr/>
        <p:txBody>
          <a:bodyPr/>
          <a:lstStyle>
            <a:lvl1pPr>
              <a:defRPr/>
            </a:lvl1pPr>
          </a:lstStyle>
          <a:p>
            <a:pPr>
              <a:defRPr/>
            </a:pPr>
            <a:r>
              <a:rPr lang="en-US"/>
              <a:t>2005-2006</a:t>
            </a:r>
            <a:endParaRPr lang="en-US" b="0"/>
          </a:p>
        </p:txBody>
      </p:sp>
    </p:spTree>
    <p:extLst>
      <p:ext uri="{BB962C8B-B14F-4D97-AF65-F5344CB8AC3E}">
        <p14:creationId xmlns:p14="http://schemas.microsoft.com/office/powerpoint/2010/main" val="2633223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48" charset="0"/>
              <a:ea typeface="+mn-ea"/>
            </a:endParaRPr>
          </a:p>
        </p:txBody>
      </p:sp>
      <p:sp>
        <p:nvSpPr>
          <p:cNvPr id="5" name="Rectangle 7"/>
          <p:cNvSpPr>
            <a:spLocks noChangeArrowheads="1"/>
          </p:cNvSpPr>
          <p:nvPr userDrawn="1"/>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ea typeface="+mn-ea"/>
            </a:endParaRPr>
          </a:p>
        </p:txBody>
      </p:sp>
      <p:grpSp>
        <p:nvGrpSpPr>
          <p:cNvPr id="6" name="Group 8"/>
          <p:cNvGrpSpPr>
            <a:grpSpLocks/>
          </p:cNvGrpSpPr>
          <p:nvPr userDrawn="1"/>
        </p:nvGrpSpPr>
        <p:grpSpPr bwMode="auto">
          <a:xfrm>
            <a:off x="381000" y="1524000"/>
            <a:ext cx="6324600" cy="2590800"/>
            <a:chOff x="240" y="960"/>
            <a:chExt cx="3984" cy="1632"/>
          </a:xfrm>
        </p:grpSpPr>
        <p:sp>
          <p:nvSpPr>
            <p:cNvPr id="7" name="Line 9"/>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8" name="Line 10"/>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9" name="Oval 11"/>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grpSp>
      <p:grpSp>
        <p:nvGrpSpPr>
          <p:cNvPr id="10" name="Group 12"/>
          <p:cNvGrpSpPr>
            <a:grpSpLocks/>
          </p:cNvGrpSpPr>
          <p:nvPr userDrawn="1"/>
        </p:nvGrpSpPr>
        <p:grpSpPr bwMode="auto">
          <a:xfrm rot="10800000">
            <a:off x="2286000" y="2819400"/>
            <a:ext cx="6324600" cy="2590800"/>
            <a:chOff x="240" y="960"/>
            <a:chExt cx="3984" cy="1632"/>
          </a:xfrm>
        </p:grpSpPr>
        <p:sp>
          <p:nvSpPr>
            <p:cNvPr id="11" name="Line 13"/>
            <p:cNvSpPr>
              <a:spLocks noChangeShapeType="1"/>
            </p:cNvSpPr>
            <p:nvPr userDrawn="1"/>
          </p:nvSpPr>
          <p:spPr bwMode="auto">
            <a:xfrm>
              <a:off x="245" y="1153"/>
              <a:ext cx="3984"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12" name="Line 14"/>
            <p:cNvSpPr>
              <a:spLocks noChangeShapeType="1"/>
            </p:cNvSpPr>
            <p:nvPr userDrawn="1"/>
          </p:nvSpPr>
          <p:spPr bwMode="auto">
            <a:xfrm>
              <a:off x="385" y="961"/>
              <a:ext cx="0" cy="1632"/>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13" name="Oval 15"/>
            <p:cNvSpPr>
              <a:spLocks noChangeArrowheads="1"/>
            </p:cNvSpPr>
            <p:nvPr userDrawn="1"/>
          </p:nvSpPr>
          <p:spPr bwMode="auto">
            <a:xfrm>
              <a:off x="337" y="1105"/>
              <a:ext cx="96" cy="96"/>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grpSp>
      <p:sp>
        <p:nvSpPr>
          <p:cNvPr id="14" name="Text Box 16"/>
          <p:cNvSpPr txBox="1">
            <a:spLocks noChangeArrowheads="1"/>
          </p:cNvSpPr>
          <p:nvPr userDrawn="1"/>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defRPr/>
            </a:pPr>
            <a:r>
              <a:rPr lang="en-US" sz="1600" b="1">
                <a:ea typeface="+mn-ea"/>
              </a:rPr>
              <a:t>AP Biology</a:t>
            </a:r>
            <a:endParaRPr lang="en-US">
              <a:latin typeface="Times" pitchFamily="48" charset="0"/>
              <a:ea typeface="+mn-ea"/>
            </a:endParaRPr>
          </a:p>
        </p:txBody>
      </p:sp>
      <p:sp>
        <p:nvSpPr>
          <p:cNvPr id="370690" name="Rectangle 2"/>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370691" name="Rectangle 3"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48" charset="2"/>
              <a:buNone/>
              <a:defRPr/>
            </a:lvl1pPr>
          </a:lstStyle>
          <a:p>
            <a:r>
              <a:rPr lang="en-US"/>
              <a:t>Click to edit Master subtitle style</a:t>
            </a:r>
          </a:p>
        </p:txBody>
      </p:sp>
      <p:sp>
        <p:nvSpPr>
          <p:cNvPr id="15" name="Rectangle 4"/>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ea typeface="+mn-ea"/>
              </a:defRPr>
            </a:lvl1pPr>
          </a:lstStyle>
          <a:p>
            <a:pPr>
              <a:defRPr/>
            </a:pPr>
            <a:r>
              <a:rPr lang="en-US"/>
              <a:t>2007-2008</a:t>
            </a:r>
          </a:p>
        </p:txBody>
      </p:sp>
      <p:sp>
        <p:nvSpPr>
          <p:cNvPr id="16" name="Rectangle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ea typeface="+mn-ea"/>
              </a:defRPr>
            </a:lvl1pPr>
          </a:lstStyle>
          <a:p>
            <a:pPr>
              <a:defRPr/>
            </a:pPr>
            <a:endParaRPr lang="en-US"/>
          </a:p>
        </p:txBody>
      </p:sp>
    </p:spTree>
    <p:extLst>
      <p:ext uri="{BB962C8B-B14F-4D97-AF65-F5344CB8AC3E}">
        <p14:creationId xmlns:p14="http://schemas.microsoft.com/office/powerpoint/2010/main" val="277716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CEA99ADB-DFFD-E049-9964-469EBC156CDA}" type="slidenum">
              <a:rPr lang="en-US"/>
              <a:pPr/>
              <a:t>‹#›</a:t>
            </a:fld>
            <a:endParaRPr lang="en-US">
              <a:solidFill>
                <a:schemeClr val="hlink"/>
              </a:solidFill>
            </a:endParaRPr>
          </a:p>
        </p:txBody>
      </p:sp>
    </p:spTree>
    <p:extLst>
      <p:ext uri="{BB962C8B-B14F-4D97-AF65-F5344CB8AC3E}">
        <p14:creationId xmlns:p14="http://schemas.microsoft.com/office/powerpoint/2010/main" val="216564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D1437BF6-E43B-C74A-A015-B975E4703F34}" type="slidenum">
              <a:rPr lang="en-US"/>
              <a:pPr/>
              <a:t>‹#›</a:t>
            </a:fld>
            <a:endParaRPr lang="en-US">
              <a:solidFill>
                <a:schemeClr val="hlink"/>
              </a:solidFill>
            </a:endParaRPr>
          </a:p>
        </p:txBody>
      </p:sp>
    </p:spTree>
    <p:extLst>
      <p:ext uri="{BB962C8B-B14F-4D97-AF65-F5344CB8AC3E}">
        <p14:creationId xmlns:p14="http://schemas.microsoft.com/office/powerpoint/2010/main" val="69369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07A4531F-B848-7C4A-B939-1D96E270E04E}" type="slidenum">
              <a:rPr lang="en-US"/>
              <a:pPr/>
              <a:t>‹#›</a:t>
            </a:fld>
            <a:endParaRPr lang="en-US">
              <a:solidFill>
                <a:schemeClr val="hlink"/>
              </a:solidFill>
            </a:endParaRPr>
          </a:p>
        </p:txBody>
      </p:sp>
    </p:spTree>
    <p:extLst>
      <p:ext uri="{BB962C8B-B14F-4D97-AF65-F5344CB8AC3E}">
        <p14:creationId xmlns:p14="http://schemas.microsoft.com/office/powerpoint/2010/main" val="2862259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61282238-687A-804D-8555-AF9CA66BAFA2}" type="slidenum">
              <a:rPr lang="en-US"/>
              <a:pPr/>
              <a:t>‹#›</a:t>
            </a:fld>
            <a:endParaRPr lang="en-US">
              <a:solidFill>
                <a:schemeClr val="hlink"/>
              </a:solidFill>
            </a:endParaRPr>
          </a:p>
        </p:txBody>
      </p:sp>
    </p:spTree>
    <p:extLst>
      <p:ext uri="{BB962C8B-B14F-4D97-AF65-F5344CB8AC3E}">
        <p14:creationId xmlns:p14="http://schemas.microsoft.com/office/powerpoint/2010/main" val="623807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23F73A17-6025-7D41-B150-4A25444CCC5D}" type="slidenum">
              <a:rPr lang="en-US"/>
              <a:pPr/>
              <a:t>‹#›</a:t>
            </a:fld>
            <a:endParaRPr lang="en-US">
              <a:solidFill>
                <a:schemeClr val="hlink"/>
              </a:solidFill>
            </a:endParaRPr>
          </a:p>
        </p:txBody>
      </p:sp>
    </p:spTree>
    <p:extLst>
      <p:ext uri="{BB962C8B-B14F-4D97-AF65-F5344CB8AC3E}">
        <p14:creationId xmlns:p14="http://schemas.microsoft.com/office/powerpoint/2010/main" val="2504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BD63EDF9-82BE-A84D-8050-CCED4A13F30A}" type="slidenum">
              <a:rPr lang="en-US"/>
              <a:pPr/>
              <a:t>‹#›</a:t>
            </a:fld>
            <a:endParaRPr lang="en-US">
              <a:solidFill>
                <a:schemeClr val="hlink"/>
              </a:solidFill>
            </a:endParaRPr>
          </a:p>
        </p:txBody>
      </p:sp>
    </p:spTree>
    <p:extLst>
      <p:ext uri="{BB962C8B-B14F-4D97-AF65-F5344CB8AC3E}">
        <p14:creationId xmlns:p14="http://schemas.microsoft.com/office/powerpoint/2010/main" val="56077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6A4BA4E0-A5C1-6C4E-AEDC-B76E3BC4693E}" type="slidenum">
              <a:rPr lang="en-US"/>
              <a:pPr/>
              <a:t>‹#›</a:t>
            </a:fld>
            <a:endParaRPr lang="en-US">
              <a:solidFill>
                <a:schemeClr val="hlink"/>
              </a:solidFill>
            </a:endParaRPr>
          </a:p>
        </p:txBody>
      </p:sp>
    </p:spTree>
    <p:extLst>
      <p:ext uri="{BB962C8B-B14F-4D97-AF65-F5344CB8AC3E}">
        <p14:creationId xmlns:p14="http://schemas.microsoft.com/office/powerpoint/2010/main" val="16344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257A631-532A-7B41-A34C-9D1E59602972}" type="slidenum">
              <a:rPr lang="en-US"/>
              <a:pPr/>
              <a:t>‹#›</a:t>
            </a:fld>
            <a:endParaRPr lang="en-US">
              <a:solidFill>
                <a:schemeClr val="hlink"/>
              </a:solidFill>
            </a:endParaRPr>
          </a:p>
        </p:txBody>
      </p:sp>
      <p:sp>
        <p:nvSpPr>
          <p:cNvPr id="5" name="Date Placeholder 4"/>
          <p:cNvSpPr>
            <a:spLocks noGrp="1"/>
          </p:cNvSpPr>
          <p:nvPr>
            <p:ph type="dt" sz="quarter" idx="11"/>
          </p:nvPr>
        </p:nvSpPr>
        <p:spPr/>
        <p:txBody>
          <a:bodyPr/>
          <a:lstStyle>
            <a:lvl1pPr>
              <a:defRPr/>
            </a:lvl1pPr>
          </a:lstStyle>
          <a:p>
            <a:pPr>
              <a:defRPr/>
            </a:pPr>
            <a:r>
              <a:rPr lang="en-US"/>
              <a:t>2005-2006</a:t>
            </a:r>
            <a:endParaRPr lang="en-US" b="0"/>
          </a:p>
        </p:txBody>
      </p:sp>
    </p:spTree>
    <p:extLst>
      <p:ext uri="{BB962C8B-B14F-4D97-AF65-F5344CB8AC3E}">
        <p14:creationId xmlns:p14="http://schemas.microsoft.com/office/powerpoint/2010/main" val="2856253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302A98C6-3BC7-0748-986D-2F23B5C9AD27}" type="slidenum">
              <a:rPr lang="en-US"/>
              <a:pPr/>
              <a:t>‹#›</a:t>
            </a:fld>
            <a:endParaRPr lang="en-US">
              <a:solidFill>
                <a:schemeClr val="hlink"/>
              </a:solidFill>
            </a:endParaRPr>
          </a:p>
        </p:txBody>
      </p:sp>
    </p:spTree>
    <p:extLst>
      <p:ext uri="{BB962C8B-B14F-4D97-AF65-F5344CB8AC3E}">
        <p14:creationId xmlns:p14="http://schemas.microsoft.com/office/powerpoint/2010/main" val="3765969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2C7091AF-14FD-A547-8ACB-66FB046CF5D4}" type="slidenum">
              <a:rPr lang="en-US"/>
              <a:pPr/>
              <a:t>‹#›</a:t>
            </a:fld>
            <a:endParaRPr lang="en-US">
              <a:solidFill>
                <a:schemeClr val="hlink"/>
              </a:solidFill>
            </a:endParaRPr>
          </a:p>
        </p:txBody>
      </p:sp>
    </p:spTree>
    <p:extLst>
      <p:ext uri="{BB962C8B-B14F-4D97-AF65-F5344CB8AC3E}">
        <p14:creationId xmlns:p14="http://schemas.microsoft.com/office/powerpoint/2010/main" val="1063745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73B801C0-744F-0E48-96ED-7F2D657829A7}" type="slidenum">
              <a:rPr lang="en-US"/>
              <a:pPr/>
              <a:t>‹#›</a:t>
            </a:fld>
            <a:endParaRPr lang="en-US">
              <a:solidFill>
                <a:schemeClr val="hlink"/>
              </a:solidFill>
            </a:endParaRPr>
          </a:p>
        </p:txBody>
      </p:sp>
    </p:spTree>
    <p:extLst>
      <p:ext uri="{BB962C8B-B14F-4D97-AF65-F5344CB8AC3E}">
        <p14:creationId xmlns:p14="http://schemas.microsoft.com/office/powerpoint/2010/main" val="244055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1335169-2D43-1341-8360-7AA724DDA82B}" type="slidenum">
              <a:rPr lang="en-US"/>
              <a:pPr/>
              <a:t>‹#›</a:t>
            </a:fld>
            <a:endParaRPr lang="en-US">
              <a:solidFill>
                <a:schemeClr val="hlink"/>
              </a:solidFill>
            </a:endParaRPr>
          </a:p>
        </p:txBody>
      </p:sp>
      <p:sp>
        <p:nvSpPr>
          <p:cNvPr id="5" name="Date Placeholder 4"/>
          <p:cNvSpPr>
            <a:spLocks noGrp="1"/>
          </p:cNvSpPr>
          <p:nvPr>
            <p:ph type="dt" sz="quarter" idx="11"/>
          </p:nvPr>
        </p:nvSpPr>
        <p:spPr/>
        <p:txBody>
          <a:bodyPr/>
          <a:lstStyle>
            <a:lvl1pPr>
              <a:defRPr/>
            </a:lvl1pPr>
          </a:lstStyle>
          <a:p>
            <a:pPr>
              <a:defRPr/>
            </a:pPr>
            <a:r>
              <a:rPr lang="en-US"/>
              <a:t>2005-2006</a:t>
            </a:r>
            <a:endParaRPr lang="en-US" b="0"/>
          </a:p>
        </p:txBody>
      </p:sp>
    </p:spTree>
    <p:extLst>
      <p:ext uri="{BB962C8B-B14F-4D97-AF65-F5344CB8AC3E}">
        <p14:creationId xmlns:p14="http://schemas.microsoft.com/office/powerpoint/2010/main" val="149758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2B92F0D-B3F8-BC40-8A25-6A30C5AEF768}" type="slidenum">
              <a:rPr lang="en-US"/>
              <a:pPr/>
              <a:t>‹#›</a:t>
            </a:fld>
            <a:endParaRPr lang="en-US">
              <a:solidFill>
                <a:schemeClr val="hlink"/>
              </a:solidFill>
            </a:endParaRPr>
          </a:p>
        </p:txBody>
      </p:sp>
      <p:sp>
        <p:nvSpPr>
          <p:cNvPr id="6" name="Date Placeholder 5"/>
          <p:cNvSpPr>
            <a:spLocks noGrp="1"/>
          </p:cNvSpPr>
          <p:nvPr>
            <p:ph type="dt" sz="quarter" idx="11"/>
          </p:nvPr>
        </p:nvSpPr>
        <p:spPr/>
        <p:txBody>
          <a:bodyPr/>
          <a:lstStyle>
            <a:lvl1pPr>
              <a:defRPr/>
            </a:lvl1pPr>
          </a:lstStyle>
          <a:p>
            <a:pPr>
              <a:defRPr/>
            </a:pPr>
            <a:r>
              <a:rPr lang="en-US"/>
              <a:t>2005-2006</a:t>
            </a:r>
            <a:endParaRPr lang="en-US" b="0"/>
          </a:p>
        </p:txBody>
      </p:sp>
    </p:spTree>
    <p:extLst>
      <p:ext uri="{BB962C8B-B14F-4D97-AF65-F5344CB8AC3E}">
        <p14:creationId xmlns:p14="http://schemas.microsoft.com/office/powerpoint/2010/main" val="292684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07C587F-1FB0-A446-909A-F0DA8E1DC1EC}" type="slidenum">
              <a:rPr lang="en-US"/>
              <a:pPr/>
              <a:t>‹#›</a:t>
            </a:fld>
            <a:endParaRPr lang="en-US">
              <a:solidFill>
                <a:schemeClr val="hlink"/>
              </a:solidFill>
            </a:endParaRPr>
          </a:p>
        </p:txBody>
      </p:sp>
      <p:sp>
        <p:nvSpPr>
          <p:cNvPr id="8" name="Date Placeholder 7"/>
          <p:cNvSpPr>
            <a:spLocks noGrp="1"/>
          </p:cNvSpPr>
          <p:nvPr>
            <p:ph type="dt" sz="quarter" idx="11"/>
          </p:nvPr>
        </p:nvSpPr>
        <p:spPr/>
        <p:txBody>
          <a:bodyPr/>
          <a:lstStyle>
            <a:lvl1pPr>
              <a:defRPr/>
            </a:lvl1pPr>
          </a:lstStyle>
          <a:p>
            <a:pPr>
              <a:defRPr/>
            </a:pPr>
            <a:r>
              <a:rPr lang="en-US"/>
              <a:t>2005-2006</a:t>
            </a:r>
            <a:endParaRPr lang="en-US" b="0"/>
          </a:p>
        </p:txBody>
      </p:sp>
    </p:spTree>
    <p:extLst>
      <p:ext uri="{BB962C8B-B14F-4D97-AF65-F5344CB8AC3E}">
        <p14:creationId xmlns:p14="http://schemas.microsoft.com/office/powerpoint/2010/main" val="429344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13729B3-CA2C-784B-BD0F-8A1DC55F8757}" type="slidenum">
              <a:rPr lang="en-US"/>
              <a:pPr/>
              <a:t>‹#›</a:t>
            </a:fld>
            <a:endParaRPr lang="en-US">
              <a:solidFill>
                <a:schemeClr val="hlink"/>
              </a:solidFill>
            </a:endParaRPr>
          </a:p>
        </p:txBody>
      </p:sp>
      <p:sp>
        <p:nvSpPr>
          <p:cNvPr id="4" name="Date Placeholder 3"/>
          <p:cNvSpPr>
            <a:spLocks noGrp="1"/>
          </p:cNvSpPr>
          <p:nvPr>
            <p:ph type="dt" sz="quarter" idx="11"/>
          </p:nvPr>
        </p:nvSpPr>
        <p:spPr/>
        <p:txBody>
          <a:bodyPr/>
          <a:lstStyle>
            <a:lvl1pPr>
              <a:defRPr/>
            </a:lvl1pPr>
          </a:lstStyle>
          <a:p>
            <a:pPr>
              <a:defRPr/>
            </a:pPr>
            <a:r>
              <a:rPr lang="en-US"/>
              <a:t>2005-2006</a:t>
            </a:r>
            <a:endParaRPr lang="en-US" b="0"/>
          </a:p>
        </p:txBody>
      </p:sp>
    </p:spTree>
    <p:extLst>
      <p:ext uri="{BB962C8B-B14F-4D97-AF65-F5344CB8AC3E}">
        <p14:creationId xmlns:p14="http://schemas.microsoft.com/office/powerpoint/2010/main" val="47770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264C6CA-3306-5340-A8D3-E5E40958557D}" type="slidenum">
              <a:rPr lang="en-US"/>
              <a:pPr/>
              <a:t>‹#›</a:t>
            </a:fld>
            <a:endParaRPr lang="en-US">
              <a:solidFill>
                <a:schemeClr val="hlink"/>
              </a:solidFill>
            </a:endParaRPr>
          </a:p>
        </p:txBody>
      </p:sp>
      <p:sp>
        <p:nvSpPr>
          <p:cNvPr id="3" name="Date Placeholder 2"/>
          <p:cNvSpPr>
            <a:spLocks noGrp="1"/>
          </p:cNvSpPr>
          <p:nvPr>
            <p:ph type="dt" sz="quarter" idx="11"/>
          </p:nvPr>
        </p:nvSpPr>
        <p:spPr/>
        <p:txBody>
          <a:bodyPr/>
          <a:lstStyle>
            <a:lvl1pPr>
              <a:defRPr/>
            </a:lvl1pPr>
          </a:lstStyle>
          <a:p>
            <a:pPr>
              <a:defRPr/>
            </a:pPr>
            <a:r>
              <a:rPr lang="en-US"/>
              <a:t>2005-2006</a:t>
            </a:r>
            <a:endParaRPr lang="en-US" b="0"/>
          </a:p>
        </p:txBody>
      </p:sp>
    </p:spTree>
    <p:extLst>
      <p:ext uri="{BB962C8B-B14F-4D97-AF65-F5344CB8AC3E}">
        <p14:creationId xmlns:p14="http://schemas.microsoft.com/office/powerpoint/2010/main" val="80230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14C3A61-B8C1-6B4C-B5A7-E06A2F6B0A8B}" type="slidenum">
              <a:rPr lang="en-US"/>
              <a:pPr/>
              <a:t>‹#›</a:t>
            </a:fld>
            <a:endParaRPr lang="en-US">
              <a:solidFill>
                <a:schemeClr val="hlink"/>
              </a:solidFill>
            </a:endParaRPr>
          </a:p>
        </p:txBody>
      </p:sp>
      <p:sp>
        <p:nvSpPr>
          <p:cNvPr id="6" name="Date Placeholder 5"/>
          <p:cNvSpPr>
            <a:spLocks noGrp="1"/>
          </p:cNvSpPr>
          <p:nvPr>
            <p:ph type="dt" sz="quarter" idx="11"/>
          </p:nvPr>
        </p:nvSpPr>
        <p:spPr/>
        <p:txBody>
          <a:bodyPr/>
          <a:lstStyle>
            <a:lvl1pPr>
              <a:defRPr/>
            </a:lvl1pPr>
          </a:lstStyle>
          <a:p>
            <a:pPr>
              <a:defRPr/>
            </a:pPr>
            <a:r>
              <a:rPr lang="en-US"/>
              <a:t>2005-2006</a:t>
            </a:r>
            <a:endParaRPr lang="en-US" b="0"/>
          </a:p>
        </p:txBody>
      </p:sp>
    </p:spTree>
    <p:extLst>
      <p:ext uri="{BB962C8B-B14F-4D97-AF65-F5344CB8AC3E}">
        <p14:creationId xmlns:p14="http://schemas.microsoft.com/office/powerpoint/2010/main" val="320106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E6988A3-46AE-2C47-B2B4-F873C8F0583A}" type="slidenum">
              <a:rPr lang="en-US"/>
              <a:pPr/>
              <a:t>‹#›</a:t>
            </a:fld>
            <a:endParaRPr lang="en-US">
              <a:solidFill>
                <a:schemeClr val="hlink"/>
              </a:solidFill>
            </a:endParaRPr>
          </a:p>
        </p:txBody>
      </p:sp>
      <p:sp>
        <p:nvSpPr>
          <p:cNvPr id="6" name="Date Placeholder 5"/>
          <p:cNvSpPr>
            <a:spLocks noGrp="1"/>
          </p:cNvSpPr>
          <p:nvPr>
            <p:ph type="dt" sz="quarter" idx="11"/>
          </p:nvPr>
        </p:nvSpPr>
        <p:spPr/>
        <p:txBody>
          <a:bodyPr/>
          <a:lstStyle>
            <a:lvl1pPr>
              <a:defRPr/>
            </a:lvl1pPr>
          </a:lstStyle>
          <a:p>
            <a:pPr>
              <a:defRPr/>
            </a:pPr>
            <a:r>
              <a:rPr lang="en-US"/>
              <a:t>2005-2006</a:t>
            </a:r>
            <a:endParaRPr lang="en-US" b="0"/>
          </a:p>
        </p:txBody>
      </p:sp>
    </p:spTree>
    <p:extLst>
      <p:ext uri="{BB962C8B-B14F-4D97-AF65-F5344CB8AC3E}">
        <p14:creationId xmlns:p14="http://schemas.microsoft.com/office/powerpoint/2010/main" val="23910401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429960DF-B7DD-EE4E-9332-CB820DFAF0AC}" type="slidenum">
              <a:rPr lang="en-US"/>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48" charset="0"/>
              <a:ea typeface="+mn-ea"/>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ea typeface="+mn-ea"/>
            </a:endParaRPr>
          </a:p>
        </p:txBody>
      </p:sp>
      <p:sp>
        <p:nvSpPr>
          <p:cNvPr id="3152" name="Rectangle 80"/>
          <p:cNvSpPr>
            <a:spLocks noGrp="1" noChangeArrowheads="1"/>
          </p:cNvSpPr>
          <p:nvPr>
            <p:ph type="dt" sz="quarter" idx="2"/>
          </p:nvPr>
        </p:nvSpPr>
        <p:spPr bwMode="auto">
          <a:xfrm>
            <a:off x="6934200" y="6264275"/>
            <a:ext cx="152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1">
                <a:ea typeface="+mn-ea"/>
              </a:defRPr>
            </a:lvl1pPr>
          </a:lstStyle>
          <a:p>
            <a:pPr>
              <a:defRPr/>
            </a:pPr>
            <a:r>
              <a:rPr lang="en-US"/>
              <a:t>2005-2006</a:t>
            </a:r>
          </a:p>
        </p:txBody>
      </p:sp>
      <p:sp>
        <p:nvSpPr>
          <p:cNvPr id="3153" name="Text Box 81"/>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defRPr/>
            </a:pPr>
            <a:r>
              <a:rPr lang="en-US" sz="1600" b="1">
                <a:ea typeface="+mn-ea"/>
              </a:rPr>
              <a:t>AP Biology</a:t>
            </a:r>
            <a:endParaRPr lang="en-US">
              <a:latin typeface="Times" pitchFamily="48" charset="0"/>
              <a:ea typeface="+mn-ea"/>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defRPr>
      </a:lvl2pPr>
      <a:lvl3pPr algn="l" rtl="0" eaLnBrk="0" fontAlgn="base" hangingPunct="0">
        <a:spcBef>
          <a:spcPct val="0"/>
        </a:spcBef>
        <a:spcAft>
          <a:spcPct val="0"/>
        </a:spcAft>
        <a:defRPr sz="3600" b="1">
          <a:solidFill>
            <a:schemeClr val="tx2"/>
          </a:solidFill>
          <a:latin typeface="Arial" charset="0"/>
          <a:ea typeface="ＭＳ Ｐゴシック" charset="0"/>
        </a:defRPr>
      </a:lvl3pPr>
      <a:lvl4pPr algn="l" rtl="0" eaLnBrk="0" fontAlgn="base" hangingPunct="0">
        <a:spcBef>
          <a:spcPct val="0"/>
        </a:spcBef>
        <a:spcAft>
          <a:spcPct val="0"/>
        </a:spcAft>
        <a:defRPr sz="3600" b="1">
          <a:solidFill>
            <a:schemeClr val="tx2"/>
          </a:solidFill>
          <a:latin typeface="Arial" charset="0"/>
          <a:ea typeface="ＭＳ Ｐゴシック" charset="0"/>
        </a:defRPr>
      </a:lvl4pPr>
      <a:lvl5pPr algn="l" rtl="0" eaLnBrk="0" fontAlgn="base" hangingPunct="0">
        <a:spcBef>
          <a:spcPct val="0"/>
        </a:spcBef>
        <a:spcAft>
          <a:spcPct val="0"/>
        </a:spcAft>
        <a:defRPr sz="3600" b="1">
          <a:solidFill>
            <a:schemeClr val="tx2"/>
          </a:solidFill>
          <a:latin typeface="Arial" charset="0"/>
          <a:ea typeface="ＭＳ Ｐゴシック"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charset="0"/>
        <a:buChar char="§"/>
        <a:defRPr sz="3000" b="1">
          <a:solidFill>
            <a:srgbClr val="0F116A"/>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60000"/>
        <a:buFont typeface="Wingdings" charset="0"/>
        <a:buChar char="u"/>
        <a:defRPr sz="2800" b="1">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hlink"/>
        </a:buClr>
        <a:buSzPct val="95000"/>
        <a:buFont typeface="Wingdings" charset="0"/>
        <a:buChar char="§"/>
        <a:defRPr sz="2400" b="1">
          <a:solidFill>
            <a:srgbClr val="0F116A"/>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110000"/>
        <a:buFont typeface="Wingdings" charset="0"/>
        <a:buChar char="w"/>
        <a:defRPr sz="2000" b="1">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hlink"/>
        </a:buClr>
        <a:buSzPct val="60000"/>
        <a:buFont typeface="Wingdings" charset="0"/>
        <a:buChar char="n"/>
        <a:defRPr sz="2000" b="1">
          <a:solidFill>
            <a:schemeClr val="tx1"/>
          </a:solidFill>
          <a:latin typeface="+mn-lt"/>
          <a:ea typeface="ＭＳ Ｐゴシック" charset="0"/>
        </a:defRPr>
      </a:lvl5pPr>
      <a:lvl6pPr marL="25146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Rectangle 3"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9668" name="Rectangle 4"/>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12B156A6-7AEC-364C-B727-2CB60C2F0A78}" type="slidenum">
              <a:rPr lang="en-US"/>
              <a:pPr/>
              <a:t>‹#›</a:t>
            </a:fld>
            <a:endParaRPr lang="en-US">
              <a:solidFill>
                <a:schemeClr val="hlink"/>
              </a:solidFill>
            </a:endParaRPr>
          </a:p>
        </p:txBody>
      </p:sp>
      <p:sp>
        <p:nvSpPr>
          <p:cNvPr id="369669" name="Line 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369670" name="Line 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ea typeface="+mn-ea"/>
            </a:endParaRPr>
          </a:p>
        </p:txBody>
      </p:sp>
      <p:sp>
        <p:nvSpPr>
          <p:cNvPr id="369671" name="Oval 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ea typeface="+mn-ea"/>
            </a:endParaRPr>
          </a:p>
        </p:txBody>
      </p:sp>
      <p:sp>
        <p:nvSpPr>
          <p:cNvPr id="369672" name="Rectangle 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48" charset="0"/>
              <a:ea typeface="+mn-ea"/>
            </a:endParaRPr>
          </a:p>
        </p:txBody>
      </p:sp>
      <p:sp>
        <p:nvSpPr>
          <p:cNvPr id="369673" name="Rectangle 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ea typeface="+mn-ea"/>
            </a:endParaRPr>
          </a:p>
        </p:txBody>
      </p:sp>
      <p:sp>
        <p:nvSpPr>
          <p:cNvPr id="369675" name="Text Box 11"/>
          <p:cNvSpPr txBox="1">
            <a:spLocks noChangeArrowheads="1"/>
          </p:cNvSpPr>
          <p:nvPr userDrawn="1"/>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defRPr/>
            </a:pPr>
            <a:r>
              <a:rPr lang="en-US" sz="1600" b="1">
                <a:ea typeface="+mn-ea"/>
              </a:rPr>
              <a:t>AP Biology</a:t>
            </a:r>
            <a:endParaRPr lang="en-US">
              <a:latin typeface="Times" pitchFamily="48" charset="0"/>
              <a:ea typeface="+mn-ea"/>
            </a:endParaRPr>
          </a:p>
        </p:txBody>
      </p:sp>
    </p:spTree>
  </p:cSld>
  <p:clrMap bg1="lt1" tx1="dk1" bg2="lt2" tx2="dk2" accent1="accent1" accent2="accent2" accent3="accent3" accent4="accent4" accent5="accent5" accent6="accent6" hlink="hlink" folHlink="folHlink"/>
  <p:sldLayoutIdLst>
    <p:sldLayoutId id="2147483842"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defRPr>
      </a:lvl2pPr>
      <a:lvl3pPr algn="l" rtl="0" eaLnBrk="0" fontAlgn="base" hangingPunct="0">
        <a:spcBef>
          <a:spcPct val="0"/>
        </a:spcBef>
        <a:spcAft>
          <a:spcPct val="0"/>
        </a:spcAft>
        <a:defRPr sz="3600" b="1">
          <a:solidFill>
            <a:schemeClr val="tx2"/>
          </a:solidFill>
          <a:latin typeface="Arial" charset="0"/>
          <a:ea typeface="ＭＳ Ｐゴシック" charset="0"/>
        </a:defRPr>
      </a:lvl3pPr>
      <a:lvl4pPr algn="l" rtl="0" eaLnBrk="0" fontAlgn="base" hangingPunct="0">
        <a:spcBef>
          <a:spcPct val="0"/>
        </a:spcBef>
        <a:spcAft>
          <a:spcPct val="0"/>
        </a:spcAft>
        <a:defRPr sz="3600" b="1">
          <a:solidFill>
            <a:schemeClr val="tx2"/>
          </a:solidFill>
          <a:latin typeface="Arial" charset="0"/>
          <a:ea typeface="ＭＳ Ｐゴシック" charset="0"/>
        </a:defRPr>
      </a:lvl4pPr>
      <a:lvl5pPr algn="l" rtl="0" eaLnBrk="0" fontAlgn="base" hangingPunct="0">
        <a:spcBef>
          <a:spcPct val="0"/>
        </a:spcBef>
        <a:spcAft>
          <a:spcPct val="0"/>
        </a:spcAft>
        <a:defRPr sz="3600" b="1">
          <a:solidFill>
            <a:schemeClr val="tx2"/>
          </a:solidFill>
          <a:latin typeface="Arial" charset="0"/>
          <a:ea typeface="ＭＳ Ｐゴシック"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charset="0"/>
        <a:buChar char="§"/>
        <a:defRPr sz="3000" b="1">
          <a:solidFill>
            <a:srgbClr val="0F116A"/>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60000"/>
        <a:buFont typeface="Wingdings" charset="0"/>
        <a:buChar char="u"/>
        <a:defRPr sz="2800" b="1">
          <a:solidFill>
            <a:schemeClr val="tx1"/>
          </a:solidFill>
          <a:latin typeface="+mn-lt"/>
          <a:ea typeface="ＭＳ Ｐゴシック" charset="0"/>
        </a:defRPr>
      </a:lvl2pPr>
      <a:lvl3pPr marL="1085850" indent="-228600" algn="l" rtl="0" eaLnBrk="0" fontAlgn="base" hangingPunct="0">
        <a:spcBef>
          <a:spcPct val="20000"/>
        </a:spcBef>
        <a:spcAft>
          <a:spcPct val="0"/>
        </a:spcAft>
        <a:buClr>
          <a:schemeClr val="hlink"/>
        </a:buClr>
        <a:buSzPct val="95000"/>
        <a:buFont typeface="Wingdings" charset="0"/>
        <a:buChar char="§"/>
        <a:defRPr sz="2400" b="1">
          <a:solidFill>
            <a:srgbClr val="0F116A"/>
          </a:solidFill>
          <a:latin typeface="+mn-lt"/>
          <a:ea typeface="ＭＳ Ｐゴシック" charset="0"/>
        </a:defRPr>
      </a:lvl3pPr>
      <a:lvl4pPr marL="1428750" indent="-228600" algn="l" rtl="0" eaLnBrk="0" fontAlgn="base" hangingPunct="0">
        <a:spcBef>
          <a:spcPct val="20000"/>
        </a:spcBef>
        <a:spcAft>
          <a:spcPct val="0"/>
        </a:spcAft>
        <a:buClr>
          <a:schemeClr val="tx1"/>
        </a:buClr>
        <a:buSzPct val="110000"/>
        <a:buFont typeface="Wingdings" charset="0"/>
        <a:buChar char="w"/>
        <a:defRPr sz="2000" b="1">
          <a:solidFill>
            <a:srgbClr val="0F116A"/>
          </a:solidFill>
          <a:latin typeface="+mn-lt"/>
          <a:ea typeface="ＭＳ Ｐゴシック" charset="0"/>
        </a:defRPr>
      </a:lvl4pPr>
      <a:lvl5pPr marL="1771650" indent="-228600" algn="l" rtl="0" eaLnBrk="0" fontAlgn="base" hangingPunct="0">
        <a:spcBef>
          <a:spcPct val="20000"/>
        </a:spcBef>
        <a:spcAft>
          <a:spcPct val="0"/>
        </a:spcAft>
        <a:buClr>
          <a:schemeClr val="hlink"/>
        </a:buClr>
        <a:buSzPct val="60000"/>
        <a:buFont typeface="Wingdings" charset="0"/>
        <a:buChar char="n"/>
        <a:defRPr sz="2000" b="1">
          <a:solidFill>
            <a:srgbClr val="0F116A"/>
          </a:solidFill>
          <a:latin typeface="+mn-lt"/>
          <a:ea typeface="ＭＳ Ｐゴシック" charset="0"/>
        </a:defRPr>
      </a:lvl5pPr>
      <a:lvl6pPr marL="2228850" indent="-228600" algn="l" rtl="0" fontAlgn="base">
        <a:spcBef>
          <a:spcPct val="20000"/>
        </a:spcBef>
        <a:spcAft>
          <a:spcPct val="0"/>
        </a:spcAft>
        <a:buClr>
          <a:schemeClr val="hlink"/>
        </a:buClr>
        <a:buSzPct val="60000"/>
        <a:buFont typeface="Wingdings" pitchFamily="48" charset="2"/>
        <a:buChar char="n"/>
        <a:defRPr sz="2000" b="1">
          <a:solidFill>
            <a:srgbClr val="0F116A"/>
          </a:solidFill>
          <a:latin typeface="+mn-lt"/>
        </a:defRPr>
      </a:lvl6pPr>
      <a:lvl7pPr marL="2686050" indent="-228600" algn="l" rtl="0" fontAlgn="base">
        <a:spcBef>
          <a:spcPct val="20000"/>
        </a:spcBef>
        <a:spcAft>
          <a:spcPct val="0"/>
        </a:spcAft>
        <a:buClr>
          <a:schemeClr val="hlink"/>
        </a:buClr>
        <a:buSzPct val="60000"/>
        <a:buFont typeface="Wingdings" pitchFamily="48" charset="2"/>
        <a:buChar char="n"/>
        <a:defRPr sz="2000" b="1">
          <a:solidFill>
            <a:srgbClr val="0F116A"/>
          </a:solidFill>
          <a:latin typeface="+mn-lt"/>
        </a:defRPr>
      </a:lvl7pPr>
      <a:lvl8pPr marL="3143250" indent="-228600" algn="l" rtl="0" fontAlgn="base">
        <a:spcBef>
          <a:spcPct val="20000"/>
        </a:spcBef>
        <a:spcAft>
          <a:spcPct val="0"/>
        </a:spcAft>
        <a:buClr>
          <a:schemeClr val="hlink"/>
        </a:buClr>
        <a:buSzPct val="60000"/>
        <a:buFont typeface="Wingdings" pitchFamily="48" charset="2"/>
        <a:buChar char="n"/>
        <a:defRPr sz="2000" b="1">
          <a:solidFill>
            <a:srgbClr val="0F116A"/>
          </a:solidFill>
          <a:latin typeface="+mn-lt"/>
        </a:defRPr>
      </a:lvl8pPr>
      <a:lvl9pPr marL="3600450" indent="-228600" algn="l" rtl="0" fontAlgn="base">
        <a:spcBef>
          <a:spcPct val="20000"/>
        </a:spcBef>
        <a:spcAft>
          <a:spcPct val="0"/>
        </a:spcAft>
        <a:buClr>
          <a:schemeClr val="hlink"/>
        </a:buClr>
        <a:buSzPct val="60000"/>
        <a:buFont typeface="Wingdings" pitchFamily="48" charset="2"/>
        <a:buChar char="n"/>
        <a:defRPr sz="2000" b="1">
          <a:solidFill>
            <a:srgbClr val="0F11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4.bin"/><Relationship Id="rId5" Type="http://schemas.openxmlformats.org/officeDocument/2006/relationships/audio" Target="../media/audio5.bin"/><Relationship Id="rId6"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audio" Target="../media/audio6.bin"/><Relationship Id="rId6"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4.bin"/><Relationship Id="rId5" Type="http://schemas.openxmlformats.org/officeDocument/2006/relationships/audio" Target="../media/audio3.bin"/><Relationship Id="rId6"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6.bin"/><Relationship Id="rId5" Type="http://schemas.openxmlformats.org/officeDocument/2006/relationships/audio" Target="../media/audio4.bin"/><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audio7.bin"/><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audio" Target="../media/audio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audio" Target="../media/audio2.bin"/></Relationships>
</file>

<file path=ppt/slides/_rels/slide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412875" y="1338263"/>
            <a:ext cx="6248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600" b="1" dirty="0">
                <a:solidFill>
                  <a:schemeClr val="tx2"/>
                </a:solidFill>
              </a:rPr>
              <a:t>Measuring</a:t>
            </a:r>
            <a:br>
              <a:rPr lang="en-US" sz="3600" b="1" dirty="0">
                <a:solidFill>
                  <a:schemeClr val="tx2"/>
                </a:solidFill>
              </a:rPr>
            </a:br>
            <a:r>
              <a:rPr lang="en-US" sz="3600" b="1" dirty="0">
                <a:solidFill>
                  <a:schemeClr val="tx2"/>
                </a:solidFill>
              </a:rPr>
              <a:t>Evolution of Populations</a:t>
            </a:r>
          </a:p>
        </p:txBody>
      </p:sp>
      <p:pic>
        <p:nvPicPr>
          <p:cNvPr id="15363" name="Picture 5"/>
          <p:cNvPicPr>
            <a:picLocks noChangeAspect="1" noChangeArrowheads="1"/>
          </p:cNvPicPr>
          <p:nvPr/>
        </p:nvPicPr>
        <p:blipFill>
          <a:blip r:embed="rId3">
            <a:extLst>
              <a:ext uri="{28A0092B-C50C-407E-A947-70E740481C1C}">
                <a14:useLocalDpi xmlns:a14="http://schemas.microsoft.com/office/drawing/2010/main" val="0"/>
              </a:ext>
            </a:extLst>
          </a:blip>
          <a:srcRect t="11145"/>
          <a:stretch>
            <a:fillRect/>
          </a:stretch>
        </p:blipFill>
        <p:spPr bwMode="auto">
          <a:xfrm>
            <a:off x="1779588" y="7454900"/>
            <a:ext cx="3048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descr="evol_tv.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7250" y="2705100"/>
            <a:ext cx="474662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rPr>
              <a:t>H-W formulas</a:t>
            </a:r>
          </a:p>
        </p:txBody>
      </p:sp>
      <p:sp>
        <p:nvSpPr>
          <p:cNvPr id="612355" name="Rectangle 3" descr="Rectangle: Click to edit Master text styles&#10;Second level&#10;Third level&#10;Fourth level&#10;Fifth level"/>
          <p:cNvSpPr>
            <a:spLocks noGrp="1" noChangeArrowheads="1"/>
          </p:cNvSpPr>
          <p:nvPr>
            <p:ph type="body" idx="1"/>
          </p:nvPr>
        </p:nvSpPr>
        <p:spPr>
          <a:xfrm>
            <a:off x="838200" y="1371600"/>
            <a:ext cx="7772400" cy="3057525"/>
          </a:xfrm>
        </p:spPr>
        <p:txBody>
          <a:bodyPr/>
          <a:lstStyle/>
          <a:p>
            <a:pPr eaLnBrk="1" hangingPunct="1">
              <a:tabLst>
                <a:tab pos="3201988" algn="l"/>
              </a:tabLst>
            </a:pPr>
            <a:r>
              <a:rPr lang="en-US">
                <a:latin typeface="Arial" charset="0"/>
              </a:rPr>
              <a:t>Alleles:	</a:t>
            </a:r>
            <a:r>
              <a:rPr lang="en-US" i="1">
                <a:solidFill>
                  <a:srgbClr val="CC0000"/>
                </a:solidFill>
                <a:latin typeface="Arial" charset="0"/>
              </a:rPr>
              <a:t>p</a:t>
            </a:r>
            <a:r>
              <a:rPr lang="en-US">
                <a:solidFill>
                  <a:srgbClr val="CC0000"/>
                </a:solidFill>
                <a:latin typeface="Arial" charset="0"/>
              </a:rPr>
              <a:t> + </a:t>
            </a:r>
            <a:r>
              <a:rPr lang="en-US" i="1">
                <a:solidFill>
                  <a:srgbClr val="CC0000"/>
                </a:solidFill>
                <a:latin typeface="Arial" charset="0"/>
              </a:rPr>
              <a:t>q</a:t>
            </a:r>
            <a:r>
              <a:rPr lang="en-US">
                <a:solidFill>
                  <a:srgbClr val="CC0000"/>
                </a:solidFill>
                <a:latin typeface="Arial" charset="0"/>
              </a:rPr>
              <a:t> = 1</a:t>
            </a:r>
          </a:p>
          <a:p>
            <a:pPr eaLnBrk="1" hangingPunct="1">
              <a:buFont typeface="Wingdings" charset="0"/>
              <a:buNone/>
              <a:tabLst>
                <a:tab pos="3201988" algn="l"/>
              </a:tabLst>
            </a:pPr>
            <a:endParaRPr lang="en-US">
              <a:solidFill>
                <a:srgbClr val="CC0000"/>
              </a:solidFill>
              <a:latin typeface="Arial" charset="0"/>
            </a:endParaRPr>
          </a:p>
          <a:p>
            <a:pPr eaLnBrk="1" hangingPunct="1">
              <a:buFont typeface="Wingdings" charset="0"/>
              <a:buNone/>
              <a:tabLst>
                <a:tab pos="3201988" algn="l"/>
              </a:tabLst>
            </a:pPr>
            <a:endParaRPr lang="en-US">
              <a:solidFill>
                <a:srgbClr val="CC0000"/>
              </a:solidFill>
              <a:latin typeface="Arial" charset="0"/>
            </a:endParaRPr>
          </a:p>
          <a:p>
            <a:pPr eaLnBrk="1" hangingPunct="1">
              <a:lnSpc>
                <a:spcPct val="140000"/>
              </a:lnSpc>
              <a:tabLst>
                <a:tab pos="3201988" algn="l"/>
              </a:tabLst>
            </a:pPr>
            <a:r>
              <a:rPr lang="en-US">
                <a:latin typeface="Arial" charset="0"/>
              </a:rPr>
              <a:t>Individuals:	</a:t>
            </a:r>
            <a:r>
              <a:rPr lang="en-US" i="1">
                <a:solidFill>
                  <a:srgbClr val="CC0000"/>
                </a:solidFill>
                <a:latin typeface="Arial" charset="0"/>
              </a:rPr>
              <a:t>p</a:t>
            </a:r>
            <a:r>
              <a:rPr lang="en-US" i="1" baseline="30000">
                <a:solidFill>
                  <a:srgbClr val="CC0000"/>
                </a:solidFill>
                <a:latin typeface="Arial" charset="0"/>
              </a:rPr>
              <a:t>2</a:t>
            </a:r>
            <a:r>
              <a:rPr lang="en-US">
                <a:solidFill>
                  <a:srgbClr val="CC0000"/>
                </a:solidFill>
                <a:latin typeface="Arial" charset="0"/>
              </a:rPr>
              <a:t> + 2p</a:t>
            </a:r>
            <a:r>
              <a:rPr lang="en-US" i="1">
                <a:solidFill>
                  <a:srgbClr val="CC0000"/>
                </a:solidFill>
                <a:latin typeface="Arial" charset="0"/>
              </a:rPr>
              <a:t>q + q</a:t>
            </a:r>
            <a:r>
              <a:rPr lang="en-US" i="1" baseline="30000">
                <a:solidFill>
                  <a:srgbClr val="CC0000"/>
                </a:solidFill>
                <a:latin typeface="Arial" charset="0"/>
              </a:rPr>
              <a:t>2</a:t>
            </a:r>
            <a:r>
              <a:rPr lang="en-US">
                <a:solidFill>
                  <a:srgbClr val="CC0000"/>
                </a:solidFill>
                <a:latin typeface="Arial" charset="0"/>
              </a:rPr>
              <a:t> = 1</a:t>
            </a:r>
          </a:p>
        </p:txBody>
      </p:sp>
      <p:pic>
        <p:nvPicPr>
          <p:cNvPr id="24580" name="Picture 5"/>
          <p:cNvPicPr>
            <a:picLocks noChangeAspect="1" noChangeArrowheads="1"/>
          </p:cNvPicPr>
          <p:nvPr/>
        </p:nvPicPr>
        <p:blipFill>
          <a:blip r:embed="rId6">
            <a:extLst>
              <a:ext uri="{28A0092B-C50C-407E-A947-70E740481C1C}">
                <a14:useLocalDpi xmlns:a14="http://schemas.microsoft.com/office/drawing/2010/main" val="0"/>
              </a:ext>
            </a:extLst>
          </a:blip>
          <a:srcRect l="38251" t="21001" r="1125" b="46500"/>
          <a:stretch>
            <a:fillRect/>
          </a:stretch>
        </p:blipFill>
        <p:spPr bwMode="auto">
          <a:xfrm>
            <a:off x="2209800" y="4751388"/>
            <a:ext cx="50990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6"/>
          <p:cNvSpPr>
            <a:spLocks noChangeArrowheads="1"/>
          </p:cNvSpPr>
          <p:nvPr/>
        </p:nvSpPr>
        <p:spPr bwMode="auto">
          <a:xfrm>
            <a:off x="6553200" y="4675188"/>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4582" name="Rectangle 7"/>
          <p:cNvSpPr>
            <a:spLocks noChangeArrowheads="1"/>
          </p:cNvSpPr>
          <p:nvPr/>
        </p:nvSpPr>
        <p:spPr bwMode="auto">
          <a:xfrm>
            <a:off x="4630738" y="4675188"/>
            <a:ext cx="623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4583" name="Rectangle 8"/>
          <p:cNvSpPr>
            <a:spLocks noChangeArrowheads="1"/>
          </p:cNvSpPr>
          <p:nvPr/>
        </p:nvSpPr>
        <p:spPr bwMode="auto">
          <a:xfrm>
            <a:off x="2782888" y="4675188"/>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grpSp>
        <p:nvGrpSpPr>
          <p:cNvPr id="2" name="Group 17"/>
          <p:cNvGrpSpPr>
            <a:grpSpLocks/>
          </p:cNvGrpSpPr>
          <p:nvPr/>
        </p:nvGrpSpPr>
        <p:grpSpPr bwMode="auto">
          <a:xfrm>
            <a:off x="3906838" y="3751263"/>
            <a:ext cx="660400" cy="608012"/>
            <a:chOff x="1929" y="2559"/>
            <a:chExt cx="416" cy="383"/>
          </a:xfrm>
        </p:grpSpPr>
        <p:sp>
          <p:nvSpPr>
            <p:cNvPr id="24597" name="Oval 10"/>
            <p:cNvSpPr>
              <a:spLocks noChangeArrowheads="1"/>
            </p:cNvSpPr>
            <p:nvPr/>
          </p:nvSpPr>
          <p:spPr bwMode="auto">
            <a:xfrm>
              <a:off x="1946" y="2559"/>
              <a:ext cx="383" cy="383"/>
            </a:xfrm>
            <a:prstGeom prst="ellipse">
              <a:avLst/>
            </a:prstGeom>
            <a:solidFill>
              <a:srgbClr val="FFEA18"/>
            </a:solidFill>
            <a:ln w="19050">
              <a:solidFill>
                <a:srgbClr val="0F116A"/>
              </a:solidFill>
              <a:round/>
              <a:headEnd/>
              <a:tailEnd/>
            </a:ln>
          </p:spPr>
          <p:txBody>
            <a:bodyPr wrap="none" anchor="ctr"/>
            <a:lstStyle/>
            <a:p>
              <a:endParaRPr lang="en-US"/>
            </a:p>
          </p:txBody>
        </p:sp>
        <p:sp>
          <p:nvSpPr>
            <p:cNvPr id="24598" name="Rectangle 11"/>
            <p:cNvSpPr>
              <a:spLocks noChangeArrowheads="1"/>
            </p:cNvSpPr>
            <p:nvPr/>
          </p:nvSpPr>
          <p:spPr bwMode="auto">
            <a:xfrm>
              <a:off x="1929" y="2596"/>
              <a:ext cx="4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grpSp>
      <p:grpSp>
        <p:nvGrpSpPr>
          <p:cNvPr id="3" name="Group 16"/>
          <p:cNvGrpSpPr>
            <a:grpSpLocks/>
          </p:cNvGrpSpPr>
          <p:nvPr/>
        </p:nvGrpSpPr>
        <p:grpSpPr bwMode="auto">
          <a:xfrm>
            <a:off x="3933825" y="1901825"/>
            <a:ext cx="608013" cy="608013"/>
            <a:chOff x="2485" y="1163"/>
            <a:chExt cx="383" cy="383"/>
          </a:xfrm>
        </p:grpSpPr>
        <p:sp>
          <p:nvSpPr>
            <p:cNvPr id="24595" name="Oval 12"/>
            <p:cNvSpPr>
              <a:spLocks noChangeArrowheads="1"/>
            </p:cNvSpPr>
            <p:nvPr/>
          </p:nvSpPr>
          <p:spPr bwMode="auto">
            <a:xfrm>
              <a:off x="2485" y="1163"/>
              <a:ext cx="383" cy="383"/>
            </a:xfrm>
            <a:prstGeom prst="ellipse">
              <a:avLst/>
            </a:prstGeom>
            <a:solidFill>
              <a:srgbClr val="FFEA18"/>
            </a:solidFill>
            <a:ln w="19050">
              <a:solidFill>
                <a:srgbClr val="0F116A"/>
              </a:solidFill>
              <a:round/>
              <a:headEnd/>
              <a:tailEnd/>
            </a:ln>
          </p:spPr>
          <p:txBody>
            <a:bodyPr wrap="none" anchor="ctr"/>
            <a:lstStyle/>
            <a:p>
              <a:endParaRPr lang="en-US"/>
            </a:p>
          </p:txBody>
        </p:sp>
        <p:sp>
          <p:nvSpPr>
            <p:cNvPr id="24596" name="Rectangle 13"/>
            <p:cNvSpPr>
              <a:spLocks noChangeArrowheads="1"/>
            </p:cNvSpPr>
            <p:nvPr/>
          </p:nvSpPr>
          <p:spPr bwMode="auto">
            <a:xfrm>
              <a:off x="2543" y="1200"/>
              <a:ext cx="26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a:t>
              </a:r>
            </a:p>
          </p:txBody>
        </p:sp>
      </p:grpSp>
      <p:grpSp>
        <p:nvGrpSpPr>
          <p:cNvPr id="4" name="Group 18"/>
          <p:cNvGrpSpPr>
            <a:grpSpLocks/>
          </p:cNvGrpSpPr>
          <p:nvPr/>
        </p:nvGrpSpPr>
        <p:grpSpPr bwMode="auto">
          <a:xfrm>
            <a:off x="4668838" y="1901825"/>
            <a:ext cx="608012" cy="608013"/>
            <a:chOff x="2485" y="1163"/>
            <a:chExt cx="383" cy="383"/>
          </a:xfrm>
        </p:grpSpPr>
        <p:sp>
          <p:nvSpPr>
            <p:cNvPr id="24593" name="Oval 19"/>
            <p:cNvSpPr>
              <a:spLocks noChangeArrowheads="1"/>
            </p:cNvSpPr>
            <p:nvPr/>
          </p:nvSpPr>
          <p:spPr bwMode="auto">
            <a:xfrm>
              <a:off x="2485" y="1163"/>
              <a:ext cx="383" cy="383"/>
            </a:xfrm>
            <a:prstGeom prst="ellipse">
              <a:avLst/>
            </a:prstGeom>
            <a:solidFill>
              <a:srgbClr val="FFEA18"/>
            </a:solidFill>
            <a:ln w="19050">
              <a:solidFill>
                <a:srgbClr val="0F116A"/>
              </a:solidFill>
              <a:round/>
              <a:headEnd/>
              <a:tailEnd/>
            </a:ln>
          </p:spPr>
          <p:txBody>
            <a:bodyPr wrap="none" anchor="ctr"/>
            <a:lstStyle/>
            <a:p>
              <a:endParaRPr lang="en-US"/>
            </a:p>
          </p:txBody>
        </p:sp>
        <p:sp>
          <p:nvSpPr>
            <p:cNvPr id="24594" name="Rectangle 20"/>
            <p:cNvSpPr>
              <a:spLocks noChangeArrowheads="1"/>
            </p:cNvSpPr>
            <p:nvPr/>
          </p:nvSpPr>
          <p:spPr bwMode="auto">
            <a:xfrm>
              <a:off x="2555" y="1200"/>
              <a:ext cx="24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a:t>
              </a:r>
            </a:p>
          </p:txBody>
        </p:sp>
      </p:grpSp>
      <p:grpSp>
        <p:nvGrpSpPr>
          <p:cNvPr id="5" name="Group 21"/>
          <p:cNvGrpSpPr>
            <a:grpSpLocks/>
          </p:cNvGrpSpPr>
          <p:nvPr/>
        </p:nvGrpSpPr>
        <p:grpSpPr bwMode="auto">
          <a:xfrm>
            <a:off x="4940300" y="3751263"/>
            <a:ext cx="623888" cy="608012"/>
            <a:chOff x="1941" y="2559"/>
            <a:chExt cx="393" cy="383"/>
          </a:xfrm>
        </p:grpSpPr>
        <p:sp>
          <p:nvSpPr>
            <p:cNvPr id="24591" name="Oval 22"/>
            <p:cNvSpPr>
              <a:spLocks noChangeArrowheads="1"/>
            </p:cNvSpPr>
            <p:nvPr/>
          </p:nvSpPr>
          <p:spPr bwMode="auto">
            <a:xfrm>
              <a:off x="1946" y="2559"/>
              <a:ext cx="383" cy="383"/>
            </a:xfrm>
            <a:prstGeom prst="ellipse">
              <a:avLst/>
            </a:prstGeom>
            <a:solidFill>
              <a:srgbClr val="FFEA18"/>
            </a:solidFill>
            <a:ln w="19050">
              <a:solidFill>
                <a:srgbClr val="0F116A"/>
              </a:solidFill>
              <a:round/>
              <a:headEnd/>
              <a:tailEnd/>
            </a:ln>
          </p:spPr>
          <p:txBody>
            <a:bodyPr wrap="none" anchor="ctr"/>
            <a:lstStyle/>
            <a:p>
              <a:endParaRPr lang="en-US"/>
            </a:p>
          </p:txBody>
        </p:sp>
        <p:sp>
          <p:nvSpPr>
            <p:cNvPr id="24592" name="Rectangle 23"/>
            <p:cNvSpPr>
              <a:spLocks noChangeArrowheads="1"/>
            </p:cNvSpPr>
            <p:nvPr/>
          </p:nvSpPr>
          <p:spPr bwMode="auto">
            <a:xfrm>
              <a:off x="1941" y="2596"/>
              <a:ext cx="39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grpSp>
      <p:grpSp>
        <p:nvGrpSpPr>
          <p:cNvPr id="6" name="Group 24"/>
          <p:cNvGrpSpPr>
            <a:grpSpLocks/>
          </p:cNvGrpSpPr>
          <p:nvPr/>
        </p:nvGrpSpPr>
        <p:grpSpPr bwMode="auto">
          <a:xfrm>
            <a:off x="5964238" y="3751263"/>
            <a:ext cx="608012" cy="608012"/>
            <a:chOff x="1946" y="2559"/>
            <a:chExt cx="383" cy="383"/>
          </a:xfrm>
        </p:grpSpPr>
        <p:sp>
          <p:nvSpPr>
            <p:cNvPr id="24589" name="Oval 25"/>
            <p:cNvSpPr>
              <a:spLocks noChangeArrowheads="1"/>
            </p:cNvSpPr>
            <p:nvPr/>
          </p:nvSpPr>
          <p:spPr bwMode="auto">
            <a:xfrm>
              <a:off x="1946" y="2559"/>
              <a:ext cx="383" cy="383"/>
            </a:xfrm>
            <a:prstGeom prst="ellipse">
              <a:avLst/>
            </a:prstGeom>
            <a:solidFill>
              <a:srgbClr val="FFEA18"/>
            </a:solidFill>
            <a:ln w="19050">
              <a:solidFill>
                <a:srgbClr val="0F116A"/>
              </a:solidFill>
              <a:round/>
              <a:headEnd/>
              <a:tailEnd/>
            </a:ln>
          </p:spPr>
          <p:txBody>
            <a:bodyPr wrap="none" anchor="ctr"/>
            <a:lstStyle/>
            <a:p>
              <a:endParaRPr lang="en-US"/>
            </a:p>
          </p:txBody>
        </p:sp>
        <p:sp>
          <p:nvSpPr>
            <p:cNvPr id="24590" name="Rectangle 26"/>
            <p:cNvSpPr>
              <a:spLocks noChangeArrowheads="1"/>
            </p:cNvSpPr>
            <p:nvPr/>
          </p:nvSpPr>
          <p:spPr bwMode="auto">
            <a:xfrm>
              <a:off x="1953" y="2596"/>
              <a:ext cx="37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anim calcmode="lin" valueType="num">
                                      <p:cBhvr additive="base">
                                        <p:cTn id="7" dur="500" fill="hold"/>
                                        <p:tgtEl>
                                          <p:spTgt spid="612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23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4" name="Chimes"/>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12355">
                                            <p:txEl>
                                              <p:pRg st="3" end="3"/>
                                            </p:txEl>
                                          </p:spTgt>
                                        </p:tgtEl>
                                        <p:attrNameLst>
                                          <p:attrName>style.visibility</p:attrName>
                                        </p:attrNameLst>
                                      </p:cBhvr>
                                      <p:to>
                                        <p:strVal val="visible"/>
                                      </p:to>
                                    </p:set>
                                    <p:anim calcmode="lin" valueType="num">
                                      <p:cBhvr additive="base">
                                        <p:cTn id="29" dur="500" fill="hold"/>
                                        <p:tgtEl>
                                          <p:spTgt spid="61235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123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3"/>
                                            </p:cond>
                                          </p:stCondLst>
                                          <p:endCondLst>
                                            <p:cond evt="onStopAudio" delay="0">
                                              <p:tgtEl>
                                                <p:sldTgt/>
                                              </p:tgtEl>
                                            </p:cond>
                                          </p:endCondLst>
                                        </p:cTn>
                                        <p:tgtEl>
                                          <p:sndTgt r:embed="rId5" name="Vibro Up"/>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1"/>
                                            </p:cond>
                                          </p:stCondLst>
                                          <p:endCondLst>
                                            <p:cond evt="onStopAudio" delay="0">
                                              <p:tgtEl>
                                                <p:sldTgt/>
                                              </p:tgtEl>
                                            </p:cond>
                                          </p:endCondLst>
                                        </p:cTn>
                                        <p:tgtEl>
                                          <p:sndTgt r:embed="rId5" name="Vibro Up"/>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ppt_w</p:attrName>
                                        </p:attrNameLst>
                                      </p:cBhvr>
                                      <p:tavLst>
                                        <p:tav tm="0">
                                          <p:val>
                                            <p:fltVal val="0"/>
                                          </p:val>
                                        </p:tav>
                                        <p:tav tm="100000">
                                          <p:val>
                                            <p:strVal val="#ppt_w"/>
                                          </p:val>
                                        </p:tav>
                                      </p:tavLst>
                                    </p:anim>
                                    <p:anim calcmode="lin" valueType="num">
                                      <p:cBhvr>
                                        <p:cTn id="52" dur="1000" fill="hold"/>
                                        <p:tgtEl>
                                          <p:spTgt spid="5"/>
                                        </p:tgtEl>
                                        <p:attrNameLst>
                                          <p:attrName>ppt_h</p:attrName>
                                        </p:attrNameLst>
                                      </p:cBhvr>
                                      <p:tavLst>
                                        <p:tav tm="0">
                                          <p:val>
                                            <p:fltVal val="0"/>
                                          </p:val>
                                        </p:tav>
                                        <p:tav tm="100000">
                                          <p:val>
                                            <p:strVal val="#ppt_h"/>
                                          </p:val>
                                        </p:tav>
                                      </p:tavLst>
                                    </p:anim>
                                    <p:anim calcmode="lin" valueType="num">
                                      <p:cBhvr>
                                        <p:cTn id="5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9"/>
                                            </p:cond>
                                          </p:stCondLst>
                                          <p:endCondLst>
                                            <p:cond evt="onStopAudio" delay="0">
                                              <p:tgtEl>
                                                <p:sldTgt/>
                                              </p:tgtEl>
                                            </p:cond>
                                          </p:endCondLst>
                                        </p:cTn>
                                        <p:tgtEl>
                                          <p:sndTgt r:embed="rId5"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6">
            <a:extLst>
              <a:ext uri="{28A0092B-C50C-407E-A947-70E740481C1C}">
                <a14:useLocalDpi xmlns:a14="http://schemas.microsoft.com/office/drawing/2010/main" val="0"/>
              </a:ext>
            </a:extLst>
          </a:blip>
          <a:srcRect l="38251" t="21001" r="1125" b="46500"/>
          <a:stretch>
            <a:fillRect/>
          </a:stretch>
        </p:blipFill>
        <p:spPr bwMode="auto">
          <a:xfrm>
            <a:off x="2209800" y="4648200"/>
            <a:ext cx="50990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99" name="Rectangle 19" descr="Rectangle: Click to edit Master text styles&#10;Second level&#10;Third level&#10;Fourth level&#10;Fifth level"/>
          <p:cNvSpPr>
            <a:spLocks noChangeArrowheads="1"/>
          </p:cNvSpPr>
          <p:nvPr/>
        </p:nvSpPr>
        <p:spPr bwMode="auto">
          <a:xfrm>
            <a:off x="1060450" y="6297613"/>
            <a:ext cx="7543800" cy="457200"/>
          </a:xfrm>
          <a:prstGeom prst="rect">
            <a:avLst/>
          </a:prstGeom>
          <a:solidFill>
            <a:srgbClr val="0F116A"/>
          </a:solidFill>
          <a:ln w="9525">
            <a:noFill/>
            <a:miter lim="800000"/>
            <a:headEnd/>
            <a:tailEnd/>
          </a:ln>
          <a:effectLst>
            <a:outerShdw dist="35921" dir="2700000" algn="ctr" rotWithShape="0">
              <a:srgbClr val="808080"/>
            </a:outerShdw>
          </a:effectLst>
        </p:spPr>
        <p:txBody>
          <a:bodyPr/>
          <a:lstStyle/>
          <a:p>
            <a:pPr marL="342900" indent="-342900" algn="l" eaLnBrk="1" hangingPunct="1">
              <a:spcBef>
                <a:spcPct val="20000"/>
              </a:spcBef>
              <a:buSzPct val="120000"/>
              <a:defRPr/>
            </a:pPr>
            <a:r>
              <a:rPr lang="en-US" sz="2600" b="1">
                <a:solidFill>
                  <a:schemeClr val="bg1"/>
                </a:solidFill>
                <a:ea typeface="+mn-ea"/>
              </a:rPr>
              <a:t>What are the genotype frequencies?</a:t>
            </a:r>
            <a:endParaRPr lang="en-US" sz="2600" b="1">
              <a:solidFill>
                <a:srgbClr val="0F116A"/>
              </a:solidFill>
              <a:ea typeface="+mn-ea"/>
            </a:endParaRPr>
          </a:p>
        </p:txBody>
      </p:sp>
      <p:sp>
        <p:nvSpPr>
          <p:cNvPr id="25604" name="Rectangle 2"/>
          <p:cNvSpPr>
            <a:spLocks noGrp="1" noChangeArrowheads="1"/>
          </p:cNvSpPr>
          <p:nvPr>
            <p:ph type="title"/>
          </p:nvPr>
        </p:nvSpPr>
        <p:spPr/>
        <p:txBody>
          <a:bodyPr/>
          <a:lstStyle/>
          <a:p>
            <a:pPr eaLnBrk="1" hangingPunct="1"/>
            <a:r>
              <a:rPr lang="en-US">
                <a:latin typeface="Arial" charset="0"/>
              </a:rPr>
              <a:t>Using Hardy-Weinberg equation</a:t>
            </a:r>
          </a:p>
        </p:txBody>
      </p:sp>
      <p:sp>
        <p:nvSpPr>
          <p:cNvPr id="455684" name="Rectangle 4" descr="Rectangle: Click to edit Master text styles&#10;Second level&#10;Third level&#10;Fourth level&#10;Fifth level"/>
          <p:cNvSpPr>
            <a:spLocks noChangeArrowheads="1"/>
          </p:cNvSpPr>
          <p:nvPr/>
        </p:nvSpPr>
        <p:spPr bwMode="auto">
          <a:xfrm>
            <a:off x="5181600" y="1676400"/>
            <a:ext cx="3810000" cy="1676400"/>
          </a:xfrm>
          <a:prstGeom prst="rect">
            <a:avLst/>
          </a:prstGeom>
          <a:solidFill>
            <a:schemeClr val="folHlink"/>
          </a:solidFill>
          <a:ln w="9525">
            <a:noFill/>
            <a:miter lim="800000"/>
            <a:headEnd/>
            <a:tailEnd/>
          </a:ln>
          <a:effectLst>
            <a:outerShdw dist="35921" dir="2700000" algn="ctr" rotWithShape="0">
              <a:schemeClr val="bg2"/>
            </a:outerShdw>
          </a:effectLst>
        </p:spPr>
        <p:txBody>
          <a:bodyPr/>
          <a:lstStyle/>
          <a:p>
            <a:pPr marL="342900" indent="-342900" algn="l" eaLnBrk="1" hangingPunct="1">
              <a:spcBef>
                <a:spcPct val="20000"/>
              </a:spcBef>
              <a:buSzPct val="120000"/>
            </a:pPr>
            <a:r>
              <a:rPr lang="en-US" sz="3000" b="1" i="1">
                <a:solidFill>
                  <a:srgbClr val="0F116A"/>
                </a:solidFill>
              </a:rPr>
              <a:t>q</a:t>
            </a:r>
            <a:r>
              <a:rPr lang="en-US" sz="3000" b="1" baseline="30000">
                <a:solidFill>
                  <a:srgbClr val="0F116A"/>
                </a:solidFill>
              </a:rPr>
              <a:t>2</a:t>
            </a:r>
            <a:r>
              <a:rPr lang="en-US" sz="3000" b="1">
                <a:solidFill>
                  <a:srgbClr val="0F116A"/>
                </a:solidFill>
              </a:rPr>
              <a:t> (bb): 16/100 = .16</a:t>
            </a:r>
          </a:p>
          <a:p>
            <a:pPr marL="342900" indent="-342900" algn="l" eaLnBrk="1" hangingPunct="1">
              <a:spcBef>
                <a:spcPct val="20000"/>
              </a:spcBef>
              <a:buSzPct val="120000"/>
            </a:pPr>
            <a:r>
              <a:rPr lang="en-US" sz="3000" b="1" i="1">
                <a:solidFill>
                  <a:srgbClr val="0F116A"/>
                </a:solidFill>
              </a:rPr>
              <a:t>q </a:t>
            </a:r>
            <a:r>
              <a:rPr lang="en-US" sz="3000" b="1">
                <a:solidFill>
                  <a:srgbClr val="0F116A"/>
                </a:solidFill>
              </a:rPr>
              <a:t>(b): √.16 = </a:t>
            </a:r>
            <a:r>
              <a:rPr lang="en-US" sz="3000" b="1">
                <a:solidFill>
                  <a:srgbClr val="CC0000"/>
                </a:solidFill>
                <a:effectLst>
                  <a:outerShdw blurRad="38100" dist="38100" dir="2700000" algn="tl">
                    <a:srgbClr val="000000"/>
                  </a:outerShdw>
                </a:effectLst>
              </a:rPr>
              <a:t>0.4</a:t>
            </a:r>
            <a:endParaRPr lang="en-US" sz="3000" b="1">
              <a:solidFill>
                <a:srgbClr val="0F116A"/>
              </a:solidFill>
            </a:endParaRPr>
          </a:p>
          <a:p>
            <a:pPr marL="342900" indent="-342900" algn="l" eaLnBrk="1" hangingPunct="1">
              <a:spcBef>
                <a:spcPct val="20000"/>
              </a:spcBef>
              <a:buSzPct val="120000"/>
            </a:pPr>
            <a:r>
              <a:rPr lang="en-US" sz="3000" b="1" i="1">
                <a:solidFill>
                  <a:srgbClr val="0F116A"/>
                </a:solidFill>
              </a:rPr>
              <a:t>p </a:t>
            </a:r>
            <a:r>
              <a:rPr lang="en-US" sz="3000" b="1">
                <a:solidFill>
                  <a:srgbClr val="0F116A"/>
                </a:solidFill>
              </a:rPr>
              <a:t>(B): 1 - 0.4 = </a:t>
            </a:r>
            <a:r>
              <a:rPr lang="en-US" sz="3000" b="1">
                <a:solidFill>
                  <a:srgbClr val="CC0000"/>
                </a:solidFill>
                <a:effectLst>
                  <a:outerShdw blurRad="38100" dist="38100" dir="2700000" algn="tl">
                    <a:srgbClr val="000000"/>
                  </a:outerShdw>
                </a:effectLst>
              </a:rPr>
              <a:t>0.6</a:t>
            </a:r>
          </a:p>
        </p:txBody>
      </p:sp>
      <p:sp>
        <p:nvSpPr>
          <p:cNvPr id="455685" name="Rectangle 5"/>
          <p:cNvSpPr>
            <a:spLocks noChangeArrowheads="1"/>
          </p:cNvSpPr>
          <p:nvPr/>
        </p:nvSpPr>
        <p:spPr bwMode="auto">
          <a:xfrm>
            <a:off x="762000" y="1447800"/>
            <a:ext cx="3352800" cy="2227263"/>
          </a:xfrm>
          <a:prstGeom prst="rect">
            <a:avLst/>
          </a:prstGeom>
          <a:solidFill>
            <a:srgbClr val="FFEA18"/>
          </a:solidFill>
          <a:ln w="9525">
            <a:noFill/>
            <a:miter lim="800000"/>
            <a:headEnd/>
            <a:tailEnd/>
          </a:ln>
          <a:effectLst>
            <a:outerShdw dist="35921" dir="2700000" algn="ctr" rotWithShape="0">
              <a:srgbClr val="0F116A"/>
            </a:outerShdw>
          </a:effectLst>
        </p:spPr>
        <p:txBody>
          <a:bodyPr>
            <a:spAutoFit/>
          </a:bodyPr>
          <a:lstStyle/>
          <a:p>
            <a:pPr algn="l">
              <a:defRPr/>
            </a:pPr>
            <a:r>
              <a:rPr lang="en-US" sz="2800" b="1">
                <a:solidFill>
                  <a:srgbClr val="000000"/>
                </a:solidFill>
                <a:ea typeface="+mn-ea"/>
              </a:rPr>
              <a:t>population: </a:t>
            </a:r>
            <a:br>
              <a:rPr lang="en-US" sz="2800" b="1">
                <a:solidFill>
                  <a:srgbClr val="000000"/>
                </a:solidFill>
                <a:ea typeface="+mn-ea"/>
              </a:rPr>
            </a:br>
            <a:r>
              <a:rPr lang="en-US" sz="2800" b="1">
                <a:solidFill>
                  <a:srgbClr val="000000"/>
                </a:solidFill>
                <a:ea typeface="+mn-ea"/>
              </a:rPr>
              <a:t>100 cats</a:t>
            </a:r>
          </a:p>
          <a:p>
            <a:pPr algn="l">
              <a:defRPr/>
            </a:pPr>
            <a:r>
              <a:rPr lang="en-US" sz="2800" b="1">
                <a:solidFill>
                  <a:srgbClr val="000000"/>
                </a:solidFill>
                <a:ea typeface="+mn-ea"/>
              </a:rPr>
              <a:t>84 black, 16 white</a:t>
            </a:r>
          </a:p>
          <a:p>
            <a:pPr algn="l">
              <a:defRPr/>
            </a:pPr>
            <a:r>
              <a:rPr lang="en-US" sz="2800" b="1">
                <a:solidFill>
                  <a:srgbClr val="CC0000"/>
                </a:solidFill>
                <a:ea typeface="+mn-ea"/>
              </a:rPr>
              <a:t>How many of each genotype?</a:t>
            </a:r>
            <a:endParaRPr lang="en-US" sz="3000" b="1">
              <a:solidFill>
                <a:srgbClr val="CC0000"/>
              </a:solidFill>
              <a:ea typeface="+mn-ea"/>
            </a:endParaRPr>
          </a:p>
        </p:txBody>
      </p:sp>
      <p:sp>
        <p:nvSpPr>
          <p:cNvPr id="25607" name="Rectangle 7"/>
          <p:cNvSpPr>
            <a:spLocks noChangeArrowheads="1"/>
          </p:cNvSpPr>
          <p:nvPr/>
        </p:nvSpPr>
        <p:spPr bwMode="auto">
          <a:xfrm>
            <a:off x="6553200" y="45720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5608" name="Rectangle 8"/>
          <p:cNvSpPr>
            <a:spLocks noChangeArrowheads="1"/>
          </p:cNvSpPr>
          <p:nvPr/>
        </p:nvSpPr>
        <p:spPr bwMode="auto">
          <a:xfrm>
            <a:off x="4630738" y="4572000"/>
            <a:ext cx="623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5609" name="Rectangle 9"/>
          <p:cNvSpPr>
            <a:spLocks noChangeArrowheads="1"/>
          </p:cNvSpPr>
          <p:nvPr/>
        </p:nvSpPr>
        <p:spPr bwMode="auto">
          <a:xfrm>
            <a:off x="2782888" y="457200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455695" name="Rectangle 15"/>
          <p:cNvSpPr>
            <a:spLocks noChangeArrowheads="1"/>
          </p:cNvSpPr>
          <p:nvPr/>
        </p:nvSpPr>
        <p:spPr bwMode="auto">
          <a:xfrm>
            <a:off x="1958975" y="4033838"/>
            <a:ext cx="1166813" cy="498475"/>
          </a:xfrm>
          <a:prstGeom prst="rect">
            <a:avLst/>
          </a:prstGeom>
          <a:solidFill>
            <a:srgbClr val="FFCC18"/>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rgbClr val="CC0000"/>
                </a:solidFill>
                <a:ea typeface="+mn-ea"/>
              </a:rPr>
              <a:t>p</a:t>
            </a:r>
            <a:r>
              <a:rPr lang="en-US" sz="2600" b="1" baseline="30000">
                <a:solidFill>
                  <a:srgbClr val="CC0000"/>
                </a:solidFill>
                <a:ea typeface="+mn-ea"/>
              </a:rPr>
              <a:t>2</a:t>
            </a:r>
            <a:r>
              <a:rPr lang="en-US" sz="2600" b="1">
                <a:solidFill>
                  <a:srgbClr val="CC0000"/>
                </a:solidFill>
                <a:ea typeface="+mn-ea"/>
              </a:rPr>
              <a:t>=.36</a:t>
            </a:r>
            <a:endParaRPr lang="en-US" sz="2600" b="1">
              <a:solidFill>
                <a:srgbClr val="CC0000"/>
              </a:solidFill>
              <a:effectLst>
                <a:outerShdw blurRad="38100" dist="38100" dir="2700000" algn="tl">
                  <a:srgbClr val="000000"/>
                </a:outerShdw>
              </a:effectLst>
              <a:ea typeface="+mn-ea"/>
            </a:endParaRPr>
          </a:p>
        </p:txBody>
      </p:sp>
      <p:sp>
        <p:nvSpPr>
          <p:cNvPr id="455696" name="Rectangle 16"/>
          <p:cNvSpPr>
            <a:spLocks noChangeArrowheads="1"/>
          </p:cNvSpPr>
          <p:nvPr/>
        </p:nvSpPr>
        <p:spPr bwMode="auto">
          <a:xfrm>
            <a:off x="3827463" y="4033838"/>
            <a:ext cx="1431925" cy="498475"/>
          </a:xfrm>
          <a:prstGeom prst="rect">
            <a:avLst/>
          </a:prstGeom>
          <a:solidFill>
            <a:srgbClr val="FFCC18"/>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rgbClr val="CC0000"/>
                </a:solidFill>
                <a:ea typeface="+mn-ea"/>
              </a:rPr>
              <a:t>2pq</a:t>
            </a:r>
            <a:r>
              <a:rPr lang="en-US" sz="2600" b="1">
                <a:solidFill>
                  <a:srgbClr val="CC0000"/>
                </a:solidFill>
                <a:ea typeface="+mn-ea"/>
              </a:rPr>
              <a:t>=.48</a:t>
            </a:r>
            <a:endParaRPr lang="en-US" sz="2600" b="1">
              <a:solidFill>
                <a:srgbClr val="CC0000"/>
              </a:solidFill>
              <a:effectLst>
                <a:outerShdw blurRad="38100" dist="38100" dir="2700000" algn="tl">
                  <a:srgbClr val="000000"/>
                </a:outerShdw>
              </a:effectLst>
              <a:ea typeface="+mn-ea"/>
            </a:endParaRPr>
          </a:p>
        </p:txBody>
      </p:sp>
      <p:sp>
        <p:nvSpPr>
          <p:cNvPr id="455697" name="Rectangle 17"/>
          <p:cNvSpPr>
            <a:spLocks noChangeArrowheads="1"/>
          </p:cNvSpPr>
          <p:nvPr/>
        </p:nvSpPr>
        <p:spPr bwMode="auto">
          <a:xfrm>
            <a:off x="5772150" y="4033838"/>
            <a:ext cx="1166813" cy="498475"/>
          </a:xfrm>
          <a:prstGeom prst="rect">
            <a:avLst/>
          </a:prstGeom>
          <a:solidFill>
            <a:srgbClr val="FFCC18"/>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rgbClr val="CC0000"/>
                </a:solidFill>
                <a:ea typeface="+mn-ea"/>
              </a:rPr>
              <a:t>q</a:t>
            </a:r>
            <a:r>
              <a:rPr lang="en-US" sz="2600" b="1" baseline="30000">
                <a:solidFill>
                  <a:srgbClr val="CC0000"/>
                </a:solidFill>
                <a:ea typeface="+mn-ea"/>
              </a:rPr>
              <a:t>2</a:t>
            </a:r>
            <a:r>
              <a:rPr lang="en-US" sz="2600" b="1">
                <a:solidFill>
                  <a:srgbClr val="CC0000"/>
                </a:solidFill>
                <a:ea typeface="+mn-ea"/>
              </a:rPr>
              <a:t>=.16</a:t>
            </a:r>
          </a:p>
        </p:txBody>
      </p:sp>
      <p:sp>
        <p:nvSpPr>
          <p:cNvPr id="455698" name="Rectangle 18" descr="Rectangle: Click to edit Master text styles&#10;Second level&#10;Third level&#10;Fourth level&#10;Fifth level"/>
          <p:cNvSpPr>
            <a:spLocks noChangeArrowheads="1"/>
          </p:cNvSpPr>
          <p:nvPr/>
        </p:nvSpPr>
        <p:spPr bwMode="auto">
          <a:xfrm>
            <a:off x="1060450" y="6297613"/>
            <a:ext cx="7543800" cy="457200"/>
          </a:xfrm>
          <a:prstGeom prst="rect">
            <a:avLst/>
          </a:prstGeom>
          <a:solidFill>
            <a:srgbClr val="CC0000"/>
          </a:solidFill>
          <a:ln w="9525">
            <a:noFill/>
            <a:miter lim="800000"/>
            <a:headEnd/>
            <a:tailEnd/>
          </a:ln>
          <a:effectLst>
            <a:outerShdw dist="35921" dir="2700000" algn="ctr" rotWithShape="0">
              <a:srgbClr val="808080"/>
            </a:outerShdw>
          </a:effectLst>
        </p:spPr>
        <p:txBody>
          <a:bodyPr/>
          <a:lstStyle/>
          <a:p>
            <a:pPr marL="342900" indent="-342900" algn="l" eaLnBrk="1" hangingPunct="1">
              <a:spcBef>
                <a:spcPct val="20000"/>
              </a:spcBef>
              <a:buSzPct val="120000"/>
              <a:defRPr/>
            </a:pPr>
            <a:r>
              <a:rPr lang="en-US" sz="2600" b="1">
                <a:solidFill>
                  <a:schemeClr val="bg1"/>
                </a:solidFill>
                <a:ea typeface="+mn-ea"/>
              </a:rPr>
              <a:t>Must assume population is in H-W equilibrium!</a:t>
            </a:r>
            <a:endParaRPr lang="en-US" sz="2600" b="1">
              <a:solidFill>
                <a:srgbClr val="0F116A"/>
              </a:solidFill>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5685"/>
                                        </p:tgtEl>
                                        <p:attrNameLst>
                                          <p:attrName>style.visibility</p:attrName>
                                        </p:attrNameLst>
                                      </p:cBhvr>
                                      <p:to>
                                        <p:strVal val="visible"/>
                                      </p:to>
                                    </p:set>
                                    <p:animEffect transition="in" filter="wipe(left)">
                                      <p:cBhvr>
                                        <p:cTn id="7" dur="500"/>
                                        <p:tgtEl>
                                          <p:spTgt spid="45568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5684">
                                            <p:bg/>
                                          </p:spTgt>
                                        </p:tgtEl>
                                        <p:attrNameLst>
                                          <p:attrName>style.visibility</p:attrName>
                                        </p:attrNameLst>
                                      </p:cBhvr>
                                      <p:to>
                                        <p:strVal val="visible"/>
                                      </p:to>
                                    </p:set>
                                    <p:animEffect transition="in" filter="wipe(left)">
                                      <p:cBhvr>
                                        <p:cTn id="12" dur="500"/>
                                        <p:tgtEl>
                                          <p:spTgt spid="455684">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5684">
                                            <p:txEl>
                                              <p:pRg st="0" end="0"/>
                                            </p:txEl>
                                          </p:spTgt>
                                        </p:tgtEl>
                                        <p:attrNameLst>
                                          <p:attrName>style.visibility</p:attrName>
                                        </p:attrNameLst>
                                      </p:cBhvr>
                                      <p:to>
                                        <p:strVal val="visible"/>
                                      </p:to>
                                    </p:set>
                                    <p:animEffect transition="in" filter="wipe(left)">
                                      <p:cBhvr>
                                        <p:cTn id="17" dur="500"/>
                                        <p:tgtEl>
                                          <p:spTgt spid="45568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Vibro Up"/>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5684">
                                            <p:txEl>
                                              <p:pRg st="1" end="1"/>
                                            </p:txEl>
                                          </p:spTgt>
                                        </p:tgtEl>
                                        <p:attrNameLst>
                                          <p:attrName>style.visibility</p:attrName>
                                        </p:attrNameLst>
                                      </p:cBhvr>
                                      <p:to>
                                        <p:strVal val="visible"/>
                                      </p:to>
                                    </p:set>
                                    <p:animEffect transition="in" filter="wipe(left)">
                                      <p:cBhvr>
                                        <p:cTn id="22" dur="500"/>
                                        <p:tgtEl>
                                          <p:spTgt spid="455684">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Vibro Up"/>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5684">
                                            <p:txEl>
                                              <p:pRg st="2" end="2"/>
                                            </p:txEl>
                                          </p:spTgt>
                                        </p:tgtEl>
                                        <p:attrNameLst>
                                          <p:attrName>style.visibility</p:attrName>
                                        </p:attrNameLst>
                                      </p:cBhvr>
                                      <p:to>
                                        <p:strVal val="visible"/>
                                      </p:to>
                                    </p:set>
                                    <p:animEffect transition="in" filter="wipe(left)">
                                      <p:cBhvr>
                                        <p:cTn id="27" dur="500"/>
                                        <p:tgtEl>
                                          <p:spTgt spid="455684">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Vibro Up"/>
                                        </p:tgtEl>
                                      </p:cMediaNode>
                                    </p:audio>
                                  </p:subTnLst>
                                </p:cTn>
                              </p:par>
                            </p:childTnLst>
                          </p:cTn>
                        </p:par>
                        <p:par>
                          <p:cTn id="28" fill="hold" nodeType="afterGroup">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455699"/>
                                        </p:tgtEl>
                                        <p:attrNameLst>
                                          <p:attrName>style.visibility</p:attrName>
                                        </p:attrNameLst>
                                      </p:cBhvr>
                                      <p:to>
                                        <p:strVal val="visible"/>
                                      </p:to>
                                    </p:set>
                                    <p:anim calcmode="lin" valueType="num">
                                      <p:cBhvr additive="base">
                                        <p:cTn id="31" dur="500" fill="hold"/>
                                        <p:tgtEl>
                                          <p:spTgt spid="455699"/>
                                        </p:tgtEl>
                                        <p:attrNameLst>
                                          <p:attrName>ppt_x</p:attrName>
                                        </p:attrNameLst>
                                      </p:cBhvr>
                                      <p:tavLst>
                                        <p:tav tm="0">
                                          <p:val>
                                            <p:strVal val="0-#ppt_w/2"/>
                                          </p:val>
                                        </p:tav>
                                        <p:tav tm="100000">
                                          <p:val>
                                            <p:strVal val="#ppt_x"/>
                                          </p:val>
                                        </p:tav>
                                      </p:tavLst>
                                    </p:anim>
                                    <p:anim calcmode="lin" valueType="num">
                                      <p:cBhvr additive="base">
                                        <p:cTn id="32" dur="500" fill="hold"/>
                                        <p:tgtEl>
                                          <p:spTgt spid="4556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5698"/>
                                        </p:tgtEl>
                                        <p:attrNameLst>
                                          <p:attrName>style.visibility</p:attrName>
                                        </p:attrNameLst>
                                      </p:cBhvr>
                                      <p:to>
                                        <p:strVal val="visible"/>
                                      </p:to>
                                    </p:set>
                                    <p:anim calcmode="lin" valueType="num">
                                      <p:cBhvr additive="base">
                                        <p:cTn id="37" dur="500" fill="hold"/>
                                        <p:tgtEl>
                                          <p:spTgt spid="455698"/>
                                        </p:tgtEl>
                                        <p:attrNameLst>
                                          <p:attrName>ppt_x</p:attrName>
                                        </p:attrNameLst>
                                      </p:cBhvr>
                                      <p:tavLst>
                                        <p:tav tm="0">
                                          <p:val>
                                            <p:strVal val="0-#ppt_w/2"/>
                                          </p:val>
                                        </p:tav>
                                        <p:tav tm="100000">
                                          <p:val>
                                            <p:strVal val="#ppt_x"/>
                                          </p:val>
                                        </p:tav>
                                      </p:tavLst>
                                    </p:anim>
                                    <p:anim calcmode="lin" valueType="num">
                                      <p:cBhvr additive="base">
                                        <p:cTn id="38" dur="500" fill="hold"/>
                                        <p:tgtEl>
                                          <p:spTgt spid="4556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tring"/>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3" fill="hold" grpId="0" nodeType="clickEffect">
                                  <p:stCondLst>
                                    <p:cond delay="0"/>
                                  </p:stCondLst>
                                  <p:childTnLst>
                                    <p:set>
                                      <p:cBhvr>
                                        <p:cTn id="42" dur="1" fill="hold">
                                          <p:stCondLst>
                                            <p:cond delay="0"/>
                                          </p:stCondLst>
                                        </p:cTn>
                                        <p:tgtEl>
                                          <p:spTgt spid="455695"/>
                                        </p:tgtEl>
                                        <p:attrNameLst>
                                          <p:attrName>style.visibility</p:attrName>
                                        </p:attrNameLst>
                                      </p:cBhvr>
                                      <p:to>
                                        <p:strVal val="visible"/>
                                      </p:to>
                                    </p:set>
                                    <p:animEffect transition="in" filter="strips(upRight)">
                                      <p:cBhvr>
                                        <p:cTn id="43" dur="500"/>
                                        <p:tgtEl>
                                          <p:spTgt spid="455695"/>
                                        </p:tgtEl>
                                      </p:cBhvr>
                                    </p:animEffect>
                                  </p:childTnLst>
                                  <p:subTnLst>
                                    <p:audio>
                                      <p:cMediaNode>
                                        <p:cTn display="0" masterRel="sameClick">
                                          <p:stCondLst>
                                            <p:cond evt="begin" delay="0">
                                              <p:tn val="41"/>
                                            </p:cond>
                                          </p:stCondLst>
                                          <p:endCondLst>
                                            <p:cond evt="onStopAudio" delay="0">
                                              <p:tgtEl>
                                                <p:sldTgt/>
                                              </p:tgtEl>
                                            </p:cond>
                                          </p:endCondLst>
                                        </p:cTn>
                                        <p:tgtEl>
                                          <p:sndTgt r:embed="rId4" name="Vibro Up"/>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3" fill="hold" grpId="0" nodeType="clickEffect">
                                  <p:stCondLst>
                                    <p:cond delay="0"/>
                                  </p:stCondLst>
                                  <p:childTnLst>
                                    <p:set>
                                      <p:cBhvr>
                                        <p:cTn id="47" dur="1" fill="hold">
                                          <p:stCondLst>
                                            <p:cond delay="0"/>
                                          </p:stCondLst>
                                        </p:cTn>
                                        <p:tgtEl>
                                          <p:spTgt spid="455696"/>
                                        </p:tgtEl>
                                        <p:attrNameLst>
                                          <p:attrName>style.visibility</p:attrName>
                                        </p:attrNameLst>
                                      </p:cBhvr>
                                      <p:to>
                                        <p:strVal val="visible"/>
                                      </p:to>
                                    </p:set>
                                    <p:animEffect transition="in" filter="strips(upRight)">
                                      <p:cBhvr>
                                        <p:cTn id="48" dur="500"/>
                                        <p:tgtEl>
                                          <p:spTgt spid="455696"/>
                                        </p:tgtEl>
                                      </p:cBhvr>
                                    </p:animEffect>
                                  </p:childTnLst>
                                  <p:subTnLst>
                                    <p:audio>
                                      <p:cMediaNode>
                                        <p:cTn display="0" masterRel="sameClick">
                                          <p:stCondLst>
                                            <p:cond evt="begin" delay="0">
                                              <p:tn val="46"/>
                                            </p:cond>
                                          </p:stCondLst>
                                          <p:endCondLst>
                                            <p:cond evt="onStopAudio" delay="0">
                                              <p:tgtEl>
                                                <p:sldTgt/>
                                              </p:tgtEl>
                                            </p:cond>
                                          </p:endCondLst>
                                        </p:cTn>
                                        <p:tgtEl>
                                          <p:sndTgt r:embed="rId4" name="Vibro Up"/>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3" fill="hold" grpId="0" nodeType="clickEffect">
                                  <p:stCondLst>
                                    <p:cond delay="0"/>
                                  </p:stCondLst>
                                  <p:childTnLst>
                                    <p:set>
                                      <p:cBhvr>
                                        <p:cTn id="52" dur="1" fill="hold">
                                          <p:stCondLst>
                                            <p:cond delay="0"/>
                                          </p:stCondLst>
                                        </p:cTn>
                                        <p:tgtEl>
                                          <p:spTgt spid="455697"/>
                                        </p:tgtEl>
                                        <p:attrNameLst>
                                          <p:attrName>style.visibility</p:attrName>
                                        </p:attrNameLst>
                                      </p:cBhvr>
                                      <p:to>
                                        <p:strVal val="visible"/>
                                      </p:to>
                                    </p:set>
                                    <p:animEffect transition="in" filter="strips(upRight)">
                                      <p:cBhvr>
                                        <p:cTn id="53" dur="500"/>
                                        <p:tgtEl>
                                          <p:spTgt spid="455697"/>
                                        </p:tgtEl>
                                      </p:cBhvr>
                                    </p:animEffect>
                                  </p:childTnLst>
                                  <p:subTnLst>
                                    <p:audio>
                                      <p:cMediaNode>
                                        <p:cTn display="0" masterRel="sameClick">
                                          <p:stCondLst>
                                            <p:cond evt="begin" delay="0">
                                              <p:tn val="51"/>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99" grpId="0" animBg="1"/>
      <p:bldP spid="455684" grpId="0" build="p" animBg="1"/>
      <p:bldP spid="455685" grpId="0" animBg="1" autoUpdateAnimBg="0"/>
      <p:bldP spid="455695" grpId="0" animBg="1"/>
      <p:bldP spid="455696" grpId="0" animBg="1"/>
      <p:bldP spid="455697" grpId="0" animBg="1"/>
      <p:bldP spid="4556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rPr>
              <a:t>Using Hardy-Weinberg equation</a:t>
            </a:r>
          </a:p>
        </p:txBody>
      </p:sp>
      <p:pic>
        <p:nvPicPr>
          <p:cNvPr id="26627" name="Picture 5"/>
          <p:cNvPicPr>
            <a:picLocks noChangeAspect="1" noChangeArrowheads="1"/>
          </p:cNvPicPr>
          <p:nvPr/>
        </p:nvPicPr>
        <p:blipFill>
          <a:blip r:embed="rId6">
            <a:extLst>
              <a:ext uri="{28A0092B-C50C-407E-A947-70E740481C1C}">
                <a14:useLocalDpi xmlns:a14="http://schemas.microsoft.com/office/drawing/2010/main" val="0"/>
              </a:ext>
            </a:extLst>
          </a:blip>
          <a:srcRect l="38251" t="21001" r="1125" b="49500"/>
          <a:stretch>
            <a:fillRect/>
          </a:stretch>
        </p:blipFill>
        <p:spPr bwMode="auto">
          <a:xfrm>
            <a:off x="3733800" y="2057400"/>
            <a:ext cx="50990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6"/>
          <p:cNvSpPr>
            <a:spLocks noChangeArrowheads="1"/>
          </p:cNvSpPr>
          <p:nvPr/>
        </p:nvSpPr>
        <p:spPr bwMode="auto">
          <a:xfrm>
            <a:off x="8077200" y="19812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6629" name="Rectangle 7"/>
          <p:cNvSpPr>
            <a:spLocks noChangeArrowheads="1"/>
          </p:cNvSpPr>
          <p:nvPr/>
        </p:nvSpPr>
        <p:spPr bwMode="auto">
          <a:xfrm>
            <a:off x="6154738" y="1981200"/>
            <a:ext cx="623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6630" name="Rectangle 8"/>
          <p:cNvSpPr>
            <a:spLocks noChangeArrowheads="1"/>
          </p:cNvSpPr>
          <p:nvPr/>
        </p:nvSpPr>
        <p:spPr bwMode="auto">
          <a:xfrm>
            <a:off x="4306888" y="198120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459785" name="Rectangle 9"/>
          <p:cNvSpPr>
            <a:spLocks noChangeArrowheads="1"/>
          </p:cNvSpPr>
          <p:nvPr/>
        </p:nvSpPr>
        <p:spPr bwMode="auto">
          <a:xfrm>
            <a:off x="3482975" y="1443038"/>
            <a:ext cx="1166813" cy="498475"/>
          </a:xfrm>
          <a:prstGeom prst="rect">
            <a:avLst/>
          </a:prstGeom>
          <a:solidFill>
            <a:srgbClr val="FFCC18"/>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rgbClr val="CC0000"/>
                </a:solidFill>
                <a:ea typeface="+mn-ea"/>
              </a:rPr>
              <a:t>p</a:t>
            </a:r>
            <a:r>
              <a:rPr lang="en-US" sz="2600" b="1" baseline="30000">
                <a:solidFill>
                  <a:srgbClr val="CC0000"/>
                </a:solidFill>
                <a:ea typeface="+mn-ea"/>
              </a:rPr>
              <a:t>2</a:t>
            </a:r>
            <a:r>
              <a:rPr lang="en-US" sz="2600" b="1">
                <a:solidFill>
                  <a:srgbClr val="CC0000"/>
                </a:solidFill>
                <a:ea typeface="+mn-ea"/>
              </a:rPr>
              <a:t>=.36</a:t>
            </a:r>
            <a:endParaRPr lang="en-US" sz="2600" b="1">
              <a:solidFill>
                <a:srgbClr val="CC0000"/>
              </a:solidFill>
              <a:effectLst>
                <a:outerShdw blurRad="38100" dist="38100" dir="2700000" algn="tl">
                  <a:srgbClr val="000000"/>
                </a:outerShdw>
              </a:effectLst>
              <a:ea typeface="+mn-ea"/>
            </a:endParaRPr>
          </a:p>
        </p:txBody>
      </p:sp>
      <p:sp>
        <p:nvSpPr>
          <p:cNvPr id="459786" name="Rectangle 10"/>
          <p:cNvSpPr>
            <a:spLocks noChangeArrowheads="1"/>
          </p:cNvSpPr>
          <p:nvPr/>
        </p:nvSpPr>
        <p:spPr bwMode="auto">
          <a:xfrm>
            <a:off x="5351463" y="1443038"/>
            <a:ext cx="1431925" cy="498475"/>
          </a:xfrm>
          <a:prstGeom prst="rect">
            <a:avLst/>
          </a:prstGeom>
          <a:solidFill>
            <a:srgbClr val="FFCC18"/>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rgbClr val="CC0000"/>
                </a:solidFill>
                <a:ea typeface="+mn-ea"/>
              </a:rPr>
              <a:t>2pq</a:t>
            </a:r>
            <a:r>
              <a:rPr lang="en-US" sz="2600" b="1">
                <a:solidFill>
                  <a:srgbClr val="CC0000"/>
                </a:solidFill>
                <a:ea typeface="+mn-ea"/>
              </a:rPr>
              <a:t>=.48</a:t>
            </a:r>
            <a:endParaRPr lang="en-US" sz="2600" b="1">
              <a:solidFill>
                <a:srgbClr val="CC0000"/>
              </a:solidFill>
              <a:effectLst>
                <a:outerShdw blurRad="38100" dist="38100" dir="2700000" algn="tl">
                  <a:srgbClr val="000000"/>
                </a:outerShdw>
              </a:effectLst>
              <a:ea typeface="+mn-ea"/>
            </a:endParaRPr>
          </a:p>
        </p:txBody>
      </p:sp>
      <p:sp>
        <p:nvSpPr>
          <p:cNvPr id="459787" name="Rectangle 11"/>
          <p:cNvSpPr>
            <a:spLocks noChangeArrowheads="1"/>
          </p:cNvSpPr>
          <p:nvPr/>
        </p:nvSpPr>
        <p:spPr bwMode="auto">
          <a:xfrm>
            <a:off x="7296150" y="1443038"/>
            <a:ext cx="1166813" cy="498475"/>
          </a:xfrm>
          <a:prstGeom prst="rect">
            <a:avLst/>
          </a:prstGeom>
          <a:solidFill>
            <a:srgbClr val="FFCC18"/>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rgbClr val="CC0000"/>
                </a:solidFill>
                <a:ea typeface="+mn-ea"/>
              </a:rPr>
              <a:t>q</a:t>
            </a:r>
            <a:r>
              <a:rPr lang="en-US" sz="2600" b="1" baseline="30000">
                <a:solidFill>
                  <a:srgbClr val="CC0000"/>
                </a:solidFill>
                <a:ea typeface="+mn-ea"/>
              </a:rPr>
              <a:t>2</a:t>
            </a:r>
            <a:r>
              <a:rPr lang="en-US" sz="2600" b="1">
                <a:solidFill>
                  <a:srgbClr val="CC0000"/>
                </a:solidFill>
                <a:ea typeface="+mn-ea"/>
              </a:rPr>
              <a:t>=.16</a:t>
            </a:r>
          </a:p>
        </p:txBody>
      </p:sp>
      <p:sp>
        <p:nvSpPr>
          <p:cNvPr id="459789" name="Rectangle 13"/>
          <p:cNvSpPr>
            <a:spLocks noChangeArrowheads="1"/>
          </p:cNvSpPr>
          <p:nvPr/>
        </p:nvSpPr>
        <p:spPr bwMode="auto">
          <a:xfrm>
            <a:off x="304800" y="1905000"/>
            <a:ext cx="3048000" cy="946150"/>
          </a:xfrm>
          <a:prstGeom prst="rect">
            <a:avLst/>
          </a:prstGeom>
          <a:solidFill>
            <a:srgbClr val="CC0000"/>
          </a:solidFill>
          <a:ln w="9525">
            <a:noFill/>
            <a:miter lim="800000"/>
            <a:headEnd/>
            <a:tailEnd/>
          </a:ln>
          <a:effectLst>
            <a:outerShdw dist="35921" dir="2700000" algn="ctr" rotWithShape="0">
              <a:srgbClr val="0F116A"/>
            </a:outerShdw>
          </a:effectLst>
        </p:spPr>
        <p:txBody>
          <a:bodyPr>
            <a:spAutoFit/>
          </a:bodyPr>
          <a:lstStyle/>
          <a:p>
            <a:pPr algn="l">
              <a:defRPr/>
            </a:pPr>
            <a:r>
              <a:rPr lang="en-US" sz="2800" b="1">
                <a:solidFill>
                  <a:schemeClr val="bg1"/>
                </a:solidFill>
                <a:ea typeface="+mn-ea"/>
              </a:rPr>
              <a:t>Assuming </a:t>
            </a:r>
            <a:br>
              <a:rPr lang="en-US" sz="2800" b="1">
                <a:solidFill>
                  <a:schemeClr val="bg1"/>
                </a:solidFill>
                <a:ea typeface="+mn-ea"/>
              </a:rPr>
            </a:br>
            <a:r>
              <a:rPr lang="en-US" sz="2800" b="1">
                <a:solidFill>
                  <a:schemeClr val="bg1"/>
                </a:solidFill>
                <a:ea typeface="+mn-ea"/>
              </a:rPr>
              <a:t>H-W equilibrium</a:t>
            </a:r>
            <a:endParaRPr lang="en-US" sz="3000" b="1">
              <a:solidFill>
                <a:schemeClr val="bg1"/>
              </a:solidFill>
              <a:ea typeface="+mn-ea"/>
            </a:endParaRPr>
          </a:p>
        </p:txBody>
      </p:sp>
      <p:sp>
        <p:nvSpPr>
          <p:cNvPr id="459790" name="Rectangle 14"/>
          <p:cNvSpPr>
            <a:spLocks noChangeArrowheads="1"/>
          </p:cNvSpPr>
          <p:nvPr/>
        </p:nvSpPr>
        <p:spPr bwMode="auto">
          <a:xfrm>
            <a:off x="304800" y="5029200"/>
            <a:ext cx="3048000" cy="519113"/>
          </a:xfrm>
          <a:prstGeom prst="rect">
            <a:avLst/>
          </a:prstGeom>
          <a:solidFill>
            <a:srgbClr val="CC0000"/>
          </a:solidFill>
          <a:ln w="9525">
            <a:noFill/>
            <a:miter lim="800000"/>
            <a:headEnd/>
            <a:tailEnd/>
          </a:ln>
          <a:effectLst>
            <a:outerShdw dist="35921" dir="2700000" algn="ctr" rotWithShape="0">
              <a:srgbClr val="0F116A"/>
            </a:outerShdw>
          </a:effectLst>
        </p:spPr>
        <p:txBody>
          <a:bodyPr>
            <a:spAutoFit/>
          </a:bodyPr>
          <a:lstStyle/>
          <a:p>
            <a:pPr algn="l">
              <a:defRPr/>
            </a:pPr>
            <a:r>
              <a:rPr lang="en-US" sz="2800" b="1">
                <a:solidFill>
                  <a:schemeClr val="bg1"/>
                </a:solidFill>
                <a:ea typeface="+mn-ea"/>
              </a:rPr>
              <a:t>Sampled data </a:t>
            </a:r>
            <a:endParaRPr lang="en-US" sz="3000" b="1">
              <a:solidFill>
                <a:schemeClr val="bg1"/>
              </a:solidFill>
              <a:ea typeface="+mn-ea"/>
            </a:endParaRPr>
          </a:p>
        </p:txBody>
      </p:sp>
      <p:grpSp>
        <p:nvGrpSpPr>
          <p:cNvPr id="2" name="Group 23"/>
          <p:cNvGrpSpPr>
            <a:grpSpLocks/>
          </p:cNvGrpSpPr>
          <p:nvPr/>
        </p:nvGrpSpPr>
        <p:grpSpPr bwMode="auto">
          <a:xfrm>
            <a:off x="3733800" y="4733925"/>
            <a:ext cx="5099050" cy="2082800"/>
            <a:chOff x="2352" y="2982"/>
            <a:chExt cx="3212" cy="1312"/>
          </a:xfrm>
        </p:grpSpPr>
        <p:pic>
          <p:nvPicPr>
            <p:cNvPr id="26646" name="Picture 15"/>
            <p:cNvPicPr>
              <a:picLocks noChangeAspect="1" noChangeArrowheads="1"/>
            </p:cNvPicPr>
            <p:nvPr/>
          </p:nvPicPr>
          <p:blipFill>
            <a:blip r:embed="rId6">
              <a:extLst>
                <a:ext uri="{28A0092B-C50C-407E-A947-70E740481C1C}">
                  <a14:useLocalDpi xmlns:a14="http://schemas.microsoft.com/office/drawing/2010/main" val="0"/>
                </a:ext>
              </a:extLst>
            </a:blip>
            <a:srcRect l="38251" t="21001" r="1125" b="49500"/>
            <a:stretch>
              <a:fillRect/>
            </a:stretch>
          </p:blipFill>
          <p:spPr bwMode="auto">
            <a:xfrm>
              <a:off x="2352" y="3123"/>
              <a:ext cx="3212" cy="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7" name="Rectangle 16"/>
            <p:cNvSpPr>
              <a:spLocks noChangeArrowheads="1"/>
            </p:cNvSpPr>
            <p:nvPr/>
          </p:nvSpPr>
          <p:spPr bwMode="auto">
            <a:xfrm>
              <a:off x="5088" y="2982"/>
              <a:ext cx="37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6648" name="Rectangle 17"/>
            <p:cNvSpPr>
              <a:spLocks noChangeArrowheads="1"/>
            </p:cNvSpPr>
            <p:nvPr/>
          </p:nvSpPr>
          <p:spPr bwMode="auto">
            <a:xfrm>
              <a:off x="3877" y="2982"/>
              <a:ext cx="39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6649" name="Rectangle 18"/>
            <p:cNvSpPr>
              <a:spLocks noChangeArrowheads="1"/>
            </p:cNvSpPr>
            <p:nvPr/>
          </p:nvSpPr>
          <p:spPr bwMode="auto">
            <a:xfrm>
              <a:off x="2713" y="2982"/>
              <a:ext cx="4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grpSp>
      <p:sp>
        <p:nvSpPr>
          <p:cNvPr id="459795" name="Rectangle 19"/>
          <p:cNvSpPr>
            <a:spLocks noChangeArrowheads="1"/>
          </p:cNvSpPr>
          <p:nvPr/>
        </p:nvSpPr>
        <p:spPr bwMode="auto">
          <a:xfrm>
            <a:off x="3486150" y="4267200"/>
            <a:ext cx="1166813" cy="498475"/>
          </a:xfrm>
          <a:prstGeom prst="rect">
            <a:avLst/>
          </a:prstGeom>
          <a:solidFill>
            <a:schemeClr val="hlink"/>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rgbClr val="0F2117"/>
                </a:solidFill>
                <a:ea typeface="+mn-ea"/>
              </a:rPr>
              <a:t>p</a:t>
            </a:r>
            <a:r>
              <a:rPr lang="en-US" sz="2600" b="1" baseline="30000">
                <a:solidFill>
                  <a:srgbClr val="0F2117"/>
                </a:solidFill>
                <a:ea typeface="+mn-ea"/>
              </a:rPr>
              <a:t>2</a:t>
            </a:r>
            <a:r>
              <a:rPr lang="en-US" sz="2600" b="1">
                <a:solidFill>
                  <a:srgbClr val="0F2117"/>
                </a:solidFill>
                <a:ea typeface="+mn-ea"/>
              </a:rPr>
              <a:t>=.74</a:t>
            </a:r>
            <a:endParaRPr lang="en-US" sz="2600" b="1">
              <a:solidFill>
                <a:srgbClr val="0F2117"/>
              </a:solidFill>
              <a:effectLst>
                <a:outerShdw blurRad="38100" dist="38100" dir="2700000" algn="tl">
                  <a:srgbClr val="000000"/>
                </a:outerShdw>
              </a:effectLst>
              <a:ea typeface="+mn-ea"/>
            </a:endParaRPr>
          </a:p>
        </p:txBody>
      </p:sp>
      <p:sp>
        <p:nvSpPr>
          <p:cNvPr id="459796" name="Rectangle 20"/>
          <p:cNvSpPr>
            <a:spLocks noChangeArrowheads="1"/>
          </p:cNvSpPr>
          <p:nvPr/>
        </p:nvSpPr>
        <p:spPr bwMode="auto">
          <a:xfrm>
            <a:off x="5359400" y="4267200"/>
            <a:ext cx="1431925" cy="498475"/>
          </a:xfrm>
          <a:prstGeom prst="rect">
            <a:avLst/>
          </a:prstGeom>
          <a:solidFill>
            <a:schemeClr val="hlink"/>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rgbClr val="0F2117"/>
                </a:solidFill>
                <a:ea typeface="+mn-ea"/>
              </a:rPr>
              <a:t>2pq</a:t>
            </a:r>
            <a:r>
              <a:rPr lang="en-US" sz="2600" b="1">
                <a:solidFill>
                  <a:srgbClr val="0F2117"/>
                </a:solidFill>
                <a:ea typeface="+mn-ea"/>
              </a:rPr>
              <a:t>=.10</a:t>
            </a:r>
            <a:endParaRPr lang="en-US" sz="2600" b="1">
              <a:solidFill>
                <a:srgbClr val="0F2117"/>
              </a:solidFill>
              <a:effectLst>
                <a:outerShdw blurRad="38100" dist="38100" dir="2700000" algn="tl">
                  <a:srgbClr val="000000"/>
                </a:outerShdw>
              </a:effectLst>
              <a:ea typeface="+mn-ea"/>
            </a:endParaRPr>
          </a:p>
        </p:txBody>
      </p:sp>
      <p:sp>
        <p:nvSpPr>
          <p:cNvPr id="459797" name="Rectangle 21"/>
          <p:cNvSpPr>
            <a:spLocks noChangeArrowheads="1"/>
          </p:cNvSpPr>
          <p:nvPr/>
        </p:nvSpPr>
        <p:spPr bwMode="auto">
          <a:xfrm>
            <a:off x="7299325" y="4267200"/>
            <a:ext cx="1166813" cy="498475"/>
          </a:xfrm>
          <a:prstGeom prst="rect">
            <a:avLst/>
          </a:prstGeom>
          <a:solidFill>
            <a:schemeClr val="hlink"/>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rgbClr val="0F2117"/>
                </a:solidFill>
                <a:ea typeface="+mn-ea"/>
              </a:rPr>
              <a:t>q</a:t>
            </a:r>
            <a:r>
              <a:rPr lang="en-US" sz="2600" b="1" baseline="30000">
                <a:solidFill>
                  <a:srgbClr val="0F2117"/>
                </a:solidFill>
                <a:ea typeface="+mn-ea"/>
              </a:rPr>
              <a:t>2</a:t>
            </a:r>
            <a:r>
              <a:rPr lang="en-US" sz="2600" b="1">
                <a:solidFill>
                  <a:srgbClr val="0F2117"/>
                </a:solidFill>
                <a:ea typeface="+mn-ea"/>
              </a:rPr>
              <a:t>=.16</a:t>
            </a:r>
          </a:p>
        </p:txBody>
      </p:sp>
      <p:sp>
        <p:nvSpPr>
          <p:cNvPr id="459798" name="Rectangle 22"/>
          <p:cNvSpPr>
            <a:spLocks noChangeArrowheads="1"/>
          </p:cNvSpPr>
          <p:nvPr/>
        </p:nvSpPr>
        <p:spPr bwMode="auto">
          <a:xfrm>
            <a:off x="304800" y="5715000"/>
            <a:ext cx="3200400" cy="946150"/>
          </a:xfrm>
          <a:prstGeom prst="rect">
            <a:avLst/>
          </a:prstGeom>
          <a:solidFill>
            <a:schemeClr val="hlink"/>
          </a:solidFill>
          <a:ln w="9525">
            <a:noFill/>
            <a:miter lim="800000"/>
            <a:headEnd/>
            <a:tailEnd/>
          </a:ln>
          <a:effectLst>
            <a:outerShdw dist="35921" dir="2700000" algn="ctr" rotWithShape="0">
              <a:srgbClr val="0F116A"/>
            </a:outerShdw>
          </a:effectLst>
        </p:spPr>
        <p:txBody>
          <a:bodyPr>
            <a:spAutoFit/>
          </a:bodyPr>
          <a:lstStyle/>
          <a:p>
            <a:pPr algn="l">
              <a:defRPr/>
            </a:pPr>
            <a:r>
              <a:rPr lang="en-US" sz="2800" b="1">
                <a:solidFill>
                  <a:srgbClr val="0F2117"/>
                </a:solidFill>
                <a:ea typeface="+mn-ea"/>
              </a:rPr>
              <a:t>How do you explain the data? </a:t>
            </a:r>
            <a:endParaRPr lang="en-US" sz="3000" b="1">
              <a:solidFill>
                <a:srgbClr val="0F2117"/>
              </a:solidFill>
              <a:ea typeface="+mn-ea"/>
            </a:endParaRPr>
          </a:p>
        </p:txBody>
      </p:sp>
      <p:sp>
        <p:nvSpPr>
          <p:cNvPr id="459800" name="Rectangle 24"/>
          <p:cNvSpPr>
            <a:spLocks noChangeArrowheads="1"/>
          </p:cNvSpPr>
          <p:nvPr/>
        </p:nvSpPr>
        <p:spPr bwMode="auto">
          <a:xfrm>
            <a:off x="3482975" y="4267200"/>
            <a:ext cx="1166813" cy="498475"/>
          </a:xfrm>
          <a:prstGeom prst="rect">
            <a:avLst/>
          </a:prstGeom>
          <a:solidFill>
            <a:schemeClr val="tx2"/>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chemeClr val="bg1"/>
                </a:solidFill>
                <a:ea typeface="+mn-ea"/>
              </a:rPr>
              <a:t>p</a:t>
            </a:r>
            <a:r>
              <a:rPr lang="en-US" sz="2600" b="1" baseline="30000">
                <a:solidFill>
                  <a:schemeClr val="bg1"/>
                </a:solidFill>
                <a:ea typeface="+mn-ea"/>
              </a:rPr>
              <a:t>2</a:t>
            </a:r>
            <a:r>
              <a:rPr lang="en-US" sz="2600" b="1">
                <a:solidFill>
                  <a:schemeClr val="bg1"/>
                </a:solidFill>
                <a:ea typeface="+mn-ea"/>
              </a:rPr>
              <a:t>=.20</a:t>
            </a:r>
            <a:endParaRPr lang="en-US" sz="2600" b="1">
              <a:solidFill>
                <a:schemeClr val="bg1"/>
              </a:solidFill>
              <a:effectLst>
                <a:outerShdw blurRad="38100" dist="38100" dir="2700000" algn="tl">
                  <a:srgbClr val="000000"/>
                </a:outerShdw>
              </a:effectLst>
              <a:ea typeface="+mn-ea"/>
            </a:endParaRPr>
          </a:p>
        </p:txBody>
      </p:sp>
      <p:sp>
        <p:nvSpPr>
          <p:cNvPr id="459801" name="Rectangle 25"/>
          <p:cNvSpPr>
            <a:spLocks noChangeArrowheads="1"/>
          </p:cNvSpPr>
          <p:nvPr/>
        </p:nvSpPr>
        <p:spPr bwMode="auto">
          <a:xfrm>
            <a:off x="5354638" y="4267200"/>
            <a:ext cx="1431925" cy="498475"/>
          </a:xfrm>
          <a:prstGeom prst="rect">
            <a:avLst/>
          </a:prstGeom>
          <a:solidFill>
            <a:schemeClr val="tx2"/>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chemeClr val="bg1"/>
                </a:solidFill>
                <a:ea typeface="+mn-ea"/>
              </a:rPr>
              <a:t>2pq</a:t>
            </a:r>
            <a:r>
              <a:rPr lang="en-US" sz="2600" b="1">
                <a:solidFill>
                  <a:schemeClr val="bg1"/>
                </a:solidFill>
                <a:ea typeface="+mn-ea"/>
              </a:rPr>
              <a:t>=.64</a:t>
            </a:r>
            <a:endParaRPr lang="en-US" sz="2600" b="1">
              <a:solidFill>
                <a:schemeClr val="bg1"/>
              </a:solidFill>
              <a:effectLst>
                <a:outerShdw blurRad="38100" dist="38100" dir="2700000" algn="tl">
                  <a:srgbClr val="000000"/>
                </a:outerShdw>
              </a:effectLst>
              <a:ea typeface="+mn-ea"/>
            </a:endParaRPr>
          </a:p>
        </p:txBody>
      </p:sp>
      <p:sp>
        <p:nvSpPr>
          <p:cNvPr id="459802" name="Rectangle 26"/>
          <p:cNvSpPr>
            <a:spLocks noChangeArrowheads="1"/>
          </p:cNvSpPr>
          <p:nvPr/>
        </p:nvSpPr>
        <p:spPr bwMode="auto">
          <a:xfrm>
            <a:off x="7292975" y="4267200"/>
            <a:ext cx="1166813" cy="498475"/>
          </a:xfrm>
          <a:prstGeom prst="rect">
            <a:avLst/>
          </a:prstGeom>
          <a:solidFill>
            <a:schemeClr val="tx2"/>
          </a:solidFill>
          <a:ln w="9525">
            <a:solidFill>
              <a:srgbClr val="660000"/>
            </a:solidFill>
            <a:miter lim="800000"/>
            <a:headEnd/>
            <a:tailEnd/>
          </a:ln>
          <a:effectLst>
            <a:outerShdw dist="35921" dir="2700000" algn="ctr" rotWithShape="0">
              <a:schemeClr val="bg2"/>
            </a:outerShdw>
          </a:effectLst>
        </p:spPr>
        <p:txBody>
          <a:bodyPr wrap="none" anchor="ctr">
            <a:spAutoFit/>
          </a:bodyPr>
          <a:lstStyle/>
          <a:p>
            <a:pPr>
              <a:defRPr/>
            </a:pPr>
            <a:r>
              <a:rPr lang="en-US" sz="2600" b="1" i="1">
                <a:solidFill>
                  <a:schemeClr val="bg1"/>
                </a:solidFill>
                <a:ea typeface="+mn-ea"/>
              </a:rPr>
              <a:t>q</a:t>
            </a:r>
            <a:r>
              <a:rPr lang="en-US" sz="2600" b="1" baseline="30000">
                <a:solidFill>
                  <a:schemeClr val="bg1"/>
                </a:solidFill>
                <a:ea typeface="+mn-ea"/>
              </a:rPr>
              <a:t>2</a:t>
            </a:r>
            <a:r>
              <a:rPr lang="en-US" sz="2600" b="1">
                <a:solidFill>
                  <a:schemeClr val="bg1"/>
                </a:solidFill>
                <a:ea typeface="+mn-ea"/>
              </a:rPr>
              <a:t>=.16</a:t>
            </a:r>
          </a:p>
        </p:txBody>
      </p:sp>
      <p:sp>
        <p:nvSpPr>
          <p:cNvPr id="459803" name="Rectangle 27"/>
          <p:cNvSpPr>
            <a:spLocks noChangeArrowheads="1"/>
          </p:cNvSpPr>
          <p:nvPr/>
        </p:nvSpPr>
        <p:spPr bwMode="auto">
          <a:xfrm>
            <a:off x="304800" y="5715000"/>
            <a:ext cx="3200400" cy="946150"/>
          </a:xfrm>
          <a:prstGeom prst="rect">
            <a:avLst/>
          </a:prstGeom>
          <a:solidFill>
            <a:schemeClr val="tx2"/>
          </a:solidFill>
          <a:ln w="9525">
            <a:noFill/>
            <a:miter lim="800000"/>
            <a:headEnd/>
            <a:tailEnd/>
          </a:ln>
          <a:effectLst>
            <a:outerShdw dist="35921" dir="2700000" algn="ctr" rotWithShape="0">
              <a:srgbClr val="0F116A"/>
            </a:outerShdw>
          </a:effectLst>
        </p:spPr>
        <p:txBody>
          <a:bodyPr>
            <a:spAutoFit/>
          </a:bodyPr>
          <a:lstStyle/>
          <a:p>
            <a:pPr algn="l">
              <a:defRPr/>
            </a:pPr>
            <a:r>
              <a:rPr lang="en-US" sz="2800" b="1">
                <a:solidFill>
                  <a:schemeClr val="bg1"/>
                </a:solidFill>
                <a:ea typeface="+mn-ea"/>
              </a:rPr>
              <a:t>How do you explain the data? </a:t>
            </a:r>
            <a:endParaRPr lang="en-US" sz="3000" b="1">
              <a:solidFill>
                <a:schemeClr val="bg1"/>
              </a:solidFill>
              <a:ea typeface="+mn-ea"/>
            </a:endParaRPr>
          </a:p>
        </p:txBody>
      </p:sp>
      <p:sp>
        <p:nvSpPr>
          <p:cNvPr id="459804" name="Rectangle 28"/>
          <p:cNvSpPr>
            <a:spLocks noChangeArrowheads="1"/>
          </p:cNvSpPr>
          <p:nvPr/>
        </p:nvSpPr>
        <p:spPr bwMode="auto">
          <a:xfrm>
            <a:off x="304800" y="2971800"/>
            <a:ext cx="3048000" cy="519113"/>
          </a:xfrm>
          <a:prstGeom prst="rect">
            <a:avLst/>
          </a:prstGeom>
          <a:solidFill>
            <a:srgbClr val="FFCC18"/>
          </a:solidFill>
          <a:ln w="9525">
            <a:noFill/>
            <a:miter lim="800000"/>
            <a:headEnd/>
            <a:tailEnd/>
          </a:ln>
          <a:effectLst>
            <a:outerShdw dist="35921" dir="2700000" algn="ctr" rotWithShape="0">
              <a:srgbClr val="0F116A"/>
            </a:outerShdw>
          </a:effectLst>
        </p:spPr>
        <p:txBody>
          <a:bodyPr>
            <a:spAutoFit/>
          </a:bodyPr>
          <a:lstStyle/>
          <a:p>
            <a:pPr algn="l">
              <a:defRPr/>
            </a:pPr>
            <a:r>
              <a:rPr lang="en-US" sz="2800" b="1">
                <a:solidFill>
                  <a:srgbClr val="000000"/>
                </a:solidFill>
                <a:ea typeface="+mn-ea"/>
              </a:rPr>
              <a:t>Null hypothesis </a:t>
            </a:r>
            <a:endParaRPr lang="en-US" sz="3000" b="1">
              <a:solidFill>
                <a:srgbClr val="000000"/>
              </a:solidFill>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9804"/>
                                        </p:tgtEl>
                                        <p:attrNameLst>
                                          <p:attrName>style.visibility</p:attrName>
                                        </p:attrNameLst>
                                      </p:cBhvr>
                                      <p:to>
                                        <p:strVal val="visible"/>
                                      </p:to>
                                    </p:set>
                                    <p:animEffect transition="in" filter="wipe(left)">
                                      <p:cBhvr>
                                        <p:cTn id="7" dur="500"/>
                                        <p:tgtEl>
                                          <p:spTgt spid="45980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9790"/>
                                        </p:tgtEl>
                                        <p:attrNameLst>
                                          <p:attrName>style.visibility</p:attrName>
                                        </p:attrNameLst>
                                      </p:cBhvr>
                                      <p:to>
                                        <p:strVal val="visible"/>
                                      </p:to>
                                    </p:set>
                                    <p:animEffect transition="in" filter="wipe(left)">
                                      <p:cBhvr>
                                        <p:cTn id="17" dur="500"/>
                                        <p:tgtEl>
                                          <p:spTgt spid="459790"/>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459795"/>
                                        </p:tgtEl>
                                        <p:attrNameLst>
                                          <p:attrName>style.visibility</p:attrName>
                                        </p:attrNameLst>
                                      </p:cBhvr>
                                      <p:to>
                                        <p:strVal val="visible"/>
                                      </p:to>
                                    </p:set>
                                    <p:animEffect transition="in" filter="strips(upRight)">
                                      <p:cBhvr>
                                        <p:cTn id="22" dur="500"/>
                                        <p:tgtEl>
                                          <p:spTgt spid="459795"/>
                                        </p:tgtEl>
                                      </p:cBhvr>
                                    </p:animEffect>
                                  </p:childTnLst>
                                  <p:subTnLst>
                                    <p:audio>
                                      <p:cMediaNode>
                                        <p:cTn display="0" masterRel="sameClick">
                                          <p:stCondLst>
                                            <p:cond evt="begin" delay="0">
                                              <p:tn val="20"/>
                                            </p:cond>
                                          </p:stCondLst>
                                          <p:endCondLst>
                                            <p:cond evt="onStopAudio" delay="0">
                                              <p:tgtEl>
                                                <p:sldTgt/>
                                              </p:tgtEl>
                                            </p:cond>
                                          </p:endCondLst>
                                        </p:cTn>
                                        <p:tgtEl>
                                          <p:sndTgt r:embed="rId5" name="Pong"/>
                                        </p:tgtEl>
                                      </p:cMediaNode>
                                    </p:audio>
                                  </p:subTnLst>
                                </p:cTn>
                              </p:par>
                            </p:childTnLst>
                          </p:cTn>
                        </p:par>
                        <p:par>
                          <p:cTn id="23" fill="hold" nodeType="afterGroup">
                            <p:stCondLst>
                              <p:cond delay="500"/>
                            </p:stCondLst>
                            <p:childTnLst>
                              <p:par>
                                <p:cTn id="24" presetID="18" presetClass="entr" presetSubtype="3" fill="hold" grpId="0" nodeType="afterEffect">
                                  <p:stCondLst>
                                    <p:cond delay="0"/>
                                  </p:stCondLst>
                                  <p:childTnLst>
                                    <p:set>
                                      <p:cBhvr>
                                        <p:cTn id="25" dur="1" fill="hold">
                                          <p:stCondLst>
                                            <p:cond delay="0"/>
                                          </p:stCondLst>
                                        </p:cTn>
                                        <p:tgtEl>
                                          <p:spTgt spid="459796"/>
                                        </p:tgtEl>
                                        <p:attrNameLst>
                                          <p:attrName>style.visibility</p:attrName>
                                        </p:attrNameLst>
                                      </p:cBhvr>
                                      <p:to>
                                        <p:strVal val="visible"/>
                                      </p:to>
                                    </p:set>
                                    <p:animEffect transition="in" filter="strips(upRight)">
                                      <p:cBhvr>
                                        <p:cTn id="26" dur="500"/>
                                        <p:tgtEl>
                                          <p:spTgt spid="459796"/>
                                        </p:tgtEl>
                                      </p:cBhvr>
                                    </p:animEffect>
                                  </p:childTnLst>
                                  <p:subTnLst>
                                    <p:audio>
                                      <p:cMediaNode>
                                        <p:cTn display="0" masterRel="sameClick">
                                          <p:stCondLst>
                                            <p:cond evt="begin" delay="0">
                                              <p:tn val="24"/>
                                            </p:cond>
                                          </p:stCondLst>
                                          <p:endCondLst>
                                            <p:cond evt="onStopAudio" delay="0">
                                              <p:tgtEl>
                                                <p:sldTgt/>
                                              </p:tgtEl>
                                            </p:cond>
                                          </p:endCondLst>
                                        </p:cTn>
                                        <p:tgtEl>
                                          <p:sndTgt r:embed="rId5" name="Pong"/>
                                        </p:tgtEl>
                                      </p:cMediaNode>
                                    </p:audio>
                                  </p:subTnLst>
                                </p:cTn>
                              </p:par>
                            </p:childTnLst>
                          </p:cTn>
                        </p:par>
                        <p:par>
                          <p:cTn id="27" fill="hold" nodeType="afterGroup">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459797"/>
                                        </p:tgtEl>
                                        <p:attrNameLst>
                                          <p:attrName>style.visibility</p:attrName>
                                        </p:attrNameLst>
                                      </p:cBhvr>
                                      <p:to>
                                        <p:strVal val="visible"/>
                                      </p:to>
                                    </p:set>
                                    <p:animEffect transition="in" filter="strips(upRight)">
                                      <p:cBhvr>
                                        <p:cTn id="30" dur="500"/>
                                        <p:tgtEl>
                                          <p:spTgt spid="459797"/>
                                        </p:tgtEl>
                                      </p:cBhvr>
                                    </p:animEffect>
                                  </p:childTnLst>
                                  <p:subTnLst>
                                    <p:audio>
                                      <p:cMediaNode>
                                        <p:cTn display="0" masterRel="sameClick">
                                          <p:stCondLst>
                                            <p:cond evt="begin" delay="0">
                                              <p:tn val="28"/>
                                            </p:cond>
                                          </p:stCondLst>
                                          <p:endCondLst>
                                            <p:cond evt="onStopAudio" delay="0">
                                              <p:tgtEl>
                                                <p:sldTgt/>
                                              </p:tgtEl>
                                            </p:cond>
                                          </p:endCondLst>
                                        </p:cTn>
                                        <p:tgtEl>
                                          <p:sndTgt r:embed="rId5" name="Pong"/>
                                        </p:tgtEl>
                                      </p:cMediaNode>
                                    </p:audio>
                                  </p:subTnLst>
                                </p:cTn>
                              </p:par>
                            </p:childTnLst>
                          </p:cTn>
                        </p:par>
                        <p:par>
                          <p:cTn id="31" fill="hold" nodeType="afterGroup">
                            <p:stCondLst>
                              <p:cond delay="1500"/>
                            </p:stCondLst>
                            <p:childTnLst>
                              <p:par>
                                <p:cTn id="32" presetID="22" presetClass="entr" presetSubtype="8" fill="hold" grpId="0" nodeType="afterEffect">
                                  <p:stCondLst>
                                    <p:cond delay="1000"/>
                                  </p:stCondLst>
                                  <p:childTnLst>
                                    <p:set>
                                      <p:cBhvr>
                                        <p:cTn id="33" dur="1" fill="hold">
                                          <p:stCondLst>
                                            <p:cond delay="0"/>
                                          </p:stCondLst>
                                        </p:cTn>
                                        <p:tgtEl>
                                          <p:spTgt spid="459798"/>
                                        </p:tgtEl>
                                        <p:attrNameLst>
                                          <p:attrName>style.visibility</p:attrName>
                                        </p:attrNameLst>
                                      </p:cBhvr>
                                      <p:to>
                                        <p:strVal val="visible"/>
                                      </p:to>
                                    </p:set>
                                    <p:animEffect transition="in" filter="wipe(left)">
                                      <p:cBhvr>
                                        <p:cTn id="34" dur="500"/>
                                        <p:tgtEl>
                                          <p:spTgt spid="459798"/>
                                        </p:tgtEl>
                                      </p:cBhvr>
                                    </p:animEffect>
                                  </p:childTnLst>
                                  <p:subTnLst>
                                    <p:audio>
                                      <p:cMediaNode>
                                        <p:cTn display="0" masterRel="sameClick">
                                          <p:stCondLst>
                                            <p:cond evt="begin" delay="0">
                                              <p:tn val="32"/>
                                            </p:cond>
                                          </p:stCondLst>
                                          <p:endCondLst>
                                            <p:cond evt="onStopAudio" delay="0">
                                              <p:tgtEl>
                                                <p:sldTgt/>
                                              </p:tgtEl>
                                            </p:cond>
                                          </p:endCondLst>
                                        </p:cTn>
                                        <p:tgtEl>
                                          <p:sndTgt r:embed="rId3" name="Whoosh"/>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459800"/>
                                        </p:tgtEl>
                                        <p:attrNameLst>
                                          <p:attrName>style.visibility</p:attrName>
                                        </p:attrNameLst>
                                      </p:cBhvr>
                                      <p:to>
                                        <p:strVal val="visible"/>
                                      </p:to>
                                    </p:set>
                                    <p:animEffect transition="in" filter="strips(upRight)">
                                      <p:cBhvr>
                                        <p:cTn id="39" dur="500"/>
                                        <p:tgtEl>
                                          <p:spTgt spid="459800"/>
                                        </p:tgtEl>
                                      </p:cBhvr>
                                    </p:animEffect>
                                  </p:childTnLst>
                                  <p:subTnLst>
                                    <p:audio>
                                      <p:cMediaNode>
                                        <p:cTn display="0" masterRel="sameClick">
                                          <p:stCondLst>
                                            <p:cond evt="begin" delay="0">
                                              <p:tn val="37"/>
                                            </p:cond>
                                          </p:stCondLst>
                                          <p:endCondLst>
                                            <p:cond evt="onStopAudio" delay="0">
                                              <p:tgtEl>
                                                <p:sldTgt/>
                                              </p:tgtEl>
                                            </p:cond>
                                          </p:endCondLst>
                                        </p:cTn>
                                        <p:tgtEl>
                                          <p:sndTgt r:embed="rId5" name="Pong"/>
                                        </p:tgtEl>
                                      </p:cMediaNode>
                                    </p:audio>
                                  </p:subTnLst>
                                </p:cTn>
                              </p:par>
                            </p:childTnLst>
                          </p:cTn>
                        </p:par>
                        <p:par>
                          <p:cTn id="40" fill="hold" nodeType="afterGroup">
                            <p:stCondLst>
                              <p:cond delay="500"/>
                            </p:stCondLst>
                            <p:childTnLst>
                              <p:par>
                                <p:cTn id="41" presetID="18" presetClass="entr" presetSubtype="3" fill="hold" grpId="0" nodeType="afterEffect">
                                  <p:stCondLst>
                                    <p:cond delay="0"/>
                                  </p:stCondLst>
                                  <p:childTnLst>
                                    <p:set>
                                      <p:cBhvr>
                                        <p:cTn id="42" dur="1" fill="hold">
                                          <p:stCondLst>
                                            <p:cond delay="0"/>
                                          </p:stCondLst>
                                        </p:cTn>
                                        <p:tgtEl>
                                          <p:spTgt spid="459801"/>
                                        </p:tgtEl>
                                        <p:attrNameLst>
                                          <p:attrName>style.visibility</p:attrName>
                                        </p:attrNameLst>
                                      </p:cBhvr>
                                      <p:to>
                                        <p:strVal val="visible"/>
                                      </p:to>
                                    </p:set>
                                    <p:animEffect transition="in" filter="strips(upRight)">
                                      <p:cBhvr>
                                        <p:cTn id="43" dur="500"/>
                                        <p:tgtEl>
                                          <p:spTgt spid="459801"/>
                                        </p:tgtEl>
                                      </p:cBhvr>
                                    </p:animEffect>
                                  </p:childTnLst>
                                  <p:subTnLst>
                                    <p:audio>
                                      <p:cMediaNode>
                                        <p:cTn display="0" masterRel="sameClick">
                                          <p:stCondLst>
                                            <p:cond evt="begin" delay="0">
                                              <p:tn val="41"/>
                                            </p:cond>
                                          </p:stCondLst>
                                          <p:endCondLst>
                                            <p:cond evt="onStopAudio" delay="0">
                                              <p:tgtEl>
                                                <p:sldTgt/>
                                              </p:tgtEl>
                                            </p:cond>
                                          </p:endCondLst>
                                        </p:cTn>
                                        <p:tgtEl>
                                          <p:sndTgt r:embed="rId5" name="Pong"/>
                                        </p:tgtEl>
                                      </p:cMediaNode>
                                    </p:audio>
                                  </p:subTnLst>
                                </p:cTn>
                              </p:par>
                            </p:childTnLst>
                          </p:cTn>
                        </p:par>
                        <p:par>
                          <p:cTn id="44" fill="hold" nodeType="afterGroup">
                            <p:stCondLst>
                              <p:cond delay="1000"/>
                            </p:stCondLst>
                            <p:childTnLst>
                              <p:par>
                                <p:cTn id="45" presetID="18" presetClass="entr" presetSubtype="3" fill="hold" grpId="0" nodeType="afterEffect">
                                  <p:stCondLst>
                                    <p:cond delay="0"/>
                                  </p:stCondLst>
                                  <p:childTnLst>
                                    <p:set>
                                      <p:cBhvr>
                                        <p:cTn id="46" dur="1" fill="hold">
                                          <p:stCondLst>
                                            <p:cond delay="0"/>
                                          </p:stCondLst>
                                        </p:cTn>
                                        <p:tgtEl>
                                          <p:spTgt spid="459802"/>
                                        </p:tgtEl>
                                        <p:attrNameLst>
                                          <p:attrName>style.visibility</p:attrName>
                                        </p:attrNameLst>
                                      </p:cBhvr>
                                      <p:to>
                                        <p:strVal val="visible"/>
                                      </p:to>
                                    </p:set>
                                    <p:animEffect transition="in" filter="strips(upRight)">
                                      <p:cBhvr>
                                        <p:cTn id="47" dur="500"/>
                                        <p:tgtEl>
                                          <p:spTgt spid="459802"/>
                                        </p:tgtEl>
                                      </p:cBhvr>
                                    </p:animEffect>
                                  </p:childTnLst>
                                  <p:subTnLst>
                                    <p:audio>
                                      <p:cMediaNode>
                                        <p:cTn display="0" masterRel="sameClick">
                                          <p:stCondLst>
                                            <p:cond evt="begin" delay="0">
                                              <p:tn val="45"/>
                                            </p:cond>
                                          </p:stCondLst>
                                          <p:endCondLst>
                                            <p:cond evt="onStopAudio" delay="0">
                                              <p:tgtEl>
                                                <p:sldTgt/>
                                              </p:tgtEl>
                                            </p:cond>
                                          </p:endCondLst>
                                        </p:cTn>
                                        <p:tgtEl>
                                          <p:sndTgt r:embed="rId5" name="Pong"/>
                                        </p:tgtEl>
                                      </p:cMediaNode>
                                    </p:audio>
                                  </p:subTnLst>
                                </p:cTn>
                              </p:par>
                            </p:childTnLst>
                          </p:cTn>
                        </p:par>
                        <p:par>
                          <p:cTn id="48" fill="hold" nodeType="afterGroup">
                            <p:stCondLst>
                              <p:cond delay="1500"/>
                            </p:stCondLst>
                            <p:childTnLst>
                              <p:par>
                                <p:cTn id="49" presetID="22" presetClass="entr" presetSubtype="8" fill="hold" grpId="0" nodeType="afterEffect">
                                  <p:stCondLst>
                                    <p:cond delay="1000"/>
                                  </p:stCondLst>
                                  <p:childTnLst>
                                    <p:set>
                                      <p:cBhvr>
                                        <p:cTn id="50" dur="1" fill="hold">
                                          <p:stCondLst>
                                            <p:cond delay="0"/>
                                          </p:stCondLst>
                                        </p:cTn>
                                        <p:tgtEl>
                                          <p:spTgt spid="459803"/>
                                        </p:tgtEl>
                                        <p:attrNameLst>
                                          <p:attrName>style.visibility</p:attrName>
                                        </p:attrNameLst>
                                      </p:cBhvr>
                                      <p:to>
                                        <p:strVal val="visible"/>
                                      </p:to>
                                    </p:set>
                                    <p:animEffect transition="in" filter="wipe(left)">
                                      <p:cBhvr>
                                        <p:cTn id="51" dur="500"/>
                                        <p:tgtEl>
                                          <p:spTgt spid="459803"/>
                                        </p:tgtEl>
                                      </p:cBhvr>
                                    </p:animEffect>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90" grpId="0" animBg="1" autoUpdateAnimBg="0"/>
      <p:bldP spid="459795" grpId="0" animBg="1"/>
      <p:bldP spid="459796" grpId="0" animBg="1"/>
      <p:bldP spid="459797" grpId="0" animBg="1"/>
      <p:bldP spid="459798" grpId="0" animBg="1" autoUpdateAnimBg="0"/>
      <p:bldP spid="459800" grpId="0" animBg="1"/>
      <p:bldP spid="459801" grpId="0" animBg="1"/>
      <p:bldP spid="459802" grpId="0" animBg="1"/>
      <p:bldP spid="459803" grpId="0" animBg="1" autoUpdateAnimBg="0"/>
      <p:bldP spid="45980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rPr>
              <a:t>Application of H-W principle</a:t>
            </a:r>
          </a:p>
        </p:txBody>
      </p:sp>
      <p:sp>
        <p:nvSpPr>
          <p:cNvPr id="547843" name="Rectangle 3" descr="Rectangle: Click to edit Master text styles&#10;Second level&#10;Third level&#10;Fourth level&#10;Fifth level"/>
          <p:cNvSpPr>
            <a:spLocks noGrp="1" noChangeArrowheads="1"/>
          </p:cNvSpPr>
          <p:nvPr>
            <p:ph type="body" idx="1"/>
          </p:nvPr>
        </p:nvSpPr>
        <p:spPr>
          <a:xfrm>
            <a:off x="838200" y="1371600"/>
            <a:ext cx="8001000" cy="5357813"/>
          </a:xfrm>
        </p:spPr>
        <p:txBody>
          <a:bodyPr/>
          <a:lstStyle/>
          <a:p>
            <a:pPr eaLnBrk="1" hangingPunct="1">
              <a:lnSpc>
                <a:spcPct val="90000"/>
              </a:lnSpc>
            </a:pPr>
            <a:r>
              <a:rPr lang="en-US" dirty="0">
                <a:latin typeface="Arial" charset="0"/>
              </a:rPr>
              <a:t>Sickle cell anemia</a:t>
            </a:r>
          </a:p>
          <a:p>
            <a:pPr lvl="1" eaLnBrk="1" hangingPunct="1">
              <a:lnSpc>
                <a:spcPct val="90000"/>
              </a:lnSpc>
            </a:pPr>
            <a:r>
              <a:rPr lang="en-US" dirty="0">
                <a:latin typeface="Arial" charset="0"/>
              </a:rPr>
              <a:t>inherit a mutation in gene coding for </a:t>
            </a:r>
            <a:r>
              <a:rPr lang="en-US" u="sng" dirty="0">
                <a:solidFill>
                  <a:srgbClr val="CC0000"/>
                </a:solidFill>
                <a:latin typeface="Arial" charset="0"/>
              </a:rPr>
              <a:t>hemoglobin</a:t>
            </a:r>
          </a:p>
          <a:p>
            <a:pPr lvl="2" eaLnBrk="1" hangingPunct="1">
              <a:lnSpc>
                <a:spcPct val="90000"/>
              </a:lnSpc>
            </a:pPr>
            <a:r>
              <a:rPr lang="en-US" dirty="0">
                <a:latin typeface="Arial" charset="0"/>
              </a:rPr>
              <a:t>oxygen-carrying blood protein</a:t>
            </a:r>
          </a:p>
          <a:p>
            <a:pPr lvl="2" eaLnBrk="1" hangingPunct="1">
              <a:lnSpc>
                <a:spcPct val="90000"/>
              </a:lnSpc>
            </a:pPr>
            <a:r>
              <a:rPr lang="en-US" dirty="0">
                <a:latin typeface="Arial" charset="0"/>
              </a:rPr>
              <a:t>recessive allele = </a:t>
            </a:r>
            <a:r>
              <a:rPr lang="en-US" dirty="0" err="1">
                <a:solidFill>
                  <a:srgbClr val="CC0000"/>
                </a:solidFill>
                <a:latin typeface="Arial" charset="0"/>
              </a:rPr>
              <a:t>H</a:t>
            </a:r>
            <a:r>
              <a:rPr lang="en-US" baseline="30000" dirty="0" err="1">
                <a:solidFill>
                  <a:srgbClr val="CC0000"/>
                </a:solidFill>
                <a:latin typeface="Arial" charset="0"/>
              </a:rPr>
              <a:t>s</a:t>
            </a:r>
            <a:r>
              <a:rPr lang="en-US" dirty="0" err="1">
                <a:solidFill>
                  <a:srgbClr val="CC0000"/>
                </a:solidFill>
                <a:latin typeface="Arial" charset="0"/>
              </a:rPr>
              <a:t>H</a:t>
            </a:r>
            <a:r>
              <a:rPr lang="en-US" baseline="30000" dirty="0" err="1">
                <a:solidFill>
                  <a:srgbClr val="CC0000"/>
                </a:solidFill>
                <a:latin typeface="Arial" charset="0"/>
              </a:rPr>
              <a:t>s</a:t>
            </a:r>
            <a:endParaRPr lang="en-US" baseline="30000" dirty="0">
              <a:latin typeface="Arial" charset="0"/>
            </a:endParaRPr>
          </a:p>
          <a:p>
            <a:pPr lvl="3" eaLnBrk="1" hangingPunct="1">
              <a:lnSpc>
                <a:spcPct val="90000"/>
              </a:lnSpc>
            </a:pPr>
            <a:r>
              <a:rPr lang="en-US" dirty="0">
                <a:latin typeface="Arial" charset="0"/>
              </a:rPr>
              <a:t>normal allele = </a:t>
            </a:r>
            <a:r>
              <a:rPr lang="en-US" dirty="0" err="1">
                <a:solidFill>
                  <a:srgbClr val="CC0000"/>
                </a:solidFill>
                <a:latin typeface="Arial" charset="0"/>
              </a:rPr>
              <a:t>H</a:t>
            </a:r>
            <a:r>
              <a:rPr lang="en-US" baseline="30000" dirty="0" err="1">
                <a:solidFill>
                  <a:srgbClr val="CC0000"/>
                </a:solidFill>
                <a:latin typeface="Arial" charset="0"/>
              </a:rPr>
              <a:t>b</a:t>
            </a:r>
            <a:endParaRPr lang="en-US" dirty="0">
              <a:latin typeface="Arial" charset="0"/>
            </a:endParaRPr>
          </a:p>
          <a:p>
            <a:pPr lvl="1" eaLnBrk="1" hangingPunct="1">
              <a:lnSpc>
                <a:spcPct val="90000"/>
              </a:lnSpc>
            </a:pPr>
            <a:r>
              <a:rPr lang="en-US" dirty="0">
                <a:latin typeface="Arial" charset="0"/>
              </a:rPr>
              <a:t>low oxygen levels causes </a:t>
            </a:r>
            <a:br>
              <a:rPr lang="en-US" dirty="0">
                <a:latin typeface="Arial" charset="0"/>
              </a:rPr>
            </a:br>
            <a:r>
              <a:rPr lang="en-US" dirty="0">
                <a:latin typeface="Arial" charset="0"/>
              </a:rPr>
              <a:t>RBC to sickle</a:t>
            </a:r>
          </a:p>
          <a:p>
            <a:pPr lvl="2" eaLnBrk="1" hangingPunct="1">
              <a:lnSpc>
                <a:spcPct val="90000"/>
              </a:lnSpc>
            </a:pPr>
            <a:r>
              <a:rPr lang="en-US" dirty="0">
                <a:latin typeface="Arial" charset="0"/>
              </a:rPr>
              <a:t>breakdown of RBC</a:t>
            </a:r>
          </a:p>
          <a:p>
            <a:pPr lvl="2" eaLnBrk="1" hangingPunct="1">
              <a:lnSpc>
                <a:spcPct val="90000"/>
              </a:lnSpc>
            </a:pPr>
            <a:r>
              <a:rPr lang="en-US" dirty="0">
                <a:latin typeface="Arial" charset="0"/>
              </a:rPr>
              <a:t>clogging small blood vessels</a:t>
            </a:r>
          </a:p>
          <a:p>
            <a:pPr lvl="2" eaLnBrk="1" hangingPunct="1">
              <a:lnSpc>
                <a:spcPct val="90000"/>
              </a:lnSpc>
            </a:pPr>
            <a:r>
              <a:rPr lang="en-US" dirty="0">
                <a:latin typeface="Arial" charset="0"/>
              </a:rPr>
              <a:t>damage to organs</a:t>
            </a:r>
          </a:p>
          <a:p>
            <a:pPr lvl="1" eaLnBrk="1" hangingPunct="1">
              <a:lnSpc>
                <a:spcPct val="90000"/>
              </a:lnSpc>
            </a:pPr>
            <a:r>
              <a:rPr lang="en-US" dirty="0">
                <a:latin typeface="Arial" charset="0"/>
              </a:rPr>
              <a:t>often lethal</a:t>
            </a:r>
          </a:p>
        </p:txBody>
      </p:sp>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238" y="3587750"/>
            <a:ext cx="24622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1" end="1"/>
                                            </p:txEl>
                                          </p:spTgt>
                                        </p:tgtEl>
                                        <p:attrNameLst>
                                          <p:attrName>style.visibility</p:attrName>
                                        </p:attrNameLst>
                                      </p:cBhvr>
                                      <p:to>
                                        <p:strVal val="visible"/>
                                      </p:to>
                                    </p:set>
                                    <p:anim calcmode="lin" valueType="num">
                                      <p:cBhvr additive="base">
                                        <p:cTn id="7"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 calcmode="lin" valueType="num">
                                      <p:cBhvr additive="base">
                                        <p:cTn id="13" dur="5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78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7843">
                                            <p:txEl>
                                              <p:pRg st="3" end="3"/>
                                            </p:txEl>
                                          </p:spTgt>
                                        </p:tgtEl>
                                        <p:attrNameLst>
                                          <p:attrName>style.visibility</p:attrName>
                                        </p:attrNameLst>
                                      </p:cBhvr>
                                      <p:to>
                                        <p:strVal val="visible"/>
                                      </p:to>
                                    </p:set>
                                    <p:anim calcmode="lin" valueType="num">
                                      <p:cBhvr additive="base">
                                        <p:cTn id="19" dur="500" fill="hold"/>
                                        <p:tgtEl>
                                          <p:spTgt spid="5478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78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547843">
                                            <p:txEl>
                                              <p:pRg st="4" end="4"/>
                                            </p:txEl>
                                          </p:spTgt>
                                        </p:tgtEl>
                                        <p:attrNameLst>
                                          <p:attrName>style.visibility</p:attrName>
                                        </p:attrNameLst>
                                      </p:cBhvr>
                                      <p:to>
                                        <p:strVal val="visible"/>
                                      </p:to>
                                    </p:set>
                                    <p:anim calcmode="lin" valueType="num">
                                      <p:cBhvr additive="base">
                                        <p:cTn id="23" dur="500" fill="hold"/>
                                        <p:tgtEl>
                                          <p:spTgt spid="54784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478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47843">
                                            <p:txEl>
                                              <p:pRg st="5" end="5"/>
                                            </p:txEl>
                                          </p:spTgt>
                                        </p:tgtEl>
                                        <p:attrNameLst>
                                          <p:attrName>style.visibility</p:attrName>
                                        </p:attrNameLst>
                                      </p:cBhvr>
                                      <p:to>
                                        <p:strVal val="visible"/>
                                      </p:to>
                                    </p:set>
                                    <p:anim calcmode="lin" valueType="num">
                                      <p:cBhvr additive="base">
                                        <p:cTn id="29" dur="500" fill="hold"/>
                                        <p:tgtEl>
                                          <p:spTgt spid="54784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478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47843">
                                            <p:txEl>
                                              <p:pRg st="6" end="6"/>
                                            </p:txEl>
                                          </p:spTgt>
                                        </p:tgtEl>
                                        <p:attrNameLst>
                                          <p:attrName>style.visibility</p:attrName>
                                        </p:attrNameLst>
                                      </p:cBhvr>
                                      <p:to>
                                        <p:strVal val="visible"/>
                                      </p:to>
                                    </p:set>
                                    <p:anim calcmode="lin" valueType="num">
                                      <p:cBhvr additive="base">
                                        <p:cTn id="35" dur="500" fill="hold"/>
                                        <p:tgtEl>
                                          <p:spTgt spid="54784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478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47843">
                                            <p:txEl>
                                              <p:pRg st="7" end="7"/>
                                            </p:txEl>
                                          </p:spTgt>
                                        </p:tgtEl>
                                        <p:attrNameLst>
                                          <p:attrName>style.visibility</p:attrName>
                                        </p:attrNameLst>
                                      </p:cBhvr>
                                      <p:to>
                                        <p:strVal val="visible"/>
                                      </p:to>
                                    </p:set>
                                    <p:anim calcmode="lin" valueType="num">
                                      <p:cBhvr additive="base">
                                        <p:cTn id="41" dur="500" fill="hold"/>
                                        <p:tgtEl>
                                          <p:spTgt spid="54784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478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47843">
                                            <p:txEl>
                                              <p:pRg st="8" end="8"/>
                                            </p:txEl>
                                          </p:spTgt>
                                        </p:tgtEl>
                                        <p:attrNameLst>
                                          <p:attrName>style.visibility</p:attrName>
                                        </p:attrNameLst>
                                      </p:cBhvr>
                                      <p:to>
                                        <p:strVal val="visible"/>
                                      </p:to>
                                    </p:set>
                                    <p:anim calcmode="lin" valueType="num">
                                      <p:cBhvr additive="base">
                                        <p:cTn id="47" dur="500" fill="hold"/>
                                        <p:tgtEl>
                                          <p:spTgt spid="54784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478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547843">
                                            <p:txEl>
                                              <p:pRg st="9" end="9"/>
                                            </p:txEl>
                                          </p:spTgt>
                                        </p:tgtEl>
                                        <p:attrNameLst>
                                          <p:attrName>style.visibility</p:attrName>
                                        </p:attrNameLst>
                                      </p:cBhvr>
                                      <p:to>
                                        <p:strVal val="visible"/>
                                      </p:to>
                                    </p:set>
                                    <p:anim calcmode="lin" valueType="num">
                                      <p:cBhvr additive="base">
                                        <p:cTn id="53" dur="500" fill="hold"/>
                                        <p:tgtEl>
                                          <p:spTgt spid="547843">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4784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t="2647" r="7942"/>
          <a:stretch>
            <a:fillRect/>
          </a:stretch>
        </p:blipFill>
        <p:spPr bwMode="auto">
          <a:xfrm>
            <a:off x="6761163" y="336550"/>
            <a:ext cx="2382837"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title"/>
          </p:nvPr>
        </p:nvSpPr>
        <p:spPr/>
        <p:txBody>
          <a:bodyPr/>
          <a:lstStyle/>
          <a:p>
            <a:pPr eaLnBrk="1" hangingPunct="1"/>
            <a:r>
              <a:rPr lang="en-US" sz="3400">
                <a:latin typeface="Arial" charset="0"/>
              </a:rPr>
              <a:t>Sickle cell frequency</a:t>
            </a:r>
          </a:p>
        </p:txBody>
      </p:sp>
      <p:sp>
        <p:nvSpPr>
          <p:cNvPr id="556036" name="Rectangle 4" descr="Rectangle: Click to edit Master text styles&#10;Second level&#10;Third level&#10;Fourth level&#10;Fifth level"/>
          <p:cNvSpPr>
            <a:spLocks noGrp="1" noChangeArrowheads="1"/>
          </p:cNvSpPr>
          <p:nvPr>
            <p:ph type="body" idx="1"/>
          </p:nvPr>
        </p:nvSpPr>
        <p:spPr>
          <a:xfrm>
            <a:off x="838200" y="1371600"/>
            <a:ext cx="8077200" cy="3006725"/>
          </a:xfrm>
        </p:spPr>
        <p:txBody>
          <a:bodyPr/>
          <a:lstStyle/>
          <a:p>
            <a:pPr eaLnBrk="1" hangingPunct="1"/>
            <a:r>
              <a:rPr lang="en-US" sz="2800">
                <a:latin typeface="Arial" charset="0"/>
              </a:rPr>
              <a:t>High frequency of heterozygotes </a:t>
            </a:r>
          </a:p>
          <a:p>
            <a:pPr lvl="1" eaLnBrk="1" hangingPunct="1"/>
            <a:r>
              <a:rPr lang="en-US" sz="2600">
                <a:latin typeface="Arial" charset="0"/>
              </a:rPr>
              <a:t>1 in 5 in Central Africans = </a:t>
            </a:r>
            <a:r>
              <a:rPr lang="en-US">
                <a:latin typeface="Arial" charset="0"/>
              </a:rPr>
              <a:t>H</a:t>
            </a:r>
            <a:r>
              <a:rPr lang="en-US" baseline="30000">
                <a:latin typeface="Arial" charset="0"/>
              </a:rPr>
              <a:t>b</a:t>
            </a:r>
            <a:r>
              <a:rPr lang="en-US">
                <a:latin typeface="Arial" charset="0"/>
              </a:rPr>
              <a:t>H</a:t>
            </a:r>
            <a:r>
              <a:rPr lang="en-US" baseline="30000">
                <a:latin typeface="Arial" charset="0"/>
              </a:rPr>
              <a:t>s</a:t>
            </a:r>
            <a:endParaRPr lang="en-US" sz="2600">
              <a:latin typeface="Arial" charset="0"/>
            </a:endParaRPr>
          </a:p>
          <a:p>
            <a:pPr lvl="1" eaLnBrk="1" hangingPunct="1"/>
            <a:r>
              <a:rPr lang="en-US" sz="2600">
                <a:latin typeface="Arial" charset="0"/>
              </a:rPr>
              <a:t>unusual for allele with severe </a:t>
            </a:r>
            <a:br>
              <a:rPr lang="en-US" sz="2600">
                <a:latin typeface="Arial" charset="0"/>
              </a:rPr>
            </a:br>
            <a:r>
              <a:rPr lang="en-US" sz="2600">
                <a:latin typeface="Arial" charset="0"/>
              </a:rPr>
              <a:t>detrimental effects in homozygotes</a:t>
            </a:r>
          </a:p>
          <a:p>
            <a:pPr lvl="2" eaLnBrk="1" hangingPunct="1"/>
            <a:r>
              <a:rPr lang="en-US">
                <a:latin typeface="Arial" charset="0"/>
              </a:rPr>
              <a:t>1 in 100 = </a:t>
            </a:r>
            <a:r>
              <a:rPr lang="en-US">
                <a:solidFill>
                  <a:srgbClr val="CC0000"/>
                </a:solidFill>
                <a:latin typeface="Arial" charset="0"/>
              </a:rPr>
              <a:t>H</a:t>
            </a:r>
            <a:r>
              <a:rPr lang="en-US" baseline="30000">
                <a:solidFill>
                  <a:srgbClr val="CC0000"/>
                </a:solidFill>
                <a:latin typeface="Arial" charset="0"/>
              </a:rPr>
              <a:t>s</a:t>
            </a:r>
            <a:r>
              <a:rPr lang="en-US">
                <a:solidFill>
                  <a:srgbClr val="CC0000"/>
                </a:solidFill>
                <a:latin typeface="Arial" charset="0"/>
              </a:rPr>
              <a:t>H</a:t>
            </a:r>
            <a:r>
              <a:rPr lang="en-US" baseline="30000">
                <a:solidFill>
                  <a:srgbClr val="CC0000"/>
                </a:solidFill>
                <a:latin typeface="Arial" charset="0"/>
              </a:rPr>
              <a:t>s</a:t>
            </a:r>
            <a:endParaRPr lang="en-US" baseline="30000">
              <a:latin typeface="Arial" charset="0"/>
            </a:endParaRPr>
          </a:p>
          <a:p>
            <a:pPr lvl="2" eaLnBrk="1" hangingPunct="1"/>
            <a:r>
              <a:rPr lang="en-US">
                <a:latin typeface="Arial" charset="0"/>
              </a:rPr>
              <a:t>usually die before reproductive age</a:t>
            </a:r>
            <a:endParaRPr lang="en-US" sz="2200">
              <a:latin typeface="Arial" charset="0"/>
            </a:endParaRPr>
          </a:p>
        </p:txBody>
      </p:sp>
      <p:sp>
        <p:nvSpPr>
          <p:cNvPr id="556038" name="Rectangle 6" descr="Rectangle: Click to edit Master text styles&#10;Second level&#10;Third level&#10;Fourth level&#10;Fifth level"/>
          <p:cNvSpPr>
            <a:spLocks noChangeArrowheads="1"/>
          </p:cNvSpPr>
          <p:nvPr/>
        </p:nvSpPr>
        <p:spPr bwMode="auto">
          <a:xfrm>
            <a:off x="1092200" y="4471988"/>
            <a:ext cx="7543800" cy="925512"/>
          </a:xfrm>
          <a:prstGeom prst="rect">
            <a:avLst/>
          </a:prstGeom>
          <a:solidFill>
            <a:srgbClr val="CC0000"/>
          </a:solidFill>
          <a:ln w="9525">
            <a:noFill/>
            <a:miter lim="800000"/>
            <a:headEnd/>
            <a:tailEnd/>
          </a:ln>
          <a:effectLst>
            <a:outerShdw dist="35921" dir="2700000" algn="ctr" rotWithShape="0">
              <a:srgbClr val="808080"/>
            </a:outerShdw>
          </a:effectLst>
        </p:spPr>
        <p:txBody>
          <a:bodyPr/>
          <a:lstStyle/>
          <a:p>
            <a:pPr algn="l" eaLnBrk="1" hangingPunct="1">
              <a:spcBef>
                <a:spcPct val="20000"/>
              </a:spcBef>
              <a:buSzPct val="120000"/>
              <a:defRPr/>
            </a:pPr>
            <a:r>
              <a:rPr lang="en-US" sz="2600" b="1">
                <a:solidFill>
                  <a:schemeClr val="bg1"/>
                </a:solidFill>
                <a:ea typeface="+mn-ea"/>
              </a:rPr>
              <a:t>Why is the H</a:t>
            </a:r>
            <a:r>
              <a:rPr lang="en-US" sz="2600" b="1" baseline="30000">
                <a:solidFill>
                  <a:schemeClr val="bg1"/>
                </a:solidFill>
                <a:ea typeface="+mn-ea"/>
              </a:rPr>
              <a:t>s</a:t>
            </a:r>
            <a:r>
              <a:rPr lang="en-US" sz="2600" b="1">
                <a:solidFill>
                  <a:schemeClr val="bg1"/>
                </a:solidFill>
                <a:ea typeface="+mn-ea"/>
              </a:rPr>
              <a:t> allele maintained at such high levels in African populations?</a:t>
            </a:r>
            <a:endParaRPr lang="en-US" sz="2600" b="1">
              <a:solidFill>
                <a:srgbClr val="0F116A"/>
              </a:solidFill>
              <a:ea typeface="+mn-ea"/>
            </a:endParaRPr>
          </a:p>
        </p:txBody>
      </p:sp>
      <p:sp>
        <p:nvSpPr>
          <p:cNvPr id="556039" name="Rectangle 7" descr="Rectangle: Click to edit Master text styles&#10;Second level&#10;Third level&#10;Fourth level&#10;Fifth level"/>
          <p:cNvSpPr>
            <a:spLocks noChangeArrowheads="1"/>
          </p:cNvSpPr>
          <p:nvPr/>
        </p:nvSpPr>
        <p:spPr bwMode="auto">
          <a:xfrm>
            <a:off x="1092200" y="5638800"/>
            <a:ext cx="7543800" cy="925513"/>
          </a:xfrm>
          <a:prstGeom prst="rect">
            <a:avLst/>
          </a:prstGeom>
          <a:solidFill>
            <a:srgbClr val="FFCC18"/>
          </a:solidFill>
          <a:ln w="9525">
            <a:noFill/>
            <a:miter lim="800000"/>
            <a:headEnd/>
            <a:tailEnd/>
          </a:ln>
          <a:effectLst>
            <a:outerShdw dist="35921" dir="2700000" algn="ctr" rotWithShape="0">
              <a:srgbClr val="808080"/>
            </a:outerShdw>
          </a:effectLst>
        </p:spPr>
        <p:txBody>
          <a:bodyPr/>
          <a:lstStyle/>
          <a:p>
            <a:pPr algn="l"/>
            <a:r>
              <a:rPr lang="en-US" sz="2800" b="1">
                <a:solidFill>
                  <a:srgbClr val="0F2117"/>
                </a:solidFill>
              </a:rPr>
              <a:t>Suggests some selective advantage of being heterozygous…</a:t>
            </a:r>
            <a:endParaRPr lang="en-US" sz="2600" b="1">
              <a:solidFill>
                <a:srgbClr val="0F2117"/>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56036">
                                            <p:txEl>
                                              <p:pRg st="1" end="1"/>
                                            </p:txEl>
                                          </p:spTgt>
                                        </p:tgtEl>
                                        <p:attrNameLst>
                                          <p:attrName>style.visibility</p:attrName>
                                        </p:attrNameLst>
                                      </p:cBhvr>
                                      <p:to>
                                        <p:strVal val="visible"/>
                                      </p:to>
                                    </p:set>
                                    <p:anim calcmode="lin" valueType="num">
                                      <p:cBhvr additive="base">
                                        <p:cTn id="7" dur="500" fill="hold"/>
                                        <p:tgtEl>
                                          <p:spTgt spid="55603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603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6036">
                                            <p:txEl>
                                              <p:pRg st="2" end="2"/>
                                            </p:txEl>
                                          </p:spTgt>
                                        </p:tgtEl>
                                        <p:attrNameLst>
                                          <p:attrName>style.visibility</p:attrName>
                                        </p:attrNameLst>
                                      </p:cBhvr>
                                      <p:to>
                                        <p:strVal val="visible"/>
                                      </p:to>
                                    </p:set>
                                    <p:anim calcmode="lin" valueType="num">
                                      <p:cBhvr additive="base">
                                        <p:cTn id="13" dur="500" fill="hold"/>
                                        <p:tgtEl>
                                          <p:spTgt spid="55603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603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6036">
                                            <p:txEl>
                                              <p:pRg st="3" end="3"/>
                                            </p:txEl>
                                          </p:spTgt>
                                        </p:tgtEl>
                                        <p:attrNameLst>
                                          <p:attrName>style.visibility</p:attrName>
                                        </p:attrNameLst>
                                      </p:cBhvr>
                                      <p:to>
                                        <p:strVal val="visible"/>
                                      </p:to>
                                    </p:set>
                                    <p:anim calcmode="lin" valueType="num">
                                      <p:cBhvr additive="base">
                                        <p:cTn id="19" dur="500" fill="hold"/>
                                        <p:tgtEl>
                                          <p:spTgt spid="55603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603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6036">
                                            <p:txEl>
                                              <p:pRg st="4" end="4"/>
                                            </p:txEl>
                                          </p:spTgt>
                                        </p:tgtEl>
                                        <p:attrNameLst>
                                          <p:attrName>style.visibility</p:attrName>
                                        </p:attrNameLst>
                                      </p:cBhvr>
                                      <p:to>
                                        <p:strVal val="visible"/>
                                      </p:to>
                                    </p:set>
                                    <p:anim calcmode="lin" valueType="num">
                                      <p:cBhvr additive="base">
                                        <p:cTn id="25" dur="500" fill="hold"/>
                                        <p:tgtEl>
                                          <p:spTgt spid="55603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603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556038"/>
                                        </p:tgtEl>
                                        <p:attrNameLst>
                                          <p:attrName>style.visibility</p:attrName>
                                        </p:attrNameLst>
                                      </p:cBhvr>
                                      <p:to>
                                        <p:strVal val="visible"/>
                                      </p:to>
                                    </p:set>
                                    <p:anim calcmode="lin" valueType="num">
                                      <p:cBhvr additive="base">
                                        <p:cTn id="30" dur="500" fill="hold"/>
                                        <p:tgtEl>
                                          <p:spTgt spid="556038"/>
                                        </p:tgtEl>
                                        <p:attrNameLst>
                                          <p:attrName>ppt_x</p:attrName>
                                        </p:attrNameLst>
                                      </p:cBhvr>
                                      <p:tavLst>
                                        <p:tav tm="0">
                                          <p:val>
                                            <p:strVal val="0-#ppt_w/2"/>
                                          </p:val>
                                        </p:tav>
                                        <p:tav tm="100000">
                                          <p:val>
                                            <p:strVal val="#ppt_x"/>
                                          </p:val>
                                        </p:tav>
                                      </p:tavLst>
                                    </p:anim>
                                    <p:anim calcmode="lin" valueType="num">
                                      <p:cBhvr additive="base">
                                        <p:cTn id="31" dur="500" fill="hold"/>
                                        <p:tgtEl>
                                          <p:spTgt spid="5560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556039"/>
                                        </p:tgtEl>
                                        <p:attrNameLst>
                                          <p:attrName>style.visibility</p:attrName>
                                        </p:attrNameLst>
                                      </p:cBhvr>
                                      <p:to>
                                        <p:strVal val="visible"/>
                                      </p:to>
                                    </p:set>
                                    <p:anim calcmode="lin" valueType="num">
                                      <p:cBhvr additive="base">
                                        <p:cTn id="36" dur="500" fill="hold"/>
                                        <p:tgtEl>
                                          <p:spTgt spid="556039"/>
                                        </p:tgtEl>
                                        <p:attrNameLst>
                                          <p:attrName>ppt_x</p:attrName>
                                        </p:attrNameLst>
                                      </p:cBhvr>
                                      <p:tavLst>
                                        <p:tav tm="0">
                                          <p:val>
                                            <p:strVal val="1+#ppt_w/2"/>
                                          </p:val>
                                        </p:tav>
                                        <p:tav tm="100000">
                                          <p:val>
                                            <p:strVal val="#ppt_x"/>
                                          </p:val>
                                        </p:tav>
                                      </p:tavLst>
                                    </p:anim>
                                    <p:anim calcmode="lin" valueType="num">
                                      <p:cBhvr additive="base">
                                        <p:cTn id="37" dur="500" fill="hold"/>
                                        <p:tgtEl>
                                          <p:spTgt spid="5560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6" grpId="0" build="p" autoUpdateAnimBg="0"/>
      <p:bldP spid="556038" grpId="0" animBg="1"/>
      <p:bldP spid="5560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Arial" charset="0"/>
              </a:rPr>
              <a:t>Malaria </a:t>
            </a:r>
          </a:p>
        </p:txBody>
      </p:sp>
      <p:pic>
        <p:nvPicPr>
          <p:cNvPr id="560131" name="Picture 3"/>
          <p:cNvPicPr>
            <a:picLocks noChangeAspect="1" noChangeArrowheads="1"/>
          </p:cNvPicPr>
          <p:nvPr/>
        </p:nvPicPr>
        <p:blipFill>
          <a:blip r:embed="rId6"/>
          <a:srcRect/>
          <a:stretch>
            <a:fillRect/>
          </a:stretch>
        </p:blipFill>
        <p:spPr bwMode="auto">
          <a:xfrm>
            <a:off x="5035550" y="2400300"/>
            <a:ext cx="1612900" cy="1371600"/>
          </a:xfrm>
          <a:prstGeom prst="rect">
            <a:avLst/>
          </a:prstGeom>
          <a:noFill/>
          <a:effectLst>
            <a:outerShdw dist="35921" dir="2700000" algn="ctr" rotWithShape="0">
              <a:srgbClr val="808080"/>
            </a:outerShdw>
          </a:effectLst>
        </p:spPr>
      </p:pic>
      <p:pic>
        <p:nvPicPr>
          <p:cNvPr id="560132" name="Picture 4"/>
          <p:cNvPicPr>
            <a:picLocks noChangeAspect="1" noChangeArrowheads="1"/>
          </p:cNvPicPr>
          <p:nvPr/>
        </p:nvPicPr>
        <p:blipFill>
          <a:blip r:embed="rId7"/>
          <a:srcRect/>
          <a:stretch>
            <a:fillRect/>
          </a:stretch>
        </p:blipFill>
        <p:spPr bwMode="auto">
          <a:xfrm>
            <a:off x="4957763" y="4179888"/>
            <a:ext cx="4033837" cy="2554287"/>
          </a:xfrm>
          <a:prstGeom prst="rect">
            <a:avLst/>
          </a:prstGeom>
          <a:noFill/>
          <a:effectLst>
            <a:outerShdw dist="35921" dir="2700000" algn="ctr" rotWithShape="0">
              <a:srgbClr val="808080"/>
            </a:outerShdw>
          </a:effectLst>
        </p:spPr>
      </p:pic>
      <p:pic>
        <p:nvPicPr>
          <p:cNvPr id="297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288" y="1557338"/>
            <a:ext cx="4570412"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34" name="Rectangle 6"/>
          <p:cNvSpPr>
            <a:spLocks noChangeArrowheads="1"/>
          </p:cNvSpPr>
          <p:nvPr/>
        </p:nvSpPr>
        <p:spPr bwMode="auto">
          <a:xfrm>
            <a:off x="3821113" y="722313"/>
            <a:ext cx="5214937" cy="1077912"/>
          </a:xfrm>
          <a:prstGeom prst="rect">
            <a:avLst/>
          </a:prstGeom>
          <a:solidFill>
            <a:srgbClr val="FFCC18"/>
          </a:solidFill>
          <a:ln w="9525">
            <a:noFill/>
            <a:miter lim="800000"/>
            <a:headEnd/>
            <a:tailEnd/>
          </a:ln>
          <a:effectLst>
            <a:outerShdw dist="35921" dir="2700000" algn="ctr" rotWithShape="0">
              <a:srgbClr val="808080">
                <a:alpha val="75000"/>
              </a:srgbClr>
            </a:outerShdw>
          </a:effectLst>
        </p:spPr>
        <p:txBody>
          <a:bodyPr anchor="ctr">
            <a:spAutoFit/>
          </a:bodyPr>
          <a:lstStyle/>
          <a:p>
            <a:pPr algn="l" eaLnBrk="1" hangingPunct="1">
              <a:lnSpc>
                <a:spcPct val="90000"/>
              </a:lnSpc>
              <a:spcBef>
                <a:spcPct val="20000"/>
              </a:spcBef>
              <a:buClr>
                <a:schemeClr val="tx1"/>
              </a:buClr>
              <a:buSzPct val="60000"/>
              <a:buFont typeface="Wingdings" pitchFamily="48" charset="2"/>
              <a:buNone/>
              <a:defRPr/>
            </a:pPr>
            <a:r>
              <a:rPr lang="en-US" b="1">
                <a:solidFill>
                  <a:srgbClr val="0F116A"/>
                </a:solidFill>
                <a:ea typeface="+mn-ea"/>
              </a:rPr>
              <a:t>Single-celled eukaryote parasite (</a:t>
            </a:r>
            <a:r>
              <a:rPr lang="en-US" b="1" i="1" u="sng">
                <a:solidFill>
                  <a:srgbClr val="0F116A"/>
                </a:solidFill>
                <a:ea typeface="+mn-ea"/>
              </a:rPr>
              <a:t>Plasmodium</a:t>
            </a:r>
            <a:r>
              <a:rPr lang="en-US" b="1">
                <a:solidFill>
                  <a:srgbClr val="0F116A"/>
                </a:solidFill>
                <a:ea typeface="+mn-ea"/>
              </a:rPr>
              <a:t>) spends part of its life cycle in red blood cells</a:t>
            </a:r>
          </a:p>
        </p:txBody>
      </p:sp>
      <p:pic>
        <p:nvPicPr>
          <p:cNvPr id="560135" name="Picture 7" descr="Mosquito"/>
          <p:cNvPicPr>
            <a:picLocks noChangeAspect="1" noChangeArrowheads="1"/>
          </p:cNvPicPr>
          <p:nvPr/>
        </p:nvPicPr>
        <p:blipFill>
          <a:blip r:embed="rId9"/>
          <a:srcRect/>
          <a:stretch>
            <a:fillRect/>
          </a:stretch>
        </p:blipFill>
        <p:spPr bwMode="auto">
          <a:xfrm>
            <a:off x="7000875" y="2425700"/>
            <a:ext cx="1981200" cy="1328738"/>
          </a:xfrm>
          <a:prstGeom prst="rect">
            <a:avLst/>
          </a:prstGeom>
          <a:noFill/>
          <a:effectLst>
            <a:outerShdw dist="35921" dir="2700000" algn="ctr" rotWithShape="0">
              <a:srgbClr val="808080"/>
            </a:outerShdw>
          </a:effectLst>
        </p:spPr>
      </p:pic>
      <p:sp>
        <p:nvSpPr>
          <p:cNvPr id="29704" name="Oval 9"/>
          <p:cNvSpPr>
            <a:spLocks noChangeArrowheads="1"/>
          </p:cNvSpPr>
          <p:nvPr/>
        </p:nvSpPr>
        <p:spPr bwMode="auto">
          <a:xfrm>
            <a:off x="288925" y="2905125"/>
            <a:ext cx="288925" cy="288925"/>
          </a:xfrm>
          <a:prstGeom prst="ellipse">
            <a:avLst/>
          </a:prstGeom>
          <a:solidFill>
            <a:srgbClr val="FFCC18"/>
          </a:solidFill>
          <a:ln w="9525">
            <a:solidFill>
              <a:srgbClr val="0F116A"/>
            </a:solidFill>
            <a:round/>
            <a:headEnd/>
            <a:tailEnd/>
          </a:ln>
        </p:spPr>
        <p:txBody>
          <a:bodyPr wrap="none" anchor="ctr"/>
          <a:lstStyle/>
          <a:p>
            <a:r>
              <a:rPr lang="en-US" b="1">
                <a:solidFill>
                  <a:srgbClr val="0F116A"/>
                </a:solidFill>
              </a:rPr>
              <a:t>1</a:t>
            </a:r>
            <a:endParaRPr lang="en-US">
              <a:solidFill>
                <a:srgbClr val="0F116A"/>
              </a:solidFill>
            </a:endParaRPr>
          </a:p>
        </p:txBody>
      </p:sp>
      <p:sp>
        <p:nvSpPr>
          <p:cNvPr id="29705" name="Oval 10"/>
          <p:cNvSpPr>
            <a:spLocks noChangeArrowheads="1"/>
          </p:cNvSpPr>
          <p:nvPr/>
        </p:nvSpPr>
        <p:spPr bwMode="auto">
          <a:xfrm>
            <a:off x="1627188" y="5499100"/>
            <a:ext cx="288925" cy="288925"/>
          </a:xfrm>
          <a:prstGeom prst="ellipse">
            <a:avLst/>
          </a:prstGeom>
          <a:solidFill>
            <a:srgbClr val="FFCC18"/>
          </a:solidFill>
          <a:ln w="9525">
            <a:solidFill>
              <a:srgbClr val="0F116A"/>
            </a:solidFill>
            <a:round/>
            <a:headEnd/>
            <a:tailEnd/>
          </a:ln>
        </p:spPr>
        <p:txBody>
          <a:bodyPr wrap="none" anchor="ctr"/>
          <a:lstStyle/>
          <a:p>
            <a:r>
              <a:rPr lang="en-US" b="1">
                <a:solidFill>
                  <a:srgbClr val="0F116A"/>
                </a:solidFill>
              </a:rPr>
              <a:t>2</a:t>
            </a:r>
            <a:endParaRPr lang="en-US">
              <a:solidFill>
                <a:srgbClr val="0F116A"/>
              </a:solidFill>
            </a:endParaRPr>
          </a:p>
        </p:txBody>
      </p:sp>
      <p:sp>
        <p:nvSpPr>
          <p:cNvPr id="29706" name="Oval 11"/>
          <p:cNvSpPr>
            <a:spLocks noChangeArrowheads="1"/>
          </p:cNvSpPr>
          <p:nvPr/>
        </p:nvSpPr>
        <p:spPr bwMode="auto">
          <a:xfrm>
            <a:off x="2624138" y="6456363"/>
            <a:ext cx="288925" cy="288925"/>
          </a:xfrm>
          <a:prstGeom prst="ellipse">
            <a:avLst/>
          </a:prstGeom>
          <a:solidFill>
            <a:srgbClr val="FFCC18"/>
          </a:solidFill>
          <a:ln w="9525">
            <a:solidFill>
              <a:srgbClr val="0F116A"/>
            </a:solidFill>
            <a:round/>
            <a:headEnd/>
            <a:tailEnd/>
          </a:ln>
        </p:spPr>
        <p:txBody>
          <a:bodyPr wrap="none" anchor="ctr"/>
          <a:lstStyle/>
          <a:p>
            <a:r>
              <a:rPr lang="en-US" b="1">
                <a:solidFill>
                  <a:srgbClr val="0F116A"/>
                </a:solidFill>
              </a:rPr>
              <a:t>3</a:t>
            </a:r>
            <a:endParaRPr lang="en-US">
              <a:solidFill>
                <a:srgbClr val="0F116A"/>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0134"/>
                                        </p:tgtEl>
                                        <p:attrNameLst>
                                          <p:attrName>style.visibility</p:attrName>
                                        </p:attrNameLst>
                                      </p:cBhvr>
                                      <p:to>
                                        <p:strVal val="visible"/>
                                      </p:to>
                                    </p:set>
                                    <p:animEffect transition="in" filter="wipe(left)">
                                      <p:cBhvr>
                                        <p:cTn id="7" dur="500"/>
                                        <p:tgtEl>
                                          <p:spTgt spid="56013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0131"/>
                                        </p:tgtEl>
                                        <p:attrNameLst>
                                          <p:attrName>style.visibility</p:attrName>
                                        </p:attrNameLst>
                                      </p:cBhvr>
                                      <p:to>
                                        <p:strVal val="visible"/>
                                      </p:to>
                                    </p:set>
                                    <p:animEffect transition="in" filter="wipe(left)">
                                      <p:cBhvr>
                                        <p:cTn id="12" dur="500"/>
                                        <p:tgtEl>
                                          <p:spTgt spid="560131"/>
                                        </p:tgtEl>
                                      </p:cBhvr>
                                    </p:animEffect>
                                  </p:childTnLst>
                                  <p:subTnLst>
                                    <p:audio>
                                      <p:cMediaNode>
                                        <p:cTn display="0" masterRel="sameClick">
                                          <p:stCondLst>
                                            <p:cond evt="begin" delay="0">
                                              <p:tn val="10"/>
                                            </p:cond>
                                          </p:stCondLst>
                                          <p:endCondLst>
                                            <p:cond evt="onStopAudio" delay="0">
                                              <p:tgtEl>
                                                <p:sldTgt/>
                                              </p:tgtEl>
                                            </p:cond>
                                          </p:endCondLst>
                                        </p:cTn>
                                        <p:tgtEl>
                                          <p:sndTgt r:embed="rId4" name="Pong"/>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60135"/>
                                        </p:tgtEl>
                                        <p:attrNameLst>
                                          <p:attrName>style.visibility</p:attrName>
                                        </p:attrNameLst>
                                      </p:cBhvr>
                                      <p:to>
                                        <p:strVal val="visible"/>
                                      </p:to>
                                    </p:set>
                                    <p:animEffect transition="in" filter="wipe(up)">
                                      <p:cBhvr>
                                        <p:cTn id="17" dur="500"/>
                                        <p:tgtEl>
                                          <p:spTgt spid="560135"/>
                                        </p:tgtEl>
                                      </p:cBhvr>
                                    </p:animEffect>
                                  </p:childTnLst>
                                  <p:subTnLst>
                                    <p:audio>
                                      <p:cMediaNode>
                                        <p:cTn display="0" masterRel="sameClick">
                                          <p:stCondLst>
                                            <p:cond evt="begin" delay="0">
                                              <p:tn val="15"/>
                                            </p:cond>
                                          </p:stCondLst>
                                          <p:endCondLst>
                                            <p:cond evt="onStopAudio" delay="0">
                                              <p:tgtEl>
                                                <p:sldTgt/>
                                              </p:tgtEl>
                                            </p:cond>
                                          </p:endCondLst>
                                        </p:cTn>
                                        <p:tgtEl>
                                          <p:sndTgt r:embed="rId4" name="Pong"/>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60132"/>
                                        </p:tgtEl>
                                        <p:attrNameLst>
                                          <p:attrName>style.visibility</p:attrName>
                                        </p:attrNameLst>
                                      </p:cBhvr>
                                      <p:to>
                                        <p:strVal val="visible"/>
                                      </p:to>
                                    </p:set>
                                    <p:animEffect transition="in" filter="wipe(right)">
                                      <p:cBhvr>
                                        <p:cTn id="22" dur="500"/>
                                        <p:tgtEl>
                                          <p:spTgt spid="560132"/>
                                        </p:tgtEl>
                                      </p:cBhvr>
                                    </p:animEffect>
                                  </p:childTnLst>
                                  <p:subTnLst>
                                    <p:audio>
                                      <p:cMediaNode>
                                        <p:cTn display="0" masterRel="sameClick">
                                          <p:stCondLst>
                                            <p:cond evt="begin" delay="0">
                                              <p:tn val="20"/>
                                            </p:cond>
                                          </p:stCondLst>
                                          <p:endCondLst>
                                            <p:cond evt="onStopAudio" delay="0">
                                              <p:tgtEl>
                                                <p:sldTgt/>
                                              </p:tgtEl>
                                            </p:cond>
                                          </p:endCondLst>
                                        </p:cTn>
                                        <p:tgtEl>
                                          <p:sndTgt r:embed="rId5"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1" descr="f21-13b_frequency_of_si_c"/>
          <p:cNvPicPr>
            <a:picLocks noChangeAspect="1" noChangeArrowheads="1"/>
          </p:cNvPicPr>
          <p:nvPr/>
        </p:nvPicPr>
        <p:blipFill>
          <a:blip r:embed="rId5">
            <a:extLst>
              <a:ext uri="{28A0092B-C50C-407E-A947-70E740481C1C}">
                <a14:useLocalDpi xmlns:a14="http://schemas.microsoft.com/office/drawing/2010/main" val="0"/>
              </a:ext>
            </a:extLst>
          </a:blip>
          <a:srcRect t="9000" b="17999"/>
          <a:stretch>
            <a:fillRect/>
          </a:stretch>
        </p:blipFill>
        <p:spPr bwMode="auto">
          <a:xfrm>
            <a:off x="3808413" y="3746500"/>
            <a:ext cx="5335587"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pPr eaLnBrk="1" hangingPunct="1"/>
            <a:r>
              <a:rPr lang="en-US">
                <a:latin typeface="Arial" charset="0"/>
              </a:rPr>
              <a:t>Heterozygote Advantage</a:t>
            </a:r>
          </a:p>
        </p:txBody>
      </p:sp>
      <p:sp>
        <p:nvSpPr>
          <p:cNvPr id="558083" name="Rectangle 3" descr="Rectangle: Click to edit Master text styles&#10;Second level&#10;Third level&#10;Fourth level&#10;Fifth level"/>
          <p:cNvSpPr>
            <a:spLocks noGrp="1" noChangeArrowheads="1"/>
          </p:cNvSpPr>
          <p:nvPr>
            <p:ph type="body" idx="1"/>
          </p:nvPr>
        </p:nvSpPr>
        <p:spPr>
          <a:xfrm>
            <a:off x="419100" y="1295400"/>
            <a:ext cx="8724900" cy="2859088"/>
          </a:xfrm>
          <a:noFill/>
        </p:spPr>
        <p:txBody>
          <a:bodyPr rIns="0"/>
          <a:lstStyle/>
          <a:p>
            <a:pPr eaLnBrk="1" hangingPunct="1">
              <a:lnSpc>
                <a:spcPct val="90000"/>
              </a:lnSpc>
            </a:pPr>
            <a:r>
              <a:rPr lang="en-US" sz="2600">
                <a:latin typeface="Arial" charset="0"/>
              </a:rPr>
              <a:t>In tropical Africa, where malaria is common:</a:t>
            </a:r>
          </a:p>
          <a:p>
            <a:pPr lvl="1" eaLnBrk="1" hangingPunct="1">
              <a:lnSpc>
                <a:spcPct val="90000"/>
              </a:lnSpc>
            </a:pPr>
            <a:r>
              <a:rPr lang="en-US" sz="2400" u="sng">
                <a:solidFill>
                  <a:srgbClr val="CC0000"/>
                </a:solidFill>
                <a:latin typeface="Arial" charset="0"/>
              </a:rPr>
              <a:t>homozygous dominant (normal)</a:t>
            </a:r>
          </a:p>
          <a:p>
            <a:pPr lvl="2" eaLnBrk="1" hangingPunct="1">
              <a:lnSpc>
                <a:spcPct val="90000"/>
              </a:lnSpc>
            </a:pPr>
            <a:r>
              <a:rPr lang="en-US" sz="2000">
                <a:latin typeface="Arial" charset="0"/>
              </a:rPr>
              <a:t>die or reduced reproduction from malaria: </a:t>
            </a:r>
            <a:r>
              <a:rPr lang="en-US" sz="1800">
                <a:solidFill>
                  <a:srgbClr val="CC0000"/>
                </a:solidFill>
                <a:latin typeface="Arial" charset="0"/>
              </a:rPr>
              <a:t>H</a:t>
            </a:r>
            <a:r>
              <a:rPr lang="en-US" sz="1800" baseline="30000">
                <a:solidFill>
                  <a:srgbClr val="CC0000"/>
                </a:solidFill>
                <a:latin typeface="Arial" charset="0"/>
              </a:rPr>
              <a:t>b</a:t>
            </a:r>
            <a:r>
              <a:rPr lang="en-US" sz="1800">
                <a:solidFill>
                  <a:srgbClr val="CC0000"/>
                </a:solidFill>
                <a:latin typeface="Arial" charset="0"/>
              </a:rPr>
              <a:t>H</a:t>
            </a:r>
            <a:r>
              <a:rPr lang="en-US" sz="1800" baseline="30000">
                <a:solidFill>
                  <a:srgbClr val="CC0000"/>
                </a:solidFill>
                <a:latin typeface="Arial" charset="0"/>
              </a:rPr>
              <a:t>b</a:t>
            </a:r>
            <a:endParaRPr lang="en-US" sz="2000">
              <a:latin typeface="Arial" charset="0"/>
            </a:endParaRPr>
          </a:p>
          <a:p>
            <a:pPr lvl="1" eaLnBrk="1" hangingPunct="1">
              <a:lnSpc>
                <a:spcPct val="90000"/>
              </a:lnSpc>
            </a:pPr>
            <a:r>
              <a:rPr lang="en-US" sz="2400" u="sng">
                <a:solidFill>
                  <a:srgbClr val="CC0000"/>
                </a:solidFill>
                <a:latin typeface="Arial" charset="0"/>
              </a:rPr>
              <a:t>homozygous recessive</a:t>
            </a:r>
            <a:r>
              <a:rPr lang="en-US" sz="2400">
                <a:latin typeface="Arial" charset="0"/>
              </a:rPr>
              <a:t> </a:t>
            </a:r>
          </a:p>
          <a:p>
            <a:pPr lvl="2" eaLnBrk="1" hangingPunct="1">
              <a:lnSpc>
                <a:spcPct val="90000"/>
              </a:lnSpc>
            </a:pPr>
            <a:r>
              <a:rPr lang="en-US" sz="2000">
                <a:latin typeface="Arial" charset="0"/>
              </a:rPr>
              <a:t>die or reduced reproduction from sickle cell anemia: </a:t>
            </a:r>
            <a:r>
              <a:rPr lang="en-US" sz="1800">
                <a:solidFill>
                  <a:srgbClr val="CC0000"/>
                </a:solidFill>
                <a:latin typeface="Arial" charset="0"/>
              </a:rPr>
              <a:t>H</a:t>
            </a:r>
            <a:r>
              <a:rPr lang="en-US" sz="1800" baseline="30000">
                <a:solidFill>
                  <a:srgbClr val="CC0000"/>
                </a:solidFill>
                <a:latin typeface="Arial" charset="0"/>
              </a:rPr>
              <a:t>s</a:t>
            </a:r>
            <a:r>
              <a:rPr lang="en-US" sz="1800">
                <a:solidFill>
                  <a:srgbClr val="CC0000"/>
                </a:solidFill>
                <a:latin typeface="Arial" charset="0"/>
              </a:rPr>
              <a:t>H</a:t>
            </a:r>
            <a:r>
              <a:rPr lang="en-US" sz="1800" baseline="30000">
                <a:solidFill>
                  <a:srgbClr val="CC0000"/>
                </a:solidFill>
                <a:latin typeface="Arial" charset="0"/>
              </a:rPr>
              <a:t>s</a:t>
            </a:r>
            <a:endParaRPr lang="en-US" sz="2000">
              <a:latin typeface="Arial" charset="0"/>
            </a:endParaRPr>
          </a:p>
          <a:p>
            <a:pPr lvl="1" eaLnBrk="1" hangingPunct="1">
              <a:lnSpc>
                <a:spcPct val="90000"/>
              </a:lnSpc>
            </a:pPr>
            <a:r>
              <a:rPr lang="en-US" sz="2400" u="sng">
                <a:solidFill>
                  <a:srgbClr val="CC0000"/>
                </a:solidFill>
                <a:latin typeface="Arial" charset="0"/>
              </a:rPr>
              <a:t>heterozygote carriers</a:t>
            </a:r>
            <a:r>
              <a:rPr lang="en-US" sz="2400">
                <a:latin typeface="Arial" charset="0"/>
              </a:rPr>
              <a:t> are relatively free of both: </a:t>
            </a:r>
            <a:r>
              <a:rPr lang="en-US" sz="2000">
                <a:solidFill>
                  <a:srgbClr val="CC0000"/>
                </a:solidFill>
                <a:latin typeface="Arial" charset="0"/>
              </a:rPr>
              <a:t>H</a:t>
            </a:r>
            <a:r>
              <a:rPr lang="en-US" sz="2000" baseline="30000">
                <a:solidFill>
                  <a:srgbClr val="CC0000"/>
                </a:solidFill>
                <a:latin typeface="Arial" charset="0"/>
              </a:rPr>
              <a:t>b</a:t>
            </a:r>
            <a:r>
              <a:rPr lang="en-US" sz="2000">
                <a:solidFill>
                  <a:srgbClr val="CC0000"/>
                </a:solidFill>
                <a:latin typeface="Arial" charset="0"/>
              </a:rPr>
              <a:t>H</a:t>
            </a:r>
            <a:r>
              <a:rPr lang="en-US" sz="2000" baseline="30000">
                <a:solidFill>
                  <a:srgbClr val="CC0000"/>
                </a:solidFill>
                <a:latin typeface="Arial" charset="0"/>
              </a:rPr>
              <a:t>s</a:t>
            </a:r>
          </a:p>
          <a:p>
            <a:pPr lvl="2" eaLnBrk="1" hangingPunct="1">
              <a:lnSpc>
                <a:spcPct val="110000"/>
              </a:lnSpc>
            </a:pPr>
            <a:r>
              <a:rPr lang="en-US" sz="2200">
                <a:latin typeface="Arial" charset="0"/>
              </a:rPr>
              <a:t>survive &amp; reproduce more, more common in population</a:t>
            </a:r>
          </a:p>
        </p:txBody>
      </p:sp>
      <p:sp>
        <p:nvSpPr>
          <p:cNvPr id="558086" name="Rectangle 6"/>
          <p:cNvSpPr>
            <a:spLocks noChangeArrowheads="1"/>
          </p:cNvSpPr>
          <p:nvPr/>
        </p:nvSpPr>
        <p:spPr bwMode="auto">
          <a:xfrm>
            <a:off x="168275" y="4244975"/>
            <a:ext cx="3406775" cy="2436813"/>
          </a:xfrm>
          <a:prstGeom prst="rect">
            <a:avLst/>
          </a:prstGeom>
          <a:solidFill>
            <a:srgbClr val="FFCC18"/>
          </a:solidFill>
          <a:ln w="9525">
            <a:noFill/>
            <a:miter lim="800000"/>
            <a:headEnd/>
            <a:tailEnd/>
          </a:ln>
          <a:effectLst>
            <a:outerShdw dist="35921" dir="2700000" algn="ctr" rotWithShape="0">
              <a:srgbClr val="808080"/>
            </a:outerShdw>
          </a:effectLst>
        </p:spPr>
        <p:txBody>
          <a:bodyPr>
            <a:spAutoFit/>
          </a:bodyPr>
          <a:lstStyle/>
          <a:p>
            <a:pPr algn="l">
              <a:defRPr/>
            </a:pPr>
            <a:r>
              <a:rPr lang="en-US" sz="2200" b="1" u="sng">
                <a:solidFill>
                  <a:schemeClr val="tx2"/>
                </a:solidFill>
                <a:ea typeface="+mn-ea"/>
              </a:rPr>
              <a:t>Hypothesis</a:t>
            </a:r>
            <a:r>
              <a:rPr lang="en-US" sz="2200" b="1">
                <a:solidFill>
                  <a:srgbClr val="0F116A"/>
                </a:solidFill>
                <a:ea typeface="+mn-ea"/>
              </a:rPr>
              <a:t>:</a:t>
            </a:r>
          </a:p>
          <a:p>
            <a:pPr algn="l">
              <a:defRPr/>
            </a:pPr>
            <a:r>
              <a:rPr lang="en-US" sz="2200" b="1">
                <a:solidFill>
                  <a:srgbClr val="0F116A"/>
                </a:solidFill>
                <a:ea typeface="+mn-ea"/>
              </a:rPr>
              <a:t>In malaria-infected cells, the O</a:t>
            </a:r>
            <a:r>
              <a:rPr lang="en-US" sz="2200" b="1" baseline="-25000">
                <a:solidFill>
                  <a:srgbClr val="0F116A"/>
                </a:solidFill>
                <a:ea typeface="+mn-ea"/>
              </a:rPr>
              <a:t>2</a:t>
            </a:r>
            <a:r>
              <a:rPr lang="en-US" sz="2200" b="1">
                <a:solidFill>
                  <a:srgbClr val="0F116A"/>
                </a:solidFill>
                <a:ea typeface="+mn-ea"/>
              </a:rPr>
              <a:t> level is lowered enough to cause sickling which kills the cell &amp; destroys the parasite.</a:t>
            </a:r>
          </a:p>
        </p:txBody>
      </p:sp>
      <p:sp>
        <p:nvSpPr>
          <p:cNvPr id="30726" name="Rectangle 12"/>
          <p:cNvSpPr>
            <a:spLocks noChangeArrowheads="1"/>
          </p:cNvSpPr>
          <p:nvPr/>
        </p:nvSpPr>
        <p:spPr bwMode="auto">
          <a:xfrm>
            <a:off x="5902325" y="6375400"/>
            <a:ext cx="3241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80000"/>
              </a:lnSpc>
            </a:pPr>
            <a:r>
              <a:rPr lang="en-US" sz="1600" b="1">
                <a:solidFill>
                  <a:srgbClr val="000000"/>
                </a:solidFill>
              </a:rPr>
              <a:t>Frequency of sickle cell allele &amp; distribution of malaria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8083">
                                            <p:txEl>
                                              <p:pRg st="1" end="1"/>
                                            </p:txEl>
                                          </p:spTgt>
                                        </p:tgtEl>
                                        <p:attrNameLst>
                                          <p:attrName>style.visibility</p:attrName>
                                        </p:attrNameLst>
                                      </p:cBhvr>
                                      <p:to>
                                        <p:strVal val="visible"/>
                                      </p:to>
                                    </p:set>
                                    <p:anim calcmode="lin" valueType="num">
                                      <p:cBhvr additive="base">
                                        <p:cTn id="7" dur="500" fill="hold"/>
                                        <p:tgtEl>
                                          <p:spTgt spid="5580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80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8083">
                                            <p:txEl>
                                              <p:pRg st="2" end="2"/>
                                            </p:txEl>
                                          </p:spTgt>
                                        </p:tgtEl>
                                        <p:attrNameLst>
                                          <p:attrName>style.visibility</p:attrName>
                                        </p:attrNameLst>
                                      </p:cBhvr>
                                      <p:to>
                                        <p:strVal val="visible"/>
                                      </p:to>
                                    </p:set>
                                    <p:anim calcmode="lin" valueType="num">
                                      <p:cBhvr additive="base">
                                        <p:cTn id="13" dur="500" fill="hold"/>
                                        <p:tgtEl>
                                          <p:spTgt spid="5580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80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8083">
                                            <p:txEl>
                                              <p:pRg st="3" end="3"/>
                                            </p:txEl>
                                          </p:spTgt>
                                        </p:tgtEl>
                                        <p:attrNameLst>
                                          <p:attrName>style.visibility</p:attrName>
                                        </p:attrNameLst>
                                      </p:cBhvr>
                                      <p:to>
                                        <p:strVal val="visible"/>
                                      </p:to>
                                    </p:set>
                                    <p:anim calcmode="lin" valueType="num">
                                      <p:cBhvr additive="base">
                                        <p:cTn id="19" dur="500" fill="hold"/>
                                        <p:tgtEl>
                                          <p:spTgt spid="5580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808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8083">
                                            <p:txEl>
                                              <p:pRg st="4" end="4"/>
                                            </p:txEl>
                                          </p:spTgt>
                                        </p:tgtEl>
                                        <p:attrNameLst>
                                          <p:attrName>style.visibility</p:attrName>
                                        </p:attrNameLst>
                                      </p:cBhvr>
                                      <p:to>
                                        <p:strVal val="visible"/>
                                      </p:to>
                                    </p:set>
                                    <p:anim calcmode="lin" valueType="num">
                                      <p:cBhvr additive="base">
                                        <p:cTn id="25" dur="500" fill="hold"/>
                                        <p:tgtEl>
                                          <p:spTgt spid="5580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808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8083">
                                            <p:txEl>
                                              <p:pRg st="5" end="5"/>
                                            </p:txEl>
                                          </p:spTgt>
                                        </p:tgtEl>
                                        <p:attrNameLst>
                                          <p:attrName>style.visibility</p:attrName>
                                        </p:attrNameLst>
                                      </p:cBhvr>
                                      <p:to>
                                        <p:strVal val="visible"/>
                                      </p:to>
                                    </p:set>
                                    <p:anim calcmode="lin" valueType="num">
                                      <p:cBhvr additive="base">
                                        <p:cTn id="31" dur="500" fill="hold"/>
                                        <p:tgtEl>
                                          <p:spTgt spid="55808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808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58083">
                                            <p:txEl>
                                              <p:pRg st="6" end="6"/>
                                            </p:txEl>
                                          </p:spTgt>
                                        </p:tgtEl>
                                        <p:attrNameLst>
                                          <p:attrName>style.visibility</p:attrName>
                                        </p:attrNameLst>
                                      </p:cBhvr>
                                      <p:to>
                                        <p:strVal val="visible"/>
                                      </p:to>
                                    </p:set>
                                    <p:anim calcmode="lin" valueType="num">
                                      <p:cBhvr additive="base">
                                        <p:cTn id="37" dur="500" fill="hold"/>
                                        <p:tgtEl>
                                          <p:spTgt spid="55808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808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58086"/>
                                        </p:tgtEl>
                                        <p:attrNameLst>
                                          <p:attrName>style.visibility</p:attrName>
                                        </p:attrNameLst>
                                      </p:cBhvr>
                                      <p:to>
                                        <p:strVal val="visible"/>
                                      </p:to>
                                    </p:set>
                                    <p:animEffect transition="in" filter="wipe(left)">
                                      <p:cBhvr>
                                        <p:cTn id="43" dur="500"/>
                                        <p:tgtEl>
                                          <p:spTgt spid="558086"/>
                                        </p:tgtEl>
                                      </p:cBhvr>
                                    </p:animEffect>
                                  </p:childTnLst>
                                  <p:subTnLst>
                                    <p:audio>
                                      <p:cMediaNode>
                                        <p:cTn display="0" masterRel="sameClick">
                                          <p:stCondLst>
                                            <p:cond evt="begin" delay="0">
                                              <p:tn val="41"/>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autoUpdateAnimBg="0"/>
      <p:bldP spid="5580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9"/>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endParaRPr lang="en-US" sz="1400" b="0" dirty="0"/>
          </a:p>
        </p:txBody>
      </p:sp>
      <p:pic>
        <p:nvPicPr>
          <p:cNvPr id="445444" name="Picture 4"/>
          <p:cNvPicPr>
            <a:picLocks noChangeAspect="1" noChangeArrowheads="1"/>
          </p:cNvPicPr>
          <p:nvPr/>
        </p:nvPicPr>
        <p:blipFill>
          <a:blip r:embed="rId4">
            <a:extLst>
              <a:ext uri="{28A0092B-C50C-407E-A947-70E740481C1C}">
                <a14:useLocalDpi xmlns:a14="http://schemas.microsoft.com/office/drawing/2010/main" val="0"/>
              </a:ext>
            </a:extLst>
          </a:blip>
          <a:srcRect l="38251" t="21001" r="1125" b="49500"/>
          <a:stretch>
            <a:fillRect/>
          </a:stretch>
        </p:blipFill>
        <p:spPr bwMode="auto">
          <a:xfrm>
            <a:off x="2205038" y="4492625"/>
            <a:ext cx="50990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2101850" y="647700"/>
            <a:ext cx="5692775" cy="2911475"/>
            <a:chOff x="1324" y="408"/>
            <a:chExt cx="3586" cy="1834"/>
          </a:xfrm>
        </p:grpSpPr>
        <p:sp>
          <p:nvSpPr>
            <p:cNvPr id="31749" name="AutoShape 9"/>
            <p:cNvSpPr>
              <a:spLocks/>
            </p:cNvSpPr>
            <p:nvPr/>
          </p:nvSpPr>
          <p:spPr bwMode="auto">
            <a:xfrm flipH="1">
              <a:off x="1324" y="408"/>
              <a:ext cx="3586" cy="1834"/>
            </a:xfrm>
            <a:prstGeom prst="wedgeEllipseCallout">
              <a:avLst>
                <a:gd name="adj1" fmla="val 11542"/>
                <a:gd name="adj2" fmla="val 82769"/>
              </a:avLst>
            </a:prstGeom>
            <a:solidFill>
              <a:srgbClr val="FFCC00"/>
            </a:solidFill>
            <a:ln w="57150">
              <a:solidFill>
                <a:srgbClr val="CC0000"/>
              </a:solidFill>
              <a:miter lim="800000"/>
              <a:headEnd/>
              <a:tailEnd/>
            </a:ln>
          </p:spPr>
          <p:txBody>
            <a:bodyPr wrap="none" lIns="0" tIns="0" rIns="0" bIns="0" anchor="ctr"/>
            <a:lstStyle/>
            <a:p>
              <a:pPr>
                <a:spcBef>
                  <a:spcPts val="1400"/>
                </a:spcBef>
              </a:pPr>
              <a:r>
                <a:rPr lang="en-US" sz="3600" b="1">
                  <a:solidFill>
                    <a:schemeClr val="tx2"/>
                  </a:solidFill>
                  <a:cs typeface="Geneva" charset="0"/>
                </a:rPr>
                <a:t>Any Questions??</a:t>
              </a:r>
            </a:p>
          </p:txBody>
        </p:sp>
        <p:sp>
          <p:nvSpPr>
            <p:cNvPr id="31750" name="AutoShape 10"/>
            <p:cNvSpPr>
              <a:spLocks/>
            </p:cNvSpPr>
            <p:nvPr/>
          </p:nvSpPr>
          <p:spPr bwMode="auto">
            <a:xfrm flipH="1">
              <a:off x="1324" y="408"/>
              <a:ext cx="3586" cy="1834"/>
            </a:xfrm>
            <a:prstGeom prst="wedgeEllipseCallout">
              <a:avLst>
                <a:gd name="adj1" fmla="val 42801"/>
                <a:gd name="adj2" fmla="val 81676"/>
              </a:avLst>
            </a:prstGeom>
            <a:solidFill>
              <a:srgbClr val="FFCC00"/>
            </a:solidFill>
            <a:ln w="57150">
              <a:solidFill>
                <a:srgbClr val="CC0000"/>
              </a:solidFill>
              <a:miter lim="800000"/>
              <a:headEnd/>
              <a:tailEnd/>
            </a:ln>
          </p:spPr>
          <p:txBody>
            <a:bodyPr wrap="none" lIns="0" tIns="0" rIns="0" bIns="0" anchor="ctr"/>
            <a:lstStyle/>
            <a:p>
              <a:pPr>
                <a:spcBef>
                  <a:spcPts val="1400"/>
                </a:spcBef>
              </a:pPr>
              <a:r>
                <a:rPr lang="en-US" sz="3600" b="1">
                  <a:solidFill>
                    <a:schemeClr val="tx2"/>
                  </a:solidFill>
                  <a:cs typeface="Geneva" charset="0"/>
                </a:rPr>
                <a:t>Any Questions??</a:t>
              </a:r>
            </a:p>
          </p:txBody>
        </p:sp>
        <p:sp>
          <p:nvSpPr>
            <p:cNvPr id="31751" name="AutoShape 11"/>
            <p:cNvSpPr>
              <a:spLocks/>
            </p:cNvSpPr>
            <p:nvPr/>
          </p:nvSpPr>
          <p:spPr bwMode="auto">
            <a:xfrm flipH="1">
              <a:off x="1324" y="408"/>
              <a:ext cx="3586" cy="1834"/>
            </a:xfrm>
            <a:prstGeom prst="wedgeEllipseCallout">
              <a:avLst>
                <a:gd name="adj1" fmla="val -18269"/>
                <a:gd name="adj2" fmla="val 82657"/>
              </a:avLst>
            </a:prstGeom>
            <a:solidFill>
              <a:srgbClr val="FFCC00"/>
            </a:solidFill>
            <a:ln w="57150">
              <a:solidFill>
                <a:srgbClr val="CC0000"/>
              </a:solidFill>
              <a:miter lim="800000"/>
              <a:headEnd/>
              <a:tailEnd/>
            </a:ln>
          </p:spPr>
          <p:txBody>
            <a:bodyPr wrap="none" lIns="0" tIns="0" rIns="0" bIns="0" anchor="ctr"/>
            <a:lstStyle/>
            <a:p>
              <a:pPr>
                <a:spcBef>
                  <a:spcPts val="1400"/>
                </a:spcBef>
              </a:pPr>
              <a:r>
                <a:rPr lang="en-US" sz="3600" b="1">
                  <a:solidFill>
                    <a:schemeClr val="tx2"/>
                  </a:solidFill>
                  <a:cs typeface="Geneva" charset="0"/>
                </a:rPr>
                <a:t>Any Questions??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45444"/>
                                        </p:tgtEl>
                                        <p:attrNameLst>
                                          <p:attrName>style.visibility</p:attrName>
                                        </p:attrNameLst>
                                      </p:cBhvr>
                                      <p:to>
                                        <p:strVal val="visible"/>
                                      </p:to>
                                    </p:set>
                                    <p:animEffect transition="in" filter="wipe(left)">
                                      <p:cBhvr>
                                        <p:cTn id="7" dur="500"/>
                                        <p:tgtEl>
                                          <p:spTgt spid="44544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atin typeface="Arial" charset="0"/>
            </a:endParaRPr>
          </a:p>
        </p:txBody>
      </p:sp>
      <p:sp>
        <p:nvSpPr>
          <p:cNvPr id="16387" name="Date Placehold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endParaRPr lang="en-US" sz="1400" b="0" dirty="0"/>
          </a:p>
        </p:txBody>
      </p:sp>
      <p:pic>
        <p:nvPicPr>
          <p:cNvPr id="16388"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1145"/>
          <a:stretch>
            <a:fillRect/>
          </a:stretch>
        </p:blipFill>
        <p:spPr>
          <a:xfrm>
            <a:off x="2205038" y="1112838"/>
            <a:ext cx="4352925" cy="5205412"/>
          </a:xfr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atin typeface="Arial" charset="0"/>
            </a:endParaRPr>
          </a:p>
        </p:txBody>
      </p:sp>
      <p:pic>
        <p:nvPicPr>
          <p:cNvPr id="17411" name="Content Placeholder 4" descr="ape-to-man-evolutio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1300" y="1922463"/>
            <a:ext cx="8723313" cy="3227387"/>
          </a:xfrm>
        </p:spPr>
      </p:pic>
      <p:sp>
        <p:nvSpPr>
          <p:cNvPr id="17412" name="Date Placeholder 3"/>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endParaRPr lang="en-US" sz="1400" b="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85800"/>
            <a:ext cx="8458200" cy="762000"/>
          </a:xfrm>
        </p:spPr>
        <p:txBody>
          <a:bodyPr/>
          <a:lstStyle/>
          <a:p>
            <a:pPr eaLnBrk="1" hangingPunct="1"/>
            <a:r>
              <a:rPr lang="en-US">
                <a:latin typeface="Arial" charset="0"/>
              </a:rPr>
              <a:t>5 Agents of evolutionary change</a:t>
            </a:r>
          </a:p>
        </p:txBody>
      </p:sp>
      <p:grpSp>
        <p:nvGrpSpPr>
          <p:cNvPr id="2" name="Group 5"/>
          <p:cNvGrpSpPr>
            <a:grpSpLocks/>
          </p:cNvGrpSpPr>
          <p:nvPr/>
        </p:nvGrpSpPr>
        <p:grpSpPr bwMode="auto">
          <a:xfrm>
            <a:off x="1150938" y="1524000"/>
            <a:ext cx="2128837" cy="2438400"/>
            <a:chOff x="720" y="960"/>
            <a:chExt cx="1341" cy="1536"/>
          </a:xfrm>
        </p:grpSpPr>
        <p:grpSp>
          <p:nvGrpSpPr>
            <p:cNvPr id="18462" name="Group 6"/>
            <p:cNvGrpSpPr>
              <a:grpSpLocks/>
            </p:cNvGrpSpPr>
            <p:nvPr/>
          </p:nvGrpSpPr>
          <p:grpSpPr bwMode="auto">
            <a:xfrm>
              <a:off x="720" y="960"/>
              <a:ext cx="1341" cy="1536"/>
              <a:chOff x="720" y="1104"/>
              <a:chExt cx="1341" cy="1536"/>
            </a:xfrm>
          </p:grpSpPr>
          <p:pic>
            <p:nvPicPr>
              <p:cNvPr id="18464" name="Picture 7" descr="f21-05a_five_agents_of__c"/>
              <p:cNvPicPr>
                <a:picLocks noChangeAspect="1" noChangeArrowheads="1"/>
              </p:cNvPicPr>
              <p:nvPr/>
            </p:nvPicPr>
            <p:blipFill>
              <a:blip r:embed="rId5">
                <a:extLst>
                  <a:ext uri="{28A0092B-C50C-407E-A947-70E740481C1C}">
                    <a14:useLocalDpi xmlns:a14="http://schemas.microsoft.com/office/drawing/2010/main" val="0"/>
                  </a:ext>
                </a:extLst>
              </a:blip>
              <a:srcRect l="19125" t="2251" r="16875"/>
              <a:stretch>
                <a:fillRect/>
              </a:stretch>
            </p:blipFill>
            <p:spPr bwMode="auto">
              <a:xfrm>
                <a:off x="720" y="1104"/>
                <a:ext cx="1341"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5" name="Rectangle 8"/>
              <p:cNvSpPr>
                <a:spLocks noChangeArrowheads="1"/>
              </p:cNvSpPr>
              <p:nvPr/>
            </p:nvSpPr>
            <p:spPr bwMode="auto">
              <a:xfrm>
                <a:off x="768"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63" name="Rectangle 9"/>
            <p:cNvSpPr>
              <a:spLocks noChangeArrowheads="1"/>
            </p:cNvSpPr>
            <p:nvPr/>
          </p:nvSpPr>
          <p:spPr bwMode="auto">
            <a:xfrm>
              <a:off x="1405" y="2330"/>
              <a:ext cx="555" cy="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2"/>
          <p:cNvGrpSpPr>
            <a:grpSpLocks/>
          </p:cNvGrpSpPr>
          <p:nvPr/>
        </p:nvGrpSpPr>
        <p:grpSpPr bwMode="auto">
          <a:xfrm>
            <a:off x="3825875" y="1524000"/>
            <a:ext cx="1974850" cy="2433638"/>
            <a:chOff x="2410" y="960"/>
            <a:chExt cx="1244" cy="1533"/>
          </a:xfrm>
        </p:grpSpPr>
        <p:grpSp>
          <p:nvGrpSpPr>
            <p:cNvPr id="18458" name="Group 13"/>
            <p:cNvGrpSpPr>
              <a:grpSpLocks/>
            </p:cNvGrpSpPr>
            <p:nvPr/>
          </p:nvGrpSpPr>
          <p:grpSpPr bwMode="auto">
            <a:xfrm>
              <a:off x="2410" y="960"/>
              <a:ext cx="1244" cy="1533"/>
              <a:chOff x="2400" y="1104"/>
              <a:chExt cx="1244" cy="1533"/>
            </a:xfrm>
          </p:grpSpPr>
          <p:pic>
            <p:nvPicPr>
              <p:cNvPr id="18460" name="Picture 14" descr="f21-05b_five_agents_of__c"/>
              <p:cNvPicPr>
                <a:picLocks noChangeAspect="1" noChangeArrowheads="1"/>
              </p:cNvPicPr>
              <p:nvPr/>
            </p:nvPicPr>
            <p:blipFill>
              <a:blip r:embed="rId6">
                <a:extLst>
                  <a:ext uri="{28A0092B-C50C-407E-A947-70E740481C1C}">
                    <a14:useLocalDpi xmlns:a14="http://schemas.microsoft.com/office/drawing/2010/main" val="0"/>
                  </a:ext>
                </a:extLst>
              </a:blip>
              <a:srcRect l="20250" t="2251" r="20250"/>
              <a:stretch>
                <a:fillRect/>
              </a:stretch>
            </p:blipFill>
            <p:spPr bwMode="auto">
              <a:xfrm>
                <a:off x="2400" y="1104"/>
                <a:ext cx="1244"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1" name="Rectangle 15"/>
              <p:cNvSpPr>
                <a:spLocks noChangeArrowheads="1"/>
              </p:cNvSpPr>
              <p:nvPr/>
            </p:nvSpPr>
            <p:spPr bwMode="auto">
              <a:xfrm>
                <a:off x="2406"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59" name="Rectangle 16"/>
            <p:cNvSpPr>
              <a:spLocks noChangeArrowheads="1"/>
            </p:cNvSpPr>
            <p:nvPr/>
          </p:nvSpPr>
          <p:spPr bwMode="auto">
            <a:xfrm>
              <a:off x="2445" y="2305"/>
              <a:ext cx="825"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19"/>
          <p:cNvGrpSpPr>
            <a:grpSpLocks/>
          </p:cNvGrpSpPr>
          <p:nvPr/>
        </p:nvGrpSpPr>
        <p:grpSpPr bwMode="auto">
          <a:xfrm>
            <a:off x="2438400" y="4346575"/>
            <a:ext cx="1979613" cy="2438400"/>
            <a:chOff x="1536" y="2738"/>
            <a:chExt cx="1247" cy="1536"/>
          </a:xfrm>
        </p:grpSpPr>
        <p:grpSp>
          <p:nvGrpSpPr>
            <p:cNvPr id="18454" name="Group 20"/>
            <p:cNvGrpSpPr>
              <a:grpSpLocks/>
            </p:cNvGrpSpPr>
            <p:nvPr/>
          </p:nvGrpSpPr>
          <p:grpSpPr bwMode="auto">
            <a:xfrm>
              <a:off x="1536" y="2738"/>
              <a:ext cx="1247" cy="1536"/>
              <a:chOff x="1536" y="2688"/>
              <a:chExt cx="1247" cy="1536"/>
            </a:xfrm>
          </p:grpSpPr>
          <p:pic>
            <p:nvPicPr>
              <p:cNvPr id="18456" name="Picture 21" descr="f21-05d_five_agents_of__c"/>
              <p:cNvPicPr>
                <a:picLocks noChangeAspect="1" noChangeArrowheads="1"/>
              </p:cNvPicPr>
              <p:nvPr/>
            </p:nvPicPr>
            <p:blipFill>
              <a:blip r:embed="rId7">
                <a:extLst>
                  <a:ext uri="{28A0092B-C50C-407E-A947-70E740481C1C}">
                    <a14:useLocalDpi xmlns:a14="http://schemas.microsoft.com/office/drawing/2010/main" val="0"/>
                  </a:ext>
                </a:extLst>
              </a:blip>
              <a:srcRect l="20250" t="2251" r="20250"/>
              <a:stretch>
                <a:fillRect/>
              </a:stretch>
            </p:blipFill>
            <p:spPr bwMode="auto">
              <a:xfrm>
                <a:off x="1536" y="2688"/>
                <a:ext cx="124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Rectangle 22"/>
              <p:cNvSpPr>
                <a:spLocks noChangeArrowheads="1"/>
              </p:cNvSpPr>
              <p:nvPr/>
            </p:nvSpPr>
            <p:spPr bwMode="auto">
              <a:xfrm>
                <a:off x="1536" y="2688"/>
                <a:ext cx="1244"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55" name="Rectangle 23"/>
            <p:cNvSpPr>
              <a:spLocks noChangeArrowheads="1"/>
            </p:cNvSpPr>
            <p:nvPr/>
          </p:nvSpPr>
          <p:spPr bwMode="auto">
            <a:xfrm>
              <a:off x="1560" y="4075"/>
              <a:ext cx="750" cy="155"/>
            </a:xfrm>
            <a:prstGeom prst="rect">
              <a:avLst/>
            </a:prstGeom>
            <a:solidFill>
              <a:srgbClr val="DEE6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 name="Group 26"/>
          <p:cNvGrpSpPr>
            <a:grpSpLocks/>
          </p:cNvGrpSpPr>
          <p:nvPr/>
        </p:nvGrpSpPr>
        <p:grpSpPr bwMode="auto">
          <a:xfrm>
            <a:off x="5181600" y="4346575"/>
            <a:ext cx="1979613" cy="2438400"/>
            <a:chOff x="3264" y="2688"/>
            <a:chExt cx="1247" cy="1536"/>
          </a:xfrm>
        </p:grpSpPr>
        <p:pic>
          <p:nvPicPr>
            <p:cNvPr id="18452" name="Picture 27" descr="f21-05e_five_agents_of__c"/>
            <p:cNvPicPr>
              <a:picLocks noChangeAspect="1" noChangeArrowheads="1"/>
            </p:cNvPicPr>
            <p:nvPr/>
          </p:nvPicPr>
          <p:blipFill>
            <a:blip r:embed="rId8">
              <a:extLst>
                <a:ext uri="{28A0092B-C50C-407E-A947-70E740481C1C}">
                  <a14:useLocalDpi xmlns:a14="http://schemas.microsoft.com/office/drawing/2010/main" val="0"/>
                </a:ext>
              </a:extLst>
            </a:blip>
            <a:srcRect l="20250" t="2251" r="20250"/>
            <a:stretch>
              <a:fillRect/>
            </a:stretch>
          </p:blipFill>
          <p:spPr bwMode="auto">
            <a:xfrm>
              <a:off x="3264" y="2688"/>
              <a:ext cx="124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Rectangle 28"/>
            <p:cNvSpPr>
              <a:spLocks noChangeArrowheads="1"/>
            </p:cNvSpPr>
            <p:nvPr/>
          </p:nvSpPr>
          <p:spPr bwMode="auto">
            <a:xfrm>
              <a:off x="3270" y="2694"/>
              <a:ext cx="1232"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39" name="Rectangle 30"/>
          <p:cNvSpPr>
            <a:spLocks noChangeArrowheads="1"/>
          </p:cNvSpPr>
          <p:nvPr/>
        </p:nvSpPr>
        <p:spPr bwMode="auto">
          <a:xfrm>
            <a:off x="5230813" y="6469063"/>
            <a:ext cx="1309687"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9" name="Group 33"/>
          <p:cNvGrpSpPr>
            <a:grpSpLocks/>
          </p:cNvGrpSpPr>
          <p:nvPr/>
        </p:nvGrpSpPr>
        <p:grpSpPr bwMode="auto">
          <a:xfrm>
            <a:off x="6340475" y="1524000"/>
            <a:ext cx="1978025" cy="2438400"/>
            <a:chOff x="3994" y="960"/>
            <a:chExt cx="1246" cy="1536"/>
          </a:xfrm>
        </p:grpSpPr>
        <p:grpSp>
          <p:nvGrpSpPr>
            <p:cNvPr id="18446" name="Group 34"/>
            <p:cNvGrpSpPr>
              <a:grpSpLocks/>
            </p:cNvGrpSpPr>
            <p:nvPr/>
          </p:nvGrpSpPr>
          <p:grpSpPr bwMode="auto">
            <a:xfrm>
              <a:off x="3994" y="960"/>
              <a:ext cx="1246" cy="1536"/>
              <a:chOff x="3994" y="960"/>
              <a:chExt cx="1246" cy="1536"/>
            </a:xfrm>
          </p:grpSpPr>
          <p:grpSp>
            <p:nvGrpSpPr>
              <p:cNvPr id="18448" name="Group 35"/>
              <p:cNvGrpSpPr>
                <a:grpSpLocks/>
              </p:cNvGrpSpPr>
              <p:nvPr/>
            </p:nvGrpSpPr>
            <p:grpSpPr bwMode="auto">
              <a:xfrm>
                <a:off x="3994" y="960"/>
                <a:ext cx="1246" cy="1536"/>
                <a:chOff x="3984" y="1104"/>
                <a:chExt cx="1246" cy="1536"/>
              </a:xfrm>
            </p:grpSpPr>
            <p:pic>
              <p:nvPicPr>
                <p:cNvPr id="18450" name="Picture 36" descr="f21-05c_five_agents_of__c"/>
                <p:cNvPicPr>
                  <a:picLocks noChangeAspect="1" noChangeArrowheads="1"/>
                </p:cNvPicPr>
                <p:nvPr/>
              </p:nvPicPr>
              <p:blipFill>
                <a:blip r:embed="rId9">
                  <a:extLst>
                    <a:ext uri="{28A0092B-C50C-407E-A947-70E740481C1C}">
                      <a14:useLocalDpi xmlns:a14="http://schemas.microsoft.com/office/drawing/2010/main" val="0"/>
                    </a:ext>
                  </a:extLst>
                </a:blip>
                <a:srcRect l="20250" t="2251" r="20250"/>
                <a:stretch>
                  <a:fillRect/>
                </a:stretch>
              </p:blipFill>
              <p:spPr bwMode="auto">
                <a:xfrm>
                  <a:off x="3984" y="1104"/>
                  <a:ext cx="124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1" name="Rectangle 37"/>
                <p:cNvSpPr>
                  <a:spLocks noChangeArrowheads="1"/>
                </p:cNvSpPr>
                <p:nvPr/>
              </p:nvSpPr>
              <p:spPr bwMode="auto">
                <a:xfrm>
                  <a:off x="3990" y="1111"/>
                  <a:ext cx="1221" cy="1509"/>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49" name="Rectangle 38"/>
              <p:cNvSpPr>
                <a:spLocks noChangeArrowheads="1"/>
              </p:cNvSpPr>
              <p:nvPr/>
            </p:nvSpPr>
            <p:spPr bwMode="auto">
              <a:xfrm>
                <a:off x="4025" y="2300"/>
                <a:ext cx="945" cy="1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18447" name="Picture 39" descr="23-16x2-MalePeacock"/>
            <p:cNvPicPr>
              <a:picLocks noChangeAspect="1" noChangeArrowheads="1"/>
            </p:cNvPicPr>
            <p:nvPr/>
          </p:nvPicPr>
          <p:blipFill>
            <a:blip r:embed="rId10">
              <a:extLst>
                <a:ext uri="{28A0092B-C50C-407E-A947-70E740481C1C}">
                  <a14:useLocalDpi xmlns:a14="http://schemas.microsoft.com/office/drawing/2010/main" val="0"/>
                </a:ext>
              </a:extLst>
            </a:blip>
            <a:srcRect l="24300" r="23489" b="2702"/>
            <a:stretch>
              <a:fillRect/>
            </a:stretch>
          </p:blipFill>
          <p:spPr bwMode="auto">
            <a:xfrm>
              <a:off x="4025" y="991"/>
              <a:ext cx="1176"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0622" name="Rectangle 78"/>
          <p:cNvSpPr>
            <a:spLocks noChangeArrowheads="1"/>
          </p:cNvSpPr>
          <p:nvPr/>
        </p:nvSpPr>
        <p:spPr bwMode="auto">
          <a:xfrm>
            <a:off x="1665288" y="1220788"/>
            <a:ext cx="10842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700" b="1">
                <a:solidFill>
                  <a:srgbClr val="000000"/>
                </a:solidFill>
              </a:rPr>
              <a:t>Mutation</a:t>
            </a:r>
          </a:p>
        </p:txBody>
      </p:sp>
      <p:sp>
        <p:nvSpPr>
          <p:cNvPr id="620623" name="Rectangle 79"/>
          <p:cNvSpPr>
            <a:spLocks noChangeArrowheads="1"/>
          </p:cNvSpPr>
          <p:nvPr/>
        </p:nvSpPr>
        <p:spPr bwMode="auto">
          <a:xfrm>
            <a:off x="4175125" y="1220788"/>
            <a:ext cx="12763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700" b="1">
                <a:solidFill>
                  <a:srgbClr val="000000"/>
                </a:solidFill>
              </a:rPr>
              <a:t>Gene Flow</a:t>
            </a:r>
          </a:p>
        </p:txBody>
      </p:sp>
      <p:sp>
        <p:nvSpPr>
          <p:cNvPr id="620624" name="Rectangle 80"/>
          <p:cNvSpPr>
            <a:spLocks noChangeArrowheads="1"/>
          </p:cNvSpPr>
          <p:nvPr/>
        </p:nvSpPr>
        <p:spPr bwMode="auto">
          <a:xfrm>
            <a:off x="2687638" y="4022725"/>
            <a:ext cx="14795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700" b="1">
                <a:solidFill>
                  <a:srgbClr val="000000"/>
                </a:solidFill>
              </a:rPr>
              <a:t>Genetic Drift</a:t>
            </a:r>
          </a:p>
        </p:txBody>
      </p:sp>
      <p:sp>
        <p:nvSpPr>
          <p:cNvPr id="620625" name="Rectangle 81"/>
          <p:cNvSpPr>
            <a:spLocks noChangeArrowheads="1"/>
          </p:cNvSpPr>
          <p:nvPr/>
        </p:nvSpPr>
        <p:spPr bwMode="auto">
          <a:xfrm>
            <a:off x="5599113" y="4022725"/>
            <a:ext cx="11445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700" b="1">
                <a:solidFill>
                  <a:srgbClr val="000000"/>
                </a:solidFill>
              </a:rPr>
              <a:t>Selection</a:t>
            </a:r>
          </a:p>
        </p:txBody>
      </p:sp>
      <p:sp>
        <p:nvSpPr>
          <p:cNvPr id="620626" name="Rectangle 82"/>
          <p:cNvSpPr>
            <a:spLocks noChangeArrowheads="1"/>
          </p:cNvSpPr>
          <p:nvPr/>
        </p:nvSpPr>
        <p:spPr bwMode="auto">
          <a:xfrm>
            <a:off x="6205538" y="1220788"/>
            <a:ext cx="22352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700" b="1">
                <a:solidFill>
                  <a:srgbClr val="000000"/>
                </a:solidFill>
              </a:rPr>
              <a:t>Non-random mating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Pencil Che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0622">
                                            <p:txEl>
                                              <p:pRg st="0" end="0"/>
                                            </p:txEl>
                                          </p:spTgt>
                                        </p:tgtEl>
                                        <p:attrNameLst>
                                          <p:attrName>style.visibility</p:attrName>
                                        </p:attrNameLst>
                                      </p:cBhvr>
                                      <p:to>
                                        <p:strVal val="visible"/>
                                      </p:to>
                                    </p:set>
                                    <p:animEffect transition="in" filter="wipe(left)">
                                      <p:cBhvr>
                                        <p:cTn id="32" dur="500"/>
                                        <p:tgtEl>
                                          <p:spTgt spid="620622">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0623">
                                            <p:txEl>
                                              <p:pRg st="0" end="0"/>
                                            </p:txEl>
                                          </p:spTgt>
                                        </p:tgtEl>
                                        <p:attrNameLst>
                                          <p:attrName>style.visibility</p:attrName>
                                        </p:attrNameLst>
                                      </p:cBhvr>
                                      <p:to>
                                        <p:strVal val="visible"/>
                                      </p:to>
                                    </p:set>
                                    <p:animEffect transition="in" filter="wipe(left)">
                                      <p:cBhvr>
                                        <p:cTn id="37" dur="500"/>
                                        <p:tgtEl>
                                          <p:spTgt spid="620623">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20626">
                                            <p:txEl>
                                              <p:pRg st="0" end="0"/>
                                            </p:txEl>
                                          </p:spTgt>
                                        </p:tgtEl>
                                        <p:attrNameLst>
                                          <p:attrName>style.visibility</p:attrName>
                                        </p:attrNameLst>
                                      </p:cBhvr>
                                      <p:to>
                                        <p:strVal val="visible"/>
                                      </p:to>
                                    </p:set>
                                    <p:animEffect transition="in" filter="wipe(left)">
                                      <p:cBhvr>
                                        <p:cTn id="42" dur="500"/>
                                        <p:tgtEl>
                                          <p:spTgt spid="620626">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0624">
                                            <p:txEl>
                                              <p:pRg st="0" end="0"/>
                                            </p:txEl>
                                          </p:spTgt>
                                        </p:tgtEl>
                                        <p:attrNameLst>
                                          <p:attrName>style.visibility</p:attrName>
                                        </p:attrNameLst>
                                      </p:cBhvr>
                                      <p:to>
                                        <p:strVal val="visible"/>
                                      </p:to>
                                    </p:set>
                                    <p:animEffect transition="in" filter="wipe(left)">
                                      <p:cBhvr>
                                        <p:cTn id="47" dur="500"/>
                                        <p:tgtEl>
                                          <p:spTgt spid="620624">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4"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20625">
                                            <p:txEl>
                                              <p:pRg st="0" end="0"/>
                                            </p:txEl>
                                          </p:spTgt>
                                        </p:tgtEl>
                                        <p:attrNameLst>
                                          <p:attrName>style.visibility</p:attrName>
                                        </p:attrNameLst>
                                      </p:cBhvr>
                                      <p:to>
                                        <p:strVal val="visible"/>
                                      </p:to>
                                    </p:set>
                                    <p:animEffect transition="in" filter="wipe(left)">
                                      <p:cBhvr>
                                        <p:cTn id="52" dur="500"/>
                                        <p:tgtEl>
                                          <p:spTgt spid="620625">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622" grpId="0" build="p" autoUpdateAnimBg="0"/>
      <p:bldP spid="620623" grpId="0" build="p" autoUpdateAnimBg="0"/>
      <p:bldP spid="620624" grpId="0" build="p" autoUpdateAnimBg="0"/>
      <p:bldP spid="620625" grpId="0" build="p" autoUpdateAnimBg="0"/>
      <p:bldP spid="62062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atin typeface="Arial" charset="0"/>
              </a:rPr>
              <a:t>Populations &amp; gene pools</a:t>
            </a:r>
          </a:p>
        </p:txBody>
      </p:sp>
      <p:sp>
        <p:nvSpPr>
          <p:cNvPr id="420867" name="Rectangle 3" descr="Rectangle: Click to edit Master text styles&#10;Second level&#10;Third level&#10;Fourth level&#10;Fifth level"/>
          <p:cNvSpPr>
            <a:spLocks noGrp="1" noChangeArrowheads="1"/>
          </p:cNvSpPr>
          <p:nvPr>
            <p:ph type="body" idx="1"/>
          </p:nvPr>
        </p:nvSpPr>
        <p:spPr>
          <a:xfrm>
            <a:off x="838200" y="1371600"/>
            <a:ext cx="8305800" cy="5029200"/>
          </a:xfrm>
        </p:spPr>
        <p:txBody>
          <a:bodyPr/>
          <a:lstStyle/>
          <a:p>
            <a:pPr eaLnBrk="1" hangingPunct="1"/>
            <a:r>
              <a:rPr lang="en-US">
                <a:latin typeface="Arial" charset="0"/>
              </a:rPr>
              <a:t>Concepts</a:t>
            </a:r>
          </a:p>
          <a:p>
            <a:pPr lvl="1" eaLnBrk="1" hangingPunct="1"/>
            <a:r>
              <a:rPr lang="en-US">
                <a:latin typeface="Arial" charset="0"/>
              </a:rPr>
              <a:t>a </a:t>
            </a:r>
            <a:r>
              <a:rPr lang="en-US" u="sng">
                <a:solidFill>
                  <a:srgbClr val="CC0000"/>
                </a:solidFill>
                <a:latin typeface="Arial" charset="0"/>
              </a:rPr>
              <a:t>population</a:t>
            </a:r>
            <a:r>
              <a:rPr lang="en-US">
                <a:latin typeface="Arial" charset="0"/>
              </a:rPr>
              <a:t> is a localized group of interbreeding individuals</a:t>
            </a:r>
          </a:p>
          <a:p>
            <a:pPr lvl="1" eaLnBrk="1" hangingPunct="1"/>
            <a:r>
              <a:rPr lang="en-US" u="sng">
                <a:solidFill>
                  <a:srgbClr val="CC0000"/>
                </a:solidFill>
                <a:latin typeface="Arial" charset="0"/>
              </a:rPr>
              <a:t>gene pool</a:t>
            </a:r>
            <a:r>
              <a:rPr lang="en-US">
                <a:latin typeface="Arial" charset="0"/>
              </a:rPr>
              <a:t> is </a:t>
            </a:r>
            <a:r>
              <a:rPr lang="en-US" u="sng">
                <a:solidFill>
                  <a:srgbClr val="CC0000"/>
                </a:solidFill>
                <a:latin typeface="Arial" charset="0"/>
              </a:rPr>
              <a:t>collection of alleles</a:t>
            </a:r>
            <a:r>
              <a:rPr lang="en-US">
                <a:latin typeface="Arial" charset="0"/>
              </a:rPr>
              <a:t> in the population</a:t>
            </a:r>
          </a:p>
          <a:p>
            <a:pPr lvl="2" eaLnBrk="1" hangingPunct="1"/>
            <a:r>
              <a:rPr lang="en-US">
                <a:latin typeface="Arial" charset="0"/>
              </a:rPr>
              <a:t>remember difference between </a:t>
            </a:r>
            <a:r>
              <a:rPr lang="en-US" u="sng">
                <a:solidFill>
                  <a:srgbClr val="CC0000"/>
                </a:solidFill>
                <a:latin typeface="Arial" charset="0"/>
              </a:rPr>
              <a:t>alleles</a:t>
            </a:r>
            <a:r>
              <a:rPr lang="en-US">
                <a:latin typeface="Arial" charset="0"/>
              </a:rPr>
              <a:t> &amp; </a:t>
            </a:r>
            <a:r>
              <a:rPr lang="en-US" u="sng">
                <a:solidFill>
                  <a:srgbClr val="CC0000"/>
                </a:solidFill>
                <a:latin typeface="Arial" charset="0"/>
              </a:rPr>
              <a:t>genes</a:t>
            </a:r>
            <a:r>
              <a:rPr lang="en-US">
                <a:latin typeface="Arial" charset="0"/>
              </a:rPr>
              <a:t>!</a:t>
            </a:r>
          </a:p>
          <a:p>
            <a:pPr lvl="1" eaLnBrk="1" hangingPunct="1"/>
            <a:r>
              <a:rPr lang="en-US" u="sng">
                <a:solidFill>
                  <a:srgbClr val="CC0000"/>
                </a:solidFill>
                <a:latin typeface="Arial" charset="0"/>
              </a:rPr>
              <a:t>allele frequency</a:t>
            </a:r>
            <a:r>
              <a:rPr lang="en-US">
                <a:solidFill>
                  <a:schemeClr val="tx2"/>
                </a:solidFill>
                <a:latin typeface="Arial" charset="0"/>
              </a:rPr>
              <a:t> </a:t>
            </a:r>
            <a:r>
              <a:rPr lang="en-US">
                <a:latin typeface="Arial" charset="0"/>
              </a:rPr>
              <a:t>is how common is that allele in the population </a:t>
            </a:r>
          </a:p>
          <a:p>
            <a:pPr lvl="2" eaLnBrk="1" hangingPunct="1"/>
            <a:r>
              <a:rPr lang="en-US">
                <a:latin typeface="Arial" charset="0"/>
              </a:rPr>
              <a:t>how many </a:t>
            </a:r>
            <a:r>
              <a:rPr lang="en-US">
                <a:solidFill>
                  <a:srgbClr val="CC0000"/>
                </a:solidFill>
                <a:latin typeface="Arial" charset="0"/>
              </a:rPr>
              <a:t>A</a:t>
            </a:r>
            <a:r>
              <a:rPr lang="en-US">
                <a:latin typeface="Arial" charset="0"/>
              </a:rPr>
              <a:t> vs. </a:t>
            </a:r>
            <a:r>
              <a:rPr lang="en-US">
                <a:solidFill>
                  <a:srgbClr val="CC0000"/>
                </a:solidFill>
                <a:latin typeface="Arial" charset="0"/>
              </a:rPr>
              <a:t>a</a:t>
            </a:r>
            <a:r>
              <a:rPr lang="en-US">
                <a:latin typeface="Arial" charset="0"/>
              </a:rPr>
              <a:t> in whole population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 calcmode="lin" valueType="num">
                                      <p:cBhvr additive="base">
                                        <p:cTn id="7" dur="500" fill="hold"/>
                                        <p:tgtEl>
                                          <p:spTgt spid="420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420867">
                                            <p:txEl>
                                              <p:pRg st="1" end="1"/>
                                            </p:txEl>
                                          </p:spTgt>
                                        </p:tgtEl>
                                        <p:attrNameLst>
                                          <p:attrName>style.visibility</p:attrName>
                                        </p:attrNameLst>
                                      </p:cBhvr>
                                      <p:to>
                                        <p:strVal val="visible"/>
                                      </p:to>
                                    </p:set>
                                    <p:anim calcmode="lin" valueType="num">
                                      <p:cBhvr additive="base">
                                        <p:cTn id="11"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0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420867">
                                            <p:txEl>
                                              <p:pRg st="2" end="2"/>
                                            </p:txEl>
                                          </p:spTgt>
                                        </p:tgtEl>
                                        <p:attrNameLst>
                                          <p:attrName>style.visibility</p:attrName>
                                        </p:attrNameLst>
                                      </p:cBhvr>
                                      <p:to>
                                        <p:strVal val="visible"/>
                                      </p:to>
                                    </p:set>
                                    <p:anim calcmode="lin" valueType="num">
                                      <p:cBhvr additive="base">
                                        <p:cTn id="15" dur="500" fill="hold"/>
                                        <p:tgtEl>
                                          <p:spTgt spid="42086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208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
                                        </p:tgtEl>
                                      </p:cMediaNode>
                                    </p:audio>
                                  </p:subTnLst>
                                </p:cTn>
                              </p:par>
                              <p:par>
                                <p:cTn id="17" presetID="2" presetClass="entr" presetSubtype="8" fill="hold" grpId="0" nodeType="withEffect">
                                  <p:stCondLst>
                                    <p:cond delay="0"/>
                                  </p:stCondLst>
                                  <p:childTnLst>
                                    <p:set>
                                      <p:cBhvr>
                                        <p:cTn id="18" dur="1" fill="hold">
                                          <p:stCondLst>
                                            <p:cond delay="0"/>
                                          </p:stCondLst>
                                        </p:cTn>
                                        <p:tgtEl>
                                          <p:spTgt spid="420867">
                                            <p:txEl>
                                              <p:pRg st="3" end="3"/>
                                            </p:txEl>
                                          </p:spTgt>
                                        </p:tgtEl>
                                        <p:attrNameLst>
                                          <p:attrName>style.visibility</p:attrName>
                                        </p:attrNameLst>
                                      </p:cBhvr>
                                      <p:to>
                                        <p:strVal val="visible"/>
                                      </p:to>
                                    </p:set>
                                    <p:anim calcmode="lin" valueType="num">
                                      <p:cBhvr additive="base">
                                        <p:cTn id="19" dur="500" fill="hold"/>
                                        <p:tgtEl>
                                          <p:spTgt spid="42086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08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420867">
                                            <p:txEl>
                                              <p:pRg st="4" end="4"/>
                                            </p:txEl>
                                          </p:spTgt>
                                        </p:tgtEl>
                                        <p:attrNameLst>
                                          <p:attrName>style.visibility</p:attrName>
                                        </p:attrNameLst>
                                      </p:cBhvr>
                                      <p:to>
                                        <p:strVal val="visible"/>
                                      </p:to>
                                    </p:set>
                                    <p:anim calcmode="lin" valueType="num">
                                      <p:cBhvr additive="base">
                                        <p:cTn id="23" dur="500" fill="hold"/>
                                        <p:tgtEl>
                                          <p:spTgt spid="42086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208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par>
                                <p:cTn id="25" presetID="2" presetClass="entr" presetSubtype="8" fill="hold" grpId="0" nodeType="withEffect">
                                  <p:stCondLst>
                                    <p:cond delay="0"/>
                                  </p:stCondLst>
                                  <p:childTnLst>
                                    <p:set>
                                      <p:cBhvr>
                                        <p:cTn id="26" dur="1" fill="hold">
                                          <p:stCondLst>
                                            <p:cond delay="0"/>
                                          </p:stCondLst>
                                        </p:cTn>
                                        <p:tgtEl>
                                          <p:spTgt spid="420867">
                                            <p:txEl>
                                              <p:pRg st="5" end="5"/>
                                            </p:txEl>
                                          </p:spTgt>
                                        </p:tgtEl>
                                        <p:attrNameLst>
                                          <p:attrName>style.visibility</p:attrName>
                                        </p:attrNameLst>
                                      </p:cBhvr>
                                      <p:to>
                                        <p:strVal val="visible"/>
                                      </p:to>
                                    </p:set>
                                    <p:anim calcmode="lin" valueType="num">
                                      <p:cBhvr additive="base">
                                        <p:cTn id="27" dur="500" fill="hold"/>
                                        <p:tgtEl>
                                          <p:spTgt spid="42086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208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atin typeface="Arial" charset="0"/>
              </a:rPr>
              <a:t>Evolution of populations</a:t>
            </a:r>
          </a:p>
        </p:txBody>
      </p:sp>
      <p:sp>
        <p:nvSpPr>
          <p:cNvPr id="422915" name="Rectangle 3" descr="Rectangle: Click to edit Master text styles&#10;Second level&#10;Third level&#10;Fourth level&#10;Fifth level"/>
          <p:cNvSpPr>
            <a:spLocks noGrp="1" noChangeArrowheads="1"/>
          </p:cNvSpPr>
          <p:nvPr>
            <p:ph type="body" idx="1"/>
          </p:nvPr>
        </p:nvSpPr>
        <p:spPr>
          <a:xfrm>
            <a:off x="838200" y="1371600"/>
            <a:ext cx="8001000" cy="5486400"/>
          </a:xfrm>
        </p:spPr>
        <p:txBody>
          <a:bodyPr/>
          <a:lstStyle/>
          <a:p>
            <a:pPr marL="398463" indent="-398463" eaLnBrk="1" hangingPunct="1"/>
            <a:r>
              <a:rPr lang="en-US">
                <a:latin typeface="Arial" charset="0"/>
              </a:rPr>
              <a:t>Evolution = </a:t>
            </a:r>
            <a:r>
              <a:rPr lang="en-US" u="sng">
                <a:solidFill>
                  <a:srgbClr val="CC0000"/>
                </a:solidFill>
                <a:latin typeface="Arial" charset="0"/>
              </a:rPr>
              <a:t>change in allele frequencies</a:t>
            </a:r>
            <a:r>
              <a:rPr lang="en-US">
                <a:latin typeface="Arial" charset="0"/>
              </a:rPr>
              <a:t> in a population</a:t>
            </a:r>
          </a:p>
          <a:p>
            <a:pPr marL="873125" lvl="1" indent="-360363" eaLnBrk="1" hangingPunct="1"/>
            <a:r>
              <a:rPr lang="en-US" u="sng">
                <a:solidFill>
                  <a:schemeClr val="tx2"/>
                </a:solidFill>
                <a:latin typeface="Arial" charset="0"/>
              </a:rPr>
              <a:t>hypothetical</a:t>
            </a:r>
            <a:r>
              <a:rPr lang="en-US">
                <a:latin typeface="Arial" charset="0"/>
              </a:rPr>
              <a:t>: what conditions would cause allele frequencies to </a:t>
            </a:r>
            <a:r>
              <a:rPr lang="en-US" u="sng">
                <a:solidFill>
                  <a:srgbClr val="CC0000"/>
                </a:solidFill>
                <a:latin typeface="Arial" charset="0"/>
              </a:rPr>
              <a:t>not</a:t>
            </a:r>
            <a:r>
              <a:rPr lang="en-US">
                <a:latin typeface="Arial" charset="0"/>
              </a:rPr>
              <a:t> change?</a:t>
            </a:r>
          </a:p>
          <a:p>
            <a:pPr marL="873125" lvl="1" indent="-360363" eaLnBrk="1" hangingPunct="1"/>
            <a:r>
              <a:rPr lang="en-US" u="sng">
                <a:solidFill>
                  <a:srgbClr val="CC0000"/>
                </a:solidFill>
                <a:latin typeface="Arial" charset="0"/>
              </a:rPr>
              <a:t>non-evolving population</a:t>
            </a:r>
          </a:p>
          <a:p>
            <a:pPr marL="1377950" lvl="2" indent="-336550" eaLnBrk="1" hangingPunct="1">
              <a:buFont typeface="Wingdings" charset="0"/>
              <a:buNone/>
            </a:pPr>
            <a:r>
              <a:rPr lang="en-US" u="sng">
                <a:latin typeface="Arial" charset="0"/>
              </a:rPr>
              <a:t>REMOVE</a:t>
            </a:r>
            <a:r>
              <a:rPr lang="en-US">
                <a:latin typeface="Arial" charset="0"/>
              </a:rPr>
              <a:t> all agents of evolutionary change</a:t>
            </a:r>
          </a:p>
          <a:p>
            <a:pPr marL="1377950" lvl="2" indent="-336550" eaLnBrk="1" hangingPunct="1">
              <a:buClr>
                <a:srgbClr val="CE0202"/>
              </a:buClr>
              <a:buFont typeface="Arial" charset="0"/>
              <a:buAutoNum type="arabicPeriod"/>
            </a:pPr>
            <a:r>
              <a:rPr lang="en-US">
                <a:latin typeface="Arial" charset="0"/>
              </a:rPr>
              <a:t>very large population size (no </a:t>
            </a:r>
            <a:r>
              <a:rPr lang="en-US" u="sng">
                <a:solidFill>
                  <a:srgbClr val="CC0000"/>
                </a:solidFill>
                <a:latin typeface="Arial" charset="0"/>
              </a:rPr>
              <a:t>genetic drift</a:t>
            </a:r>
            <a:r>
              <a:rPr lang="en-US">
                <a:latin typeface="Arial" charset="0"/>
              </a:rPr>
              <a:t>)</a:t>
            </a:r>
          </a:p>
          <a:p>
            <a:pPr marL="1377950" lvl="2" indent="-336550" eaLnBrk="1" hangingPunct="1">
              <a:buClr>
                <a:srgbClr val="CE0202"/>
              </a:buClr>
              <a:buFont typeface="Arial" charset="0"/>
              <a:buAutoNum type="arabicPeriod"/>
            </a:pPr>
            <a:r>
              <a:rPr lang="en-US">
                <a:latin typeface="Arial" charset="0"/>
              </a:rPr>
              <a:t>no migration (no </a:t>
            </a:r>
            <a:r>
              <a:rPr lang="en-US" u="sng">
                <a:solidFill>
                  <a:srgbClr val="CC0000"/>
                </a:solidFill>
                <a:latin typeface="Arial" charset="0"/>
              </a:rPr>
              <a:t>gene flow</a:t>
            </a:r>
            <a:r>
              <a:rPr lang="en-US">
                <a:latin typeface="Arial" charset="0"/>
              </a:rPr>
              <a:t> in or out)</a:t>
            </a:r>
          </a:p>
          <a:p>
            <a:pPr marL="1377950" lvl="2" indent="-336550" eaLnBrk="1" hangingPunct="1">
              <a:buClr>
                <a:srgbClr val="CE0202"/>
              </a:buClr>
              <a:buFont typeface="Arial" charset="0"/>
              <a:buAutoNum type="arabicPeriod"/>
            </a:pPr>
            <a:r>
              <a:rPr lang="en-US">
                <a:latin typeface="Arial" charset="0"/>
              </a:rPr>
              <a:t>no </a:t>
            </a:r>
            <a:r>
              <a:rPr lang="en-US" u="sng">
                <a:solidFill>
                  <a:srgbClr val="CC0000"/>
                </a:solidFill>
                <a:latin typeface="Arial" charset="0"/>
              </a:rPr>
              <a:t>mutation</a:t>
            </a:r>
            <a:r>
              <a:rPr lang="en-US">
                <a:latin typeface="Arial" charset="0"/>
              </a:rPr>
              <a:t> (no genetic change)</a:t>
            </a:r>
          </a:p>
          <a:p>
            <a:pPr marL="1377950" lvl="2" indent="-336550" eaLnBrk="1" hangingPunct="1">
              <a:buClr>
                <a:srgbClr val="CE0202"/>
              </a:buClr>
              <a:buFont typeface="Arial" charset="0"/>
              <a:buAutoNum type="arabicPeriod"/>
            </a:pPr>
            <a:r>
              <a:rPr lang="en-US" u="sng">
                <a:solidFill>
                  <a:srgbClr val="CC0000"/>
                </a:solidFill>
                <a:latin typeface="Arial" charset="0"/>
              </a:rPr>
              <a:t>random mating</a:t>
            </a:r>
            <a:r>
              <a:rPr lang="en-US">
                <a:latin typeface="Arial" charset="0"/>
              </a:rPr>
              <a:t> (no sexual selection)</a:t>
            </a:r>
          </a:p>
          <a:p>
            <a:pPr marL="1377950" lvl="2" indent="-336550" eaLnBrk="1" hangingPunct="1">
              <a:buClr>
                <a:srgbClr val="CE0202"/>
              </a:buClr>
              <a:buFont typeface="Arial" charset="0"/>
              <a:buAutoNum type="arabicPeriod"/>
            </a:pPr>
            <a:r>
              <a:rPr lang="en-US">
                <a:latin typeface="Arial" charset="0"/>
              </a:rPr>
              <a:t>no </a:t>
            </a:r>
            <a:r>
              <a:rPr lang="en-US" u="sng">
                <a:solidFill>
                  <a:srgbClr val="CC0000"/>
                </a:solidFill>
                <a:latin typeface="Arial" charset="0"/>
              </a:rPr>
              <a:t>natural selection</a:t>
            </a:r>
            <a:r>
              <a:rPr lang="en-US">
                <a:latin typeface="Arial" charset="0"/>
              </a:rPr>
              <a:t> (everyone is equally fit)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22915">
                                            <p:txEl>
                                              <p:pRg st="1" end="1"/>
                                            </p:txEl>
                                          </p:spTgt>
                                        </p:tgtEl>
                                        <p:attrNameLst>
                                          <p:attrName>style.visibility</p:attrName>
                                        </p:attrNameLst>
                                      </p:cBhvr>
                                      <p:to>
                                        <p:strVal val="visible"/>
                                      </p:to>
                                    </p:set>
                                    <p:anim calcmode="lin" valueType="num">
                                      <p:cBhvr additive="base">
                                        <p:cTn id="12" dur="500" fill="hold"/>
                                        <p:tgtEl>
                                          <p:spTgt spid="42291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22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22915">
                                            <p:txEl>
                                              <p:pRg st="2" end="2"/>
                                            </p:txEl>
                                          </p:spTgt>
                                        </p:tgtEl>
                                        <p:attrNameLst>
                                          <p:attrName>style.visibility</p:attrName>
                                        </p:attrNameLst>
                                      </p:cBhvr>
                                      <p:to>
                                        <p:strVal val="visible"/>
                                      </p:to>
                                    </p:set>
                                    <p:anim calcmode="lin" valueType="num">
                                      <p:cBhvr additive="base">
                                        <p:cTn id="18" dur="500" fill="hold"/>
                                        <p:tgtEl>
                                          <p:spTgt spid="422915">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22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22915">
                                            <p:txEl>
                                              <p:pRg st="3" end="3"/>
                                            </p:txEl>
                                          </p:spTgt>
                                        </p:tgtEl>
                                        <p:attrNameLst>
                                          <p:attrName>style.visibility</p:attrName>
                                        </p:attrNameLst>
                                      </p:cBhvr>
                                      <p:to>
                                        <p:strVal val="visible"/>
                                      </p:to>
                                    </p:set>
                                    <p:anim calcmode="lin" valueType="num">
                                      <p:cBhvr additive="base">
                                        <p:cTn id="24" dur="500" fill="hold"/>
                                        <p:tgtEl>
                                          <p:spTgt spid="422915">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22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22915">
                                            <p:txEl>
                                              <p:pRg st="4" end="4"/>
                                            </p:txEl>
                                          </p:spTgt>
                                        </p:tgtEl>
                                        <p:attrNameLst>
                                          <p:attrName>style.visibility</p:attrName>
                                        </p:attrNameLst>
                                      </p:cBhvr>
                                      <p:to>
                                        <p:strVal val="visible"/>
                                      </p:to>
                                    </p:set>
                                    <p:anim calcmode="lin" valueType="num">
                                      <p:cBhvr additive="base">
                                        <p:cTn id="30" dur="500" fill="hold"/>
                                        <p:tgtEl>
                                          <p:spTgt spid="422915">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22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22915">
                                            <p:txEl>
                                              <p:pRg st="5" end="5"/>
                                            </p:txEl>
                                          </p:spTgt>
                                        </p:tgtEl>
                                        <p:attrNameLst>
                                          <p:attrName>style.visibility</p:attrName>
                                        </p:attrNameLst>
                                      </p:cBhvr>
                                      <p:to>
                                        <p:strVal val="visible"/>
                                      </p:to>
                                    </p:set>
                                    <p:anim calcmode="lin" valueType="num">
                                      <p:cBhvr additive="base">
                                        <p:cTn id="36" dur="500" fill="hold"/>
                                        <p:tgtEl>
                                          <p:spTgt spid="422915">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229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22915">
                                            <p:txEl>
                                              <p:pRg st="6" end="6"/>
                                            </p:txEl>
                                          </p:spTgt>
                                        </p:tgtEl>
                                        <p:attrNameLst>
                                          <p:attrName>style.visibility</p:attrName>
                                        </p:attrNameLst>
                                      </p:cBhvr>
                                      <p:to>
                                        <p:strVal val="visible"/>
                                      </p:to>
                                    </p:set>
                                    <p:anim calcmode="lin" valueType="num">
                                      <p:cBhvr additive="base">
                                        <p:cTn id="42" dur="500" fill="hold"/>
                                        <p:tgtEl>
                                          <p:spTgt spid="422915">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229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22915">
                                            <p:txEl>
                                              <p:pRg st="7" end="7"/>
                                            </p:txEl>
                                          </p:spTgt>
                                        </p:tgtEl>
                                        <p:attrNameLst>
                                          <p:attrName>style.visibility</p:attrName>
                                        </p:attrNameLst>
                                      </p:cBhvr>
                                      <p:to>
                                        <p:strVal val="visible"/>
                                      </p:to>
                                    </p:set>
                                    <p:anim calcmode="lin" valueType="num">
                                      <p:cBhvr additive="base">
                                        <p:cTn id="48" dur="500" fill="hold"/>
                                        <p:tgtEl>
                                          <p:spTgt spid="422915">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229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22915">
                                            <p:txEl>
                                              <p:pRg st="8" end="8"/>
                                            </p:txEl>
                                          </p:spTgt>
                                        </p:tgtEl>
                                        <p:attrNameLst>
                                          <p:attrName>style.visibility</p:attrName>
                                        </p:attrNameLst>
                                      </p:cBhvr>
                                      <p:to>
                                        <p:strVal val="visible"/>
                                      </p:to>
                                    </p:set>
                                    <p:anim calcmode="lin" valueType="num">
                                      <p:cBhvr additive="base">
                                        <p:cTn id="54" dur="500" fill="hold"/>
                                        <p:tgtEl>
                                          <p:spTgt spid="422915">
                                            <p:txEl>
                                              <p:pRg st="8" end="8"/>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42291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Arial" charset="0"/>
              </a:rPr>
              <a:t>Hardy-Weinberg equilibrium</a:t>
            </a:r>
          </a:p>
        </p:txBody>
      </p:sp>
      <p:sp>
        <p:nvSpPr>
          <p:cNvPr id="424963" name="Rectangle 3" descr="Rectangle: Click to edit Master text styles&#10;Second level&#10;Third level&#10;Fourth level&#10;Fifth level"/>
          <p:cNvSpPr>
            <a:spLocks noGrp="1" noChangeArrowheads="1"/>
          </p:cNvSpPr>
          <p:nvPr>
            <p:ph type="body" idx="1"/>
          </p:nvPr>
        </p:nvSpPr>
        <p:spPr>
          <a:xfrm>
            <a:off x="1066800" y="1371600"/>
            <a:ext cx="7772400" cy="3200400"/>
          </a:xfrm>
        </p:spPr>
        <p:txBody>
          <a:bodyPr/>
          <a:lstStyle/>
          <a:p>
            <a:pPr eaLnBrk="1" hangingPunct="1"/>
            <a:r>
              <a:rPr lang="en-US" sz="2600">
                <a:latin typeface="Arial" charset="0"/>
              </a:rPr>
              <a:t>Hypothetical, non-evolving population</a:t>
            </a:r>
          </a:p>
          <a:p>
            <a:pPr lvl="1" eaLnBrk="1" hangingPunct="1"/>
            <a:r>
              <a:rPr lang="en-US" sz="2400">
                <a:latin typeface="Arial" charset="0"/>
              </a:rPr>
              <a:t>preserves allele frequencies</a:t>
            </a:r>
          </a:p>
          <a:p>
            <a:pPr eaLnBrk="1" hangingPunct="1"/>
            <a:r>
              <a:rPr lang="en-US" sz="2600">
                <a:latin typeface="Arial" charset="0"/>
              </a:rPr>
              <a:t>Serves as a model </a:t>
            </a:r>
            <a:r>
              <a:rPr lang="en-US" sz="2600">
                <a:solidFill>
                  <a:srgbClr val="CC0000"/>
                </a:solidFill>
                <a:latin typeface="Arial" charset="0"/>
              </a:rPr>
              <a:t>(</a:t>
            </a:r>
            <a:r>
              <a:rPr lang="en-US" sz="2600" u="sng">
                <a:solidFill>
                  <a:srgbClr val="CC0000"/>
                </a:solidFill>
                <a:latin typeface="Arial" charset="0"/>
              </a:rPr>
              <a:t>null hypothesis</a:t>
            </a:r>
            <a:r>
              <a:rPr lang="en-US" sz="2600">
                <a:solidFill>
                  <a:srgbClr val="CC0000"/>
                </a:solidFill>
                <a:latin typeface="Arial" charset="0"/>
              </a:rPr>
              <a:t>)</a:t>
            </a:r>
            <a:endParaRPr lang="en-US" sz="2600">
              <a:latin typeface="Arial" charset="0"/>
            </a:endParaRPr>
          </a:p>
          <a:p>
            <a:pPr lvl="1" eaLnBrk="1" hangingPunct="1"/>
            <a:r>
              <a:rPr lang="en-US" sz="2400">
                <a:latin typeface="Arial" charset="0"/>
              </a:rPr>
              <a:t>natural populations rarely in </a:t>
            </a:r>
            <a:r>
              <a:rPr lang="en-US" sz="2400" u="sng">
                <a:solidFill>
                  <a:srgbClr val="CC0000"/>
                </a:solidFill>
                <a:latin typeface="Arial" charset="0"/>
              </a:rPr>
              <a:t>H-W equilibrium</a:t>
            </a:r>
            <a:endParaRPr lang="en-US" sz="2400">
              <a:latin typeface="Arial" charset="0"/>
            </a:endParaRPr>
          </a:p>
          <a:p>
            <a:pPr lvl="1" eaLnBrk="1" hangingPunct="1"/>
            <a:r>
              <a:rPr lang="en-US" sz="2400">
                <a:latin typeface="Arial" charset="0"/>
              </a:rPr>
              <a:t>useful model to </a:t>
            </a:r>
            <a:r>
              <a:rPr lang="en-US" sz="2400" u="sng">
                <a:solidFill>
                  <a:srgbClr val="0F116A"/>
                </a:solidFill>
                <a:latin typeface="Arial" charset="0"/>
              </a:rPr>
              <a:t>measure</a:t>
            </a:r>
            <a:r>
              <a:rPr lang="en-US" sz="2400">
                <a:latin typeface="Arial" charset="0"/>
              </a:rPr>
              <a:t> if forces are acting on a population</a:t>
            </a:r>
          </a:p>
          <a:p>
            <a:pPr lvl="2" eaLnBrk="1" hangingPunct="1"/>
            <a:r>
              <a:rPr lang="en-US" sz="2000">
                <a:latin typeface="Arial" charset="0"/>
              </a:rPr>
              <a:t>measuring evolutionary change</a:t>
            </a:r>
            <a:endParaRPr lang="en-US" sz="2000">
              <a:solidFill>
                <a:srgbClr val="CC0000"/>
              </a:solidFill>
              <a:latin typeface="Arial" charset="0"/>
            </a:endParaRPr>
          </a:p>
        </p:txBody>
      </p:sp>
      <p:pic>
        <p:nvPicPr>
          <p:cNvPr id="424964" name="Picture 4" descr="weinberg"/>
          <p:cNvPicPr>
            <a:picLocks noChangeAspect="1" noChangeArrowheads="1"/>
          </p:cNvPicPr>
          <p:nvPr/>
        </p:nvPicPr>
        <p:blipFill>
          <a:blip r:embed="rId4">
            <a:lum bright="-10000" contrast="20000"/>
          </a:blip>
          <a:srcRect b="3871"/>
          <a:stretch>
            <a:fillRect/>
          </a:stretch>
        </p:blipFill>
        <p:spPr bwMode="auto">
          <a:xfrm>
            <a:off x="5181600" y="4464050"/>
            <a:ext cx="1462088" cy="2236788"/>
          </a:xfrm>
          <a:prstGeom prst="rect">
            <a:avLst/>
          </a:prstGeom>
          <a:noFill/>
          <a:ln w="9525">
            <a:solidFill>
              <a:srgbClr val="000005"/>
            </a:solidFill>
            <a:miter lim="800000"/>
            <a:headEnd/>
            <a:tailEnd/>
          </a:ln>
          <a:effectLst>
            <a:outerShdw dist="35921" dir="2700000" algn="ctr" rotWithShape="0">
              <a:srgbClr val="808080"/>
            </a:outerShdw>
          </a:effectLst>
        </p:spPr>
      </p:pic>
      <p:pic>
        <p:nvPicPr>
          <p:cNvPr id="424965" name="Picture 5" descr="DeMorgan-326"/>
          <p:cNvPicPr>
            <a:picLocks noChangeAspect="1" noChangeArrowheads="1"/>
          </p:cNvPicPr>
          <p:nvPr/>
        </p:nvPicPr>
        <p:blipFill>
          <a:blip r:embed="rId5"/>
          <a:srcRect/>
          <a:stretch>
            <a:fillRect/>
          </a:stretch>
        </p:blipFill>
        <p:spPr bwMode="auto">
          <a:xfrm>
            <a:off x="2667000" y="4464050"/>
            <a:ext cx="2241550" cy="2241550"/>
          </a:xfrm>
          <a:prstGeom prst="rect">
            <a:avLst/>
          </a:prstGeom>
          <a:noFill/>
          <a:ln w="9525">
            <a:solidFill>
              <a:srgbClr val="000005"/>
            </a:solidFill>
            <a:miter lim="800000"/>
            <a:headEnd/>
            <a:tailEnd/>
          </a:ln>
          <a:effectLst>
            <a:outerShdw dist="35921" dir="2700000" algn="ctr" rotWithShape="0">
              <a:srgbClr val="808080"/>
            </a:outerShdw>
          </a:effectLst>
        </p:spPr>
      </p:pic>
      <p:sp>
        <p:nvSpPr>
          <p:cNvPr id="21510" name="Rectangle 6"/>
          <p:cNvSpPr>
            <a:spLocks noChangeArrowheads="1"/>
          </p:cNvSpPr>
          <p:nvPr/>
        </p:nvSpPr>
        <p:spPr bwMode="auto">
          <a:xfrm>
            <a:off x="6705600" y="5943600"/>
            <a:ext cx="21336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200" b="1">
                <a:solidFill>
                  <a:srgbClr val="0F116A"/>
                </a:solidFill>
              </a:rPr>
              <a:t>W. Weinberg</a:t>
            </a:r>
          </a:p>
          <a:p>
            <a:pPr algn="l"/>
            <a:r>
              <a:rPr lang="en-US" sz="2200" b="1"/>
              <a:t>physician</a:t>
            </a:r>
            <a:endParaRPr lang="en-US" sz="3000" b="1">
              <a:solidFill>
                <a:srgbClr val="0F116A"/>
              </a:solidFill>
            </a:endParaRPr>
          </a:p>
        </p:txBody>
      </p:sp>
      <p:sp>
        <p:nvSpPr>
          <p:cNvPr id="21511" name="Rectangle 7"/>
          <p:cNvSpPr>
            <a:spLocks noChangeArrowheads="1"/>
          </p:cNvSpPr>
          <p:nvPr/>
        </p:nvSpPr>
        <p:spPr bwMode="auto">
          <a:xfrm>
            <a:off x="304800" y="5943600"/>
            <a:ext cx="2347913"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200" b="1">
                <a:solidFill>
                  <a:srgbClr val="0F116A"/>
                </a:solidFill>
              </a:rPr>
              <a:t>G.H. Hardy</a:t>
            </a:r>
          </a:p>
          <a:p>
            <a:pPr algn="r"/>
            <a:r>
              <a:rPr lang="en-US" sz="2200" b="1"/>
              <a:t>mathematician</a:t>
            </a:r>
            <a:endParaRPr lang="en-US" sz="3000" b="1">
              <a:solidFill>
                <a:srgbClr val="0F116A"/>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anim calcmode="lin" valueType="num">
                                      <p:cBhvr additive="base">
                                        <p:cTn id="7" dur="500" fill="hold"/>
                                        <p:tgtEl>
                                          <p:spTgt spid="424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49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24963">
                                            <p:txEl>
                                              <p:pRg st="1" end="1"/>
                                            </p:txEl>
                                          </p:spTgt>
                                        </p:tgtEl>
                                        <p:attrNameLst>
                                          <p:attrName>style.visibility</p:attrName>
                                        </p:attrNameLst>
                                      </p:cBhvr>
                                      <p:to>
                                        <p:strVal val="visible"/>
                                      </p:to>
                                    </p:set>
                                    <p:anim calcmode="lin" valueType="num">
                                      <p:cBhvr additive="base">
                                        <p:cTn id="12" dur="500" fill="hold"/>
                                        <p:tgtEl>
                                          <p:spTgt spid="4249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249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24963">
                                            <p:txEl>
                                              <p:pRg st="2" end="2"/>
                                            </p:txEl>
                                          </p:spTgt>
                                        </p:tgtEl>
                                        <p:attrNameLst>
                                          <p:attrName>style.visibility</p:attrName>
                                        </p:attrNameLst>
                                      </p:cBhvr>
                                      <p:to>
                                        <p:strVal val="visible"/>
                                      </p:to>
                                    </p:set>
                                    <p:anim calcmode="lin" valueType="num">
                                      <p:cBhvr additive="base">
                                        <p:cTn id="18" dur="500" fill="hold"/>
                                        <p:tgtEl>
                                          <p:spTgt spid="42496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249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24963">
                                            <p:txEl>
                                              <p:pRg st="3" end="3"/>
                                            </p:txEl>
                                          </p:spTgt>
                                        </p:tgtEl>
                                        <p:attrNameLst>
                                          <p:attrName>style.visibility</p:attrName>
                                        </p:attrNameLst>
                                      </p:cBhvr>
                                      <p:to>
                                        <p:strVal val="visible"/>
                                      </p:to>
                                    </p:set>
                                    <p:anim calcmode="lin" valueType="num">
                                      <p:cBhvr additive="base">
                                        <p:cTn id="24" dur="500" fill="hold"/>
                                        <p:tgtEl>
                                          <p:spTgt spid="42496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249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24963">
                                            <p:txEl>
                                              <p:pRg st="4" end="4"/>
                                            </p:txEl>
                                          </p:spTgt>
                                        </p:tgtEl>
                                        <p:attrNameLst>
                                          <p:attrName>style.visibility</p:attrName>
                                        </p:attrNameLst>
                                      </p:cBhvr>
                                      <p:to>
                                        <p:strVal val="visible"/>
                                      </p:to>
                                    </p:set>
                                    <p:anim calcmode="lin" valueType="num">
                                      <p:cBhvr additive="base">
                                        <p:cTn id="30" dur="500" fill="hold"/>
                                        <p:tgtEl>
                                          <p:spTgt spid="42496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249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24963">
                                            <p:txEl>
                                              <p:pRg st="5" end="5"/>
                                            </p:txEl>
                                          </p:spTgt>
                                        </p:tgtEl>
                                        <p:attrNameLst>
                                          <p:attrName>style.visibility</p:attrName>
                                        </p:attrNameLst>
                                      </p:cBhvr>
                                      <p:to>
                                        <p:strVal val="visible"/>
                                      </p:to>
                                    </p:set>
                                    <p:anim calcmode="lin" valueType="num">
                                      <p:cBhvr additive="base">
                                        <p:cTn id="36" dur="500" fill="hold"/>
                                        <p:tgtEl>
                                          <p:spTgt spid="424963">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249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Arial" charset="0"/>
              </a:rPr>
              <a:t>Hardy-Weinberg theorem</a:t>
            </a:r>
            <a:endParaRPr lang="en-US">
              <a:solidFill>
                <a:srgbClr val="000000"/>
              </a:solidFill>
              <a:latin typeface="Arial" charset="0"/>
            </a:endParaRPr>
          </a:p>
        </p:txBody>
      </p:sp>
      <p:sp>
        <p:nvSpPr>
          <p:cNvPr id="427011" name="Rectangle 3" descr="Rectangle: Click to edit Master text styles&#10;Second level&#10;Third level&#10;Fourth level&#10;Fifth level"/>
          <p:cNvSpPr>
            <a:spLocks noGrp="1" noChangeArrowheads="1"/>
          </p:cNvSpPr>
          <p:nvPr>
            <p:ph type="body" idx="1"/>
          </p:nvPr>
        </p:nvSpPr>
        <p:spPr>
          <a:xfrm>
            <a:off x="838200" y="1371600"/>
            <a:ext cx="7391400" cy="3276600"/>
          </a:xfrm>
        </p:spPr>
        <p:txBody>
          <a:bodyPr/>
          <a:lstStyle/>
          <a:p>
            <a:pPr eaLnBrk="1" hangingPunct="1"/>
            <a:r>
              <a:rPr lang="en-US">
                <a:latin typeface="Arial" charset="0"/>
              </a:rPr>
              <a:t>Counting </a:t>
            </a:r>
            <a:r>
              <a:rPr lang="en-US" u="sng">
                <a:solidFill>
                  <a:srgbClr val="CC0000"/>
                </a:solidFill>
                <a:latin typeface="Arial" charset="0"/>
              </a:rPr>
              <a:t>Alleles</a:t>
            </a:r>
            <a:endParaRPr lang="en-US">
              <a:latin typeface="Arial" charset="0"/>
            </a:endParaRPr>
          </a:p>
          <a:p>
            <a:pPr lvl="1" eaLnBrk="1" hangingPunct="1"/>
            <a:r>
              <a:rPr lang="en-US">
                <a:latin typeface="Arial" charset="0"/>
              </a:rPr>
              <a:t>assume 2 alleles = </a:t>
            </a:r>
            <a:r>
              <a:rPr lang="en-US">
                <a:solidFill>
                  <a:srgbClr val="CC0000"/>
                </a:solidFill>
                <a:latin typeface="Arial" charset="0"/>
              </a:rPr>
              <a:t>B</a:t>
            </a:r>
            <a:r>
              <a:rPr lang="en-US">
                <a:latin typeface="Arial" charset="0"/>
              </a:rPr>
              <a:t>, </a:t>
            </a:r>
            <a:r>
              <a:rPr lang="en-US">
                <a:solidFill>
                  <a:srgbClr val="CC0000"/>
                </a:solidFill>
                <a:latin typeface="Arial" charset="0"/>
              </a:rPr>
              <a:t>b</a:t>
            </a:r>
            <a:endParaRPr lang="en-US">
              <a:latin typeface="Arial" charset="0"/>
            </a:endParaRPr>
          </a:p>
          <a:p>
            <a:pPr lvl="1" eaLnBrk="1" hangingPunct="1"/>
            <a:r>
              <a:rPr lang="en-US" u="sng">
                <a:latin typeface="Arial" charset="0"/>
              </a:rPr>
              <a:t>frequency</a:t>
            </a:r>
            <a:r>
              <a:rPr lang="en-US">
                <a:latin typeface="Arial" charset="0"/>
              </a:rPr>
              <a:t> of dominant allele (</a:t>
            </a:r>
            <a:r>
              <a:rPr lang="en-US">
                <a:solidFill>
                  <a:srgbClr val="CC0000"/>
                </a:solidFill>
                <a:latin typeface="Arial" charset="0"/>
              </a:rPr>
              <a:t>B</a:t>
            </a:r>
            <a:r>
              <a:rPr lang="en-US">
                <a:latin typeface="Arial" charset="0"/>
              </a:rPr>
              <a:t>) =</a:t>
            </a:r>
            <a:r>
              <a:rPr lang="en-US" i="1">
                <a:latin typeface="Arial" charset="0"/>
              </a:rPr>
              <a:t> </a:t>
            </a:r>
            <a:r>
              <a:rPr lang="en-US" i="1">
                <a:solidFill>
                  <a:srgbClr val="CC0000"/>
                </a:solidFill>
                <a:latin typeface="Arial" charset="0"/>
              </a:rPr>
              <a:t>p</a:t>
            </a:r>
            <a:r>
              <a:rPr lang="en-US">
                <a:latin typeface="Arial" charset="0"/>
              </a:rPr>
              <a:t> </a:t>
            </a:r>
          </a:p>
          <a:p>
            <a:pPr lvl="1" eaLnBrk="1" hangingPunct="1"/>
            <a:r>
              <a:rPr lang="en-US" u="sng">
                <a:latin typeface="Arial" charset="0"/>
              </a:rPr>
              <a:t>frequency</a:t>
            </a:r>
            <a:r>
              <a:rPr lang="en-US">
                <a:latin typeface="Arial" charset="0"/>
              </a:rPr>
              <a:t> of recessive allele (</a:t>
            </a:r>
            <a:r>
              <a:rPr lang="en-US">
                <a:solidFill>
                  <a:srgbClr val="CC0000"/>
                </a:solidFill>
                <a:latin typeface="Arial" charset="0"/>
              </a:rPr>
              <a:t>b</a:t>
            </a:r>
            <a:r>
              <a:rPr lang="en-US">
                <a:latin typeface="Arial" charset="0"/>
              </a:rPr>
              <a:t>) = </a:t>
            </a:r>
            <a:r>
              <a:rPr lang="en-US" i="1">
                <a:solidFill>
                  <a:srgbClr val="CC0000"/>
                </a:solidFill>
                <a:latin typeface="Arial" charset="0"/>
              </a:rPr>
              <a:t>q</a:t>
            </a:r>
            <a:r>
              <a:rPr lang="en-US">
                <a:latin typeface="Arial" charset="0"/>
              </a:rPr>
              <a:t> </a:t>
            </a:r>
          </a:p>
          <a:p>
            <a:pPr lvl="2" eaLnBrk="1" hangingPunct="1"/>
            <a:r>
              <a:rPr lang="en-US">
                <a:latin typeface="Arial" charset="0"/>
              </a:rPr>
              <a:t>frequencies must add to 1 (100</a:t>
            </a:r>
            <a:r>
              <a:rPr lang="en-US" b="0">
                <a:latin typeface="Arial" charset="0"/>
              </a:rPr>
              <a:t>%</a:t>
            </a:r>
            <a:r>
              <a:rPr lang="en-US">
                <a:latin typeface="Arial" charset="0"/>
              </a:rPr>
              <a:t>), so: </a:t>
            </a:r>
          </a:p>
          <a:p>
            <a:pPr lvl="1" eaLnBrk="1" hangingPunct="1">
              <a:buFontTx/>
              <a:buNone/>
            </a:pPr>
            <a:r>
              <a:rPr lang="en-US" i="1">
                <a:solidFill>
                  <a:schemeClr val="tx2"/>
                </a:solidFill>
                <a:latin typeface="Arial" charset="0"/>
              </a:rPr>
              <a:t>				</a:t>
            </a:r>
            <a:r>
              <a:rPr lang="en-US" i="1">
                <a:solidFill>
                  <a:srgbClr val="CC0000"/>
                </a:solidFill>
                <a:latin typeface="Arial" charset="0"/>
              </a:rPr>
              <a:t>p</a:t>
            </a:r>
            <a:r>
              <a:rPr lang="en-US">
                <a:solidFill>
                  <a:srgbClr val="CC0000"/>
                </a:solidFill>
                <a:latin typeface="Arial" charset="0"/>
              </a:rPr>
              <a:t> + </a:t>
            </a:r>
            <a:r>
              <a:rPr lang="en-US" i="1">
                <a:solidFill>
                  <a:srgbClr val="CC0000"/>
                </a:solidFill>
                <a:latin typeface="Arial" charset="0"/>
              </a:rPr>
              <a:t>q</a:t>
            </a:r>
            <a:r>
              <a:rPr lang="en-US">
                <a:solidFill>
                  <a:srgbClr val="CC0000"/>
                </a:solidFill>
                <a:latin typeface="Arial" charset="0"/>
              </a:rPr>
              <a:t> = 1</a:t>
            </a:r>
            <a:endParaRPr lang="en-US">
              <a:solidFill>
                <a:schemeClr val="tx2"/>
              </a:solidFill>
              <a:latin typeface="Arial" charset="0"/>
            </a:endParaRPr>
          </a:p>
        </p:txBody>
      </p:sp>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l="38251" t="21001" r="1125" b="46500"/>
          <a:stretch>
            <a:fillRect/>
          </a:stretch>
        </p:blipFill>
        <p:spPr bwMode="auto">
          <a:xfrm>
            <a:off x="2209800" y="4648200"/>
            <a:ext cx="50990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6553200" y="45720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2534" name="Rectangle 6"/>
          <p:cNvSpPr>
            <a:spLocks noChangeArrowheads="1"/>
          </p:cNvSpPr>
          <p:nvPr/>
        </p:nvSpPr>
        <p:spPr bwMode="auto">
          <a:xfrm>
            <a:off x="4630738" y="4572000"/>
            <a:ext cx="623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2535" name="Rectangle 7"/>
          <p:cNvSpPr>
            <a:spLocks noChangeArrowheads="1"/>
          </p:cNvSpPr>
          <p:nvPr/>
        </p:nvSpPr>
        <p:spPr bwMode="auto">
          <a:xfrm>
            <a:off x="2782888" y="457200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7011">
                                            <p:txEl>
                                              <p:pRg st="1" end="1"/>
                                            </p:txEl>
                                          </p:spTgt>
                                        </p:tgtEl>
                                        <p:attrNameLst>
                                          <p:attrName>style.visibility</p:attrName>
                                        </p:attrNameLst>
                                      </p:cBhvr>
                                      <p:to>
                                        <p:strVal val="visible"/>
                                      </p:to>
                                    </p:set>
                                    <p:anim calcmode="lin" valueType="num">
                                      <p:cBhvr additive="base">
                                        <p:cTn id="7" dur="500" fill="hold"/>
                                        <p:tgtEl>
                                          <p:spTgt spid="4270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70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7011">
                                            <p:txEl>
                                              <p:pRg st="2" end="2"/>
                                            </p:txEl>
                                          </p:spTgt>
                                        </p:tgtEl>
                                        <p:attrNameLst>
                                          <p:attrName>style.visibility</p:attrName>
                                        </p:attrNameLst>
                                      </p:cBhvr>
                                      <p:to>
                                        <p:strVal val="visible"/>
                                      </p:to>
                                    </p:set>
                                    <p:anim calcmode="lin" valueType="num">
                                      <p:cBhvr additive="base">
                                        <p:cTn id="13" dur="500" fill="hold"/>
                                        <p:tgtEl>
                                          <p:spTgt spid="4270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70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7011">
                                            <p:txEl>
                                              <p:pRg st="3" end="3"/>
                                            </p:txEl>
                                          </p:spTgt>
                                        </p:tgtEl>
                                        <p:attrNameLst>
                                          <p:attrName>style.visibility</p:attrName>
                                        </p:attrNameLst>
                                      </p:cBhvr>
                                      <p:to>
                                        <p:strVal val="visible"/>
                                      </p:to>
                                    </p:set>
                                    <p:anim calcmode="lin" valueType="num">
                                      <p:cBhvr additive="base">
                                        <p:cTn id="19" dur="500" fill="hold"/>
                                        <p:tgtEl>
                                          <p:spTgt spid="4270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70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7011">
                                            <p:txEl>
                                              <p:pRg st="4" end="4"/>
                                            </p:txEl>
                                          </p:spTgt>
                                        </p:tgtEl>
                                        <p:attrNameLst>
                                          <p:attrName>style.visibility</p:attrName>
                                        </p:attrNameLst>
                                      </p:cBhvr>
                                      <p:to>
                                        <p:strVal val="visible"/>
                                      </p:to>
                                    </p:set>
                                    <p:anim calcmode="lin" valueType="num">
                                      <p:cBhvr additive="base">
                                        <p:cTn id="25" dur="500" fill="hold"/>
                                        <p:tgtEl>
                                          <p:spTgt spid="4270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70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7011">
                                            <p:txEl>
                                              <p:pRg st="5" end="5"/>
                                            </p:txEl>
                                          </p:spTgt>
                                        </p:tgtEl>
                                        <p:attrNameLst>
                                          <p:attrName>style.visibility</p:attrName>
                                        </p:attrNameLst>
                                      </p:cBhvr>
                                      <p:to>
                                        <p:strVal val="visible"/>
                                      </p:to>
                                    </p:set>
                                    <p:anim calcmode="lin" valueType="num">
                                      <p:cBhvr additive="base">
                                        <p:cTn id="31" dur="500" fill="hold"/>
                                        <p:tgtEl>
                                          <p:spTgt spid="4270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70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rPr>
              <a:t>Hardy-Weinberg theorem</a:t>
            </a:r>
            <a:endParaRPr lang="en-US">
              <a:solidFill>
                <a:srgbClr val="000000"/>
              </a:solidFill>
              <a:latin typeface="Arial" charset="0"/>
            </a:endParaRPr>
          </a:p>
        </p:txBody>
      </p:sp>
      <p:sp>
        <p:nvSpPr>
          <p:cNvPr id="452611" name="Rectangle 3" descr="Rectangle: Click to edit Master text styles&#10;Second level&#10;Third level&#10;Fourth level&#10;Fifth level"/>
          <p:cNvSpPr>
            <a:spLocks noGrp="1" noChangeArrowheads="1"/>
          </p:cNvSpPr>
          <p:nvPr>
            <p:ph type="body" idx="1"/>
          </p:nvPr>
        </p:nvSpPr>
        <p:spPr>
          <a:xfrm>
            <a:off x="838200" y="1371600"/>
            <a:ext cx="8305800" cy="2819400"/>
          </a:xfrm>
        </p:spPr>
        <p:txBody>
          <a:bodyPr/>
          <a:lstStyle/>
          <a:p>
            <a:pPr eaLnBrk="1" hangingPunct="1"/>
            <a:r>
              <a:rPr lang="en-US" sz="2600">
                <a:latin typeface="Arial" charset="0"/>
              </a:rPr>
              <a:t>Counting </a:t>
            </a:r>
            <a:r>
              <a:rPr lang="en-US" sz="2600" u="sng">
                <a:solidFill>
                  <a:srgbClr val="CC0000"/>
                </a:solidFill>
                <a:latin typeface="Arial" charset="0"/>
              </a:rPr>
              <a:t>Individuals</a:t>
            </a:r>
            <a:endParaRPr lang="en-US" sz="2200">
              <a:latin typeface="Arial" charset="0"/>
            </a:endParaRPr>
          </a:p>
          <a:p>
            <a:pPr lvl="1" eaLnBrk="1" hangingPunct="1"/>
            <a:r>
              <a:rPr lang="en-US" sz="2400">
                <a:latin typeface="Arial" charset="0"/>
              </a:rPr>
              <a:t>frequency of </a:t>
            </a:r>
            <a:r>
              <a:rPr lang="en-US" sz="2400" u="sng">
                <a:solidFill>
                  <a:srgbClr val="0F116A"/>
                </a:solidFill>
                <a:latin typeface="Arial" charset="0"/>
              </a:rPr>
              <a:t>homozygous dominant</a:t>
            </a:r>
            <a:r>
              <a:rPr lang="en-US" sz="2400">
                <a:latin typeface="Arial" charset="0"/>
              </a:rPr>
              <a:t>: </a:t>
            </a:r>
            <a:r>
              <a:rPr lang="en-US" sz="2400" i="1">
                <a:solidFill>
                  <a:srgbClr val="CC0000"/>
                </a:solidFill>
                <a:latin typeface="Arial" charset="0"/>
              </a:rPr>
              <a:t>p</a:t>
            </a:r>
            <a:r>
              <a:rPr lang="en-US" sz="2400">
                <a:latin typeface="Arial" charset="0"/>
              </a:rPr>
              <a:t> x </a:t>
            </a:r>
            <a:r>
              <a:rPr lang="en-US" sz="2400" i="1">
                <a:solidFill>
                  <a:srgbClr val="CC0000"/>
                </a:solidFill>
                <a:latin typeface="Arial" charset="0"/>
              </a:rPr>
              <a:t>p</a:t>
            </a:r>
            <a:r>
              <a:rPr lang="en-US" sz="2400">
                <a:latin typeface="Arial" charset="0"/>
              </a:rPr>
              <a:t> = </a:t>
            </a:r>
            <a:r>
              <a:rPr lang="en-US" sz="2400" i="1">
                <a:solidFill>
                  <a:srgbClr val="CC0000"/>
                </a:solidFill>
                <a:latin typeface="Arial" charset="0"/>
              </a:rPr>
              <a:t>p</a:t>
            </a:r>
            <a:r>
              <a:rPr lang="en-US" sz="2400" i="1" baseline="30000">
                <a:solidFill>
                  <a:srgbClr val="CC0000"/>
                </a:solidFill>
                <a:latin typeface="Arial" charset="0"/>
              </a:rPr>
              <a:t>2</a:t>
            </a:r>
            <a:r>
              <a:rPr lang="en-US" sz="2400">
                <a:solidFill>
                  <a:srgbClr val="CC0000"/>
                </a:solidFill>
                <a:latin typeface="Arial" charset="0"/>
              </a:rPr>
              <a:t> </a:t>
            </a:r>
            <a:endParaRPr lang="en-US" sz="2400">
              <a:latin typeface="Arial" charset="0"/>
            </a:endParaRPr>
          </a:p>
          <a:p>
            <a:pPr lvl="1" eaLnBrk="1" hangingPunct="1"/>
            <a:r>
              <a:rPr lang="en-US" sz="2400">
                <a:latin typeface="Arial" charset="0"/>
              </a:rPr>
              <a:t>frequency of </a:t>
            </a:r>
            <a:r>
              <a:rPr lang="en-US" sz="2400" u="sng">
                <a:solidFill>
                  <a:srgbClr val="0F116A"/>
                </a:solidFill>
                <a:latin typeface="Arial" charset="0"/>
              </a:rPr>
              <a:t>homozygous recessive</a:t>
            </a:r>
            <a:r>
              <a:rPr lang="en-US" sz="2400" u="sng">
                <a:latin typeface="Arial" charset="0"/>
              </a:rPr>
              <a:t>:</a:t>
            </a:r>
            <a:r>
              <a:rPr lang="en-US" sz="2400">
                <a:latin typeface="Arial" charset="0"/>
              </a:rPr>
              <a:t> </a:t>
            </a:r>
            <a:r>
              <a:rPr lang="en-US" sz="2400" i="1">
                <a:solidFill>
                  <a:srgbClr val="CC0000"/>
                </a:solidFill>
                <a:latin typeface="Arial" charset="0"/>
              </a:rPr>
              <a:t>q</a:t>
            </a:r>
            <a:r>
              <a:rPr lang="en-US" sz="2400">
                <a:latin typeface="Arial" charset="0"/>
              </a:rPr>
              <a:t> x </a:t>
            </a:r>
            <a:r>
              <a:rPr lang="en-US" sz="2400" i="1">
                <a:solidFill>
                  <a:srgbClr val="CC0000"/>
                </a:solidFill>
                <a:latin typeface="Arial" charset="0"/>
              </a:rPr>
              <a:t>q</a:t>
            </a:r>
            <a:r>
              <a:rPr lang="en-US" sz="2400">
                <a:latin typeface="Arial" charset="0"/>
              </a:rPr>
              <a:t> = </a:t>
            </a:r>
            <a:r>
              <a:rPr lang="en-US" sz="2400" i="1">
                <a:solidFill>
                  <a:srgbClr val="CC0000"/>
                </a:solidFill>
                <a:latin typeface="Arial" charset="0"/>
              </a:rPr>
              <a:t>q</a:t>
            </a:r>
            <a:r>
              <a:rPr lang="en-US" sz="2400" i="1" baseline="30000">
                <a:solidFill>
                  <a:srgbClr val="CC0000"/>
                </a:solidFill>
                <a:latin typeface="Arial" charset="0"/>
              </a:rPr>
              <a:t>2</a:t>
            </a:r>
            <a:r>
              <a:rPr lang="en-US" sz="2400">
                <a:latin typeface="Arial" charset="0"/>
              </a:rPr>
              <a:t> </a:t>
            </a:r>
          </a:p>
          <a:p>
            <a:pPr lvl="1" eaLnBrk="1" hangingPunct="1"/>
            <a:r>
              <a:rPr lang="en-US" sz="2400">
                <a:latin typeface="Arial" charset="0"/>
              </a:rPr>
              <a:t>frequency of </a:t>
            </a:r>
            <a:r>
              <a:rPr lang="en-US" sz="2400" u="sng">
                <a:solidFill>
                  <a:srgbClr val="0F116A"/>
                </a:solidFill>
                <a:latin typeface="Arial" charset="0"/>
              </a:rPr>
              <a:t>heterozygotes</a:t>
            </a:r>
            <a:r>
              <a:rPr lang="en-US" sz="2400" u="sng">
                <a:latin typeface="Arial" charset="0"/>
              </a:rPr>
              <a:t>:</a:t>
            </a:r>
            <a:r>
              <a:rPr lang="en-US" sz="2400">
                <a:latin typeface="Arial" charset="0"/>
              </a:rPr>
              <a:t> (</a:t>
            </a:r>
            <a:r>
              <a:rPr lang="en-US" sz="2400" i="1">
                <a:solidFill>
                  <a:srgbClr val="CC0000"/>
                </a:solidFill>
                <a:latin typeface="Arial" charset="0"/>
              </a:rPr>
              <a:t>p</a:t>
            </a:r>
            <a:r>
              <a:rPr lang="en-US" sz="2400">
                <a:latin typeface="Arial" charset="0"/>
              </a:rPr>
              <a:t> x </a:t>
            </a:r>
            <a:r>
              <a:rPr lang="en-US" sz="2400" i="1">
                <a:solidFill>
                  <a:srgbClr val="CC0000"/>
                </a:solidFill>
                <a:latin typeface="Arial" charset="0"/>
              </a:rPr>
              <a:t>q</a:t>
            </a:r>
            <a:r>
              <a:rPr lang="en-US" sz="2400">
                <a:latin typeface="Arial" charset="0"/>
              </a:rPr>
              <a:t>) + (</a:t>
            </a:r>
            <a:r>
              <a:rPr lang="en-US" sz="2400" i="1">
                <a:solidFill>
                  <a:srgbClr val="CC0000"/>
                </a:solidFill>
                <a:latin typeface="Arial" charset="0"/>
              </a:rPr>
              <a:t>q</a:t>
            </a:r>
            <a:r>
              <a:rPr lang="en-US" sz="2400">
                <a:latin typeface="Arial" charset="0"/>
              </a:rPr>
              <a:t> x </a:t>
            </a:r>
            <a:r>
              <a:rPr lang="en-US" sz="2400" i="1">
                <a:solidFill>
                  <a:srgbClr val="CC0000"/>
                </a:solidFill>
                <a:latin typeface="Arial" charset="0"/>
              </a:rPr>
              <a:t>p</a:t>
            </a:r>
            <a:r>
              <a:rPr lang="en-US" sz="2400">
                <a:latin typeface="Arial" charset="0"/>
              </a:rPr>
              <a:t>) = </a:t>
            </a:r>
            <a:r>
              <a:rPr lang="en-US" sz="2400">
                <a:solidFill>
                  <a:srgbClr val="CC0000"/>
                </a:solidFill>
                <a:latin typeface="Arial" charset="0"/>
              </a:rPr>
              <a:t>2p</a:t>
            </a:r>
            <a:r>
              <a:rPr lang="en-US" sz="2400" i="1">
                <a:solidFill>
                  <a:srgbClr val="CC0000"/>
                </a:solidFill>
                <a:latin typeface="Arial" charset="0"/>
              </a:rPr>
              <a:t>q</a:t>
            </a:r>
            <a:endParaRPr lang="en-US" sz="2400">
              <a:latin typeface="Arial" charset="0"/>
            </a:endParaRPr>
          </a:p>
          <a:p>
            <a:pPr lvl="2" eaLnBrk="1" hangingPunct="1"/>
            <a:r>
              <a:rPr lang="en-US" sz="2000">
                <a:latin typeface="Arial" charset="0"/>
              </a:rPr>
              <a:t>frequencies of </a:t>
            </a:r>
            <a:r>
              <a:rPr lang="en-US" sz="2000" u="sng">
                <a:latin typeface="Arial" charset="0"/>
              </a:rPr>
              <a:t>all individuals</a:t>
            </a:r>
            <a:r>
              <a:rPr lang="en-US" sz="2000">
                <a:latin typeface="Arial" charset="0"/>
              </a:rPr>
              <a:t> must add to 1 (100</a:t>
            </a:r>
            <a:r>
              <a:rPr lang="en-US" sz="2000" b="0">
                <a:latin typeface="Arial" charset="0"/>
              </a:rPr>
              <a:t>%</a:t>
            </a:r>
            <a:r>
              <a:rPr lang="en-US" sz="2000">
                <a:latin typeface="Arial" charset="0"/>
              </a:rPr>
              <a:t>), so: </a:t>
            </a:r>
          </a:p>
          <a:p>
            <a:pPr lvl="1" eaLnBrk="1" hangingPunct="1">
              <a:buFontTx/>
              <a:buNone/>
            </a:pPr>
            <a:r>
              <a:rPr lang="en-US" sz="2400" i="1">
                <a:solidFill>
                  <a:schemeClr val="tx2"/>
                </a:solidFill>
                <a:latin typeface="Arial" charset="0"/>
              </a:rPr>
              <a:t>			    </a:t>
            </a:r>
            <a:r>
              <a:rPr lang="en-US" sz="3200" i="1">
                <a:solidFill>
                  <a:srgbClr val="CC0000"/>
                </a:solidFill>
                <a:latin typeface="Arial" charset="0"/>
              </a:rPr>
              <a:t>p</a:t>
            </a:r>
            <a:r>
              <a:rPr lang="en-US" sz="3200" i="1" baseline="30000">
                <a:solidFill>
                  <a:srgbClr val="CC0000"/>
                </a:solidFill>
                <a:latin typeface="Arial" charset="0"/>
              </a:rPr>
              <a:t>2</a:t>
            </a:r>
            <a:r>
              <a:rPr lang="en-US" sz="3200">
                <a:solidFill>
                  <a:srgbClr val="CC0000"/>
                </a:solidFill>
                <a:latin typeface="Arial" charset="0"/>
              </a:rPr>
              <a:t> + 2pq + </a:t>
            </a:r>
            <a:r>
              <a:rPr lang="en-US" sz="3200" i="1">
                <a:solidFill>
                  <a:srgbClr val="CC0000"/>
                </a:solidFill>
                <a:latin typeface="Arial" charset="0"/>
              </a:rPr>
              <a:t>q</a:t>
            </a:r>
            <a:r>
              <a:rPr lang="en-US" sz="3200" i="1" baseline="30000">
                <a:solidFill>
                  <a:srgbClr val="CC0000"/>
                </a:solidFill>
                <a:latin typeface="Arial" charset="0"/>
              </a:rPr>
              <a:t>2</a:t>
            </a:r>
            <a:r>
              <a:rPr lang="en-US" sz="3200">
                <a:solidFill>
                  <a:srgbClr val="CC0000"/>
                </a:solidFill>
                <a:latin typeface="Arial" charset="0"/>
              </a:rPr>
              <a:t> = 1</a:t>
            </a:r>
          </a:p>
        </p:txBody>
      </p:sp>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l="38251" t="21001" r="1125" b="46500"/>
          <a:stretch>
            <a:fillRect/>
          </a:stretch>
        </p:blipFill>
        <p:spPr bwMode="auto">
          <a:xfrm>
            <a:off x="2209800" y="4648200"/>
            <a:ext cx="50990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p:cNvSpPr>
            <a:spLocks noChangeArrowheads="1"/>
          </p:cNvSpPr>
          <p:nvPr/>
        </p:nvSpPr>
        <p:spPr bwMode="auto">
          <a:xfrm>
            <a:off x="6553200" y="45720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3558" name="Rectangle 6"/>
          <p:cNvSpPr>
            <a:spLocks noChangeArrowheads="1"/>
          </p:cNvSpPr>
          <p:nvPr/>
        </p:nvSpPr>
        <p:spPr bwMode="auto">
          <a:xfrm>
            <a:off x="4630738" y="4572000"/>
            <a:ext cx="6238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
        <p:nvSpPr>
          <p:cNvPr id="23559" name="Rectangle 7"/>
          <p:cNvSpPr>
            <a:spLocks noChangeArrowheads="1"/>
          </p:cNvSpPr>
          <p:nvPr/>
        </p:nvSpPr>
        <p:spPr bwMode="auto">
          <a:xfrm>
            <a:off x="2782888" y="4572000"/>
            <a:ext cx="66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BB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2611">
                                            <p:txEl>
                                              <p:pRg st="1" end="1"/>
                                            </p:txEl>
                                          </p:spTgt>
                                        </p:tgtEl>
                                        <p:attrNameLst>
                                          <p:attrName>style.visibility</p:attrName>
                                        </p:attrNameLst>
                                      </p:cBhvr>
                                      <p:to>
                                        <p:strVal val="visible"/>
                                      </p:to>
                                    </p:set>
                                    <p:anim calcmode="lin" valueType="num">
                                      <p:cBhvr additive="base">
                                        <p:cTn id="7" dur="500" fill="hold"/>
                                        <p:tgtEl>
                                          <p:spTgt spid="4526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26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2611">
                                            <p:txEl>
                                              <p:pRg st="2" end="2"/>
                                            </p:txEl>
                                          </p:spTgt>
                                        </p:tgtEl>
                                        <p:attrNameLst>
                                          <p:attrName>style.visibility</p:attrName>
                                        </p:attrNameLst>
                                      </p:cBhvr>
                                      <p:to>
                                        <p:strVal val="visible"/>
                                      </p:to>
                                    </p:set>
                                    <p:anim calcmode="lin" valueType="num">
                                      <p:cBhvr additive="base">
                                        <p:cTn id="13" dur="500" fill="hold"/>
                                        <p:tgtEl>
                                          <p:spTgt spid="4526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26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2611">
                                            <p:txEl>
                                              <p:pRg st="3" end="3"/>
                                            </p:txEl>
                                          </p:spTgt>
                                        </p:tgtEl>
                                        <p:attrNameLst>
                                          <p:attrName>style.visibility</p:attrName>
                                        </p:attrNameLst>
                                      </p:cBhvr>
                                      <p:to>
                                        <p:strVal val="visible"/>
                                      </p:to>
                                    </p:set>
                                    <p:anim calcmode="lin" valueType="num">
                                      <p:cBhvr additive="base">
                                        <p:cTn id="19" dur="500" fill="hold"/>
                                        <p:tgtEl>
                                          <p:spTgt spid="4526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26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2611">
                                            <p:txEl>
                                              <p:pRg st="4" end="4"/>
                                            </p:txEl>
                                          </p:spTgt>
                                        </p:tgtEl>
                                        <p:attrNameLst>
                                          <p:attrName>style.visibility</p:attrName>
                                        </p:attrNameLst>
                                      </p:cBhvr>
                                      <p:to>
                                        <p:strVal val="visible"/>
                                      </p:to>
                                    </p:set>
                                    <p:anim calcmode="lin" valueType="num">
                                      <p:cBhvr additive="base">
                                        <p:cTn id="25" dur="500" fill="hold"/>
                                        <p:tgtEl>
                                          <p:spTgt spid="4526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26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2611">
                                            <p:txEl>
                                              <p:pRg st="5" end="5"/>
                                            </p:txEl>
                                          </p:spTgt>
                                        </p:tgtEl>
                                        <p:attrNameLst>
                                          <p:attrName>style.visibility</p:attrName>
                                        </p:attrNameLst>
                                      </p:cBhvr>
                                      <p:to>
                                        <p:strVal val="visible"/>
                                      </p:to>
                                    </p:set>
                                    <p:anim calcmode="lin" valueType="num">
                                      <p:cBhvr additive="base">
                                        <p:cTn id="31" dur="500" fill="hold"/>
                                        <p:tgtEl>
                                          <p:spTgt spid="4526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26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autoUpdateAnimBg="0"/>
    </p:bldLst>
  </p:timing>
</p:sld>
</file>

<file path=ppt/theme/theme1.xml><?xml version="1.0" encoding="utf-8"?>
<a:theme xmlns:a="http://schemas.openxmlformats.org/drawingml/2006/main" name="template2005AP">
  <a:themeElements>
    <a:clrScheme name="template2005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5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2005AP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5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5AP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5AP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5AP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5AP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5AP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5AP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4249</TotalTime>
  <Words>869</Words>
  <Application>Microsoft Macintosh PowerPoint</Application>
  <PresentationFormat>On-screen Show (4:3)</PresentationFormat>
  <Paragraphs>175</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template2005AP</vt:lpstr>
      <vt:lpstr>Blueprint</vt:lpstr>
      <vt:lpstr>PowerPoint Presentation</vt:lpstr>
      <vt:lpstr>PowerPoint Presentation</vt:lpstr>
      <vt:lpstr>PowerPoint Presentation</vt:lpstr>
      <vt:lpstr>5 Agents of evolutionary change</vt:lpstr>
      <vt:lpstr>Populations &amp; gene pools</vt:lpstr>
      <vt:lpstr>Evolution of populations</vt:lpstr>
      <vt:lpstr>Hardy-Weinberg equilibrium</vt:lpstr>
      <vt:lpstr>Hardy-Weinberg theorem</vt:lpstr>
      <vt:lpstr>Hardy-Weinberg theorem</vt:lpstr>
      <vt:lpstr>H-W formulas</vt:lpstr>
      <vt:lpstr>Using Hardy-Weinberg equation</vt:lpstr>
      <vt:lpstr>Using Hardy-Weinberg equation</vt:lpstr>
      <vt:lpstr>Application of H-W principle</vt:lpstr>
      <vt:lpstr>Sickle cell frequency</vt:lpstr>
      <vt:lpstr>Malaria </vt:lpstr>
      <vt:lpstr>Heterozygote Advantage</vt:lpstr>
      <vt:lpstr>PowerPoint Presentation</vt:lpstr>
    </vt:vector>
  </TitlesOfParts>
  <Company>Kim Foglia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Nicholas Rath</cp:lastModifiedBy>
  <cp:revision>118</cp:revision>
  <cp:lastPrinted>2006-09-20T03:13:54Z</cp:lastPrinted>
  <dcterms:modified xsi:type="dcterms:W3CDTF">2012-05-04T14:36:30Z</dcterms:modified>
</cp:coreProperties>
</file>