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7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8F4FF"/>
    <a:srgbClr val="66CCFF"/>
    <a:srgbClr val="800080"/>
    <a:srgbClr val="0080FF"/>
    <a:srgbClr val="FF6666"/>
    <a:srgbClr val="00408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cs typeface="Times New Roman" charset="0"/>
              </a:defRPr>
            </a:lvl1pPr>
          </a:lstStyle>
          <a:p>
            <a:pPr>
              <a:defRPr/>
            </a:pPr>
            <a:fld id="{2D999036-7E71-1B48-8583-389F808C8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07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D724-E282-9549-97C5-B8B4CA9B0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9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3FE2-374A-6449-BE64-9EEE5C985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3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898E-B895-9A41-AB84-F7F2462E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6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24B3C-7D80-C549-9CF8-A94184220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DB24-AAC3-534A-B3F9-59C3F7824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A7F51-F6EC-E84B-A398-F46D92A60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0C242-726E-D34A-8CDA-BF446D97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9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50411-13D3-8A4A-82CA-70F095E93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6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43B3-71F7-1A4B-9ED9-A5F8496FC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1A70-3D66-384D-AA84-4869C9489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4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7E5F7-5DBB-FE41-8292-D8066DDD9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fld id="{983F4717-D604-6343-9D53-4B3DF94A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382000" cy="2819400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b="1" smtClean="0">
                <a:solidFill>
                  <a:srgbClr val="000000"/>
                </a:solidFill>
                <a:latin typeface="Arial" charset="0"/>
              </a:rPr>
              <a:t>Ground tissue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 fills the interior of the plant. It contains three basic cell types:</a:t>
            </a: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Parenchyma cells</a:t>
            </a: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Collenchyma cells</a:t>
            </a:r>
          </a:p>
          <a:p>
            <a:pPr lvl="1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Sclerenchyma cells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667000" y="304800"/>
            <a:ext cx="41290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cs typeface="Times New Roman" charset="0"/>
              </a:rPr>
              <a:t>Ground Tissue</a:t>
            </a:r>
          </a:p>
        </p:txBody>
      </p:sp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4724400" y="3048000"/>
            <a:ext cx="2895600" cy="2895600"/>
            <a:chOff x="192" y="2256"/>
            <a:chExt cx="1824" cy="1824"/>
          </a:xfrm>
        </p:grpSpPr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192" y="2256"/>
              <a:ext cx="1824" cy="182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1056" y="3792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 rot="1369324">
              <a:off x="1152" y="2400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 rot="1981432">
              <a:off x="1536" y="2592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 rot="3953522">
              <a:off x="1728" y="2880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 rot="3902457">
              <a:off x="336" y="3216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4" name="Oval 12"/>
            <p:cNvSpPr>
              <a:spLocks noChangeArrowheads="1"/>
            </p:cNvSpPr>
            <p:nvPr/>
          </p:nvSpPr>
          <p:spPr bwMode="auto">
            <a:xfrm rot="3838225">
              <a:off x="480" y="3504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5" name="Oval 13"/>
            <p:cNvSpPr>
              <a:spLocks noChangeArrowheads="1"/>
            </p:cNvSpPr>
            <p:nvPr/>
          </p:nvSpPr>
          <p:spPr bwMode="auto">
            <a:xfrm rot="2893615">
              <a:off x="672" y="3744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6" name="Oval 14"/>
            <p:cNvSpPr>
              <a:spLocks noChangeArrowheads="1"/>
            </p:cNvSpPr>
            <p:nvPr/>
          </p:nvSpPr>
          <p:spPr bwMode="auto">
            <a:xfrm rot="16859048">
              <a:off x="1776" y="3264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7" name="Oval 15"/>
            <p:cNvSpPr>
              <a:spLocks noChangeArrowheads="1"/>
            </p:cNvSpPr>
            <p:nvPr/>
          </p:nvSpPr>
          <p:spPr bwMode="auto">
            <a:xfrm rot="-2901988">
              <a:off x="1584" y="3600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8" name="Oval 16"/>
            <p:cNvSpPr>
              <a:spLocks noChangeArrowheads="1"/>
            </p:cNvSpPr>
            <p:nvPr/>
          </p:nvSpPr>
          <p:spPr bwMode="auto">
            <a:xfrm rot="-2659319">
              <a:off x="1296" y="3744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69" name="Oval 17"/>
            <p:cNvSpPr>
              <a:spLocks noChangeArrowheads="1"/>
            </p:cNvSpPr>
            <p:nvPr/>
          </p:nvSpPr>
          <p:spPr bwMode="auto">
            <a:xfrm rot="-2053420">
              <a:off x="576" y="2592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70" name="Oval 18"/>
            <p:cNvSpPr>
              <a:spLocks noChangeArrowheads="1"/>
            </p:cNvSpPr>
            <p:nvPr/>
          </p:nvSpPr>
          <p:spPr bwMode="auto">
            <a:xfrm rot="-2053420">
              <a:off x="816" y="2448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3571" name="Oval 19"/>
            <p:cNvSpPr>
              <a:spLocks noChangeArrowheads="1"/>
            </p:cNvSpPr>
            <p:nvPr/>
          </p:nvSpPr>
          <p:spPr bwMode="auto">
            <a:xfrm rot="-3806097">
              <a:off x="384" y="2832"/>
              <a:ext cx="96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638800" y="2133600"/>
            <a:ext cx="204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>
                <a:cs typeface="Times New Roman" charset="0"/>
              </a:rPr>
              <a:t>Dermal tissue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400800" y="6096000"/>
            <a:ext cx="2252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>
                <a:cs typeface="Times New Roman" charset="0"/>
              </a:rPr>
              <a:t>Vascular tissue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286000" y="5257800"/>
            <a:ext cx="208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>
                <a:cs typeface="Times New Roman" charset="0"/>
              </a:rPr>
              <a:t>Ground tissue</a:t>
            </a: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4343400" y="4572000"/>
            <a:ext cx="1447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 flipV="1">
            <a:off x="7010400" y="5334000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6705600" y="2590800"/>
            <a:ext cx="152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 charset="0"/>
              </a:rPr>
              <a:t>Parenchyma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" y="952500"/>
            <a:ext cx="8953500" cy="57023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algn="just" eaLnBrk="1" hangingPunct="1"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Characteristics</a:t>
            </a:r>
          </a:p>
          <a:p>
            <a:pPr lvl="1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least specialized cell type</a:t>
            </a:r>
          </a:p>
          <a:p>
            <a:pPr lvl="1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only thin primary cell wall is present</a:t>
            </a:r>
          </a:p>
          <a:p>
            <a:pPr lvl="1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possess large central vacuole</a:t>
            </a:r>
          </a:p>
          <a:p>
            <a:pPr lvl="1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generally alive at functional maturity</a:t>
            </a:r>
          </a:p>
          <a:p>
            <a:pPr algn="just" eaLnBrk="1" hangingPunct="1"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Functions</a:t>
            </a:r>
          </a:p>
          <a:p>
            <a:pPr lvl="1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make up most of the ground tissues of the plant</a:t>
            </a:r>
          </a:p>
          <a:p>
            <a:pPr lvl="1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storage</a:t>
            </a:r>
          </a:p>
          <a:p>
            <a:pPr lvl="1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photosynthesis</a:t>
            </a:r>
          </a:p>
          <a:p>
            <a:pPr lvl="1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can help repair and replace damaged organs by proliferation and specialization into other cells</a:t>
            </a:r>
            <a:endParaRPr lang="en-US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0" y="1143000"/>
            <a:ext cx="381000" cy="304800"/>
            <a:chOff x="3264" y="1728"/>
            <a:chExt cx="1440" cy="1152"/>
          </a:xfrm>
        </p:grpSpPr>
        <p:sp>
          <p:nvSpPr>
            <p:cNvPr id="24581" name="Oval 5"/>
            <p:cNvSpPr>
              <a:spLocks noChangeArrowheads="1"/>
            </p:cNvSpPr>
            <p:nvPr/>
          </p:nvSpPr>
          <p:spPr bwMode="auto">
            <a:xfrm>
              <a:off x="3264" y="2688"/>
              <a:ext cx="1152" cy="19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4582" name="Oval 6"/>
            <p:cNvSpPr>
              <a:spLocks noChangeArrowheads="1"/>
            </p:cNvSpPr>
            <p:nvPr/>
          </p:nvSpPr>
          <p:spPr bwMode="auto">
            <a:xfrm>
              <a:off x="3600" y="1728"/>
              <a:ext cx="1104" cy="1104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4583" name="Oval 7"/>
            <p:cNvSpPr>
              <a:spLocks noChangeArrowheads="1"/>
            </p:cNvSpPr>
            <p:nvPr/>
          </p:nvSpPr>
          <p:spPr bwMode="auto">
            <a:xfrm rot="941868">
              <a:off x="4080" y="1920"/>
              <a:ext cx="384" cy="144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22532" name="Group 8"/>
          <p:cNvGrpSpPr>
            <a:grpSpLocks/>
          </p:cNvGrpSpPr>
          <p:nvPr/>
        </p:nvGrpSpPr>
        <p:grpSpPr bwMode="auto">
          <a:xfrm>
            <a:off x="0" y="3733800"/>
            <a:ext cx="381000" cy="304800"/>
            <a:chOff x="3264" y="1728"/>
            <a:chExt cx="1440" cy="1152"/>
          </a:xfrm>
        </p:grpSpPr>
        <p:sp>
          <p:nvSpPr>
            <p:cNvPr id="24585" name="Oval 9"/>
            <p:cNvSpPr>
              <a:spLocks noChangeArrowheads="1"/>
            </p:cNvSpPr>
            <p:nvPr/>
          </p:nvSpPr>
          <p:spPr bwMode="auto">
            <a:xfrm>
              <a:off x="3264" y="2688"/>
              <a:ext cx="1152" cy="19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4586" name="Oval 10"/>
            <p:cNvSpPr>
              <a:spLocks noChangeArrowheads="1"/>
            </p:cNvSpPr>
            <p:nvPr/>
          </p:nvSpPr>
          <p:spPr bwMode="auto">
            <a:xfrm>
              <a:off x="3600" y="1728"/>
              <a:ext cx="1104" cy="1104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4587" name="Oval 11"/>
            <p:cNvSpPr>
              <a:spLocks noChangeArrowheads="1"/>
            </p:cNvSpPr>
            <p:nvPr/>
          </p:nvSpPr>
          <p:spPr bwMode="auto">
            <a:xfrm rot="941868">
              <a:off x="4080" y="1920"/>
              <a:ext cx="384" cy="144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0900" y="190500"/>
            <a:ext cx="7772400" cy="11430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 charset="0"/>
              </a:rPr>
              <a:t>Parenchyma</a:t>
            </a:r>
          </a:p>
        </p:txBody>
      </p:sp>
      <p:pic>
        <p:nvPicPr>
          <p:cNvPr id="23554" name="Picture 3" descr="35-11a-ParenchymaCells.jpg                                     0000002BBIOLOGY6eCIPLchapters29-39     B84796D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8263"/>
            <a:ext cx="9144000" cy="551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Collenchyma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371600"/>
            <a:ext cx="8585200" cy="38608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Characteristics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possess thicker primary cell walls the that of parenchyma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no secondary cell wall present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generally alive at functional maturity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Functions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provide support without restraining growth</a:t>
            </a:r>
            <a:endParaRPr lang="en-US" sz="360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228600" y="1524000"/>
            <a:ext cx="381000" cy="304800"/>
            <a:chOff x="3264" y="1728"/>
            <a:chExt cx="1440" cy="1152"/>
          </a:xfrm>
        </p:grpSpPr>
        <p:sp>
          <p:nvSpPr>
            <p:cNvPr id="26629" name="Oval 5"/>
            <p:cNvSpPr>
              <a:spLocks noChangeArrowheads="1"/>
            </p:cNvSpPr>
            <p:nvPr/>
          </p:nvSpPr>
          <p:spPr bwMode="auto">
            <a:xfrm>
              <a:off x="3264" y="2688"/>
              <a:ext cx="1152" cy="19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6630" name="Oval 6"/>
            <p:cNvSpPr>
              <a:spLocks noChangeArrowheads="1"/>
            </p:cNvSpPr>
            <p:nvPr/>
          </p:nvSpPr>
          <p:spPr bwMode="auto">
            <a:xfrm>
              <a:off x="3600" y="1728"/>
              <a:ext cx="1104" cy="1104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 rot="941868">
              <a:off x="4080" y="1920"/>
              <a:ext cx="384" cy="144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24580" name="Group 8"/>
          <p:cNvGrpSpPr>
            <a:grpSpLocks/>
          </p:cNvGrpSpPr>
          <p:nvPr/>
        </p:nvGrpSpPr>
        <p:grpSpPr bwMode="auto">
          <a:xfrm>
            <a:off x="228600" y="4495800"/>
            <a:ext cx="381000" cy="304800"/>
            <a:chOff x="3264" y="1728"/>
            <a:chExt cx="1440" cy="1152"/>
          </a:xfrm>
        </p:grpSpPr>
        <p:sp>
          <p:nvSpPr>
            <p:cNvPr id="26633" name="Oval 9"/>
            <p:cNvSpPr>
              <a:spLocks noChangeArrowheads="1"/>
            </p:cNvSpPr>
            <p:nvPr/>
          </p:nvSpPr>
          <p:spPr bwMode="auto">
            <a:xfrm>
              <a:off x="3264" y="2688"/>
              <a:ext cx="1152" cy="19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3600" y="1728"/>
              <a:ext cx="1104" cy="1104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 rot="941868">
              <a:off x="4080" y="1920"/>
              <a:ext cx="384" cy="144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"/>
            <a:ext cx="7772400" cy="11430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 charset="0"/>
              </a:rPr>
              <a:t>Collenchyma</a:t>
            </a:r>
          </a:p>
        </p:txBody>
      </p:sp>
      <p:pic>
        <p:nvPicPr>
          <p:cNvPr id="25602" name="Picture 3" descr="35-11b-Collenchyma-L.jpg                                       0000002BBIOLOGY6eCIPLchapters29-39     B84796D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40"/>
          <a:stretch>
            <a:fillRect/>
          </a:stretch>
        </p:blipFill>
        <p:spPr bwMode="auto">
          <a:xfrm>
            <a:off x="384175" y="1244600"/>
            <a:ext cx="8375650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Sclerenchyma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371600"/>
            <a:ext cx="8674100" cy="4419600"/>
          </a:xfrm>
          <a:effectLst>
            <a:outerShdw blurRad="63500" dist="17961" dir="2700000" algn="ctr" rotWithShape="0">
              <a:schemeClr val="tx2">
                <a:alpha val="74998"/>
              </a:schemeClr>
            </a:outerShdw>
          </a:effectLst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Characteristics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have secondary cell walls strengthened by lignin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often are dead at functional maturity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two forms:  </a:t>
            </a:r>
            <a:r>
              <a:rPr lang="en-US" sz="3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fibers and sclereids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Times" charset="0"/>
              </a:rPr>
              <a:t>Functions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Times" charset="0"/>
              </a:rPr>
              <a:t>rigid cells providing support and strength to tissues</a:t>
            </a:r>
            <a:endParaRPr lang="en-US" sz="360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152400" y="1524000"/>
            <a:ext cx="381000" cy="304800"/>
            <a:chOff x="3264" y="1728"/>
            <a:chExt cx="1440" cy="1152"/>
          </a:xfrm>
        </p:grpSpPr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3264" y="2688"/>
              <a:ext cx="1152" cy="19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3600" y="1728"/>
              <a:ext cx="1104" cy="1104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 rot="941868">
              <a:off x="4080" y="1920"/>
              <a:ext cx="384" cy="144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  <p:grpSp>
        <p:nvGrpSpPr>
          <p:cNvPr id="26628" name="Group 8"/>
          <p:cNvGrpSpPr>
            <a:grpSpLocks/>
          </p:cNvGrpSpPr>
          <p:nvPr/>
        </p:nvGrpSpPr>
        <p:grpSpPr bwMode="auto">
          <a:xfrm>
            <a:off x="228600" y="4495800"/>
            <a:ext cx="381000" cy="304800"/>
            <a:chOff x="3264" y="1728"/>
            <a:chExt cx="1440" cy="1152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3264" y="2688"/>
              <a:ext cx="1152" cy="19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3600" y="1728"/>
              <a:ext cx="1104" cy="1104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 rot="941868">
              <a:off x="4080" y="1920"/>
              <a:ext cx="384" cy="144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Times New Roman"/>
      </a:majorFont>
      <a:minorFont>
        <a:latin typeface="Times New Roman"/>
        <a:ea typeface="ＭＳ Ｐゴシック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5363</TotalTime>
  <Words>138</Words>
  <Application>Microsoft Macintosh PowerPoint</Application>
  <PresentationFormat>On-screen Show (4:3)</PresentationFormat>
  <Paragraphs>35</Paragraphs>
  <Slides>6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Parenchyma</vt:lpstr>
      <vt:lpstr>Parenchyma</vt:lpstr>
      <vt:lpstr>Collenchyma</vt:lpstr>
      <vt:lpstr>Collenchyma</vt:lpstr>
      <vt:lpstr>Sclerenchyma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Smith</dc:creator>
  <cp:lastModifiedBy>Nicholas Rath</cp:lastModifiedBy>
  <cp:revision>26</cp:revision>
  <dcterms:created xsi:type="dcterms:W3CDTF">2012-08-16T15:36:56Z</dcterms:created>
  <dcterms:modified xsi:type="dcterms:W3CDTF">2016-02-12T17:24:14Z</dcterms:modified>
</cp:coreProperties>
</file>