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5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3F3C8B-6765-5F4D-972D-98AA2DE92ADA}" type="datetimeFigureOut">
              <a:rPr lang="en-US" smtClean="0"/>
              <a:t>3/29/16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E8535-4FE6-664D-A521-B379DA12D56F}" type="slidenum">
              <a:rPr lang="en-US" smtClean="0"/>
              <a:t>‹#›</a:t>
            </a:fld>
            <a:endParaRPr lang="en-US"/>
          </a:p>
        </p:txBody>
      </p:sp>
    </p:spTree>
    <p:extLst>
      <p:ext uri="{BB962C8B-B14F-4D97-AF65-F5344CB8AC3E}">
        <p14:creationId xmlns:p14="http://schemas.microsoft.com/office/powerpoint/2010/main" val="2356777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710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556B6E1-87DF-8547-9C09-74EE8DF43C3B}" type="slidenum">
              <a:rPr lang="en-US" sz="1200">
                <a:latin typeface="Calibri" charset="0"/>
              </a:rPr>
              <a:pPr algn="r" eaLnBrk="1" hangingPunct="1"/>
              <a:t>1</a:t>
            </a:fld>
            <a:endParaRPr lang="en-US"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56E4D7-2B15-E349-B556-4A5BD9A7EA71}"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6758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CB76BD8-654A-2D4C-95E0-3C918F7B1AAA}" type="slidenum">
              <a:rPr lang="en-US" sz="1200">
                <a:latin typeface="Calibri" charset="0"/>
              </a:rPr>
              <a:pPr algn="r" eaLnBrk="1" hangingPunct="1"/>
              <a:t>11</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6963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E488F7C-E8AB-0940-BA30-984426988FE4}" type="slidenum">
              <a:rPr lang="en-US" sz="1200">
                <a:latin typeface="Calibri" charset="0"/>
              </a:rPr>
              <a:pPr algn="r" eaLnBrk="1" hangingPunct="1"/>
              <a:t>12</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7168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0E30683-8590-BF45-B76A-F23123511617}" type="slidenum">
              <a:rPr lang="en-US" sz="1200">
                <a:latin typeface="Calibri" charset="0"/>
              </a:rPr>
              <a:pPr algn="r" eaLnBrk="1" hangingPunct="1"/>
              <a:t>13</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737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295E6DC9-3302-FA4A-988D-D1B7D72DE321}" type="slidenum">
              <a:rPr lang="en-US" sz="1200">
                <a:latin typeface="Calibri" charset="0"/>
              </a:rPr>
              <a:pPr algn="r" eaLnBrk="1" hangingPunct="1"/>
              <a:t>14</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7577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EB87EBD-7F2F-C245-A1C3-C5873DF56344}" type="slidenum">
              <a:rPr lang="en-US" sz="1200">
                <a:latin typeface="Calibri" charset="0"/>
              </a:rPr>
              <a:pPr algn="r" eaLnBrk="1" hangingPunct="1"/>
              <a:t>15</a:t>
            </a:fld>
            <a:endParaRPr lang="en-US"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7782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82AB0C05-298E-294C-9794-96E189F45A27}" type="slidenum">
              <a:rPr lang="en-US" sz="1200">
                <a:latin typeface="Calibri" charset="0"/>
              </a:rPr>
              <a:pPr algn="r" eaLnBrk="1" hangingPunct="1"/>
              <a:t>16</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4915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34BB801-4055-B84C-A2DF-CE8389E36C48}" type="slidenum">
              <a:rPr lang="en-US" sz="1200">
                <a:latin typeface="Calibri" charset="0"/>
              </a:rPr>
              <a:pPr algn="r" eaLnBrk="1" hangingPunct="1"/>
              <a:t>2</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5120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D066918-5D21-5C47-98C8-AA588F8EC527}" type="slidenum">
              <a:rPr lang="en-US" sz="1200">
                <a:latin typeface="Calibri" charset="0"/>
              </a:rPr>
              <a:pPr algn="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5325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FE90E36-077B-734E-8FAC-8274060C5A09}" type="slidenum">
              <a:rPr lang="en-US" sz="1200">
                <a:latin typeface="Calibri" charset="0"/>
              </a:rPr>
              <a:pPr algn="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5529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35D827D-7452-A94F-BDFA-5FB0CBB410DA}" type="slidenum">
              <a:rPr lang="en-US" sz="1200">
                <a:latin typeface="Calibri" charset="0"/>
              </a:rPr>
              <a:pPr algn="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5734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D8B8446B-A983-9249-A0A9-D59947D6EA40}" type="slidenum">
              <a:rPr lang="en-US" sz="1600">
                <a:latin typeface="Calibri" charset="0"/>
              </a:rPr>
              <a:pPr algn="r" eaLnBrk="1" hangingPunct="1"/>
              <a:t>6</a:t>
            </a:fld>
            <a:endParaRPr lang="en-US" sz="16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4A208E-2D67-174B-A749-A54581558FF6}"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CE95472-1FBB-7141-8E51-6379C31F4AE4}"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6349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480D0DA-AF1D-1B4F-8010-82B80B99BC5B}" type="slidenum">
              <a:rPr lang="en-US" sz="1600">
                <a:latin typeface="Calibri" charset="0"/>
              </a:rPr>
              <a:pPr algn="r" eaLnBrk="1" hangingPunct="1"/>
              <a:t>9</a:t>
            </a:fld>
            <a:endParaRPr lang="en-US" sz="16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9C25B7-2FDD-2742-B059-24C155E09C35}"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52500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C25B7-2FDD-2742-B059-24C155E09C35}"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502958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C25B7-2FDD-2742-B059-24C155E09C35}"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4216408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9C25B7-2FDD-2742-B059-24C155E09C35}"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2074451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9C25B7-2FDD-2742-B059-24C155E09C35}" type="datetimeFigureOut">
              <a:rPr lang="en-US" smtClean="0"/>
              <a:t>3/29/16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415175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9C25B7-2FDD-2742-B059-24C155E09C35}" type="datetimeFigureOut">
              <a:rPr lang="en-US" smtClean="0"/>
              <a:t>3/29/16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1556452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9C25B7-2FDD-2742-B059-24C155E09C35}" type="datetimeFigureOut">
              <a:rPr lang="en-US" smtClean="0"/>
              <a:t>3/29/16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120255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9C25B7-2FDD-2742-B059-24C155E09C35}" type="datetimeFigureOut">
              <a:rPr lang="en-US" smtClean="0"/>
              <a:t>3/29/16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98167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9C25B7-2FDD-2742-B059-24C155E09C35}" type="datetimeFigureOut">
              <a:rPr lang="en-US" smtClean="0"/>
              <a:t>3/29/16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198825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C25B7-2FDD-2742-B059-24C155E09C35}" type="datetimeFigureOut">
              <a:rPr lang="en-US" smtClean="0"/>
              <a:t>3/29/16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3625078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9C25B7-2FDD-2742-B059-24C155E09C35}" type="datetimeFigureOut">
              <a:rPr lang="en-US" smtClean="0"/>
              <a:t>3/29/16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EC2C0E-B523-5541-8600-F8D2E182CD8A}" type="slidenum">
              <a:rPr lang="en-US" smtClean="0"/>
              <a:t>‹#›</a:t>
            </a:fld>
            <a:endParaRPr lang="en-US"/>
          </a:p>
        </p:txBody>
      </p:sp>
    </p:spTree>
    <p:extLst>
      <p:ext uri="{BB962C8B-B14F-4D97-AF65-F5344CB8AC3E}">
        <p14:creationId xmlns:p14="http://schemas.microsoft.com/office/powerpoint/2010/main" val="7844398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C25B7-2FDD-2742-B059-24C155E09C35}" type="datetimeFigureOut">
              <a:rPr lang="en-US" smtClean="0"/>
              <a:t>3/29/16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C2C0E-B523-5541-8600-F8D2E182CD8A}" type="slidenum">
              <a:rPr lang="en-US" smtClean="0"/>
              <a:t>‹#›</a:t>
            </a:fld>
            <a:endParaRPr lang="en-US"/>
          </a:p>
        </p:txBody>
      </p:sp>
    </p:spTree>
    <p:extLst>
      <p:ext uri="{BB962C8B-B14F-4D97-AF65-F5344CB8AC3E}">
        <p14:creationId xmlns:p14="http://schemas.microsoft.com/office/powerpoint/2010/main" val="1258890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457200" y="274638"/>
            <a:ext cx="2667000" cy="639762"/>
          </a:xfrm>
        </p:spPr>
        <p:txBody>
          <a:bodyPr>
            <a:normAutofit fontScale="90000"/>
          </a:bodyPr>
          <a:lstStyle/>
          <a:p>
            <a:pPr eaLnBrk="1" hangingPunct="1"/>
            <a:r>
              <a:rPr lang="en-US">
                <a:latin typeface="Calibri" charset="0"/>
              </a:rPr>
              <a:t>Flowers</a:t>
            </a:r>
          </a:p>
        </p:txBody>
      </p:sp>
      <p:sp>
        <p:nvSpPr>
          <p:cNvPr id="46082" name="Content Placeholder 2"/>
          <p:cNvSpPr>
            <a:spLocks noGrp="1"/>
          </p:cNvSpPr>
          <p:nvPr>
            <p:ph idx="4294967295"/>
          </p:nvPr>
        </p:nvSpPr>
        <p:spPr>
          <a:xfrm>
            <a:off x="152400" y="1143000"/>
            <a:ext cx="4419600" cy="5257800"/>
          </a:xfrm>
        </p:spPr>
        <p:txBody>
          <a:bodyPr/>
          <a:lstStyle/>
          <a:p>
            <a:pPr eaLnBrk="1" hangingPunct="1"/>
            <a:r>
              <a:rPr lang="en-US" sz="2000">
                <a:latin typeface="Calibri" charset="0"/>
              </a:rPr>
              <a:t>Flowers are the defining characteristic of the angiosperms (the flowering plants).  They are the reproductive organs of the plant.</a:t>
            </a:r>
          </a:p>
          <a:p>
            <a:pPr eaLnBrk="1" hangingPunct="1"/>
            <a:r>
              <a:rPr lang="en-US" sz="2000">
                <a:latin typeface="Calibri" charset="0"/>
              </a:rPr>
              <a:t>Flowers consist of 4 whorls of organs: sepals, petals, stamens, and carpels.  </a:t>
            </a:r>
          </a:p>
          <a:p>
            <a:pPr lvl="1" eaLnBrk="1" hangingPunct="1"/>
            <a:r>
              <a:rPr lang="en-US" sz="1800">
                <a:latin typeface="Calibri" charset="0"/>
              </a:rPr>
              <a:t>Carpels used to be called pistils. </a:t>
            </a:r>
          </a:p>
          <a:p>
            <a:pPr eaLnBrk="1" hangingPunct="1"/>
            <a:r>
              <a:rPr lang="en-US" sz="2000">
                <a:latin typeface="Calibri" charset="0"/>
              </a:rPr>
              <a:t>The four whorls of the flower are inserted into a </a:t>
            </a:r>
            <a:r>
              <a:rPr lang="en-US" sz="2000" u="sng">
                <a:latin typeface="Calibri" charset="0"/>
              </a:rPr>
              <a:t>receptacle</a:t>
            </a:r>
            <a:r>
              <a:rPr lang="en-US" sz="2000">
                <a:latin typeface="Calibri" charset="0"/>
              </a:rPr>
              <a:t>, which is the tip of the flower stem.</a:t>
            </a:r>
          </a:p>
          <a:p>
            <a:pPr eaLnBrk="1" hangingPunct="1"/>
            <a:r>
              <a:rPr lang="en-US" sz="2000">
                <a:latin typeface="Calibri" charset="0"/>
              </a:rPr>
              <a:t>Different plant groups have characteristic numbers of these parts: monocot flower parts come in 3</a:t>
            </a:r>
            <a:r>
              <a:rPr lang="ja-JP" altLang="en-US" sz="2000">
                <a:latin typeface="Calibri" charset="0"/>
              </a:rPr>
              <a:t>’</a:t>
            </a:r>
            <a:r>
              <a:rPr lang="en-US" altLang="ja-JP" sz="2000">
                <a:latin typeface="Calibri" charset="0"/>
              </a:rPr>
              <a:t>s, while dicot flower parts come in 4</a:t>
            </a:r>
            <a:r>
              <a:rPr lang="ja-JP" altLang="en-US" sz="2000">
                <a:latin typeface="Calibri" charset="0"/>
              </a:rPr>
              <a:t>’</a:t>
            </a:r>
            <a:r>
              <a:rPr lang="en-US" altLang="ja-JP" sz="2000">
                <a:latin typeface="Calibri" charset="0"/>
              </a:rPr>
              <a:t>s (especially the mustard family) and 5</a:t>
            </a:r>
            <a:r>
              <a:rPr lang="ja-JP" altLang="en-US" sz="2000">
                <a:latin typeface="Calibri" charset="0"/>
              </a:rPr>
              <a:t>’</a:t>
            </a:r>
            <a:r>
              <a:rPr lang="en-US" altLang="ja-JP" sz="2000">
                <a:latin typeface="Calibri" charset="0"/>
              </a:rPr>
              <a:t>s (like roses and apples).</a:t>
            </a:r>
            <a:endParaRPr lang="en-US" sz="2000">
              <a:latin typeface="Calibri" charset="0"/>
            </a:endParaRPr>
          </a:p>
        </p:txBody>
      </p:sp>
      <p:pic>
        <p:nvPicPr>
          <p:cNvPr id="4608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953000"/>
            <a:ext cx="1905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876800"/>
            <a:ext cx="13716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0480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9" descr="flower.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184150"/>
            <a:ext cx="4800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06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r>
              <a:rPr lang="en-US">
                <a:latin typeface="Calibri" charset="0"/>
              </a:rPr>
              <a:t>Post-Fertilization</a:t>
            </a:r>
          </a:p>
        </p:txBody>
      </p:sp>
      <p:sp>
        <p:nvSpPr>
          <p:cNvPr id="64514" name="Rectangle 3"/>
          <p:cNvSpPr>
            <a:spLocks noGrp="1"/>
          </p:cNvSpPr>
          <p:nvPr>
            <p:ph type="body" idx="1"/>
          </p:nvPr>
        </p:nvSpPr>
        <p:spPr/>
        <p:txBody>
          <a:bodyPr/>
          <a:lstStyle/>
          <a:p>
            <a:r>
              <a:rPr lang="en-US" sz="2000">
                <a:latin typeface="Calibri" charset="0"/>
              </a:rPr>
              <a:t>The embryo develops into a seed.  </a:t>
            </a:r>
          </a:p>
          <a:p>
            <a:pPr lvl="1"/>
            <a:r>
              <a:rPr lang="en-US" sz="1800">
                <a:latin typeface="Calibri" charset="0"/>
              </a:rPr>
              <a:t>Seeds are multicellular, fully formed, miniature plants that are in a dormant state.  This allows them to survive winter or other bad conditions, and then to quickly turn into functioning plants when conditions improve.</a:t>
            </a:r>
          </a:p>
          <a:p>
            <a:pPr lvl="1"/>
            <a:r>
              <a:rPr lang="en-US" sz="1800">
                <a:latin typeface="Calibri" charset="0"/>
              </a:rPr>
              <a:t>In contrast, lower plants have single-celled spores instead of seeds.  Spores can only survive briefly, and it takes a long time to get from a single cell to a large mature organism.</a:t>
            </a:r>
          </a:p>
          <a:p>
            <a:r>
              <a:rPr lang="en-US" sz="2000">
                <a:latin typeface="Calibri" charset="0"/>
              </a:rPr>
              <a:t>Sepals, petals, and stamens wither away.</a:t>
            </a:r>
          </a:p>
          <a:p>
            <a:r>
              <a:rPr lang="en-US" sz="2000">
                <a:latin typeface="Calibri" charset="0"/>
              </a:rPr>
              <a:t>The ovary increases in size and becomes a fruit, which contains the seeds.</a:t>
            </a:r>
          </a:p>
          <a:p>
            <a:pPr lvl="1"/>
            <a:r>
              <a:rPr lang="en-US" sz="1800">
                <a:latin typeface="Calibri" charset="0"/>
              </a:rPr>
              <a:t>Fruits are a mechanism for seed dispersal.</a:t>
            </a:r>
          </a:p>
          <a:p>
            <a:pPr lvl="1"/>
            <a:r>
              <a:rPr lang="en-US" sz="1800">
                <a:latin typeface="Calibri" charset="0"/>
              </a:rPr>
              <a:t>As with pollination, some fruits use animals for dispersal, and other fruits use the wind.</a:t>
            </a:r>
            <a:endParaRPr lang="en-US">
              <a:latin typeface="Calibri" charset="0"/>
            </a:endParaRPr>
          </a:p>
        </p:txBody>
      </p:sp>
    </p:spTree>
    <p:extLst>
      <p:ext uri="{BB962C8B-B14F-4D97-AF65-F5344CB8AC3E}">
        <p14:creationId xmlns:p14="http://schemas.microsoft.com/office/powerpoint/2010/main" val="22669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a:xfrm>
            <a:off x="457200" y="0"/>
            <a:ext cx="8229600" cy="685800"/>
          </a:xfrm>
        </p:spPr>
        <p:txBody>
          <a:bodyPr/>
          <a:lstStyle/>
          <a:p>
            <a:pPr eaLnBrk="1" hangingPunct="1"/>
            <a:r>
              <a:rPr lang="en-US">
                <a:latin typeface="Calibri" charset="0"/>
              </a:rPr>
              <a:t>Fruit Development</a:t>
            </a:r>
          </a:p>
        </p:txBody>
      </p:sp>
      <p:pic>
        <p:nvPicPr>
          <p:cNvPr id="66562" name="Content Placeholder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04800" y="1066800"/>
            <a:ext cx="8513763" cy="5607050"/>
          </a:xfrm>
          <a:noFill/>
        </p:spPr>
      </p:pic>
    </p:spTree>
    <p:extLst>
      <p:ext uri="{BB962C8B-B14F-4D97-AF65-F5344CB8AC3E}">
        <p14:creationId xmlns:p14="http://schemas.microsoft.com/office/powerpoint/2010/main" val="308732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idx="4294967295"/>
          </p:nvPr>
        </p:nvSpPr>
        <p:spPr>
          <a:xfrm>
            <a:off x="457200" y="0"/>
            <a:ext cx="3048000" cy="563563"/>
          </a:xfrm>
        </p:spPr>
        <p:txBody>
          <a:bodyPr/>
          <a:lstStyle/>
          <a:p>
            <a:pPr eaLnBrk="1" hangingPunct="1"/>
            <a:r>
              <a:rPr lang="en-US">
                <a:latin typeface="Calibri" charset="0"/>
              </a:rPr>
              <a:t>Fruits</a:t>
            </a:r>
          </a:p>
        </p:txBody>
      </p:sp>
      <p:sp>
        <p:nvSpPr>
          <p:cNvPr id="68610" name="Content Placeholder 2"/>
          <p:cNvSpPr>
            <a:spLocks noGrp="1"/>
          </p:cNvSpPr>
          <p:nvPr>
            <p:ph idx="4294967295"/>
          </p:nvPr>
        </p:nvSpPr>
        <p:spPr>
          <a:xfrm>
            <a:off x="152400" y="838200"/>
            <a:ext cx="4114800" cy="5791200"/>
          </a:xfrm>
        </p:spPr>
        <p:txBody>
          <a:bodyPr/>
          <a:lstStyle/>
          <a:p>
            <a:pPr eaLnBrk="1" hangingPunct="1"/>
            <a:r>
              <a:rPr lang="en-US" sz="2000">
                <a:latin typeface="Calibri" charset="0"/>
              </a:rPr>
              <a:t>Fruits develop from the wall of the ovary, the </a:t>
            </a:r>
            <a:r>
              <a:rPr lang="en-US" sz="2000" u="sng">
                <a:latin typeface="Calibri" charset="0"/>
              </a:rPr>
              <a:t>pericarp</a:t>
            </a:r>
            <a:r>
              <a:rPr lang="en-US" sz="2000">
                <a:latin typeface="Calibri" charset="0"/>
              </a:rPr>
              <a:t>.  Fruits contain the seeds and are responsible for seed dispersal.</a:t>
            </a:r>
          </a:p>
          <a:p>
            <a:pPr eaLnBrk="1" hangingPunct="1"/>
            <a:r>
              <a:rPr lang="en-US" sz="2000">
                <a:latin typeface="Calibri" charset="0"/>
              </a:rPr>
              <a:t>Lots of types of fruit, we are going to stick with a simple classification scheme. First, we classify by the number of ovaries that make up the fruit:</a:t>
            </a:r>
          </a:p>
          <a:p>
            <a:pPr lvl="1" eaLnBrk="1" hangingPunct="1"/>
            <a:r>
              <a:rPr lang="en-US" sz="1800">
                <a:latin typeface="Calibri" charset="0"/>
              </a:rPr>
              <a:t>Most fruits are </a:t>
            </a:r>
            <a:r>
              <a:rPr lang="en-US" sz="1800" u="sng">
                <a:latin typeface="Calibri" charset="0"/>
              </a:rPr>
              <a:t>simple fruits</a:t>
            </a:r>
            <a:r>
              <a:rPr lang="en-US" sz="1800">
                <a:latin typeface="Calibri" charset="0"/>
              </a:rPr>
              <a:t>: the product of a single ovary, which can contain one or many seeds</a:t>
            </a:r>
          </a:p>
          <a:p>
            <a:pPr lvl="1" eaLnBrk="1" hangingPunct="1"/>
            <a:r>
              <a:rPr lang="en-US" sz="1800">
                <a:latin typeface="Calibri" charset="0"/>
              </a:rPr>
              <a:t>There are also </a:t>
            </a:r>
            <a:r>
              <a:rPr lang="en-US" sz="1800" u="sng">
                <a:latin typeface="Calibri" charset="0"/>
              </a:rPr>
              <a:t>aggregate and multiple fruits</a:t>
            </a:r>
            <a:r>
              <a:rPr lang="en-US" sz="1800">
                <a:latin typeface="Calibri" charset="0"/>
              </a:rPr>
              <a:t>, which develop from one flower that has many carpels, or from the fusion of the ovaries form many flowers: raspberries and pineapples for example. </a:t>
            </a:r>
          </a:p>
        </p:txBody>
      </p:sp>
      <p:pic>
        <p:nvPicPr>
          <p:cNvPr id="686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700" y="228600"/>
            <a:ext cx="4305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486275"/>
            <a:ext cx="245745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a:xfrm>
            <a:off x="1524000" y="0"/>
            <a:ext cx="6172200" cy="838200"/>
          </a:xfrm>
        </p:spPr>
        <p:txBody>
          <a:bodyPr/>
          <a:lstStyle/>
          <a:p>
            <a:pPr eaLnBrk="1" hangingPunct="1"/>
            <a:r>
              <a:rPr lang="en-US">
                <a:latin typeface="Calibri" charset="0"/>
              </a:rPr>
              <a:t>More Fruit Classification</a:t>
            </a:r>
          </a:p>
        </p:txBody>
      </p:sp>
      <p:sp>
        <p:nvSpPr>
          <p:cNvPr id="70658" name="Content Placeholder 2"/>
          <p:cNvSpPr>
            <a:spLocks noGrp="1"/>
          </p:cNvSpPr>
          <p:nvPr>
            <p:ph idx="4294967295"/>
          </p:nvPr>
        </p:nvSpPr>
        <p:spPr>
          <a:xfrm>
            <a:off x="0" y="762000"/>
            <a:ext cx="4495800" cy="5867400"/>
          </a:xfrm>
        </p:spPr>
        <p:txBody>
          <a:bodyPr/>
          <a:lstStyle/>
          <a:p>
            <a:pPr eaLnBrk="1" hangingPunct="1"/>
            <a:r>
              <a:rPr lang="en-US" sz="2200">
                <a:latin typeface="Calibri" charset="0"/>
              </a:rPr>
              <a:t>Second, three categories of fruit appearance:</a:t>
            </a:r>
          </a:p>
          <a:p>
            <a:pPr lvl="1" eaLnBrk="1" hangingPunct="1"/>
            <a:r>
              <a:rPr lang="en-US" sz="1800" u="sng">
                <a:latin typeface="Calibri" charset="0"/>
              </a:rPr>
              <a:t>Fleshy:</a:t>
            </a:r>
            <a:r>
              <a:rPr lang="en-US" sz="1800">
                <a:latin typeface="Calibri" charset="0"/>
              </a:rPr>
              <a:t> what we think of as fruit: a soft, juicy layer surrounding the seeds.  This layer causes an animal to eat the fruit and carry the seeds to new locations in its digestive system, depositing the seeds with a load of fertilizer.</a:t>
            </a:r>
          </a:p>
          <a:p>
            <a:pPr lvl="1" eaLnBrk="1" hangingPunct="1"/>
            <a:r>
              <a:rPr lang="en-US" sz="1800" u="sng">
                <a:latin typeface="Calibri" charset="0"/>
              </a:rPr>
              <a:t>Dry</a:t>
            </a:r>
            <a:r>
              <a:rPr lang="en-US" sz="1800">
                <a:latin typeface="Calibri" charset="0"/>
              </a:rPr>
              <a:t>: the pericarp is either tough and woody or thin and papery.  </a:t>
            </a:r>
          </a:p>
          <a:p>
            <a:pPr lvl="2" eaLnBrk="1" hangingPunct="1"/>
            <a:r>
              <a:rPr lang="en-US" sz="1800">
                <a:latin typeface="Calibri" charset="0"/>
              </a:rPr>
              <a:t>Some dry fruit is </a:t>
            </a:r>
            <a:r>
              <a:rPr lang="en-US" sz="1800" u="sng">
                <a:latin typeface="Calibri" charset="0"/>
              </a:rPr>
              <a:t>dehiscent</a:t>
            </a:r>
            <a:r>
              <a:rPr lang="en-US" sz="1800">
                <a:latin typeface="Calibri" charset="0"/>
              </a:rPr>
              <a:t>, which means it splits open to release the seeds, like pea pods or milkweed or poppy</a:t>
            </a:r>
          </a:p>
          <a:p>
            <a:pPr lvl="2" eaLnBrk="1" hangingPunct="1"/>
            <a:r>
              <a:rPr lang="en-US" sz="1800">
                <a:latin typeface="Calibri" charset="0"/>
              </a:rPr>
              <a:t>Other dry fruit is</a:t>
            </a:r>
            <a:r>
              <a:rPr lang="en-US" sz="1800" u="sng">
                <a:latin typeface="Calibri" charset="0"/>
              </a:rPr>
              <a:t> indehiscent</a:t>
            </a:r>
            <a:r>
              <a:rPr lang="en-US" sz="1800">
                <a:latin typeface="Calibri" charset="0"/>
              </a:rPr>
              <a:t>, meaning that the seeds stay inside the fruit, like the winged seeds of maple trees and cereal grains. </a:t>
            </a:r>
          </a:p>
          <a:p>
            <a:pPr eaLnBrk="1" hangingPunct="1"/>
            <a:endParaRPr lang="en-US">
              <a:latin typeface="Calibri" charset="0"/>
            </a:endParaRPr>
          </a:p>
        </p:txBody>
      </p:sp>
      <p:pic>
        <p:nvPicPr>
          <p:cNvPr id="706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181600"/>
            <a:ext cx="1941513" cy="144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5181600"/>
            <a:ext cx="14287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5975" y="2895600"/>
            <a:ext cx="19780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429000"/>
            <a:ext cx="23622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121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1219200"/>
            <a:ext cx="19907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6848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a:xfrm>
            <a:off x="457200" y="0"/>
            <a:ext cx="8229600" cy="685800"/>
          </a:xfrm>
        </p:spPr>
        <p:txBody>
          <a:bodyPr/>
          <a:lstStyle/>
          <a:p>
            <a:pPr eaLnBrk="1" hangingPunct="1"/>
            <a:r>
              <a:rPr lang="en-US">
                <a:latin typeface="Calibri" charset="0"/>
              </a:rPr>
              <a:t>Seeds</a:t>
            </a:r>
          </a:p>
        </p:txBody>
      </p:sp>
      <p:sp>
        <p:nvSpPr>
          <p:cNvPr id="72706" name="Content Placeholder 2"/>
          <p:cNvSpPr>
            <a:spLocks noGrp="1"/>
          </p:cNvSpPr>
          <p:nvPr>
            <p:ph idx="4294967295"/>
          </p:nvPr>
        </p:nvSpPr>
        <p:spPr>
          <a:xfrm>
            <a:off x="152400" y="762000"/>
            <a:ext cx="6705600" cy="5867400"/>
          </a:xfrm>
        </p:spPr>
        <p:txBody>
          <a:bodyPr/>
          <a:lstStyle/>
          <a:p>
            <a:pPr eaLnBrk="1" hangingPunct="1"/>
            <a:r>
              <a:rPr lang="en-US" sz="2000">
                <a:latin typeface="Calibri" charset="0"/>
              </a:rPr>
              <a:t>Seeds develop from the fertilized ovule.   Their DNA comes from the pollen (father) as well as from the ovule (mother).</a:t>
            </a:r>
          </a:p>
          <a:p>
            <a:pPr lvl="1" eaLnBrk="1" hangingPunct="1"/>
            <a:r>
              <a:rPr lang="en-US" sz="1800">
                <a:latin typeface="Calibri" charset="0"/>
              </a:rPr>
              <a:t>In contrast, the fruit</a:t>
            </a:r>
            <a:r>
              <a:rPr lang="ja-JP" altLang="en-US" sz="1800">
                <a:latin typeface="Calibri" charset="0"/>
              </a:rPr>
              <a:t>’</a:t>
            </a:r>
            <a:r>
              <a:rPr lang="en-US" altLang="ja-JP" sz="1800">
                <a:latin typeface="Calibri" charset="0"/>
              </a:rPr>
              <a:t>s DNA is strictly from the maternal plant.</a:t>
            </a:r>
          </a:p>
          <a:p>
            <a:pPr eaLnBrk="1" hangingPunct="1"/>
            <a:r>
              <a:rPr lang="en-US" sz="2000">
                <a:latin typeface="Calibri" charset="0"/>
              </a:rPr>
              <a:t>Inside the seed, the plant has both a root and a shoot. </a:t>
            </a:r>
          </a:p>
          <a:p>
            <a:pPr eaLnBrk="1" hangingPunct="1"/>
            <a:r>
              <a:rPr lang="en-US" sz="2000">
                <a:latin typeface="Calibri" charset="0"/>
              </a:rPr>
              <a:t>Seeds contain a food source as well as the embryo.  Until photosynthesis gets started, the new plant needs to live on stored food.</a:t>
            </a:r>
          </a:p>
          <a:p>
            <a:pPr eaLnBrk="1" hangingPunct="1"/>
            <a:r>
              <a:rPr lang="en-US" sz="2000">
                <a:latin typeface="Calibri" charset="0"/>
              </a:rPr>
              <a:t>The</a:t>
            </a:r>
            <a:r>
              <a:rPr lang="en-US" sz="2000" u="sng">
                <a:latin typeface="Calibri" charset="0"/>
              </a:rPr>
              <a:t> cotyledons</a:t>
            </a:r>
            <a:r>
              <a:rPr lang="en-US" sz="2000">
                <a:latin typeface="Calibri" charset="0"/>
              </a:rPr>
              <a:t> are the first leaves of the new plant.  They are fully formed in the seed.  The cotyledons unfold when the seed germinates.</a:t>
            </a:r>
          </a:p>
          <a:p>
            <a:pPr eaLnBrk="1" hangingPunct="1"/>
            <a:r>
              <a:rPr lang="en-US" sz="2000">
                <a:latin typeface="Calibri" charset="0"/>
              </a:rPr>
              <a:t>Major difference between monocots and dicots:</a:t>
            </a:r>
          </a:p>
          <a:p>
            <a:pPr lvl="1" eaLnBrk="1" hangingPunct="1"/>
            <a:r>
              <a:rPr lang="en-US" sz="1800">
                <a:latin typeface="Calibri" charset="0"/>
              </a:rPr>
              <a:t>Monocots have a single cotyledon (which is what </a:t>
            </a:r>
            <a:r>
              <a:rPr lang="ja-JP" altLang="en-US" sz="1800">
                <a:latin typeface="Calibri" charset="0"/>
              </a:rPr>
              <a:t>“</a:t>
            </a:r>
            <a:r>
              <a:rPr lang="en-US" altLang="ja-JP" sz="1800">
                <a:latin typeface="Calibri" charset="0"/>
              </a:rPr>
              <a:t>monocot</a:t>
            </a:r>
            <a:r>
              <a:rPr lang="ja-JP" altLang="en-US" sz="1800">
                <a:latin typeface="Calibri" charset="0"/>
              </a:rPr>
              <a:t>”</a:t>
            </a:r>
            <a:r>
              <a:rPr lang="en-US" altLang="ja-JP" sz="1800">
                <a:latin typeface="Calibri" charset="0"/>
              </a:rPr>
              <a:t> means). They use endosperm (the other product of double fertilization) as food.</a:t>
            </a:r>
          </a:p>
          <a:p>
            <a:pPr lvl="1" eaLnBrk="1" hangingPunct="1"/>
            <a:r>
              <a:rPr lang="en-US" sz="1800">
                <a:latin typeface="Calibri" charset="0"/>
              </a:rPr>
              <a:t>Dicots have two cotyledon leaves.  Before the seed in fully formed, the dicot cotyledons absorb the nutrients from the endosperm, so dicot seeds use food stored in the cotyledons, not the endosperm.</a:t>
            </a:r>
          </a:p>
        </p:txBody>
      </p:sp>
      <p:pic>
        <p:nvPicPr>
          <p:cNvPr id="727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5300" y="838200"/>
            <a:ext cx="2298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1828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714875"/>
            <a:ext cx="1905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469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a:xfrm>
            <a:off x="457200" y="0"/>
            <a:ext cx="8229600" cy="762000"/>
          </a:xfrm>
        </p:spPr>
        <p:txBody>
          <a:bodyPr/>
          <a:lstStyle/>
          <a:p>
            <a:pPr eaLnBrk="1" hangingPunct="1"/>
            <a:r>
              <a:rPr lang="en-US">
                <a:latin typeface="Calibri" charset="0"/>
              </a:rPr>
              <a:t>Seed Germination</a:t>
            </a:r>
          </a:p>
        </p:txBody>
      </p:sp>
      <p:sp>
        <p:nvSpPr>
          <p:cNvPr id="74754" name="Content Placeholder 2"/>
          <p:cNvSpPr>
            <a:spLocks noGrp="1"/>
          </p:cNvSpPr>
          <p:nvPr>
            <p:ph idx="4294967295"/>
          </p:nvPr>
        </p:nvSpPr>
        <p:spPr>
          <a:xfrm>
            <a:off x="152400" y="914400"/>
            <a:ext cx="8991600" cy="2743200"/>
          </a:xfrm>
        </p:spPr>
        <p:txBody>
          <a:bodyPr/>
          <a:lstStyle/>
          <a:p>
            <a:pPr eaLnBrk="1" hangingPunct="1"/>
            <a:r>
              <a:rPr lang="en-US" sz="1800">
                <a:latin typeface="Calibri" charset="0"/>
              </a:rPr>
              <a:t>Seeds need proper conditions of moisture, oxygen, and temperature to germinate. </a:t>
            </a:r>
          </a:p>
          <a:p>
            <a:pPr lvl="1" eaLnBrk="1" hangingPunct="1"/>
            <a:r>
              <a:rPr lang="en-US" sz="1600">
                <a:latin typeface="Calibri" charset="0"/>
              </a:rPr>
              <a:t>Some seeds will only germinate if they have been through a cold spell, or if they have had their seed coats injured by  fire or abrasion.</a:t>
            </a:r>
          </a:p>
          <a:p>
            <a:pPr lvl="1" eaLnBrk="1" hangingPunct="1"/>
            <a:r>
              <a:rPr lang="en-US" sz="1600">
                <a:latin typeface="Calibri" charset="0"/>
              </a:rPr>
              <a:t>Seeds of the Tambalacoque tree on the island of Mauritius (in the Indian Ocean) apparently only germinated when passed through the digestive system of the dodo (which is extinct).  Turkeys work as an adequate substitute. (this story may not be 100% true)</a:t>
            </a:r>
          </a:p>
          <a:p>
            <a:pPr eaLnBrk="1" hangingPunct="1"/>
            <a:r>
              <a:rPr lang="en-US" sz="1800">
                <a:latin typeface="Calibri" charset="0"/>
              </a:rPr>
              <a:t>The dry seed imbibes water, and the root sprouts, followed by the shoot.</a:t>
            </a:r>
          </a:p>
          <a:p>
            <a:pPr eaLnBrk="1" hangingPunct="1"/>
            <a:r>
              <a:rPr lang="en-US" sz="1800">
                <a:latin typeface="Calibri" charset="0"/>
              </a:rPr>
              <a:t>Once the shoot breaks through the surface of the ground, it is exposed to light, which allows it to develop chlorophyll and start photosynthesis.</a:t>
            </a:r>
          </a:p>
        </p:txBody>
      </p:sp>
      <p:pic>
        <p:nvPicPr>
          <p:cNvPr id="747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188" y="3886200"/>
            <a:ext cx="4468812"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937000"/>
            <a:ext cx="2024063"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4648200"/>
            <a:ext cx="217805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552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2590800" y="274638"/>
            <a:ext cx="3581400" cy="715962"/>
          </a:xfrm>
        </p:spPr>
        <p:txBody>
          <a:bodyPr>
            <a:normAutofit fontScale="90000"/>
          </a:bodyPr>
          <a:lstStyle/>
          <a:p>
            <a:pPr eaLnBrk="1" hangingPunct="1"/>
            <a:r>
              <a:rPr lang="en-US">
                <a:latin typeface="Calibri" charset="0"/>
              </a:rPr>
              <a:t>Legal Fruits</a:t>
            </a:r>
          </a:p>
        </p:txBody>
      </p:sp>
      <p:sp>
        <p:nvSpPr>
          <p:cNvPr id="76802" name="Content Placeholder 2"/>
          <p:cNvSpPr>
            <a:spLocks noGrp="1"/>
          </p:cNvSpPr>
          <p:nvPr>
            <p:ph idx="4294967295"/>
          </p:nvPr>
        </p:nvSpPr>
        <p:spPr>
          <a:xfrm>
            <a:off x="685800" y="2133600"/>
            <a:ext cx="8229600" cy="4525963"/>
          </a:xfrm>
        </p:spPr>
        <p:txBody>
          <a:bodyPr/>
          <a:lstStyle/>
          <a:p>
            <a:pPr eaLnBrk="1" hangingPunct="1"/>
            <a:r>
              <a:rPr lang="en-US" sz="2000">
                <a:latin typeface="Calibri" charset="0"/>
              </a:rPr>
              <a:t>Botanically, a fruit is an ovary that has ripened after fertilization.</a:t>
            </a:r>
          </a:p>
          <a:p>
            <a:pPr eaLnBrk="1" hangingPunct="1"/>
            <a:r>
              <a:rPr lang="en-US" sz="2000">
                <a:latin typeface="Calibri" charset="0"/>
              </a:rPr>
              <a:t>However, in 1883 a 10% duty was placed on all vegetables being imported into the US.</a:t>
            </a:r>
          </a:p>
          <a:p>
            <a:pPr eaLnBrk="1" hangingPunct="1"/>
            <a:r>
              <a:rPr lang="en-US" sz="2000">
                <a:latin typeface="Calibri" charset="0"/>
              </a:rPr>
              <a:t>John Nix, an imported from New Jersey, argued that he shouldn</a:t>
            </a:r>
            <a:r>
              <a:rPr lang="ja-JP" altLang="en-US" sz="2000">
                <a:latin typeface="Calibri" charset="0"/>
              </a:rPr>
              <a:t>’</a:t>
            </a:r>
            <a:r>
              <a:rPr lang="en-US" altLang="ja-JP" sz="2000">
                <a:latin typeface="Calibri" charset="0"/>
              </a:rPr>
              <a:t>t have to pay the duty on tomatoes, because botanists consider them fruits.</a:t>
            </a:r>
          </a:p>
          <a:p>
            <a:pPr eaLnBrk="1" hangingPunct="1"/>
            <a:r>
              <a:rPr lang="en-US" sz="2000">
                <a:latin typeface="Calibri" charset="0"/>
              </a:rPr>
              <a:t>The case went all the way to the Supreme Court (which means at least 3 separate courts examined the question).  In 1893, the Court ruled that for legal purposes, tomatoes were a vegetable, not a fruit.</a:t>
            </a:r>
          </a:p>
          <a:p>
            <a:pPr eaLnBrk="1" hangingPunct="1"/>
            <a:r>
              <a:rPr lang="en-US" sz="2000">
                <a:latin typeface="Calibri" charset="0"/>
              </a:rPr>
              <a:t>Based on popular usage: vegetables (including tomatoes) are eaten at dinner, while fruits are sweet and are eaten at dessert. </a:t>
            </a:r>
          </a:p>
          <a:p>
            <a:pPr eaLnBrk="1" hangingPunct="1"/>
            <a:r>
              <a:rPr lang="en-US" sz="2000">
                <a:latin typeface="Calibri" charset="0"/>
              </a:rPr>
              <a:t>Tomatoes are the state vegetable of New Jersey.  Ohio considers tomatoes to be the state fruit. In Arkansas, tomatoes are both the state vegetable and the state fruit (indecisive).</a:t>
            </a:r>
          </a:p>
        </p:txBody>
      </p:sp>
      <p:pic>
        <p:nvPicPr>
          <p:cNvPr id="768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2400"/>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804988"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38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2362200" y="0"/>
            <a:ext cx="3962400" cy="685800"/>
          </a:xfrm>
        </p:spPr>
        <p:txBody>
          <a:bodyPr>
            <a:normAutofit fontScale="90000"/>
          </a:bodyPr>
          <a:lstStyle/>
          <a:p>
            <a:pPr eaLnBrk="1" hangingPunct="1"/>
            <a:r>
              <a:rPr lang="en-US">
                <a:latin typeface="Calibri" charset="0"/>
              </a:rPr>
              <a:t>Four Whorls</a:t>
            </a:r>
          </a:p>
        </p:txBody>
      </p:sp>
      <p:sp>
        <p:nvSpPr>
          <p:cNvPr id="48130" name="Content Placeholder 2"/>
          <p:cNvSpPr>
            <a:spLocks noGrp="1"/>
          </p:cNvSpPr>
          <p:nvPr>
            <p:ph idx="4294967295"/>
          </p:nvPr>
        </p:nvSpPr>
        <p:spPr>
          <a:xfrm>
            <a:off x="457200" y="838200"/>
            <a:ext cx="8229600" cy="5287963"/>
          </a:xfrm>
        </p:spPr>
        <p:txBody>
          <a:bodyPr>
            <a:normAutofit lnSpcReduction="10000"/>
          </a:bodyPr>
          <a:lstStyle/>
          <a:p>
            <a:pPr eaLnBrk="1" hangingPunct="1"/>
            <a:r>
              <a:rPr lang="en-US" sz="2000">
                <a:latin typeface="Calibri" charset="0"/>
              </a:rPr>
              <a:t>The</a:t>
            </a:r>
            <a:r>
              <a:rPr lang="en-US" sz="2000" u="sng">
                <a:latin typeface="Calibri" charset="0"/>
              </a:rPr>
              <a:t> sepals</a:t>
            </a:r>
            <a:r>
              <a:rPr lang="en-US" sz="2000">
                <a:latin typeface="Calibri" charset="0"/>
              </a:rPr>
              <a:t> are the outermost whorl.  They are the protective covering for the unopened flower bud.  Usually sepals are green and leaf-like.</a:t>
            </a:r>
          </a:p>
          <a:p>
            <a:pPr lvl="1" eaLnBrk="1" hangingPunct="1"/>
            <a:r>
              <a:rPr lang="en-US" sz="1800">
                <a:latin typeface="Calibri" charset="0"/>
              </a:rPr>
              <a:t>However, sometimes the sepals are colored: in lilies there are 3 sepals and petals that are almost identical.</a:t>
            </a:r>
          </a:p>
          <a:p>
            <a:pPr eaLnBrk="1" hangingPunct="1"/>
            <a:r>
              <a:rPr lang="en-US" sz="2000">
                <a:latin typeface="Calibri" charset="0"/>
              </a:rPr>
              <a:t>The </a:t>
            </a:r>
            <a:r>
              <a:rPr lang="en-US" sz="2000" u="sng">
                <a:latin typeface="Calibri" charset="0"/>
              </a:rPr>
              <a:t>petals</a:t>
            </a:r>
            <a:r>
              <a:rPr lang="en-US" sz="2000">
                <a:latin typeface="Calibri" charset="0"/>
              </a:rPr>
              <a:t> are the next whorl in.  They are the part that are often conspicuously colored, used to attractive animal pollinators like bees, birds, and bats. </a:t>
            </a:r>
          </a:p>
          <a:p>
            <a:pPr lvl="1" eaLnBrk="1" hangingPunct="1"/>
            <a:r>
              <a:rPr lang="en-US" sz="1800">
                <a:latin typeface="Calibri" charset="0"/>
              </a:rPr>
              <a:t>The petals are not always symmetical, and sometimes they are fused to each other and to the sepals.</a:t>
            </a:r>
          </a:p>
          <a:p>
            <a:pPr eaLnBrk="1" hangingPunct="1"/>
            <a:r>
              <a:rPr lang="en-US" sz="2000">
                <a:latin typeface="Calibri" charset="0"/>
              </a:rPr>
              <a:t>The </a:t>
            </a:r>
            <a:r>
              <a:rPr lang="en-US" sz="2000" u="sng">
                <a:latin typeface="Calibri" charset="0"/>
              </a:rPr>
              <a:t>stamens</a:t>
            </a:r>
            <a:r>
              <a:rPr lang="en-US" sz="2000">
                <a:latin typeface="Calibri" charset="0"/>
              </a:rPr>
              <a:t> are the male reproductive organs.  The most important parts of the stamens are the </a:t>
            </a:r>
            <a:r>
              <a:rPr lang="en-US" sz="2000" u="sng">
                <a:latin typeface="Calibri" charset="0"/>
              </a:rPr>
              <a:t>anthers</a:t>
            </a:r>
            <a:r>
              <a:rPr lang="en-US" sz="2000">
                <a:latin typeface="Calibri" charset="0"/>
              </a:rPr>
              <a:t>, which release the </a:t>
            </a:r>
            <a:r>
              <a:rPr lang="en-US" sz="2000" u="sng">
                <a:latin typeface="Calibri" charset="0"/>
              </a:rPr>
              <a:t>pollen</a:t>
            </a:r>
            <a:r>
              <a:rPr lang="en-US" sz="2000">
                <a:latin typeface="Calibri" charset="0"/>
              </a:rPr>
              <a:t> grains.  Pollen is the plant equivalent of sperm cells. </a:t>
            </a:r>
          </a:p>
          <a:p>
            <a:pPr eaLnBrk="1" hangingPunct="1"/>
            <a:r>
              <a:rPr lang="en-US" sz="2000">
                <a:latin typeface="Calibri" charset="0"/>
              </a:rPr>
              <a:t>The </a:t>
            </a:r>
            <a:r>
              <a:rPr lang="en-US" sz="2000" u="sng">
                <a:latin typeface="Calibri" charset="0"/>
              </a:rPr>
              <a:t>carpels</a:t>
            </a:r>
            <a:r>
              <a:rPr lang="en-US" sz="2000">
                <a:latin typeface="Calibri" charset="0"/>
              </a:rPr>
              <a:t> are the female reproductive organs.  The most important part of the carpel are the </a:t>
            </a:r>
            <a:r>
              <a:rPr lang="en-US" sz="2000" u="sng">
                <a:latin typeface="Calibri" charset="0"/>
              </a:rPr>
              <a:t>ovaries</a:t>
            </a:r>
            <a:r>
              <a:rPr lang="en-US" sz="2000">
                <a:latin typeface="Calibri" charset="0"/>
              </a:rPr>
              <a:t>, which hold the </a:t>
            </a:r>
            <a:r>
              <a:rPr lang="en-US" sz="2000" u="sng">
                <a:latin typeface="Calibri" charset="0"/>
              </a:rPr>
              <a:t>ovules</a:t>
            </a:r>
            <a:r>
              <a:rPr lang="en-US" sz="2000">
                <a:latin typeface="Calibri" charset="0"/>
              </a:rPr>
              <a:t>.  The ovule is the plant equivalent of the egg cell. After the ovules are fertilized, the ovary develops into a fruit.  Another important carpel structure: the </a:t>
            </a:r>
            <a:r>
              <a:rPr lang="en-US" sz="2000" u="sng">
                <a:latin typeface="Calibri" charset="0"/>
              </a:rPr>
              <a:t>stigma</a:t>
            </a:r>
            <a:r>
              <a:rPr lang="en-US" sz="2000">
                <a:latin typeface="Calibri" charset="0"/>
              </a:rPr>
              <a:t>, the sticky part where the pollen lands.</a:t>
            </a:r>
          </a:p>
        </p:txBody>
      </p:sp>
    </p:spTree>
    <p:extLst>
      <p:ext uri="{BB962C8B-B14F-4D97-AF65-F5344CB8AC3E}">
        <p14:creationId xmlns:p14="http://schemas.microsoft.com/office/powerpoint/2010/main" val="968056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457200" y="274638"/>
            <a:ext cx="4038600" cy="563562"/>
          </a:xfrm>
        </p:spPr>
        <p:txBody>
          <a:bodyPr>
            <a:normAutofit fontScale="90000"/>
          </a:bodyPr>
          <a:lstStyle/>
          <a:p>
            <a:pPr eaLnBrk="1" hangingPunct="1"/>
            <a:r>
              <a:rPr lang="en-US">
                <a:latin typeface="Calibri" charset="0"/>
              </a:rPr>
              <a:t>More Flowers</a:t>
            </a:r>
          </a:p>
        </p:txBody>
      </p:sp>
      <p:sp>
        <p:nvSpPr>
          <p:cNvPr id="50178" name="Content Placeholder 2"/>
          <p:cNvSpPr>
            <a:spLocks noGrp="1"/>
          </p:cNvSpPr>
          <p:nvPr>
            <p:ph idx="4294967295"/>
          </p:nvPr>
        </p:nvSpPr>
        <p:spPr>
          <a:xfrm>
            <a:off x="457200" y="1066800"/>
            <a:ext cx="3886200" cy="5059363"/>
          </a:xfrm>
        </p:spPr>
        <p:txBody>
          <a:bodyPr/>
          <a:lstStyle/>
          <a:p>
            <a:pPr eaLnBrk="1" hangingPunct="1"/>
            <a:r>
              <a:rPr lang="en-US" sz="2000">
                <a:latin typeface="Calibri" charset="0"/>
              </a:rPr>
              <a:t>Some flowers are </a:t>
            </a:r>
            <a:r>
              <a:rPr lang="en-US" sz="2000" u="sng">
                <a:latin typeface="Calibri" charset="0"/>
              </a:rPr>
              <a:t>imperfect</a:t>
            </a:r>
            <a:r>
              <a:rPr lang="en-US" sz="2000">
                <a:latin typeface="Calibri" charset="0"/>
              </a:rPr>
              <a:t>, which means they contain only male parts or only female parts.  Corn is a good example: the tassel is the male flower: it sheds pollen.  The silks and ears are the female parts: each corn kernel started out as a single ovule.</a:t>
            </a:r>
          </a:p>
          <a:p>
            <a:pPr lvl="1" eaLnBrk="1" hangingPunct="1"/>
            <a:r>
              <a:rPr lang="en-US" sz="1800" u="sng">
                <a:latin typeface="Calibri" charset="0"/>
              </a:rPr>
              <a:t> Perfect</a:t>
            </a:r>
            <a:r>
              <a:rPr lang="en-US" sz="1800">
                <a:latin typeface="Calibri" charset="0"/>
              </a:rPr>
              <a:t> flowers contain both male and female parts.  This is the usual condition in plants.</a:t>
            </a:r>
          </a:p>
          <a:p>
            <a:pPr eaLnBrk="1" hangingPunct="1"/>
            <a:r>
              <a:rPr lang="en-US" sz="2000">
                <a:latin typeface="Calibri" charset="0"/>
              </a:rPr>
              <a:t>Some plants have  male flowers on one plant and females on another: date palms, marijuana, holly are example. </a:t>
            </a:r>
          </a:p>
          <a:p>
            <a:pPr eaLnBrk="1" hangingPunct="1"/>
            <a:endParaRPr lang="en-US" sz="2000">
              <a:latin typeface="Calibri" charset="0"/>
            </a:endParaRPr>
          </a:p>
          <a:p>
            <a:pPr eaLnBrk="1" hangingPunct="1"/>
            <a:endParaRPr lang="en-US">
              <a:latin typeface="Calibri" charset="0"/>
            </a:endParaRP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9475" y="228600"/>
            <a:ext cx="1914525"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048000"/>
            <a:ext cx="2014538"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200400"/>
            <a:ext cx="18700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693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457200" y="0"/>
            <a:ext cx="8229600" cy="762000"/>
          </a:xfrm>
        </p:spPr>
        <p:txBody>
          <a:bodyPr/>
          <a:lstStyle/>
          <a:p>
            <a:pPr eaLnBrk="1" hangingPunct="1"/>
            <a:r>
              <a:rPr lang="en-US">
                <a:latin typeface="Calibri" charset="0"/>
              </a:rPr>
              <a:t>Meiosis and Fertilization</a:t>
            </a:r>
          </a:p>
        </p:txBody>
      </p:sp>
      <p:sp>
        <p:nvSpPr>
          <p:cNvPr id="52226" name="Content Placeholder 2"/>
          <p:cNvSpPr>
            <a:spLocks noGrp="1"/>
          </p:cNvSpPr>
          <p:nvPr>
            <p:ph idx="4294967295"/>
          </p:nvPr>
        </p:nvSpPr>
        <p:spPr>
          <a:xfrm>
            <a:off x="0" y="914400"/>
            <a:ext cx="4343400" cy="5562600"/>
          </a:xfrm>
        </p:spPr>
        <p:txBody>
          <a:bodyPr/>
          <a:lstStyle/>
          <a:p>
            <a:pPr eaLnBrk="1" hangingPunct="1"/>
            <a:r>
              <a:rPr lang="en-US" sz="2000">
                <a:latin typeface="Calibri" charset="0"/>
              </a:rPr>
              <a:t>All plants except the most primitive ones (the bryophytes) are basically </a:t>
            </a:r>
            <a:r>
              <a:rPr lang="en-US" sz="2000" u="sng">
                <a:latin typeface="Calibri" charset="0"/>
              </a:rPr>
              <a:t>diploid</a:t>
            </a:r>
            <a:r>
              <a:rPr lang="en-US" sz="2000">
                <a:latin typeface="Calibri" charset="0"/>
              </a:rPr>
              <a:t>.  This means that every cell has two sets of chromosomes, one from each parent, just like us. </a:t>
            </a:r>
          </a:p>
          <a:p>
            <a:pPr eaLnBrk="1" hangingPunct="1"/>
            <a:r>
              <a:rPr lang="en-US" sz="2000">
                <a:latin typeface="Calibri" charset="0"/>
              </a:rPr>
              <a:t>For reproduction to occur, the plants must produce </a:t>
            </a:r>
            <a:r>
              <a:rPr lang="en-US" sz="2000" u="sng">
                <a:latin typeface="Calibri" charset="0"/>
              </a:rPr>
              <a:t>haploid</a:t>
            </a:r>
            <a:r>
              <a:rPr lang="en-US" sz="2000">
                <a:latin typeface="Calibri" charset="0"/>
              </a:rPr>
              <a:t> cells, the </a:t>
            </a:r>
            <a:r>
              <a:rPr lang="en-US" sz="2000" u="sng">
                <a:latin typeface="Calibri" charset="0"/>
              </a:rPr>
              <a:t>gametes</a:t>
            </a:r>
            <a:r>
              <a:rPr lang="en-US" sz="2000">
                <a:latin typeface="Calibri" charset="0"/>
              </a:rPr>
              <a:t>.  Gametes have one copy of every chromosome.  </a:t>
            </a:r>
          </a:p>
          <a:p>
            <a:pPr eaLnBrk="1" hangingPunct="1"/>
            <a:r>
              <a:rPr lang="en-US" sz="2000">
                <a:latin typeface="Calibri" charset="0"/>
              </a:rPr>
              <a:t>The male gamete (pollen) </a:t>
            </a:r>
            <a:r>
              <a:rPr lang="en-US" sz="2000" u="sng">
                <a:latin typeface="Calibri" charset="0"/>
              </a:rPr>
              <a:t>fertilizes</a:t>
            </a:r>
            <a:r>
              <a:rPr lang="en-US" sz="2000">
                <a:latin typeface="Calibri" charset="0"/>
              </a:rPr>
              <a:t> the female gamete (ovule) to produce the </a:t>
            </a:r>
            <a:r>
              <a:rPr lang="en-US" sz="2000" u="sng">
                <a:latin typeface="Calibri" charset="0"/>
              </a:rPr>
              <a:t>zygote</a:t>
            </a:r>
            <a:r>
              <a:rPr lang="en-US" sz="2000">
                <a:latin typeface="Calibri" charset="0"/>
              </a:rPr>
              <a:t>, the first cell of the new individual.  The zygote is diploid. </a:t>
            </a:r>
          </a:p>
          <a:p>
            <a:pPr eaLnBrk="1" hangingPunct="1"/>
            <a:r>
              <a:rPr lang="en-US" sz="2000" u="sng">
                <a:latin typeface="Calibri" charset="0"/>
              </a:rPr>
              <a:t>Meiosis</a:t>
            </a:r>
            <a:r>
              <a:rPr lang="en-US" sz="2000">
                <a:latin typeface="Calibri" charset="0"/>
              </a:rPr>
              <a:t> is the cell division process that creates haploid gametes from the diploid plant cells.  </a:t>
            </a:r>
            <a:endParaRPr lang="en-US">
              <a:latin typeface="Calibri" charset="0"/>
            </a:endParaRP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1143000"/>
            <a:ext cx="48196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7063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1981200" y="0"/>
            <a:ext cx="4038600" cy="685800"/>
          </a:xfrm>
        </p:spPr>
        <p:txBody>
          <a:bodyPr>
            <a:normAutofit fontScale="90000"/>
          </a:bodyPr>
          <a:lstStyle/>
          <a:p>
            <a:pPr eaLnBrk="1" hangingPunct="1"/>
            <a:r>
              <a:rPr lang="en-US">
                <a:latin typeface="Calibri" charset="0"/>
              </a:rPr>
              <a:t>Pollination</a:t>
            </a:r>
          </a:p>
        </p:txBody>
      </p:sp>
      <p:sp>
        <p:nvSpPr>
          <p:cNvPr id="54274" name="Content Placeholder 2"/>
          <p:cNvSpPr>
            <a:spLocks noGrp="1"/>
          </p:cNvSpPr>
          <p:nvPr>
            <p:ph idx="4294967295"/>
          </p:nvPr>
        </p:nvSpPr>
        <p:spPr>
          <a:xfrm>
            <a:off x="152400" y="990600"/>
            <a:ext cx="5715000" cy="5135563"/>
          </a:xfrm>
        </p:spPr>
        <p:txBody>
          <a:bodyPr/>
          <a:lstStyle/>
          <a:p>
            <a:pPr eaLnBrk="1" hangingPunct="1"/>
            <a:r>
              <a:rPr lang="en-US" sz="1800">
                <a:latin typeface="Calibri" charset="0"/>
              </a:rPr>
              <a:t>Pollination is the process of getting the pollen to the stigma of the female plant.</a:t>
            </a:r>
          </a:p>
          <a:p>
            <a:pPr lvl="1" eaLnBrk="1" hangingPunct="1"/>
            <a:r>
              <a:rPr lang="en-US" sz="1600">
                <a:latin typeface="Calibri" charset="0"/>
              </a:rPr>
              <a:t>Some plants allow</a:t>
            </a:r>
            <a:r>
              <a:rPr lang="en-US" sz="1600" u="sng">
                <a:latin typeface="Calibri" charset="0"/>
              </a:rPr>
              <a:t> self-fertilization</a:t>
            </a:r>
            <a:r>
              <a:rPr lang="en-US" sz="1600">
                <a:latin typeface="Calibri" charset="0"/>
              </a:rPr>
              <a:t>: the male pollen fertilizes the female ovule of the same plant.  This is the closest possible genetic cross, and it isn</a:t>
            </a:r>
            <a:r>
              <a:rPr lang="ja-JP" altLang="en-US" sz="1600">
                <a:latin typeface="Calibri" charset="0"/>
              </a:rPr>
              <a:t>’</a:t>
            </a:r>
            <a:r>
              <a:rPr lang="en-US" altLang="ja-JP" sz="1600">
                <a:latin typeface="Calibri" charset="0"/>
              </a:rPr>
              <a:t>t possible in animals.</a:t>
            </a:r>
          </a:p>
          <a:p>
            <a:pPr lvl="1" eaLnBrk="1" hangingPunct="1"/>
            <a:r>
              <a:rPr lang="en-US" sz="1600">
                <a:latin typeface="Calibri" charset="0"/>
              </a:rPr>
              <a:t>Most of the time it is advantageous to have </a:t>
            </a:r>
            <a:r>
              <a:rPr lang="en-US" sz="1600" u="sng">
                <a:latin typeface="Calibri" charset="0"/>
              </a:rPr>
              <a:t>cross-pollination</a:t>
            </a:r>
            <a:r>
              <a:rPr lang="en-US" sz="1600">
                <a:latin typeface="Calibri" charset="0"/>
              </a:rPr>
              <a:t>: the pollen from one plant fertilizes the ovules of another plant.  This increases the genetic diversity of the offspring, which means more will survive under varying conditions.</a:t>
            </a:r>
          </a:p>
          <a:p>
            <a:pPr eaLnBrk="1" hangingPunct="1"/>
            <a:r>
              <a:rPr lang="en-US" sz="1800" u="sng">
                <a:latin typeface="Calibri" charset="0"/>
              </a:rPr>
              <a:t>Wind pollination</a:t>
            </a:r>
            <a:r>
              <a:rPr lang="en-US" sz="1800">
                <a:latin typeface="Calibri" charset="0"/>
              </a:rPr>
              <a:t> is how all gymnosperms are pollinated.  Also, angiosperms with small, inconspicuous flowers.  Grasses are a good example.  </a:t>
            </a:r>
          </a:p>
          <a:p>
            <a:pPr lvl="1" eaLnBrk="1" hangingPunct="1"/>
            <a:r>
              <a:rPr lang="en-US" sz="1600">
                <a:latin typeface="Calibri" charset="0"/>
              </a:rPr>
              <a:t>The plant produces huge numbers of pollen grains, which get blown off the anthers by the wind, and occasionally end up on the female parts of another plant of the same species.  Not very efficient.</a:t>
            </a:r>
          </a:p>
          <a:p>
            <a:pPr lvl="1" eaLnBrk="1" hangingPunct="1"/>
            <a:endParaRPr lang="en-US" sz="1800">
              <a:latin typeface="Calibri" charset="0"/>
            </a:endParaRPr>
          </a:p>
        </p:txBody>
      </p:sp>
      <p:pic>
        <p:nvPicPr>
          <p:cNvPr id="542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28600"/>
            <a:ext cx="27813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3048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114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a:xfrm>
            <a:off x="228600" y="0"/>
            <a:ext cx="5334000" cy="639763"/>
          </a:xfrm>
        </p:spPr>
        <p:txBody>
          <a:bodyPr>
            <a:normAutofit fontScale="90000"/>
          </a:bodyPr>
          <a:lstStyle/>
          <a:p>
            <a:pPr eaLnBrk="1" hangingPunct="1"/>
            <a:r>
              <a:rPr lang="en-US">
                <a:latin typeface="Calibri" charset="0"/>
              </a:rPr>
              <a:t>Animal Pollination</a:t>
            </a:r>
          </a:p>
        </p:txBody>
      </p:sp>
      <p:sp>
        <p:nvSpPr>
          <p:cNvPr id="56322" name="Content Placeholder 2"/>
          <p:cNvSpPr>
            <a:spLocks noGrp="1"/>
          </p:cNvSpPr>
          <p:nvPr>
            <p:ph idx="4294967295"/>
          </p:nvPr>
        </p:nvSpPr>
        <p:spPr>
          <a:xfrm>
            <a:off x="0" y="914400"/>
            <a:ext cx="4953000" cy="5638800"/>
          </a:xfrm>
        </p:spPr>
        <p:txBody>
          <a:bodyPr/>
          <a:lstStyle/>
          <a:p>
            <a:pPr eaLnBrk="1" hangingPunct="1"/>
            <a:r>
              <a:rPr lang="en-US" sz="1800">
                <a:latin typeface="Calibri" charset="0"/>
              </a:rPr>
              <a:t>Animal pollination is much more efficient than wind pollination: the animal delivers the pollen directly to the female.  </a:t>
            </a:r>
          </a:p>
          <a:p>
            <a:pPr eaLnBrk="1" hangingPunct="1"/>
            <a:r>
              <a:rPr lang="en-US" sz="1800">
                <a:latin typeface="Calibri" charset="0"/>
              </a:rPr>
              <a:t>Bees, butterflies, wasps, birds, bats</a:t>
            </a:r>
          </a:p>
          <a:p>
            <a:pPr lvl="1" eaLnBrk="1" hangingPunct="1"/>
            <a:r>
              <a:rPr lang="en-US" sz="1600">
                <a:latin typeface="Calibri" charset="0"/>
              </a:rPr>
              <a:t>very ancient plants like magnolia are pollinated by beetles.  Bees hadn't evolved when these flowers first appeared. </a:t>
            </a:r>
          </a:p>
          <a:p>
            <a:pPr eaLnBrk="1" hangingPunct="1"/>
            <a:r>
              <a:rPr lang="en-US" sz="1800">
                <a:latin typeface="Calibri" charset="0"/>
              </a:rPr>
              <a:t>Plants attract animals by supplying them with food.  Nectar is a sugary liquid secreted by glands at the base of the flower: the animal eats it.  Animals also eat the pollen.  However, some pollen gets on the animal and gets carried to the next flower, where is gets deposited on the stigma.  </a:t>
            </a:r>
          </a:p>
          <a:p>
            <a:pPr lvl="1" eaLnBrk="1" hangingPunct="1"/>
            <a:r>
              <a:rPr lang="en-US" sz="1600">
                <a:latin typeface="Calibri" charset="0"/>
              </a:rPr>
              <a:t>So, the animal isn't pollinating just to be helpful.  The animal is feeding, and pollination is just an accidental byproduct.</a:t>
            </a:r>
          </a:p>
          <a:p>
            <a:pPr eaLnBrk="1" hangingPunct="1"/>
            <a:r>
              <a:rPr lang="en-US" sz="1800">
                <a:latin typeface="Calibri" charset="0"/>
              </a:rPr>
              <a:t>Plants also supply guiding signals: flower color, pattern, scent</a:t>
            </a:r>
          </a:p>
          <a:p>
            <a:pPr eaLnBrk="1" hangingPunct="1"/>
            <a:endParaRPr lang="en-US" sz="1800">
              <a:latin typeface="Calibri" charset="0"/>
            </a:endParaRPr>
          </a:p>
        </p:txBody>
      </p:sp>
      <p:pic>
        <p:nvPicPr>
          <p:cNvPr id="563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2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667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828800"/>
            <a:ext cx="22225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0"/>
            <a:ext cx="26670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753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p:cNvSpPr>
          <p:nvPr>
            <p:ph type="title"/>
          </p:nvPr>
        </p:nvSpPr>
        <p:spPr>
          <a:xfrm>
            <a:off x="1905000" y="0"/>
            <a:ext cx="4419600" cy="685800"/>
          </a:xfrm>
        </p:spPr>
        <p:txBody>
          <a:bodyPr>
            <a:normAutofit fontScale="90000"/>
          </a:bodyPr>
          <a:lstStyle/>
          <a:p>
            <a:r>
              <a:rPr lang="en-US">
                <a:latin typeface="Calibri" charset="0"/>
              </a:rPr>
              <a:t>Co-evolution </a:t>
            </a:r>
          </a:p>
        </p:txBody>
      </p:sp>
      <p:sp>
        <p:nvSpPr>
          <p:cNvPr id="58370" name="Rectangle 3"/>
          <p:cNvSpPr>
            <a:spLocks noGrp="1"/>
          </p:cNvSpPr>
          <p:nvPr>
            <p:ph type="body" idx="1"/>
          </p:nvPr>
        </p:nvSpPr>
        <p:spPr>
          <a:xfrm>
            <a:off x="228600" y="838200"/>
            <a:ext cx="8610600" cy="5287963"/>
          </a:xfrm>
        </p:spPr>
        <p:txBody>
          <a:bodyPr/>
          <a:lstStyle/>
          <a:p>
            <a:pPr eaLnBrk="1" hangingPunct="1"/>
            <a:r>
              <a:rPr lang="en-US" sz="1800">
                <a:latin typeface="Calibri" charset="0"/>
              </a:rPr>
              <a:t>Animal pollination is a major evolutionary innovation in the angiosperms, and the plants and animals have modified each other through the process of </a:t>
            </a:r>
            <a:r>
              <a:rPr lang="en-US" sz="1800" u="sng">
                <a:latin typeface="Calibri" charset="0"/>
              </a:rPr>
              <a:t>co-evolution</a:t>
            </a:r>
            <a:r>
              <a:rPr lang="en-US" sz="1800">
                <a:latin typeface="Calibri" charset="0"/>
              </a:rPr>
              <a:t> to make it more efficient for both.  </a:t>
            </a:r>
          </a:p>
          <a:p>
            <a:pPr lvl="1" eaLnBrk="1" hangingPunct="1"/>
            <a:r>
              <a:rPr lang="en-US" sz="1600">
                <a:latin typeface="Calibri" charset="0"/>
              </a:rPr>
              <a:t>Natural selection for mutations in the plant that make it more attractive to a pollinator: the mutant plants are fertilized more frequently than the original plants.</a:t>
            </a:r>
          </a:p>
          <a:p>
            <a:pPr lvl="1" eaLnBrk="1" hangingPunct="1"/>
            <a:r>
              <a:rPr lang="en-US" sz="1600">
                <a:latin typeface="Calibri" charset="0"/>
              </a:rPr>
              <a:t>Natural selection for mutations in the animal to make it more efficient at finding the proper plant and extracting the nectar.</a:t>
            </a:r>
          </a:p>
          <a:p>
            <a:pPr eaLnBrk="1" hangingPunct="1"/>
            <a:r>
              <a:rPr lang="en-US" sz="1800">
                <a:latin typeface="Calibri" charset="0"/>
              </a:rPr>
              <a:t>Some examples: </a:t>
            </a:r>
          </a:p>
          <a:p>
            <a:pPr lvl="1" eaLnBrk="1" hangingPunct="1"/>
            <a:r>
              <a:rPr lang="en-US" sz="1600">
                <a:latin typeface="Calibri" charset="0"/>
              </a:rPr>
              <a:t>flowers with long throats are pollinated by hummingbirds with long beaks.  </a:t>
            </a:r>
          </a:p>
          <a:p>
            <a:pPr lvl="1" eaLnBrk="1" hangingPunct="1"/>
            <a:r>
              <a:rPr lang="en-US" sz="1600">
                <a:latin typeface="Calibri" charset="0"/>
              </a:rPr>
              <a:t>Rotting meat smell attracts fly pollinators.  </a:t>
            </a:r>
          </a:p>
          <a:p>
            <a:pPr lvl="1" eaLnBrk="1" hangingPunct="1"/>
            <a:r>
              <a:rPr lang="en-US" sz="1600">
                <a:latin typeface="Calibri" charset="0"/>
              </a:rPr>
              <a:t>Orchid flowers look enough like the pollinating wasp that the wasps try to mate with them.</a:t>
            </a:r>
          </a:p>
          <a:p>
            <a:pPr eaLnBrk="1" hangingPunct="1"/>
            <a:r>
              <a:rPr lang="en-US" sz="1800">
                <a:latin typeface="Calibri" charset="0"/>
              </a:rPr>
              <a:t>Bees don't see the color red, but they do see blue and UV.  Bee-pollinated flowers are usually blue or purple, and often have patterns visible in the UV range.</a:t>
            </a:r>
          </a:p>
          <a:p>
            <a:pPr eaLnBrk="1" hangingPunct="1"/>
            <a:r>
              <a:rPr lang="en-US" sz="1800">
                <a:latin typeface="Calibri" charset="0"/>
              </a:rPr>
              <a:t>Butterflies can see red and all other colors, but have a poor sense of smell.  They also need a wide perch to land on.  Butterfly-pollinated flowers are large and bright, with little scent. </a:t>
            </a:r>
          </a:p>
          <a:p>
            <a:pPr eaLnBrk="1" hangingPunct="1"/>
            <a:r>
              <a:rPr lang="en-US" sz="1800">
                <a:latin typeface="Calibri" charset="0"/>
              </a:rPr>
              <a:t>Moths are nocturnal and have a good sense of smell.  Moth-pollinated flowers are white so they can be seen at night, and have a strong scent.</a:t>
            </a:r>
            <a:endParaRPr lang="en-US" sz="1600">
              <a:latin typeface="Calibri" charset="0"/>
            </a:endParaRPr>
          </a:p>
        </p:txBody>
      </p:sp>
    </p:spTree>
    <p:extLst>
      <p:ext uri="{BB962C8B-B14F-4D97-AF65-F5344CB8AC3E}">
        <p14:creationId xmlns:p14="http://schemas.microsoft.com/office/powerpoint/2010/main" val="228247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p:cNvSpPr>
          <p:nvPr>
            <p:ph type="title"/>
          </p:nvPr>
        </p:nvSpPr>
        <p:spPr>
          <a:xfrm>
            <a:off x="457200" y="274638"/>
            <a:ext cx="8229600" cy="639762"/>
          </a:xfrm>
        </p:spPr>
        <p:txBody>
          <a:bodyPr>
            <a:normAutofit fontScale="90000"/>
          </a:bodyPr>
          <a:lstStyle/>
          <a:p>
            <a:r>
              <a:rPr lang="en-US">
                <a:latin typeface="Calibri" charset="0"/>
              </a:rPr>
              <a:t>Coevolution Examples</a:t>
            </a:r>
          </a:p>
        </p:txBody>
      </p:sp>
      <p:pic>
        <p:nvPicPr>
          <p:cNvPr id="604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613" y="1524000"/>
            <a:ext cx="3100387"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24000"/>
            <a:ext cx="20828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990600"/>
            <a:ext cx="22907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3657600"/>
            <a:ext cx="2667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648200"/>
            <a:ext cx="257175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2" descr="http://www.bubblews.com/assets/images/news/252671115_137109245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44196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41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2743200" y="0"/>
            <a:ext cx="3124200" cy="685800"/>
          </a:xfrm>
        </p:spPr>
        <p:txBody>
          <a:bodyPr>
            <a:normAutofit fontScale="90000"/>
          </a:bodyPr>
          <a:lstStyle/>
          <a:p>
            <a:pPr eaLnBrk="1" hangingPunct="1"/>
            <a:r>
              <a:rPr lang="en-US">
                <a:latin typeface="Calibri" charset="0"/>
              </a:rPr>
              <a:t>Fertilization</a:t>
            </a:r>
          </a:p>
        </p:txBody>
      </p:sp>
      <p:sp>
        <p:nvSpPr>
          <p:cNvPr id="62466" name="Content Placeholder 2"/>
          <p:cNvSpPr>
            <a:spLocks noGrp="1"/>
          </p:cNvSpPr>
          <p:nvPr>
            <p:ph idx="4294967295"/>
          </p:nvPr>
        </p:nvSpPr>
        <p:spPr>
          <a:xfrm>
            <a:off x="152400" y="838200"/>
            <a:ext cx="8991600" cy="1600200"/>
          </a:xfrm>
        </p:spPr>
        <p:txBody>
          <a:bodyPr/>
          <a:lstStyle/>
          <a:p>
            <a:pPr eaLnBrk="1" hangingPunct="1"/>
            <a:r>
              <a:rPr lang="en-US" sz="1800">
                <a:latin typeface="Calibri" charset="0"/>
              </a:rPr>
              <a:t>Once pollen has been deposited on the stigma, the process of fertilization occurs.</a:t>
            </a:r>
          </a:p>
          <a:p>
            <a:pPr eaLnBrk="1" hangingPunct="1"/>
            <a:r>
              <a:rPr lang="en-US" sz="1800">
                <a:latin typeface="Calibri" charset="0"/>
              </a:rPr>
              <a:t>Angiosperms (flowering plants) have a unique process called </a:t>
            </a:r>
            <a:r>
              <a:rPr lang="en-US" sz="1800" u="sng">
                <a:latin typeface="Calibri" charset="0"/>
              </a:rPr>
              <a:t>double fertilization</a:t>
            </a:r>
            <a:r>
              <a:rPr lang="en-US" sz="1800">
                <a:latin typeface="Calibri" charset="0"/>
              </a:rPr>
              <a:t>.  Found in all angiosperms but no other organisms.</a:t>
            </a:r>
          </a:p>
          <a:p>
            <a:pPr eaLnBrk="1" hangingPunct="1"/>
            <a:r>
              <a:rPr lang="en-US" sz="1800">
                <a:latin typeface="Calibri" charset="0"/>
              </a:rPr>
              <a:t>The pollen grain grows a long tube down the carpel until it reaches an ovule in the ovary.  </a:t>
            </a:r>
          </a:p>
        </p:txBody>
      </p:sp>
      <p:pic>
        <p:nvPicPr>
          <p:cNvPr id="624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438400"/>
            <a:ext cx="55626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6"/>
          <p:cNvSpPr txBox="1">
            <a:spLocks noChangeArrowheads="1"/>
          </p:cNvSpPr>
          <p:nvPr/>
        </p:nvSpPr>
        <p:spPr bwMode="auto">
          <a:xfrm>
            <a:off x="228600" y="2489200"/>
            <a:ext cx="321627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Tx/>
              <a:buChar char="•"/>
            </a:pPr>
            <a:r>
              <a:rPr lang="en-US" sz="1600"/>
              <a:t>Two sperm nuclei then enter the ovule.  </a:t>
            </a:r>
          </a:p>
          <a:p>
            <a:pPr eaLnBrk="1" hangingPunct="1">
              <a:buFontTx/>
              <a:buChar char="•"/>
            </a:pPr>
            <a:r>
              <a:rPr lang="en-US" sz="1600"/>
              <a:t>One sperm nucleus fuses with an ovule nucleus to form the zygote, the first cell of the new individual.  The zygote starts dividing and becomes an embryo.  This is the equivalent of fertilization in animals. </a:t>
            </a:r>
          </a:p>
          <a:p>
            <a:pPr eaLnBrk="1" hangingPunct="1">
              <a:buFontTx/>
              <a:buChar char="•"/>
            </a:pPr>
            <a:r>
              <a:rPr lang="en-US" sz="1600"/>
              <a:t>The other sperm nucleus fuses with two other ovule nuclei to form the </a:t>
            </a:r>
            <a:r>
              <a:rPr lang="en-US" sz="1600" u="sng"/>
              <a:t>endosperm</a:t>
            </a:r>
            <a:r>
              <a:rPr lang="en-US" sz="1600"/>
              <a:t>, which is a nutritive tissue for the developing seed. Most of the food found in grains like wheat, rice and maize is the endosperm.</a:t>
            </a:r>
          </a:p>
          <a:p>
            <a:pPr eaLnBrk="1" hangingPunct="1"/>
            <a:endParaRPr lang="en-US">
              <a:latin typeface="Times New Roman" charset="0"/>
            </a:endParaRPr>
          </a:p>
        </p:txBody>
      </p:sp>
    </p:spTree>
    <p:extLst>
      <p:ext uri="{BB962C8B-B14F-4D97-AF65-F5344CB8AC3E}">
        <p14:creationId xmlns:p14="http://schemas.microsoft.com/office/powerpoint/2010/main" val="820706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2066</Words>
  <Application>Microsoft Macintosh PowerPoint</Application>
  <PresentationFormat>On-screen Show (4:3)</PresentationFormat>
  <Paragraphs>112</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Flowers</vt:lpstr>
      <vt:lpstr>Four Whorls</vt:lpstr>
      <vt:lpstr>More Flowers</vt:lpstr>
      <vt:lpstr>Meiosis and Fertilization</vt:lpstr>
      <vt:lpstr>Pollination</vt:lpstr>
      <vt:lpstr>Animal Pollination</vt:lpstr>
      <vt:lpstr>Co-evolution </vt:lpstr>
      <vt:lpstr>Coevolution Examples</vt:lpstr>
      <vt:lpstr>Fertilization</vt:lpstr>
      <vt:lpstr>Post-Fertilization</vt:lpstr>
      <vt:lpstr>Fruit Development</vt:lpstr>
      <vt:lpstr>Fruits</vt:lpstr>
      <vt:lpstr>More Fruit Classification</vt:lpstr>
      <vt:lpstr>Seeds</vt:lpstr>
      <vt:lpstr>Seed Germination</vt:lpstr>
      <vt:lpstr>Legal Fruits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Rath</dc:creator>
  <cp:lastModifiedBy>Nicholas Rath</cp:lastModifiedBy>
  <cp:revision>5</cp:revision>
  <dcterms:created xsi:type="dcterms:W3CDTF">2016-02-12T16:57:28Z</dcterms:created>
  <dcterms:modified xsi:type="dcterms:W3CDTF">2016-03-30T00:00:06Z</dcterms:modified>
</cp:coreProperties>
</file>