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10" r:id="rId1"/>
  </p:sldMasterIdLst>
  <p:notesMasterIdLst>
    <p:notesMasterId r:id="rId18"/>
  </p:notesMasterIdLst>
  <p:sldIdLst>
    <p:sldId id="256" r:id="rId2"/>
    <p:sldId id="279" r:id="rId3"/>
    <p:sldId id="281" r:id="rId4"/>
    <p:sldId id="283" r:id="rId5"/>
    <p:sldId id="284" r:id="rId6"/>
    <p:sldId id="285" r:id="rId7"/>
    <p:sldId id="290" r:id="rId8"/>
    <p:sldId id="291" r:id="rId9"/>
    <p:sldId id="287" r:id="rId10"/>
    <p:sldId id="292" r:id="rId11"/>
    <p:sldId id="278" r:id="rId12"/>
    <p:sldId id="286" r:id="rId13"/>
    <p:sldId id="282" r:id="rId14"/>
    <p:sldId id="293" r:id="rId15"/>
    <p:sldId id="288" r:id="rId16"/>
    <p:sldId id="289" r:id="rId1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Garamond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Garamond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Garamond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Garamond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FF"/>
    <a:srgbClr val="660033"/>
    <a:srgbClr val="000000"/>
    <a:srgbClr val="E31B2E"/>
    <a:srgbClr val="008000"/>
    <a:srgbClr val="FF6600"/>
    <a:srgbClr val="990033"/>
    <a:srgbClr val="3B0A7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43DFA74-082F-1B4D-8C23-A6A65DFE9B4F}" type="datetime1">
              <a:rPr lang="en-GB"/>
              <a:pPr>
                <a:defRPr/>
              </a:pPr>
              <a:t>10/4/11</a:t>
            </a:fld>
            <a:endParaRPr lang="en-GB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13692CA-B846-6449-83E5-2080532223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3F0B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3F0B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0B1"/>
                </a:solidFill>
              </a:defRPr>
            </a:lvl1pPr>
          </a:lstStyle>
          <a:p>
            <a:pPr>
              <a:defRPr/>
            </a:pPr>
            <a:fld id="{2189425A-0C90-B545-BFA7-FE3D10443D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4804B-F05D-4148-ACF4-F1C1E41B63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B13DC-6BD5-F54B-A04F-63D83AA0BE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71612"/>
            <a:ext cx="8429684" cy="492922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 sz="3200">
                <a:solidFill>
                  <a:schemeClr val="accent6">
                    <a:lumMod val="20000"/>
                    <a:lumOff val="80000"/>
                  </a:schemeClr>
                </a:solidFill>
              </a:defRPr>
            </a:lvl2pPr>
            <a:lvl3pPr>
              <a:defRPr sz="2800">
                <a:solidFill>
                  <a:schemeClr val="accent6">
                    <a:lumMod val="20000"/>
                    <a:lumOff val="80000"/>
                  </a:schemeClr>
                </a:solidFill>
              </a:defRPr>
            </a:lvl3pPr>
            <a:lvl4pPr>
              <a:defRPr sz="280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>
              <a:defRPr sz="2800">
                <a:solidFill>
                  <a:schemeClr val="accent6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1CB57-F4BD-2149-AF6D-72491F468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3F0B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3F0B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0B1"/>
                </a:solidFill>
              </a:defRPr>
            </a:lvl1pPr>
          </a:lstStyle>
          <a:p>
            <a:pPr>
              <a:defRPr/>
            </a:pPr>
            <a:fld id="{8D9B49D9-CA29-D44C-89E0-9C1EA5B952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C599D-98D7-C44C-9DFA-2BE51341B4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5016F-2D72-6B43-95A2-AE0B8900DF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72F15-E67E-5549-8925-98221363F9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F43F0-2F66-8948-9B52-29CB2D0F95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E0D1C-5846-6341-97EE-0EC60D2F30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>
            <a:spLocks noChangeArrowheads="1"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5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  <a:miter lim="800000"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0086BC"/>
              </a:solidFill>
              <a:latin typeface="Constantia" charset="0"/>
            </a:endParaRPr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0086BC"/>
              </a:solidFill>
              <a:latin typeface="Constantia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nstantia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nstanti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5AE82-F7C4-914C-BAC9-51A7800E94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4000">
              <a:srgbClr val="381850"/>
            </a:gs>
            <a:gs pos="0">
              <a:srgbClr val="7030A0"/>
            </a:gs>
            <a:gs pos="99000">
              <a:schemeClr val="bg1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nstantia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nstantia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9762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9762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97626"/>
                </a:solidFill>
              </a:defRPr>
            </a:lvl1pPr>
          </a:lstStyle>
          <a:p>
            <a:pPr>
              <a:defRPr/>
            </a:pPr>
            <a:fld id="{4AD3979F-4144-784D-9DF1-42CD77094A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81" r:id="rId2"/>
    <p:sldLayoutId id="2147483790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91" r:id="rId9"/>
    <p:sldLayoutId id="2147483787" r:id="rId10"/>
    <p:sldLayoutId id="21474837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charset="2"/>
        <a:buChar char=""/>
        <a:defRPr sz="2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2"/>
        <a:buChar char="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52400"/>
            <a:ext cx="3124200" cy="762000"/>
          </a:xfrm>
        </p:spPr>
        <p:txBody>
          <a:bodyPr/>
          <a:lstStyle/>
          <a:p>
            <a:pPr marR="0" algn="l" eaLnBrk="1" hangingPunct="1"/>
            <a:r>
              <a:rPr lang="en-US" smtClean="0">
                <a:solidFill>
                  <a:srgbClr val="DDD000"/>
                </a:solidFill>
              </a:rPr>
              <a:t>Biotechnology 349</a:t>
            </a:r>
          </a:p>
        </p:txBody>
      </p:sp>
      <p:sp>
        <p:nvSpPr>
          <p:cNvPr id="6" name="Rectangle 5"/>
          <p:cNvSpPr/>
          <p:nvPr/>
        </p:nvSpPr>
        <p:spPr>
          <a:xfrm>
            <a:off x="642910" y="1285860"/>
            <a:ext cx="4857784" cy="489364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NZ" sz="9600" b="1" dirty="0">
                <a:ln w="38100">
                  <a:solidFill>
                    <a:srgbClr val="3B0A70"/>
                  </a:solidFill>
                </a:ln>
                <a:solidFill>
                  <a:srgbClr val="660033"/>
                </a:solidFill>
                <a:latin typeface="Narkisim" pitchFamily="34" charset="-79"/>
                <a:ea typeface="GungsuhChe" pitchFamily="49" charset="-127"/>
                <a:cs typeface="Narkisim" pitchFamily="34" charset="-79"/>
              </a:rPr>
              <a:t>DNA</a:t>
            </a:r>
          </a:p>
          <a:p>
            <a:pPr algn="ctr">
              <a:defRPr/>
            </a:pPr>
            <a:r>
              <a:rPr lang="en-NZ" sz="7200" b="1" dirty="0">
                <a:ln w="38100">
                  <a:solidFill>
                    <a:srgbClr val="3B0A70"/>
                  </a:solidFill>
                </a:ln>
                <a:solidFill>
                  <a:srgbClr val="660033"/>
                </a:solidFill>
                <a:latin typeface="Narkisim" pitchFamily="34" charset="-79"/>
                <a:ea typeface="GungsuhChe" pitchFamily="49" charset="-127"/>
                <a:cs typeface="Narkisim" pitchFamily="34" charset="-79"/>
              </a:rPr>
              <a:t>Structure</a:t>
            </a:r>
          </a:p>
          <a:p>
            <a:pPr algn="ctr">
              <a:defRPr/>
            </a:pPr>
            <a:r>
              <a:rPr lang="en-NZ" sz="7200" b="1" dirty="0">
                <a:ln w="38100">
                  <a:solidFill>
                    <a:srgbClr val="3B0A70"/>
                  </a:solidFill>
                </a:ln>
                <a:solidFill>
                  <a:srgbClr val="660033"/>
                </a:solidFill>
                <a:latin typeface="Narkisim" pitchFamily="34" charset="-79"/>
                <a:ea typeface="GungsuhChe" pitchFamily="49" charset="-127"/>
                <a:cs typeface="Narkisim" pitchFamily="34" charset="-79"/>
              </a:rPr>
              <a:t>&amp;</a:t>
            </a:r>
          </a:p>
          <a:p>
            <a:pPr algn="ctr">
              <a:defRPr/>
            </a:pPr>
            <a:r>
              <a:rPr lang="en-NZ" sz="7200" b="1" dirty="0">
                <a:ln w="38100">
                  <a:solidFill>
                    <a:srgbClr val="3B0A70"/>
                  </a:solidFill>
                </a:ln>
                <a:solidFill>
                  <a:srgbClr val="660033"/>
                </a:solidFill>
                <a:latin typeface="Narkisim" pitchFamily="34" charset="-79"/>
                <a:ea typeface="GungsuhChe" pitchFamily="49" charset="-127"/>
                <a:cs typeface="Narkisim" pitchFamily="34" charset="-79"/>
              </a:rPr>
              <a:t>Function</a:t>
            </a:r>
            <a:endParaRPr lang="en-NZ" sz="9600" b="1" dirty="0">
              <a:ln w="38100">
                <a:solidFill>
                  <a:srgbClr val="3B0A70"/>
                </a:solidFill>
              </a:ln>
              <a:solidFill>
                <a:srgbClr val="660033"/>
              </a:solidFill>
              <a:latin typeface="Narkisim" pitchFamily="34" charset="-79"/>
              <a:ea typeface="GungsuhChe" pitchFamily="49" charset="-127"/>
              <a:cs typeface="Narkisim" pitchFamily="34" charset="-79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9144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charset="2"/>
              <a:buNone/>
              <a:defRPr/>
            </a:pPr>
            <a:r>
              <a:rPr lang="en-US" sz="2600" b="1" dirty="0">
                <a:solidFill>
                  <a:srgbClr val="FF6600"/>
                </a:solidFill>
                <a:latin typeface="+mn-lt"/>
                <a:ea typeface="ＭＳ Ｐゴシック" charset="-128"/>
                <a:cs typeface="ＭＳ Ｐゴシック" charset="-128"/>
              </a:rPr>
              <a:t>Ch 3.1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9001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>
                <a:solidFill>
                  <a:srgbClr val="EDF3DB"/>
                </a:solidFill>
              </a:rPr>
              <a:t>DNA Structure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57188" y="1571625"/>
            <a:ext cx="8429625" cy="2162175"/>
          </a:xfrm>
        </p:spPr>
        <p:txBody>
          <a:bodyPr/>
          <a:lstStyle/>
          <a:p>
            <a:pPr eaLnBrk="1" hangingPunct="1"/>
            <a:r>
              <a:rPr lang="en-CA" sz="2400" smtClean="0">
                <a:solidFill>
                  <a:srgbClr val="EDF3DB"/>
                </a:solidFill>
              </a:rPr>
              <a:t>Each DNA strand is oriented in the opposite direction</a:t>
            </a:r>
          </a:p>
          <a:p>
            <a:pPr lvl="1" eaLnBrk="1" hangingPunct="1"/>
            <a:r>
              <a:rPr lang="en-US" sz="2400" smtClean="0">
                <a:solidFill>
                  <a:srgbClr val="EDF3DB"/>
                </a:solidFill>
              </a:rPr>
              <a:t>o</a:t>
            </a:r>
            <a:r>
              <a:rPr lang="en-CA" sz="2400" smtClean="0">
                <a:solidFill>
                  <a:srgbClr val="EDF3DB"/>
                </a:solidFill>
              </a:rPr>
              <a:t>ne side is oriented up</a:t>
            </a:r>
          </a:p>
          <a:p>
            <a:pPr lvl="1" eaLnBrk="1" hangingPunct="1"/>
            <a:r>
              <a:rPr lang="en-US" sz="2400" smtClean="0">
                <a:solidFill>
                  <a:srgbClr val="EDF3DB"/>
                </a:solidFill>
              </a:rPr>
              <a:t>t</a:t>
            </a:r>
            <a:r>
              <a:rPr lang="en-CA" sz="2400" smtClean="0">
                <a:solidFill>
                  <a:srgbClr val="EDF3DB"/>
                </a:solidFill>
              </a:rPr>
              <a:t>he other side oriented down</a:t>
            </a:r>
          </a:p>
          <a:p>
            <a:pPr lvl="1" eaLnBrk="1" hangingPunct="1"/>
            <a:r>
              <a:rPr lang="en-US" sz="2400" smtClean="0">
                <a:solidFill>
                  <a:srgbClr val="EDF3DB"/>
                </a:solidFill>
              </a:rPr>
              <a:t>T</a:t>
            </a:r>
            <a:r>
              <a:rPr lang="en-CA" sz="2400" smtClean="0">
                <a:solidFill>
                  <a:srgbClr val="EDF3DB"/>
                </a:solidFill>
              </a:rPr>
              <a:t>his is called </a:t>
            </a:r>
            <a:r>
              <a:rPr lang="en-CA" sz="2400" smtClean="0">
                <a:solidFill>
                  <a:srgbClr val="FFF54C"/>
                </a:solidFill>
              </a:rPr>
              <a:t>antiparallel</a:t>
            </a:r>
          </a:p>
          <a:p>
            <a:pPr lvl="1" eaLnBrk="1" hangingPunct="1"/>
            <a:endParaRPr lang="en-CA" sz="2400" smtClean="0">
              <a:solidFill>
                <a:srgbClr val="EDF3DB"/>
              </a:solidFill>
            </a:endParaRPr>
          </a:p>
          <a:p>
            <a:pPr lvl="1" eaLnBrk="1" hangingPunct="1"/>
            <a:endParaRPr lang="en-CA" sz="2400" smtClean="0">
              <a:solidFill>
                <a:srgbClr val="EDF3DB"/>
              </a:solidFill>
            </a:endParaRPr>
          </a:p>
          <a:p>
            <a:pPr lvl="1" eaLnBrk="1" hangingPunct="1"/>
            <a:endParaRPr lang="en-CA" sz="2000" smtClean="0">
              <a:solidFill>
                <a:srgbClr val="EDF3DB"/>
              </a:solidFill>
            </a:endParaRPr>
          </a:p>
          <a:p>
            <a:pPr eaLnBrk="1" hangingPunct="1"/>
            <a:endParaRPr lang="en-CA" sz="2400" smtClean="0">
              <a:solidFill>
                <a:srgbClr val="EDF3DB"/>
              </a:solidFill>
            </a:endParaRPr>
          </a:p>
          <a:p>
            <a:pPr eaLnBrk="1" hangingPunct="1"/>
            <a:endParaRPr lang="en-CA" smtClean="0">
              <a:solidFill>
                <a:srgbClr val="EDF3DB"/>
              </a:solidFill>
            </a:endParaRPr>
          </a:p>
          <a:p>
            <a:pPr eaLnBrk="1" hangingPunct="1"/>
            <a:endParaRPr lang="en-CA" smtClean="0">
              <a:solidFill>
                <a:srgbClr val="EDF3DB"/>
              </a:solidFill>
            </a:endParaRPr>
          </a:p>
        </p:txBody>
      </p:sp>
      <p:pic>
        <p:nvPicPr>
          <p:cNvPr id="4" name="P 1" descr="Fig4_4_DNAStructureDiagram.jpg                                 00068E56PrettyWoman                    BF57A695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286000"/>
            <a:ext cx="29718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3"/>
          <p:cNvGrpSpPr>
            <a:grpSpLocks/>
          </p:cNvGrpSpPr>
          <p:nvPr/>
        </p:nvGrpSpPr>
        <p:grpSpPr bwMode="auto">
          <a:xfrm>
            <a:off x="5500688" y="500063"/>
            <a:ext cx="2071687" cy="6000750"/>
            <a:chOff x="4143372" y="500042"/>
            <a:chExt cx="2071702" cy="6000792"/>
          </a:xfrm>
        </p:grpSpPr>
        <p:grpSp>
          <p:nvGrpSpPr>
            <p:cNvPr id="34876" name="Group 81"/>
            <p:cNvGrpSpPr>
              <a:grpSpLocks/>
            </p:cNvGrpSpPr>
            <p:nvPr/>
          </p:nvGrpSpPr>
          <p:grpSpPr bwMode="auto">
            <a:xfrm flipH="1">
              <a:off x="4143372" y="1357298"/>
              <a:ext cx="2071702" cy="857256"/>
              <a:chOff x="5143504" y="4357694"/>
              <a:chExt cx="4357718" cy="1785950"/>
            </a:xfrm>
          </p:grpSpPr>
          <p:grpSp>
            <p:nvGrpSpPr>
              <p:cNvPr id="34915" name="Group 24"/>
              <p:cNvGrpSpPr>
                <a:grpSpLocks/>
              </p:cNvGrpSpPr>
              <p:nvPr/>
            </p:nvGrpSpPr>
            <p:grpSpPr bwMode="auto">
              <a:xfrm>
                <a:off x="5143504" y="4357693"/>
                <a:ext cx="2526107" cy="1785949"/>
                <a:chOff x="857224" y="2071678"/>
                <a:chExt cx="5000660" cy="3071834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857224" y="2071678"/>
                  <a:ext cx="1500547" cy="142783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81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CA" sz="3600" b="1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endParaRPr>
                </a:p>
              </p:txBody>
            </p:sp>
            <p:sp>
              <p:nvSpPr>
                <p:cNvPr id="87" name="Regular Pentagon 86"/>
                <p:cNvSpPr/>
                <p:nvPr/>
              </p:nvSpPr>
              <p:spPr>
                <a:xfrm>
                  <a:off x="2714730" y="3431247"/>
                  <a:ext cx="1923614" cy="1712265"/>
                </a:xfrm>
                <a:prstGeom prst="pentagon">
                  <a:avLst/>
                </a:prstGeom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 w="381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CA" sz="3600" b="1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endParaRPr>
                </a:p>
              </p:txBody>
            </p:sp>
            <p:cxnSp>
              <p:nvCxnSpPr>
                <p:cNvPr id="88" name="Straight Connector 87"/>
                <p:cNvCxnSpPr>
                  <a:stCxn id="87" idx="1"/>
                  <a:endCxn id="86" idx="5"/>
                </p:cNvCxnSpPr>
                <p:nvPr/>
              </p:nvCxnSpPr>
              <p:spPr>
                <a:xfrm rot="10800000">
                  <a:off x="2139632" y="3289034"/>
                  <a:ext cx="575098" cy="796401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>
                  <a:stCxn id="87" idx="5"/>
                </p:cNvCxnSpPr>
                <p:nvPr/>
              </p:nvCxnSpPr>
              <p:spPr>
                <a:xfrm flipV="1">
                  <a:off x="4638344" y="4000105"/>
                  <a:ext cx="1216304" cy="85331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4" name="Rectangle 83"/>
              <p:cNvSpPr/>
              <p:nvPr/>
            </p:nvSpPr>
            <p:spPr>
              <a:xfrm>
                <a:off x="7571136" y="4642123"/>
                <a:ext cx="1215486" cy="859902"/>
              </a:xfrm>
              <a:prstGeom prst="rect">
                <a:avLst/>
              </a:prstGeom>
              <a:solidFill>
                <a:srgbClr val="E31B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r>
                  <a:rPr lang="en-CA" sz="2400" b="1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rPr>
                  <a:t> G</a:t>
                </a:r>
                <a:endParaRPr lang="en-CA" sz="3200" b="1">
                  <a:solidFill>
                    <a:srgbClr val="000000"/>
                  </a:solidFill>
                  <a:latin typeface="Narkisim" pitchFamily="34" charset="0"/>
                  <a:ea typeface="Narkisim" pitchFamily="34" charset="0"/>
                  <a:cs typeface="Narkisim" pitchFamily="34" charset="0"/>
                </a:endParaRPr>
              </a:p>
            </p:txBody>
          </p:sp>
          <p:sp useBgFill="1">
            <p:nvSpPr>
              <p:cNvPr id="85" name="Flowchart: Delay 84"/>
              <p:cNvSpPr/>
              <p:nvPr/>
            </p:nvSpPr>
            <p:spPr>
              <a:xfrm flipH="1">
                <a:off x="8359199" y="4642123"/>
                <a:ext cx="1142023" cy="863208"/>
              </a:xfrm>
              <a:prstGeom prst="flowChartDelay">
                <a:avLst/>
              </a:prstGeom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CA" sz="3600" b="1">
                  <a:solidFill>
                    <a:srgbClr val="000000"/>
                  </a:solidFill>
                  <a:latin typeface="Narkisim" pitchFamily="34" charset="0"/>
                  <a:ea typeface="Narkisim" pitchFamily="34" charset="0"/>
                  <a:cs typeface="Narkisim" pitchFamily="34" charset="0"/>
                </a:endParaRPr>
              </a:p>
            </p:txBody>
          </p:sp>
        </p:grpSp>
        <p:grpSp>
          <p:nvGrpSpPr>
            <p:cNvPr id="34877" name="Group 89"/>
            <p:cNvGrpSpPr>
              <a:grpSpLocks/>
            </p:cNvGrpSpPr>
            <p:nvPr/>
          </p:nvGrpSpPr>
          <p:grpSpPr bwMode="auto">
            <a:xfrm flipH="1">
              <a:off x="4143372" y="3000372"/>
              <a:ext cx="2071702" cy="857256"/>
              <a:chOff x="5143504" y="4357694"/>
              <a:chExt cx="4357718" cy="1785950"/>
            </a:xfrm>
          </p:grpSpPr>
          <p:grpSp>
            <p:nvGrpSpPr>
              <p:cNvPr id="34908" name="Group 24"/>
              <p:cNvGrpSpPr>
                <a:grpSpLocks/>
              </p:cNvGrpSpPr>
              <p:nvPr/>
            </p:nvGrpSpPr>
            <p:grpSpPr bwMode="auto">
              <a:xfrm>
                <a:off x="5143504" y="4357693"/>
                <a:ext cx="2526107" cy="1785949"/>
                <a:chOff x="857224" y="2071678"/>
                <a:chExt cx="5000660" cy="3071834"/>
              </a:xfrm>
            </p:grpSpPr>
            <p:sp>
              <p:nvSpPr>
                <p:cNvPr id="94" name="Oval 93"/>
                <p:cNvSpPr/>
                <p:nvPr/>
              </p:nvSpPr>
              <p:spPr>
                <a:xfrm>
                  <a:off x="857224" y="2071678"/>
                  <a:ext cx="1500547" cy="142783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81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CA" sz="3600" b="1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endParaRPr>
                </a:p>
              </p:txBody>
            </p:sp>
            <p:sp>
              <p:nvSpPr>
                <p:cNvPr id="95" name="Regular Pentagon 94"/>
                <p:cNvSpPr/>
                <p:nvPr/>
              </p:nvSpPr>
              <p:spPr>
                <a:xfrm>
                  <a:off x="2714730" y="3431251"/>
                  <a:ext cx="1923614" cy="1712261"/>
                </a:xfrm>
                <a:prstGeom prst="pentagon">
                  <a:avLst/>
                </a:prstGeom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 w="381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CA" sz="3600" b="1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endParaRPr>
                </a:p>
              </p:txBody>
            </p:sp>
            <p:cxnSp>
              <p:nvCxnSpPr>
                <p:cNvPr id="96" name="Straight Connector 95"/>
                <p:cNvCxnSpPr>
                  <a:stCxn id="95" idx="1"/>
                  <a:endCxn id="94" idx="5"/>
                </p:cNvCxnSpPr>
                <p:nvPr/>
              </p:nvCxnSpPr>
              <p:spPr>
                <a:xfrm rot="10800000">
                  <a:off x="2139632" y="3289034"/>
                  <a:ext cx="575098" cy="796401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>
                  <a:stCxn id="95" idx="5"/>
                </p:cNvCxnSpPr>
                <p:nvPr/>
              </p:nvCxnSpPr>
              <p:spPr>
                <a:xfrm flipV="1">
                  <a:off x="4638344" y="4000109"/>
                  <a:ext cx="1216304" cy="85327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2" name="Rectangle 91"/>
              <p:cNvSpPr/>
              <p:nvPr/>
            </p:nvSpPr>
            <p:spPr>
              <a:xfrm>
                <a:off x="7571136" y="4642123"/>
                <a:ext cx="1215486" cy="859902"/>
              </a:xfrm>
              <a:prstGeom prst="rect">
                <a:avLst/>
              </a:prstGeom>
              <a:solidFill>
                <a:srgbClr val="E31B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r>
                  <a:rPr lang="en-CA" sz="2400" b="1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rPr>
                  <a:t> G</a:t>
                </a:r>
                <a:endParaRPr lang="en-CA" sz="3200" b="1">
                  <a:solidFill>
                    <a:srgbClr val="000000"/>
                  </a:solidFill>
                  <a:latin typeface="Narkisim" pitchFamily="34" charset="0"/>
                  <a:ea typeface="Narkisim" pitchFamily="34" charset="0"/>
                  <a:cs typeface="Narkisim" pitchFamily="34" charset="0"/>
                </a:endParaRPr>
              </a:p>
            </p:txBody>
          </p:sp>
          <p:sp useBgFill="1">
            <p:nvSpPr>
              <p:cNvPr id="93" name="Flowchart: Delay 92"/>
              <p:cNvSpPr/>
              <p:nvPr/>
            </p:nvSpPr>
            <p:spPr>
              <a:xfrm flipH="1">
                <a:off x="8359199" y="4642123"/>
                <a:ext cx="1142023" cy="863210"/>
              </a:xfrm>
              <a:prstGeom prst="flowChartDelay">
                <a:avLst/>
              </a:prstGeom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CA" sz="3600" b="1">
                  <a:solidFill>
                    <a:srgbClr val="000000"/>
                  </a:solidFill>
                  <a:latin typeface="Narkisim" pitchFamily="34" charset="0"/>
                  <a:ea typeface="Narkisim" pitchFamily="34" charset="0"/>
                  <a:cs typeface="Narkisim" pitchFamily="34" charset="0"/>
                </a:endParaRPr>
              </a:p>
            </p:txBody>
          </p:sp>
        </p:grpSp>
        <p:grpSp>
          <p:nvGrpSpPr>
            <p:cNvPr id="34878" name="Group 66"/>
            <p:cNvGrpSpPr>
              <a:grpSpLocks/>
            </p:cNvGrpSpPr>
            <p:nvPr/>
          </p:nvGrpSpPr>
          <p:grpSpPr bwMode="auto">
            <a:xfrm flipH="1">
              <a:off x="4429124" y="2143116"/>
              <a:ext cx="1785950" cy="857256"/>
              <a:chOff x="500034" y="1142984"/>
              <a:chExt cx="3714776" cy="1785950"/>
            </a:xfrm>
          </p:grpSpPr>
          <p:grpSp>
            <p:nvGrpSpPr>
              <p:cNvPr id="34902" name="Group 16"/>
              <p:cNvGrpSpPr>
                <a:grpSpLocks/>
              </p:cNvGrpSpPr>
              <p:nvPr/>
            </p:nvGrpSpPr>
            <p:grpSpPr bwMode="auto">
              <a:xfrm>
                <a:off x="500034" y="1142983"/>
                <a:ext cx="2526107" cy="1785949"/>
                <a:chOff x="857224" y="2071678"/>
                <a:chExt cx="5000660" cy="3071834"/>
              </a:xfrm>
            </p:grpSpPr>
            <p:sp>
              <p:nvSpPr>
                <p:cNvPr id="70" name="Oval 69"/>
                <p:cNvSpPr/>
                <p:nvPr/>
              </p:nvSpPr>
              <p:spPr>
                <a:xfrm>
                  <a:off x="857224" y="2071678"/>
                  <a:ext cx="1496892" cy="142783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81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CA" sz="3600" b="1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endParaRPr>
                </a:p>
              </p:txBody>
            </p:sp>
            <p:sp>
              <p:nvSpPr>
                <p:cNvPr id="71" name="Regular Pentagon 70"/>
                <p:cNvSpPr/>
                <p:nvPr/>
              </p:nvSpPr>
              <p:spPr>
                <a:xfrm>
                  <a:off x="2713635" y="3431251"/>
                  <a:ext cx="1928312" cy="1712261"/>
                </a:xfrm>
                <a:prstGeom prst="pentagon">
                  <a:avLst/>
                </a:prstGeom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 w="381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CA" sz="3600" b="1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endParaRPr>
                </a:p>
              </p:txBody>
            </p:sp>
            <p:cxnSp>
              <p:nvCxnSpPr>
                <p:cNvPr id="72" name="Straight Connector 71"/>
                <p:cNvCxnSpPr>
                  <a:stCxn id="71" idx="1"/>
                  <a:endCxn id="70" idx="5"/>
                </p:cNvCxnSpPr>
                <p:nvPr/>
              </p:nvCxnSpPr>
              <p:spPr>
                <a:xfrm rot="10800000">
                  <a:off x="2138409" y="3289034"/>
                  <a:ext cx="575226" cy="796401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>
                  <a:stCxn id="71" idx="5"/>
                </p:cNvCxnSpPr>
                <p:nvPr/>
              </p:nvCxnSpPr>
              <p:spPr>
                <a:xfrm flipV="1">
                  <a:off x="4641946" y="4000109"/>
                  <a:ext cx="1215818" cy="85327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Pentagon 68"/>
              <p:cNvSpPr/>
              <p:nvPr/>
            </p:nvSpPr>
            <p:spPr>
              <a:xfrm>
                <a:off x="2999665" y="1500174"/>
                <a:ext cx="1215145" cy="787141"/>
              </a:xfrm>
              <a:prstGeom prst="homePlat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CA" sz="2400" b="1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rPr>
                  <a:t>A</a:t>
                </a:r>
                <a:endParaRPr lang="en-CA" sz="1200" b="1">
                  <a:solidFill>
                    <a:srgbClr val="000000"/>
                  </a:solidFill>
                  <a:latin typeface="Narkisim" pitchFamily="34" charset="0"/>
                  <a:ea typeface="Narkisim" pitchFamily="34" charset="0"/>
                  <a:cs typeface="Narkisim" pitchFamily="34" charset="0"/>
                </a:endParaRPr>
              </a:p>
            </p:txBody>
          </p:sp>
        </p:grpSp>
        <p:grpSp>
          <p:nvGrpSpPr>
            <p:cNvPr id="34879" name="Group 73"/>
            <p:cNvGrpSpPr>
              <a:grpSpLocks/>
            </p:cNvGrpSpPr>
            <p:nvPr/>
          </p:nvGrpSpPr>
          <p:grpSpPr bwMode="auto">
            <a:xfrm flipH="1">
              <a:off x="4500562" y="500042"/>
              <a:ext cx="1714512" cy="857256"/>
              <a:chOff x="5143504" y="1142984"/>
              <a:chExt cx="3643338" cy="1785950"/>
            </a:xfrm>
          </p:grpSpPr>
          <p:grpSp>
            <p:nvGrpSpPr>
              <p:cNvPr id="34895" name="Group 32"/>
              <p:cNvGrpSpPr>
                <a:grpSpLocks/>
              </p:cNvGrpSpPr>
              <p:nvPr/>
            </p:nvGrpSpPr>
            <p:grpSpPr bwMode="auto">
              <a:xfrm>
                <a:off x="5143504" y="1142983"/>
                <a:ext cx="2526107" cy="1785949"/>
                <a:chOff x="857224" y="2071678"/>
                <a:chExt cx="5000660" cy="3071834"/>
              </a:xfrm>
            </p:grpSpPr>
            <p:sp>
              <p:nvSpPr>
                <p:cNvPr id="78" name="Oval 77"/>
                <p:cNvSpPr/>
                <p:nvPr/>
              </p:nvSpPr>
              <p:spPr>
                <a:xfrm>
                  <a:off x="857224" y="2071678"/>
                  <a:ext cx="1502565" cy="142783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81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CA" sz="3600" b="1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endParaRPr>
                </a:p>
              </p:txBody>
            </p:sp>
            <p:sp>
              <p:nvSpPr>
                <p:cNvPr id="79" name="Regular Pentagon 78"/>
                <p:cNvSpPr/>
                <p:nvPr/>
              </p:nvSpPr>
              <p:spPr>
                <a:xfrm>
                  <a:off x="2713729" y="3431247"/>
                  <a:ext cx="1929961" cy="1712265"/>
                </a:xfrm>
                <a:prstGeom prst="pentagon">
                  <a:avLst/>
                </a:prstGeom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 w="381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CA" sz="3600" b="1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endParaRPr>
                </a:p>
              </p:txBody>
            </p:sp>
            <p:cxnSp>
              <p:nvCxnSpPr>
                <p:cNvPr id="80" name="Straight Connector 79"/>
                <p:cNvCxnSpPr>
                  <a:stCxn id="79" idx="1"/>
                  <a:endCxn id="78" idx="5"/>
                </p:cNvCxnSpPr>
                <p:nvPr/>
              </p:nvCxnSpPr>
              <p:spPr>
                <a:xfrm rot="10800000">
                  <a:off x="2139414" y="3289034"/>
                  <a:ext cx="574314" cy="796401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>
                  <a:stCxn id="79" idx="5"/>
                </p:cNvCxnSpPr>
                <p:nvPr/>
              </p:nvCxnSpPr>
              <p:spPr>
                <a:xfrm flipV="1">
                  <a:off x="4643690" y="4000105"/>
                  <a:ext cx="1215410" cy="85331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6" name="Rectangle 75"/>
              <p:cNvSpPr/>
              <p:nvPr/>
            </p:nvSpPr>
            <p:spPr>
              <a:xfrm>
                <a:off x="7572396" y="1500174"/>
                <a:ext cx="570114" cy="78714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CA">
                  <a:solidFill>
                    <a:srgbClr val="0086BC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77" name="Chevron 76"/>
              <p:cNvSpPr/>
              <p:nvPr/>
            </p:nvSpPr>
            <p:spPr>
              <a:xfrm flipH="1">
                <a:off x="7572396" y="1500174"/>
                <a:ext cx="1214446" cy="787141"/>
              </a:xfrm>
              <a:prstGeom prst="chevr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CA" sz="2400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rPr>
                  <a:t>T</a:t>
                </a:r>
                <a:endParaRPr lang="en-CA" sz="1200">
                  <a:solidFill>
                    <a:srgbClr val="000000"/>
                  </a:solidFill>
                  <a:latin typeface="Narkisim" pitchFamily="34" charset="0"/>
                  <a:ea typeface="Narkisim" pitchFamily="34" charset="0"/>
                  <a:cs typeface="Narkisim" pitchFamily="34" charset="0"/>
                </a:endParaRPr>
              </a:p>
            </p:txBody>
          </p:sp>
        </p:grpSp>
        <p:grpSp>
          <p:nvGrpSpPr>
            <p:cNvPr id="34880" name="Group 97"/>
            <p:cNvGrpSpPr>
              <a:grpSpLocks/>
            </p:cNvGrpSpPr>
            <p:nvPr/>
          </p:nvGrpSpPr>
          <p:grpSpPr bwMode="auto">
            <a:xfrm flipH="1">
              <a:off x="4500562" y="3857628"/>
              <a:ext cx="1714512" cy="857256"/>
              <a:chOff x="5143504" y="1142984"/>
              <a:chExt cx="3643338" cy="1785950"/>
            </a:xfrm>
          </p:grpSpPr>
          <p:grpSp>
            <p:nvGrpSpPr>
              <p:cNvPr id="34888" name="Group 32"/>
              <p:cNvGrpSpPr>
                <a:grpSpLocks/>
              </p:cNvGrpSpPr>
              <p:nvPr/>
            </p:nvGrpSpPr>
            <p:grpSpPr bwMode="auto">
              <a:xfrm>
                <a:off x="5143504" y="1142983"/>
                <a:ext cx="2526107" cy="1785949"/>
                <a:chOff x="857224" y="2071678"/>
                <a:chExt cx="5000660" cy="3071834"/>
              </a:xfrm>
            </p:grpSpPr>
            <p:sp>
              <p:nvSpPr>
                <p:cNvPr id="102" name="Oval 101"/>
                <p:cNvSpPr/>
                <p:nvPr/>
              </p:nvSpPr>
              <p:spPr>
                <a:xfrm>
                  <a:off x="857224" y="2071674"/>
                  <a:ext cx="1502565" cy="142783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81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CA" sz="3600" b="1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endParaRPr>
                </a:p>
              </p:txBody>
            </p:sp>
            <p:sp>
              <p:nvSpPr>
                <p:cNvPr id="103" name="Regular Pentagon 102"/>
                <p:cNvSpPr/>
                <p:nvPr/>
              </p:nvSpPr>
              <p:spPr>
                <a:xfrm>
                  <a:off x="2713729" y="3431247"/>
                  <a:ext cx="1929961" cy="1712261"/>
                </a:xfrm>
                <a:prstGeom prst="pentagon">
                  <a:avLst/>
                </a:prstGeom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 w="381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CA" sz="3600" b="1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endParaRPr>
                </a:p>
              </p:txBody>
            </p:sp>
            <p:cxnSp>
              <p:nvCxnSpPr>
                <p:cNvPr id="104" name="Straight Connector 103"/>
                <p:cNvCxnSpPr>
                  <a:stCxn id="103" idx="1"/>
                  <a:endCxn id="102" idx="5"/>
                </p:cNvCxnSpPr>
                <p:nvPr/>
              </p:nvCxnSpPr>
              <p:spPr>
                <a:xfrm rot="10800000">
                  <a:off x="2139414" y="3289031"/>
                  <a:ext cx="574314" cy="796401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>
                  <a:stCxn id="103" idx="5"/>
                </p:cNvCxnSpPr>
                <p:nvPr/>
              </p:nvCxnSpPr>
              <p:spPr>
                <a:xfrm flipV="1">
                  <a:off x="4643690" y="4000105"/>
                  <a:ext cx="1215410" cy="85327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0" name="Rectangle 99"/>
              <p:cNvSpPr/>
              <p:nvPr/>
            </p:nvSpPr>
            <p:spPr>
              <a:xfrm>
                <a:off x="7572396" y="1500172"/>
                <a:ext cx="570114" cy="78714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CA">
                  <a:solidFill>
                    <a:srgbClr val="0086BC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101" name="Chevron 100"/>
              <p:cNvSpPr/>
              <p:nvPr/>
            </p:nvSpPr>
            <p:spPr>
              <a:xfrm flipH="1">
                <a:off x="7572396" y="1500172"/>
                <a:ext cx="1214446" cy="787141"/>
              </a:xfrm>
              <a:prstGeom prst="chevr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CA" sz="2400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rPr>
                  <a:t>T</a:t>
                </a:r>
                <a:endParaRPr lang="en-CA" sz="1200">
                  <a:solidFill>
                    <a:srgbClr val="000000"/>
                  </a:solidFill>
                  <a:latin typeface="Narkisim" pitchFamily="34" charset="0"/>
                  <a:ea typeface="Narkisim" pitchFamily="34" charset="0"/>
                  <a:cs typeface="Narkisim" pitchFamily="34" charset="0"/>
                </a:endParaRPr>
              </a:p>
            </p:txBody>
          </p:sp>
        </p:grpSp>
        <p:grpSp>
          <p:nvGrpSpPr>
            <p:cNvPr id="34881" name="Group 105"/>
            <p:cNvGrpSpPr>
              <a:grpSpLocks/>
            </p:cNvGrpSpPr>
            <p:nvPr/>
          </p:nvGrpSpPr>
          <p:grpSpPr bwMode="auto">
            <a:xfrm flipH="1">
              <a:off x="4429124" y="5643578"/>
              <a:ext cx="1785950" cy="857256"/>
              <a:chOff x="500034" y="1142984"/>
              <a:chExt cx="3714776" cy="1785950"/>
            </a:xfrm>
          </p:grpSpPr>
          <p:grpSp>
            <p:nvGrpSpPr>
              <p:cNvPr id="34882" name="Group 16"/>
              <p:cNvGrpSpPr>
                <a:grpSpLocks/>
              </p:cNvGrpSpPr>
              <p:nvPr/>
            </p:nvGrpSpPr>
            <p:grpSpPr bwMode="auto">
              <a:xfrm>
                <a:off x="500034" y="1142983"/>
                <a:ext cx="2526107" cy="1785949"/>
                <a:chOff x="857224" y="2071678"/>
                <a:chExt cx="5000660" cy="3071834"/>
              </a:xfrm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857224" y="2071678"/>
                  <a:ext cx="1496892" cy="142783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81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CA" sz="3600" b="1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endParaRPr>
                </a:p>
              </p:txBody>
            </p:sp>
            <p:sp>
              <p:nvSpPr>
                <p:cNvPr id="110" name="Regular Pentagon 109"/>
                <p:cNvSpPr/>
                <p:nvPr/>
              </p:nvSpPr>
              <p:spPr>
                <a:xfrm>
                  <a:off x="2713635" y="3431247"/>
                  <a:ext cx="1928312" cy="1712265"/>
                </a:xfrm>
                <a:prstGeom prst="pentagon">
                  <a:avLst/>
                </a:prstGeom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 w="381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CA" sz="3600" b="1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endParaRPr>
                </a:p>
              </p:txBody>
            </p:sp>
            <p:cxnSp>
              <p:nvCxnSpPr>
                <p:cNvPr id="111" name="Straight Connector 110"/>
                <p:cNvCxnSpPr>
                  <a:stCxn id="110" idx="1"/>
                  <a:endCxn id="109" idx="5"/>
                </p:cNvCxnSpPr>
                <p:nvPr/>
              </p:nvCxnSpPr>
              <p:spPr>
                <a:xfrm rot="10800000">
                  <a:off x="2138409" y="3289034"/>
                  <a:ext cx="575226" cy="796401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>
                  <a:stCxn id="110" idx="5"/>
                </p:cNvCxnSpPr>
                <p:nvPr/>
              </p:nvCxnSpPr>
              <p:spPr>
                <a:xfrm flipV="1">
                  <a:off x="4641946" y="4000105"/>
                  <a:ext cx="1215818" cy="85331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8" name="Pentagon 107"/>
              <p:cNvSpPr/>
              <p:nvPr/>
            </p:nvSpPr>
            <p:spPr>
              <a:xfrm>
                <a:off x="2999665" y="1500174"/>
                <a:ext cx="1215145" cy="787141"/>
              </a:xfrm>
              <a:prstGeom prst="homePlat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CA" sz="2400" b="1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rPr>
                  <a:t>A</a:t>
                </a:r>
                <a:endParaRPr lang="en-CA" sz="1200" b="1">
                  <a:solidFill>
                    <a:srgbClr val="000000"/>
                  </a:solidFill>
                  <a:latin typeface="Narkisim" pitchFamily="34" charset="0"/>
                  <a:ea typeface="Narkisim" pitchFamily="34" charset="0"/>
                  <a:cs typeface="Narkisim" pitchFamily="34" charset="0"/>
                </a:endParaRPr>
              </a:p>
            </p:txBody>
          </p:sp>
        </p:grpSp>
      </p:grpSp>
      <p:grpSp>
        <p:nvGrpSpPr>
          <p:cNvPr id="37" name="Group 165"/>
          <p:cNvGrpSpPr>
            <a:grpSpLocks/>
          </p:cNvGrpSpPr>
          <p:nvPr/>
        </p:nvGrpSpPr>
        <p:grpSpPr bwMode="auto">
          <a:xfrm>
            <a:off x="857250" y="500063"/>
            <a:ext cx="2071688" cy="6000750"/>
            <a:chOff x="857224" y="500042"/>
            <a:chExt cx="2071702" cy="6000792"/>
          </a:xfrm>
        </p:grpSpPr>
        <p:grpSp>
          <p:nvGrpSpPr>
            <p:cNvPr id="34826" name="Group 4"/>
            <p:cNvGrpSpPr>
              <a:grpSpLocks/>
            </p:cNvGrpSpPr>
            <p:nvPr/>
          </p:nvGrpSpPr>
          <p:grpSpPr bwMode="auto">
            <a:xfrm>
              <a:off x="857224" y="500042"/>
              <a:ext cx="1785950" cy="857256"/>
              <a:chOff x="500034" y="1142984"/>
              <a:chExt cx="3714776" cy="1785950"/>
            </a:xfrm>
          </p:grpSpPr>
          <p:grpSp>
            <p:nvGrpSpPr>
              <p:cNvPr id="34870" name="Group 16"/>
              <p:cNvGrpSpPr>
                <a:grpSpLocks/>
              </p:cNvGrpSpPr>
              <p:nvPr/>
            </p:nvGrpSpPr>
            <p:grpSpPr bwMode="auto">
              <a:xfrm>
                <a:off x="500034" y="1142983"/>
                <a:ext cx="2526107" cy="1785949"/>
                <a:chOff x="857224" y="2071678"/>
                <a:chExt cx="5000660" cy="3071834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857224" y="2071678"/>
                  <a:ext cx="1503431" cy="142783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81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CA" sz="3600" b="1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endParaRPr>
                </a:p>
              </p:txBody>
            </p:sp>
            <p:sp>
              <p:nvSpPr>
                <p:cNvPr id="9" name="Regular Pentagon 8"/>
                <p:cNvSpPr/>
                <p:nvPr/>
              </p:nvSpPr>
              <p:spPr>
                <a:xfrm>
                  <a:off x="2713635" y="3431247"/>
                  <a:ext cx="1928316" cy="1712265"/>
                </a:xfrm>
                <a:prstGeom prst="pentagon">
                  <a:avLst/>
                </a:prstGeom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 w="381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CA" sz="3600" b="1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endParaRPr>
                </a:p>
              </p:txBody>
            </p:sp>
            <p:cxnSp>
              <p:nvCxnSpPr>
                <p:cNvPr id="10" name="Straight Connector 9"/>
                <p:cNvCxnSpPr>
                  <a:stCxn id="9" idx="1"/>
                  <a:endCxn id="8" idx="5"/>
                </p:cNvCxnSpPr>
                <p:nvPr/>
              </p:nvCxnSpPr>
              <p:spPr>
                <a:xfrm rot="10800000">
                  <a:off x="2138409" y="3289034"/>
                  <a:ext cx="575226" cy="796401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>
                  <a:stCxn id="9" idx="5"/>
                </p:cNvCxnSpPr>
                <p:nvPr/>
              </p:nvCxnSpPr>
              <p:spPr>
                <a:xfrm flipV="1">
                  <a:off x="4641950" y="4000105"/>
                  <a:ext cx="1215818" cy="85331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Pentagon 6"/>
              <p:cNvSpPr/>
              <p:nvPr/>
            </p:nvSpPr>
            <p:spPr>
              <a:xfrm>
                <a:off x="2999666" y="1500174"/>
                <a:ext cx="1215144" cy="787141"/>
              </a:xfrm>
              <a:prstGeom prst="homePlat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CA" sz="2400" b="1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rPr>
                  <a:t>A</a:t>
                </a:r>
                <a:endParaRPr lang="en-CA" sz="1200" b="1">
                  <a:solidFill>
                    <a:srgbClr val="000000"/>
                  </a:solidFill>
                  <a:latin typeface="Narkisim" pitchFamily="34" charset="0"/>
                  <a:ea typeface="Narkisim" pitchFamily="34" charset="0"/>
                  <a:cs typeface="Narkisim" pitchFamily="34" charset="0"/>
                </a:endParaRPr>
              </a:p>
            </p:txBody>
          </p:sp>
        </p:grpSp>
        <p:grpSp>
          <p:nvGrpSpPr>
            <p:cNvPr id="34827" name="Group 11"/>
            <p:cNvGrpSpPr>
              <a:grpSpLocks/>
            </p:cNvGrpSpPr>
            <p:nvPr/>
          </p:nvGrpSpPr>
          <p:grpSpPr bwMode="auto">
            <a:xfrm>
              <a:off x="857224" y="1357298"/>
              <a:ext cx="1714512" cy="857256"/>
              <a:chOff x="857224" y="2071678"/>
              <a:chExt cx="6929486" cy="3071834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857224" y="2071678"/>
                <a:ext cx="1501389" cy="14278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81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CA" sz="3600" b="1">
                  <a:solidFill>
                    <a:srgbClr val="000000"/>
                  </a:solidFill>
                  <a:latin typeface="Narkisim" pitchFamily="34" charset="0"/>
                  <a:ea typeface="Narkisim" pitchFamily="34" charset="0"/>
                  <a:cs typeface="Narkisim" pitchFamily="34" charset="0"/>
                </a:endParaRPr>
              </a:p>
            </p:txBody>
          </p:sp>
          <p:sp>
            <p:nvSpPr>
              <p:cNvPr id="14" name="Regular Pentagon 13"/>
              <p:cNvSpPr/>
              <p:nvPr/>
            </p:nvSpPr>
            <p:spPr>
              <a:xfrm>
                <a:off x="2711505" y="3431247"/>
                <a:ext cx="1931271" cy="1712265"/>
              </a:xfrm>
              <a:prstGeom prst="pentagon">
                <a:avLst/>
              </a:prstGeom>
              <a:gradFill flip="none" rotWithShape="1">
                <a:gsLst>
                  <a:gs pos="0">
                    <a:srgbClr val="008000">
                      <a:shade val="30000"/>
                      <a:satMod val="115000"/>
                    </a:srgbClr>
                  </a:gs>
                  <a:gs pos="50000">
                    <a:srgbClr val="008000">
                      <a:shade val="67500"/>
                      <a:satMod val="115000"/>
                    </a:srgbClr>
                  </a:gs>
                  <a:gs pos="100000">
                    <a:srgbClr val="008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CA" sz="3600" b="1">
                  <a:solidFill>
                    <a:srgbClr val="000000"/>
                  </a:solidFill>
                  <a:latin typeface="Narkisim" pitchFamily="34" charset="0"/>
                  <a:ea typeface="Narkisim" pitchFamily="34" charset="0"/>
                  <a:cs typeface="Narkisim" pitchFamily="34" charset="0"/>
                </a:endParaRPr>
              </a:p>
            </p:txBody>
          </p:sp>
          <p:sp>
            <p:nvSpPr>
              <p:cNvPr id="15" name="Flowchart: Delay 14"/>
              <p:cNvSpPr/>
              <p:nvPr/>
            </p:nvSpPr>
            <p:spPr>
              <a:xfrm>
                <a:off x="5855439" y="2640536"/>
                <a:ext cx="1931271" cy="1359569"/>
              </a:xfrm>
              <a:prstGeom prst="flowChartDelay">
                <a:avLst/>
              </a:prstGeom>
              <a:solidFill>
                <a:srgbClr val="7030A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CA" sz="2400" b="1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rPr>
                  <a:t>C</a:t>
                </a:r>
                <a:endParaRPr lang="en-CA" sz="3600" b="1">
                  <a:solidFill>
                    <a:srgbClr val="000000"/>
                  </a:solidFill>
                  <a:latin typeface="Narkisim" pitchFamily="34" charset="0"/>
                  <a:ea typeface="Narkisim" pitchFamily="34" charset="0"/>
                  <a:cs typeface="Narkisim" pitchFamily="34" charset="0"/>
                </a:endParaRPr>
              </a:p>
            </p:txBody>
          </p:sp>
          <p:cxnSp>
            <p:nvCxnSpPr>
              <p:cNvPr id="16" name="Straight Connector 15"/>
              <p:cNvCxnSpPr>
                <a:stCxn id="14" idx="1"/>
                <a:endCxn id="13" idx="5"/>
              </p:cNvCxnSpPr>
              <p:nvPr/>
            </p:nvCxnSpPr>
            <p:spPr>
              <a:xfrm rot="10800000">
                <a:off x="2140462" y="3289034"/>
                <a:ext cx="571043" cy="796401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14" idx="5"/>
              </p:cNvCxnSpPr>
              <p:nvPr/>
            </p:nvCxnSpPr>
            <p:spPr>
              <a:xfrm flipV="1">
                <a:off x="4642777" y="4000105"/>
                <a:ext cx="1212662" cy="85331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828" name="Group 17"/>
            <p:cNvGrpSpPr>
              <a:grpSpLocks/>
            </p:cNvGrpSpPr>
            <p:nvPr/>
          </p:nvGrpSpPr>
          <p:grpSpPr bwMode="auto">
            <a:xfrm>
              <a:off x="857224" y="2143116"/>
              <a:ext cx="1714512" cy="857256"/>
              <a:chOff x="5143504" y="1142983"/>
              <a:chExt cx="3643338" cy="1785949"/>
            </a:xfrm>
          </p:grpSpPr>
          <p:grpSp>
            <p:nvGrpSpPr>
              <p:cNvPr id="34858" name="Group 32"/>
              <p:cNvGrpSpPr>
                <a:grpSpLocks/>
              </p:cNvGrpSpPr>
              <p:nvPr/>
            </p:nvGrpSpPr>
            <p:grpSpPr bwMode="auto">
              <a:xfrm>
                <a:off x="5143504" y="1142983"/>
                <a:ext cx="2526107" cy="1785949"/>
                <a:chOff x="857224" y="2071678"/>
                <a:chExt cx="5000660" cy="3071834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857224" y="2071678"/>
                  <a:ext cx="1502569" cy="142783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81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CA" sz="3600" b="1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endParaRPr>
                </a:p>
              </p:txBody>
            </p:sp>
            <p:sp>
              <p:nvSpPr>
                <p:cNvPr id="23" name="Regular Pentagon 22"/>
                <p:cNvSpPr/>
                <p:nvPr/>
              </p:nvSpPr>
              <p:spPr>
                <a:xfrm>
                  <a:off x="2713729" y="3431251"/>
                  <a:ext cx="1929966" cy="1712261"/>
                </a:xfrm>
                <a:prstGeom prst="pentagon">
                  <a:avLst/>
                </a:prstGeom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 w="381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CA" sz="3600" b="1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endParaRPr>
                </a:p>
              </p:txBody>
            </p:sp>
            <p:cxnSp>
              <p:nvCxnSpPr>
                <p:cNvPr id="24" name="Straight Connector 23"/>
                <p:cNvCxnSpPr>
                  <a:stCxn id="23" idx="1"/>
                  <a:endCxn id="22" idx="5"/>
                </p:cNvCxnSpPr>
                <p:nvPr/>
              </p:nvCxnSpPr>
              <p:spPr>
                <a:xfrm rot="10800000">
                  <a:off x="2139414" y="3289034"/>
                  <a:ext cx="574314" cy="796401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>
                  <a:stCxn id="23" idx="5"/>
                </p:cNvCxnSpPr>
                <p:nvPr/>
              </p:nvCxnSpPr>
              <p:spPr>
                <a:xfrm flipV="1">
                  <a:off x="4643694" y="4000109"/>
                  <a:ext cx="1215410" cy="85327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Rectangle 19"/>
              <p:cNvSpPr/>
              <p:nvPr/>
            </p:nvSpPr>
            <p:spPr>
              <a:xfrm>
                <a:off x="7572396" y="1500173"/>
                <a:ext cx="570116" cy="78714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CA">
                  <a:solidFill>
                    <a:srgbClr val="0086BC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21" name="Chevron 20"/>
              <p:cNvSpPr/>
              <p:nvPr/>
            </p:nvSpPr>
            <p:spPr>
              <a:xfrm flipH="1">
                <a:off x="7572396" y="1500173"/>
                <a:ext cx="1214446" cy="787140"/>
              </a:xfrm>
              <a:prstGeom prst="chevr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CA" sz="2400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rPr>
                  <a:t>T</a:t>
                </a:r>
                <a:endParaRPr lang="en-CA" sz="1200">
                  <a:solidFill>
                    <a:srgbClr val="000000"/>
                  </a:solidFill>
                  <a:latin typeface="Narkisim" pitchFamily="34" charset="0"/>
                  <a:ea typeface="Narkisim" pitchFamily="34" charset="0"/>
                  <a:cs typeface="Narkisim" pitchFamily="34" charset="0"/>
                </a:endParaRPr>
              </a:p>
            </p:txBody>
          </p:sp>
        </p:grpSp>
        <p:grpSp>
          <p:nvGrpSpPr>
            <p:cNvPr id="34829" name="Group 25"/>
            <p:cNvGrpSpPr>
              <a:grpSpLocks/>
            </p:cNvGrpSpPr>
            <p:nvPr/>
          </p:nvGrpSpPr>
          <p:grpSpPr bwMode="auto">
            <a:xfrm>
              <a:off x="857224" y="4714884"/>
              <a:ext cx="2071702" cy="857256"/>
              <a:chOff x="5143504" y="4357694"/>
              <a:chExt cx="4357718" cy="178595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7571137" y="4642121"/>
                <a:ext cx="1215486" cy="859902"/>
              </a:xfrm>
              <a:prstGeom prst="rect">
                <a:avLst/>
              </a:prstGeom>
              <a:solidFill>
                <a:srgbClr val="E31B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r>
                  <a:rPr lang="en-CA" sz="2400" b="1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rPr>
                  <a:t>G</a:t>
                </a:r>
                <a:endParaRPr lang="en-CA" sz="3200" b="1">
                  <a:solidFill>
                    <a:srgbClr val="000000"/>
                  </a:solidFill>
                  <a:latin typeface="Narkisim" pitchFamily="34" charset="0"/>
                  <a:ea typeface="Narkisim" pitchFamily="34" charset="0"/>
                  <a:cs typeface="Narkisim" pitchFamily="34" charset="0"/>
                </a:endParaRPr>
              </a:p>
            </p:txBody>
          </p:sp>
          <p:grpSp>
            <p:nvGrpSpPr>
              <p:cNvPr id="34852" name="Group 24"/>
              <p:cNvGrpSpPr>
                <a:grpSpLocks/>
              </p:cNvGrpSpPr>
              <p:nvPr/>
            </p:nvGrpSpPr>
            <p:grpSpPr bwMode="auto">
              <a:xfrm>
                <a:off x="5143504" y="4357693"/>
                <a:ext cx="2526107" cy="1785949"/>
                <a:chOff x="857224" y="2071678"/>
                <a:chExt cx="5000660" cy="3071834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857224" y="2071674"/>
                  <a:ext cx="1500550" cy="142783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81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CA" sz="3600" b="1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endParaRPr>
                </a:p>
              </p:txBody>
            </p:sp>
            <p:sp>
              <p:nvSpPr>
                <p:cNvPr id="31" name="Regular Pentagon 30"/>
                <p:cNvSpPr/>
                <p:nvPr/>
              </p:nvSpPr>
              <p:spPr>
                <a:xfrm>
                  <a:off x="2714733" y="3431247"/>
                  <a:ext cx="1923608" cy="1712261"/>
                </a:xfrm>
                <a:prstGeom prst="pentagon">
                  <a:avLst/>
                </a:prstGeom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 w="381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CA" sz="3600" b="1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endParaRPr>
                </a:p>
              </p:txBody>
            </p:sp>
            <p:cxnSp>
              <p:nvCxnSpPr>
                <p:cNvPr id="32" name="Straight Connector 31"/>
                <p:cNvCxnSpPr>
                  <a:stCxn id="31" idx="1"/>
                  <a:endCxn id="30" idx="5"/>
                </p:cNvCxnSpPr>
                <p:nvPr/>
              </p:nvCxnSpPr>
              <p:spPr>
                <a:xfrm rot="10800000">
                  <a:off x="2139631" y="3289031"/>
                  <a:ext cx="575102" cy="796401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>
                  <a:stCxn id="31" idx="5"/>
                </p:cNvCxnSpPr>
                <p:nvPr/>
              </p:nvCxnSpPr>
              <p:spPr>
                <a:xfrm flipV="1">
                  <a:off x="4638341" y="4000105"/>
                  <a:ext cx="1216303" cy="85327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 useBgFill="1">
            <p:nvSpPr>
              <p:cNvPr id="29" name="Flowchart: Delay 28"/>
              <p:cNvSpPr/>
              <p:nvPr/>
            </p:nvSpPr>
            <p:spPr>
              <a:xfrm flipH="1">
                <a:off x="8359200" y="4642121"/>
                <a:ext cx="1142022" cy="863210"/>
              </a:xfrm>
              <a:prstGeom prst="flowChartDelay">
                <a:avLst/>
              </a:prstGeom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CA" sz="3600" b="1">
                  <a:solidFill>
                    <a:srgbClr val="000000"/>
                  </a:solidFill>
                  <a:latin typeface="Narkisim" pitchFamily="34" charset="0"/>
                  <a:ea typeface="Narkisim" pitchFamily="34" charset="0"/>
                  <a:cs typeface="Narkisim" pitchFamily="34" charset="0"/>
                </a:endParaRPr>
              </a:p>
            </p:txBody>
          </p:sp>
        </p:grpSp>
        <p:grpSp>
          <p:nvGrpSpPr>
            <p:cNvPr id="34830" name="Group 45"/>
            <p:cNvGrpSpPr>
              <a:grpSpLocks/>
            </p:cNvGrpSpPr>
            <p:nvPr/>
          </p:nvGrpSpPr>
          <p:grpSpPr bwMode="auto">
            <a:xfrm>
              <a:off x="857224" y="3000372"/>
              <a:ext cx="1714512" cy="857256"/>
              <a:chOff x="857224" y="2071678"/>
              <a:chExt cx="6929486" cy="3071834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857224" y="2071678"/>
                <a:ext cx="1501389" cy="142783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81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CA" sz="3600" b="1">
                  <a:solidFill>
                    <a:srgbClr val="000000"/>
                  </a:solidFill>
                  <a:latin typeface="Narkisim" pitchFamily="34" charset="0"/>
                  <a:ea typeface="Narkisim" pitchFamily="34" charset="0"/>
                  <a:cs typeface="Narkisim" pitchFamily="34" charset="0"/>
                </a:endParaRPr>
              </a:p>
            </p:txBody>
          </p:sp>
          <p:sp>
            <p:nvSpPr>
              <p:cNvPr id="48" name="Regular Pentagon 47"/>
              <p:cNvSpPr/>
              <p:nvPr/>
            </p:nvSpPr>
            <p:spPr>
              <a:xfrm>
                <a:off x="2711505" y="3431251"/>
                <a:ext cx="1931271" cy="1712261"/>
              </a:xfrm>
              <a:prstGeom prst="pentagon">
                <a:avLst/>
              </a:prstGeom>
              <a:gradFill flip="none" rotWithShape="1">
                <a:gsLst>
                  <a:gs pos="0">
                    <a:srgbClr val="008000">
                      <a:shade val="30000"/>
                      <a:satMod val="115000"/>
                    </a:srgbClr>
                  </a:gs>
                  <a:gs pos="50000">
                    <a:srgbClr val="008000">
                      <a:shade val="67500"/>
                      <a:satMod val="115000"/>
                    </a:srgbClr>
                  </a:gs>
                  <a:gs pos="100000">
                    <a:srgbClr val="008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CA" sz="3600" b="1">
                  <a:solidFill>
                    <a:srgbClr val="000000"/>
                  </a:solidFill>
                  <a:latin typeface="Narkisim" pitchFamily="34" charset="0"/>
                  <a:ea typeface="Narkisim" pitchFamily="34" charset="0"/>
                  <a:cs typeface="Narkisim" pitchFamily="34" charset="0"/>
                </a:endParaRPr>
              </a:p>
            </p:txBody>
          </p:sp>
          <p:sp>
            <p:nvSpPr>
              <p:cNvPr id="49" name="Flowchart: Delay 48"/>
              <p:cNvSpPr/>
              <p:nvPr/>
            </p:nvSpPr>
            <p:spPr>
              <a:xfrm>
                <a:off x="5855439" y="2640536"/>
                <a:ext cx="1931271" cy="1359573"/>
              </a:xfrm>
              <a:prstGeom prst="flowChartDelay">
                <a:avLst/>
              </a:prstGeom>
              <a:solidFill>
                <a:srgbClr val="7030A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CA" sz="2400" b="1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rPr>
                  <a:t>C</a:t>
                </a:r>
                <a:endParaRPr lang="en-CA" sz="3600" b="1">
                  <a:solidFill>
                    <a:srgbClr val="000000"/>
                  </a:solidFill>
                  <a:latin typeface="Narkisim" pitchFamily="34" charset="0"/>
                  <a:ea typeface="Narkisim" pitchFamily="34" charset="0"/>
                  <a:cs typeface="Narkisim" pitchFamily="34" charset="0"/>
                </a:endParaRPr>
              </a:p>
            </p:txBody>
          </p:sp>
          <p:cxnSp>
            <p:nvCxnSpPr>
              <p:cNvPr id="50" name="Straight Connector 49"/>
              <p:cNvCxnSpPr>
                <a:stCxn id="48" idx="1"/>
                <a:endCxn id="47" idx="5"/>
              </p:cNvCxnSpPr>
              <p:nvPr/>
            </p:nvCxnSpPr>
            <p:spPr>
              <a:xfrm rot="10800000">
                <a:off x="2140462" y="3289034"/>
                <a:ext cx="571043" cy="796401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8" idx="5"/>
              </p:cNvCxnSpPr>
              <p:nvPr/>
            </p:nvCxnSpPr>
            <p:spPr>
              <a:xfrm flipV="1">
                <a:off x="4642777" y="4000109"/>
                <a:ext cx="1212662" cy="85327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831" name="Group 51"/>
            <p:cNvGrpSpPr>
              <a:grpSpLocks/>
            </p:cNvGrpSpPr>
            <p:nvPr/>
          </p:nvGrpSpPr>
          <p:grpSpPr bwMode="auto">
            <a:xfrm>
              <a:off x="857224" y="3857628"/>
              <a:ext cx="1785950" cy="857256"/>
              <a:chOff x="500034" y="1142984"/>
              <a:chExt cx="3714776" cy="1785950"/>
            </a:xfrm>
          </p:grpSpPr>
          <p:grpSp>
            <p:nvGrpSpPr>
              <p:cNvPr id="34840" name="Group 16"/>
              <p:cNvGrpSpPr>
                <a:grpSpLocks/>
              </p:cNvGrpSpPr>
              <p:nvPr/>
            </p:nvGrpSpPr>
            <p:grpSpPr bwMode="auto">
              <a:xfrm>
                <a:off x="500034" y="1142983"/>
                <a:ext cx="2526107" cy="1785949"/>
                <a:chOff x="857224" y="2071678"/>
                <a:chExt cx="5000660" cy="3071834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857224" y="2071674"/>
                  <a:ext cx="1503431" cy="142783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81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CA" sz="3600" b="1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endParaRPr>
                </a:p>
              </p:txBody>
            </p:sp>
            <p:sp>
              <p:nvSpPr>
                <p:cNvPr id="56" name="Regular Pentagon 55"/>
                <p:cNvSpPr/>
                <p:nvPr/>
              </p:nvSpPr>
              <p:spPr>
                <a:xfrm>
                  <a:off x="2713635" y="3431247"/>
                  <a:ext cx="1928316" cy="1712261"/>
                </a:xfrm>
                <a:prstGeom prst="pentagon">
                  <a:avLst/>
                </a:prstGeom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 w="381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CA" sz="3600" b="1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endParaRPr>
                </a:p>
              </p:txBody>
            </p:sp>
            <p:cxnSp>
              <p:nvCxnSpPr>
                <p:cNvPr id="57" name="Straight Connector 56"/>
                <p:cNvCxnSpPr>
                  <a:stCxn id="56" idx="1"/>
                  <a:endCxn id="55" idx="5"/>
                </p:cNvCxnSpPr>
                <p:nvPr/>
              </p:nvCxnSpPr>
              <p:spPr>
                <a:xfrm rot="10800000">
                  <a:off x="2138409" y="3289031"/>
                  <a:ext cx="575226" cy="796401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>
                  <a:stCxn id="56" idx="5"/>
                </p:cNvCxnSpPr>
                <p:nvPr/>
              </p:nvCxnSpPr>
              <p:spPr>
                <a:xfrm flipV="1">
                  <a:off x="4641950" y="4000105"/>
                  <a:ext cx="1215818" cy="85327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Pentagon 53"/>
              <p:cNvSpPr/>
              <p:nvPr/>
            </p:nvSpPr>
            <p:spPr>
              <a:xfrm>
                <a:off x="2999666" y="1500172"/>
                <a:ext cx="1215144" cy="787141"/>
              </a:xfrm>
              <a:prstGeom prst="homePlat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CA" sz="2400" b="1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rPr>
                  <a:t>A</a:t>
                </a:r>
                <a:endParaRPr lang="en-CA" sz="1200" b="1">
                  <a:solidFill>
                    <a:srgbClr val="000000"/>
                  </a:solidFill>
                  <a:latin typeface="Narkisim" pitchFamily="34" charset="0"/>
                  <a:ea typeface="Narkisim" pitchFamily="34" charset="0"/>
                  <a:cs typeface="Narkisim" pitchFamily="34" charset="0"/>
                </a:endParaRPr>
              </a:p>
            </p:txBody>
          </p:sp>
        </p:grpSp>
        <p:grpSp>
          <p:nvGrpSpPr>
            <p:cNvPr id="34832" name="Group 58"/>
            <p:cNvGrpSpPr>
              <a:grpSpLocks/>
            </p:cNvGrpSpPr>
            <p:nvPr/>
          </p:nvGrpSpPr>
          <p:grpSpPr bwMode="auto">
            <a:xfrm>
              <a:off x="857224" y="5643578"/>
              <a:ext cx="1714512" cy="857256"/>
              <a:chOff x="5143504" y="1142984"/>
              <a:chExt cx="3643338" cy="1785950"/>
            </a:xfrm>
          </p:grpSpPr>
          <p:grpSp>
            <p:nvGrpSpPr>
              <p:cNvPr id="34833" name="Group 32"/>
              <p:cNvGrpSpPr>
                <a:grpSpLocks/>
              </p:cNvGrpSpPr>
              <p:nvPr/>
            </p:nvGrpSpPr>
            <p:grpSpPr bwMode="auto">
              <a:xfrm>
                <a:off x="5143504" y="1142983"/>
                <a:ext cx="2526107" cy="1785949"/>
                <a:chOff x="857224" y="2071678"/>
                <a:chExt cx="5000660" cy="3071834"/>
              </a:xfrm>
            </p:grpSpPr>
            <p:sp>
              <p:nvSpPr>
                <p:cNvPr id="63" name="Oval 62"/>
                <p:cNvSpPr/>
                <p:nvPr/>
              </p:nvSpPr>
              <p:spPr>
                <a:xfrm>
                  <a:off x="857224" y="2071678"/>
                  <a:ext cx="1502569" cy="142783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81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CA" sz="3600" b="1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endParaRPr>
                </a:p>
              </p:txBody>
            </p:sp>
            <p:sp>
              <p:nvSpPr>
                <p:cNvPr id="64" name="Regular Pentagon 63"/>
                <p:cNvSpPr/>
                <p:nvPr/>
              </p:nvSpPr>
              <p:spPr>
                <a:xfrm>
                  <a:off x="2713729" y="3431247"/>
                  <a:ext cx="1929966" cy="1712265"/>
                </a:xfrm>
                <a:prstGeom prst="pentagon">
                  <a:avLst/>
                </a:prstGeom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 w="381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CA" sz="3600" b="1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endParaRPr>
                </a:p>
              </p:txBody>
            </p:sp>
            <p:cxnSp>
              <p:nvCxnSpPr>
                <p:cNvPr id="65" name="Straight Connector 64"/>
                <p:cNvCxnSpPr>
                  <a:stCxn id="64" idx="1"/>
                  <a:endCxn id="63" idx="5"/>
                </p:cNvCxnSpPr>
                <p:nvPr/>
              </p:nvCxnSpPr>
              <p:spPr>
                <a:xfrm rot="10800000">
                  <a:off x="2139414" y="3289034"/>
                  <a:ext cx="574314" cy="796401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>
                  <a:stCxn id="64" idx="5"/>
                </p:cNvCxnSpPr>
                <p:nvPr/>
              </p:nvCxnSpPr>
              <p:spPr>
                <a:xfrm flipV="1">
                  <a:off x="4643694" y="4000105"/>
                  <a:ext cx="1215410" cy="85331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" name="Rectangle 60"/>
              <p:cNvSpPr/>
              <p:nvPr/>
            </p:nvSpPr>
            <p:spPr>
              <a:xfrm>
                <a:off x="7572396" y="1500174"/>
                <a:ext cx="570116" cy="78714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CA">
                  <a:solidFill>
                    <a:srgbClr val="0086BC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62" name="Chevron 61"/>
              <p:cNvSpPr/>
              <p:nvPr/>
            </p:nvSpPr>
            <p:spPr>
              <a:xfrm flipH="1">
                <a:off x="7572396" y="1500174"/>
                <a:ext cx="1214446" cy="787141"/>
              </a:xfrm>
              <a:prstGeom prst="chevr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CA" sz="2400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rPr>
                  <a:t>T</a:t>
                </a:r>
                <a:endParaRPr lang="en-CA" sz="1200">
                  <a:solidFill>
                    <a:srgbClr val="000000"/>
                  </a:solidFill>
                  <a:latin typeface="Narkisim" pitchFamily="34" charset="0"/>
                  <a:ea typeface="Narkisim" pitchFamily="34" charset="0"/>
                  <a:cs typeface="Narkisim" pitchFamily="34" charset="0"/>
                </a:endParaRPr>
              </a:p>
            </p:txBody>
          </p:sp>
        </p:grpSp>
      </p:grpSp>
      <p:grpSp>
        <p:nvGrpSpPr>
          <p:cNvPr id="82" name="Group 39"/>
          <p:cNvGrpSpPr>
            <a:grpSpLocks/>
          </p:cNvGrpSpPr>
          <p:nvPr/>
        </p:nvGrpSpPr>
        <p:grpSpPr bwMode="auto">
          <a:xfrm flipH="1">
            <a:off x="5786438" y="4714875"/>
            <a:ext cx="1714500" cy="857250"/>
            <a:chOff x="857224" y="2071678"/>
            <a:chExt cx="6929486" cy="3071834"/>
          </a:xfrm>
        </p:grpSpPr>
        <p:sp>
          <p:nvSpPr>
            <p:cNvPr id="41" name="Oval 40"/>
            <p:cNvSpPr/>
            <p:nvPr/>
          </p:nvSpPr>
          <p:spPr>
            <a:xfrm>
              <a:off x="857224" y="2071678"/>
              <a:ext cx="1501389" cy="142783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CA" sz="3600" b="1">
                <a:solidFill>
                  <a:srgbClr val="000000"/>
                </a:solidFill>
                <a:latin typeface="Narkisim" pitchFamily="34" charset="0"/>
                <a:ea typeface="Narkisim" pitchFamily="34" charset="0"/>
                <a:cs typeface="Narkisim" pitchFamily="34" charset="0"/>
              </a:endParaRPr>
            </a:p>
          </p:txBody>
        </p:sp>
        <p:sp>
          <p:nvSpPr>
            <p:cNvPr id="42" name="Regular Pentagon 41"/>
            <p:cNvSpPr/>
            <p:nvPr/>
          </p:nvSpPr>
          <p:spPr>
            <a:xfrm>
              <a:off x="2711505" y="3431251"/>
              <a:ext cx="1931271" cy="1712261"/>
            </a:xfrm>
            <a:prstGeom prst="pentagon">
              <a:avLst/>
            </a:prstGeom>
            <a:gradFill flip="none" rotWithShape="1">
              <a:gsLst>
                <a:gs pos="0">
                  <a:srgbClr val="008000">
                    <a:shade val="30000"/>
                    <a:satMod val="115000"/>
                  </a:srgbClr>
                </a:gs>
                <a:gs pos="50000">
                  <a:srgbClr val="008000">
                    <a:shade val="67500"/>
                    <a:satMod val="115000"/>
                  </a:srgbClr>
                </a:gs>
                <a:gs pos="100000">
                  <a:srgbClr val="008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CA" sz="3600" b="1">
                <a:solidFill>
                  <a:srgbClr val="000000"/>
                </a:solidFill>
                <a:latin typeface="Narkisim" pitchFamily="34" charset="0"/>
                <a:ea typeface="Narkisim" pitchFamily="34" charset="0"/>
                <a:cs typeface="Narkisim" pitchFamily="34" charset="0"/>
              </a:endParaRPr>
            </a:p>
          </p:txBody>
        </p:sp>
        <p:cxnSp>
          <p:nvCxnSpPr>
            <p:cNvPr id="44" name="Straight Connector 43"/>
            <p:cNvCxnSpPr>
              <a:stCxn id="42" idx="1"/>
              <a:endCxn id="41" idx="5"/>
            </p:cNvCxnSpPr>
            <p:nvPr/>
          </p:nvCxnSpPr>
          <p:spPr>
            <a:xfrm rot="10800000">
              <a:off x="2140462" y="3289034"/>
              <a:ext cx="571043" cy="796401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2" idx="5"/>
            </p:cNvCxnSpPr>
            <p:nvPr/>
          </p:nvCxnSpPr>
          <p:spPr>
            <a:xfrm flipV="1">
              <a:off x="4642777" y="4000109"/>
              <a:ext cx="1212662" cy="85327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lowchart: Delay 42"/>
            <p:cNvSpPr/>
            <p:nvPr/>
          </p:nvSpPr>
          <p:spPr>
            <a:xfrm>
              <a:off x="5855439" y="2640536"/>
              <a:ext cx="1931271" cy="1359573"/>
            </a:xfrm>
            <a:prstGeom prst="flowChartDelay">
              <a:avLst/>
            </a:prstGeom>
            <a:solidFill>
              <a:srgbClr val="7030A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CA" sz="2400" b="1">
                  <a:solidFill>
                    <a:srgbClr val="000000"/>
                  </a:solidFill>
                  <a:latin typeface="Narkisim" pitchFamily="34" charset="0"/>
                  <a:ea typeface="Narkisim" pitchFamily="34" charset="0"/>
                  <a:cs typeface="Narkisim" pitchFamily="34" charset="0"/>
                </a:rPr>
                <a:t>C</a:t>
              </a:r>
              <a:endParaRPr lang="en-CA" sz="3600" b="1">
                <a:solidFill>
                  <a:srgbClr val="000000"/>
                </a:solidFill>
                <a:latin typeface="Narkisim" pitchFamily="34" charset="0"/>
                <a:ea typeface="Narkisim" pitchFamily="34" charset="0"/>
                <a:cs typeface="Narkisim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9584E-6 L 0.35608 -4.4958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>
                <a:solidFill>
                  <a:srgbClr val="EDF3DB"/>
                </a:solidFill>
              </a:rPr>
              <a:t>DNA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571625"/>
            <a:ext cx="8429625" cy="4929188"/>
          </a:xfrm>
        </p:spPr>
        <p:txBody>
          <a:bodyPr/>
          <a:lstStyle/>
          <a:p>
            <a:pPr eaLnBrk="1" hangingPunct="1"/>
            <a:r>
              <a:rPr lang="en-CA">
                <a:solidFill>
                  <a:srgbClr val="EDF3DB"/>
                </a:solidFill>
              </a:rPr>
              <a:t>To crack the genetic code found in DNA we need to look at the sequence of bases.</a:t>
            </a:r>
          </a:p>
          <a:p>
            <a:pPr eaLnBrk="1" hangingPunct="1"/>
            <a:endParaRPr lang="en-CA">
              <a:solidFill>
                <a:srgbClr val="EDF3DB"/>
              </a:solidFill>
            </a:endParaRPr>
          </a:p>
          <a:p>
            <a:pPr eaLnBrk="1" hangingPunct="1"/>
            <a:r>
              <a:rPr lang="en-CA">
                <a:solidFill>
                  <a:srgbClr val="EDF3DB"/>
                </a:solidFill>
              </a:rPr>
              <a:t>The bases are arranged in triplets called </a:t>
            </a:r>
            <a:r>
              <a:rPr lang="en-CA">
                <a:solidFill>
                  <a:srgbClr val="FFFF00"/>
                </a:solidFill>
              </a:rPr>
              <a:t>codons</a:t>
            </a:r>
            <a:r>
              <a:rPr lang="en-CA">
                <a:solidFill>
                  <a:srgbClr val="EDF3DB"/>
                </a:solidFill>
              </a:rPr>
              <a:t>.</a:t>
            </a:r>
          </a:p>
          <a:p>
            <a:pPr eaLnBrk="1" hangingPunct="1"/>
            <a:endParaRPr lang="en-CA">
              <a:solidFill>
                <a:srgbClr val="EDF3DB"/>
              </a:solidFill>
            </a:endParaRPr>
          </a:p>
          <a:p>
            <a:pPr algn="ctr" eaLnBrk="1" hangingPunct="1">
              <a:buFont typeface="Wingdings 2" charset="2"/>
              <a:buNone/>
            </a:pPr>
            <a:r>
              <a:rPr lang="en-CA">
                <a:solidFill>
                  <a:srgbClr val="EDF3DB"/>
                </a:solidFill>
              </a:rPr>
              <a:t>A G G - C T C - A A G - T C C - T A G</a:t>
            </a:r>
          </a:p>
          <a:p>
            <a:pPr algn="ctr" eaLnBrk="1" hangingPunct="1">
              <a:buFont typeface="Wingdings 2" charset="2"/>
              <a:buNone/>
            </a:pPr>
            <a:r>
              <a:rPr lang="en-CA">
                <a:solidFill>
                  <a:srgbClr val="FFFF00"/>
                </a:solidFill>
              </a:rPr>
              <a:t>T C C - G A G - T T C - A G G - A T C</a:t>
            </a:r>
          </a:p>
          <a:p>
            <a:pPr eaLnBrk="1" hangingPunct="1"/>
            <a:endParaRPr lang="en-CA">
              <a:solidFill>
                <a:srgbClr val="EDF3DB"/>
              </a:solidFill>
            </a:endParaRPr>
          </a:p>
          <a:p>
            <a:pPr eaLnBrk="1" hangingPunct="1"/>
            <a:endParaRPr lang="en-CA">
              <a:solidFill>
                <a:srgbClr val="EDF3DB"/>
              </a:solidFill>
            </a:endParaRPr>
          </a:p>
          <a:p>
            <a:pPr eaLnBrk="1" hangingPunct="1"/>
            <a:endParaRPr lang="en-CA">
              <a:solidFill>
                <a:srgbClr val="EDF3D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>
                <a:solidFill>
                  <a:srgbClr val="EDF3DB"/>
                </a:solidFill>
              </a:rPr>
              <a:t>DNA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571625"/>
            <a:ext cx="8429625" cy="4929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CA" sz="3000">
                <a:solidFill>
                  <a:srgbClr val="EDF3DB"/>
                </a:solidFill>
              </a:rPr>
              <a:t>A gene is a section of DNA that codes for a </a:t>
            </a:r>
            <a:r>
              <a:rPr lang="en-CA" sz="3000">
                <a:solidFill>
                  <a:srgbClr val="FFFF00"/>
                </a:solidFill>
              </a:rPr>
              <a:t>protein</a:t>
            </a:r>
            <a:r>
              <a:rPr lang="en-CA" sz="3000">
                <a:solidFill>
                  <a:srgbClr val="EDF3DB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en-CA" sz="3000">
              <a:solidFill>
                <a:srgbClr val="EDF3DB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CA" sz="3000">
                <a:solidFill>
                  <a:srgbClr val="EDF3DB"/>
                </a:solidFill>
              </a:rPr>
              <a:t>Each unique gene has a unique sequence of bases.</a:t>
            </a:r>
          </a:p>
          <a:p>
            <a:pPr eaLnBrk="1" hangingPunct="1">
              <a:lnSpc>
                <a:spcPct val="80000"/>
              </a:lnSpc>
            </a:pPr>
            <a:endParaRPr lang="en-CA" sz="3000">
              <a:solidFill>
                <a:srgbClr val="EDF3DB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CA" sz="3000">
                <a:solidFill>
                  <a:srgbClr val="EDF3DB"/>
                </a:solidFill>
              </a:rPr>
              <a:t>This unique sequence of bases will code for the production of a unique protein.</a:t>
            </a:r>
          </a:p>
          <a:p>
            <a:pPr eaLnBrk="1" hangingPunct="1">
              <a:lnSpc>
                <a:spcPct val="80000"/>
              </a:lnSpc>
            </a:pPr>
            <a:endParaRPr lang="en-CA" sz="3000">
              <a:solidFill>
                <a:srgbClr val="EDF3DB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CA" sz="3000">
                <a:solidFill>
                  <a:srgbClr val="EDF3DB"/>
                </a:solidFill>
              </a:rPr>
              <a:t>It is these proteins and combination of proteins that give us a unique </a:t>
            </a:r>
            <a:r>
              <a:rPr lang="en-CA" sz="3000">
                <a:solidFill>
                  <a:srgbClr val="FFFF00"/>
                </a:solidFill>
              </a:rPr>
              <a:t>phenotype</a:t>
            </a:r>
            <a:r>
              <a:rPr lang="en-CA" sz="3000">
                <a:solidFill>
                  <a:srgbClr val="EDF3DB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>
                <a:solidFill>
                  <a:srgbClr val="EDF3DB"/>
                </a:solidFill>
              </a:rPr>
              <a:t>DNA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571625"/>
            <a:ext cx="8429625" cy="4929188"/>
          </a:xfrm>
        </p:spPr>
        <p:txBody>
          <a:bodyPr/>
          <a:lstStyle/>
          <a:p>
            <a:pPr eaLnBrk="1" hangingPunct="1">
              <a:lnSpc>
                <a:spcPct val="60000"/>
              </a:lnSpc>
            </a:pPr>
            <a:r>
              <a:rPr lang="en-CA" sz="2800" smtClean="0">
                <a:solidFill>
                  <a:srgbClr val="EDF3DB"/>
                </a:solidFill>
              </a:rPr>
              <a:t>The Nitrogenous bases are 0.34 nm (nanometers) apart.  This ensures the DNA shape is constant throughout and ensures enzymes and regulatory molecules to recognize the DNA molecule</a:t>
            </a:r>
          </a:p>
          <a:p>
            <a:pPr eaLnBrk="1" hangingPunct="1">
              <a:lnSpc>
                <a:spcPct val="60000"/>
              </a:lnSpc>
            </a:pPr>
            <a:endParaRPr lang="en-CA" sz="2800" smtClean="0">
              <a:solidFill>
                <a:srgbClr val="EDF3DB"/>
              </a:solidFill>
            </a:endParaRPr>
          </a:p>
          <a:p>
            <a:pPr eaLnBrk="1" hangingPunct="1">
              <a:lnSpc>
                <a:spcPct val="60000"/>
              </a:lnSpc>
            </a:pPr>
            <a:r>
              <a:rPr lang="en-CA" sz="2800" smtClean="0">
                <a:solidFill>
                  <a:srgbClr val="EDF3DB"/>
                </a:solidFill>
              </a:rPr>
              <a:t>So how small is 0.34 nm?</a:t>
            </a:r>
            <a:endParaRPr lang="en-US" sz="2600" smtClean="0">
              <a:solidFill>
                <a:srgbClr val="EDF3DB"/>
              </a:solidFill>
            </a:endParaRPr>
          </a:p>
          <a:p>
            <a:pPr>
              <a:lnSpc>
                <a:spcPct val="80000"/>
              </a:lnSpc>
            </a:pPr>
            <a:endParaRPr lang="en-US" sz="2600" smtClean="0">
              <a:solidFill>
                <a:srgbClr val="EDF3DB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600" smtClean="0">
                <a:solidFill>
                  <a:srgbClr val="EDF3DB"/>
                </a:solidFill>
              </a:rPr>
              <a:t>The 5' and 3' mean "five prime" and "three prime", which in turn indicate the carbon numbers in the DNA's sugar backbone. The 5' carbon has a phosphate group attached to it and the 3' carbon a hydroxyl group. This asymmetry gives a DNA strand a "direction". For example, DNA polymerase works in a 5' -&gt; 3' direction, that is, it adds nucleotides to the 3' end of the molecule (the -OH group), thus advancing to that direction.</a:t>
            </a:r>
          </a:p>
          <a:p>
            <a:pPr eaLnBrk="1" hangingPunct="1">
              <a:lnSpc>
                <a:spcPct val="60000"/>
              </a:lnSpc>
            </a:pPr>
            <a:endParaRPr lang="en-CA" sz="2800" smtClean="0">
              <a:solidFill>
                <a:srgbClr val="EDF3D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CA">
              <a:solidFill>
                <a:srgbClr val="EDF3DB"/>
              </a:solidFill>
            </a:endParaRPr>
          </a:p>
        </p:txBody>
      </p:sp>
      <p:pic>
        <p:nvPicPr>
          <p:cNvPr id="4" name="Content Placeholder 3" descr="DNA.gif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rgbClr val="FFC000">
                <a:tint val="45000"/>
                <a:satMod val="400000"/>
              </a:srgbClr>
            </a:duotone>
          </a:blip>
          <a:srcRect t="36383"/>
          <a:stretch>
            <a:fillRect/>
          </a:stretch>
        </p:blipFill>
        <p:spPr>
          <a:xfrm rot="5400000">
            <a:off x="1562112" y="-114328"/>
            <a:ext cx="914400" cy="2714644"/>
          </a:xfrm>
        </p:spPr>
      </p:pic>
      <p:pic>
        <p:nvPicPr>
          <p:cNvPr id="5" name="Content Placeholder 3" descr="DNA.gif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C000">
                <a:tint val="45000"/>
                <a:satMod val="400000"/>
              </a:srgbClr>
            </a:duotone>
          </a:blip>
          <a:srcRect t="24665" b="28460"/>
          <a:stretch>
            <a:fillRect/>
          </a:stretch>
        </p:blipFill>
        <p:spPr>
          <a:xfrm rot="5400000">
            <a:off x="3919566" y="242862"/>
            <a:ext cx="914400" cy="2000264"/>
          </a:xfrm>
          <a:prstGeom prst="rect">
            <a:avLst/>
          </a:prstGeom>
        </p:spPr>
      </p:pic>
      <p:pic>
        <p:nvPicPr>
          <p:cNvPr id="6" name="Content Placeholder 3" descr="DNA.gif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C000">
                <a:tint val="45000"/>
                <a:satMod val="400000"/>
              </a:srgbClr>
            </a:duotone>
          </a:blip>
          <a:srcRect b="28460"/>
          <a:stretch>
            <a:fillRect/>
          </a:stretch>
        </p:blipFill>
        <p:spPr>
          <a:xfrm rot="5400000">
            <a:off x="6446075" y="-269089"/>
            <a:ext cx="914400" cy="3052754"/>
          </a:xfrm>
          <a:prstGeom prst="rect">
            <a:avLst/>
          </a:prstGeom>
        </p:spPr>
      </p:pic>
      <p:pic>
        <p:nvPicPr>
          <p:cNvPr id="7" name="Content Placeholder 3" descr="DNA.gif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E31B2E">
                <a:tint val="45000"/>
                <a:satMod val="400000"/>
              </a:srgbClr>
            </a:duotone>
          </a:blip>
          <a:srcRect t="24665" b="28460"/>
          <a:stretch>
            <a:fillRect/>
          </a:stretch>
        </p:blipFill>
        <p:spPr>
          <a:xfrm rot="5400000">
            <a:off x="3900486" y="242862"/>
            <a:ext cx="914400" cy="2000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928926" y="2643182"/>
            <a:ext cx="2643206" cy="1571636"/>
          </a:xfrm>
          <a:prstGeom prst="ellipse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CA" sz="3200" b="1">
                <a:solidFill>
                  <a:srgbClr val="FFFFFF"/>
                </a:solidFill>
                <a:ea typeface="Arial" charset="0"/>
                <a:cs typeface="Arial" charset="0"/>
              </a:rPr>
              <a:t>Protein</a:t>
            </a:r>
            <a:endParaRPr lang="en-CA" b="1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9" name="Picture 8" descr="Hitchhiker-Thumb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0663" y="3786188"/>
            <a:ext cx="16986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9" name="TextBox 9"/>
          <p:cNvSpPr txBox="1">
            <a:spLocks noChangeArrowheads="1"/>
          </p:cNvSpPr>
          <p:nvPr/>
        </p:nvSpPr>
        <p:spPr bwMode="auto">
          <a:xfrm>
            <a:off x="7429500" y="1357313"/>
            <a:ext cx="171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CA" sz="4000" b="1">
                <a:solidFill>
                  <a:srgbClr val="FFFFFF"/>
                </a:solidFill>
              </a:rPr>
              <a:t>DNA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57750" y="2357438"/>
            <a:ext cx="171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CA" sz="4000" b="1">
                <a:solidFill>
                  <a:srgbClr val="FFFFFF"/>
                </a:solidFill>
              </a:rPr>
              <a:t>Gene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72125" y="4286250"/>
            <a:ext cx="171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CA" sz="4000" b="1">
                <a:solidFill>
                  <a:srgbClr val="FFFFFF"/>
                </a:solidFill>
              </a:rPr>
              <a:t>Trait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3786182" y="1785926"/>
            <a:ext cx="642942" cy="1143008"/>
          </a:xfrm>
          <a:prstGeom prst="downArrow">
            <a:avLst/>
          </a:prstGeom>
          <a:solidFill>
            <a:srgbClr val="660033"/>
          </a:solidFill>
          <a:ln>
            <a:noFill/>
          </a:ln>
          <a:scene3d>
            <a:camera prst="orthographicFront"/>
            <a:lightRig rig="threePt" dir="t"/>
          </a:scene3d>
          <a:sp3d>
            <a:bevelT w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CA">
              <a:solidFill>
                <a:srgbClr val="0086BC"/>
              </a:solidFill>
              <a:ea typeface="Arial" charset="0"/>
              <a:cs typeface="Arial" charset="0"/>
            </a:endParaRPr>
          </a:p>
        </p:txBody>
      </p:sp>
      <p:sp>
        <p:nvSpPr>
          <p:cNvPr id="14" name="Down Arrow 13"/>
          <p:cNvSpPr/>
          <p:nvPr/>
        </p:nvSpPr>
        <p:spPr>
          <a:xfrm rot="2206968">
            <a:off x="2978703" y="3893347"/>
            <a:ext cx="642942" cy="857256"/>
          </a:xfrm>
          <a:prstGeom prst="downArrow">
            <a:avLst/>
          </a:prstGeom>
          <a:solidFill>
            <a:srgbClr val="660033"/>
          </a:solidFill>
          <a:ln>
            <a:noFill/>
          </a:ln>
          <a:scene3d>
            <a:camera prst="orthographicFront"/>
            <a:lightRig rig="threePt" dir="t"/>
          </a:scene3d>
          <a:sp3d>
            <a:bevelT w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CA">
              <a:solidFill>
                <a:srgbClr val="0086BC"/>
              </a:solidFill>
              <a:ea typeface="Arial" charset="0"/>
              <a:cs typeface="Arial" charset="0"/>
            </a:endParaRPr>
          </a:p>
        </p:txBody>
      </p:sp>
      <p:sp>
        <p:nvSpPr>
          <p:cNvPr id="15" name="Down Arrow 14"/>
          <p:cNvSpPr/>
          <p:nvPr/>
        </p:nvSpPr>
        <p:spPr>
          <a:xfrm rot="15934192">
            <a:off x="4764912" y="4542788"/>
            <a:ext cx="642942" cy="1841862"/>
          </a:xfrm>
          <a:prstGeom prst="downArrow">
            <a:avLst/>
          </a:prstGeom>
          <a:solidFill>
            <a:srgbClr val="660033"/>
          </a:solidFill>
          <a:ln>
            <a:noFill/>
          </a:ln>
          <a:scene3d>
            <a:camera prst="orthographicFront"/>
            <a:lightRig rig="threePt" dir="t"/>
          </a:scene3d>
          <a:sp3d>
            <a:bevelT w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CA">
              <a:solidFill>
                <a:srgbClr val="0086BC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3876E-7 C -0.0217 0.00532 -0.0434 0.01087 -0.05955 0.02174 C -0.07569 0.03261 -0.08819 0.04834 -0.09687 0.06568 C -0.10555 0.08303 -0.11007 0.1006 -0.1118 0.12535 C -0.11354 0.15009 -0.11371 0.18756 -0.10746 0.21462 C -0.10121 0.24168 -0.08976 0.27059 -0.07448 0.28816 C -0.0592 0.30574 -0.03767 0.31337 -0.01632 0.32008 " pathEditMode="relative" ptsTypes="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7.46531E-6 C -0.03178 -0.01087 -0.06355 -0.02174 -0.0941 -0.02198 C -0.12466 -0.02221 -0.16008 -0.01434 -0.18351 -0.00209 C -0.20695 0.01017 -0.22049 0.0296 -0.23438 0.05157 C -0.24827 0.07354 -0.26008 0.09736 -0.26719 0.12927 C -0.27431 0.16119 -0.27935 0.21322 -0.27761 0.24259 C -0.27587 0.27197 -0.2724 0.29486 -0.25678 0.30619 C -0.24115 0.31752 -0.19966 0.31637 -0.18351 0.31012 " pathEditMode="relative" ptsTypes="aaaaaa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>
                <a:solidFill>
                  <a:srgbClr val="EDF3DB"/>
                </a:solidFill>
              </a:rPr>
              <a:t>Your Task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57188" y="1571625"/>
            <a:ext cx="8429625" cy="4929188"/>
          </a:xfrm>
        </p:spPr>
        <p:txBody>
          <a:bodyPr/>
          <a:lstStyle/>
          <a:p>
            <a:pPr marL="3767138" eaLnBrk="1" hangingPunct="1"/>
            <a:r>
              <a:rPr lang="en-CA">
                <a:solidFill>
                  <a:srgbClr val="EDF3DB"/>
                </a:solidFill>
              </a:rPr>
              <a:t>Draw a flow chart to show how to get from:</a:t>
            </a:r>
          </a:p>
          <a:p>
            <a:pPr marL="3767138" eaLnBrk="1" hangingPunct="1"/>
            <a:endParaRPr lang="en-CA">
              <a:solidFill>
                <a:srgbClr val="EDF3DB"/>
              </a:solidFill>
            </a:endParaRPr>
          </a:p>
          <a:p>
            <a:pPr marL="3767138" eaLnBrk="1" hangingPunct="1"/>
            <a:endParaRPr lang="en-CA">
              <a:solidFill>
                <a:srgbClr val="EDF3DB"/>
              </a:solidFill>
            </a:endParaRPr>
          </a:p>
        </p:txBody>
      </p:sp>
      <p:pic>
        <p:nvPicPr>
          <p:cNvPr id="4" name="Picture 3" descr="Animal-Cell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500188"/>
            <a:ext cx="3090863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rot="957842">
            <a:off x="2757488" y="3930650"/>
            <a:ext cx="1714500" cy="1071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CA">
              <a:solidFill>
                <a:srgbClr val="0086BC"/>
              </a:solidFill>
              <a:ea typeface="Arial" charset="0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857628"/>
            <a:ext cx="3668422" cy="24431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>
                <a:solidFill>
                  <a:srgbClr val="EDF3DB"/>
                </a:solidFill>
              </a:rPr>
              <a:t>DNA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571625"/>
            <a:ext cx="8429625" cy="4929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CA" sz="3000">
                <a:solidFill>
                  <a:srgbClr val="EDF3DB"/>
                </a:solidFill>
              </a:rPr>
              <a:t>DNA consists of two molecules that are arranged into a ladder-like structure called a </a:t>
            </a:r>
            <a:r>
              <a:rPr lang="en-CA" sz="3000">
                <a:solidFill>
                  <a:srgbClr val="FFFF00"/>
                </a:solidFill>
              </a:rPr>
              <a:t>Double Helix</a:t>
            </a:r>
            <a:r>
              <a:rPr lang="en-CA" sz="3000">
                <a:solidFill>
                  <a:srgbClr val="EDF3DB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en-CA" sz="3000">
              <a:solidFill>
                <a:srgbClr val="EDF3DB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CA" sz="3000">
                <a:solidFill>
                  <a:srgbClr val="EDF3DB"/>
                </a:solidFill>
              </a:rPr>
              <a:t>A molecule of DNA is made up of millions of tiny subunits called </a:t>
            </a:r>
            <a:r>
              <a:rPr lang="en-CA" sz="3000">
                <a:solidFill>
                  <a:srgbClr val="FFFF00"/>
                </a:solidFill>
              </a:rPr>
              <a:t>Nucleotides</a:t>
            </a:r>
            <a:r>
              <a:rPr lang="en-CA" sz="3000">
                <a:solidFill>
                  <a:srgbClr val="EDF3DB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en-CA" sz="3000">
              <a:solidFill>
                <a:srgbClr val="EDF3DB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CA" sz="3000">
                <a:solidFill>
                  <a:srgbClr val="EDF3DB"/>
                </a:solidFill>
              </a:rPr>
              <a:t>Each nucleotide consists of:</a:t>
            </a:r>
          </a:p>
          <a:p>
            <a:pPr marL="906463" lvl="1" indent="-514350" eaLnBrk="1" hangingPunct="1">
              <a:lnSpc>
                <a:spcPct val="80000"/>
              </a:lnSpc>
              <a:buFont typeface="Calibri" charset="0"/>
              <a:buAutoNum type="arabicPeriod"/>
            </a:pPr>
            <a:r>
              <a:rPr lang="en-CA" sz="3000">
                <a:solidFill>
                  <a:srgbClr val="EDF3DB"/>
                </a:solidFill>
              </a:rPr>
              <a:t>Phosphate group</a:t>
            </a:r>
          </a:p>
          <a:p>
            <a:pPr marL="906463" lvl="1" indent="-514350" eaLnBrk="1" hangingPunct="1">
              <a:lnSpc>
                <a:spcPct val="80000"/>
              </a:lnSpc>
              <a:buFont typeface="Calibri" charset="0"/>
              <a:buAutoNum type="arabicPeriod"/>
            </a:pPr>
            <a:r>
              <a:rPr lang="en-CA" sz="3000">
                <a:solidFill>
                  <a:srgbClr val="EDF3DB"/>
                </a:solidFill>
              </a:rPr>
              <a:t>Pentose sugar</a:t>
            </a:r>
          </a:p>
          <a:p>
            <a:pPr marL="906463" lvl="1" indent="-514350" eaLnBrk="1" hangingPunct="1">
              <a:lnSpc>
                <a:spcPct val="80000"/>
              </a:lnSpc>
              <a:buFont typeface="Calibri" charset="0"/>
              <a:buAutoNum type="arabicPeriod"/>
            </a:pPr>
            <a:r>
              <a:rPr lang="en-CA" sz="3000">
                <a:solidFill>
                  <a:srgbClr val="EDF3DB"/>
                </a:solidFill>
              </a:rPr>
              <a:t>Nitrogenous base</a:t>
            </a:r>
          </a:p>
          <a:p>
            <a:pPr eaLnBrk="1" hangingPunct="1">
              <a:lnSpc>
                <a:spcPct val="80000"/>
              </a:lnSpc>
            </a:pPr>
            <a:endParaRPr lang="en-CA" sz="3000">
              <a:solidFill>
                <a:srgbClr val="EDF3D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>
                <a:solidFill>
                  <a:srgbClr val="EDF3DB"/>
                </a:solidFill>
              </a:rPr>
              <a:t>Nucleotides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57188" y="1571625"/>
            <a:ext cx="8429625" cy="4929188"/>
          </a:xfrm>
        </p:spPr>
        <p:txBody>
          <a:bodyPr/>
          <a:lstStyle/>
          <a:p>
            <a:pPr eaLnBrk="1" hangingPunct="1"/>
            <a:endParaRPr lang="en-CA">
              <a:solidFill>
                <a:srgbClr val="EDF3DB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071538" y="1785926"/>
            <a:ext cx="2071702" cy="1785950"/>
          </a:xfrm>
          <a:prstGeom prst="ellipse">
            <a:avLst/>
          </a:prstGeom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CA" sz="2000" b="1">
                <a:solidFill>
                  <a:srgbClr val="000000"/>
                </a:solidFill>
                <a:ea typeface="Arial" charset="0"/>
                <a:cs typeface="Arial" charset="0"/>
              </a:rPr>
              <a:t>Phosphate</a:t>
            </a:r>
          </a:p>
        </p:txBody>
      </p:sp>
      <p:sp>
        <p:nvSpPr>
          <p:cNvPr id="5" name="Regular Pentagon 4"/>
          <p:cNvSpPr/>
          <p:nvPr/>
        </p:nvSpPr>
        <p:spPr>
          <a:xfrm>
            <a:off x="3143240" y="3214686"/>
            <a:ext cx="2286016" cy="2286016"/>
          </a:xfrm>
          <a:prstGeom prst="pentagon">
            <a:avLst/>
          </a:prstGeom>
          <a:solidFill>
            <a:srgbClr val="008000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CA" sz="2400" b="1">
                <a:solidFill>
                  <a:srgbClr val="000000"/>
                </a:solidFill>
                <a:ea typeface="Arial" charset="0"/>
                <a:cs typeface="Arial" charset="0"/>
              </a:rPr>
              <a:t>Pentose</a:t>
            </a:r>
          </a:p>
          <a:p>
            <a:pPr algn="ctr">
              <a:defRPr/>
            </a:pPr>
            <a:r>
              <a:rPr lang="en-CA" sz="2400" b="1">
                <a:solidFill>
                  <a:srgbClr val="000000"/>
                </a:solidFill>
                <a:ea typeface="Arial" charset="0"/>
                <a:cs typeface="Arial" charset="0"/>
              </a:rPr>
              <a:t>Sugar</a:t>
            </a:r>
          </a:p>
        </p:txBody>
      </p:sp>
      <p:sp>
        <p:nvSpPr>
          <p:cNvPr id="6" name="Rectangle 5"/>
          <p:cNvSpPr/>
          <p:nvPr/>
        </p:nvSpPr>
        <p:spPr>
          <a:xfrm>
            <a:off x="6286512" y="2786058"/>
            <a:ext cx="2071702" cy="12858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CA" sz="2400" b="1">
                <a:solidFill>
                  <a:srgbClr val="000000"/>
                </a:solidFill>
                <a:ea typeface="Arial" charset="0"/>
                <a:cs typeface="Arial" charset="0"/>
              </a:rPr>
              <a:t>Nitrogenous</a:t>
            </a:r>
          </a:p>
          <a:p>
            <a:pPr algn="ctr">
              <a:defRPr/>
            </a:pPr>
            <a:r>
              <a:rPr lang="en-CA" sz="2400" b="1">
                <a:solidFill>
                  <a:srgbClr val="000000"/>
                </a:solidFill>
                <a:ea typeface="Arial" charset="0"/>
                <a:cs typeface="Arial" charset="0"/>
              </a:rPr>
              <a:t>Base</a:t>
            </a:r>
          </a:p>
        </p:txBody>
      </p:sp>
      <p:cxnSp>
        <p:nvCxnSpPr>
          <p:cNvPr id="8" name="Straight Connector 7"/>
          <p:cNvCxnSpPr>
            <a:stCxn id="0" idx="5"/>
            <a:endCxn id="0" idx="1"/>
          </p:cNvCxnSpPr>
          <p:nvPr/>
        </p:nvCxnSpPr>
        <p:spPr>
          <a:xfrm rot="16200000" flipH="1">
            <a:off x="2602706" y="3547270"/>
            <a:ext cx="777875" cy="303212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0" idx="5"/>
            <a:endCxn id="0" idx="2"/>
          </p:cNvCxnSpPr>
          <p:nvPr/>
        </p:nvCxnSpPr>
        <p:spPr>
          <a:xfrm flipV="1">
            <a:off x="5429250" y="4071938"/>
            <a:ext cx="1893888" cy="15875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>
                <a:solidFill>
                  <a:srgbClr val="EDF3DB"/>
                </a:solidFill>
              </a:rPr>
              <a:t>Nucleotides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571625"/>
            <a:ext cx="8429625" cy="4929188"/>
          </a:xfrm>
        </p:spPr>
        <p:txBody>
          <a:bodyPr/>
          <a:lstStyle/>
          <a:p>
            <a:pPr eaLnBrk="1" hangingPunct="1"/>
            <a:r>
              <a:rPr lang="en-CA">
                <a:solidFill>
                  <a:srgbClr val="EDF3DB"/>
                </a:solidFill>
              </a:rPr>
              <a:t>The phosphate and sugar form the backbone of the DNA molecule, whereas the bases form the “rungs”.</a:t>
            </a:r>
          </a:p>
          <a:p>
            <a:pPr eaLnBrk="1" hangingPunct="1"/>
            <a:endParaRPr lang="en-CA">
              <a:solidFill>
                <a:srgbClr val="EDF3DB"/>
              </a:solidFill>
            </a:endParaRPr>
          </a:p>
          <a:p>
            <a:pPr eaLnBrk="1" hangingPunct="1"/>
            <a:endParaRPr lang="en-CA">
              <a:solidFill>
                <a:srgbClr val="EDF3DB"/>
              </a:solidFill>
            </a:endParaRPr>
          </a:p>
          <a:p>
            <a:pPr eaLnBrk="1" hangingPunct="1"/>
            <a:endParaRPr lang="en-CA">
              <a:solidFill>
                <a:srgbClr val="EDF3DB"/>
              </a:solidFill>
            </a:endParaRPr>
          </a:p>
          <a:p>
            <a:pPr eaLnBrk="1" hangingPunct="1"/>
            <a:endParaRPr lang="en-CA">
              <a:solidFill>
                <a:srgbClr val="EDF3DB"/>
              </a:solidFill>
            </a:endParaRPr>
          </a:p>
          <a:p>
            <a:pPr eaLnBrk="1" hangingPunct="1"/>
            <a:r>
              <a:rPr lang="en-CA">
                <a:solidFill>
                  <a:srgbClr val="EDF3DB"/>
                </a:solidFill>
              </a:rPr>
              <a:t>There are four types of nitrogenous bases.</a:t>
            </a:r>
          </a:p>
          <a:p>
            <a:pPr eaLnBrk="1" hangingPunct="1"/>
            <a:endParaRPr lang="en-CA">
              <a:solidFill>
                <a:srgbClr val="EDF3DB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1538" y="3429000"/>
            <a:ext cx="7215238" cy="2857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CA">
              <a:solidFill>
                <a:srgbClr val="0086BC"/>
              </a:solidFill>
              <a:ea typeface="Arial" charset="0"/>
              <a:cs typeface="Arial" charset="0"/>
            </a:endParaRPr>
          </a:p>
        </p:txBody>
      </p:sp>
      <p:grpSp>
        <p:nvGrpSpPr>
          <p:cNvPr id="16" name="Group 21"/>
          <p:cNvGrpSpPr>
            <a:grpSpLocks/>
          </p:cNvGrpSpPr>
          <p:nvPr/>
        </p:nvGrpSpPr>
        <p:grpSpPr bwMode="auto">
          <a:xfrm>
            <a:off x="1357313" y="3643313"/>
            <a:ext cx="6786562" cy="1214437"/>
            <a:chOff x="1357290" y="3643314"/>
            <a:chExt cx="6786610" cy="1214446"/>
          </a:xfrm>
        </p:grpSpPr>
        <p:sp>
          <p:nvSpPr>
            <p:cNvPr id="6" name="Parallelogram 5"/>
            <p:cNvSpPr/>
            <p:nvPr/>
          </p:nvSpPr>
          <p:spPr>
            <a:xfrm>
              <a:off x="1357290" y="3643314"/>
              <a:ext cx="357190" cy="1214446"/>
            </a:xfrm>
            <a:prstGeom prst="parallelogram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7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CA">
                <a:solidFill>
                  <a:srgbClr val="0086BC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7" name="Parallelogram 6"/>
            <p:cNvSpPr/>
            <p:nvPr/>
          </p:nvSpPr>
          <p:spPr>
            <a:xfrm>
              <a:off x="2071670" y="3643314"/>
              <a:ext cx="357190" cy="1214446"/>
            </a:xfrm>
            <a:prstGeom prst="parallelogram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7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CA">
                <a:solidFill>
                  <a:srgbClr val="0086BC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8" name="Parallelogram 7"/>
            <p:cNvSpPr/>
            <p:nvPr/>
          </p:nvSpPr>
          <p:spPr>
            <a:xfrm>
              <a:off x="2786050" y="3643314"/>
              <a:ext cx="357190" cy="1214446"/>
            </a:xfrm>
            <a:prstGeom prst="parallelogram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7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CA">
                <a:solidFill>
                  <a:srgbClr val="0086BC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9" name="Parallelogram 8"/>
            <p:cNvSpPr/>
            <p:nvPr/>
          </p:nvSpPr>
          <p:spPr>
            <a:xfrm>
              <a:off x="3500430" y="3643314"/>
              <a:ext cx="357190" cy="1214446"/>
            </a:xfrm>
            <a:prstGeom prst="parallelogram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7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CA">
                <a:solidFill>
                  <a:srgbClr val="0086BC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0" name="Parallelogram 9"/>
            <p:cNvSpPr/>
            <p:nvPr/>
          </p:nvSpPr>
          <p:spPr>
            <a:xfrm>
              <a:off x="4214810" y="3643314"/>
              <a:ext cx="357190" cy="1214446"/>
            </a:xfrm>
            <a:prstGeom prst="parallelogram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7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CA">
                <a:solidFill>
                  <a:srgbClr val="0086BC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>
              <a:off x="4929190" y="3643314"/>
              <a:ext cx="357190" cy="1214446"/>
            </a:xfrm>
            <a:prstGeom prst="parallelogram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7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CA">
                <a:solidFill>
                  <a:srgbClr val="0086BC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2" name="Parallelogram 11"/>
            <p:cNvSpPr/>
            <p:nvPr/>
          </p:nvSpPr>
          <p:spPr>
            <a:xfrm>
              <a:off x="5643570" y="3643314"/>
              <a:ext cx="357190" cy="1214446"/>
            </a:xfrm>
            <a:prstGeom prst="parallelogram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7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CA">
                <a:solidFill>
                  <a:srgbClr val="0086BC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3" name="Parallelogram 12"/>
            <p:cNvSpPr/>
            <p:nvPr/>
          </p:nvSpPr>
          <p:spPr>
            <a:xfrm>
              <a:off x="6357950" y="3643314"/>
              <a:ext cx="357190" cy="1214446"/>
            </a:xfrm>
            <a:prstGeom prst="parallelogram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7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CA">
                <a:solidFill>
                  <a:srgbClr val="0086BC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4" name="Parallelogram 13"/>
            <p:cNvSpPr/>
            <p:nvPr/>
          </p:nvSpPr>
          <p:spPr>
            <a:xfrm>
              <a:off x="7072330" y="3643314"/>
              <a:ext cx="357190" cy="1214446"/>
            </a:xfrm>
            <a:prstGeom prst="parallelogram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7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CA">
                <a:solidFill>
                  <a:srgbClr val="0086BC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5" name="Parallelogram 14"/>
            <p:cNvSpPr/>
            <p:nvPr/>
          </p:nvSpPr>
          <p:spPr>
            <a:xfrm>
              <a:off x="7786710" y="3643314"/>
              <a:ext cx="357190" cy="1214446"/>
            </a:xfrm>
            <a:prstGeom prst="parallelogram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7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CA">
                <a:solidFill>
                  <a:srgbClr val="0086BC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071538" y="4786322"/>
            <a:ext cx="7215238" cy="2857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CA">
              <a:solidFill>
                <a:srgbClr val="0086BC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>
                <a:solidFill>
                  <a:srgbClr val="EDF3DB"/>
                </a:solidFill>
              </a:rPr>
              <a:t>Nucleotides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57188" y="1571625"/>
            <a:ext cx="8429625" cy="4929188"/>
          </a:xfrm>
        </p:spPr>
        <p:txBody>
          <a:bodyPr/>
          <a:lstStyle/>
          <a:p>
            <a:pPr eaLnBrk="1" hangingPunct="1"/>
            <a:endParaRPr lang="en-CA">
              <a:solidFill>
                <a:srgbClr val="EDF3DB"/>
              </a:solidFill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571500" y="1571625"/>
            <a:ext cx="4286250" cy="1800225"/>
            <a:chOff x="571472" y="1571612"/>
            <a:chExt cx="4286248" cy="1800000"/>
          </a:xfrm>
        </p:grpSpPr>
        <p:grpSp>
          <p:nvGrpSpPr>
            <p:cNvPr id="22561" name="Group 32"/>
            <p:cNvGrpSpPr>
              <a:grpSpLocks noChangeAspect="1"/>
            </p:cNvGrpSpPr>
            <p:nvPr/>
          </p:nvGrpSpPr>
          <p:grpSpPr bwMode="auto">
            <a:xfrm>
              <a:off x="571472" y="1571612"/>
              <a:ext cx="3750000" cy="1800000"/>
              <a:chOff x="500034" y="1142984"/>
              <a:chExt cx="3714776" cy="1785950"/>
            </a:xfrm>
          </p:grpSpPr>
          <p:grpSp>
            <p:nvGrpSpPr>
              <p:cNvPr id="22563" name="Group 16"/>
              <p:cNvGrpSpPr>
                <a:grpSpLocks/>
              </p:cNvGrpSpPr>
              <p:nvPr/>
            </p:nvGrpSpPr>
            <p:grpSpPr bwMode="auto">
              <a:xfrm>
                <a:off x="500034" y="1142983"/>
                <a:ext cx="2526107" cy="1785949"/>
                <a:chOff x="857224" y="2071678"/>
                <a:chExt cx="5000660" cy="3071834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857224" y="2071680"/>
                  <a:ext cx="1500505" cy="142756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81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CA" sz="3600" b="1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endParaRPr>
                </a:p>
              </p:txBody>
            </p:sp>
            <p:sp>
              <p:nvSpPr>
                <p:cNvPr id="37" name="Regular Pentagon 36"/>
                <p:cNvSpPr/>
                <p:nvPr/>
              </p:nvSpPr>
              <p:spPr>
                <a:xfrm>
                  <a:off x="2715735" y="3428814"/>
                  <a:ext cx="1926996" cy="1714701"/>
                </a:xfrm>
                <a:prstGeom prst="pentagon">
                  <a:avLst/>
                </a:prstGeom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 w="381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CA" sz="3600" b="1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endParaRPr>
                </a:p>
              </p:txBody>
            </p:sp>
            <p:cxnSp>
              <p:nvCxnSpPr>
                <p:cNvPr id="38" name="Straight Connector 37"/>
                <p:cNvCxnSpPr>
                  <a:stCxn id="37" idx="1"/>
                  <a:endCxn id="36" idx="5"/>
                </p:cNvCxnSpPr>
                <p:nvPr/>
              </p:nvCxnSpPr>
              <p:spPr>
                <a:xfrm rot="10800000">
                  <a:off x="2136701" y="3290662"/>
                  <a:ext cx="579033" cy="793694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>
                  <a:stCxn id="37" idx="5"/>
                </p:cNvCxnSpPr>
                <p:nvPr/>
              </p:nvCxnSpPr>
              <p:spPr>
                <a:xfrm flipV="1">
                  <a:off x="4642731" y="4000381"/>
                  <a:ext cx="1214102" cy="83975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Pentagon 34"/>
              <p:cNvSpPr/>
              <p:nvPr/>
            </p:nvSpPr>
            <p:spPr>
              <a:xfrm>
                <a:off x="3000448" y="1500489"/>
                <a:ext cx="1214038" cy="785881"/>
              </a:xfrm>
              <a:prstGeom prst="homePlat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CA" sz="2400" b="1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rPr>
                  <a:t>A</a:t>
                </a:r>
                <a:endParaRPr lang="en-CA" sz="1200" b="1">
                  <a:solidFill>
                    <a:srgbClr val="000000"/>
                  </a:solidFill>
                  <a:latin typeface="Narkisim" pitchFamily="34" charset="0"/>
                  <a:ea typeface="Narkisim" pitchFamily="34" charset="0"/>
                  <a:cs typeface="Narkisim" pitchFamily="34" charset="0"/>
                </a:endParaRPr>
              </a:p>
            </p:txBody>
          </p:sp>
        </p:grpSp>
        <p:sp>
          <p:nvSpPr>
            <p:cNvPr id="22562" name="TextBox 39"/>
            <p:cNvSpPr txBox="1">
              <a:spLocks noChangeArrowheads="1"/>
            </p:cNvSpPr>
            <p:nvPr/>
          </p:nvSpPr>
          <p:spPr bwMode="auto">
            <a:xfrm>
              <a:off x="2500298" y="2714620"/>
              <a:ext cx="23574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CA" sz="3200" b="1">
                  <a:solidFill>
                    <a:srgbClr val="FFFFFF"/>
                  </a:solidFill>
                  <a:latin typeface="Constantia" charset="0"/>
                </a:rPr>
                <a:t>Adenine</a:t>
              </a:r>
              <a:endParaRPr lang="en-CA" b="1">
                <a:solidFill>
                  <a:srgbClr val="FFFFFF"/>
                </a:solidFill>
                <a:latin typeface="Constantia" charset="0"/>
              </a:endParaRPr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5000625" y="1571625"/>
            <a:ext cx="4143375" cy="1800225"/>
            <a:chOff x="5000628" y="1571612"/>
            <a:chExt cx="4143372" cy="1800000"/>
          </a:xfrm>
        </p:grpSpPr>
        <p:grpSp>
          <p:nvGrpSpPr>
            <p:cNvPr id="22552" name="Group 16"/>
            <p:cNvGrpSpPr>
              <a:grpSpLocks noChangeAspect="1"/>
            </p:cNvGrpSpPr>
            <p:nvPr/>
          </p:nvGrpSpPr>
          <p:grpSpPr bwMode="auto">
            <a:xfrm>
              <a:off x="5000628" y="1571612"/>
              <a:ext cx="3600000" cy="1800000"/>
              <a:chOff x="5143504" y="1142984"/>
              <a:chExt cx="3643338" cy="1785950"/>
            </a:xfrm>
          </p:grpSpPr>
          <p:grpSp>
            <p:nvGrpSpPr>
              <p:cNvPr id="22554" name="Group 32"/>
              <p:cNvGrpSpPr>
                <a:grpSpLocks/>
              </p:cNvGrpSpPr>
              <p:nvPr/>
            </p:nvGrpSpPr>
            <p:grpSpPr bwMode="auto">
              <a:xfrm>
                <a:off x="5143504" y="1142983"/>
                <a:ext cx="2526107" cy="1785949"/>
                <a:chOff x="857224" y="2071678"/>
                <a:chExt cx="5000660" cy="3071834"/>
              </a:xfrm>
            </p:grpSpPr>
            <p:sp>
              <p:nvSpPr>
                <p:cNvPr id="21" name="Oval 20"/>
                <p:cNvSpPr/>
                <p:nvPr/>
              </p:nvSpPr>
              <p:spPr>
                <a:xfrm>
                  <a:off x="857224" y="2071680"/>
                  <a:ext cx="1501163" cy="142756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81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CA" sz="3600" b="1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endParaRPr>
                </a:p>
              </p:txBody>
            </p:sp>
            <p:sp>
              <p:nvSpPr>
                <p:cNvPr id="22" name="Regular Pentagon 21"/>
                <p:cNvSpPr/>
                <p:nvPr/>
              </p:nvSpPr>
              <p:spPr>
                <a:xfrm>
                  <a:off x="2714595" y="3428814"/>
                  <a:ext cx="1943244" cy="1714701"/>
                </a:xfrm>
                <a:prstGeom prst="pentagon">
                  <a:avLst/>
                </a:prstGeom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 w="381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CA" sz="3600" b="1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endParaRPr>
                </a:p>
              </p:txBody>
            </p:sp>
            <p:cxnSp>
              <p:nvCxnSpPr>
                <p:cNvPr id="23" name="Straight Connector 22"/>
                <p:cNvCxnSpPr>
                  <a:stCxn id="22" idx="1"/>
                  <a:endCxn id="21" idx="5"/>
                </p:cNvCxnSpPr>
                <p:nvPr/>
              </p:nvCxnSpPr>
              <p:spPr>
                <a:xfrm rot="10800000">
                  <a:off x="2138938" y="3290662"/>
                  <a:ext cx="575657" cy="793694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>
                  <a:stCxn id="22" idx="5"/>
                </p:cNvCxnSpPr>
                <p:nvPr/>
              </p:nvCxnSpPr>
              <p:spPr>
                <a:xfrm flipV="1">
                  <a:off x="4657839" y="4000381"/>
                  <a:ext cx="1214924" cy="83975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Rectangle 18"/>
              <p:cNvSpPr/>
              <p:nvPr/>
            </p:nvSpPr>
            <p:spPr>
              <a:xfrm>
                <a:off x="7572698" y="1500489"/>
                <a:ext cx="571953" cy="78588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CA">
                  <a:solidFill>
                    <a:srgbClr val="0086BC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20" name="Chevron 19"/>
              <p:cNvSpPr/>
              <p:nvPr/>
            </p:nvSpPr>
            <p:spPr>
              <a:xfrm flipH="1">
                <a:off x="7572698" y="1500489"/>
                <a:ext cx="1214597" cy="785881"/>
              </a:xfrm>
              <a:prstGeom prst="chevr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CA" sz="2400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rPr>
                  <a:t>T</a:t>
                </a:r>
                <a:endParaRPr lang="en-CA" sz="1200">
                  <a:solidFill>
                    <a:srgbClr val="000000"/>
                  </a:solidFill>
                  <a:latin typeface="Narkisim" pitchFamily="34" charset="0"/>
                  <a:ea typeface="Narkisim" pitchFamily="34" charset="0"/>
                  <a:cs typeface="Narkisim" pitchFamily="34" charset="0"/>
                </a:endParaRPr>
              </a:p>
            </p:txBody>
          </p:sp>
        </p:grpSp>
        <p:sp>
          <p:nvSpPr>
            <p:cNvPr id="22553" name="TextBox 40"/>
            <p:cNvSpPr txBox="1">
              <a:spLocks noChangeArrowheads="1"/>
            </p:cNvSpPr>
            <p:nvPr/>
          </p:nvSpPr>
          <p:spPr bwMode="auto">
            <a:xfrm>
              <a:off x="6786578" y="2786058"/>
              <a:ext cx="23574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CA" sz="3200" b="1">
                  <a:solidFill>
                    <a:srgbClr val="FFFFFF"/>
                  </a:solidFill>
                  <a:latin typeface="Constantia" charset="0"/>
                </a:rPr>
                <a:t>Thymine</a:t>
              </a:r>
              <a:endParaRPr lang="en-CA" b="1">
                <a:solidFill>
                  <a:srgbClr val="FFFFFF"/>
                </a:solidFill>
                <a:latin typeface="Constantia" charset="0"/>
              </a:endParaRPr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5000625" y="4214813"/>
            <a:ext cx="4349750" cy="1800225"/>
            <a:chOff x="5000628" y="4214818"/>
            <a:chExt cx="4350000" cy="1800000"/>
          </a:xfrm>
        </p:grpSpPr>
        <p:grpSp>
          <p:nvGrpSpPr>
            <p:cNvPr id="22543" name="Group 24"/>
            <p:cNvGrpSpPr>
              <a:grpSpLocks noChangeAspect="1"/>
            </p:cNvGrpSpPr>
            <p:nvPr/>
          </p:nvGrpSpPr>
          <p:grpSpPr bwMode="auto">
            <a:xfrm>
              <a:off x="5000628" y="4214818"/>
              <a:ext cx="4350000" cy="1800000"/>
              <a:chOff x="5143504" y="4357694"/>
              <a:chExt cx="4357718" cy="178595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7572058" y="4642753"/>
                <a:ext cx="1215072" cy="858327"/>
              </a:xfrm>
              <a:prstGeom prst="rect">
                <a:avLst/>
              </a:prstGeom>
              <a:solidFill>
                <a:srgbClr val="E31B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r>
                  <a:rPr lang="en-CA" sz="2400" b="1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rPr>
                  <a:t>    G</a:t>
                </a:r>
                <a:endParaRPr lang="en-CA" sz="3200" b="1">
                  <a:solidFill>
                    <a:srgbClr val="000000"/>
                  </a:solidFill>
                  <a:latin typeface="Narkisim" pitchFamily="34" charset="0"/>
                  <a:ea typeface="Narkisim" pitchFamily="34" charset="0"/>
                  <a:cs typeface="Narkisim" pitchFamily="34" charset="0"/>
                </a:endParaRPr>
              </a:p>
            </p:txBody>
          </p:sp>
          <p:grpSp>
            <p:nvGrpSpPr>
              <p:cNvPr id="22546" name="Group 24"/>
              <p:cNvGrpSpPr>
                <a:grpSpLocks/>
              </p:cNvGrpSpPr>
              <p:nvPr/>
            </p:nvGrpSpPr>
            <p:grpSpPr bwMode="auto">
              <a:xfrm>
                <a:off x="5143504" y="4357693"/>
                <a:ext cx="2526107" cy="1785949"/>
                <a:chOff x="857224" y="2071678"/>
                <a:chExt cx="5000660" cy="3071834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857224" y="2071680"/>
                  <a:ext cx="1498619" cy="142756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81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CA" sz="3600" b="1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endParaRPr>
                </a:p>
              </p:txBody>
            </p:sp>
            <p:sp>
              <p:nvSpPr>
                <p:cNvPr id="30" name="Regular Pentagon 29"/>
                <p:cNvSpPr/>
                <p:nvPr/>
              </p:nvSpPr>
              <p:spPr>
                <a:xfrm>
                  <a:off x="2714755" y="3428813"/>
                  <a:ext cx="1926795" cy="1714703"/>
                </a:xfrm>
                <a:prstGeom prst="pentagon">
                  <a:avLst/>
                </a:prstGeom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 w="381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CA" sz="3600" b="1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endParaRPr>
                </a:p>
              </p:txBody>
            </p:sp>
            <p:cxnSp>
              <p:nvCxnSpPr>
                <p:cNvPr id="31" name="Straight Connector 30"/>
                <p:cNvCxnSpPr>
                  <a:stCxn id="30" idx="1"/>
                  <a:endCxn id="29" idx="5"/>
                </p:cNvCxnSpPr>
                <p:nvPr/>
              </p:nvCxnSpPr>
              <p:spPr>
                <a:xfrm rot="10800000">
                  <a:off x="2138607" y="3290662"/>
                  <a:ext cx="576149" cy="793692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>
                  <a:stCxn id="30" idx="5"/>
                </p:cNvCxnSpPr>
                <p:nvPr/>
              </p:nvCxnSpPr>
              <p:spPr>
                <a:xfrm flipV="1">
                  <a:off x="4641551" y="4000381"/>
                  <a:ext cx="1215266" cy="83973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 useBgFill="1">
            <p:nvSpPr>
              <p:cNvPr id="28" name="Flowchart: Delay 27"/>
              <p:cNvSpPr/>
              <p:nvPr/>
            </p:nvSpPr>
            <p:spPr>
              <a:xfrm flipH="1">
                <a:off x="8357719" y="4642753"/>
                <a:ext cx="1143503" cy="861477"/>
              </a:xfrm>
              <a:prstGeom prst="flowChartDelay">
                <a:avLst/>
              </a:prstGeom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CA" sz="3600" b="1">
                  <a:solidFill>
                    <a:srgbClr val="000000"/>
                  </a:solidFill>
                  <a:latin typeface="Narkisim" pitchFamily="34" charset="0"/>
                  <a:ea typeface="Narkisim" pitchFamily="34" charset="0"/>
                  <a:cs typeface="Narkisim" pitchFamily="34" charset="0"/>
                </a:endParaRPr>
              </a:p>
            </p:txBody>
          </p:sp>
        </p:grpSp>
        <p:sp>
          <p:nvSpPr>
            <p:cNvPr id="22544" name="TextBox 41"/>
            <p:cNvSpPr txBox="1">
              <a:spLocks noChangeArrowheads="1"/>
            </p:cNvSpPr>
            <p:nvPr/>
          </p:nvSpPr>
          <p:spPr bwMode="auto">
            <a:xfrm>
              <a:off x="6786578" y="5357826"/>
              <a:ext cx="23574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CA" sz="3200" b="1">
                  <a:solidFill>
                    <a:srgbClr val="FFFFFF"/>
                  </a:solidFill>
                  <a:latin typeface="Constantia" charset="0"/>
                </a:rPr>
                <a:t>Guanine</a:t>
              </a:r>
              <a:endParaRPr lang="en-CA" b="1">
                <a:solidFill>
                  <a:srgbClr val="FFFFFF"/>
                </a:solidFill>
                <a:latin typeface="Constantia" charset="0"/>
              </a:endParaRPr>
            </a:p>
          </p:txBody>
        </p:sp>
      </p:grpSp>
      <p:grpSp>
        <p:nvGrpSpPr>
          <p:cNvPr id="17" name="Group 45"/>
          <p:cNvGrpSpPr>
            <a:grpSpLocks/>
          </p:cNvGrpSpPr>
          <p:nvPr/>
        </p:nvGrpSpPr>
        <p:grpSpPr bwMode="auto">
          <a:xfrm>
            <a:off x="571500" y="4214813"/>
            <a:ext cx="4286250" cy="1800225"/>
            <a:chOff x="571472" y="4214818"/>
            <a:chExt cx="4286248" cy="1800000"/>
          </a:xfrm>
        </p:grpSpPr>
        <p:grpSp>
          <p:nvGrpSpPr>
            <p:cNvPr id="22536" name="Group 10"/>
            <p:cNvGrpSpPr>
              <a:grpSpLocks noChangeAspect="1"/>
            </p:cNvGrpSpPr>
            <p:nvPr/>
          </p:nvGrpSpPr>
          <p:grpSpPr bwMode="auto">
            <a:xfrm>
              <a:off x="571472" y="4214818"/>
              <a:ext cx="3600000" cy="1800000"/>
              <a:chOff x="857224" y="2071678"/>
              <a:chExt cx="6929486" cy="3071834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857224" y="2071678"/>
                <a:ext cx="1500354" cy="14275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81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CA" sz="3600" b="1">
                  <a:solidFill>
                    <a:srgbClr val="000000"/>
                  </a:solidFill>
                  <a:latin typeface="Narkisim" pitchFamily="34" charset="0"/>
                  <a:ea typeface="Narkisim" pitchFamily="34" charset="0"/>
                  <a:cs typeface="Narkisim" pitchFamily="34" charset="0"/>
                </a:endParaRPr>
              </a:p>
            </p:txBody>
          </p:sp>
          <p:sp>
            <p:nvSpPr>
              <p:cNvPr id="13" name="Regular Pentagon 12"/>
              <p:cNvSpPr/>
              <p:nvPr/>
            </p:nvSpPr>
            <p:spPr>
              <a:xfrm>
                <a:off x="2715095" y="3428810"/>
                <a:ext cx="1928153" cy="1714702"/>
              </a:xfrm>
              <a:prstGeom prst="pentagon">
                <a:avLst/>
              </a:prstGeom>
              <a:gradFill flip="none" rotWithShape="1">
                <a:gsLst>
                  <a:gs pos="0">
                    <a:srgbClr val="008000">
                      <a:shade val="30000"/>
                      <a:satMod val="115000"/>
                    </a:srgbClr>
                  </a:gs>
                  <a:gs pos="50000">
                    <a:srgbClr val="008000">
                      <a:shade val="67500"/>
                      <a:satMod val="115000"/>
                    </a:srgbClr>
                  </a:gs>
                  <a:gs pos="100000">
                    <a:srgbClr val="008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CA" sz="3600" b="1">
                  <a:solidFill>
                    <a:srgbClr val="000000"/>
                  </a:solidFill>
                  <a:latin typeface="Narkisim" pitchFamily="34" charset="0"/>
                  <a:ea typeface="Narkisim" pitchFamily="34" charset="0"/>
                  <a:cs typeface="Narkisim" pitchFamily="34" charset="0"/>
                </a:endParaRPr>
              </a:p>
            </p:txBody>
          </p:sp>
          <p:sp>
            <p:nvSpPr>
              <p:cNvPr id="14" name="Flowchart: Delay 13"/>
              <p:cNvSpPr/>
              <p:nvPr/>
            </p:nvSpPr>
            <p:spPr>
              <a:xfrm>
                <a:off x="5859421" y="2643244"/>
                <a:ext cx="1928152" cy="1357134"/>
              </a:xfrm>
              <a:prstGeom prst="flowChartDelay">
                <a:avLst/>
              </a:prstGeom>
              <a:solidFill>
                <a:srgbClr val="7030A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CA" sz="2400" b="1">
                    <a:solidFill>
                      <a:srgbClr val="000000"/>
                    </a:solidFill>
                    <a:latin typeface="Narkisim" pitchFamily="34" charset="0"/>
                    <a:ea typeface="Narkisim" pitchFamily="34" charset="0"/>
                    <a:cs typeface="Narkisim" pitchFamily="34" charset="0"/>
                  </a:rPr>
                  <a:t>C</a:t>
                </a:r>
                <a:endParaRPr lang="en-CA" sz="3600" b="1">
                  <a:solidFill>
                    <a:srgbClr val="000000"/>
                  </a:solidFill>
                  <a:latin typeface="Narkisim" pitchFamily="34" charset="0"/>
                  <a:ea typeface="Narkisim" pitchFamily="34" charset="0"/>
                  <a:cs typeface="Narkisim" pitchFamily="34" charset="0"/>
                </a:endParaRPr>
              </a:p>
            </p:txBody>
          </p:sp>
          <p:cxnSp>
            <p:nvCxnSpPr>
              <p:cNvPr id="15" name="Straight Connector 14"/>
              <p:cNvCxnSpPr>
                <a:stCxn id="13" idx="1"/>
                <a:endCxn id="12" idx="5"/>
              </p:cNvCxnSpPr>
              <p:nvPr/>
            </p:nvCxnSpPr>
            <p:spPr>
              <a:xfrm rot="10800000">
                <a:off x="2137567" y="3290660"/>
                <a:ext cx="577528" cy="793692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13" idx="5"/>
              </p:cNvCxnSpPr>
              <p:nvPr/>
            </p:nvCxnSpPr>
            <p:spPr>
              <a:xfrm flipV="1">
                <a:off x="4643249" y="4000378"/>
                <a:ext cx="1216172" cy="83973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537" name="TextBox 42"/>
            <p:cNvSpPr txBox="1">
              <a:spLocks noChangeArrowheads="1"/>
            </p:cNvSpPr>
            <p:nvPr/>
          </p:nvSpPr>
          <p:spPr bwMode="auto">
            <a:xfrm>
              <a:off x="2500298" y="5429264"/>
              <a:ext cx="23574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CA" sz="3200" b="1">
                  <a:solidFill>
                    <a:srgbClr val="FFFFFF"/>
                  </a:solidFill>
                  <a:latin typeface="Constantia" charset="0"/>
                </a:rPr>
                <a:t>Cytosine</a:t>
              </a:r>
              <a:endParaRPr lang="en-CA" b="1">
                <a:solidFill>
                  <a:srgbClr val="FFFFFF"/>
                </a:solidFill>
                <a:latin typeface="Constantia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>
                <a:solidFill>
                  <a:srgbClr val="EDF3DB"/>
                </a:solidFill>
              </a:rPr>
              <a:t>Nucleotides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57188" y="1571625"/>
            <a:ext cx="8429625" cy="4929188"/>
          </a:xfrm>
        </p:spPr>
        <p:txBody>
          <a:bodyPr/>
          <a:lstStyle/>
          <a:p>
            <a:pPr eaLnBrk="1" hangingPunct="1"/>
            <a:r>
              <a:rPr lang="en-CA">
                <a:solidFill>
                  <a:srgbClr val="EDF3DB"/>
                </a:solidFill>
              </a:rPr>
              <a:t>Each base will only bond with </a:t>
            </a:r>
            <a:r>
              <a:rPr lang="en-CA">
                <a:solidFill>
                  <a:srgbClr val="FFFF00"/>
                </a:solidFill>
              </a:rPr>
              <a:t>one</a:t>
            </a:r>
            <a:r>
              <a:rPr lang="en-CA">
                <a:solidFill>
                  <a:srgbClr val="EDF3DB"/>
                </a:solidFill>
              </a:rPr>
              <a:t> other specific base.</a:t>
            </a:r>
          </a:p>
          <a:p>
            <a:pPr eaLnBrk="1" hangingPunct="1"/>
            <a:endParaRPr lang="en-CA">
              <a:solidFill>
                <a:srgbClr val="EDF3DB"/>
              </a:solidFill>
            </a:endParaRPr>
          </a:p>
          <a:p>
            <a:pPr eaLnBrk="1" hangingPunct="1"/>
            <a:r>
              <a:rPr lang="en-CA">
                <a:solidFill>
                  <a:srgbClr val="EDF3DB"/>
                </a:solidFill>
              </a:rPr>
              <a:t>Adenine (A)</a:t>
            </a:r>
          </a:p>
          <a:p>
            <a:pPr eaLnBrk="1" hangingPunct="1"/>
            <a:r>
              <a:rPr lang="en-CA">
                <a:solidFill>
                  <a:srgbClr val="EDF3DB"/>
                </a:solidFill>
              </a:rPr>
              <a:t>Thymine (T)</a:t>
            </a:r>
          </a:p>
          <a:p>
            <a:pPr eaLnBrk="1" hangingPunct="1"/>
            <a:endParaRPr lang="en-CA">
              <a:solidFill>
                <a:srgbClr val="EDF3DB"/>
              </a:solidFill>
            </a:endParaRPr>
          </a:p>
          <a:p>
            <a:pPr eaLnBrk="1" hangingPunct="1"/>
            <a:r>
              <a:rPr lang="en-CA">
                <a:solidFill>
                  <a:srgbClr val="EDF3DB"/>
                </a:solidFill>
              </a:rPr>
              <a:t>Cytosine (C)</a:t>
            </a:r>
          </a:p>
          <a:p>
            <a:pPr eaLnBrk="1" hangingPunct="1"/>
            <a:r>
              <a:rPr lang="en-CA">
                <a:solidFill>
                  <a:srgbClr val="EDF3DB"/>
                </a:solidFill>
              </a:rPr>
              <a:t>Guanine (G)</a:t>
            </a:r>
          </a:p>
          <a:p>
            <a:pPr eaLnBrk="1" hangingPunct="1"/>
            <a:endParaRPr lang="en-CA">
              <a:solidFill>
                <a:srgbClr val="EDF3DB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3357563" y="3214688"/>
            <a:ext cx="428625" cy="1143000"/>
          </a:xfrm>
          <a:prstGeom prst="righ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CA">
              <a:ea typeface="Arial" charset="0"/>
              <a:cs typeface="Arial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3357563" y="5000625"/>
            <a:ext cx="428625" cy="1143000"/>
          </a:xfrm>
          <a:prstGeom prst="righ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CA"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00500" y="3500438"/>
            <a:ext cx="3571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CA" sz="3200">
                <a:solidFill>
                  <a:srgbClr val="FFFF00"/>
                </a:solidFill>
                <a:latin typeface="Constantia" charset="0"/>
              </a:rPr>
              <a:t>Form a base pair.</a:t>
            </a:r>
            <a:endParaRPr lang="en-CA">
              <a:solidFill>
                <a:srgbClr val="FFFF00"/>
              </a:solidFill>
              <a:latin typeface="Constantia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00500" y="5286375"/>
            <a:ext cx="3571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CA" sz="3200">
                <a:solidFill>
                  <a:srgbClr val="FFFF00"/>
                </a:solidFill>
                <a:latin typeface="Constantia" charset="0"/>
              </a:rPr>
              <a:t>Form a base pair.</a:t>
            </a:r>
            <a:endParaRPr lang="en-CA">
              <a:solidFill>
                <a:srgbClr val="FFFF00"/>
              </a:solidFill>
              <a:latin typeface="Constant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>
                <a:solidFill>
                  <a:srgbClr val="EDF3DB"/>
                </a:solidFill>
              </a:rPr>
              <a:t>Nucleotides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57188" y="1571625"/>
            <a:ext cx="8429625" cy="4929188"/>
          </a:xfrm>
        </p:spPr>
        <p:txBody>
          <a:bodyPr/>
          <a:lstStyle/>
          <a:p>
            <a:pPr eaLnBrk="1" hangingPunct="1"/>
            <a:endParaRPr lang="en-CA" smtClean="0">
              <a:solidFill>
                <a:srgbClr val="EDF3DB"/>
              </a:solidFill>
            </a:endParaRPr>
          </a:p>
          <a:p>
            <a:pPr eaLnBrk="1" hangingPunct="1"/>
            <a:r>
              <a:rPr lang="en-CA" smtClean="0">
                <a:solidFill>
                  <a:srgbClr val="EDF3DB"/>
                </a:solidFill>
              </a:rPr>
              <a:t>Adenine (A)</a:t>
            </a:r>
          </a:p>
          <a:p>
            <a:pPr eaLnBrk="1" hangingPunct="1"/>
            <a:r>
              <a:rPr lang="en-CA" smtClean="0">
                <a:solidFill>
                  <a:srgbClr val="EDF3DB"/>
                </a:solidFill>
              </a:rPr>
              <a:t>Guanine (G)</a:t>
            </a:r>
          </a:p>
          <a:p>
            <a:pPr eaLnBrk="1" hangingPunct="1"/>
            <a:endParaRPr lang="en-CA" smtClean="0">
              <a:solidFill>
                <a:srgbClr val="EDF3DB"/>
              </a:solidFill>
            </a:endParaRPr>
          </a:p>
          <a:p>
            <a:pPr eaLnBrk="1" hangingPunct="1"/>
            <a:r>
              <a:rPr lang="en-CA" smtClean="0">
                <a:solidFill>
                  <a:srgbClr val="EDF3DB"/>
                </a:solidFill>
              </a:rPr>
              <a:t>Cytosine (C)</a:t>
            </a:r>
          </a:p>
          <a:p>
            <a:pPr eaLnBrk="1" hangingPunct="1"/>
            <a:r>
              <a:rPr lang="en-CA" smtClean="0">
                <a:solidFill>
                  <a:srgbClr val="EDF3DB"/>
                </a:solidFill>
              </a:rPr>
              <a:t>Thymine (T)</a:t>
            </a:r>
          </a:p>
          <a:p>
            <a:pPr eaLnBrk="1" hangingPunct="1">
              <a:buFont typeface="Wingdings 2" charset="2"/>
              <a:buNone/>
            </a:pPr>
            <a:endParaRPr lang="en-CA" smtClean="0">
              <a:solidFill>
                <a:srgbClr val="EDF3DB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3276600" y="2133600"/>
            <a:ext cx="428625" cy="1143000"/>
          </a:xfrm>
          <a:prstGeom prst="righ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CA">
              <a:ea typeface="Arial" charset="0"/>
              <a:cs typeface="Arial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3352800" y="4038600"/>
            <a:ext cx="428625" cy="1143000"/>
          </a:xfrm>
          <a:prstGeom prst="righ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CA"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86200" y="2438400"/>
            <a:ext cx="3571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CA" sz="3200">
                <a:solidFill>
                  <a:srgbClr val="FFFF00"/>
                </a:solidFill>
                <a:latin typeface="Constantia" charset="0"/>
              </a:rPr>
              <a:t>Purines</a:t>
            </a:r>
            <a:endParaRPr lang="en-CA">
              <a:solidFill>
                <a:srgbClr val="FFFF00"/>
              </a:solidFill>
              <a:latin typeface="Constantia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62400" y="4343400"/>
            <a:ext cx="3571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CA" sz="3200">
                <a:solidFill>
                  <a:srgbClr val="FFFF00"/>
                </a:solidFill>
                <a:latin typeface="Constantia" charset="0"/>
              </a:rPr>
              <a:t>Pyrimidines </a:t>
            </a:r>
            <a:r>
              <a:rPr lang="en-CA" i="1">
                <a:solidFill>
                  <a:srgbClr val="FFFF00"/>
                </a:solidFill>
                <a:latin typeface="Constantia" charset="0"/>
              </a:rPr>
              <a:t>(think </a:t>
            </a:r>
            <a:r>
              <a:rPr lang="en-US" i="1">
                <a:solidFill>
                  <a:srgbClr val="FFFF00"/>
                </a:solidFill>
                <a:latin typeface="Constantia" charset="0"/>
              </a:rPr>
              <a:t>of Y)</a:t>
            </a:r>
            <a:endParaRPr lang="en-CA" i="1">
              <a:solidFill>
                <a:srgbClr val="FFFF00"/>
              </a:solidFill>
              <a:latin typeface="Constant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CA" sz="4500" smtClean="0">
                <a:solidFill>
                  <a:srgbClr val="EDF3DB"/>
                </a:solidFill>
              </a:rPr>
              <a:t>Nucleotides</a:t>
            </a:r>
            <a:br>
              <a:rPr lang="en-CA" sz="4500" smtClean="0">
                <a:solidFill>
                  <a:srgbClr val="EDF3DB"/>
                </a:solidFill>
              </a:rPr>
            </a:br>
            <a:endParaRPr lang="en-CA" sz="4500" smtClean="0">
              <a:solidFill>
                <a:srgbClr val="EDF3DB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57188" y="1571625"/>
            <a:ext cx="8429625" cy="49291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charset="2"/>
              <a:buNone/>
            </a:pPr>
            <a:endParaRPr lang="en-CA" smtClean="0">
              <a:solidFill>
                <a:srgbClr val="EDF3DB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CA" smtClean="0">
                <a:solidFill>
                  <a:srgbClr val="EDF3DB"/>
                </a:solidFill>
              </a:rPr>
              <a:t>Adenine (A)</a:t>
            </a:r>
          </a:p>
          <a:p>
            <a:pPr eaLnBrk="1" hangingPunct="1">
              <a:lnSpc>
                <a:spcPct val="90000"/>
              </a:lnSpc>
            </a:pPr>
            <a:r>
              <a:rPr lang="en-CA" smtClean="0">
                <a:solidFill>
                  <a:srgbClr val="EDF3DB"/>
                </a:solidFill>
              </a:rPr>
              <a:t>Guanine (G)</a:t>
            </a:r>
          </a:p>
          <a:p>
            <a:pPr eaLnBrk="1" hangingPunct="1">
              <a:lnSpc>
                <a:spcPct val="90000"/>
              </a:lnSpc>
            </a:pPr>
            <a:endParaRPr lang="en-CA" smtClean="0">
              <a:solidFill>
                <a:srgbClr val="EDF3DB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CA" smtClean="0">
                <a:solidFill>
                  <a:srgbClr val="EDF3DB"/>
                </a:solidFill>
              </a:rPr>
              <a:t>Cytosine (C)</a:t>
            </a:r>
          </a:p>
          <a:p>
            <a:pPr eaLnBrk="1" hangingPunct="1">
              <a:lnSpc>
                <a:spcPct val="90000"/>
              </a:lnSpc>
            </a:pPr>
            <a:r>
              <a:rPr lang="en-CA" smtClean="0">
                <a:solidFill>
                  <a:srgbClr val="EDF3DB"/>
                </a:solidFill>
              </a:rPr>
              <a:t>Thymine (T)</a:t>
            </a:r>
          </a:p>
          <a:p>
            <a:pPr eaLnBrk="1" hangingPunct="1">
              <a:lnSpc>
                <a:spcPct val="90000"/>
              </a:lnSpc>
            </a:pPr>
            <a:endParaRPr lang="en-CA" smtClean="0">
              <a:solidFill>
                <a:srgbClr val="EDF3DB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CA" i="1" smtClean="0">
                <a:solidFill>
                  <a:srgbClr val="EDF3DB"/>
                </a:solidFill>
              </a:rPr>
              <a:t>Purines are a larger molecule than Pyrimidines</a:t>
            </a:r>
          </a:p>
          <a:p>
            <a:pPr eaLnBrk="1" hangingPunct="1">
              <a:lnSpc>
                <a:spcPct val="90000"/>
              </a:lnSpc>
            </a:pPr>
            <a:endParaRPr lang="en-CA" smtClean="0">
              <a:solidFill>
                <a:srgbClr val="EDF3DB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CA" smtClean="0">
              <a:solidFill>
                <a:srgbClr val="EDF3DB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3276600" y="2133600"/>
            <a:ext cx="428625" cy="1143000"/>
          </a:xfrm>
          <a:prstGeom prst="righ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CA">
              <a:ea typeface="Arial" charset="0"/>
              <a:cs typeface="Arial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3352800" y="4038600"/>
            <a:ext cx="428625" cy="1143000"/>
          </a:xfrm>
          <a:prstGeom prst="righ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CA">
              <a:ea typeface="Arial" charset="0"/>
              <a:cs typeface="Arial" charset="0"/>
            </a:endParaRPr>
          </a:p>
        </p:txBody>
      </p:sp>
      <p:pic>
        <p:nvPicPr>
          <p:cNvPr id="28678" name="P 2" descr="Fig4_3a_adenineDiagram.jpg                                     00068E56PrettyWoman                    BF57A695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1336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 3" descr="Fig4_3c_cytosineDiagram.jpg                                    00068E56PrettyWoman                    BF57A695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38862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 4" descr="Fig4_3d_guanineDiagram.jpg                                     00068E56PrettyWoman                    BF57A695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21336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 5" descr="Fig4_3b_thymineDiagram.jpg                                     00068E56PrettyWoman                    BF57A695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3886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>
                <a:solidFill>
                  <a:srgbClr val="EDF3DB"/>
                </a:solidFill>
              </a:rPr>
              <a:t>DNA Structure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57188" y="1571625"/>
            <a:ext cx="8429625" cy="4929188"/>
          </a:xfrm>
        </p:spPr>
        <p:txBody>
          <a:bodyPr/>
          <a:lstStyle/>
          <a:p>
            <a:pPr eaLnBrk="1" hangingPunct="1"/>
            <a:r>
              <a:rPr lang="en-CA" sz="2400">
                <a:solidFill>
                  <a:srgbClr val="EDF3DB"/>
                </a:solidFill>
              </a:rPr>
              <a:t>Because of this </a:t>
            </a:r>
            <a:r>
              <a:rPr lang="en-CA" sz="2400">
                <a:solidFill>
                  <a:srgbClr val="FFFF00"/>
                </a:solidFill>
              </a:rPr>
              <a:t>complementary</a:t>
            </a:r>
            <a:r>
              <a:rPr lang="en-CA" sz="2400">
                <a:solidFill>
                  <a:srgbClr val="EDF3DB"/>
                </a:solidFill>
              </a:rPr>
              <a:t> base pairing, the order of the bases in one strand determines the order of the bases in the other strand.</a:t>
            </a:r>
          </a:p>
          <a:p>
            <a:pPr eaLnBrk="1" hangingPunct="1"/>
            <a:endParaRPr lang="en-CA" sz="2400">
              <a:solidFill>
                <a:srgbClr val="EDF3DB"/>
              </a:solidFill>
            </a:endParaRPr>
          </a:p>
          <a:p>
            <a:pPr eaLnBrk="1" hangingPunct="1"/>
            <a:r>
              <a:rPr lang="en-CA" sz="2400">
                <a:solidFill>
                  <a:srgbClr val="EDF3DB"/>
                </a:solidFill>
              </a:rPr>
              <a:t>The amount of Adenine always equals the amount Thymine and the same for C &amp; G</a:t>
            </a:r>
          </a:p>
          <a:p>
            <a:pPr eaLnBrk="1" hangingPunct="1"/>
            <a:endParaRPr lang="en-US" sz="2400">
              <a:solidFill>
                <a:srgbClr val="EDF3DB"/>
              </a:solidFill>
            </a:endParaRPr>
          </a:p>
          <a:p>
            <a:r>
              <a:rPr lang="en-US" sz="2400">
                <a:solidFill>
                  <a:srgbClr val="EDF3DB"/>
                </a:solidFill>
              </a:rPr>
              <a:t>Nucleotides connected together by </a:t>
            </a:r>
            <a:r>
              <a:rPr lang="en-US" sz="2400">
                <a:solidFill>
                  <a:srgbClr val="FFF54C"/>
                </a:solidFill>
              </a:rPr>
              <a:t>phosphodiester bonds.</a:t>
            </a:r>
          </a:p>
          <a:p>
            <a:endParaRPr lang="en-US" sz="2400">
              <a:solidFill>
                <a:srgbClr val="FFF54C"/>
              </a:solidFill>
            </a:endParaRPr>
          </a:p>
          <a:p>
            <a:r>
              <a:rPr lang="en-US" sz="2400" i="1">
                <a:solidFill>
                  <a:srgbClr val="EDF3DB"/>
                </a:solidFill>
              </a:rPr>
              <a:t> </a:t>
            </a:r>
            <a:r>
              <a:rPr lang="en-US" sz="2400">
                <a:solidFill>
                  <a:srgbClr val="FFF54C"/>
                </a:solidFill>
              </a:rPr>
              <a:t>hydrogen bonds </a:t>
            </a:r>
            <a:r>
              <a:rPr lang="en-US" sz="2400">
                <a:solidFill>
                  <a:srgbClr val="EDF3DB"/>
                </a:solidFill>
              </a:rPr>
              <a:t>exist between nitrogen bases</a:t>
            </a:r>
          </a:p>
          <a:p>
            <a:pPr eaLnBrk="1" hangingPunct="1"/>
            <a:endParaRPr lang="en-CA">
              <a:solidFill>
                <a:srgbClr val="EDF3DB"/>
              </a:solidFill>
            </a:endParaRPr>
          </a:p>
          <a:p>
            <a:pPr eaLnBrk="1" hangingPunct="1"/>
            <a:endParaRPr lang="en-CA">
              <a:solidFill>
                <a:srgbClr val="EDF3D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Green">
      <a:dk1>
        <a:srgbClr val="003A51"/>
      </a:dk1>
      <a:lt1>
        <a:srgbClr val="0086BC"/>
      </a:lt1>
      <a:dk2>
        <a:srgbClr val="3C7C28"/>
      </a:dk2>
      <a:lt2>
        <a:srgbClr val="FFFBBA"/>
      </a:lt2>
      <a:accent1>
        <a:srgbClr val="0F6FC6"/>
      </a:accent1>
      <a:accent2>
        <a:srgbClr val="003A51"/>
      </a:accent2>
      <a:accent3>
        <a:srgbClr val="0BD0D9"/>
      </a:accent3>
      <a:accent4>
        <a:srgbClr val="10CF9B"/>
      </a:accent4>
      <a:accent5>
        <a:srgbClr val="00B050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Green">
    <a:dk1>
      <a:srgbClr val="003A51"/>
    </a:dk1>
    <a:lt1>
      <a:srgbClr val="0086BC"/>
    </a:lt1>
    <a:dk2>
      <a:srgbClr val="3C7C28"/>
    </a:dk2>
    <a:lt2>
      <a:srgbClr val="FFFBBA"/>
    </a:lt2>
    <a:accent1>
      <a:srgbClr val="0F6FC6"/>
    </a:accent1>
    <a:accent2>
      <a:srgbClr val="003A51"/>
    </a:accent2>
    <a:accent3>
      <a:srgbClr val="0BD0D9"/>
    </a:accent3>
    <a:accent4>
      <a:srgbClr val="10CF9B"/>
    </a:accent4>
    <a:accent5>
      <a:srgbClr val="00B050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Custom Green">
    <a:dk1>
      <a:srgbClr val="003A51"/>
    </a:dk1>
    <a:lt1>
      <a:srgbClr val="0086BC"/>
    </a:lt1>
    <a:dk2>
      <a:srgbClr val="3C7C28"/>
    </a:dk2>
    <a:lt2>
      <a:srgbClr val="FFFBBA"/>
    </a:lt2>
    <a:accent1>
      <a:srgbClr val="0F6FC6"/>
    </a:accent1>
    <a:accent2>
      <a:srgbClr val="003A51"/>
    </a:accent2>
    <a:accent3>
      <a:srgbClr val="0BD0D9"/>
    </a:accent3>
    <a:accent4>
      <a:srgbClr val="10CF9B"/>
    </a:accent4>
    <a:accent5>
      <a:srgbClr val="00B050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2301</TotalTime>
  <Words>569</Words>
  <Application>Microsoft Macintosh PowerPoint</Application>
  <PresentationFormat>On-screen Show (4:3)</PresentationFormat>
  <Paragraphs>124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Garamond</vt:lpstr>
      <vt:lpstr>Arial</vt:lpstr>
      <vt:lpstr>Calibri</vt:lpstr>
      <vt:lpstr>ＭＳ Ｐゴシック</vt:lpstr>
      <vt:lpstr>Constantia</vt:lpstr>
      <vt:lpstr>Wingdings 2</vt:lpstr>
      <vt:lpstr>Narkisim</vt:lpstr>
      <vt:lpstr>Flow</vt:lpstr>
      <vt:lpstr>Slide 1</vt:lpstr>
      <vt:lpstr>DNA Structure</vt:lpstr>
      <vt:lpstr>Nucleotides</vt:lpstr>
      <vt:lpstr>Nucleotides</vt:lpstr>
      <vt:lpstr>Nucleotides</vt:lpstr>
      <vt:lpstr>Nucleotides</vt:lpstr>
      <vt:lpstr>Nucleotides</vt:lpstr>
      <vt:lpstr>Nucleotides </vt:lpstr>
      <vt:lpstr>DNA Structure</vt:lpstr>
      <vt:lpstr>DNA Structure</vt:lpstr>
      <vt:lpstr>Slide 11</vt:lpstr>
      <vt:lpstr>DNA Structure</vt:lpstr>
      <vt:lpstr>DNA Structure</vt:lpstr>
      <vt:lpstr>DNA Structure</vt:lpstr>
      <vt:lpstr>Slide 15</vt:lpstr>
      <vt:lpstr>Your Task</vt:lpstr>
    </vt:vector>
  </TitlesOfParts>
  <Company>Cashmere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</dc:title>
  <dc:creator>Michael Dowdall</dc:creator>
  <cp:keywords>Biology</cp:keywords>
  <cp:lastModifiedBy>Nicholas Rath</cp:lastModifiedBy>
  <cp:revision>175</cp:revision>
  <dcterms:created xsi:type="dcterms:W3CDTF">2011-10-04T10:25:52Z</dcterms:created>
  <dcterms:modified xsi:type="dcterms:W3CDTF">2011-10-04T10:26:11Z</dcterms:modified>
</cp:coreProperties>
</file>