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67" r:id="rId3"/>
    <p:sldId id="262" r:id="rId4"/>
    <p:sldId id="263" r:id="rId5"/>
    <p:sldId id="266" r:id="rId6"/>
    <p:sldId id="261" r:id="rId7"/>
    <p:sldId id="271" r:id="rId8"/>
    <p:sldId id="305" r:id="rId9"/>
    <p:sldId id="269" r:id="rId10"/>
    <p:sldId id="270" r:id="rId11"/>
    <p:sldId id="272" r:id="rId12"/>
    <p:sldId id="304" r:id="rId13"/>
    <p:sldId id="265" r:id="rId14"/>
    <p:sldId id="273" r:id="rId15"/>
    <p:sldId id="274" r:id="rId16"/>
    <p:sldId id="256" r:id="rId17"/>
    <p:sldId id="275" r:id="rId18"/>
    <p:sldId id="276" r:id="rId19"/>
    <p:sldId id="277" r:id="rId20"/>
    <p:sldId id="280" r:id="rId21"/>
    <p:sldId id="278" r:id="rId22"/>
    <p:sldId id="257" r:id="rId23"/>
    <p:sldId id="281" r:id="rId24"/>
    <p:sldId id="258" r:id="rId25"/>
    <p:sldId id="259" r:id="rId26"/>
    <p:sldId id="287" r:id="rId27"/>
    <p:sldId id="307" r:id="rId28"/>
    <p:sldId id="260" r:id="rId29"/>
    <p:sldId id="282" r:id="rId30"/>
    <p:sldId id="303" r:id="rId31"/>
    <p:sldId id="286" r:id="rId32"/>
    <p:sldId id="283" r:id="rId33"/>
    <p:sldId id="284" r:id="rId34"/>
    <p:sldId id="285" r:id="rId35"/>
    <p:sldId id="288" r:id="rId36"/>
    <p:sldId id="289" r:id="rId37"/>
    <p:sldId id="302" r:id="rId38"/>
    <p:sldId id="290" r:id="rId39"/>
    <p:sldId id="291" r:id="rId40"/>
    <p:sldId id="292" r:id="rId41"/>
    <p:sldId id="293" r:id="rId42"/>
    <p:sldId id="301" r:id="rId43"/>
    <p:sldId id="295" r:id="rId44"/>
    <p:sldId id="296" r:id="rId45"/>
    <p:sldId id="297" r:id="rId46"/>
    <p:sldId id="294" r:id="rId47"/>
    <p:sldId id="298" r:id="rId48"/>
    <p:sldId id="299" r:id="rId49"/>
    <p:sldId id="30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B0F0"/>
    <a:srgbClr val="F6C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328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5BBAD-742F-4470-BC54-E0BC9F726F63}" type="datetimeFigureOut">
              <a:rPr lang="en-US" smtClean="0"/>
              <a:pPr/>
              <a:t>1/18/13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259D-6BCB-4E38-BBEA-ED16006F9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gif"/><Relationship Id="rId3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y of P1010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7035" y="4696365"/>
            <a:ext cx="2562470" cy="1995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 smtClean="0">
                <a:solidFill>
                  <a:srgbClr val="FFFFFF"/>
                </a:solidFill>
              </a:rPr>
              <a:t>Jonathan Hare</a:t>
            </a:r>
          </a:p>
          <a:p>
            <a:pPr algn="r">
              <a:lnSpc>
                <a:spcPct val="150000"/>
              </a:lnSpc>
            </a:pPr>
            <a:r>
              <a:rPr lang="en-US" sz="2800" dirty="0" smtClean="0">
                <a:solidFill>
                  <a:srgbClr val="FFFFFF"/>
                </a:solidFill>
              </a:rPr>
              <a:t>NOAA Fisheries</a:t>
            </a:r>
          </a:p>
          <a:p>
            <a:pPr algn="r">
              <a:lnSpc>
                <a:spcPct val="150000"/>
              </a:lnSpc>
            </a:pPr>
            <a:r>
              <a:rPr lang="en-US" sz="2800" dirty="0" smtClean="0">
                <a:solidFill>
                  <a:srgbClr val="FFFFFF"/>
                </a:solidFill>
              </a:rPr>
              <a:t>18 January 2012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443" y="318195"/>
            <a:ext cx="34470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Climate Change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lly woodshole2_0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1534"/>
            <a:ext cx="9144000" cy="62749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8310" y="241385"/>
            <a:ext cx="7565785" cy="1569660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Scientific hypothesis - a proposed explanation for an observation or phenomenon that can be tested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75657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Scientific theory - a hypothesis that has been rigorously tested and repeatedly confirmed through observation and experiment</a:t>
            </a:r>
            <a:endParaRPr lang="en-US" sz="3200" b="1" dirty="0"/>
          </a:p>
        </p:txBody>
      </p:sp>
      <p:pic>
        <p:nvPicPr>
          <p:cNvPr id="1026" name="Picture 2" descr="http://puf.rsmas.obs-vlfr.fr/innovation/ISIIS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485" y="2386568"/>
            <a:ext cx="4441655" cy="4153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14205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Outline</a:t>
            </a:r>
          </a:p>
          <a:p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46715" y="1047890"/>
            <a:ext cx="372528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Introduction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Scientific Hypotheses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Evidence for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Cause of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Climate change and fisheries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What should we do</a:t>
            </a:r>
            <a:endParaRPr lang="en-US" sz="2800" dirty="0"/>
          </a:p>
        </p:txBody>
      </p:sp>
      <p:pic>
        <p:nvPicPr>
          <p:cNvPr id="5" name="Picture 4" descr="mocn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2860" y="1009485"/>
            <a:ext cx="3033995" cy="520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320" y="279790"/>
            <a:ext cx="7513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many of you have heard of climate change?</a:t>
            </a:r>
          </a:p>
        </p:txBody>
      </p:sp>
      <p:pic>
        <p:nvPicPr>
          <p:cNvPr id="10242" name="Picture 2" descr="http://nefsc.files.wordpress.com/2012/11/pisces_rosette_retriev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1195" y="1585560"/>
            <a:ext cx="6432245" cy="4822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320" y="279790"/>
            <a:ext cx="751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is climate change?</a:t>
            </a:r>
          </a:p>
        </p:txBody>
      </p:sp>
      <p:pic>
        <p:nvPicPr>
          <p:cNvPr id="29698" name="Picture 2" descr="http://nefsc.files.wordpress.com/2012/08/incubators-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145" y="1278320"/>
            <a:ext cx="7003675" cy="52495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320" y="279790"/>
            <a:ext cx="751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is climate change?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6715" y="1508750"/>
            <a:ext cx="737376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/>
              <a:t>Climate</a:t>
            </a:r>
            <a:r>
              <a:rPr lang="en-US" sz="3200" dirty="0" smtClean="0"/>
              <a:t> – average earth, atmosphere, and ocean conditions (for example temperature, winds, currents)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/>
              <a:t>Change</a:t>
            </a:r>
            <a:r>
              <a:rPr lang="en-US" sz="3200" dirty="0" smtClean="0"/>
              <a:t> – a difference</a:t>
            </a:r>
          </a:p>
          <a:p>
            <a:pPr>
              <a:spcAft>
                <a:spcPts val="1200"/>
              </a:spcAft>
            </a:pPr>
            <a:endParaRPr lang="en-US" sz="3200" b="1" dirty="0" smtClean="0"/>
          </a:p>
          <a:p>
            <a:pPr>
              <a:spcAft>
                <a:spcPts val="1200"/>
              </a:spcAft>
            </a:pPr>
            <a:r>
              <a:rPr lang="en-US" sz="3200" b="1" dirty="0" smtClean="0"/>
              <a:t>Climate change</a:t>
            </a:r>
            <a:r>
              <a:rPr lang="en-US" sz="3200" dirty="0" smtClean="0"/>
              <a:t> – a long-term difference in the average earth, atmosphere, and ocean conditions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025" y="1470345"/>
            <a:ext cx="340433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Temperature</a:t>
            </a:r>
          </a:p>
          <a:p>
            <a:r>
              <a:rPr lang="en-US" sz="3200" dirty="0" smtClean="0"/>
              <a:t>Sea level</a:t>
            </a:r>
          </a:p>
          <a:p>
            <a:r>
              <a:rPr lang="en-US" sz="3200" dirty="0" smtClean="0"/>
              <a:t>Rainfall</a:t>
            </a:r>
          </a:p>
          <a:p>
            <a:r>
              <a:rPr lang="en-US" sz="3200" dirty="0" smtClean="0"/>
              <a:t>Storms</a:t>
            </a:r>
          </a:p>
          <a:p>
            <a:r>
              <a:rPr lang="en-US" sz="3200" dirty="0" smtClean="0"/>
              <a:t>Ocean Acidification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8310" y="241385"/>
            <a:ext cx="693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change is a long-term change in:</a:t>
            </a:r>
            <a:endParaRPr lang="en-US" sz="3200" dirty="0"/>
          </a:p>
        </p:txBody>
      </p:sp>
      <p:pic>
        <p:nvPicPr>
          <p:cNvPr id="8194" name="Picture 2" descr="Grinnell Glacier from Overlook: 1940 to 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910" y="1585560"/>
            <a:ext cx="3542930" cy="487743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956050" y="6439308"/>
            <a:ext cx="361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http://nrmsc.usgs.gov/repeatphoto/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722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Has climate change happened in the past?</a:t>
            </a:r>
            <a:endParaRPr lang="en-US" sz="3200" dirty="0"/>
          </a:p>
        </p:txBody>
      </p:sp>
      <p:pic>
        <p:nvPicPr>
          <p:cNvPr id="10242" name="Picture 2" descr="http://www.ncdc.noaa.gov/paleo/slides/images/base/iceage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92" y="1585560"/>
            <a:ext cx="8053253" cy="3072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98865" y="6309375"/>
            <a:ext cx="7163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http://www.ncdc.noaa.gov/paleo/slides/slideset/11/11_177_bslide.html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722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Has climate change happened in the past?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02" y="1239915"/>
            <a:ext cx="8933067" cy="257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85120" y="4120290"/>
            <a:ext cx="1088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Yes</a:t>
            </a:r>
            <a:endParaRPr lang="en-US" sz="5400" dirty="0"/>
          </a:p>
        </p:txBody>
      </p:sp>
      <p:pic>
        <p:nvPicPr>
          <p:cNvPr id="32770" name="Picture 2" descr="http://nsidc.org/cryosphere/quickfacts/images/icecore_dri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595" y="3659430"/>
            <a:ext cx="4151830" cy="242257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648475" y="6362498"/>
            <a:ext cx="5839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http://en.wikipedia.org/wiki/File:Vostok_Petit_data.svg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27090" y="6055258"/>
            <a:ext cx="5319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http://nsidc.org/cryosphere/quickfacts/icesheets.html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5149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caused climate change?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02" y="1239915"/>
            <a:ext cx="8933067" cy="257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648475" y="6362498"/>
            <a:ext cx="5839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http://en.wikipedia.org/wiki/File:Vostok_Petit_data.svg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5698427">
            <a:off x="6525288" y="1979911"/>
            <a:ext cx="1031627" cy="181549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9149240">
            <a:off x="5366248" y="1912872"/>
            <a:ext cx="1319133" cy="151879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14205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Outline</a:t>
            </a:r>
          </a:p>
          <a:p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46715" y="1047890"/>
            <a:ext cx="372528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Introduction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Scientific Hypotheses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Evidence for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Cause of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Climate change and fisheries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What should we </a:t>
            </a:r>
            <a:r>
              <a:rPr lang="en-US" sz="2800" dirty="0" smtClean="0"/>
              <a:t>do</a:t>
            </a:r>
            <a:endParaRPr lang="en-US" sz="2800" dirty="0"/>
          </a:p>
        </p:txBody>
      </p:sp>
      <p:pic>
        <p:nvPicPr>
          <p:cNvPr id="4" name="Picture 3" descr="Fishing 117.jpg"/>
          <p:cNvPicPr>
            <a:picLocks noChangeAspect="1"/>
          </p:cNvPicPr>
          <p:nvPr/>
        </p:nvPicPr>
        <p:blipFill>
          <a:blip r:embed="rId2" cstate="print"/>
          <a:srcRect l="18994" r="3449"/>
          <a:stretch>
            <a:fillRect/>
          </a:stretch>
        </p:blipFill>
        <p:spPr>
          <a:xfrm>
            <a:off x="4823815" y="1124699"/>
            <a:ext cx="4011140" cy="3878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0212" y="5042010"/>
            <a:ext cx="241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(and pictures of my job)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5149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caused climate change?</a:t>
            </a:r>
          </a:p>
        </p:txBody>
      </p:sp>
      <p:sp>
        <p:nvSpPr>
          <p:cNvPr id="5" name="Sun 4"/>
          <p:cNvSpPr/>
          <p:nvPr/>
        </p:nvSpPr>
        <p:spPr>
          <a:xfrm>
            <a:off x="885120" y="1163105"/>
            <a:ext cx="2265895" cy="2112275"/>
          </a:xfrm>
          <a:prstGeom prst="sun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 descr="https://encrypted-tbn3.gstatic.com/images?q=tbn:ANd9GcQZ-eucSOMzLP27SK6aA_QsOBj6Y5RzybaR3euDusLPFXFOkJk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5440" y="1680553"/>
            <a:ext cx="1091873" cy="1077379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3650280" y="1931205"/>
            <a:ext cx="2112275" cy="153620"/>
          </a:xfrm>
          <a:prstGeom prst="rightArrow">
            <a:avLst/>
          </a:prstGeom>
          <a:solidFill>
            <a:srgbClr val="FFC0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650280" y="2083605"/>
            <a:ext cx="2112275" cy="153620"/>
          </a:xfrm>
          <a:prstGeom prst="rightArrow">
            <a:avLst/>
          </a:prstGeom>
          <a:solidFill>
            <a:srgbClr val="FFC0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650280" y="2236005"/>
            <a:ext cx="2112275" cy="153620"/>
          </a:xfrm>
          <a:prstGeom prst="rightArrow">
            <a:avLst/>
          </a:prstGeom>
          <a:solidFill>
            <a:srgbClr val="FFC0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650280" y="2388405"/>
            <a:ext cx="2112275" cy="153620"/>
          </a:xfrm>
          <a:prstGeom prst="rightArrow">
            <a:avLst/>
          </a:prstGeom>
          <a:solidFill>
            <a:srgbClr val="FFC0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6504" y="3523326"/>
            <a:ext cx="81820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Orbital variations – distance from sun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Solar output – energy from sun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Volcanism – blocking of sun energy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Plate tectonics – distribution of ocean and land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Human effects – changes in atmosphere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5149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caused climate change?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02" y="1393535"/>
            <a:ext cx="8933067" cy="257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1500" y="1201510"/>
            <a:ext cx="3763690" cy="268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48475" y="6362498"/>
            <a:ext cx="5839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http://en.wikipedia.org/wiki/File:Vostok_Petit_data.svg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5698427">
            <a:off x="6525288" y="2161810"/>
            <a:ext cx="1031627" cy="181549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9149240">
            <a:off x="5366248" y="2094771"/>
            <a:ext cx="1319133" cy="151879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8310" y="4043480"/>
            <a:ext cx="802845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Climate change happens.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Is it happening now?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If so what is the cause?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8310" y="284735"/>
            <a:ext cx="59262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Is climate change happening now?</a:t>
            </a:r>
          </a:p>
          <a:p>
            <a:endParaRPr lang="en-US" sz="3200" dirty="0"/>
          </a:p>
          <a:p>
            <a:r>
              <a:rPr lang="en-US" sz="3200" dirty="0" smtClean="0"/>
              <a:t>Hypothesis?</a:t>
            </a:r>
          </a:p>
          <a:p>
            <a:endParaRPr lang="en-US" sz="3200" dirty="0" smtClean="0"/>
          </a:p>
          <a:p>
            <a:r>
              <a:rPr lang="en-US" sz="3200" dirty="0" smtClean="0"/>
              <a:t>Temperature in the ocean?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8310" y="284735"/>
            <a:ext cx="59262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Is climate change happening now?</a:t>
            </a:r>
          </a:p>
          <a:p>
            <a:endParaRPr lang="en-US" sz="3200" dirty="0"/>
          </a:p>
          <a:p>
            <a:r>
              <a:rPr lang="en-US" sz="3200" dirty="0" smtClean="0"/>
              <a:t>Hypothesis?</a:t>
            </a:r>
          </a:p>
          <a:p>
            <a:endParaRPr lang="en-US" sz="3200" dirty="0" smtClean="0"/>
          </a:p>
          <a:p>
            <a:r>
              <a:rPr lang="en-US" sz="3200" dirty="0" smtClean="0"/>
              <a:t>Temperature in the ocean?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46715" y="3241920"/>
            <a:ext cx="7296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here is a </a:t>
            </a:r>
            <a:r>
              <a:rPr lang="en-US" sz="3200" dirty="0" smtClean="0"/>
              <a:t>long-term difference in the average ocean temperatures in the Northeast U.S</a:t>
            </a:r>
            <a:r>
              <a:rPr lang="en-US" sz="3200" dirty="0" smtClean="0"/>
              <a:t>..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260" y="1893761"/>
            <a:ext cx="6298439" cy="472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://nefsc.files.wordpress.com/2011/02/chris-ice-bongo-rd.jpg"/>
          <p:cNvPicPr>
            <a:picLocks noChangeAspect="1" noChangeArrowheads="1"/>
          </p:cNvPicPr>
          <p:nvPr/>
        </p:nvPicPr>
        <p:blipFill>
          <a:blip r:embed="rId3" cstate="print"/>
          <a:srcRect l="12655" r="22265"/>
          <a:stretch>
            <a:fillRect/>
          </a:stretch>
        </p:blipFill>
        <p:spPr bwMode="auto">
          <a:xfrm>
            <a:off x="5762555" y="2315255"/>
            <a:ext cx="3263027" cy="334123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08310" y="284735"/>
            <a:ext cx="7296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Is there a long-term difference in the average ocean temperatures in the Northeast </a:t>
            </a:r>
            <a:r>
              <a:rPr lang="en-US" sz="3200" dirty="0" smtClean="0"/>
              <a:t>U.S.?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08200" y="2430470"/>
            <a:ext cx="2498248" cy="2610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0.0081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F</a:t>
            </a:r>
            <a:r>
              <a:rPr lang="en-US" sz="2800" dirty="0" smtClean="0"/>
              <a:t> / year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158 years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1.27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F</a:t>
            </a:r>
            <a:r>
              <a:rPr lang="en-US" sz="2800" dirty="0" smtClean="0"/>
              <a:t> 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1854395"/>
            <a:ext cx="6402155" cy="48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08310" y="284735"/>
            <a:ext cx="7296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There is a long-term difference in the average ocean temperatures in the Northeast U.S.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08200" y="2430470"/>
            <a:ext cx="2498248" cy="2610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0.0081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F</a:t>
            </a:r>
            <a:r>
              <a:rPr lang="en-US" sz="2800" dirty="0" smtClean="0"/>
              <a:t> / year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158 years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1.27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F</a:t>
            </a:r>
            <a:r>
              <a:rPr lang="en-US" sz="2800" dirty="0" smtClean="0"/>
              <a:t> 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1854395"/>
            <a:ext cx="6402155" cy="48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08310" y="284735"/>
            <a:ext cx="7296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There is a long-term difference in the average ocean temperatures in the Northeast U.S.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764025" y="3121760"/>
            <a:ext cx="652885" cy="20738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62555" y="4734770"/>
            <a:ext cx="3189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Variability – short term differences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305" y="2430470"/>
            <a:ext cx="3611485" cy="3611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855" y="1854395"/>
            <a:ext cx="6402155" cy="48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808310" y="284735"/>
            <a:ext cx="7296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Is there a long-term difference in the average ocean temperatures around the world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588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8310" y="279790"/>
            <a:ext cx="77962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Warming observed globally in the ocean and in the atmosphere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46715" y="1585560"/>
            <a:ext cx="74889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Temperature change (</a:t>
            </a:r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F</a:t>
            </a:r>
            <a:r>
              <a:rPr lang="en-US" sz="3200" dirty="0" smtClean="0"/>
              <a:t>) over 150 years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347450" y="1969611"/>
            <a:ext cx="7066520" cy="4962972"/>
            <a:chOff x="564973" y="2315255"/>
            <a:chExt cx="6618567" cy="461732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4973" y="2315255"/>
              <a:ext cx="6618567" cy="4617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2980272" y="5925325"/>
              <a:ext cx="12440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Antarctica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4363" y="2737710"/>
              <a:ext cx="783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Arctic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025" y="2724717"/>
            <a:ext cx="55685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Temperature		rising</a:t>
            </a:r>
          </a:p>
          <a:p>
            <a:endParaRPr lang="en-US" sz="3200" dirty="0" smtClean="0"/>
          </a:p>
          <a:p>
            <a:r>
              <a:rPr lang="en-US" sz="3200" dirty="0" smtClean="0"/>
              <a:t>Sea level			rising</a:t>
            </a:r>
          </a:p>
          <a:p>
            <a:r>
              <a:rPr lang="en-US" sz="3200" dirty="0" smtClean="0"/>
              <a:t>Rainfall			changing</a:t>
            </a:r>
          </a:p>
          <a:p>
            <a:r>
              <a:rPr lang="en-US" sz="3200" dirty="0" smtClean="0"/>
              <a:t>Storms			changing</a:t>
            </a:r>
          </a:p>
          <a:p>
            <a:r>
              <a:rPr lang="en-US" sz="3200" dirty="0" smtClean="0"/>
              <a:t>Ocean Acidification	increasing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808310" y="241385"/>
            <a:ext cx="78730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Climate change is happening now</a:t>
            </a:r>
          </a:p>
          <a:p>
            <a:endParaRPr lang="en-US" sz="3200" dirty="0"/>
          </a:p>
          <a:p>
            <a:r>
              <a:rPr lang="en-US" sz="3200" dirty="0"/>
              <a:t>Current climate change supported by multiple observations, studies,  and approaches</a:t>
            </a: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870" y="2929734"/>
            <a:ext cx="2211804" cy="2732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upload.wikimedia.org/wikipedia/commons/thumb/7/79/NOAA_logo.svg/468px-NOAA_logo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925" y="238665"/>
            <a:ext cx="3843220" cy="38432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1089" y="433410"/>
            <a:ext cx="4104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National Oceanic and Atmospheric Administration</a:t>
            </a:r>
          </a:p>
        </p:txBody>
      </p:sp>
      <p:pic>
        <p:nvPicPr>
          <p:cNvPr id="6" name="Picture 5" descr="P1010216.JPG"/>
          <p:cNvPicPr>
            <a:picLocks noChangeAspect="1"/>
          </p:cNvPicPr>
          <p:nvPr/>
        </p:nvPicPr>
        <p:blipFill>
          <a:blip r:embed="rId3" cstate="print"/>
          <a:srcRect t="11846" b="9677"/>
          <a:stretch>
            <a:fillRect/>
          </a:stretch>
        </p:blipFill>
        <p:spPr>
          <a:xfrm>
            <a:off x="5132790" y="4273910"/>
            <a:ext cx="3588755" cy="2112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4690" y="2123230"/>
            <a:ext cx="40709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/>
              <a:t>Marine Fisheries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/>
              <a:t>Climate Research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/>
              <a:t>National </a:t>
            </a:r>
            <a:r>
              <a:rPr lang="en-US" sz="2800" dirty="0"/>
              <a:t>Weather Service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/>
              <a:t>Earth </a:t>
            </a:r>
            <a:r>
              <a:rPr lang="en-US" sz="2800" dirty="0" smtClean="0"/>
              <a:t>Environmental </a:t>
            </a:r>
            <a:r>
              <a:rPr lang="en-US" sz="2800" dirty="0"/>
              <a:t>Satellites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/>
              <a:t>National Marine Sanctuaries and Estuarine Research </a:t>
            </a:r>
            <a:r>
              <a:rPr lang="en-US" sz="2800" dirty="0" smtClean="0"/>
              <a:t>Reserves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14205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Outline</a:t>
            </a:r>
          </a:p>
          <a:p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46715" y="1047890"/>
            <a:ext cx="372528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Introduction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Scientific Hypotheses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Evidence for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Cause of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Climate change and fisheries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What should we do</a:t>
            </a:r>
            <a:endParaRPr lang="en-US" sz="2800" dirty="0"/>
          </a:p>
        </p:txBody>
      </p:sp>
      <p:pic>
        <p:nvPicPr>
          <p:cNvPr id="8" name="Picture 7" descr="IMG_1807.jpg"/>
          <p:cNvPicPr>
            <a:picLocks noChangeAspect="1"/>
          </p:cNvPicPr>
          <p:nvPr/>
        </p:nvPicPr>
        <p:blipFill>
          <a:blip r:embed="rId2" cstate="print"/>
          <a:srcRect l="13860" r="33640"/>
          <a:stretch>
            <a:fillRect/>
          </a:stretch>
        </p:blipFill>
        <p:spPr>
          <a:xfrm>
            <a:off x="4917645" y="1316725"/>
            <a:ext cx="3711348" cy="471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nefsc.files.wordpress.com/2010/11/richie-logan-bow-ed2.jpg"/>
          <p:cNvPicPr>
            <a:picLocks noChangeAspect="1" noChangeArrowheads="1"/>
          </p:cNvPicPr>
          <p:nvPr/>
        </p:nvPicPr>
        <p:blipFill>
          <a:blip r:embed="rId2" cstate="print"/>
          <a:srcRect b="10998"/>
          <a:stretch>
            <a:fillRect/>
          </a:stretch>
        </p:blipFill>
        <p:spPr bwMode="auto">
          <a:xfrm>
            <a:off x="0" y="-68060"/>
            <a:ext cx="9156501" cy="72607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08310" y="241385"/>
            <a:ext cx="7008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What is causing current climate change?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6504" y="2353660"/>
            <a:ext cx="81820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Orbital variations – distance from sun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Solar output – energy from sun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Volcanism – blocking of sun energy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Plate tectonics – distribution of ocean and land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Human effects – changes in atmosphere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808310" y="241385"/>
            <a:ext cx="6874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How do we determine which cause?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3380" y="936173"/>
            <a:ext cx="5715000" cy="540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186480" y="6155755"/>
            <a:ext cx="43397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http://www.usgcrp.gov/usgcrp/Library/nationalassessment/overviewtools.htm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8310" y="241385"/>
            <a:ext cx="28803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Climate Models</a:t>
            </a:r>
          </a:p>
          <a:p>
            <a:endParaRPr lang="en-US" sz="3200" dirty="0" smtClean="0"/>
          </a:p>
          <a:p>
            <a:r>
              <a:rPr lang="en-US" sz="3200" dirty="0" smtClean="0"/>
              <a:t>Include elements of the earth system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43" y="4504340"/>
            <a:ext cx="2313372" cy="1958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15" y="2891330"/>
            <a:ext cx="2304300" cy="1728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9170" y="6078945"/>
            <a:ext cx="184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Newscientist.com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5120" y="2929735"/>
            <a:ext cx="70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NASA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erc.carleton.edu/images/eet/envisioningclimatechange/gcm_grid_graphic.jpg"/>
          <p:cNvPicPr>
            <a:picLocks noChangeAspect="1" noChangeArrowheads="1"/>
          </p:cNvPicPr>
          <p:nvPr/>
        </p:nvPicPr>
        <p:blipFill>
          <a:blip r:embed="rId2" cstate="print"/>
          <a:srcRect t="19760" b="7440"/>
          <a:stretch>
            <a:fillRect/>
          </a:stretch>
        </p:blipFill>
        <p:spPr bwMode="auto">
          <a:xfrm>
            <a:off x="0" y="1278320"/>
            <a:ext cx="9144000" cy="49926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21320" y="6488668"/>
            <a:ext cx="7701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http://serc.carleton.edu/eet/envisioningclimatechange/part_2.html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8310" y="284735"/>
            <a:ext cx="2787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Climate Models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journals.ametsoc.org/na101/home/literatum/publisher/ams/journals/content/clim/2004/15200442-17.19/1520-0442%282004%29017%3C3721%3Aconaaf%3E2.0.co%3B2/production/images/large/i1520-0442-17-19-3721-f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4656" y="61000"/>
            <a:ext cx="2459869" cy="667083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06504" y="1777585"/>
            <a:ext cx="51096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Orbital variations – time scale wrong (&gt;20K years)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Solar output – likely NO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Volcanism – likely NO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Plate tectonics – time scale wrong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Human effects – likely YES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8510" y="6194160"/>
            <a:ext cx="6587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http://journals.ametsoc.org/doi/abs/10.1175/1520-0442(2004)017%3C3721:CONAAF%3E2.0.CO%3B2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8310" y="241385"/>
            <a:ext cx="44165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What is causing current climate change?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>
          <a:xfrm>
            <a:off x="503238" y="2584090"/>
            <a:ext cx="4459287" cy="3206977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“[M]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ost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of the observed warming over the last 50 years is likely to have been due to the increase in greenhouse gas concentrations”. 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388938" y="1798638"/>
            <a:ext cx="46304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IPCC Consensus Statement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1570" y="569489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http://www.ipcc.ch/publications_and_data/publications_ipcc_fourth_assessment_report_synthesis_report.htm</a:t>
            </a:r>
            <a:endParaRPr lang="en-US" dirty="0"/>
          </a:p>
        </p:txBody>
      </p:sp>
      <p:pic>
        <p:nvPicPr>
          <p:cNvPr id="44034" name="Picture 2" descr="http://www.nature.com/climate/2009/0910/images/climate.2009.102-i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555" y="1815989"/>
            <a:ext cx="2880515" cy="376771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08310" y="241385"/>
            <a:ext cx="44165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What is causing current climate change?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14205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Outline</a:t>
            </a:r>
          </a:p>
          <a:p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46715" y="1047890"/>
            <a:ext cx="372528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Introduction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Scientific Hypotheses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Evidence for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Cause of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Climate change and fisheries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What should we do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785" y="1047890"/>
            <a:ext cx="4519445" cy="3388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08310" y="279790"/>
            <a:ext cx="472381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Scientific consensus:</a:t>
            </a:r>
          </a:p>
          <a:p>
            <a:endParaRPr lang="en-US" sz="3200" dirty="0" smtClean="0"/>
          </a:p>
          <a:p>
            <a:r>
              <a:rPr lang="en-US" sz="3200" dirty="0" smtClean="0"/>
              <a:t>Climate change is happening now</a:t>
            </a:r>
          </a:p>
          <a:p>
            <a:endParaRPr lang="en-US" sz="3200" dirty="0" smtClean="0"/>
          </a:p>
          <a:p>
            <a:r>
              <a:rPr lang="en-US" sz="3200" dirty="0" smtClean="0"/>
              <a:t>Greenhouse gas emission most likely cause</a:t>
            </a:r>
          </a:p>
          <a:p>
            <a:endParaRPr lang="en-US" sz="3200" dirty="0" smtClean="0"/>
          </a:p>
          <a:p>
            <a:r>
              <a:rPr lang="en-US" sz="3200" dirty="0" smtClean="0"/>
              <a:t>Hypothesis to theory</a:t>
            </a:r>
          </a:p>
          <a:p>
            <a:endParaRPr lang="en-US" sz="3200" dirty="0" smtClean="0"/>
          </a:p>
          <a:p>
            <a:r>
              <a:rPr lang="en-US" sz="3200" dirty="0" smtClean="0"/>
              <a:t>Still uncertainty, but that is science</a:t>
            </a:r>
            <a:endParaRPr lang="en-US" sz="3200" dirty="0"/>
          </a:p>
        </p:txBody>
      </p:sp>
      <p:pic>
        <p:nvPicPr>
          <p:cNvPr id="45058" name="Picture 2" descr="Dwindling Arctic Sea 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9978" y="471815"/>
            <a:ext cx="3432210" cy="453179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997395" y="6270970"/>
            <a:ext cx="597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http://earthobservatory.nasa.gov/IOTD/view.php?id=3900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30" y="2200040"/>
            <a:ext cx="6363689" cy="477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580" y="3799571"/>
            <a:ext cx="2856560" cy="270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175" y="1124700"/>
            <a:ext cx="2741120" cy="25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808311" y="277912"/>
            <a:ext cx="4224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Climate Change and the Northeast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hoto: The Earth as seen by the Apollo 17 in 19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6230" y="2046419"/>
            <a:ext cx="5561380" cy="417103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14815" y="6347780"/>
            <a:ext cx="7412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http://science.nationalgeographic.com/science/photos/earth-moon-gallery/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28560" y="4888390"/>
            <a:ext cx="1843440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28560" y="4389125"/>
            <a:ext cx="2189085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40551" y="2814520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Land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44985" y="4096603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Ocean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6642" y="4581150"/>
            <a:ext cx="1753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Atmosphere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089" y="433410"/>
            <a:ext cx="4104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National Oceanic and Atmospheric Administration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728560" y="2507280"/>
            <a:ext cx="1728225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28560" y="3083355"/>
            <a:ext cx="2457920" cy="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18380" y="3947467"/>
            <a:ext cx="1651415" cy="0"/>
          </a:xfrm>
          <a:prstGeom prst="straightConnector1">
            <a:avLst/>
          </a:prstGeom>
          <a:ln w="57150">
            <a:solidFill>
              <a:srgbClr val="00B0F0">
                <a:alpha val="50196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743200" y="3947467"/>
            <a:ext cx="1675180" cy="540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3095" y="3659430"/>
            <a:ext cx="2033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Earth’s Interior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1807503" y="2238445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Space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skHabitatClima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284" y="740650"/>
            <a:ext cx="6413636" cy="6413636"/>
          </a:xfrm>
          <a:prstGeom prst="rect">
            <a:avLst/>
          </a:prstGeom>
        </p:spPr>
      </p:pic>
      <p:pic>
        <p:nvPicPr>
          <p:cNvPr id="47106" name="Picture 2" descr="http://artificialhabitat.files.wordpress.com/2010/04/040410_1624_fishofthemo1.jpg?w=500"/>
          <p:cNvPicPr>
            <a:picLocks noChangeAspect="1" noChangeArrowheads="1"/>
          </p:cNvPicPr>
          <p:nvPr/>
        </p:nvPicPr>
        <p:blipFill rotWithShape="1">
          <a:blip r:embed="rId3" cstate="print"/>
          <a:srcRect t="13373"/>
          <a:stretch/>
        </p:blipFill>
        <p:spPr bwMode="auto">
          <a:xfrm>
            <a:off x="1324496" y="4041193"/>
            <a:ext cx="4639421" cy="22242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08310" y="277912"/>
            <a:ext cx="62216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Climate Change and the Northeast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6715" y="1621819"/>
            <a:ext cx="7543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/>
              <a:t>In a region (e.g., northeast</a:t>
            </a:r>
            <a:r>
              <a:rPr lang="en-US" sz="3200" dirty="0" smtClean="0"/>
              <a:t>),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there </a:t>
            </a:r>
            <a:r>
              <a:rPr lang="en-US" sz="3200" dirty="0" smtClean="0"/>
              <a:t>will be ‘winners’ and ‘losers’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3581400"/>
            <a:ext cx="835645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08310" y="277912"/>
            <a:ext cx="62984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Climate Change and the Northeast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14205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Outline</a:t>
            </a:r>
          </a:p>
          <a:p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46715" y="1047890"/>
            <a:ext cx="372528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Introduction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Scientific Hypotheses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Evidence for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Cause of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Climate change and fisheries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What should we do</a:t>
            </a:r>
            <a:endParaRPr lang="en-US" sz="2800" dirty="0"/>
          </a:p>
        </p:txBody>
      </p:sp>
      <p:pic>
        <p:nvPicPr>
          <p:cNvPr id="5" name="Picture 4" descr="P101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9670" y="1188708"/>
            <a:ext cx="3379640" cy="4506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10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450" y="202980"/>
            <a:ext cx="7412164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What should we do about climate change?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8311" y="1145820"/>
            <a:ext cx="380209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</a:t>
            </a:r>
            <a:r>
              <a:rPr lang="en-US" sz="3200" dirty="0" smtClean="0"/>
              <a:t>is not a science question.</a:t>
            </a:r>
          </a:p>
          <a:p>
            <a:endParaRPr lang="en-US" sz="3200" dirty="0" smtClean="0"/>
          </a:p>
          <a:p>
            <a:r>
              <a:rPr lang="en-US" sz="3200" dirty="0" smtClean="0"/>
              <a:t>Science can </a:t>
            </a:r>
            <a:r>
              <a:rPr lang="en-US" sz="3200" dirty="0" smtClean="0"/>
              <a:t>help: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</a:t>
            </a:r>
            <a:r>
              <a:rPr lang="en-US" sz="3200" dirty="0" smtClean="0"/>
              <a:t>ssess </a:t>
            </a:r>
            <a:r>
              <a:rPr lang="en-US" sz="3200" dirty="0" smtClean="0"/>
              <a:t>different </a:t>
            </a:r>
            <a:r>
              <a:rPr lang="en-US" sz="3200" dirty="0" smtClean="0"/>
              <a:t>options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Understand</a:t>
            </a:r>
            <a:r>
              <a:rPr lang="en-US" sz="3200" dirty="0" smtClean="0"/>
              <a:t> consequences</a:t>
            </a:r>
          </a:p>
          <a:p>
            <a:r>
              <a:rPr lang="en-US" sz="3200" dirty="0" smtClean="0"/>
              <a:t>Science does not </a:t>
            </a:r>
            <a:r>
              <a:rPr lang="en-US" sz="3200" dirty="0" smtClean="0"/>
              <a:t>dictate </a:t>
            </a:r>
            <a:r>
              <a:rPr lang="en-US" sz="3200" dirty="0" smtClean="0"/>
              <a:t>policy</a:t>
            </a:r>
          </a:p>
          <a:p>
            <a:endParaRPr lang="en-US" sz="3200" dirty="0" smtClean="0"/>
          </a:p>
        </p:txBody>
      </p:sp>
      <p:pic>
        <p:nvPicPr>
          <p:cNvPr id="52226" name="Picture 2" descr="http://nefsc.files.wordpress.com/2011/11/rockys-cafe-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7215" y="1124700"/>
            <a:ext cx="4176544" cy="55687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08310" y="241385"/>
            <a:ext cx="7295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What should we do about climate change?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8310" y="1436885"/>
            <a:ext cx="7296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smtClean="0"/>
              <a:t>Personal philosophy</a:t>
            </a:r>
            <a:r>
              <a:rPr lang="en-US" sz="3200" dirty="0" smtClean="0"/>
              <a:t>: scientists stick to science; policy makers use best available science to make decisions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6715" y="271090"/>
            <a:ext cx="7295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What should we do about climate change?</a:t>
            </a:r>
          </a:p>
        </p:txBody>
      </p:sp>
      <p:pic>
        <p:nvPicPr>
          <p:cNvPr id="4" name="Picture 3" descr="ctdBongoOps Ins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5398" y="3275380"/>
            <a:ext cx="3932317" cy="2949238"/>
          </a:xfrm>
          <a:prstGeom prst="rect">
            <a:avLst/>
          </a:prstGeom>
        </p:spPr>
      </p:pic>
      <p:pic>
        <p:nvPicPr>
          <p:cNvPr id="5" name="Picture 4" descr="NOAA+ARMADAteachersBuo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683" y="3275380"/>
            <a:ext cx="3932317" cy="2949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715" y="1331443"/>
            <a:ext cx="64136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dirty="0" smtClean="0"/>
              <a:t>Who read: Climate Change: 'Hoax' Or Crime Of the Century?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885119" y="2697695"/>
            <a:ext cx="35332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“Shifting gears, let’s assume that the alarmists are right and that man-made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emissions are making the world warmer. If so, what changes would they hope to accomplish and at what cost?”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46715" y="271090"/>
            <a:ext cx="7295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What should we do about climate change?</a:t>
            </a:r>
          </a:p>
        </p:txBody>
      </p:sp>
      <p:pic>
        <p:nvPicPr>
          <p:cNvPr id="54274" name="Picture 2" descr="http://nefsc.files.wordpress.com/2011/11/holly-chris-v-ed-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007" y="2814519"/>
            <a:ext cx="4251343" cy="3187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715" y="271090"/>
            <a:ext cx="7295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What should we do about climate change?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8310" y="1009485"/>
            <a:ext cx="791143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It is not a science debate; it is a policy debate</a:t>
            </a:r>
          </a:p>
          <a:p>
            <a:endParaRPr lang="en-US" sz="3200" dirty="0" smtClean="0"/>
          </a:p>
          <a:p>
            <a:r>
              <a:rPr lang="en-US" sz="3200" dirty="0" smtClean="0"/>
              <a:t>Climate change is happening now </a:t>
            </a:r>
          </a:p>
          <a:p>
            <a:endParaRPr lang="en-US" sz="3200" dirty="0" smtClean="0"/>
          </a:p>
          <a:p>
            <a:r>
              <a:rPr lang="en-US" sz="3200" dirty="0" smtClean="0"/>
              <a:t>Human greenhouse gas emissions are the </a:t>
            </a:r>
            <a:r>
              <a:rPr lang="en-US" sz="3200" u="sng" dirty="0" smtClean="0"/>
              <a:t>likely</a:t>
            </a:r>
            <a:r>
              <a:rPr lang="en-US" sz="3200" dirty="0" smtClean="0"/>
              <a:t> cause</a:t>
            </a:r>
          </a:p>
          <a:p>
            <a:endParaRPr lang="en-US" sz="3200" dirty="0" smtClean="0"/>
          </a:p>
          <a:p>
            <a:r>
              <a:rPr lang="en-US" sz="3200" dirty="0" smtClean="0"/>
              <a:t>Not fact, but well </a:t>
            </a:r>
          </a:p>
          <a:p>
            <a:r>
              <a:rPr lang="en-US" sz="3200" dirty="0" smtClean="0"/>
              <a:t>supported </a:t>
            </a:r>
          </a:p>
          <a:p>
            <a:r>
              <a:rPr lang="en-US" sz="3200" dirty="0" smtClean="0"/>
              <a:t>hypothesis = theory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4" name="Picture 3" descr="falling_cu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9670" y="3815610"/>
            <a:ext cx="3648475" cy="2724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8309" y="684960"/>
            <a:ext cx="77962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You must weigh the pro’s  and con’s of acting or not acting</a:t>
            </a:r>
          </a:p>
          <a:p>
            <a:endParaRPr lang="en-US" sz="3200" dirty="0" smtClean="0"/>
          </a:p>
          <a:p>
            <a:r>
              <a:rPr lang="en-US" sz="3200" dirty="0" smtClean="0"/>
              <a:t>Reasonable people may come to different conclusions</a:t>
            </a:r>
          </a:p>
          <a:p>
            <a:endParaRPr lang="en-US" sz="3200" dirty="0" smtClean="0"/>
          </a:p>
          <a:p>
            <a:r>
              <a:rPr lang="en-US" sz="3200" dirty="0" smtClean="0"/>
              <a:t>Self-interested people will advocate certain positions no matter </a:t>
            </a:r>
            <a:r>
              <a:rPr lang="en-US" sz="3200" dirty="0" smtClean="0"/>
              <a:t>what</a:t>
            </a:r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46715" y="271090"/>
            <a:ext cx="7295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What should we do about climate change?</a:t>
            </a:r>
          </a:p>
        </p:txBody>
      </p:sp>
      <p:pic>
        <p:nvPicPr>
          <p:cNvPr id="4" name="Picture 3" descr="Fishing 037.jpg"/>
          <p:cNvPicPr>
            <a:picLocks noChangeAspect="1"/>
          </p:cNvPicPr>
          <p:nvPr/>
        </p:nvPicPr>
        <p:blipFill>
          <a:blip r:embed="rId2" cstate="print"/>
          <a:srcRect t="52928"/>
          <a:stretch>
            <a:fillRect/>
          </a:stretch>
        </p:blipFill>
        <p:spPr>
          <a:xfrm>
            <a:off x="4816418" y="5234036"/>
            <a:ext cx="4133752" cy="145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82.jpg"/>
          <p:cNvPicPr>
            <a:picLocks noChangeAspect="1"/>
          </p:cNvPicPr>
          <p:nvPr/>
        </p:nvPicPr>
        <p:blipFill rotWithShape="1">
          <a:blip r:embed="rId2" cstate="print"/>
          <a:srcRect l="9824" r="1838"/>
          <a:stretch/>
        </p:blipFill>
        <p:spPr>
          <a:xfrm>
            <a:off x="0" y="-27450"/>
            <a:ext cx="9144000" cy="6899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310" y="241385"/>
            <a:ext cx="74352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Thank you? Questions? What do you think?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089" y="433410"/>
            <a:ext cx="4104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National Oceanic and Atmospheric Administration</a:t>
            </a:r>
          </a:p>
        </p:txBody>
      </p:sp>
      <p:pic>
        <p:nvPicPr>
          <p:cNvPr id="6" name="Picture 5" descr="NEUS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3165" y="932675"/>
            <a:ext cx="4393397" cy="4081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5079610"/>
            <a:ext cx="4202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Northeast U.S. Continental Shelf</a:t>
            </a:r>
            <a:endParaRPr lang="en-US" sz="2400" dirty="0"/>
          </a:p>
        </p:txBody>
      </p:sp>
      <p:sp>
        <p:nvSpPr>
          <p:cNvPr id="8" name="5-Point Star 7"/>
          <p:cNvSpPr/>
          <p:nvPr/>
        </p:nvSpPr>
        <p:spPr>
          <a:xfrm>
            <a:off x="6415440" y="2660900"/>
            <a:ext cx="76810" cy="76811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4690" y="2123230"/>
            <a:ext cx="40709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</a:rPr>
              <a:t>Marine Fisheries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/>
              <a:t>Climate Research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/>
              <a:t>National </a:t>
            </a:r>
            <a:r>
              <a:rPr lang="en-US" sz="2800" dirty="0"/>
              <a:t>Weather Service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/>
              <a:t>Earth </a:t>
            </a:r>
            <a:r>
              <a:rPr lang="en-US" sz="2800" dirty="0" smtClean="0"/>
              <a:t>Environmental </a:t>
            </a:r>
            <a:r>
              <a:rPr lang="en-US" sz="2800" dirty="0"/>
              <a:t>Satellites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/>
              <a:t>National Marine Sanctuaries and Estuarine Research </a:t>
            </a:r>
            <a:r>
              <a:rPr lang="en-US" sz="2800" dirty="0" smtClean="0"/>
              <a:t>Reserves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9438" y="932675"/>
            <a:ext cx="3954157" cy="58600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28600" indent="-228600">
              <a:spcBef>
                <a:spcPts val="12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3200" dirty="0" smtClean="0"/>
              <a:t>Director of the NOAA Narragansett Laboratory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Ship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-based oceanography programs for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NOAA in the Northeast 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indent="-22860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3200" dirty="0"/>
              <a:t>Lead </a:t>
            </a:r>
            <a:r>
              <a:rPr lang="en-GB" sz="3200" dirty="0" smtClean="0"/>
              <a:t>for a Climate Research Program</a:t>
            </a:r>
          </a:p>
          <a:p>
            <a:pPr marL="228600" indent="-228600">
              <a:spcBef>
                <a:spcPct val="20000"/>
              </a:spcBef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3200" dirty="0" smtClean="0"/>
              <a:t>Teach and advise at URI</a:t>
            </a:r>
            <a:endParaRPr lang="en-GB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6929" y="1201509"/>
            <a:ext cx="4243241" cy="33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215" y="3966670"/>
            <a:ext cx="4268662" cy="2676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hing 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5" y="0"/>
            <a:ext cx="9193401" cy="68950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8310" y="241385"/>
            <a:ext cx="4304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Questions about NOAA?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310" y="241385"/>
            <a:ext cx="14205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Outline</a:t>
            </a:r>
          </a:p>
          <a:p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46715" y="1047890"/>
            <a:ext cx="372528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Introduction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Scientific Hypotheses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Evidence for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Cause of climate change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Climate change and fisheries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What should we do</a:t>
            </a:r>
            <a:endParaRPr lang="en-US" sz="2800" dirty="0"/>
          </a:p>
        </p:txBody>
      </p:sp>
      <p:pic>
        <p:nvPicPr>
          <p:cNvPr id="61442" name="Picture 2" descr="http://nefsc.files.wordpress.com/2011/11/chris-taylor-bongos-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620" y="855865"/>
            <a:ext cx="3887418" cy="5184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8310" y="241385"/>
            <a:ext cx="756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is a hypothesis?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1156</Words>
  <Application>Microsoft Macintosh PowerPoint</Application>
  <PresentationFormat>On-screen Show (4:3)</PresentationFormat>
  <Paragraphs>216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jhare</dc:creator>
  <cp:lastModifiedBy>Kimberly Hare</cp:lastModifiedBy>
  <cp:revision>23</cp:revision>
  <dcterms:created xsi:type="dcterms:W3CDTF">2013-01-14T15:15:33Z</dcterms:created>
  <dcterms:modified xsi:type="dcterms:W3CDTF">2013-01-18T13:29:00Z</dcterms:modified>
</cp:coreProperties>
</file>