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9" r:id="rId2"/>
    <p:sldId id="289" r:id="rId3"/>
    <p:sldId id="297" r:id="rId4"/>
    <p:sldId id="290" r:id="rId5"/>
    <p:sldId id="301" r:id="rId6"/>
    <p:sldId id="304" r:id="rId7"/>
    <p:sldId id="310" r:id="rId8"/>
    <p:sldId id="302" r:id="rId9"/>
    <p:sldId id="308" r:id="rId10"/>
    <p:sldId id="303" r:id="rId11"/>
    <p:sldId id="312" r:id="rId12"/>
    <p:sldId id="305" r:id="rId13"/>
    <p:sldId id="306" r:id="rId14"/>
    <p:sldId id="293" r:id="rId15"/>
    <p:sldId id="296" r:id="rId16"/>
    <p:sldId id="287" r:id="rId17"/>
    <p:sldId id="295" r:id="rId18"/>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mn-cs"/>
      </a:defRPr>
    </a:lvl5pPr>
    <a:lvl6pPr marL="2286000" algn="l" defTabSz="457200" rtl="0" eaLnBrk="1" latinLnBrk="0" hangingPunct="1">
      <a:defRPr sz="2400" kern="1200">
        <a:solidFill>
          <a:schemeClr val="tx1"/>
        </a:solidFill>
        <a:latin typeface="Arial" charset="0"/>
        <a:ea typeface="ＭＳ Ｐゴシック" charset="0"/>
        <a:cs typeface="+mn-cs"/>
      </a:defRPr>
    </a:lvl6pPr>
    <a:lvl7pPr marL="2743200" algn="l" defTabSz="457200" rtl="0" eaLnBrk="1" latinLnBrk="0" hangingPunct="1">
      <a:defRPr sz="2400" kern="1200">
        <a:solidFill>
          <a:schemeClr val="tx1"/>
        </a:solidFill>
        <a:latin typeface="Arial" charset="0"/>
        <a:ea typeface="ＭＳ Ｐゴシック" charset="0"/>
        <a:cs typeface="+mn-cs"/>
      </a:defRPr>
    </a:lvl7pPr>
    <a:lvl8pPr marL="3200400" algn="l" defTabSz="457200" rtl="0" eaLnBrk="1" latinLnBrk="0" hangingPunct="1">
      <a:defRPr sz="2400" kern="1200">
        <a:solidFill>
          <a:schemeClr val="tx1"/>
        </a:solidFill>
        <a:latin typeface="Arial" charset="0"/>
        <a:ea typeface="ＭＳ Ｐゴシック" charset="0"/>
        <a:cs typeface="+mn-cs"/>
      </a:defRPr>
    </a:lvl8pPr>
    <a:lvl9pPr marL="3657600" algn="l" defTabSz="457200" rtl="0" eaLnBrk="1" latinLnBrk="0" hangingPunct="1">
      <a:defRPr sz="2400"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D209"/>
    <a:srgbClr val="990066"/>
    <a:srgbClr val="CC0000"/>
    <a:srgbClr val="006699"/>
    <a:srgbClr val="005FA2"/>
    <a:srgbClr val="973A2B"/>
    <a:srgbClr val="C5031A"/>
    <a:srgbClr val="EEC70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16" autoAdjust="0"/>
    <p:restoredTop sz="79358" autoAdjust="0"/>
  </p:normalViewPr>
  <p:slideViewPr>
    <p:cSldViewPr snapToGrid="0">
      <p:cViewPr varScale="1">
        <p:scale>
          <a:sx n="86" d="100"/>
          <a:sy n="86" d="100"/>
        </p:scale>
        <p:origin x="-1488" y="-112"/>
      </p:cViewPr>
      <p:guideLst>
        <p:guide orient="horz" pos="52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04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atin typeface="Times New Roman" charset="0"/>
              </a:defRPr>
            </a:lvl1pPr>
          </a:lstStyle>
          <a:p>
            <a:endParaRPr lang="en-US"/>
          </a:p>
        </p:txBody>
      </p:sp>
      <p:sp>
        <p:nvSpPr>
          <p:cNvPr id="3604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endParaRPr lang="en-US"/>
          </a:p>
        </p:txBody>
      </p:sp>
      <p:sp>
        <p:nvSpPr>
          <p:cNvPr id="3604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604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604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atin typeface="Times New Roman" charset="0"/>
              </a:defRPr>
            </a:lvl1pPr>
          </a:lstStyle>
          <a:p>
            <a:endParaRPr lang="en-US"/>
          </a:p>
        </p:txBody>
      </p:sp>
      <p:sp>
        <p:nvSpPr>
          <p:cNvPr id="3604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fld id="{775A852C-CC6B-6149-9011-BD954EFD60A1}" type="slidenum">
              <a:rPr lang="en-US"/>
              <a:pPr/>
              <a:t>‹#›</a:t>
            </a:fld>
            <a:endParaRPr lang="en-US"/>
          </a:p>
        </p:txBody>
      </p:sp>
    </p:spTree>
    <p:extLst>
      <p:ext uri="{BB962C8B-B14F-4D97-AF65-F5344CB8AC3E}">
        <p14:creationId xmlns:p14="http://schemas.microsoft.com/office/powerpoint/2010/main" val="31744497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E5CDDA-B3B8-BD46-AF14-2552D0D12DA0}" type="slidenum">
              <a:rPr lang="en-US"/>
              <a:pPr/>
              <a:t>1</a:t>
            </a:fld>
            <a:endParaRPr lang="en-US"/>
          </a:p>
        </p:txBody>
      </p:sp>
      <p:sp>
        <p:nvSpPr>
          <p:cNvPr id="372738"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372739" name="Rectangle 3"/>
          <p:cNvSpPr>
            <a:spLocks noGrp="1" noChangeArrowheads="1"/>
          </p:cNvSpPr>
          <p:nvPr>
            <p:ph type="body" idx="1"/>
          </p:nvPr>
        </p:nvSpPr>
        <p:spPr/>
        <p:txBody>
          <a:bodyPr/>
          <a:lstStyle/>
          <a:p>
            <a:r>
              <a:rPr lang="en-US" u="sng">
                <a:latin typeface="Arial" charset="0"/>
              </a:rPr>
              <a:t>Vocabulary</a:t>
            </a:r>
            <a:endParaRPr lang="en-US">
              <a:latin typeface="Arial" charset="0"/>
            </a:endParaRPr>
          </a:p>
          <a:p>
            <a:r>
              <a:rPr lang="en-US">
                <a:latin typeface="Arial" charset="0"/>
              </a:rPr>
              <a:t>The following terms and techniques are presented in or relevant to this video:</a:t>
            </a:r>
          </a:p>
          <a:p>
            <a:endParaRPr lang="en-US">
              <a:latin typeface="Arial" charset="0"/>
            </a:endParaRPr>
          </a:p>
          <a:p>
            <a:r>
              <a:rPr lang="en-US" b="1">
                <a:latin typeface="Arial" charset="0"/>
              </a:rPr>
              <a:t>Artificial selection</a:t>
            </a:r>
            <a:r>
              <a:rPr lang="en-US">
                <a:latin typeface="Arial" charset="0"/>
              </a:rPr>
              <a:t>—Selective breeding of domesticated plants and animals to promote the occurrence of desirable inherited traits in offspring.</a:t>
            </a:r>
          </a:p>
          <a:p>
            <a:r>
              <a:rPr lang="en-US" b="1">
                <a:latin typeface="Arial" charset="0"/>
              </a:rPr>
              <a:t>Darwinian fitness</a:t>
            </a:r>
            <a:r>
              <a:rPr lang="en-US">
                <a:latin typeface="Arial" charset="0"/>
              </a:rPr>
              <a:t>—The contribution an individual makes to the gene pool of the next generation, relative to the contribution of other individuals in the population.</a:t>
            </a:r>
          </a:p>
          <a:p>
            <a:r>
              <a:rPr lang="en-US" b="1">
                <a:latin typeface="Arial" charset="0"/>
              </a:rPr>
              <a:t>Descent with modification</a:t>
            </a:r>
            <a:r>
              <a:rPr lang="en-US">
                <a:latin typeface="Arial" charset="0"/>
              </a:rPr>
              <a:t>—Darwin</a:t>
            </a:r>
            <a:r>
              <a:rPr lang="ja-JP" altLang="en-US">
                <a:latin typeface="Arial"/>
              </a:rPr>
              <a:t>’</a:t>
            </a:r>
            <a:r>
              <a:rPr lang="en-US">
                <a:latin typeface="Arial" charset="0"/>
              </a:rPr>
              <a:t>s initial phrase for the general process of evolution.</a:t>
            </a:r>
          </a:p>
          <a:p>
            <a:r>
              <a:rPr lang="en-US" b="1">
                <a:latin typeface="Arial" charset="0"/>
              </a:rPr>
              <a:t>Evolution</a:t>
            </a:r>
            <a:r>
              <a:rPr lang="en-US">
                <a:latin typeface="Arial" charset="0"/>
              </a:rPr>
              <a:t>—Genetic change in a population or species over generations; all the changes that transform life on Earth; the heritable changes that have produced Earth</a:t>
            </a:r>
            <a:r>
              <a:rPr lang="ja-JP" altLang="en-US">
                <a:latin typeface="Arial"/>
              </a:rPr>
              <a:t>’</a:t>
            </a:r>
            <a:r>
              <a:rPr lang="en-US">
                <a:latin typeface="Arial" charset="0"/>
              </a:rPr>
              <a:t>s diversity of organisms.</a:t>
            </a:r>
          </a:p>
          <a:p>
            <a:r>
              <a:rPr lang="en-US" b="1">
                <a:latin typeface="Arial" charset="0"/>
              </a:rPr>
              <a:t>Evolutionary adaptation</a:t>
            </a:r>
            <a:r>
              <a:rPr lang="en-US">
                <a:latin typeface="Arial" charset="0"/>
              </a:rPr>
              <a:t>—An inherited characteristic that enhances an organism</a:t>
            </a:r>
            <a:r>
              <a:rPr lang="ja-JP" altLang="en-US">
                <a:latin typeface="Arial"/>
              </a:rPr>
              <a:t>’</a:t>
            </a:r>
            <a:r>
              <a:rPr lang="en-US">
                <a:latin typeface="Arial" charset="0"/>
              </a:rPr>
              <a:t>s ability to survive and reproduce in a particular environment.</a:t>
            </a:r>
          </a:p>
          <a:p>
            <a:r>
              <a:rPr lang="en-US" b="1">
                <a:latin typeface="Arial" charset="0"/>
              </a:rPr>
              <a:t>Macroevolution</a:t>
            </a:r>
            <a:r>
              <a:rPr lang="en-US">
                <a:latin typeface="Arial" charset="0"/>
              </a:rPr>
              <a:t>—Evolutionary change on a grand scale, encompassing the origin of new taxonomic groups, evolutionary trends, adaptive radiation, and mass extinction.</a:t>
            </a:r>
            <a:endParaRPr lang="en-US" b="1">
              <a:latin typeface="Arial" charset="0"/>
            </a:endParaRPr>
          </a:p>
          <a:p>
            <a:r>
              <a:rPr lang="en-US" b="1">
                <a:latin typeface="Arial" charset="0"/>
              </a:rPr>
              <a:t>Microevolution</a:t>
            </a:r>
            <a:r>
              <a:rPr lang="en-US">
                <a:latin typeface="Arial" charset="0"/>
              </a:rPr>
              <a:t>—A change in a population</a:t>
            </a:r>
            <a:r>
              <a:rPr lang="ja-JP" altLang="en-US">
                <a:latin typeface="Arial"/>
              </a:rPr>
              <a:t>’</a:t>
            </a:r>
            <a:r>
              <a:rPr lang="en-US">
                <a:latin typeface="Arial" charset="0"/>
              </a:rPr>
              <a:t>s gene pool over a succession of generations; evolutionary changes in species over relatively brief periods of geological time.</a:t>
            </a:r>
            <a:endParaRPr lang="en-US" b="1">
              <a:latin typeface="Arial" charset="0"/>
            </a:endParaRPr>
          </a:p>
          <a:p>
            <a:r>
              <a:rPr lang="en-US" b="1">
                <a:latin typeface="Arial" charset="0"/>
              </a:rPr>
              <a:t>Natural selection</a:t>
            </a:r>
            <a:r>
              <a:rPr lang="en-US">
                <a:latin typeface="Arial" charset="0"/>
              </a:rPr>
              <a:t>—Differential success in reproduction by different phenotypes resulting from interactions with the environment. Evolution occurs when natural selection produces changes in the relative frequencies of alleles in a population's gene pool.</a:t>
            </a:r>
          </a:p>
          <a:p>
            <a:r>
              <a:rPr lang="en-US" b="1">
                <a:latin typeface="Arial" charset="0"/>
              </a:rPr>
              <a:t>Scientific theory</a:t>
            </a:r>
            <a:r>
              <a:rPr lang="en-US">
                <a:latin typeface="Arial" charset="0"/>
              </a:rPr>
              <a:t>—A widely accepted explanatory idea that is broad in scope and supported by a large body of evidence.</a:t>
            </a:r>
          </a:p>
          <a:p>
            <a:r>
              <a:rPr lang="en-US" b="1">
                <a:latin typeface="Arial" charset="0"/>
              </a:rPr>
              <a:t>Traits</a:t>
            </a:r>
            <a:r>
              <a:rPr lang="en-US">
                <a:latin typeface="Arial" charset="0"/>
              </a:rPr>
              <a:t>—A genetically determined characteristic or feature. </a:t>
            </a:r>
          </a:p>
          <a:p>
            <a:endParaRPr lang="en-US">
              <a:latin typeface="Arial" charset="0"/>
            </a:endParaRPr>
          </a:p>
          <a:p>
            <a:r>
              <a:rPr lang="en-US" u="sng">
                <a:latin typeface="Arial" charset="0"/>
              </a:rPr>
              <a:t>Textbook Reference</a:t>
            </a:r>
            <a:endParaRPr lang="en-US">
              <a:latin typeface="Arial" charset="0"/>
            </a:endParaRPr>
          </a:p>
          <a:p>
            <a:r>
              <a:rPr lang="en-US" i="1">
                <a:latin typeface="Arial" charset="0"/>
              </a:rPr>
              <a:t>Biology: Concepts &amp; Connections</a:t>
            </a:r>
          </a:p>
          <a:p>
            <a:r>
              <a:rPr lang="en-US">
                <a:latin typeface="Arial" charset="0"/>
              </a:rPr>
              <a:t>	Module 13.1 A sea voyage helped Darwin frame his theory of evolution (pages 258</a:t>
            </a:r>
            <a:r>
              <a:rPr lang="en-US">
                <a:latin typeface="Arial" charset="0"/>
                <a:cs typeface="Times New Roman" charset="0"/>
              </a:rPr>
              <a:t>–</a:t>
            </a:r>
            <a:r>
              <a:rPr lang="en-US">
                <a:latin typeface="Arial" charset="0"/>
              </a:rPr>
              <a:t>259)</a:t>
            </a:r>
          </a:p>
          <a:p>
            <a:r>
              <a:rPr lang="en-US">
                <a:latin typeface="Arial" charset="0"/>
              </a:rPr>
              <a:t>	Module 13.2 The study of fossils provides strong evidence for evolution (pages 260</a:t>
            </a:r>
            <a:r>
              <a:rPr lang="en-US">
                <a:latin typeface="Arial" charset="0"/>
                <a:cs typeface="Times New Roman" charset="0"/>
              </a:rPr>
              <a:t>–</a:t>
            </a:r>
            <a:r>
              <a:rPr lang="en-US">
                <a:latin typeface="Arial" charset="0"/>
              </a:rPr>
              <a:t>261)</a:t>
            </a:r>
          </a:p>
          <a:p>
            <a:r>
              <a:rPr lang="en-US">
                <a:latin typeface="Arial" charset="0"/>
              </a:rPr>
              <a:t>	Module 13.3 A mass of evidence validates the evolutionary view of life (pages 262</a:t>
            </a:r>
            <a:r>
              <a:rPr lang="en-US">
                <a:latin typeface="Arial" charset="0"/>
                <a:cs typeface="Times New Roman" charset="0"/>
              </a:rPr>
              <a:t>–</a:t>
            </a:r>
            <a:r>
              <a:rPr lang="en-US">
                <a:latin typeface="Arial" charset="0"/>
              </a:rPr>
              <a:t>263)</a:t>
            </a:r>
          </a:p>
          <a:p>
            <a:r>
              <a:rPr lang="en-US">
                <a:latin typeface="Arial" charset="0"/>
              </a:rPr>
              <a:t>	Module 13.4 Darwin proposed natural selection as the mechanism of evolution (pages 264</a:t>
            </a:r>
            <a:r>
              <a:rPr lang="en-US">
                <a:latin typeface="Arial" charset="0"/>
                <a:cs typeface="Times New Roman" charset="0"/>
              </a:rPr>
              <a:t>–</a:t>
            </a:r>
            <a:r>
              <a:rPr lang="en-US">
                <a:latin typeface="Arial" charset="0"/>
              </a:rPr>
              <a:t>265)</a:t>
            </a:r>
          </a:p>
          <a:p>
            <a:r>
              <a:rPr lang="en-US">
                <a:latin typeface="Arial" charset="0"/>
              </a:rPr>
              <a:t>	Chapter 14 Opening Essay: Evolution Underground (pages 280</a:t>
            </a:r>
            <a:r>
              <a:rPr lang="en-US">
                <a:latin typeface="Arial" charset="0"/>
                <a:cs typeface="Times New Roman" charset="0"/>
              </a:rPr>
              <a:t>–</a:t>
            </a:r>
            <a:r>
              <a:rPr lang="en-US">
                <a:latin typeface="Arial" charset="0"/>
              </a:rPr>
              <a:t>281)</a:t>
            </a:r>
          </a:p>
          <a:p>
            <a:r>
              <a:rPr lang="en-US">
                <a:latin typeface="Arial" charset="0"/>
              </a:rPr>
              <a:t>	Module 14.4 Islands are living laboratories of speciation (page 287)</a:t>
            </a:r>
          </a:p>
          <a:p>
            <a:r>
              <a:rPr lang="en-US">
                <a:latin typeface="Arial" charset="0"/>
              </a:rPr>
              <a:t>	Module 14.9 Peter and Rosemary Grant study the evolution of Darwin</a:t>
            </a:r>
            <a:r>
              <a:rPr lang="ja-JP" altLang="en-US">
                <a:latin typeface="Arial"/>
              </a:rPr>
              <a:t>’</a:t>
            </a:r>
            <a:r>
              <a:rPr lang="en-US">
                <a:latin typeface="Arial" charset="0"/>
              </a:rPr>
              <a:t>s finches (page 292)</a:t>
            </a:r>
          </a:p>
          <a:p>
            <a:endParaRPr lang="en-US">
              <a:latin typeface="Arial" charset="0"/>
            </a:endParaRPr>
          </a:p>
          <a:p>
            <a:r>
              <a:rPr lang="en-US" i="1">
                <a:latin typeface="Arial" charset="0"/>
              </a:rPr>
              <a:t>Essential Biology </a:t>
            </a:r>
            <a:r>
              <a:rPr lang="en-US">
                <a:latin typeface="Arial" charset="0"/>
              </a:rPr>
              <a:t>and</a:t>
            </a:r>
            <a:r>
              <a:rPr lang="en-US" i="1">
                <a:latin typeface="Arial" charset="0"/>
              </a:rPr>
              <a:t> Essential Biology with Physiology</a:t>
            </a:r>
            <a:endParaRPr lang="en-US">
              <a:latin typeface="Arial" charset="0"/>
            </a:endParaRPr>
          </a:p>
          <a:p>
            <a:r>
              <a:rPr lang="en-US">
                <a:latin typeface="Arial" charset="0"/>
              </a:rPr>
              <a:t>	Charles Darwin and </a:t>
            </a:r>
            <a:r>
              <a:rPr lang="en-US" i="1">
                <a:latin typeface="Arial" charset="0"/>
              </a:rPr>
              <a:t>The Origin of Species</a:t>
            </a:r>
            <a:r>
              <a:rPr lang="en-US">
                <a:latin typeface="Arial" charset="0"/>
              </a:rPr>
              <a:t> (pages 244</a:t>
            </a:r>
            <a:r>
              <a:rPr lang="en-US">
                <a:latin typeface="Arial" charset="0"/>
                <a:cs typeface="Times New Roman" charset="0"/>
              </a:rPr>
              <a:t>–</a:t>
            </a:r>
            <a:r>
              <a:rPr lang="en-US">
                <a:latin typeface="Arial" charset="0"/>
              </a:rPr>
              <a:t>249)</a:t>
            </a:r>
          </a:p>
          <a:p>
            <a:r>
              <a:rPr lang="en-US">
                <a:latin typeface="Arial" charset="0"/>
              </a:rPr>
              <a:t>	Evidence of Evolution (pages 249</a:t>
            </a:r>
            <a:r>
              <a:rPr lang="en-US">
                <a:latin typeface="Arial" charset="0"/>
                <a:cs typeface="Times New Roman" charset="0"/>
              </a:rPr>
              <a:t>–</a:t>
            </a:r>
            <a:r>
              <a:rPr lang="en-US">
                <a:latin typeface="Arial" charset="0"/>
              </a:rPr>
              <a:t>253)</a:t>
            </a:r>
          </a:p>
          <a:p>
            <a:r>
              <a:rPr lang="en-US">
                <a:latin typeface="Arial" charset="0"/>
              </a:rPr>
              <a:t>	Natural Selection and Adaptive Evolution (pages 254</a:t>
            </a:r>
            <a:r>
              <a:rPr lang="en-US">
                <a:latin typeface="Arial" charset="0"/>
                <a:cs typeface="Times New Roman" charset="0"/>
              </a:rPr>
              <a:t>–</a:t>
            </a:r>
            <a:r>
              <a:rPr lang="en-US">
                <a:latin typeface="Arial" charset="0"/>
              </a:rPr>
              <a:t>256)</a:t>
            </a:r>
          </a:p>
          <a:p>
            <a:r>
              <a:rPr lang="en-US">
                <a:latin typeface="Arial" charset="0"/>
              </a:rPr>
              <a:t>	The Modern Synthesis: Darwinism Meets Genetics (pages 256</a:t>
            </a:r>
            <a:r>
              <a:rPr lang="en-US">
                <a:latin typeface="Arial" charset="0"/>
                <a:cs typeface="Times New Roman" charset="0"/>
              </a:rPr>
              <a:t>–</a:t>
            </a:r>
            <a:r>
              <a:rPr lang="en-US">
                <a:latin typeface="Arial" charset="0"/>
              </a:rPr>
              <a:t>260)</a:t>
            </a:r>
          </a:p>
          <a:p>
            <a:r>
              <a:rPr lang="en-US">
                <a:latin typeface="Arial" charset="0"/>
              </a:rPr>
              <a:t>	Macroevolution and the Diversity of Life (pages 271</a:t>
            </a:r>
            <a:r>
              <a:rPr lang="en-US">
                <a:latin typeface="Arial" charset="0"/>
                <a:cs typeface="Times New Roman" charset="0"/>
              </a:rPr>
              <a:t>–</a:t>
            </a:r>
            <a:r>
              <a:rPr lang="en-US">
                <a:latin typeface="Arial" charset="0"/>
              </a:rPr>
              <a:t>272)</a:t>
            </a:r>
          </a:p>
          <a:p>
            <a:r>
              <a:rPr lang="en-US">
                <a:latin typeface="Arial" charset="0"/>
              </a:rPr>
              <a:t>	The Origin of Species (pages 272</a:t>
            </a:r>
            <a:r>
              <a:rPr lang="en-US">
                <a:latin typeface="Arial" charset="0"/>
                <a:cs typeface="Times New Roman" charset="0"/>
              </a:rPr>
              <a:t>–</a:t>
            </a:r>
            <a:r>
              <a:rPr lang="en-US">
                <a:latin typeface="Arial" charset="0"/>
              </a:rPr>
              <a:t>280)</a:t>
            </a:r>
          </a:p>
          <a:p>
            <a:r>
              <a:rPr lang="en-US">
                <a:latin typeface="Arial" charset="0"/>
              </a:rPr>
              <a:t>	The Evolution of Biological Novelty (pages 280</a:t>
            </a:r>
            <a:r>
              <a:rPr lang="en-US">
                <a:latin typeface="Arial" charset="0"/>
                <a:cs typeface="Times New Roman" charset="0"/>
              </a:rPr>
              <a:t>–</a:t>
            </a:r>
            <a:r>
              <a:rPr lang="en-US">
                <a:latin typeface="Arial" charset="0"/>
              </a:rPr>
              <a:t>282)</a:t>
            </a:r>
          </a:p>
          <a:p>
            <a:endParaRPr lang="en-US">
              <a:latin typeface="Arial" charset="0"/>
            </a:endParaRPr>
          </a:p>
          <a:p>
            <a:r>
              <a:rPr lang="en-US" u="sng">
                <a:latin typeface="Arial" charset="0"/>
              </a:rPr>
              <a:t>Media Resources</a:t>
            </a:r>
            <a:endParaRPr lang="en-US">
              <a:latin typeface="Arial" charset="0"/>
            </a:endParaRPr>
          </a:p>
          <a:p>
            <a:r>
              <a:rPr lang="en-US" i="1">
                <a:latin typeface="Arial" charset="0"/>
              </a:rPr>
              <a:t>Biology: Concepts &amp; Connections</a:t>
            </a:r>
          </a:p>
          <a:p>
            <a:pPr eaLnBrk="0" hangingPunct="0">
              <a:spcBef>
                <a:spcPct val="0"/>
              </a:spcBef>
            </a:pPr>
            <a:r>
              <a:rPr lang="en-US" i="1">
                <a:latin typeface="Arial" charset="0"/>
              </a:rPr>
              <a:t>	</a:t>
            </a:r>
            <a:r>
              <a:rPr lang="en-US">
                <a:latin typeface="Arial" charset="0"/>
              </a:rPr>
              <a:t>Web/CD 13A </a:t>
            </a:r>
            <a:r>
              <a:rPr lang="en-US" i="1">
                <a:latin typeface="Arial" charset="0"/>
              </a:rPr>
              <a:t>Darwin and the Gal</a:t>
            </a:r>
            <a:r>
              <a:rPr lang="en-US" i="1">
                <a:latin typeface="Arial" charset="0"/>
                <a:cs typeface="Arial" charset="0"/>
              </a:rPr>
              <a:t>á</a:t>
            </a:r>
            <a:r>
              <a:rPr lang="en-US" i="1">
                <a:latin typeface="Arial" charset="0"/>
              </a:rPr>
              <a:t>pagos Islands</a:t>
            </a:r>
            <a:endParaRPr lang="en-US">
              <a:latin typeface="Arial" charset="0"/>
            </a:endParaRPr>
          </a:p>
          <a:p>
            <a:pPr eaLnBrk="0" hangingPunct="0">
              <a:spcBef>
                <a:spcPct val="0"/>
              </a:spcBef>
            </a:pPr>
            <a:r>
              <a:rPr lang="en-US" i="1">
                <a:latin typeface="Arial" charset="0"/>
              </a:rPr>
              <a:t>	</a:t>
            </a:r>
            <a:r>
              <a:rPr lang="en-US">
                <a:latin typeface="Arial" charset="0"/>
              </a:rPr>
              <a:t>Web/CD 13B </a:t>
            </a:r>
            <a:r>
              <a:rPr lang="en-US" i="1">
                <a:latin typeface="Arial" charset="0"/>
              </a:rPr>
              <a:t>The Voyage of the </a:t>
            </a:r>
            <a:r>
              <a:rPr lang="en-US">
                <a:latin typeface="Arial" charset="0"/>
              </a:rPr>
              <a:t>Beagle</a:t>
            </a:r>
            <a:r>
              <a:rPr lang="en-US" i="1">
                <a:latin typeface="Arial" charset="0"/>
              </a:rPr>
              <a:t>: Darwin</a:t>
            </a:r>
            <a:r>
              <a:rPr lang="ja-JP" altLang="en-US" i="1">
                <a:latin typeface="Arial"/>
              </a:rPr>
              <a:t>’</a:t>
            </a:r>
            <a:r>
              <a:rPr lang="en-US" i="1">
                <a:latin typeface="Arial" charset="0"/>
              </a:rPr>
              <a:t>s Trip Around the World</a:t>
            </a:r>
            <a:endParaRPr lang="en-US">
              <a:latin typeface="Arial" charset="0"/>
            </a:endParaRPr>
          </a:p>
          <a:p>
            <a:pPr eaLnBrk="0" hangingPunct="0">
              <a:spcBef>
                <a:spcPct val="0"/>
              </a:spcBef>
            </a:pPr>
            <a:r>
              <a:rPr lang="en-US" i="1">
                <a:latin typeface="Arial" charset="0"/>
              </a:rPr>
              <a:t>	</a:t>
            </a:r>
            <a:r>
              <a:rPr lang="en-US">
                <a:latin typeface="Arial" charset="0"/>
              </a:rPr>
              <a:t>Web/CD Chapter 13—Thinking as a Scientist: </a:t>
            </a:r>
            <a:r>
              <a:rPr lang="en-US" i="1">
                <a:latin typeface="Arial" charset="0"/>
              </a:rPr>
              <a:t>How Do Environmental Changes Affect a Population?</a:t>
            </a:r>
          </a:p>
          <a:p>
            <a:pPr eaLnBrk="0" hangingPunct="0">
              <a:spcBef>
                <a:spcPct val="0"/>
              </a:spcBef>
            </a:pPr>
            <a:r>
              <a:rPr lang="en-US" i="1">
                <a:latin typeface="Arial" charset="0"/>
              </a:rPr>
              <a:t>	</a:t>
            </a:r>
            <a:r>
              <a:rPr lang="en-US">
                <a:latin typeface="Arial" charset="0"/>
              </a:rPr>
              <a:t>Web/CD 14A </a:t>
            </a:r>
            <a:r>
              <a:rPr lang="en-US" i="1">
                <a:latin typeface="Arial" charset="0"/>
              </a:rPr>
              <a:t>Exploring Speciation on Islands</a:t>
            </a:r>
            <a:endParaRPr lang="en-US">
              <a:latin typeface="Arial" charset="0"/>
            </a:endParaRPr>
          </a:p>
          <a:p>
            <a:pPr eaLnBrk="0" hangingPunct="0">
              <a:spcBef>
                <a:spcPct val="0"/>
              </a:spcBef>
            </a:pPr>
            <a:r>
              <a:rPr lang="en-US">
                <a:latin typeface="Arial" charset="0"/>
              </a:rPr>
              <a:t>	Web/CD Chapter 14—Thinking as a Scientist: </a:t>
            </a:r>
            <a:r>
              <a:rPr lang="en-US" i="1">
                <a:latin typeface="Arial" charset="0"/>
              </a:rPr>
              <a:t>How Do New Species Arise by Genetic Isolation?</a:t>
            </a:r>
          </a:p>
          <a:p>
            <a:pPr eaLnBrk="0" hangingPunct="0">
              <a:spcBef>
                <a:spcPct val="0"/>
              </a:spcBef>
            </a:pPr>
            <a:endParaRPr lang="en-US" i="1">
              <a:latin typeface="Arial" charset="0"/>
            </a:endParaRPr>
          </a:p>
          <a:p>
            <a:r>
              <a:rPr lang="en-US" i="1">
                <a:latin typeface="Arial" charset="0"/>
              </a:rPr>
              <a:t>Essential Biology</a:t>
            </a:r>
            <a:r>
              <a:rPr lang="en-US">
                <a:latin typeface="Arial" charset="0"/>
              </a:rPr>
              <a:t> and </a:t>
            </a:r>
            <a:r>
              <a:rPr lang="en-US" i="1">
                <a:latin typeface="Arial" charset="0"/>
              </a:rPr>
              <a:t>Essential Biology with Physiology</a:t>
            </a:r>
            <a:endParaRPr lang="en-US">
              <a:latin typeface="Arial" charset="0"/>
            </a:endParaRPr>
          </a:p>
          <a:p>
            <a:pPr eaLnBrk="0" hangingPunct="0">
              <a:spcBef>
                <a:spcPct val="0"/>
              </a:spcBef>
            </a:pPr>
            <a:r>
              <a:rPr lang="en-US" i="1">
                <a:latin typeface="Arial" charset="0"/>
              </a:rPr>
              <a:t>	</a:t>
            </a:r>
            <a:r>
              <a:rPr lang="en-US">
                <a:latin typeface="Arial" charset="0"/>
              </a:rPr>
              <a:t>Web/CD 13A </a:t>
            </a:r>
            <a:r>
              <a:rPr lang="en-US" i="1">
                <a:latin typeface="Arial" charset="0"/>
              </a:rPr>
              <a:t>The Voyage of the </a:t>
            </a:r>
            <a:r>
              <a:rPr lang="en-US">
                <a:latin typeface="Arial" charset="0"/>
              </a:rPr>
              <a:t>Beagle</a:t>
            </a:r>
            <a:r>
              <a:rPr lang="en-US" i="1">
                <a:latin typeface="Arial" charset="0"/>
              </a:rPr>
              <a:t>: Darwin</a:t>
            </a:r>
            <a:r>
              <a:rPr lang="ja-JP" altLang="en-US" i="1">
                <a:latin typeface="Arial"/>
              </a:rPr>
              <a:t>’</a:t>
            </a:r>
            <a:r>
              <a:rPr lang="en-US" i="1">
                <a:latin typeface="Arial" charset="0"/>
              </a:rPr>
              <a:t>s Trip around the World</a:t>
            </a:r>
            <a:endParaRPr lang="en-US">
              <a:latin typeface="Arial" charset="0"/>
            </a:endParaRPr>
          </a:p>
          <a:p>
            <a:pPr eaLnBrk="0" hangingPunct="0">
              <a:spcBef>
                <a:spcPct val="0"/>
              </a:spcBef>
            </a:pPr>
            <a:r>
              <a:rPr lang="en-US" i="1">
                <a:latin typeface="Arial" charset="0"/>
              </a:rPr>
              <a:t>	</a:t>
            </a:r>
            <a:r>
              <a:rPr lang="en-US">
                <a:latin typeface="Arial" charset="0"/>
              </a:rPr>
              <a:t>Web/CD 13B </a:t>
            </a:r>
            <a:r>
              <a:rPr lang="en-US" i="1">
                <a:latin typeface="Arial" charset="0"/>
              </a:rPr>
              <a:t>Darwin and the Gal</a:t>
            </a:r>
            <a:r>
              <a:rPr lang="en-US" i="1">
                <a:latin typeface="Arial" charset="0"/>
                <a:cs typeface="Times New Roman" charset="0"/>
              </a:rPr>
              <a:t>á</a:t>
            </a:r>
            <a:r>
              <a:rPr lang="en-US" i="1">
                <a:latin typeface="Arial" charset="0"/>
              </a:rPr>
              <a:t>pagos Islands</a:t>
            </a:r>
            <a:endParaRPr lang="en-US">
              <a:latin typeface="Arial" charset="0"/>
            </a:endParaRPr>
          </a:p>
          <a:p>
            <a:pPr eaLnBrk="0" hangingPunct="0">
              <a:spcBef>
                <a:spcPct val="0"/>
              </a:spcBef>
            </a:pPr>
            <a:r>
              <a:rPr lang="en-US" i="1">
                <a:latin typeface="Arial" charset="0"/>
              </a:rPr>
              <a:t>	</a:t>
            </a:r>
            <a:r>
              <a:rPr lang="en-US">
                <a:latin typeface="Arial" charset="0"/>
              </a:rPr>
              <a:t>Web/CD Chapter 13—Case Studies in the Process of Science: </a:t>
            </a:r>
            <a:r>
              <a:rPr lang="en-US" i="1">
                <a:latin typeface="Arial" charset="0"/>
              </a:rPr>
              <a:t>How Do Environmental Changes Affect a Population of Leafhoppers?</a:t>
            </a:r>
          </a:p>
          <a:p>
            <a:pPr eaLnBrk="0" hangingPunct="0">
              <a:spcBef>
                <a:spcPct val="0"/>
              </a:spcBef>
            </a:pPr>
            <a:r>
              <a:rPr lang="en-US" i="1">
                <a:latin typeface="Arial" charset="0"/>
              </a:rPr>
              <a:t>	</a:t>
            </a:r>
            <a:r>
              <a:rPr lang="en-US">
                <a:latin typeface="Arial" charset="0"/>
              </a:rPr>
              <a:t>Web/CD Chapter 13—Biology and Society on the Web: </a:t>
            </a:r>
            <a:r>
              <a:rPr lang="en-US" i="1">
                <a:latin typeface="Arial" charset="0"/>
              </a:rPr>
              <a:t>Learn about the evolution of bacteria that are resistant to antibiotics</a:t>
            </a:r>
          </a:p>
          <a:p>
            <a:pPr eaLnBrk="0" hangingPunct="0">
              <a:spcBef>
                <a:spcPct val="0"/>
              </a:spcBef>
            </a:pPr>
            <a:r>
              <a:rPr lang="en-US" i="1">
                <a:latin typeface="Arial" charset="0"/>
              </a:rPr>
              <a:t>	</a:t>
            </a:r>
            <a:r>
              <a:rPr lang="en-US">
                <a:latin typeface="Arial" charset="0"/>
              </a:rPr>
              <a:t>Web/CD 14B </a:t>
            </a:r>
            <a:r>
              <a:rPr lang="en-US" i="1">
                <a:latin typeface="Arial" charset="0"/>
              </a:rPr>
              <a:t>Exploring Speciation on Islands</a:t>
            </a:r>
            <a:endParaRPr lang="en-US">
              <a:latin typeface="Arial" charset="0"/>
            </a:endParaRPr>
          </a:p>
          <a:p>
            <a:pPr eaLnBrk="0" hangingPunct="0">
              <a:spcBef>
                <a:spcPct val="0"/>
              </a:spcBef>
            </a:pPr>
            <a:r>
              <a:rPr lang="en-US">
                <a:latin typeface="Arial" charset="0"/>
              </a:rPr>
              <a:t>	Web/CD Chapter 14—Case Studies in the Process of Science: </a:t>
            </a:r>
            <a:r>
              <a:rPr lang="en-US" i="1">
                <a:latin typeface="Arial" charset="0"/>
              </a:rPr>
              <a:t>How Do New Species Arise by Genetic Isolation?</a:t>
            </a:r>
          </a:p>
          <a:p>
            <a:pPr eaLnBrk="0" hangingPunct="0">
              <a:spcBef>
                <a:spcPct val="0"/>
              </a:spcBef>
            </a:pPr>
            <a:endParaRPr lang="en-US" i="1">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D8D5E9-2C7C-7D43-8A47-0420F0EEE274}" type="slidenum">
              <a:rPr lang="en-US"/>
              <a:pPr/>
              <a:t>10</a:t>
            </a:fld>
            <a:endParaRPr lang="en-US"/>
          </a:p>
        </p:txBody>
      </p:sp>
      <p:sp>
        <p:nvSpPr>
          <p:cNvPr id="537602"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537603" name="Rectangle 3"/>
          <p:cNvSpPr>
            <a:spLocks noGrp="1" noChangeArrowheads="1"/>
          </p:cNvSpPr>
          <p:nvPr>
            <p:ph type="body" idx="1"/>
          </p:nvPr>
        </p:nvSpPr>
        <p:spPr/>
        <p:txBody>
          <a:bodyPr/>
          <a:lstStyle/>
          <a:p>
            <a:r>
              <a:rPr lang="en-US">
                <a:latin typeface="Arial" charset="0"/>
              </a:rPr>
              <a:t>Checkpoint questions are intended to help your students review the basic terms, facts, and information presented in the video segment. Alternatively, you may find these questions helpful if you have a personal response system integrated into your classroom.</a:t>
            </a:r>
          </a:p>
          <a:p>
            <a:endParaRPr lang="en-US">
              <a:latin typeface="Arial" charset="0"/>
            </a:endParaRPr>
          </a:p>
          <a:p>
            <a:r>
              <a:rPr lang="en-US" u="sng">
                <a:latin typeface="Arial" charset="0"/>
              </a:rPr>
              <a:t>Questions and Answers</a:t>
            </a:r>
            <a:endParaRPr lang="en-US">
              <a:latin typeface="Arial" charset="0"/>
            </a:endParaRPr>
          </a:p>
          <a:p>
            <a:r>
              <a:rPr lang="en-US">
                <a:latin typeface="Arial" charset="0"/>
              </a:rPr>
              <a:t>How is natural selection different from artificial selection?</a:t>
            </a:r>
          </a:p>
          <a:p>
            <a:pPr lvl="1"/>
            <a:r>
              <a:rPr lang="en-US" b="1">
                <a:latin typeface="Arial" charset="0"/>
              </a:rPr>
              <a:t>b</a:t>
            </a:r>
            <a:r>
              <a:rPr lang="en-US">
                <a:latin typeface="Arial" charset="0"/>
              </a:rPr>
              <a:t>. Artificial selection is directed by humans.—</a:t>
            </a:r>
            <a:r>
              <a:rPr lang="en-US" i="1">
                <a:latin typeface="Arial" charset="0"/>
              </a:rPr>
              <a:t>Option b is the best answer. If selection happens but is not directed by the conscious will of humans, then it is natural selection. Option a is not correct because natural selection has been demonstrated for all domains of life. Option c is not correct because it is possible to artificially select wild animals through directed breeding programs. Attempts are being made to domesticate the ostrich as well as the American bison, zebra, musk ox, and others. Option d is not correct. Natural selection has been demonstrated to occur on continents as well as on islands. Option e is not the best answer because only Option b is correct.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A09306-E52F-F14D-8A80-53C42D86B3F9}" type="slidenum">
              <a:rPr lang="en-US"/>
              <a:pPr/>
              <a:t>11</a:t>
            </a:fld>
            <a:endParaRPr lang="en-US"/>
          </a:p>
        </p:txBody>
      </p:sp>
      <p:sp>
        <p:nvSpPr>
          <p:cNvPr id="566274"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566275" name="Rectangle 3"/>
          <p:cNvSpPr>
            <a:spLocks noGrp="1" noChangeArrowheads="1"/>
          </p:cNvSpPr>
          <p:nvPr>
            <p:ph type="body" idx="1"/>
          </p:nvPr>
        </p:nvSpPr>
        <p:spPr/>
        <p:txBody>
          <a:bodyPr/>
          <a:lstStyle/>
          <a:p>
            <a:r>
              <a:rPr lang="en-US">
                <a:latin typeface="Arial" charset="0"/>
              </a:rPr>
              <a:t>Checkpoint questions are intended to help your students review the basic terms, facts, and information presented in the video segment. Alternatively, you may find these questions helpful if you have a personal response system integrated into your classroom.</a:t>
            </a:r>
          </a:p>
          <a:p>
            <a:endParaRPr lang="en-US">
              <a:latin typeface="Arial" charset="0"/>
            </a:endParaRPr>
          </a:p>
          <a:p>
            <a:r>
              <a:rPr lang="en-US" u="sng">
                <a:latin typeface="Arial" charset="0"/>
              </a:rPr>
              <a:t>Questions and Answers</a:t>
            </a:r>
            <a:endParaRPr lang="en-US">
              <a:latin typeface="Arial" charset="0"/>
            </a:endParaRPr>
          </a:p>
          <a:p>
            <a:r>
              <a:rPr lang="en-US">
                <a:latin typeface="Arial" charset="0"/>
              </a:rPr>
              <a:t>How is natural selection different from artificial selection?</a:t>
            </a:r>
          </a:p>
          <a:p>
            <a:pPr lvl="1"/>
            <a:r>
              <a:rPr lang="en-US" b="1">
                <a:latin typeface="Arial" charset="0"/>
              </a:rPr>
              <a:t>b</a:t>
            </a:r>
            <a:r>
              <a:rPr lang="en-US">
                <a:latin typeface="Arial" charset="0"/>
              </a:rPr>
              <a:t>. Artificial selection is directed by humans.—</a:t>
            </a:r>
            <a:r>
              <a:rPr lang="en-US" i="1">
                <a:latin typeface="Arial" charset="0"/>
              </a:rPr>
              <a:t>Option b is the best answer. If selection happens but is not directed by the conscious will of humans, then it is natural selection. Option a is not correct because natural selection has been demonstrated for all domains of life. Option c is not correct because it is possible to artificially select wild animals through directed breeding programs. Attempts are being made to domesticate the ostrich as well as the American bison, zebra, musk ox, and others. Option d is not correct. Natural selection has been demonstrated to occur on continents as well as on islands. Option e is not the best answer because only Option b is correct.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21B2A6-0F6C-D546-93FA-8A5754DA026D}" type="slidenum">
              <a:rPr lang="en-US"/>
              <a:pPr/>
              <a:t>12</a:t>
            </a:fld>
            <a:endParaRPr lang="en-US"/>
          </a:p>
        </p:txBody>
      </p:sp>
      <p:sp>
        <p:nvSpPr>
          <p:cNvPr id="544770"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544771" name="Rectangle 3"/>
          <p:cNvSpPr>
            <a:spLocks noGrp="1" noChangeArrowheads="1"/>
          </p:cNvSpPr>
          <p:nvPr>
            <p:ph type="body" idx="1"/>
          </p:nvPr>
        </p:nvSpPr>
        <p:spPr/>
        <p:txBody>
          <a:bodyPr/>
          <a:lstStyle/>
          <a:p>
            <a:r>
              <a:rPr lang="en-US">
                <a:latin typeface="Arial" charset="0"/>
              </a:rPr>
              <a:t>Biology and Society questions are intended to help your students explore the social implications of the issues presented in the video. It is hoped that the following information will help you facilitate a class discussion about these issues.</a:t>
            </a:r>
          </a:p>
          <a:p>
            <a:endParaRPr lang="en-US">
              <a:latin typeface="Arial" charset="0"/>
            </a:endParaRPr>
          </a:p>
          <a:p>
            <a:r>
              <a:rPr lang="en-US" u="sng">
                <a:latin typeface="Arial" charset="0"/>
              </a:rPr>
              <a:t>Discussion Question</a:t>
            </a:r>
            <a:endParaRPr lang="en-US">
              <a:latin typeface="Arial" charset="0"/>
            </a:endParaRPr>
          </a:p>
          <a:p>
            <a:pPr eaLnBrk="0" hangingPunct="0">
              <a:spcBef>
                <a:spcPct val="0"/>
              </a:spcBef>
            </a:pPr>
            <a:r>
              <a:rPr lang="en-US" b="1">
                <a:latin typeface="Arial" charset="0"/>
              </a:rPr>
              <a:t>Darwin</a:t>
            </a:r>
            <a:r>
              <a:rPr lang="ja-JP" altLang="en-US" b="1">
                <a:latin typeface="Arial"/>
              </a:rPr>
              <a:t>’</a:t>
            </a:r>
            <a:r>
              <a:rPr lang="en-US" b="1">
                <a:latin typeface="Arial" charset="0"/>
              </a:rPr>
              <a:t>s original term for biological evolution was </a:t>
            </a:r>
            <a:r>
              <a:rPr lang="en-US" b="1" i="1">
                <a:latin typeface="Arial" charset="0"/>
              </a:rPr>
              <a:t>descent with modification</a:t>
            </a:r>
            <a:r>
              <a:rPr lang="en-US" b="1">
                <a:latin typeface="Arial" charset="0"/>
              </a:rPr>
              <a:t>. Why is Darwin</a:t>
            </a:r>
            <a:r>
              <a:rPr lang="ja-JP" altLang="en-US" b="1">
                <a:latin typeface="Arial"/>
              </a:rPr>
              <a:t>’</a:t>
            </a:r>
            <a:r>
              <a:rPr lang="en-US" b="1">
                <a:latin typeface="Arial" charset="0"/>
              </a:rPr>
              <a:t>s term a more appropriate description for what we call biological evolution?</a:t>
            </a:r>
          </a:p>
          <a:p>
            <a:pPr eaLnBrk="0" hangingPunct="0">
              <a:spcBef>
                <a:spcPct val="0"/>
              </a:spcBef>
            </a:pPr>
            <a:endParaRPr lang="en-US" b="1">
              <a:latin typeface="Arial" charset="0"/>
            </a:endParaRPr>
          </a:p>
          <a:p>
            <a:r>
              <a:rPr lang="en-US" u="sng">
                <a:latin typeface="Arial" charset="0"/>
              </a:rPr>
              <a:t>Follow-Up Questions</a:t>
            </a:r>
            <a:endParaRPr lang="en-US">
              <a:latin typeface="Arial" charset="0"/>
            </a:endParaRPr>
          </a:p>
          <a:p>
            <a:pPr>
              <a:buFontTx/>
              <a:buChar char="•"/>
            </a:pPr>
            <a:r>
              <a:rPr lang="en-US" b="1">
                <a:latin typeface="Arial" charset="0"/>
              </a:rPr>
              <a:t>Which title—evolution or descent with modification—suggests a drive toward perfection or a directional change? Does biological evolution move along a </a:t>
            </a:r>
            <a:r>
              <a:rPr lang="ja-JP" altLang="en-US" b="1">
                <a:latin typeface="Arial"/>
              </a:rPr>
              <a:t>“</a:t>
            </a:r>
            <a:r>
              <a:rPr lang="en-US" b="1">
                <a:latin typeface="Arial" charset="0"/>
              </a:rPr>
              <a:t>ladder of progress</a:t>
            </a:r>
            <a:r>
              <a:rPr lang="ja-JP" altLang="en-US" b="1">
                <a:latin typeface="Arial"/>
              </a:rPr>
              <a:t>”</a:t>
            </a:r>
            <a:r>
              <a:rPr lang="en-US" b="1">
                <a:latin typeface="Arial" charset="0"/>
              </a:rPr>
              <a:t>?</a:t>
            </a:r>
          </a:p>
          <a:p>
            <a:pPr>
              <a:buFontTx/>
              <a:buChar char="•"/>
            </a:pPr>
            <a:r>
              <a:rPr lang="en-US" b="1">
                <a:latin typeface="Arial" charset="0"/>
              </a:rPr>
              <a:t>What is the significance of vestigial structures (for example, dew claw on a dog, nonfunctional eyes on a cave fish, the pelvis on some whales, the human tailbone, and so on)?</a:t>
            </a:r>
          </a:p>
          <a:p>
            <a:endParaRPr lang="en-US">
              <a:latin typeface="Arial" charset="0"/>
            </a:endParaRPr>
          </a:p>
          <a:p>
            <a:r>
              <a:rPr lang="en-US">
                <a:latin typeface="Arial" charset="0"/>
              </a:rPr>
              <a:t>These discussion questions are intended to encourage students to address a common misconception about evolution and natural selection. Evolution is not directed, progressive, or linear.</a:t>
            </a:r>
          </a:p>
          <a:p>
            <a:r>
              <a:rPr lang="en-US">
                <a:latin typeface="Arial" charset="0"/>
              </a:rPr>
              <a:t>	</a:t>
            </a:r>
          </a:p>
          <a:p>
            <a:r>
              <a:rPr lang="en-US">
                <a:latin typeface="Arial" charset="0"/>
              </a:rPr>
              <a:t>For more information about evolution: 	</a:t>
            </a:r>
          </a:p>
          <a:p>
            <a:r>
              <a:rPr lang="en-US">
                <a:latin typeface="Arial" charset="0"/>
              </a:rPr>
              <a:t>	Evolution is Not a Ladder of Progress (http://evolution.berkeley.edu/evosite/misconceps/IBladder.shtml)</a:t>
            </a:r>
          </a:p>
          <a:p>
            <a:r>
              <a:rPr lang="en-US">
                <a:latin typeface="Arial" charset="0"/>
              </a:rPr>
              <a:t>	Evolution is Random (http://evolution.berkeley.edu/evosite/misconceps/ICchance.shtml)</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8A8EAC-8017-8F4C-BFC0-FCA5B2CFE186}" type="slidenum">
              <a:rPr lang="en-US"/>
              <a:pPr/>
              <a:t>13</a:t>
            </a:fld>
            <a:endParaRPr lang="en-US"/>
          </a:p>
        </p:txBody>
      </p:sp>
      <p:sp>
        <p:nvSpPr>
          <p:cNvPr id="546818"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546819" name="Rectangle 3"/>
          <p:cNvSpPr>
            <a:spLocks noGrp="1" noChangeArrowheads="1"/>
          </p:cNvSpPr>
          <p:nvPr>
            <p:ph type="body" idx="1"/>
          </p:nvPr>
        </p:nvSpPr>
        <p:spPr/>
        <p:txBody>
          <a:bodyPr/>
          <a:lstStyle/>
          <a:p>
            <a:r>
              <a:rPr lang="en-US">
                <a:latin typeface="Arial" charset="0"/>
              </a:rPr>
              <a:t>Biology and Society questions are intended to help your students explore the social implications of the issues presented in the video. It is hoped that the following information will help you facilitate a class discussion about these issues.</a:t>
            </a:r>
          </a:p>
          <a:p>
            <a:endParaRPr lang="en-US">
              <a:latin typeface="Arial" charset="0"/>
            </a:endParaRPr>
          </a:p>
          <a:p>
            <a:r>
              <a:rPr lang="en-US" u="sng">
                <a:latin typeface="Arial" charset="0"/>
              </a:rPr>
              <a:t>Discussion Question</a:t>
            </a:r>
            <a:endParaRPr lang="en-US">
              <a:latin typeface="Arial" charset="0"/>
            </a:endParaRPr>
          </a:p>
          <a:p>
            <a:pPr>
              <a:spcBef>
                <a:spcPct val="0"/>
              </a:spcBef>
            </a:pPr>
            <a:r>
              <a:rPr lang="en-US" b="1">
                <a:latin typeface="Arial" charset="0"/>
              </a:rPr>
              <a:t>With these facts about a population: </a:t>
            </a:r>
          </a:p>
          <a:p>
            <a:pPr>
              <a:spcBef>
                <a:spcPct val="0"/>
              </a:spcBef>
            </a:pPr>
            <a:r>
              <a:rPr lang="en-US" b="1">
                <a:latin typeface="Arial" charset="0"/>
              </a:rPr>
              <a:t>	1. The individuals have varying traits</a:t>
            </a:r>
          </a:p>
          <a:p>
            <a:pPr>
              <a:spcBef>
                <a:spcPct val="0"/>
              </a:spcBef>
            </a:pPr>
            <a:r>
              <a:rPr lang="en-US" b="1">
                <a:latin typeface="Arial" charset="0"/>
              </a:rPr>
              <a:t>	2. Their traits are heritable</a:t>
            </a:r>
          </a:p>
          <a:p>
            <a:pPr>
              <a:spcBef>
                <a:spcPct val="0"/>
              </a:spcBef>
            </a:pPr>
            <a:r>
              <a:rPr lang="en-US" b="1">
                <a:latin typeface="Arial" charset="0"/>
              </a:rPr>
              <a:t>	3. Those with better traits will survive</a:t>
            </a:r>
          </a:p>
          <a:p>
            <a:pPr>
              <a:spcBef>
                <a:spcPct val="0"/>
              </a:spcBef>
            </a:pPr>
            <a:r>
              <a:rPr lang="en-US" b="1">
                <a:latin typeface="Arial" charset="0"/>
              </a:rPr>
              <a:t>describe the population after a period of time under harsh survival pressure.</a:t>
            </a:r>
          </a:p>
          <a:p>
            <a:pPr eaLnBrk="0" hangingPunct="0">
              <a:spcBef>
                <a:spcPct val="0"/>
              </a:spcBef>
            </a:pPr>
            <a:endParaRPr lang="en-US" b="1">
              <a:latin typeface="Arial" charset="0"/>
            </a:endParaRPr>
          </a:p>
          <a:p>
            <a:r>
              <a:rPr lang="en-US" u="sng">
                <a:latin typeface="Arial" charset="0"/>
              </a:rPr>
              <a:t>Follow-Up Questions</a:t>
            </a:r>
            <a:endParaRPr lang="en-US">
              <a:latin typeface="Arial" charset="0"/>
            </a:endParaRPr>
          </a:p>
          <a:p>
            <a:pPr>
              <a:buFontTx/>
              <a:buChar char="•"/>
            </a:pPr>
            <a:r>
              <a:rPr lang="en-US" b="1">
                <a:latin typeface="Arial" charset="0"/>
              </a:rPr>
              <a:t>Would you predict this population to change over time? </a:t>
            </a:r>
          </a:p>
          <a:p>
            <a:pPr>
              <a:buFontTx/>
              <a:buChar char="•"/>
            </a:pPr>
            <a:r>
              <a:rPr lang="en-US" b="1">
                <a:latin typeface="Arial" charset="0"/>
              </a:rPr>
              <a:t>If a population possessed variations A, B, and C of a trait but only variation C offered a survival advantage, would you expect to see more or fewer individuals with trait C in the population over time (under difficult survival conditions)?</a:t>
            </a:r>
          </a:p>
          <a:p>
            <a:pPr>
              <a:buFontTx/>
              <a:buChar char="•"/>
            </a:pPr>
            <a:r>
              <a:rPr lang="en-US" b="1">
                <a:latin typeface="Arial" charset="0"/>
              </a:rPr>
              <a:t>If survival pressures cause a population to change over time, what happens to the population if those survival pressures cease?</a:t>
            </a:r>
          </a:p>
          <a:p>
            <a:pPr>
              <a:buFontTx/>
              <a:buChar char="•"/>
            </a:pPr>
            <a:r>
              <a:rPr lang="en-US" b="1">
                <a:latin typeface="Arial" charset="0"/>
              </a:rPr>
              <a:t>What are some modern-day examples of natural selection in action?</a:t>
            </a:r>
          </a:p>
          <a:p>
            <a:pPr>
              <a:buFontTx/>
              <a:buChar char="•"/>
            </a:pPr>
            <a:r>
              <a:rPr lang="en-US" b="1">
                <a:latin typeface="Arial" charset="0"/>
              </a:rPr>
              <a:t>Which of these changes by natural selection, populations or individuals?</a:t>
            </a:r>
          </a:p>
          <a:p>
            <a:endParaRPr lang="en-US">
              <a:latin typeface="Arial" charset="0"/>
            </a:endParaRPr>
          </a:p>
          <a:p>
            <a:r>
              <a:rPr lang="en-US">
                <a:latin typeface="Arial" charset="0"/>
              </a:rPr>
              <a:t>These discussion questions are intended to encourage students to consider the fundamental and logical underpinnings to the theory of natural selection. </a:t>
            </a:r>
          </a:p>
          <a:p>
            <a:r>
              <a:rPr lang="en-US">
                <a:latin typeface="Arial" charset="0"/>
              </a:rPr>
              <a:t>	</a:t>
            </a:r>
          </a:p>
          <a:p>
            <a:r>
              <a:rPr lang="en-US">
                <a:latin typeface="Arial" charset="0"/>
              </a:rPr>
              <a:t>For more information about evolution: 	</a:t>
            </a:r>
          </a:p>
          <a:p>
            <a:r>
              <a:rPr lang="en-US">
                <a:latin typeface="Arial" charset="0"/>
              </a:rPr>
              <a:t>	Evolution Fundamentals (http://evolution.berkeley.edu/evosite/Lessons/IFundamentals.php)</a:t>
            </a:r>
          </a:p>
          <a:p>
            <a:r>
              <a:rPr lang="en-US">
                <a:latin typeface="Arial" charset="0"/>
              </a:rPr>
              <a:t>	Introduction to Evolutionary Biology (http://www.talkorigins.org/faqs/faq-intro-to-biology.html)</a:t>
            </a:r>
          </a:p>
          <a:p>
            <a:r>
              <a:rPr lang="en-US">
                <a:latin typeface="Arial" charset="0"/>
              </a:rPr>
              <a:t>	Evolution: Change (http://www.pbs.org/wgbh/evolution/change/index.html)</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3E3D96-01CA-4044-B9F2-F7362F1AA738}" type="slidenum">
              <a:rPr lang="en-US"/>
              <a:pPr/>
              <a:t>14</a:t>
            </a:fld>
            <a:endParaRPr lang="en-US"/>
          </a:p>
        </p:txBody>
      </p:sp>
      <p:sp>
        <p:nvSpPr>
          <p:cNvPr id="382978"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382979" name="Rectangle 3"/>
          <p:cNvSpPr>
            <a:spLocks noGrp="1" noChangeArrowheads="1"/>
          </p:cNvSpPr>
          <p:nvPr>
            <p:ph type="body" idx="1"/>
          </p:nvPr>
        </p:nvSpPr>
        <p:spPr/>
        <p:txBody>
          <a:bodyPr/>
          <a:lstStyle/>
          <a:p>
            <a:r>
              <a:rPr lang="en-US">
                <a:latin typeface="Arial" charset="0"/>
              </a:rPr>
              <a:t>Biology and Society questions are intended to help your students explore the social implications of the issues presented in the video. It is hoped that the following information will help you facilitate a class discussion about these issues.</a:t>
            </a:r>
          </a:p>
          <a:p>
            <a:endParaRPr lang="en-US">
              <a:latin typeface="Arial" charset="0"/>
            </a:endParaRPr>
          </a:p>
          <a:p>
            <a:r>
              <a:rPr lang="en-US" u="sng">
                <a:latin typeface="Arial" charset="0"/>
              </a:rPr>
              <a:t>Discussion Question</a:t>
            </a:r>
            <a:endParaRPr lang="en-US">
              <a:latin typeface="Arial" charset="0"/>
            </a:endParaRPr>
          </a:p>
          <a:p>
            <a:pPr eaLnBrk="0" hangingPunct="0">
              <a:spcBef>
                <a:spcPct val="0"/>
              </a:spcBef>
            </a:pPr>
            <a:r>
              <a:rPr lang="en-US" b="1">
                <a:latin typeface="Arial" charset="0"/>
              </a:rPr>
              <a:t>Many people still dispute the theory of natural selection because they say that it is only a </a:t>
            </a:r>
            <a:r>
              <a:rPr lang="ja-JP" altLang="en-US" b="1">
                <a:latin typeface="Arial"/>
              </a:rPr>
              <a:t>“</a:t>
            </a:r>
            <a:r>
              <a:rPr lang="en-US" b="1">
                <a:latin typeface="Arial" charset="0"/>
              </a:rPr>
              <a:t>theory.</a:t>
            </a:r>
            <a:r>
              <a:rPr lang="ja-JP" altLang="en-US" b="1">
                <a:latin typeface="Arial"/>
              </a:rPr>
              <a:t>”</a:t>
            </a:r>
            <a:r>
              <a:rPr lang="en-US" b="1">
                <a:latin typeface="Arial" charset="0"/>
              </a:rPr>
              <a:t> This position misinterprets the meaning of </a:t>
            </a:r>
            <a:r>
              <a:rPr lang="en-US" b="1" i="1">
                <a:latin typeface="Arial" charset="0"/>
              </a:rPr>
              <a:t>scientific theory</a:t>
            </a:r>
            <a:r>
              <a:rPr lang="en-US" b="1">
                <a:latin typeface="Arial" charset="0"/>
              </a:rPr>
              <a:t>. How is the scientific usage of the word </a:t>
            </a:r>
            <a:r>
              <a:rPr lang="en-US" b="1" i="1">
                <a:latin typeface="Arial" charset="0"/>
              </a:rPr>
              <a:t>theory</a:t>
            </a:r>
            <a:r>
              <a:rPr lang="en-US" b="1">
                <a:latin typeface="Arial" charset="0"/>
              </a:rPr>
              <a:t> different from the popular usage?</a:t>
            </a:r>
          </a:p>
          <a:p>
            <a:pPr eaLnBrk="0" hangingPunct="0">
              <a:spcBef>
                <a:spcPct val="0"/>
              </a:spcBef>
            </a:pPr>
            <a:endParaRPr lang="en-US" b="1">
              <a:latin typeface="Arial" charset="0"/>
            </a:endParaRPr>
          </a:p>
          <a:p>
            <a:r>
              <a:rPr lang="en-US" u="sng">
                <a:latin typeface="Arial" charset="0"/>
              </a:rPr>
              <a:t>Follow-Up Questions</a:t>
            </a:r>
            <a:endParaRPr lang="en-US">
              <a:latin typeface="Arial" charset="0"/>
            </a:endParaRPr>
          </a:p>
          <a:p>
            <a:pPr>
              <a:buFontTx/>
              <a:buChar char="•"/>
            </a:pPr>
            <a:r>
              <a:rPr lang="en-US" b="1">
                <a:latin typeface="Arial" charset="0"/>
              </a:rPr>
              <a:t>What do scientists mean when they say that evolution is a fact and natural selection is a theory? How do the two differ?</a:t>
            </a:r>
          </a:p>
          <a:p>
            <a:pPr>
              <a:buFontTx/>
              <a:buChar char="•"/>
            </a:pPr>
            <a:r>
              <a:rPr lang="en-US" b="1">
                <a:latin typeface="Arial" charset="0"/>
              </a:rPr>
              <a:t>How is the search for scientific understanding different from the study of philosophy or religion?</a:t>
            </a:r>
          </a:p>
          <a:p>
            <a:endParaRPr lang="en-US">
              <a:latin typeface="Arial" charset="0"/>
            </a:endParaRPr>
          </a:p>
          <a:p>
            <a:r>
              <a:rPr lang="en-US">
                <a:latin typeface="Arial" charset="0"/>
              </a:rPr>
              <a:t>These discussion questions are intended to encourage students to address a fundamental misconception about science. Scientific theories are not guesses or hunches. Students also generally get hooked up to the idea that we use the theory of natural selection to explain the fact of evolution. For a very good primer on these issues, read the article titled </a:t>
            </a:r>
            <a:r>
              <a:rPr lang="ja-JP" altLang="en-US">
                <a:latin typeface="Arial"/>
              </a:rPr>
              <a:t>“</a:t>
            </a:r>
            <a:r>
              <a:rPr lang="en-US">
                <a:latin typeface="Arial" charset="0"/>
              </a:rPr>
              <a:t>29+ Evidences for Macroevolution</a:t>
            </a:r>
            <a:r>
              <a:rPr lang="ja-JP" altLang="en-US">
                <a:latin typeface="Arial"/>
              </a:rPr>
              <a:t>”</a:t>
            </a:r>
            <a:r>
              <a:rPr lang="en-US">
                <a:latin typeface="Arial" charset="0"/>
              </a:rPr>
              <a:t> (http://www.talkorigins.org/faqs/comdesc/).</a:t>
            </a:r>
          </a:p>
          <a:p>
            <a:r>
              <a:rPr lang="en-US">
                <a:latin typeface="Arial" charset="0"/>
              </a:rPr>
              <a:t>	</a:t>
            </a:r>
          </a:p>
          <a:p>
            <a:r>
              <a:rPr lang="en-US">
                <a:latin typeface="Arial" charset="0"/>
              </a:rPr>
              <a:t>For more information about the importance of evolution: 	</a:t>
            </a:r>
          </a:p>
          <a:p>
            <a:r>
              <a:rPr lang="en-US">
                <a:latin typeface="Arial" charset="0"/>
              </a:rPr>
              <a:t>	Evolution Is a Fact and a Theory (http://www.talkorigins.org/faqs/evolution-fact.html)</a:t>
            </a:r>
          </a:p>
          <a:p>
            <a:r>
              <a:rPr lang="en-US">
                <a:latin typeface="Arial" charset="0"/>
              </a:rPr>
              <a:t>	Science Is a Process (http://evolution.berkeley.edu/evosite/nature/IIprocess.shtml)</a:t>
            </a:r>
          </a:p>
          <a:p>
            <a:r>
              <a:rPr lang="en-US">
                <a:latin typeface="Arial" charset="0"/>
              </a:rPr>
              <a:t>	29+ Evidences for Macroevolution (http://www.talkorigins.org/faqs/comdesc/)</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DE9E2C-13E8-264B-B584-4D78BC0FB609}" type="slidenum">
              <a:rPr lang="en-US"/>
              <a:pPr/>
              <a:t>15</a:t>
            </a:fld>
            <a:endParaRPr lang="en-US"/>
          </a:p>
        </p:txBody>
      </p:sp>
      <p:sp>
        <p:nvSpPr>
          <p:cNvPr id="390146"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390147" name="Rectangle 3"/>
          <p:cNvSpPr>
            <a:spLocks noGrp="1" noChangeArrowheads="1"/>
          </p:cNvSpPr>
          <p:nvPr>
            <p:ph type="body" idx="1"/>
          </p:nvPr>
        </p:nvSpPr>
        <p:spPr/>
        <p:txBody>
          <a:bodyPr/>
          <a:lstStyle/>
          <a:p>
            <a:pPr>
              <a:lnSpc>
                <a:spcPct val="80000"/>
              </a:lnSpc>
            </a:pPr>
            <a:r>
              <a:rPr lang="en-US">
                <a:latin typeface="Arial" charset="0"/>
              </a:rPr>
              <a:t>Internet Research links are intended to help your students delve more deeply into the topics presented in the video.</a:t>
            </a:r>
          </a:p>
          <a:p>
            <a:pPr>
              <a:lnSpc>
                <a:spcPct val="80000"/>
              </a:lnSpc>
            </a:pPr>
            <a:endParaRPr lang="en-US">
              <a:latin typeface="Arial" charset="0"/>
            </a:endParaRPr>
          </a:p>
          <a:p>
            <a:pPr>
              <a:lnSpc>
                <a:spcPct val="80000"/>
              </a:lnSpc>
            </a:pPr>
            <a:r>
              <a:rPr lang="en-US" b="1">
                <a:latin typeface="Arial" charset="0"/>
              </a:rPr>
              <a:t>Evolution from PBS</a:t>
            </a:r>
          </a:p>
          <a:p>
            <a:pPr>
              <a:lnSpc>
                <a:spcPct val="80000"/>
              </a:lnSpc>
            </a:pPr>
            <a:r>
              <a:rPr lang="en-US">
                <a:latin typeface="Arial" charset="0"/>
              </a:rPr>
              <a:t>(http://www.pbs.org/wgbh/evolution/index.html) This is the companion site to the PBS show titled </a:t>
            </a:r>
            <a:r>
              <a:rPr lang="en-US" i="1">
                <a:latin typeface="Arial" charset="0"/>
              </a:rPr>
              <a:t>Evolution</a:t>
            </a:r>
            <a:r>
              <a:rPr lang="en-US">
                <a:latin typeface="Arial" charset="0"/>
              </a:rPr>
              <a:t>. Within the site you</a:t>
            </a:r>
            <a:r>
              <a:rPr lang="ja-JP" altLang="en-US">
                <a:latin typeface="Arial"/>
              </a:rPr>
              <a:t>’</a:t>
            </a:r>
            <a:r>
              <a:rPr lang="en-US">
                <a:latin typeface="Arial" charset="0"/>
              </a:rPr>
              <a:t>ll find </a:t>
            </a:r>
            <a:r>
              <a:rPr lang="ja-JP" altLang="en-US">
                <a:latin typeface="Arial"/>
              </a:rPr>
              <a:t>“</a:t>
            </a:r>
            <a:r>
              <a:rPr lang="en-US">
                <a:latin typeface="Arial" charset="0"/>
              </a:rPr>
              <a:t>Darwin</a:t>
            </a:r>
            <a:r>
              <a:rPr lang="ja-JP" altLang="en-US">
                <a:latin typeface="Arial"/>
              </a:rPr>
              <a:t>’</a:t>
            </a:r>
            <a:r>
              <a:rPr lang="en-US">
                <a:latin typeface="Arial" charset="0"/>
              </a:rPr>
              <a:t>s Diary,</a:t>
            </a:r>
            <a:r>
              <a:rPr lang="ja-JP" altLang="en-US">
                <a:latin typeface="Arial"/>
              </a:rPr>
              <a:t>”</a:t>
            </a:r>
            <a:r>
              <a:rPr lang="en-US">
                <a:latin typeface="Arial" charset="0"/>
              </a:rPr>
              <a:t> which documents Darwin</a:t>
            </a:r>
            <a:r>
              <a:rPr lang="ja-JP" altLang="en-US">
                <a:latin typeface="Arial"/>
              </a:rPr>
              <a:t>’</a:t>
            </a:r>
            <a:r>
              <a:rPr lang="en-US">
                <a:latin typeface="Arial" charset="0"/>
              </a:rPr>
              <a:t>s life and discoveries. Many excerpts from his diaries are provided as context to explain his work toward the theory of natural selection. </a:t>
            </a:r>
          </a:p>
          <a:p>
            <a:pPr>
              <a:lnSpc>
                <a:spcPct val="80000"/>
              </a:lnSpc>
            </a:pPr>
            <a:endParaRPr lang="en-US" u="sng">
              <a:latin typeface="Arial" charset="0"/>
            </a:endParaRPr>
          </a:p>
          <a:p>
            <a:pPr>
              <a:lnSpc>
                <a:spcPct val="80000"/>
              </a:lnSpc>
            </a:pPr>
            <a:r>
              <a:rPr lang="en-US" u="sng">
                <a:latin typeface="Arial" charset="0"/>
              </a:rPr>
              <a:t>Technology and Society Activity</a:t>
            </a:r>
            <a:endParaRPr lang="en-US">
              <a:latin typeface="Arial" charset="0"/>
            </a:endParaRPr>
          </a:p>
          <a:p>
            <a:pPr>
              <a:lnSpc>
                <a:spcPct val="80000"/>
              </a:lnSpc>
              <a:spcBef>
                <a:spcPct val="0"/>
              </a:spcBef>
            </a:pPr>
            <a:r>
              <a:rPr lang="en-US">
                <a:latin typeface="Arial" charset="0"/>
              </a:rPr>
              <a:t>In addition to a section dedicated to Darwin and the history of natural selection, this site includes companion tools and activities to each major section of the multipart PBS broadcast. These sections include </a:t>
            </a:r>
            <a:r>
              <a:rPr lang="ja-JP" altLang="en-US">
                <a:latin typeface="Arial"/>
              </a:rPr>
              <a:t>“</a:t>
            </a:r>
            <a:r>
              <a:rPr lang="en-US">
                <a:latin typeface="Arial" charset="0"/>
              </a:rPr>
              <a:t>Change,</a:t>
            </a:r>
            <a:r>
              <a:rPr lang="ja-JP" altLang="en-US">
                <a:latin typeface="Arial"/>
              </a:rPr>
              <a:t>”</a:t>
            </a:r>
            <a:r>
              <a:rPr lang="en-US">
                <a:latin typeface="Arial" charset="0"/>
              </a:rPr>
              <a:t> </a:t>
            </a:r>
            <a:r>
              <a:rPr lang="ja-JP" altLang="en-US">
                <a:latin typeface="Arial"/>
              </a:rPr>
              <a:t>“</a:t>
            </a:r>
            <a:r>
              <a:rPr lang="en-US">
                <a:latin typeface="Arial" charset="0"/>
              </a:rPr>
              <a:t>Extinction,</a:t>
            </a:r>
            <a:r>
              <a:rPr lang="ja-JP" altLang="en-US">
                <a:latin typeface="Arial"/>
              </a:rPr>
              <a:t>”</a:t>
            </a:r>
            <a:r>
              <a:rPr lang="en-US">
                <a:latin typeface="Arial" charset="0"/>
              </a:rPr>
              <a:t> </a:t>
            </a:r>
            <a:r>
              <a:rPr lang="ja-JP" altLang="en-US">
                <a:latin typeface="Arial"/>
              </a:rPr>
              <a:t>“</a:t>
            </a:r>
            <a:r>
              <a:rPr lang="en-US">
                <a:latin typeface="Arial" charset="0"/>
              </a:rPr>
              <a:t>Survival,</a:t>
            </a:r>
            <a:r>
              <a:rPr lang="ja-JP" altLang="en-US">
                <a:latin typeface="Arial"/>
              </a:rPr>
              <a:t>”</a:t>
            </a:r>
            <a:r>
              <a:rPr lang="en-US">
                <a:latin typeface="Arial" charset="0"/>
              </a:rPr>
              <a:t> </a:t>
            </a:r>
            <a:r>
              <a:rPr lang="ja-JP" altLang="en-US">
                <a:latin typeface="Arial"/>
              </a:rPr>
              <a:t>“</a:t>
            </a:r>
            <a:r>
              <a:rPr lang="en-US">
                <a:latin typeface="Arial" charset="0"/>
              </a:rPr>
              <a:t>Sex,</a:t>
            </a:r>
            <a:r>
              <a:rPr lang="ja-JP" altLang="en-US">
                <a:latin typeface="Arial"/>
              </a:rPr>
              <a:t>”</a:t>
            </a:r>
            <a:r>
              <a:rPr lang="en-US">
                <a:latin typeface="Arial" charset="0"/>
              </a:rPr>
              <a:t> </a:t>
            </a:r>
            <a:r>
              <a:rPr lang="ja-JP" altLang="en-US">
                <a:latin typeface="Arial"/>
              </a:rPr>
              <a:t>“</a:t>
            </a:r>
            <a:r>
              <a:rPr lang="en-US">
                <a:latin typeface="Arial" charset="0"/>
              </a:rPr>
              <a:t>Humans,</a:t>
            </a:r>
            <a:r>
              <a:rPr lang="ja-JP" altLang="en-US">
                <a:latin typeface="Arial"/>
              </a:rPr>
              <a:t>”</a:t>
            </a:r>
            <a:r>
              <a:rPr lang="en-US">
                <a:latin typeface="Arial" charset="0"/>
              </a:rPr>
              <a:t> and </a:t>
            </a:r>
            <a:r>
              <a:rPr lang="ja-JP" altLang="en-US">
                <a:latin typeface="Arial"/>
              </a:rPr>
              <a:t>“</a:t>
            </a:r>
            <a:r>
              <a:rPr lang="en-US">
                <a:latin typeface="Arial" charset="0"/>
              </a:rPr>
              <a:t>Religion.</a:t>
            </a:r>
            <a:r>
              <a:rPr lang="ja-JP" altLang="en-US">
                <a:latin typeface="Arial"/>
              </a:rPr>
              <a:t>”</a:t>
            </a:r>
            <a:r>
              <a:rPr lang="en-US">
                <a:latin typeface="Arial" charset="0"/>
              </a:rPr>
              <a:t> Among the many activities, students can explore the geologic time scale outlining the major biological and geological events in the history of Earth, investigate adaptive radiation on the Hawaiian islands, investigate different hypotheses to explain the mass extinction at the Cretaceous-Tertiary (K-T) boundary, and much more.</a:t>
            </a:r>
          </a:p>
          <a:p>
            <a:pPr>
              <a:lnSpc>
                <a:spcPct val="80000"/>
              </a:lnSpc>
              <a:spcBef>
                <a:spcPct val="0"/>
              </a:spcBef>
            </a:pPr>
            <a:endParaRPr lang="en-US" b="1">
              <a:latin typeface="Arial" charset="0"/>
            </a:endParaRPr>
          </a:p>
          <a:p>
            <a:pPr>
              <a:lnSpc>
                <a:spcPct val="80000"/>
              </a:lnSpc>
            </a:pPr>
            <a:r>
              <a:rPr lang="en-US" b="1">
                <a:latin typeface="Arial" charset="0"/>
              </a:rPr>
              <a:t>Understanding Evolution</a:t>
            </a:r>
          </a:p>
          <a:p>
            <a:pPr>
              <a:lnSpc>
                <a:spcPct val="80000"/>
              </a:lnSpc>
            </a:pPr>
            <a:r>
              <a:rPr lang="en-US">
                <a:latin typeface="Arial" charset="0"/>
              </a:rPr>
              <a:t>(http://evolution.berkeley.edu) This site is specifically tailored to help teachers teach evolution. For this reason, it is informative without being complex or controversial. As a student you will find many sections valuable. Visit the site and work through the section on </a:t>
            </a:r>
            <a:r>
              <a:rPr lang="ja-JP" altLang="en-US">
                <a:latin typeface="Arial"/>
              </a:rPr>
              <a:t>“</a:t>
            </a:r>
            <a:r>
              <a:rPr lang="en-US">
                <a:latin typeface="Arial" charset="0"/>
              </a:rPr>
              <a:t>Misconceptions</a:t>
            </a:r>
            <a:r>
              <a:rPr lang="ja-JP" altLang="en-US">
                <a:latin typeface="Arial"/>
              </a:rPr>
              <a:t>”</a:t>
            </a:r>
            <a:r>
              <a:rPr lang="en-US">
                <a:latin typeface="Arial" charset="0"/>
              </a:rPr>
              <a:t> about evolution.</a:t>
            </a:r>
          </a:p>
          <a:p>
            <a:pPr>
              <a:lnSpc>
                <a:spcPct val="80000"/>
              </a:lnSpc>
            </a:pPr>
            <a:endParaRPr lang="en-US" u="sng">
              <a:latin typeface="Arial" charset="0"/>
            </a:endParaRPr>
          </a:p>
          <a:p>
            <a:pPr>
              <a:lnSpc>
                <a:spcPct val="80000"/>
              </a:lnSpc>
            </a:pPr>
            <a:r>
              <a:rPr lang="en-US" u="sng">
                <a:latin typeface="Arial" charset="0"/>
              </a:rPr>
              <a:t>Technology and Society Activity</a:t>
            </a:r>
            <a:endParaRPr lang="en-US">
              <a:latin typeface="Arial" charset="0"/>
            </a:endParaRPr>
          </a:p>
          <a:p>
            <a:pPr>
              <a:lnSpc>
                <a:spcPct val="80000"/>
              </a:lnSpc>
              <a:spcBef>
                <a:spcPct val="0"/>
              </a:spcBef>
            </a:pPr>
            <a:r>
              <a:rPr lang="en-US">
                <a:latin typeface="Arial" charset="0"/>
              </a:rPr>
              <a:t>In addition to outlining common misconceptions about evolution and natural selection, this site includes major sections titled </a:t>
            </a:r>
            <a:r>
              <a:rPr lang="ja-JP" altLang="en-US">
                <a:latin typeface="Arial"/>
              </a:rPr>
              <a:t>“</a:t>
            </a:r>
            <a:r>
              <a:rPr lang="en-US">
                <a:latin typeface="Arial" charset="0"/>
              </a:rPr>
              <a:t>Nature of Science,</a:t>
            </a:r>
            <a:r>
              <a:rPr lang="ja-JP" altLang="en-US">
                <a:latin typeface="Arial"/>
              </a:rPr>
              <a:t>”</a:t>
            </a:r>
            <a:r>
              <a:rPr lang="en-US">
                <a:latin typeface="Arial" charset="0"/>
              </a:rPr>
              <a:t> </a:t>
            </a:r>
            <a:r>
              <a:rPr lang="ja-JP" altLang="en-US">
                <a:latin typeface="Arial"/>
              </a:rPr>
              <a:t>“</a:t>
            </a:r>
            <a:r>
              <a:rPr lang="en-US">
                <a:latin typeface="Arial" charset="0"/>
              </a:rPr>
              <a:t>Evolution 101,</a:t>
            </a:r>
            <a:r>
              <a:rPr lang="ja-JP" altLang="en-US">
                <a:latin typeface="Arial"/>
              </a:rPr>
              <a:t>”</a:t>
            </a:r>
            <a:r>
              <a:rPr lang="en-US">
                <a:latin typeface="Arial" charset="0"/>
              </a:rPr>
              <a:t> </a:t>
            </a:r>
            <a:r>
              <a:rPr lang="ja-JP" altLang="en-US">
                <a:latin typeface="Arial"/>
              </a:rPr>
              <a:t>“</a:t>
            </a:r>
            <a:r>
              <a:rPr lang="en-US">
                <a:latin typeface="Arial" charset="0"/>
              </a:rPr>
              <a:t>Evidence,</a:t>
            </a:r>
            <a:r>
              <a:rPr lang="ja-JP" altLang="en-US">
                <a:latin typeface="Arial"/>
              </a:rPr>
              <a:t>”</a:t>
            </a:r>
            <a:r>
              <a:rPr lang="en-US">
                <a:latin typeface="Arial" charset="0"/>
              </a:rPr>
              <a:t> </a:t>
            </a:r>
            <a:r>
              <a:rPr lang="ja-JP" altLang="en-US">
                <a:latin typeface="Arial"/>
              </a:rPr>
              <a:t>“</a:t>
            </a:r>
            <a:r>
              <a:rPr lang="en-US">
                <a:latin typeface="Arial" charset="0"/>
              </a:rPr>
              <a:t>Relevance of Evolution,</a:t>
            </a:r>
            <a:r>
              <a:rPr lang="ja-JP" altLang="en-US">
                <a:latin typeface="Arial"/>
              </a:rPr>
              <a:t>”</a:t>
            </a:r>
            <a:r>
              <a:rPr lang="en-US">
                <a:latin typeface="Arial" charset="0"/>
              </a:rPr>
              <a:t> and </a:t>
            </a:r>
            <a:r>
              <a:rPr lang="ja-JP" altLang="en-US">
                <a:latin typeface="Arial"/>
              </a:rPr>
              <a:t>“</a:t>
            </a:r>
            <a:r>
              <a:rPr lang="en-US">
                <a:latin typeface="Arial" charset="0"/>
              </a:rPr>
              <a:t>History of Evolutionary Thought.</a:t>
            </a:r>
            <a:r>
              <a:rPr lang="ja-JP" altLang="en-US">
                <a:latin typeface="Arial"/>
              </a:rPr>
              <a:t>”</a:t>
            </a:r>
            <a:r>
              <a:rPr lang="en-US">
                <a:latin typeface="Arial" charset="0"/>
              </a:rPr>
              <a:t> Each of these is followed by a short quiz to help students review the important concepts. The site also includes several resources to help teachers prepare effective lesson plans and anticipate roadblocks as they prepare to teach evolution to students.</a:t>
            </a:r>
          </a:p>
          <a:p>
            <a:pPr>
              <a:lnSpc>
                <a:spcPct val="80000"/>
              </a:lnSpc>
              <a:spcBef>
                <a:spcPct val="0"/>
              </a:spcBef>
            </a:pPr>
            <a:endParaRPr lang="en-US">
              <a:latin typeface="Arial" charset="0"/>
            </a:endParaRPr>
          </a:p>
          <a:p>
            <a:pPr>
              <a:lnSpc>
                <a:spcPct val="80000"/>
              </a:lnSpc>
              <a:spcBef>
                <a:spcPct val="0"/>
              </a:spcBef>
            </a:pPr>
            <a:r>
              <a:rPr lang="en-US" u="sng">
                <a:latin typeface="Arial" charset="0"/>
              </a:rPr>
              <a:t>Additional Resources</a:t>
            </a:r>
            <a:endParaRPr lang="en-US" b="1">
              <a:latin typeface="Arial" charset="0"/>
            </a:endParaRPr>
          </a:p>
          <a:p>
            <a:pPr>
              <a:lnSpc>
                <a:spcPct val="80000"/>
              </a:lnSpc>
            </a:pPr>
            <a:r>
              <a:rPr lang="en-US" b="1">
                <a:latin typeface="Arial" charset="0"/>
              </a:rPr>
              <a:t>National Center for Science Education</a:t>
            </a:r>
            <a:endParaRPr lang="en-US">
              <a:latin typeface="Arial" charset="0"/>
            </a:endParaRPr>
          </a:p>
          <a:p>
            <a:pPr>
              <a:lnSpc>
                <a:spcPct val="80000"/>
              </a:lnSpc>
            </a:pPr>
            <a:r>
              <a:rPr lang="en-US">
                <a:latin typeface="Arial" charset="0"/>
              </a:rPr>
              <a:t>	(http://www.ncseweb.org/default.asp)</a:t>
            </a:r>
          </a:p>
          <a:p>
            <a:pPr>
              <a:lnSpc>
                <a:spcPct val="80000"/>
              </a:lnSpc>
            </a:pPr>
            <a:r>
              <a:rPr lang="en-US" b="1">
                <a:latin typeface="Arial" charset="0"/>
              </a:rPr>
              <a:t>Evolution Is a Fact and a Theory</a:t>
            </a:r>
          </a:p>
          <a:p>
            <a:pPr>
              <a:lnSpc>
                <a:spcPct val="80000"/>
              </a:lnSpc>
            </a:pPr>
            <a:r>
              <a:rPr lang="en-US">
                <a:latin typeface="Arial" charset="0"/>
              </a:rPr>
              <a:t>	(http://www.talkorigins.org/faqs/evolution-fact.html)</a:t>
            </a:r>
            <a:r>
              <a:rPr lang="en-US" b="1">
                <a:latin typeface="Arial" charset="0"/>
              </a:rPr>
              <a:t> </a:t>
            </a:r>
          </a:p>
          <a:p>
            <a:pPr>
              <a:lnSpc>
                <a:spcPct val="80000"/>
              </a:lnSpc>
            </a:pPr>
            <a:r>
              <a:rPr lang="en-US" b="1">
                <a:latin typeface="Arial" charset="0"/>
              </a:rPr>
              <a:t>Darwin</a:t>
            </a:r>
            <a:r>
              <a:rPr lang="ja-JP" altLang="en-US" b="1">
                <a:latin typeface="Arial"/>
              </a:rPr>
              <a:t>’</a:t>
            </a:r>
            <a:r>
              <a:rPr lang="en-US" b="1">
                <a:latin typeface="Arial" charset="0"/>
              </a:rPr>
              <a:t>s Ship </a:t>
            </a:r>
            <a:r>
              <a:rPr lang="en-US" b="1" i="1">
                <a:latin typeface="Arial" charset="0"/>
              </a:rPr>
              <a:t>Beagle</a:t>
            </a:r>
            <a:r>
              <a:rPr lang="en-US" b="1">
                <a:latin typeface="Arial" charset="0"/>
              </a:rPr>
              <a:t> Located?</a:t>
            </a:r>
          </a:p>
          <a:p>
            <a:pPr>
              <a:lnSpc>
                <a:spcPct val="80000"/>
              </a:lnSpc>
            </a:pPr>
            <a:r>
              <a:rPr lang="en-US">
                <a:latin typeface="Arial" charset="0"/>
              </a:rPr>
              <a:t>	(http://dsc.discovery.com/news/afp/20040216/darwin.html)</a:t>
            </a:r>
          </a:p>
          <a:p>
            <a:pPr>
              <a:lnSpc>
                <a:spcPct val="80000"/>
              </a:lnSpc>
            </a:pPr>
            <a:r>
              <a:rPr lang="en-US" b="1">
                <a:latin typeface="Arial" charset="0"/>
              </a:rPr>
              <a:t>The Talk.Origins Archive</a:t>
            </a:r>
          </a:p>
          <a:p>
            <a:pPr>
              <a:lnSpc>
                <a:spcPct val="80000"/>
              </a:lnSpc>
            </a:pPr>
            <a:r>
              <a:rPr lang="en-US">
                <a:latin typeface="Arial" charset="0"/>
              </a:rPr>
              <a:t>	(http://www.talkorigins.org/)</a:t>
            </a:r>
          </a:p>
          <a:p>
            <a:pPr>
              <a:lnSpc>
                <a:spcPct val="80000"/>
              </a:lnSpc>
            </a:pPr>
            <a:r>
              <a:rPr lang="en-US" b="1">
                <a:latin typeface="Arial" charset="0"/>
              </a:rPr>
              <a:t>The Origin of Species</a:t>
            </a:r>
          </a:p>
          <a:p>
            <a:pPr>
              <a:lnSpc>
                <a:spcPct val="80000"/>
              </a:lnSpc>
            </a:pPr>
            <a:r>
              <a:rPr lang="en-US">
                <a:latin typeface="Arial" charset="0"/>
              </a:rPr>
              <a:t>	(http://www.talkorigins.org/faqs/origin.html)</a:t>
            </a:r>
          </a:p>
          <a:p>
            <a:pPr>
              <a:lnSpc>
                <a:spcPct val="80000"/>
              </a:lnSpc>
            </a:pPr>
            <a:r>
              <a:rPr lang="en-US" b="1">
                <a:latin typeface="Arial" charset="0"/>
              </a:rPr>
              <a:t>Five Major Misconceptions about Evolution</a:t>
            </a:r>
          </a:p>
          <a:p>
            <a:pPr>
              <a:lnSpc>
                <a:spcPct val="80000"/>
              </a:lnSpc>
            </a:pPr>
            <a:r>
              <a:rPr lang="en-US">
                <a:latin typeface="Arial" charset="0"/>
              </a:rPr>
              <a:t>	(http://www.talkorigins.org/faqs/faq-misconceptions.html)</a:t>
            </a:r>
          </a:p>
          <a:p>
            <a:pPr>
              <a:lnSpc>
                <a:spcPct val="80000"/>
              </a:lnSpc>
            </a:pPr>
            <a:r>
              <a:rPr lang="en-US" b="1">
                <a:latin typeface="Arial" charset="0"/>
              </a:rPr>
              <a:t>Genes Constantly Evolve</a:t>
            </a:r>
          </a:p>
          <a:p>
            <a:pPr>
              <a:lnSpc>
                <a:spcPct val="80000"/>
              </a:lnSpc>
            </a:pPr>
            <a:r>
              <a:rPr lang="en-US">
                <a:latin typeface="Arial" charset="0"/>
              </a:rPr>
              <a:t>	(http://www.biomedcentral.com/news/20040406/01) </a:t>
            </a:r>
          </a:p>
          <a:p>
            <a:pPr>
              <a:lnSpc>
                <a:spcPct val="80000"/>
              </a:lnSpc>
            </a:pPr>
            <a:r>
              <a:rPr lang="en-US" b="1">
                <a:latin typeface="Arial" charset="0"/>
              </a:rPr>
              <a:t>The Panda</a:t>
            </a:r>
            <a:r>
              <a:rPr lang="ja-JP" altLang="en-US" b="1">
                <a:latin typeface="Arial"/>
              </a:rPr>
              <a:t>’</a:t>
            </a:r>
            <a:r>
              <a:rPr lang="en-US" b="1">
                <a:latin typeface="Arial" charset="0"/>
              </a:rPr>
              <a:t>s Thumb</a:t>
            </a:r>
            <a:endParaRPr lang="en-US">
              <a:latin typeface="Arial" charset="0"/>
            </a:endParaRPr>
          </a:p>
          <a:p>
            <a:pPr>
              <a:lnSpc>
                <a:spcPct val="80000"/>
              </a:lnSpc>
            </a:pPr>
            <a:r>
              <a:rPr lang="en-US">
                <a:latin typeface="Arial" charset="0"/>
              </a:rPr>
              <a:t>	(http://www.pandasthumb.org/)</a:t>
            </a:r>
          </a:p>
          <a:p>
            <a:pPr>
              <a:lnSpc>
                <a:spcPct val="80000"/>
              </a:lnSpc>
            </a:pPr>
            <a:r>
              <a:rPr lang="en-US" b="1">
                <a:latin typeface="Arial" charset="0"/>
              </a:rPr>
              <a:t>Counter Balance</a:t>
            </a:r>
            <a:r>
              <a:rPr lang="en-US">
                <a:latin typeface="Arial" charset="0"/>
              </a:rPr>
              <a:t> </a:t>
            </a:r>
          </a:p>
          <a:p>
            <a:pPr>
              <a:lnSpc>
                <a:spcPct val="80000"/>
              </a:lnSpc>
            </a:pPr>
            <a:r>
              <a:rPr lang="en-US">
                <a:latin typeface="Arial" charset="0"/>
              </a:rPr>
              <a:t>	(http://www.counterbalance.org/)</a:t>
            </a:r>
          </a:p>
          <a:p>
            <a:pPr>
              <a:lnSpc>
                <a:spcPct val="80000"/>
              </a:lnSpc>
            </a:pPr>
            <a:r>
              <a:rPr lang="en-US" b="1">
                <a:latin typeface="Arial" charset="0"/>
              </a:rPr>
              <a:t>29+ Evidences for Macroevolution</a:t>
            </a:r>
          </a:p>
          <a:p>
            <a:pPr>
              <a:lnSpc>
                <a:spcPct val="80000"/>
              </a:lnSpc>
            </a:pPr>
            <a:r>
              <a:rPr lang="en-US">
                <a:latin typeface="Arial" charset="0"/>
              </a:rPr>
              <a:t>	(http://www.talkorigins.org/faqs/comdesc/)</a:t>
            </a:r>
          </a:p>
          <a:p>
            <a:pPr>
              <a:lnSpc>
                <a:spcPct val="80000"/>
              </a:lnSpc>
            </a:pPr>
            <a:endParaRPr lang="en-US">
              <a:latin typeface="Arial" charset="0"/>
            </a:endParaRPr>
          </a:p>
          <a:p>
            <a:pPr>
              <a:lnSpc>
                <a:spcPct val="80000"/>
              </a:lnSpc>
            </a:pPr>
            <a:r>
              <a:rPr lang="en-US">
                <a:latin typeface="Arial" charset="0"/>
              </a:rPr>
              <a:t>W. Wang et al., </a:t>
            </a:r>
            <a:r>
              <a:rPr lang="ja-JP" altLang="en-US">
                <a:latin typeface="Arial"/>
              </a:rPr>
              <a:t>“</a:t>
            </a:r>
            <a:r>
              <a:rPr lang="en-US" b="1">
                <a:latin typeface="Arial" charset="0"/>
              </a:rPr>
              <a:t>Duplication-degeneration as a mechanism of gene fission and the origin of new genes in </a:t>
            </a:r>
            <a:r>
              <a:rPr lang="en-US" b="1" i="1">
                <a:latin typeface="Arial" charset="0"/>
              </a:rPr>
              <a:t>Drosophila</a:t>
            </a:r>
            <a:r>
              <a:rPr lang="en-US" b="1">
                <a:latin typeface="Arial" charset="0"/>
              </a:rPr>
              <a:t> species,</a:t>
            </a:r>
            <a:r>
              <a:rPr lang="ja-JP" altLang="en-US">
                <a:latin typeface="Arial"/>
              </a:rPr>
              <a:t>”</a:t>
            </a:r>
            <a:r>
              <a:rPr lang="en-US">
                <a:latin typeface="Arial" charset="0"/>
              </a:rPr>
              <a:t> </a:t>
            </a:r>
            <a:r>
              <a:rPr lang="en-US" i="1">
                <a:latin typeface="Arial" charset="0"/>
              </a:rPr>
              <a:t>Nature Genetics,</a:t>
            </a:r>
            <a:r>
              <a:rPr lang="en-US">
                <a:latin typeface="Arial" charset="0"/>
              </a:rPr>
              <a:t> DOI:10.1038/ng1338 April 4, 2004.</a:t>
            </a:r>
            <a:br>
              <a:rPr lang="en-US">
                <a:latin typeface="Arial" charset="0"/>
              </a:rPr>
            </a:br>
            <a:endParaRPr lang="en-US">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A0D4C4-A712-3748-864B-CFDF57DE4559}" type="slidenum">
              <a:rPr lang="en-US"/>
              <a:pPr/>
              <a:t>16</a:t>
            </a:fld>
            <a:endParaRPr lang="en-US"/>
          </a:p>
        </p:txBody>
      </p:sp>
      <p:sp>
        <p:nvSpPr>
          <p:cNvPr id="388098"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388099" name="Rectangle 3"/>
          <p:cNvSpPr>
            <a:spLocks noGrp="1" noChangeArrowheads="1"/>
          </p:cNvSpPr>
          <p:nvPr>
            <p:ph type="body" idx="1"/>
          </p:nvPr>
        </p:nvSpPr>
        <p:spPr/>
        <p:txBody>
          <a:bodyPr/>
          <a:lstStyle/>
          <a:p>
            <a:r>
              <a:rPr lang="en-US" u="sng">
                <a:latin typeface="Arial" charset="0"/>
              </a:rPr>
              <a:t>Textbook Reference</a:t>
            </a:r>
            <a:endParaRPr lang="en-US">
              <a:latin typeface="Arial" charset="0"/>
            </a:endParaRPr>
          </a:p>
          <a:p>
            <a:r>
              <a:rPr lang="en-US" i="1">
                <a:latin typeface="Arial" charset="0"/>
              </a:rPr>
              <a:t>Biology: Concepts &amp; Connections</a:t>
            </a:r>
          </a:p>
          <a:p>
            <a:r>
              <a:rPr lang="en-US">
                <a:latin typeface="Arial" charset="0"/>
              </a:rPr>
              <a:t>	Module 13.1 A sea voyage helped Darwin frame his theory of evolution (pages 258</a:t>
            </a:r>
            <a:r>
              <a:rPr lang="en-US">
                <a:latin typeface="Arial" charset="0"/>
                <a:cs typeface="Times New Roman" charset="0"/>
              </a:rPr>
              <a:t>–</a:t>
            </a:r>
            <a:r>
              <a:rPr lang="en-US">
                <a:latin typeface="Arial" charset="0"/>
              </a:rPr>
              <a:t>259)</a:t>
            </a:r>
          </a:p>
          <a:p>
            <a:r>
              <a:rPr lang="en-US">
                <a:latin typeface="Arial" charset="0"/>
              </a:rPr>
              <a:t>	Module 13.2 The study of fossils provides strong evidence for evolution (pages 260</a:t>
            </a:r>
            <a:r>
              <a:rPr lang="en-US">
                <a:latin typeface="Arial" charset="0"/>
                <a:cs typeface="Times New Roman" charset="0"/>
              </a:rPr>
              <a:t>–</a:t>
            </a:r>
            <a:r>
              <a:rPr lang="en-US">
                <a:latin typeface="Arial" charset="0"/>
              </a:rPr>
              <a:t>261)</a:t>
            </a:r>
          </a:p>
          <a:p>
            <a:r>
              <a:rPr lang="en-US">
                <a:latin typeface="Arial" charset="0"/>
              </a:rPr>
              <a:t>	Module 13.3 A mass of evidence validates the evolutionary view of life (pages 262</a:t>
            </a:r>
            <a:r>
              <a:rPr lang="en-US">
                <a:latin typeface="Arial" charset="0"/>
                <a:cs typeface="Times New Roman" charset="0"/>
              </a:rPr>
              <a:t>–</a:t>
            </a:r>
            <a:r>
              <a:rPr lang="en-US">
                <a:latin typeface="Arial" charset="0"/>
              </a:rPr>
              <a:t>263)</a:t>
            </a:r>
          </a:p>
          <a:p>
            <a:r>
              <a:rPr lang="en-US">
                <a:latin typeface="Arial" charset="0"/>
              </a:rPr>
              <a:t>	Module 13.4 Darwin proposed natural selection as the mechanism of evolution (pages 264</a:t>
            </a:r>
            <a:r>
              <a:rPr lang="en-US">
                <a:latin typeface="Arial" charset="0"/>
                <a:cs typeface="Times New Roman" charset="0"/>
              </a:rPr>
              <a:t>–</a:t>
            </a:r>
            <a:r>
              <a:rPr lang="en-US">
                <a:latin typeface="Arial" charset="0"/>
              </a:rPr>
              <a:t>265)</a:t>
            </a:r>
          </a:p>
          <a:p>
            <a:r>
              <a:rPr lang="en-US">
                <a:latin typeface="Arial" charset="0"/>
              </a:rPr>
              <a:t>	Chapter 14 Opening Essay: Evolution Underground (pages 280</a:t>
            </a:r>
            <a:r>
              <a:rPr lang="en-US">
                <a:latin typeface="Arial" charset="0"/>
                <a:cs typeface="Times New Roman" charset="0"/>
              </a:rPr>
              <a:t>–</a:t>
            </a:r>
            <a:r>
              <a:rPr lang="en-US">
                <a:latin typeface="Arial" charset="0"/>
              </a:rPr>
              <a:t>281)</a:t>
            </a:r>
          </a:p>
          <a:p>
            <a:r>
              <a:rPr lang="en-US">
                <a:latin typeface="Arial" charset="0"/>
              </a:rPr>
              <a:t>	Module 14.4 Islands are living laboratories of speciation (page 287)</a:t>
            </a:r>
          </a:p>
          <a:p>
            <a:r>
              <a:rPr lang="en-US">
                <a:latin typeface="Arial" charset="0"/>
              </a:rPr>
              <a:t>	Module 14.9 Peter and Rosemary Grant study the evolution of Darwin</a:t>
            </a:r>
            <a:r>
              <a:rPr lang="ja-JP" altLang="en-US">
                <a:latin typeface="Arial"/>
              </a:rPr>
              <a:t>’</a:t>
            </a:r>
            <a:r>
              <a:rPr lang="en-US">
                <a:latin typeface="Arial" charset="0"/>
              </a:rPr>
              <a:t>s finches (page 292)</a:t>
            </a:r>
          </a:p>
          <a:p>
            <a:endParaRPr lang="en-US">
              <a:latin typeface="Arial" charset="0"/>
            </a:endParaRPr>
          </a:p>
          <a:p>
            <a:r>
              <a:rPr lang="en-US" i="1">
                <a:latin typeface="Arial" charset="0"/>
              </a:rPr>
              <a:t>Essential Biology </a:t>
            </a:r>
            <a:r>
              <a:rPr lang="en-US">
                <a:latin typeface="Arial" charset="0"/>
              </a:rPr>
              <a:t>and</a:t>
            </a:r>
            <a:r>
              <a:rPr lang="en-US" i="1">
                <a:latin typeface="Arial" charset="0"/>
              </a:rPr>
              <a:t> Essential Biology with Physiology</a:t>
            </a:r>
            <a:endParaRPr lang="en-US">
              <a:latin typeface="Arial" charset="0"/>
            </a:endParaRPr>
          </a:p>
          <a:p>
            <a:r>
              <a:rPr lang="en-US">
                <a:latin typeface="Arial" charset="0"/>
              </a:rPr>
              <a:t>	Charles Darwin and </a:t>
            </a:r>
            <a:r>
              <a:rPr lang="en-US" i="1">
                <a:latin typeface="Arial" charset="0"/>
              </a:rPr>
              <a:t>The Origin of Species</a:t>
            </a:r>
            <a:r>
              <a:rPr lang="en-US">
                <a:latin typeface="Arial" charset="0"/>
              </a:rPr>
              <a:t> (pages 244</a:t>
            </a:r>
            <a:r>
              <a:rPr lang="en-US">
                <a:latin typeface="Arial" charset="0"/>
                <a:cs typeface="Times New Roman" charset="0"/>
              </a:rPr>
              <a:t>–</a:t>
            </a:r>
            <a:r>
              <a:rPr lang="en-US">
                <a:latin typeface="Arial" charset="0"/>
              </a:rPr>
              <a:t>249)</a:t>
            </a:r>
          </a:p>
          <a:p>
            <a:r>
              <a:rPr lang="en-US">
                <a:latin typeface="Arial" charset="0"/>
              </a:rPr>
              <a:t>	Evidence of Evolution (pages 249</a:t>
            </a:r>
            <a:r>
              <a:rPr lang="en-US">
                <a:latin typeface="Arial" charset="0"/>
                <a:cs typeface="Times New Roman" charset="0"/>
              </a:rPr>
              <a:t>–</a:t>
            </a:r>
            <a:r>
              <a:rPr lang="en-US">
                <a:latin typeface="Arial" charset="0"/>
              </a:rPr>
              <a:t>253)</a:t>
            </a:r>
          </a:p>
          <a:p>
            <a:r>
              <a:rPr lang="en-US">
                <a:latin typeface="Arial" charset="0"/>
              </a:rPr>
              <a:t>	Natural Selection and Adaptive Evolution (pages 254</a:t>
            </a:r>
            <a:r>
              <a:rPr lang="en-US">
                <a:latin typeface="Arial" charset="0"/>
                <a:cs typeface="Times New Roman" charset="0"/>
              </a:rPr>
              <a:t>–</a:t>
            </a:r>
            <a:r>
              <a:rPr lang="en-US">
                <a:latin typeface="Arial" charset="0"/>
              </a:rPr>
              <a:t>256)</a:t>
            </a:r>
          </a:p>
          <a:p>
            <a:r>
              <a:rPr lang="en-US">
                <a:latin typeface="Arial" charset="0"/>
              </a:rPr>
              <a:t>	The Modern Synthesis: Darwinism Meets Genetics (pages 256</a:t>
            </a:r>
            <a:r>
              <a:rPr lang="en-US">
                <a:latin typeface="Arial" charset="0"/>
                <a:cs typeface="Times New Roman" charset="0"/>
              </a:rPr>
              <a:t>–</a:t>
            </a:r>
            <a:r>
              <a:rPr lang="en-US">
                <a:latin typeface="Arial" charset="0"/>
              </a:rPr>
              <a:t>260)</a:t>
            </a:r>
          </a:p>
          <a:p>
            <a:r>
              <a:rPr lang="en-US">
                <a:latin typeface="Arial" charset="0"/>
              </a:rPr>
              <a:t>	Macroevolution and the Diversity of Life (pages 271</a:t>
            </a:r>
            <a:r>
              <a:rPr lang="en-US">
                <a:latin typeface="Arial" charset="0"/>
                <a:cs typeface="Times New Roman" charset="0"/>
              </a:rPr>
              <a:t>–</a:t>
            </a:r>
            <a:r>
              <a:rPr lang="en-US">
                <a:latin typeface="Arial" charset="0"/>
              </a:rPr>
              <a:t>272)</a:t>
            </a:r>
          </a:p>
          <a:p>
            <a:r>
              <a:rPr lang="en-US">
                <a:latin typeface="Arial" charset="0"/>
              </a:rPr>
              <a:t>	The Origin of Species (pages 272</a:t>
            </a:r>
            <a:r>
              <a:rPr lang="en-US">
                <a:latin typeface="Arial" charset="0"/>
                <a:cs typeface="Times New Roman" charset="0"/>
              </a:rPr>
              <a:t>–</a:t>
            </a:r>
            <a:r>
              <a:rPr lang="en-US">
                <a:latin typeface="Arial" charset="0"/>
              </a:rPr>
              <a:t>280)</a:t>
            </a:r>
          </a:p>
          <a:p>
            <a:r>
              <a:rPr lang="en-US">
                <a:latin typeface="Arial" charset="0"/>
              </a:rPr>
              <a:t>	The Evolution of Biological Novelty (pages 280</a:t>
            </a:r>
            <a:r>
              <a:rPr lang="en-US">
                <a:latin typeface="Arial" charset="0"/>
                <a:cs typeface="Times New Roman" charset="0"/>
              </a:rPr>
              <a:t>–</a:t>
            </a:r>
            <a:r>
              <a:rPr lang="en-US">
                <a:latin typeface="Arial" charset="0"/>
              </a:rPr>
              <a:t>282)</a:t>
            </a:r>
          </a:p>
          <a:p>
            <a:endParaRPr lang="en-US">
              <a:latin typeface="Arial" charset="0"/>
            </a:endParaRPr>
          </a:p>
          <a:p>
            <a:r>
              <a:rPr lang="en-US" u="sng">
                <a:latin typeface="Arial" charset="0"/>
              </a:rPr>
              <a:t>Media Resources</a:t>
            </a:r>
            <a:endParaRPr lang="en-US">
              <a:latin typeface="Arial" charset="0"/>
            </a:endParaRPr>
          </a:p>
          <a:p>
            <a:r>
              <a:rPr lang="en-US" i="1">
                <a:latin typeface="Arial" charset="0"/>
              </a:rPr>
              <a:t>Biology: Concepts &amp; Connections</a:t>
            </a:r>
          </a:p>
          <a:p>
            <a:pPr eaLnBrk="0" hangingPunct="0">
              <a:spcBef>
                <a:spcPct val="0"/>
              </a:spcBef>
            </a:pPr>
            <a:r>
              <a:rPr lang="en-US" i="1">
                <a:latin typeface="Arial" charset="0"/>
              </a:rPr>
              <a:t>	</a:t>
            </a:r>
            <a:r>
              <a:rPr lang="en-US">
                <a:latin typeface="Arial" charset="0"/>
              </a:rPr>
              <a:t>Web/CD 13A </a:t>
            </a:r>
            <a:r>
              <a:rPr lang="en-US" i="1">
                <a:latin typeface="Arial" charset="0"/>
              </a:rPr>
              <a:t>Darwin and the Gal</a:t>
            </a:r>
            <a:r>
              <a:rPr lang="en-US" i="1">
                <a:latin typeface="Arial" charset="0"/>
                <a:cs typeface="Arial" charset="0"/>
              </a:rPr>
              <a:t>á</a:t>
            </a:r>
            <a:r>
              <a:rPr lang="en-US" i="1">
                <a:latin typeface="Arial" charset="0"/>
              </a:rPr>
              <a:t>pagos Islands</a:t>
            </a:r>
            <a:endParaRPr lang="en-US">
              <a:latin typeface="Arial" charset="0"/>
            </a:endParaRPr>
          </a:p>
          <a:p>
            <a:pPr eaLnBrk="0" hangingPunct="0">
              <a:spcBef>
                <a:spcPct val="0"/>
              </a:spcBef>
            </a:pPr>
            <a:r>
              <a:rPr lang="en-US" i="1">
                <a:latin typeface="Arial" charset="0"/>
              </a:rPr>
              <a:t>	</a:t>
            </a:r>
            <a:r>
              <a:rPr lang="en-US">
                <a:latin typeface="Arial" charset="0"/>
              </a:rPr>
              <a:t>Web/CD 13B </a:t>
            </a:r>
            <a:r>
              <a:rPr lang="en-US" i="1">
                <a:latin typeface="Arial" charset="0"/>
              </a:rPr>
              <a:t>The Voyage of the </a:t>
            </a:r>
            <a:r>
              <a:rPr lang="en-US">
                <a:latin typeface="Arial" charset="0"/>
              </a:rPr>
              <a:t>Beagle</a:t>
            </a:r>
            <a:r>
              <a:rPr lang="en-US" i="1">
                <a:latin typeface="Arial" charset="0"/>
              </a:rPr>
              <a:t>: Darwin</a:t>
            </a:r>
            <a:r>
              <a:rPr lang="ja-JP" altLang="en-US" i="1">
                <a:latin typeface="Arial"/>
              </a:rPr>
              <a:t>’</a:t>
            </a:r>
            <a:r>
              <a:rPr lang="en-US" i="1">
                <a:latin typeface="Arial" charset="0"/>
              </a:rPr>
              <a:t>s Trip Around the World</a:t>
            </a:r>
            <a:endParaRPr lang="en-US">
              <a:latin typeface="Arial" charset="0"/>
            </a:endParaRPr>
          </a:p>
          <a:p>
            <a:pPr eaLnBrk="0" hangingPunct="0">
              <a:spcBef>
                <a:spcPct val="0"/>
              </a:spcBef>
            </a:pPr>
            <a:r>
              <a:rPr lang="en-US" i="1">
                <a:latin typeface="Arial" charset="0"/>
              </a:rPr>
              <a:t>	</a:t>
            </a:r>
            <a:r>
              <a:rPr lang="en-US">
                <a:latin typeface="Arial" charset="0"/>
              </a:rPr>
              <a:t>Web/CD Chapter 13—Thinking as a Scientist: </a:t>
            </a:r>
            <a:r>
              <a:rPr lang="en-US" i="1">
                <a:latin typeface="Arial" charset="0"/>
              </a:rPr>
              <a:t>How Do Environmental Changes Affect a Population?</a:t>
            </a:r>
          </a:p>
          <a:p>
            <a:pPr eaLnBrk="0" hangingPunct="0">
              <a:spcBef>
                <a:spcPct val="0"/>
              </a:spcBef>
            </a:pPr>
            <a:r>
              <a:rPr lang="en-US" i="1">
                <a:latin typeface="Arial" charset="0"/>
              </a:rPr>
              <a:t>	</a:t>
            </a:r>
            <a:r>
              <a:rPr lang="en-US">
                <a:latin typeface="Arial" charset="0"/>
              </a:rPr>
              <a:t>Web/CD 14A </a:t>
            </a:r>
            <a:r>
              <a:rPr lang="en-US" i="1">
                <a:latin typeface="Arial" charset="0"/>
              </a:rPr>
              <a:t>Exploring Speciation on Islands</a:t>
            </a:r>
            <a:endParaRPr lang="en-US">
              <a:latin typeface="Arial" charset="0"/>
            </a:endParaRPr>
          </a:p>
          <a:p>
            <a:pPr eaLnBrk="0" hangingPunct="0">
              <a:spcBef>
                <a:spcPct val="0"/>
              </a:spcBef>
            </a:pPr>
            <a:r>
              <a:rPr lang="en-US">
                <a:latin typeface="Arial" charset="0"/>
              </a:rPr>
              <a:t>	Web/CD Chapter 14—Thinking as a Scientist: </a:t>
            </a:r>
            <a:r>
              <a:rPr lang="en-US" i="1">
                <a:latin typeface="Arial" charset="0"/>
              </a:rPr>
              <a:t>How Do New Species Arise by Genetic Isolation?</a:t>
            </a:r>
          </a:p>
          <a:p>
            <a:pPr eaLnBrk="0" hangingPunct="0">
              <a:spcBef>
                <a:spcPct val="0"/>
              </a:spcBef>
            </a:pPr>
            <a:endParaRPr lang="en-US" i="1">
              <a:latin typeface="Arial" charset="0"/>
            </a:endParaRPr>
          </a:p>
          <a:p>
            <a:r>
              <a:rPr lang="en-US" i="1">
                <a:latin typeface="Arial" charset="0"/>
              </a:rPr>
              <a:t>Essential Biology</a:t>
            </a:r>
            <a:r>
              <a:rPr lang="en-US">
                <a:latin typeface="Arial" charset="0"/>
              </a:rPr>
              <a:t> and </a:t>
            </a:r>
            <a:r>
              <a:rPr lang="en-US" i="1">
                <a:latin typeface="Arial" charset="0"/>
              </a:rPr>
              <a:t>Essential Biology with Physiology</a:t>
            </a:r>
            <a:endParaRPr lang="en-US">
              <a:latin typeface="Arial" charset="0"/>
            </a:endParaRPr>
          </a:p>
          <a:p>
            <a:pPr eaLnBrk="0" hangingPunct="0">
              <a:spcBef>
                <a:spcPct val="0"/>
              </a:spcBef>
            </a:pPr>
            <a:r>
              <a:rPr lang="en-US" i="1">
                <a:latin typeface="Arial" charset="0"/>
              </a:rPr>
              <a:t>	</a:t>
            </a:r>
            <a:r>
              <a:rPr lang="en-US">
                <a:latin typeface="Arial" charset="0"/>
              </a:rPr>
              <a:t>Web/CD 13A </a:t>
            </a:r>
            <a:r>
              <a:rPr lang="en-US" i="1">
                <a:latin typeface="Arial" charset="0"/>
              </a:rPr>
              <a:t>The Voyage of the </a:t>
            </a:r>
            <a:r>
              <a:rPr lang="en-US">
                <a:latin typeface="Arial" charset="0"/>
              </a:rPr>
              <a:t>Beagle</a:t>
            </a:r>
            <a:r>
              <a:rPr lang="en-US" i="1">
                <a:latin typeface="Arial" charset="0"/>
              </a:rPr>
              <a:t>: Darwin</a:t>
            </a:r>
            <a:r>
              <a:rPr lang="ja-JP" altLang="en-US" i="1">
                <a:latin typeface="Arial"/>
              </a:rPr>
              <a:t>’</a:t>
            </a:r>
            <a:r>
              <a:rPr lang="en-US" i="1">
                <a:latin typeface="Arial" charset="0"/>
              </a:rPr>
              <a:t>s Trip around the World</a:t>
            </a:r>
            <a:endParaRPr lang="en-US">
              <a:latin typeface="Arial" charset="0"/>
            </a:endParaRPr>
          </a:p>
          <a:p>
            <a:pPr eaLnBrk="0" hangingPunct="0">
              <a:spcBef>
                <a:spcPct val="0"/>
              </a:spcBef>
            </a:pPr>
            <a:r>
              <a:rPr lang="en-US" i="1">
                <a:latin typeface="Arial" charset="0"/>
              </a:rPr>
              <a:t>	</a:t>
            </a:r>
            <a:r>
              <a:rPr lang="en-US">
                <a:latin typeface="Arial" charset="0"/>
              </a:rPr>
              <a:t>Web/CD 13B </a:t>
            </a:r>
            <a:r>
              <a:rPr lang="en-US" i="1">
                <a:latin typeface="Arial" charset="0"/>
              </a:rPr>
              <a:t>Darwin and the Gal</a:t>
            </a:r>
            <a:r>
              <a:rPr lang="en-US" i="1">
                <a:latin typeface="Arial" charset="0"/>
                <a:cs typeface="Times New Roman" charset="0"/>
              </a:rPr>
              <a:t>á</a:t>
            </a:r>
            <a:r>
              <a:rPr lang="en-US" i="1">
                <a:latin typeface="Arial" charset="0"/>
              </a:rPr>
              <a:t>pagos Islands</a:t>
            </a:r>
            <a:endParaRPr lang="en-US">
              <a:latin typeface="Arial" charset="0"/>
            </a:endParaRPr>
          </a:p>
          <a:p>
            <a:pPr eaLnBrk="0" hangingPunct="0">
              <a:spcBef>
                <a:spcPct val="0"/>
              </a:spcBef>
            </a:pPr>
            <a:r>
              <a:rPr lang="en-US" i="1">
                <a:latin typeface="Arial" charset="0"/>
              </a:rPr>
              <a:t>	</a:t>
            </a:r>
            <a:r>
              <a:rPr lang="en-US">
                <a:latin typeface="Arial" charset="0"/>
              </a:rPr>
              <a:t>Web/CD Chapter 13—Case Studies in the Process of Science: </a:t>
            </a:r>
            <a:r>
              <a:rPr lang="en-US" i="1">
                <a:latin typeface="Arial" charset="0"/>
              </a:rPr>
              <a:t>How Do Environmental Changes Affect a Population of Leafhoppers?</a:t>
            </a:r>
          </a:p>
          <a:p>
            <a:pPr eaLnBrk="0" hangingPunct="0">
              <a:spcBef>
                <a:spcPct val="0"/>
              </a:spcBef>
            </a:pPr>
            <a:r>
              <a:rPr lang="en-US" i="1">
                <a:latin typeface="Arial" charset="0"/>
              </a:rPr>
              <a:t>	</a:t>
            </a:r>
            <a:r>
              <a:rPr lang="en-US">
                <a:latin typeface="Arial" charset="0"/>
              </a:rPr>
              <a:t>Web/CD Chapter 13—Biology and Society on the Web: </a:t>
            </a:r>
            <a:r>
              <a:rPr lang="en-US" i="1">
                <a:latin typeface="Arial" charset="0"/>
              </a:rPr>
              <a:t>Learn about the evolution of bacteria that are resistant to antibiotics</a:t>
            </a:r>
          </a:p>
          <a:p>
            <a:pPr eaLnBrk="0" hangingPunct="0">
              <a:spcBef>
                <a:spcPct val="0"/>
              </a:spcBef>
            </a:pPr>
            <a:r>
              <a:rPr lang="en-US" i="1">
                <a:latin typeface="Arial" charset="0"/>
              </a:rPr>
              <a:t>	</a:t>
            </a:r>
            <a:r>
              <a:rPr lang="en-US">
                <a:latin typeface="Arial" charset="0"/>
              </a:rPr>
              <a:t>Web/CD 14B </a:t>
            </a:r>
            <a:r>
              <a:rPr lang="en-US" i="1">
                <a:latin typeface="Arial" charset="0"/>
              </a:rPr>
              <a:t>Exploring Speciation on Islands</a:t>
            </a:r>
            <a:endParaRPr lang="en-US">
              <a:latin typeface="Arial" charset="0"/>
            </a:endParaRPr>
          </a:p>
          <a:p>
            <a:pPr eaLnBrk="0" hangingPunct="0">
              <a:spcBef>
                <a:spcPct val="0"/>
              </a:spcBef>
            </a:pPr>
            <a:r>
              <a:rPr lang="en-US">
                <a:latin typeface="Arial" charset="0"/>
              </a:rPr>
              <a:t>	Web/CD Chapter 14—Case Studies in the Process of Science: </a:t>
            </a:r>
            <a:r>
              <a:rPr lang="en-US" i="1">
                <a:latin typeface="Arial" charset="0"/>
              </a:rPr>
              <a:t>How Do New Species Arise by Genetic Isolation?</a:t>
            </a:r>
          </a:p>
          <a:p>
            <a:pPr eaLnBrk="0" hangingPunct="0">
              <a:spcBef>
                <a:spcPct val="0"/>
              </a:spcBef>
            </a:pPr>
            <a:endParaRPr lang="en-US" i="1">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CAA870-D5AA-934B-A04A-73BB0858C83E}" type="slidenum">
              <a:rPr lang="en-US"/>
              <a:pPr/>
              <a:t>17</a:t>
            </a:fld>
            <a:endParaRPr lang="en-US"/>
          </a:p>
        </p:txBody>
      </p:sp>
      <p:sp>
        <p:nvSpPr>
          <p:cNvPr id="387074"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387075" name="Rectangle 3"/>
          <p:cNvSpPr>
            <a:spLocks noGrp="1" noChangeArrowheads="1"/>
          </p:cNvSpPr>
          <p:nvPr>
            <p:ph type="body" idx="1"/>
          </p:nvPr>
        </p:nvSpPr>
        <p:spPr/>
        <p:txBody>
          <a:bodyPr/>
          <a:lstStyle/>
          <a:p>
            <a:r>
              <a:rPr lang="en-US">
                <a:latin typeface="Arial" charset="0"/>
              </a:rPr>
              <a:t>It is hoped that the closing question will help your students make the following connections as they consider the topics presented in the video and discussed in the textbook:</a:t>
            </a:r>
          </a:p>
          <a:p>
            <a:endParaRPr lang="en-US">
              <a:latin typeface="Arial" charset="0"/>
            </a:endParaRPr>
          </a:p>
          <a:p>
            <a:pPr>
              <a:buFontTx/>
              <a:buChar char="•"/>
            </a:pPr>
            <a:r>
              <a:rPr lang="en-US">
                <a:latin typeface="Arial" charset="0"/>
              </a:rPr>
              <a:t>There is overwhelming evidence from many fields of science establishing biological evolution as a fact.</a:t>
            </a:r>
          </a:p>
          <a:p>
            <a:pPr>
              <a:buFontTx/>
              <a:buChar char="•"/>
            </a:pPr>
            <a:r>
              <a:rPr lang="en-US">
                <a:latin typeface="Arial" charset="0"/>
              </a:rPr>
              <a:t>Darwin proposed a theory—his theory of natural selection—to explain the evidence of evolution.</a:t>
            </a:r>
          </a:p>
          <a:p>
            <a:pPr>
              <a:buFontTx/>
              <a:buChar char="•"/>
            </a:pPr>
            <a:r>
              <a:rPr lang="en-US">
                <a:latin typeface="Arial" charset="0"/>
              </a:rPr>
              <a:t>The theory of natural selection changes and is strengthened as new evidence is discovered to support it.</a:t>
            </a:r>
          </a:p>
          <a:p>
            <a:pPr>
              <a:buFontTx/>
              <a:buChar char="•"/>
            </a:pPr>
            <a:r>
              <a:rPr lang="en-US">
                <a:latin typeface="Arial" charset="0"/>
              </a:rPr>
              <a:t>Science is a process of learning that involves asking, testing, and revising questions about the natural world.</a:t>
            </a:r>
          </a:p>
          <a:p>
            <a:pPr>
              <a:buFontTx/>
              <a:buChar char="•"/>
            </a:pPr>
            <a:r>
              <a:rPr lang="en-US">
                <a:latin typeface="Arial" charset="0"/>
              </a:rPr>
              <a:t>Scientific knowledge is scrutinized, reviewed, and revised when new evidence is discovered.</a:t>
            </a:r>
          </a:p>
          <a:p>
            <a:pPr>
              <a:buFontTx/>
              <a:buChar char="•"/>
            </a:pPr>
            <a:r>
              <a:rPr lang="en-US">
                <a:latin typeface="Arial" charset="0"/>
              </a:rPr>
              <a:t>Science does not rely on or require dogmatic belief in scientific knowledge. Science is built on a foundation of well-tested evidence about the natural world.</a:t>
            </a:r>
          </a:p>
          <a:p>
            <a:pPr>
              <a:buFontTx/>
              <a:buChar char="•"/>
            </a:pPr>
            <a:r>
              <a:rPr lang="en-US">
                <a:latin typeface="Arial" charset="0"/>
              </a:rPr>
              <a:t>Assertions that do not meet the basic tenets of the scientific process are not science.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C40EA1-7149-2D4E-A0A9-5DD4563A1BCD}" type="slidenum">
              <a:rPr lang="en-US"/>
              <a:pPr/>
              <a:t>2</a:t>
            </a:fld>
            <a:endParaRPr lang="en-US"/>
          </a:p>
        </p:txBody>
      </p:sp>
      <p:sp>
        <p:nvSpPr>
          <p:cNvPr id="374786"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374787" name="Rectangle 3"/>
          <p:cNvSpPr>
            <a:spLocks noGrp="1" noChangeArrowheads="1"/>
          </p:cNvSpPr>
          <p:nvPr>
            <p:ph type="body" idx="1"/>
          </p:nvPr>
        </p:nvSpPr>
        <p:spPr/>
        <p:txBody>
          <a:bodyPr/>
          <a:lstStyle/>
          <a:p>
            <a:r>
              <a:rPr lang="en-US">
                <a:latin typeface="Arial" charset="0"/>
              </a:rPr>
              <a:t>It is hoped that the opening question will help your students make the following connections as they watch the video and as you help to facilitate their exploration of this topic:</a:t>
            </a:r>
          </a:p>
          <a:p>
            <a:endParaRPr lang="en-US">
              <a:latin typeface="Arial" charset="0"/>
            </a:endParaRPr>
          </a:p>
          <a:p>
            <a:pPr>
              <a:buFontTx/>
              <a:buChar char="•"/>
            </a:pPr>
            <a:r>
              <a:rPr lang="en-US">
                <a:latin typeface="Arial" charset="0"/>
              </a:rPr>
              <a:t>Charles Darwin circled the globe on the HMS </a:t>
            </a:r>
            <a:r>
              <a:rPr lang="en-US" i="1">
                <a:latin typeface="Arial" charset="0"/>
              </a:rPr>
              <a:t>Beagle</a:t>
            </a:r>
            <a:r>
              <a:rPr lang="en-US">
                <a:latin typeface="Arial" charset="0"/>
              </a:rPr>
              <a:t> for five years as the ship</a:t>
            </a:r>
            <a:r>
              <a:rPr lang="ja-JP" altLang="en-US">
                <a:latin typeface="Arial"/>
              </a:rPr>
              <a:t>’</a:t>
            </a:r>
            <a:r>
              <a:rPr lang="en-US">
                <a:latin typeface="Arial" charset="0"/>
              </a:rPr>
              <a:t>s naturalist.</a:t>
            </a:r>
          </a:p>
          <a:p>
            <a:pPr>
              <a:buFontTx/>
              <a:buChar char="•"/>
            </a:pPr>
            <a:r>
              <a:rPr lang="en-US">
                <a:latin typeface="Arial" charset="0"/>
              </a:rPr>
              <a:t>He collected large numbers of plants, insects, birds, mammals, and fossils for study upon his return.</a:t>
            </a:r>
          </a:p>
          <a:p>
            <a:pPr>
              <a:buFontTx/>
              <a:buChar char="•"/>
            </a:pPr>
            <a:r>
              <a:rPr lang="en-US">
                <a:latin typeface="Arial" charset="0"/>
              </a:rPr>
              <a:t>In the Gal</a:t>
            </a:r>
            <a:r>
              <a:rPr lang="en-US">
                <a:latin typeface="Arial" charset="0"/>
                <a:cs typeface="Times New Roman" charset="0"/>
              </a:rPr>
              <a:t>á</a:t>
            </a:r>
            <a:r>
              <a:rPr lang="en-US">
                <a:latin typeface="Arial" charset="0"/>
              </a:rPr>
              <a:t>pagos islands, Darwin observed that species of tortoise and finch differed from island to island.</a:t>
            </a:r>
          </a:p>
          <a:p>
            <a:pPr>
              <a:buFontTx/>
              <a:buChar char="•"/>
            </a:pPr>
            <a:r>
              <a:rPr lang="en-US">
                <a:latin typeface="Arial" charset="0"/>
              </a:rPr>
              <a:t>After returning to England, Darwin studied the artificial selection of livestock.</a:t>
            </a:r>
          </a:p>
          <a:p>
            <a:pPr>
              <a:buFontTx/>
              <a:buChar char="•"/>
            </a:pPr>
            <a:r>
              <a:rPr lang="en-US">
                <a:latin typeface="Arial" charset="0"/>
              </a:rPr>
              <a:t>Using his observations, Darwin proposed the theory of natural selection to explain the evolution of life.</a:t>
            </a:r>
          </a:p>
          <a:p>
            <a:endParaRPr lang="en-US">
              <a:latin typeface="Arial" charset="0"/>
            </a:endParaRPr>
          </a:p>
          <a:p>
            <a:r>
              <a:rPr lang="en-US">
                <a:latin typeface="Arial" charset="0"/>
              </a:rPr>
              <a:t>The video with this slide set presents a brief history of Darwin and the events that contributed to his theory of natural selection. The video ends with a basic description of the theory. Extending this explanation with real facts and real examples will help students understand the logic of Darwin</a:t>
            </a:r>
            <a:r>
              <a:rPr lang="ja-JP" altLang="en-US">
                <a:latin typeface="Arial"/>
              </a:rPr>
              <a:t>’</a:t>
            </a:r>
            <a:r>
              <a:rPr lang="en-US">
                <a:latin typeface="Arial" charset="0"/>
              </a:rPr>
              <a:t>s theory.</a:t>
            </a:r>
          </a:p>
          <a:p>
            <a:endParaRPr lang="en-US">
              <a:latin typeface="Arial" charset="0"/>
            </a:endParaRPr>
          </a:p>
          <a:p>
            <a:r>
              <a:rPr lang="en-US">
                <a:latin typeface="Arial" charset="0"/>
              </a:rPr>
              <a:t>Here are a few general resources on evolution:</a:t>
            </a:r>
          </a:p>
          <a:p>
            <a:pPr>
              <a:buFontTx/>
              <a:buChar char="•"/>
            </a:pPr>
            <a:r>
              <a:rPr lang="en-US" b="1">
                <a:latin typeface="Arial" charset="0"/>
              </a:rPr>
              <a:t>PBS: Evolution </a:t>
            </a:r>
            <a:r>
              <a:rPr lang="en-US">
                <a:latin typeface="Arial" charset="0"/>
              </a:rPr>
              <a:t>(http://www.pbs.org/wgbh/evolution/index.html)</a:t>
            </a:r>
          </a:p>
          <a:p>
            <a:pPr>
              <a:buFontTx/>
              <a:buChar char="•"/>
            </a:pPr>
            <a:r>
              <a:rPr lang="en-US" b="1" i="1">
                <a:latin typeface="Arial" charset="0"/>
              </a:rPr>
              <a:t>The Voyage of the Beagle</a:t>
            </a:r>
            <a:r>
              <a:rPr lang="en-US">
                <a:latin typeface="Arial" charset="0"/>
              </a:rPr>
              <a:t> (http://www.literature.org/authors/darwin-charles/the-voyage-of-the-beagle/)</a:t>
            </a:r>
          </a:p>
          <a:p>
            <a:pPr>
              <a:buFontTx/>
              <a:buChar char="•"/>
            </a:pPr>
            <a:r>
              <a:rPr lang="en-US" b="1" i="1">
                <a:latin typeface="Arial" charset="0"/>
              </a:rPr>
              <a:t>The Origin of Species</a:t>
            </a:r>
            <a:r>
              <a:rPr lang="en-US">
                <a:latin typeface="Arial" charset="0"/>
              </a:rPr>
              <a:t> (http://www.literature.org/authors/darwin-charles/the-origin-of-species/)</a:t>
            </a:r>
          </a:p>
          <a:p>
            <a:pPr>
              <a:buFontTx/>
              <a:buChar char="•"/>
            </a:pPr>
            <a:r>
              <a:rPr lang="en-US" b="1">
                <a:latin typeface="Arial" charset="0"/>
              </a:rPr>
              <a:t>The Talk.Origins Archive</a:t>
            </a:r>
            <a:r>
              <a:rPr lang="en-US">
                <a:latin typeface="Arial" charset="0"/>
              </a:rPr>
              <a:t> (http://www.talkorigins.org/)</a:t>
            </a:r>
          </a:p>
          <a:p>
            <a:pPr>
              <a:buFontTx/>
              <a:buChar char="•"/>
            </a:pPr>
            <a:r>
              <a:rPr lang="en-US" b="1">
                <a:latin typeface="Arial" charset="0"/>
              </a:rPr>
              <a:t>The Panda</a:t>
            </a:r>
            <a:r>
              <a:rPr lang="ja-JP" altLang="en-US" b="1">
                <a:latin typeface="Arial"/>
              </a:rPr>
              <a:t>’</a:t>
            </a:r>
            <a:r>
              <a:rPr lang="en-US" b="1">
                <a:latin typeface="Arial" charset="0"/>
              </a:rPr>
              <a:t>s Thumb</a:t>
            </a:r>
            <a:r>
              <a:rPr lang="en-US">
                <a:latin typeface="Arial" charset="0"/>
              </a:rPr>
              <a:t> (http://www.pandasthumb.org/)</a:t>
            </a:r>
          </a:p>
          <a:p>
            <a:pPr>
              <a:buFontTx/>
              <a:buChar char="•"/>
            </a:pPr>
            <a:r>
              <a:rPr lang="en-US">
                <a:latin typeface="Arial" charset="0"/>
              </a:rPr>
              <a:t>Theobald, Douglas L. "</a:t>
            </a:r>
            <a:r>
              <a:rPr lang="en-US" b="1">
                <a:latin typeface="Arial" charset="0"/>
              </a:rPr>
              <a:t>29+ Evidences Macroevolution: The Scientific Case for Common Descent.</a:t>
            </a:r>
            <a:r>
              <a:rPr lang="en-US">
                <a:latin typeface="Arial" charset="0"/>
              </a:rPr>
              <a:t>" </a:t>
            </a:r>
            <a:r>
              <a:rPr lang="en-US" i="1">
                <a:latin typeface="Arial" charset="0"/>
              </a:rPr>
              <a:t>The Talk.Origins Archive</a:t>
            </a:r>
            <a:r>
              <a:rPr lang="en-US">
                <a:latin typeface="Arial" charset="0"/>
              </a:rPr>
              <a:t>. Vers. 2.83. 2004. 12 Jan, 2004 (http://www.talkorigins.org/faqs/comdesc/)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0A9974-FC29-DB4A-B776-A5940C371245}" type="slidenum">
              <a:rPr lang="en-US"/>
              <a:pPr/>
              <a:t>3</a:t>
            </a:fld>
            <a:endParaRPr lang="en-US"/>
          </a:p>
        </p:txBody>
      </p:sp>
      <p:sp>
        <p:nvSpPr>
          <p:cNvPr id="392194"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392195" name="Rectangle 3"/>
          <p:cNvSpPr>
            <a:spLocks noGrp="1" noChangeArrowheads="1"/>
          </p:cNvSpPr>
          <p:nvPr>
            <p:ph type="body" idx="1"/>
          </p:nvPr>
        </p:nvSpPr>
        <p:spPr/>
        <p:txBody>
          <a:bodyPr/>
          <a:lstStyle/>
          <a:p>
            <a:r>
              <a:rPr lang="en-US">
                <a:latin typeface="Arial" charset="0"/>
              </a:rPr>
              <a:t>This slide is hidden and does not appear in your presentation. </a:t>
            </a:r>
          </a:p>
          <a:p>
            <a:endParaRPr lang="en-US">
              <a:latin typeface="Arial" charset="0"/>
            </a:endParaRPr>
          </a:p>
          <a:p>
            <a:r>
              <a:rPr lang="en-US" u="sng">
                <a:latin typeface="Arial" charset="0"/>
              </a:rPr>
              <a:t>Video Control</a:t>
            </a:r>
            <a:endParaRPr lang="en-US">
              <a:latin typeface="Arial" charset="0"/>
            </a:endParaRPr>
          </a:p>
          <a:p>
            <a:r>
              <a:rPr lang="en-US">
                <a:latin typeface="Arial" charset="0"/>
              </a:rPr>
              <a:t>The video is linked to the next slide of this presentation set. It is paused by default. To play the video, roll your cursor over the video frame and click your mouse button. Once the video is playing, you can pause it by clicking it in this same way. At any time, you can stop the video and advance to the next slide by selecting the Next command from the slide control pop-up found in the lower left-hand corner of the slide-presentation window.</a:t>
            </a:r>
          </a:p>
          <a:p>
            <a:endParaRPr lang="en-US">
              <a:latin typeface="Arial" charset="0"/>
            </a:endParaRPr>
          </a:p>
          <a:p>
            <a:r>
              <a:rPr lang="en-US" u="sng">
                <a:latin typeface="Arial" charset="0"/>
              </a:rPr>
              <a:t>Copying or Moving the Presentation</a:t>
            </a:r>
            <a:endParaRPr lang="en-US">
              <a:latin typeface="Arial" charset="0"/>
            </a:endParaRPr>
          </a:p>
          <a:p>
            <a:r>
              <a:rPr lang="en-US">
                <a:latin typeface="Arial" charset="0"/>
              </a:rPr>
              <a:t>On some platforms, the video may appear to be embedded in your presentation. In fact, the video is stored in a separate file that is only linked to the presentation. If you wish to move or copy the presentation to another location, then you must copy both the presentation file with the .ppt suffix and the video file with the .mpg suffix.</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67D23A-C514-0E40-BA07-733E5181DB2D}" type="slidenum">
              <a:rPr lang="en-US"/>
              <a:pPr/>
              <a:t>4</a:t>
            </a:fld>
            <a:endParaRPr lang="en-US"/>
          </a:p>
        </p:txBody>
      </p:sp>
      <p:sp>
        <p:nvSpPr>
          <p:cNvPr id="376834"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376835" name="Rectangle 3"/>
          <p:cNvSpPr>
            <a:spLocks noGrp="1" noChangeArrowheads="1"/>
          </p:cNvSpPr>
          <p:nvPr>
            <p:ph type="body" idx="1"/>
          </p:nvPr>
        </p:nvSpPr>
        <p:spPr/>
        <p:txBody>
          <a:bodyPr/>
          <a:lstStyle/>
          <a:p>
            <a:r>
              <a:rPr lang="en-US">
                <a:latin typeface="Arial" charset="0"/>
              </a:rPr>
              <a:t>The following is a transcript of the video clip, which is approximately 5 minutes in length. </a:t>
            </a:r>
          </a:p>
          <a:p>
            <a:endParaRPr lang="en-US">
              <a:latin typeface="Arial" charset="0"/>
            </a:endParaRPr>
          </a:p>
          <a:p>
            <a:r>
              <a:rPr lang="en-US" u="sng">
                <a:latin typeface="Arial" charset="0"/>
              </a:rPr>
              <a:t>Video Transcript</a:t>
            </a:r>
          </a:p>
          <a:p>
            <a:r>
              <a:rPr lang="en-US">
                <a:latin typeface="Arial" charset="0"/>
              </a:rPr>
              <a:t>[Narrator] Nothing about the young Charles Darwin suggested that he would grow up to be the sort of man who would change our view of the world. He loved hunting and beetle collecting far more than his formal studies. In fact, the young Darwin dropped out of medical school, much to the disappointment of his father, Robert Darwin, a doctor. Darwin finally managed to complete a course of study for the ministry at Cambridge, but he never served in a church. An around-the-world trip on a refitted warship, the </a:t>
            </a:r>
            <a:r>
              <a:rPr lang="en-US" i="1">
                <a:latin typeface="Arial" charset="0"/>
              </a:rPr>
              <a:t>Beagle</a:t>
            </a:r>
            <a:r>
              <a:rPr lang="en-US">
                <a:latin typeface="Arial" charset="0"/>
              </a:rPr>
              <a:t>, changed his calling. Darwin expected to travel for two years; instead he spent five years exploring and collecting—and observing. </a:t>
            </a:r>
          </a:p>
          <a:p>
            <a:endParaRPr lang="en-US">
              <a:latin typeface="Arial" charset="0"/>
            </a:endParaRPr>
          </a:p>
          <a:p>
            <a:r>
              <a:rPr lang="en-US">
                <a:latin typeface="Arial" charset="0"/>
              </a:rPr>
              <a:t>[Narrator] The Gal</a:t>
            </a:r>
            <a:r>
              <a:rPr lang="en-US">
                <a:latin typeface="Arial" charset="0"/>
                <a:cs typeface="Arial" charset="0"/>
              </a:rPr>
              <a:t>á</a:t>
            </a:r>
            <a:r>
              <a:rPr lang="en-US">
                <a:latin typeface="Arial" charset="0"/>
              </a:rPr>
              <a:t>pagos Islands proved the most important stop on his voyage. Darwin observed that various species of tortoises and finches differed from island to island. He didn</a:t>
            </a:r>
            <a:r>
              <a:rPr lang="ja-JP" altLang="en-US">
                <a:latin typeface="Arial"/>
              </a:rPr>
              <a:t>’</a:t>
            </a:r>
            <a:r>
              <a:rPr lang="en-US">
                <a:latin typeface="Arial" charset="0"/>
              </a:rPr>
              <a:t>t realize the significance at the time but the observations and his collections would eventually lead him to the theory of natural selection. In 1836, Darwin came home with enough material to provide him with years of work—3,000 pages of notes, over 1,500 species of insects, 4,000 skins, bones, and dried specimens, and crates full of fossils. </a:t>
            </a:r>
          </a:p>
          <a:p>
            <a:endParaRPr lang="en-US">
              <a:latin typeface="Arial" charset="0"/>
            </a:endParaRPr>
          </a:p>
          <a:p>
            <a:r>
              <a:rPr lang="en-US">
                <a:latin typeface="Arial" charset="0"/>
              </a:rPr>
              <a:t>[Narrator] At 27, Darwin made cautious steps toward marriage. On a piece of paper, he recorded his reasons for and against the institution. On the plus side he wrote, </a:t>
            </a:r>
            <a:r>
              <a:rPr lang="ja-JP" altLang="en-US">
                <a:latin typeface="Arial"/>
              </a:rPr>
              <a:t>“</a:t>
            </a:r>
            <a:r>
              <a:rPr lang="en-US">
                <a:latin typeface="Arial" charset="0"/>
              </a:rPr>
              <a:t>Hmm, children and someone to take care of the house and companionship…and better than a dog, anyhow.</a:t>
            </a:r>
            <a:r>
              <a:rPr lang="ja-JP" altLang="en-US">
                <a:latin typeface="Arial"/>
              </a:rPr>
              <a:t>”</a:t>
            </a:r>
            <a:r>
              <a:rPr lang="en-US">
                <a:latin typeface="Arial" charset="0"/>
              </a:rPr>
              <a:t> The negatives included the loss of freedom and less money for books. But Darwin talked himself into marriage with Emma Wedgwood, saying </a:t>
            </a:r>
            <a:r>
              <a:rPr lang="ja-JP" altLang="en-US">
                <a:latin typeface="Arial"/>
              </a:rPr>
              <a:t>“</a:t>
            </a:r>
            <a:r>
              <a:rPr lang="en-US">
                <a:latin typeface="Arial" charset="0"/>
              </a:rPr>
              <a:t>I shall never know French or see the continent or go to America or go up in a balloon. Oh, never mind my boy, there</a:t>
            </a:r>
            <a:r>
              <a:rPr lang="ja-JP" altLang="en-US">
                <a:latin typeface="Arial"/>
              </a:rPr>
              <a:t>’</a:t>
            </a:r>
            <a:r>
              <a:rPr lang="en-US">
                <a:latin typeface="Arial" charset="0"/>
              </a:rPr>
              <a:t>s many a happy slave.</a:t>
            </a:r>
            <a:r>
              <a:rPr lang="ja-JP" altLang="en-US">
                <a:latin typeface="Arial"/>
              </a:rPr>
              <a:t>”</a:t>
            </a:r>
            <a:r>
              <a:rPr lang="en-US">
                <a:latin typeface="Arial" charset="0"/>
              </a:rPr>
              <a:t> Darwin fathered ten children and rarely left his home near London. But he never lost the freedom of his imagination. He wandered his estate pondering questions that his voyage and simple truths about breeding farm animals suggested.</a:t>
            </a:r>
          </a:p>
          <a:p>
            <a:endParaRPr lang="en-US">
              <a:latin typeface="Arial" charset="0"/>
            </a:endParaRPr>
          </a:p>
          <a:p>
            <a:r>
              <a:rPr lang="en-US">
                <a:latin typeface="Arial" charset="0"/>
              </a:rPr>
              <a:t>[Narrator] He wrote three hours a day. For twenty years, Darwin wrestled with the concept of evolution and natural selection, fully aware that his ideas would outrage those who believe that God was responsible for all creation. He started with the familiar. For hundreds of years, people have been selectively breeding faster horses. Darwin called the process artificial selection. </a:t>
            </a:r>
            <a:r>
              <a:rPr lang="ja-JP" altLang="en-US">
                <a:latin typeface="Arial"/>
              </a:rPr>
              <a:t>“</a:t>
            </a:r>
            <a:r>
              <a:rPr lang="en-US">
                <a:latin typeface="Arial" charset="0"/>
              </a:rPr>
              <a:t>Our English horses,</a:t>
            </a:r>
            <a:r>
              <a:rPr lang="ja-JP" altLang="en-US">
                <a:latin typeface="Arial"/>
              </a:rPr>
              <a:t>”</a:t>
            </a:r>
            <a:r>
              <a:rPr lang="en-US">
                <a:latin typeface="Arial" charset="0"/>
              </a:rPr>
              <a:t> he said </a:t>
            </a:r>
            <a:r>
              <a:rPr lang="ja-JP" altLang="en-US">
                <a:latin typeface="Arial"/>
              </a:rPr>
              <a:t>“</a:t>
            </a:r>
            <a:r>
              <a:rPr lang="en-US">
                <a:latin typeface="Arial" charset="0"/>
              </a:rPr>
              <a:t>differ from horses of every other breed but they do not owe their difference and superiority to decent from any single pair but to a continued and selective breeding and training of many individuals during each generation.</a:t>
            </a:r>
            <a:r>
              <a:rPr lang="ja-JP" altLang="en-US">
                <a:latin typeface="Arial"/>
              </a:rPr>
              <a:t>”</a:t>
            </a:r>
            <a:endParaRPr lang="en-US">
              <a:latin typeface="Arial" charset="0"/>
            </a:endParaRPr>
          </a:p>
          <a:p>
            <a:endParaRPr lang="en-US">
              <a:latin typeface="Arial" charset="0"/>
            </a:endParaRPr>
          </a:p>
          <a:p>
            <a:r>
              <a:rPr lang="en-US">
                <a:latin typeface="Arial" charset="0"/>
              </a:rPr>
              <a:t>[Narrator] Darwin</a:t>
            </a:r>
            <a:r>
              <a:rPr lang="ja-JP" altLang="en-US">
                <a:latin typeface="Arial"/>
              </a:rPr>
              <a:t>’</a:t>
            </a:r>
            <a:r>
              <a:rPr lang="en-US">
                <a:latin typeface="Arial" charset="0"/>
              </a:rPr>
              <a:t>s book on the origin of species went on to tackle natural selection. In the real world, random genetic changes may improve an individual</a:t>
            </a:r>
            <a:r>
              <a:rPr lang="ja-JP" altLang="en-US">
                <a:latin typeface="Arial"/>
              </a:rPr>
              <a:t>’</a:t>
            </a:r>
            <a:r>
              <a:rPr lang="en-US">
                <a:latin typeface="Arial" charset="0"/>
              </a:rPr>
              <a:t>s ability to survive. Those individuals with traits best suited for the local environment will, on average, leave the greatest number of surviving fertile offspring. The book sold out the first day of publication and changed the way we look at life. Darwin</a:t>
            </a:r>
            <a:r>
              <a:rPr lang="ja-JP" altLang="en-US">
                <a:latin typeface="Arial"/>
              </a:rPr>
              <a:t>’</a:t>
            </a:r>
            <a:r>
              <a:rPr lang="en-US">
                <a:latin typeface="Arial" charset="0"/>
              </a:rPr>
              <a:t>s theory of evolution by natural selection has become the unifying concept for biology.</a:t>
            </a:r>
          </a:p>
          <a:p>
            <a:endParaRPr lang="en-US">
              <a:latin typeface="Arial" charset="0"/>
            </a:endParaRPr>
          </a:p>
          <a:p>
            <a:r>
              <a:rPr lang="en-US">
                <a:latin typeface="Arial" charset="0"/>
              </a:rPr>
              <a:t>[Darwin] </a:t>
            </a:r>
            <a:r>
              <a:rPr lang="ja-JP" altLang="en-US">
                <a:latin typeface="Arial"/>
              </a:rPr>
              <a:t>“</a:t>
            </a:r>
            <a:r>
              <a:rPr lang="en-US">
                <a:latin typeface="Arial" charset="0"/>
              </a:rPr>
              <a:t>From so simple a beginning, endless forms, most beautiful and most wonderful, have been and are being evolved.</a:t>
            </a:r>
            <a:r>
              <a:rPr lang="ja-JP" altLang="en-US">
                <a:latin typeface="Arial"/>
              </a:rPr>
              <a:t>”</a:t>
            </a:r>
            <a:endParaRPr lang="en-US">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DD13ED-C601-4E45-96A0-41448A969817}" type="slidenum">
              <a:rPr lang="en-US"/>
              <a:pPr/>
              <a:t>5</a:t>
            </a:fld>
            <a:endParaRPr lang="en-US"/>
          </a:p>
        </p:txBody>
      </p:sp>
      <p:sp>
        <p:nvSpPr>
          <p:cNvPr id="517122"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517123" name="Rectangle 3"/>
          <p:cNvSpPr>
            <a:spLocks noGrp="1" noChangeArrowheads="1"/>
          </p:cNvSpPr>
          <p:nvPr>
            <p:ph type="body" idx="1"/>
          </p:nvPr>
        </p:nvSpPr>
        <p:spPr/>
        <p:txBody>
          <a:bodyPr/>
          <a:lstStyle/>
          <a:p>
            <a:pPr eaLnBrk="0" hangingPunct="0">
              <a:spcBef>
                <a:spcPct val="0"/>
              </a:spcBef>
            </a:pPr>
            <a:r>
              <a:rPr lang="en-US">
                <a:latin typeface="Arial" charset="0"/>
              </a:rPr>
              <a:t>After the students watch the video, it</a:t>
            </a:r>
            <a:r>
              <a:rPr lang="ja-JP" altLang="en-US">
                <a:latin typeface="Arial"/>
              </a:rPr>
              <a:t>’</a:t>
            </a:r>
            <a:r>
              <a:rPr lang="en-US">
                <a:latin typeface="Arial" charset="0"/>
              </a:rPr>
              <a:t>s likely that their response to this question may change. The question is repeated to offer an opportunity for you to continue the discussion, possibly with different opinions by your students.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671F8D-008F-5044-847F-AC45E352E346}" type="slidenum">
              <a:rPr lang="en-US"/>
              <a:pPr/>
              <a:t>6</a:t>
            </a:fld>
            <a:endParaRPr lang="en-US"/>
          </a:p>
        </p:txBody>
      </p:sp>
      <p:sp>
        <p:nvSpPr>
          <p:cNvPr id="539650"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539651" name="Rectangle 3"/>
          <p:cNvSpPr>
            <a:spLocks noGrp="1" noChangeArrowheads="1"/>
          </p:cNvSpPr>
          <p:nvPr>
            <p:ph type="body" idx="1"/>
          </p:nvPr>
        </p:nvSpPr>
        <p:spPr/>
        <p:txBody>
          <a:bodyPr/>
          <a:lstStyle/>
          <a:p>
            <a:r>
              <a:rPr lang="en-US">
                <a:latin typeface="Arial" charset="0"/>
              </a:rPr>
              <a:t>Checkpoint questions are intended to help your students review the basic terms, facts, and information presented in the video segment. Alternatively, you may find these questions helpful if you have a personal response system integrated into your classroom.</a:t>
            </a:r>
          </a:p>
          <a:p>
            <a:endParaRPr lang="en-US">
              <a:latin typeface="Arial" charset="0"/>
            </a:endParaRPr>
          </a:p>
          <a:p>
            <a:r>
              <a:rPr lang="en-US" u="sng">
                <a:latin typeface="Arial" charset="0"/>
              </a:rPr>
              <a:t>Questions and Answers</a:t>
            </a:r>
            <a:endParaRPr lang="en-US">
              <a:latin typeface="Arial" charset="0"/>
            </a:endParaRPr>
          </a:p>
          <a:p>
            <a:pPr eaLnBrk="0" hangingPunct="0">
              <a:spcBef>
                <a:spcPct val="0"/>
              </a:spcBef>
            </a:pPr>
            <a:r>
              <a:rPr lang="en-US">
                <a:latin typeface="Arial" charset="0"/>
              </a:rPr>
              <a:t>What important observation did Darwin make while on the Gal</a:t>
            </a:r>
            <a:r>
              <a:rPr lang="en-US">
                <a:latin typeface="Arial" charset="0"/>
                <a:cs typeface="Arial" charset="0"/>
              </a:rPr>
              <a:t>á</a:t>
            </a:r>
            <a:r>
              <a:rPr lang="en-US">
                <a:latin typeface="Arial" charset="0"/>
              </a:rPr>
              <a:t>pagos Islands?</a:t>
            </a:r>
            <a:r>
              <a:rPr lang="en-US" b="1">
                <a:latin typeface="Arial" charset="0"/>
              </a:rPr>
              <a:t> </a:t>
            </a:r>
          </a:p>
          <a:p>
            <a:pPr lvl="1" eaLnBrk="0" hangingPunct="0">
              <a:spcBef>
                <a:spcPct val="0"/>
              </a:spcBef>
            </a:pPr>
            <a:r>
              <a:rPr lang="en-US" b="1">
                <a:latin typeface="Arial" charset="0"/>
              </a:rPr>
              <a:t>a</a:t>
            </a:r>
            <a:r>
              <a:rPr lang="en-US">
                <a:latin typeface="Arial" charset="0"/>
              </a:rPr>
              <a:t>. The type of tortoise found on each island was similar but yet unique.—</a:t>
            </a:r>
            <a:r>
              <a:rPr lang="en-US" i="1">
                <a:latin typeface="Arial" charset="0"/>
              </a:rPr>
              <a:t>Option a is the best answer. It was common knowledge among inhabitants of the Gal</a:t>
            </a:r>
            <a:r>
              <a:rPr lang="en-US" i="1">
                <a:latin typeface="Arial" charset="0"/>
                <a:cs typeface="Arial" charset="0"/>
              </a:rPr>
              <a:t>á</a:t>
            </a:r>
            <a:r>
              <a:rPr lang="en-US" i="1">
                <a:latin typeface="Arial" charset="0"/>
              </a:rPr>
              <a:t>pagos Islands that each island was inhabited by a giant tortoise with unique characteristics. This was explained to Darwin. Options b and c are not the best answers because common fossils or common bird species between the island and mainland would not suggest or lend evidence to support natural selection. Option d is not the best answer because Darwin</a:t>
            </a:r>
            <a:r>
              <a:rPr lang="ja-JP" altLang="en-US" i="1">
                <a:latin typeface="Arial"/>
              </a:rPr>
              <a:t>’</a:t>
            </a:r>
            <a:r>
              <a:rPr lang="en-US" i="1">
                <a:latin typeface="Arial" charset="0"/>
              </a:rPr>
              <a:t>s pre</a:t>
            </a:r>
            <a:r>
              <a:rPr lang="en-US" i="1">
                <a:latin typeface="Arial" charset="0"/>
                <a:cs typeface="Arial" charset="0"/>
              </a:rPr>
              <a:t>–</a:t>
            </a:r>
            <a:r>
              <a:rPr lang="en-US" i="1">
                <a:latin typeface="Arial" charset="0"/>
              </a:rPr>
              <a:t>natural selection view was that animals were unique, each kind to its own place.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43AA67-D487-BF43-B645-720D372771C0}" type="slidenum">
              <a:rPr lang="en-US"/>
              <a:pPr/>
              <a:t>7</a:t>
            </a:fld>
            <a:endParaRPr lang="en-US"/>
          </a:p>
        </p:txBody>
      </p:sp>
      <p:sp>
        <p:nvSpPr>
          <p:cNvPr id="556034"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556035" name="Rectangle 3"/>
          <p:cNvSpPr>
            <a:spLocks noGrp="1" noChangeArrowheads="1"/>
          </p:cNvSpPr>
          <p:nvPr>
            <p:ph type="body" idx="1"/>
          </p:nvPr>
        </p:nvSpPr>
        <p:spPr/>
        <p:txBody>
          <a:bodyPr/>
          <a:lstStyle/>
          <a:p>
            <a:r>
              <a:rPr lang="en-US">
                <a:latin typeface="Arial" charset="0"/>
              </a:rPr>
              <a:t>Checkpoint questions are intended to help your students review the basic terms, facts, and information presented in the video segment. Alternatively, you may find these questions helpful if you have a personal response system integrated into your classroom.</a:t>
            </a:r>
          </a:p>
          <a:p>
            <a:endParaRPr lang="en-US">
              <a:latin typeface="Arial" charset="0"/>
            </a:endParaRPr>
          </a:p>
          <a:p>
            <a:r>
              <a:rPr lang="en-US" u="sng">
                <a:latin typeface="Arial" charset="0"/>
              </a:rPr>
              <a:t>Questions and Answers</a:t>
            </a:r>
            <a:endParaRPr lang="en-US">
              <a:latin typeface="Arial" charset="0"/>
            </a:endParaRPr>
          </a:p>
          <a:p>
            <a:pPr eaLnBrk="0" hangingPunct="0">
              <a:spcBef>
                <a:spcPct val="0"/>
              </a:spcBef>
            </a:pPr>
            <a:r>
              <a:rPr lang="en-US">
                <a:latin typeface="Arial" charset="0"/>
              </a:rPr>
              <a:t>What important observation did Darwin make while on the Gal</a:t>
            </a:r>
            <a:r>
              <a:rPr lang="en-US">
                <a:latin typeface="Arial" charset="0"/>
                <a:cs typeface="Arial" charset="0"/>
              </a:rPr>
              <a:t>á</a:t>
            </a:r>
            <a:r>
              <a:rPr lang="en-US">
                <a:latin typeface="Arial" charset="0"/>
              </a:rPr>
              <a:t>pagos Islands?</a:t>
            </a:r>
            <a:r>
              <a:rPr lang="en-US" b="1">
                <a:latin typeface="Arial" charset="0"/>
              </a:rPr>
              <a:t> </a:t>
            </a:r>
          </a:p>
          <a:p>
            <a:pPr lvl="1" eaLnBrk="0" hangingPunct="0">
              <a:spcBef>
                <a:spcPct val="0"/>
              </a:spcBef>
            </a:pPr>
            <a:r>
              <a:rPr lang="en-US" b="1">
                <a:latin typeface="Arial" charset="0"/>
              </a:rPr>
              <a:t>a</a:t>
            </a:r>
            <a:r>
              <a:rPr lang="en-US">
                <a:latin typeface="Arial" charset="0"/>
              </a:rPr>
              <a:t>. The type of tortoise found on each island was similar but yet unique.—</a:t>
            </a:r>
            <a:r>
              <a:rPr lang="en-US" i="1">
                <a:latin typeface="Arial" charset="0"/>
              </a:rPr>
              <a:t>Option a is the best answer. It was common knowledge among inhabitants of the Gal</a:t>
            </a:r>
            <a:r>
              <a:rPr lang="en-US" i="1">
                <a:latin typeface="Arial" charset="0"/>
                <a:cs typeface="Arial" charset="0"/>
              </a:rPr>
              <a:t>á</a:t>
            </a:r>
            <a:r>
              <a:rPr lang="en-US" i="1">
                <a:latin typeface="Arial" charset="0"/>
              </a:rPr>
              <a:t>pagos Islands that each island was inhabited by a giant tortoise with unique characteristics. This was explained to Darwin. Options b and c are not the best answers because common fossils or common bird species between the island and mainland would not suggest or lend evidence to support natural selection. Option d is not the best answer because Darwin</a:t>
            </a:r>
            <a:r>
              <a:rPr lang="ja-JP" altLang="en-US" i="1">
                <a:latin typeface="Arial"/>
              </a:rPr>
              <a:t>’</a:t>
            </a:r>
            <a:r>
              <a:rPr lang="en-US" i="1">
                <a:latin typeface="Arial" charset="0"/>
              </a:rPr>
              <a:t>s pre</a:t>
            </a:r>
            <a:r>
              <a:rPr lang="en-US" i="1">
                <a:latin typeface="Arial" charset="0"/>
                <a:cs typeface="Arial" charset="0"/>
              </a:rPr>
              <a:t>–</a:t>
            </a:r>
            <a:r>
              <a:rPr lang="en-US" i="1">
                <a:latin typeface="Arial" charset="0"/>
              </a:rPr>
              <a:t>natural selection view was that animals were unique, each kind to its own place.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798616-AEF2-C343-B541-7EF6C0E409B3}" type="slidenum">
              <a:rPr lang="en-US"/>
              <a:pPr/>
              <a:t>8</a:t>
            </a:fld>
            <a:endParaRPr lang="en-US"/>
          </a:p>
        </p:txBody>
      </p:sp>
      <p:sp>
        <p:nvSpPr>
          <p:cNvPr id="519170"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519171" name="Rectangle 3"/>
          <p:cNvSpPr>
            <a:spLocks noGrp="1" noChangeArrowheads="1"/>
          </p:cNvSpPr>
          <p:nvPr>
            <p:ph type="body" idx="1"/>
          </p:nvPr>
        </p:nvSpPr>
        <p:spPr/>
        <p:txBody>
          <a:bodyPr/>
          <a:lstStyle/>
          <a:p>
            <a:r>
              <a:rPr lang="en-US">
                <a:latin typeface="Arial" charset="0"/>
              </a:rPr>
              <a:t>Checkpoint questions are intended to help your students review the basic terms, facts, and information presented in the video segment. Alternatively, you may find these questions helpful if you have a personal response system integrated into your classroom.</a:t>
            </a:r>
          </a:p>
          <a:p>
            <a:endParaRPr lang="en-US">
              <a:latin typeface="Arial" charset="0"/>
            </a:endParaRPr>
          </a:p>
          <a:p>
            <a:r>
              <a:rPr lang="en-US" u="sng">
                <a:latin typeface="Arial" charset="0"/>
              </a:rPr>
              <a:t>Questions and Answers</a:t>
            </a:r>
            <a:endParaRPr lang="en-US">
              <a:latin typeface="Arial" charset="0"/>
            </a:endParaRPr>
          </a:p>
          <a:p>
            <a:r>
              <a:rPr lang="en-US">
                <a:latin typeface="Arial" charset="0"/>
              </a:rPr>
              <a:t>What is artificial selection?</a:t>
            </a:r>
          </a:p>
          <a:p>
            <a:pPr lvl="1"/>
            <a:r>
              <a:rPr lang="en-US" b="1">
                <a:latin typeface="Arial" charset="0"/>
              </a:rPr>
              <a:t>d</a:t>
            </a:r>
            <a:r>
              <a:rPr lang="en-US">
                <a:latin typeface="Arial" charset="0"/>
              </a:rPr>
              <a:t>. the selective breeding of animals with desirable characteristics—</a:t>
            </a:r>
            <a:r>
              <a:rPr lang="en-US" i="1">
                <a:latin typeface="Arial" charset="0"/>
              </a:rPr>
              <a:t>Option d is the best answer. Options a, b, and c do not match the definition of artificial selection. Option e is not correct because only Option d matches the definition of artificial selection.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6A1CCC-3200-0145-838B-A11AC9419C6A}" type="slidenum">
              <a:rPr lang="en-US"/>
              <a:pPr/>
              <a:t>9</a:t>
            </a:fld>
            <a:endParaRPr lang="en-US"/>
          </a:p>
        </p:txBody>
      </p:sp>
      <p:sp>
        <p:nvSpPr>
          <p:cNvPr id="550914"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550915" name="Rectangle 3"/>
          <p:cNvSpPr>
            <a:spLocks noGrp="1" noChangeArrowheads="1"/>
          </p:cNvSpPr>
          <p:nvPr>
            <p:ph type="body" idx="1"/>
          </p:nvPr>
        </p:nvSpPr>
        <p:spPr/>
        <p:txBody>
          <a:bodyPr/>
          <a:lstStyle/>
          <a:p>
            <a:r>
              <a:rPr lang="en-US">
                <a:latin typeface="Arial" charset="0"/>
              </a:rPr>
              <a:t>Checkpoint questions are intended to help your students review the basic terms, facts, and information presented in the video segment. Alternatively, you may find these questions helpful if you have a personal response system integrated into your classroom.</a:t>
            </a:r>
          </a:p>
          <a:p>
            <a:endParaRPr lang="en-US">
              <a:latin typeface="Arial" charset="0"/>
            </a:endParaRPr>
          </a:p>
          <a:p>
            <a:r>
              <a:rPr lang="en-US" u="sng">
                <a:latin typeface="Arial" charset="0"/>
              </a:rPr>
              <a:t>Questions and Answers</a:t>
            </a:r>
            <a:endParaRPr lang="en-US">
              <a:latin typeface="Arial" charset="0"/>
            </a:endParaRPr>
          </a:p>
          <a:p>
            <a:r>
              <a:rPr lang="en-US">
                <a:latin typeface="Arial" charset="0"/>
              </a:rPr>
              <a:t>What is artificial selection?</a:t>
            </a:r>
          </a:p>
          <a:p>
            <a:pPr lvl="1"/>
            <a:r>
              <a:rPr lang="en-US" b="1">
                <a:latin typeface="Arial" charset="0"/>
              </a:rPr>
              <a:t>d</a:t>
            </a:r>
            <a:r>
              <a:rPr lang="en-US">
                <a:latin typeface="Arial" charset="0"/>
              </a:rPr>
              <a:t>. the selective breeding of animals with desirable characteristics—</a:t>
            </a:r>
            <a:r>
              <a:rPr lang="en-US" i="1">
                <a:latin typeface="Arial" charset="0"/>
              </a:rPr>
              <a:t>Option d is the best answer. Options a, b, and c do not match the definition of artificial selection. Option e is not correct because only Option d matches the definition of artificial selection.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6167" name="Rectangle 23"/>
          <p:cNvSpPr>
            <a:spLocks noChangeArrowheads="1"/>
          </p:cNvSpPr>
          <p:nvPr userDrawn="1"/>
        </p:nvSpPr>
        <p:spPr bwMode="auto">
          <a:xfrm>
            <a:off x="0" y="6096000"/>
            <a:ext cx="9144000" cy="762000"/>
          </a:xfrm>
          <a:prstGeom prst="rect">
            <a:avLst/>
          </a:prstGeom>
          <a:solidFill>
            <a:srgbClr val="FFE39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146" name="Rectangle 2"/>
          <p:cNvSpPr>
            <a:spLocks noGrp="1" noChangeArrowheads="1"/>
          </p:cNvSpPr>
          <p:nvPr>
            <p:ph type="ctrTitle"/>
          </p:nvPr>
        </p:nvSpPr>
        <p:spPr>
          <a:xfrm>
            <a:off x="685800" y="2286000"/>
            <a:ext cx="7772400" cy="1143000"/>
          </a:xfrm>
        </p:spPr>
        <p:txBody>
          <a:bodyPr anchor="ctr"/>
          <a:lstStyle>
            <a:lvl1pPr marL="0" indent="0" algn="ctr">
              <a:defRPr sz="5000" b="0">
                <a:solidFill>
                  <a:schemeClr val="tx1"/>
                </a:solidFill>
              </a:defRPr>
            </a:lvl1pPr>
          </a:lstStyle>
          <a:p>
            <a:pPr lvl="0"/>
            <a:r>
              <a:rPr lang="en-US" noProof="0" smtClean="0"/>
              <a:t>Click to edit Master title style</a:t>
            </a:r>
          </a:p>
        </p:txBody>
      </p:sp>
      <p:sp>
        <p:nvSpPr>
          <p:cNvPr id="6154" name="Rectangle 10"/>
          <p:cNvSpPr>
            <a:spLocks noChangeArrowheads="1"/>
          </p:cNvSpPr>
          <p:nvPr userDrawn="1"/>
        </p:nvSpPr>
        <p:spPr bwMode="auto">
          <a:xfrm>
            <a:off x="0" y="0"/>
            <a:ext cx="9144000" cy="1524000"/>
          </a:xfrm>
          <a:prstGeom prst="rect">
            <a:avLst/>
          </a:prstGeom>
          <a:solidFill>
            <a:srgbClr val="FF9D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160" name="Text Box 16"/>
          <p:cNvSpPr txBox="1">
            <a:spLocks noChangeArrowheads="1"/>
          </p:cNvSpPr>
          <p:nvPr userDrawn="1"/>
        </p:nvSpPr>
        <p:spPr bwMode="auto">
          <a:xfrm>
            <a:off x="403225" y="6537325"/>
            <a:ext cx="41719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000">
                <a:latin typeface="Times New Roman" charset="0"/>
              </a:rPr>
              <a:t>Copyright © 2005 Pearson Education, Inc. publishing as Benjamin Cummings</a:t>
            </a:r>
          </a:p>
        </p:txBody>
      </p:sp>
      <p:sp>
        <p:nvSpPr>
          <p:cNvPr id="6162" name="Text Box 18"/>
          <p:cNvSpPr txBox="1">
            <a:spLocks noChangeArrowheads="1"/>
          </p:cNvSpPr>
          <p:nvPr userDrawn="1"/>
        </p:nvSpPr>
        <p:spPr bwMode="auto">
          <a:xfrm>
            <a:off x="434975" y="5210175"/>
            <a:ext cx="5476875"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lnSpc>
                <a:spcPct val="110000"/>
              </a:lnSpc>
            </a:pPr>
            <a:r>
              <a:rPr lang="en-US" sz="2000" b="1">
                <a:solidFill>
                  <a:srgbClr val="006699"/>
                </a:solidFill>
              </a:rPr>
              <a:t>Biology Lecture Launchers </a:t>
            </a:r>
            <a:br>
              <a:rPr lang="en-US" sz="2000" b="1">
                <a:solidFill>
                  <a:srgbClr val="006699"/>
                </a:solidFill>
              </a:rPr>
            </a:br>
            <a:r>
              <a:rPr lang="en-US" sz="1600">
                <a:solidFill>
                  <a:srgbClr val="006699"/>
                </a:solidFill>
              </a:rPr>
              <a:t>from </a:t>
            </a:r>
            <a:r>
              <a:rPr lang="en-US" sz="1600" i="1">
                <a:solidFill>
                  <a:srgbClr val="006699"/>
                </a:solidFill>
              </a:rPr>
              <a:t>Benjamin Cummings</a:t>
            </a:r>
            <a:r>
              <a:rPr lang="en-US" sz="1600">
                <a:solidFill>
                  <a:srgbClr val="006699"/>
                </a:solidFill>
              </a:rPr>
              <a:t> and </a:t>
            </a:r>
            <a:r>
              <a:rPr lang="en-US" sz="1600" i="1">
                <a:solidFill>
                  <a:srgbClr val="006699"/>
                </a:solidFill>
              </a:rPr>
              <a:t>Discovery Channel School</a:t>
            </a:r>
          </a:p>
        </p:txBody>
      </p:sp>
      <p:sp>
        <p:nvSpPr>
          <p:cNvPr id="6164" name="Text Box 20"/>
          <p:cNvSpPr txBox="1">
            <a:spLocks noChangeArrowheads="1"/>
          </p:cNvSpPr>
          <p:nvPr/>
        </p:nvSpPr>
        <p:spPr bwMode="auto">
          <a:xfrm>
            <a:off x="411163" y="6096000"/>
            <a:ext cx="4032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12700" algn="ctr" rotWithShape="0">
                    <a:schemeClr val="tx1">
                      <a:alpha val="74998"/>
                    </a:schemeClr>
                  </a:outerShdw>
                </a:effectLst>
              </a14:hiddenEffects>
            </a:ext>
          </a:extLst>
        </p:spPr>
        <p:txBody>
          <a:bodyPr wrap="none">
            <a:spAutoFit/>
          </a:bodyPr>
          <a:lstStyle/>
          <a:p>
            <a:pPr algn="l"/>
            <a:r>
              <a:rPr lang="en-US" sz="1800" b="1">
                <a:solidFill>
                  <a:srgbClr val="990066"/>
                </a:solidFill>
                <a:latin typeface="Times New Roman" charset="0"/>
              </a:rPr>
              <a:t>Presentation prepared by Andrew Stull</a:t>
            </a:r>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2291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
            <a:ext cx="2133600" cy="1993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76200"/>
            <a:ext cx="6248400" cy="1993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7342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5032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685800"/>
            <a:ext cx="419100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685800"/>
            <a:ext cx="4191000" cy="1384300"/>
          </a:xfrm>
        </p:spPr>
        <p:txBody>
          <a:bodyPr/>
          <a:lstStyle/>
          <a:p>
            <a:endParaRPr lang="en-US"/>
          </a:p>
        </p:txBody>
      </p:sp>
    </p:spTree>
    <p:extLst>
      <p:ext uri="{BB962C8B-B14F-4D97-AF65-F5344CB8AC3E}">
        <p14:creationId xmlns:p14="http://schemas.microsoft.com/office/powerpoint/2010/main" val="3020476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154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419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685800"/>
            <a:ext cx="4191000" cy="1384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685800"/>
            <a:ext cx="4191000" cy="1384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3835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0194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31412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049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34590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100783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76200"/>
            <a:ext cx="853440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spAutoFit/>
          </a:bodyPr>
          <a:lstStyle/>
          <a:p>
            <a:pPr lvl="0"/>
            <a:r>
              <a:rPr lang="en-US"/>
              <a:t>Click to edit Master title style</a:t>
            </a:r>
          </a:p>
        </p:txBody>
      </p:sp>
      <p:sp>
        <p:nvSpPr>
          <p:cNvPr id="1027" name="Rectangle 3"/>
          <p:cNvSpPr>
            <a:spLocks noGrp="1" noChangeArrowheads="1"/>
          </p:cNvSpPr>
          <p:nvPr>
            <p:ph type="body" idx="1"/>
          </p:nvPr>
        </p:nvSpPr>
        <p:spPr bwMode="auto">
          <a:xfrm>
            <a:off x="304800" y="685800"/>
            <a:ext cx="85344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p:txBody>
      </p:sp>
      <p:sp>
        <p:nvSpPr>
          <p:cNvPr id="1031" name="Text Box 7"/>
          <p:cNvSpPr txBox="1">
            <a:spLocks noChangeArrowheads="1"/>
          </p:cNvSpPr>
          <p:nvPr userDrawn="1"/>
        </p:nvSpPr>
        <p:spPr bwMode="auto">
          <a:xfrm>
            <a:off x="361950" y="6537325"/>
            <a:ext cx="42465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spAutoFit/>
          </a:bodyPr>
          <a:lstStyle/>
          <a:p>
            <a:pPr algn="l"/>
            <a:r>
              <a:rPr lang="en-US" sz="1000">
                <a:latin typeface="Times New Roman" charset="0"/>
              </a:rPr>
              <a:t>Copyright © 2005 Pearson Education, Inc. publishing as Benjamin Cummings</a:t>
            </a:r>
          </a:p>
        </p:txBody>
      </p:sp>
      <p:sp>
        <p:nvSpPr>
          <p:cNvPr id="1032" name="Line 8"/>
          <p:cNvSpPr>
            <a:spLocks noChangeShapeType="1"/>
          </p:cNvSpPr>
          <p:nvPr userDrawn="1"/>
        </p:nvSpPr>
        <p:spPr bwMode="auto">
          <a:xfrm>
            <a:off x="304800" y="6553200"/>
            <a:ext cx="8534400" cy="0"/>
          </a:xfrm>
          <a:prstGeom prst="line">
            <a:avLst/>
          </a:prstGeom>
          <a:noFill/>
          <a:ln w="25400">
            <a:solidFill>
              <a:srgbClr val="F9D20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Line 9"/>
          <p:cNvSpPr>
            <a:spLocks noChangeShapeType="1"/>
          </p:cNvSpPr>
          <p:nvPr userDrawn="1"/>
        </p:nvSpPr>
        <p:spPr bwMode="auto">
          <a:xfrm>
            <a:off x="304800" y="609600"/>
            <a:ext cx="8534400" cy="0"/>
          </a:xfrm>
          <a:prstGeom prst="line">
            <a:avLst/>
          </a:prstGeom>
          <a:noFill/>
          <a:ln w="50800">
            <a:solidFill>
              <a:srgbClr val="F9D20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1033"/>
                                        </p:tgtEl>
                                        <p:attrNameLst>
                                          <p:attrName>style.visibility</p:attrName>
                                        </p:attrNameLst>
                                      </p:cBhvr>
                                      <p:to>
                                        <p:strVal val="visible"/>
                                      </p:to>
                                    </p:set>
                                    <p:anim calcmode="lin" valueType="num">
                                      <p:cBhvr>
                                        <p:cTn id="7" dur="500" fill="hold"/>
                                        <p:tgtEl>
                                          <p:spTgt spid="1033"/>
                                        </p:tgtEl>
                                        <p:attrNameLst>
                                          <p:attrName>ppt_x</p:attrName>
                                        </p:attrNameLst>
                                      </p:cBhvr>
                                      <p:tavLst>
                                        <p:tav tm="0">
                                          <p:val>
                                            <p:strVal val="#ppt_x-#ppt_w/2"/>
                                          </p:val>
                                        </p:tav>
                                        <p:tav tm="100000">
                                          <p:val>
                                            <p:strVal val="#ppt_x"/>
                                          </p:val>
                                        </p:tav>
                                      </p:tavLst>
                                    </p:anim>
                                    <p:anim calcmode="lin" valueType="num">
                                      <p:cBhvr>
                                        <p:cTn id="8" dur="500" fill="hold"/>
                                        <p:tgtEl>
                                          <p:spTgt spid="1033"/>
                                        </p:tgtEl>
                                        <p:attrNameLst>
                                          <p:attrName>ppt_y</p:attrName>
                                        </p:attrNameLst>
                                      </p:cBhvr>
                                      <p:tavLst>
                                        <p:tav tm="0">
                                          <p:val>
                                            <p:strVal val="#ppt_y"/>
                                          </p:val>
                                        </p:tav>
                                        <p:tav tm="100000">
                                          <p:val>
                                            <p:strVal val="#ppt_y"/>
                                          </p:val>
                                        </p:tav>
                                      </p:tavLst>
                                    </p:anim>
                                    <p:anim calcmode="lin" valueType="num">
                                      <p:cBhvr>
                                        <p:cTn id="9" dur="500" fill="hold"/>
                                        <p:tgtEl>
                                          <p:spTgt spid="1033"/>
                                        </p:tgtEl>
                                        <p:attrNameLst>
                                          <p:attrName>ppt_w</p:attrName>
                                        </p:attrNameLst>
                                      </p:cBhvr>
                                      <p:tavLst>
                                        <p:tav tm="0">
                                          <p:val>
                                            <p:fltVal val="0"/>
                                          </p:val>
                                        </p:tav>
                                        <p:tav tm="100000">
                                          <p:val>
                                            <p:strVal val="#ppt_w"/>
                                          </p:val>
                                        </p:tav>
                                      </p:tavLst>
                                    </p:anim>
                                    <p:anim calcmode="lin" valueType="num">
                                      <p:cBhvr>
                                        <p:cTn id="10" dur="500" fill="hold"/>
                                        <p:tgtEl>
                                          <p:spTgt spid="1033"/>
                                        </p:tgtEl>
                                        <p:attrNameLst>
                                          <p:attrName>ppt_h</p:attrName>
                                        </p:attrNameLst>
                                      </p:cBhvr>
                                      <p:tavLst>
                                        <p:tav tm="0">
                                          <p:val>
                                            <p:strVal val="#ppt_h"/>
                                          </p:val>
                                        </p:tav>
                                        <p:tav tm="100000">
                                          <p:val>
                                            <p:strVal val="#ppt_h"/>
                                          </p:val>
                                        </p:tav>
                                      </p:tavLst>
                                    </p:anim>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1027">
                                            <p:txEl>
                                              <p:pRg st="0" end="0"/>
                                            </p:txEl>
                                          </p:spTgt>
                                        </p:tgtEl>
                                        <p:attrNameLst>
                                          <p:attrName>style.visibility</p:attrName>
                                        </p:attrNameLst>
                                      </p:cBhvr>
                                      <p:to>
                                        <p:strVal val="visible"/>
                                      </p:to>
                                    </p:set>
                                  </p:childTnLst>
                                </p:cTn>
                              </p:par>
                            </p:childTnLst>
                          </p:cTn>
                        </p:par>
                        <p:par>
                          <p:cTn id="14" fill="hold" nodeType="afterGroup">
                            <p:stCondLst>
                              <p:cond delay="1000"/>
                            </p:stCondLst>
                            <p:childTnLst>
                              <p:par>
                                <p:cTn id="15" presetID="1" presetClass="entr" presetSubtype="0" fill="hold" grpId="0" nodeType="afterEffect">
                                  <p:stCondLst>
                                    <p:cond delay="0"/>
                                  </p:stCondLst>
                                  <p:childTnLst>
                                    <p:set>
                                      <p:cBhvr>
                                        <p:cTn id="16" dur="1" fill="hold">
                                          <p:stCondLst>
                                            <p:cond delay="499"/>
                                          </p:stCondLst>
                                        </p:cTn>
                                        <p:tgtEl>
                                          <p:spTgt spid="1027">
                                            <p:txEl>
                                              <p:pRg st="1" end="1"/>
                                            </p:txEl>
                                          </p:spTgt>
                                        </p:tgtEl>
                                        <p:attrNameLst>
                                          <p:attrName>style.visibility</p:attrName>
                                        </p:attrNameLst>
                                      </p:cBhvr>
                                      <p:to>
                                        <p:strVal val="visible"/>
                                      </p:to>
                                    </p:set>
                                  </p:childTnLst>
                                </p:cTn>
                              </p:par>
                            </p:childTnLst>
                          </p:cTn>
                        </p:par>
                        <p:par>
                          <p:cTn id="17" fill="hold" nodeType="afterGroup">
                            <p:stCondLst>
                              <p:cond delay="1500"/>
                            </p:stCondLst>
                            <p:childTnLst>
                              <p:par>
                                <p:cTn id="18" presetID="1" presetClass="entr" presetSubtype="0" fill="hold" grpId="0" nodeType="afterEffect">
                                  <p:stCondLst>
                                    <p:cond delay="0"/>
                                  </p:stCondLst>
                                  <p:childTnLst>
                                    <p:set>
                                      <p:cBhvr>
                                        <p:cTn id="19" dur="1" fill="hold">
                                          <p:stCondLst>
                                            <p:cond delay="499"/>
                                          </p:stCondLst>
                                        </p:cTn>
                                        <p:tgtEl>
                                          <p:spTgt spid="10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bldLvl="2" autoUpdateAnimBg="0">
        <p:tmplLst>
          <p:tmpl lvl="1">
            <p:tnLst>
              <p:par>
                <p:cTn xmlns:p14="http://schemas.microsoft.com/office/powerpoint/2010/main" presetID="1" presetClass="entr" presetSubtype="0" fill="hold" nodeType="after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 lvl="2">
            <p:tnLst>
              <p:par>
                <p:cTn xmlns:p14="http://schemas.microsoft.com/office/powerpoint/2010/main" presetID="1" presetClass="entr" presetSubtype="0" fill="hold" nodeType="after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 lvl="3">
            <p:tnLst>
              <p:par>
                <p:cTn xmlns:p14="http://schemas.microsoft.com/office/powerpoint/2010/main" presetID="1" presetClass="entr" presetSubtype="0" fill="hold" nodeType="after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 lvl="4">
            <p:tnLst>
              <p:par>
                <p:cTn xmlns:p14="http://schemas.microsoft.com/office/powerpoint/2010/main" presetID="1" presetClass="entr" presetSubtype="0" fill="hold" nodeType="with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 lvl="5">
            <p:tnLst>
              <p:par>
                <p:cTn xmlns:p14="http://schemas.microsoft.com/office/powerpoint/2010/main" presetID="1" presetClass="entr" presetSubtype="0" fill="hold" nodeType="with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Lst>
      </p:bldP>
      <p:bldP spid="1033" grpId="0" animBg="1"/>
    </p:bldLst>
  </p:timing>
  <p:txStyles>
    <p:titleStyle>
      <a:lvl1pPr marL="450850" indent="-450850" algn="l" rtl="0" fontAlgn="base">
        <a:lnSpc>
          <a:spcPct val="90000"/>
        </a:lnSpc>
        <a:spcBef>
          <a:spcPct val="0"/>
        </a:spcBef>
        <a:spcAft>
          <a:spcPct val="0"/>
        </a:spcAft>
        <a:defRPr sz="3000" b="1">
          <a:solidFill>
            <a:srgbClr val="0066CC"/>
          </a:solidFill>
          <a:latin typeface="+mj-lt"/>
          <a:ea typeface="+mj-ea"/>
          <a:cs typeface="+mj-cs"/>
        </a:defRPr>
      </a:lvl1pPr>
      <a:lvl2pPr marL="450850" indent="-450850" algn="l" rtl="0" fontAlgn="base">
        <a:lnSpc>
          <a:spcPct val="90000"/>
        </a:lnSpc>
        <a:spcBef>
          <a:spcPct val="0"/>
        </a:spcBef>
        <a:spcAft>
          <a:spcPct val="0"/>
        </a:spcAft>
        <a:defRPr sz="3000" b="1">
          <a:solidFill>
            <a:srgbClr val="0066CC"/>
          </a:solidFill>
          <a:latin typeface="Times New Roman" charset="0"/>
          <a:ea typeface="ＭＳ Ｐゴシック" charset="0"/>
        </a:defRPr>
      </a:lvl2pPr>
      <a:lvl3pPr marL="450850" indent="-450850" algn="l" rtl="0" fontAlgn="base">
        <a:lnSpc>
          <a:spcPct val="90000"/>
        </a:lnSpc>
        <a:spcBef>
          <a:spcPct val="0"/>
        </a:spcBef>
        <a:spcAft>
          <a:spcPct val="0"/>
        </a:spcAft>
        <a:defRPr sz="3000" b="1">
          <a:solidFill>
            <a:srgbClr val="0066CC"/>
          </a:solidFill>
          <a:latin typeface="Times New Roman" charset="0"/>
          <a:ea typeface="ＭＳ Ｐゴシック" charset="0"/>
        </a:defRPr>
      </a:lvl3pPr>
      <a:lvl4pPr marL="450850" indent="-450850" algn="l" rtl="0" fontAlgn="base">
        <a:lnSpc>
          <a:spcPct val="90000"/>
        </a:lnSpc>
        <a:spcBef>
          <a:spcPct val="0"/>
        </a:spcBef>
        <a:spcAft>
          <a:spcPct val="0"/>
        </a:spcAft>
        <a:defRPr sz="3000" b="1">
          <a:solidFill>
            <a:srgbClr val="0066CC"/>
          </a:solidFill>
          <a:latin typeface="Times New Roman" charset="0"/>
          <a:ea typeface="ＭＳ Ｐゴシック" charset="0"/>
        </a:defRPr>
      </a:lvl4pPr>
      <a:lvl5pPr marL="450850" indent="-450850" algn="l" rtl="0" fontAlgn="base">
        <a:lnSpc>
          <a:spcPct val="90000"/>
        </a:lnSpc>
        <a:spcBef>
          <a:spcPct val="0"/>
        </a:spcBef>
        <a:spcAft>
          <a:spcPct val="0"/>
        </a:spcAft>
        <a:defRPr sz="3000" b="1">
          <a:solidFill>
            <a:srgbClr val="0066CC"/>
          </a:solidFill>
          <a:latin typeface="Times New Roman" charset="0"/>
          <a:ea typeface="ＭＳ Ｐゴシック" charset="0"/>
        </a:defRPr>
      </a:lvl5pPr>
      <a:lvl6pPr marL="908050" indent="-450850" algn="l" rtl="0" fontAlgn="base">
        <a:lnSpc>
          <a:spcPct val="90000"/>
        </a:lnSpc>
        <a:spcBef>
          <a:spcPct val="0"/>
        </a:spcBef>
        <a:spcAft>
          <a:spcPct val="0"/>
        </a:spcAft>
        <a:defRPr sz="3000" b="1">
          <a:solidFill>
            <a:srgbClr val="0066CC"/>
          </a:solidFill>
          <a:latin typeface="Times New Roman" charset="0"/>
          <a:ea typeface="ＭＳ Ｐゴシック" charset="0"/>
        </a:defRPr>
      </a:lvl6pPr>
      <a:lvl7pPr marL="1365250" indent="-450850" algn="l" rtl="0" fontAlgn="base">
        <a:lnSpc>
          <a:spcPct val="90000"/>
        </a:lnSpc>
        <a:spcBef>
          <a:spcPct val="0"/>
        </a:spcBef>
        <a:spcAft>
          <a:spcPct val="0"/>
        </a:spcAft>
        <a:defRPr sz="3000" b="1">
          <a:solidFill>
            <a:srgbClr val="0066CC"/>
          </a:solidFill>
          <a:latin typeface="Times New Roman" charset="0"/>
          <a:ea typeface="ＭＳ Ｐゴシック" charset="0"/>
        </a:defRPr>
      </a:lvl7pPr>
      <a:lvl8pPr marL="1822450" indent="-450850" algn="l" rtl="0" fontAlgn="base">
        <a:lnSpc>
          <a:spcPct val="90000"/>
        </a:lnSpc>
        <a:spcBef>
          <a:spcPct val="0"/>
        </a:spcBef>
        <a:spcAft>
          <a:spcPct val="0"/>
        </a:spcAft>
        <a:defRPr sz="3000" b="1">
          <a:solidFill>
            <a:srgbClr val="0066CC"/>
          </a:solidFill>
          <a:latin typeface="Times New Roman" charset="0"/>
          <a:ea typeface="ＭＳ Ｐゴシック" charset="0"/>
        </a:defRPr>
      </a:lvl8pPr>
      <a:lvl9pPr marL="2279650" indent="-450850" algn="l" rtl="0" fontAlgn="base">
        <a:lnSpc>
          <a:spcPct val="90000"/>
        </a:lnSpc>
        <a:spcBef>
          <a:spcPct val="0"/>
        </a:spcBef>
        <a:spcAft>
          <a:spcPct val="0"/>
        </a:spcAft>
        <a:defRPr sz="3000" b="1">
          <a:solidFill>
            <a:srgbClr val="0066CC"/>
          </a:solidFill>
          <a:latin typeface="Times New Roman" charset="0"/>
          <a:ea typeface="ＭＳ Ｐゴシック" charset="0"/>
        </a:defRPr>
      </a:lvl9pPr>
    </p:titleStyle>
    <p:bodyStyle>
      <a:lvl1pPr marL="233363" indent="-233363" algn="l" rtl="0" fontAlgn="base">
        <a:spcBef>
          <a:spcPct val="45000"/>
        </a:spcBef>
        <a:spcAft>
          <a:spcPct val="20000"/>
        </a:spcAft>
        <a:buClr>
          <a:srgbClr val="226E52"/>
        </a:buClr>
        <a:buFont typeface="Times New Roman" charset="0"/>
        <a:defRPr sz="2400" u="sng">
          <a:solidFill>
            <a:schemeClr val="tx1"/>
          </a:solidFill>
          <a:latin typeface="+mn-lt"/>
          <a:ea typeface="+mn-ea"/>
          <a:cs typeface="+mn-cs"/>
        </a:defRPr>
      </a:lvl1pPr>
      <a:lvl2pPr marL="914400" indent="-447675" algn="l" rtl="0" fontAlgn="base">
        <a:spcBef>
          <a:spcPct val="0"/>
        </a:spcBef>
        <a:spcAft>
          <a:spcPct val="0"/>
        </a:spcAft>
        <a:buClr>
          <a:srgbClr val="226E52"/>
        </a:buClr>
        <a:buChar char="•"/>
        <a:defRPr sz="2800">
          <a:solidFill>
            <a:schemeClr val="tx1"/>
          </a:solidFill>
          <a:latin typeface="+mn-lt"/>
          <a:ea typeface="+mn-ea"/>
        </a:defRPr>
      </a:lvl2pPr>
      <a:lvl3pPr marL="1381125" indent="-233363" algn="l" rtl="0" fontAlgn="base">
        <a:spcBef>
          <a:spcPct val="0"/>
        </a:spcBef>
        <a:spcAft>
          <a:spcPct val="0"/>
        </a:spcAft>
        <a:buClr>
          <a:srgbClr val="226E52"/>
        </a:buClr>
        <a:buFont typeface="Times New Roman" charset="0"/>
        <a:buAutoNum type="alphaLcPeriod"/>
        <a:defRPr sz="2800">
          <a:solidFill>
            <a:schemeClr val="tx1"/>
          </a:solidFill>
          <a:latin typeface="+mn-lt"/>
          <a:ea typeface="+mn-ea"/>
        </a:defRPr>
      </a:lvl3pPr>
      <a:lvl4pPr marL="1828800" indent="-233363" algn="l" rtl="0" fontAlgn="base">
        <a:spcBef>
          <a:spcPct val="45000"/>
        </a:spcBef>
        <a:spcAft>
          <a:spcPct val="0"/>
        </a:spcAft>
        <a:buClr>
          <a:srgbClr val="226E52"/>
        </a:buClr>
        <a:buFont typeface="Times New Roman" charset="0"/>
        <a:defRPr sz="2600">
          <a:solidFill>
            <a:schemeClr val="tx1"/>
          </a:solidFill>
          <a:latin typeface="+mn-lt"/>
          <a:ea typeface="+mn-ea"/>
        </a:defRPr>
      </a:lvl4pPr>
      <a:lvl5pPr marL="2295525" indent="-233363" algn="l" rtl="0" fontAlgn="base">
        <a:spcBef>
          <a:spcPct val="0"/>
        </a:spcBef>
        <a:spcAft>
          <a:spcPct val="0"/>
        </a:spcAft>
        <a:buClr>
          <a:srgbClr val="226E52"/>
        </a:buClr>
        <a:buFont typeface="Times New Roman" charset="0"/>
        <a:defRPr sz="2600">
          <a:solidFill>
            <a:schemeClr val="tx1"/>
          </a:solidFill>
          <a:latin typeface="+mn-lt"/>
          <a:ea typeface="+mn-ea"/>
        </a:defRPr>
      </a:lvl5pPr>
      <a:lvl6pPr marL="2752725" indent="-233363" algn="l" rtl="0" fontAlgn="base">
        <a:spcBef>
          <a:spcPct val="0"/>
        </a:spcBef>
        <a:spcAft>
          <a:spcPct val="0"/>
        </a:spcAft>
        <a:buClr>
          <a:srgbClr val="226E52"/>
        </a:buClr>
        <a:buFont typeface="Times New Roman" charset="0"/>
        <a:defRPr sz="2600">
          <a:solidFill>
            <a:schemeClr val="tx1"/>
          </a:solidFill>
          <a:latin typeface="+mn-lt"/>
          <a:ea typeface="+mn-ea"/>
        </a:defRPr>
      </a:lvl6pPr>
      <a:lvl7pPr marL="3209925" indent="-233363" algn="l" rtl="0" fontAlgn="base">
        <a:spcBef>
          <a:spcPct val="0"/>
        </a:spcBef>
        <a:spcAft>
          <a:spcPct val="0"/>
        </a:spcAft>
        <a:buClr>
          <a:srgbClr val="226E52"/>
        </a:buClr>
        <a:buFont typeface="Times New Roman" charset="0"/>
        <a:defRPr sz="2600">
          <a:solidFill>
            <a:schemeClr val="tx1"/>
          </a:solidFill>
          <a:latin typeface="+mn-lt"/>
          <a:ea typeface="+mn-ea"/>
        </a:defRPr>
      </a:lvl7pPr>
      <a:lvl8pPr marL="3667125" indent="-233363" algn="l" rtl="0" fontAlgn="base">
        <a:spcBef>
          <a:spcPct val="0"/>
        </a:spcBef>
        <a:spcAft>
          <a:spcPct val="0"/>
        </a:spcAft>
        <a:buClr>
          <a:srgbClr val="226E52"/>
        </a:buClr>
        <a:buFont typeface="Times New Roman" charset="0"/>
        <a:defRPr sz="2600">
          <a:solidFill>
            <a:schemeClr val="tx1"/>
          </a:solidFill>
          <a:latin typeface="+mn-lt"/>
          <a:ea typeface="+mn-ea"/>
        </a:defRPr>
      </a:lvl8pPr>
      <a:lvl9pPr marL="4124325" indent="-233363" algn="l" rtl="0" fontAlgn="base">
        <a:spcBef>
          <a:spcPct val="0"/>
        </a:spcBef>
        <a:spcAft>
          <a:spcPct val="0"/>
        </a:spcAft>
        <a:buClr>
          <a:srgbClr val="226E52"/>
        </a:buClr>
        <a:buFont typeface="Times New Roman" charset="0"/>
        <a:defRPr sz="2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hyperlink" Target="http://www.pbs.org/wgbh/evolution/index.html" TargetMode="External"/><Relationship Id="rId4" Type="http://schemas.openxmlformats.org/officeDocument/2006/relationships/hyperlink" Target="http://evolution.berkeley.edu/" TargetMode="Externa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4.xml"/><Relationship Id="rId5" Type="http://schemas.openxmlformats.org/officeDocument/2006/relationships/image" Target="../media/image4.png"/><Relationship Id="rId1" Type="http://schemas.microsoft.com/office/2007/relationships/media" Target="file://localhost/Users/nicholasrath/Documents/BIOLOGY%20317/Unit%203%20Concepts%20of%20Evolution/Ch.13%20How%20Populations%20Evolve/Charles%20Darwin.mpg" TargetMode="External"/><Relationship Id="rId2" Type="http://schemas.openxmlformats.org/officeDocument/2006/relationships/video" Target="file://localhost/Users/nicholasrath/Documents/BIOLOGY%20317/Unit%203%20Concepts%20of%20Evolution/Ch.13%20How%20Populations%20Evolve/Charles%20Darwin.mp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07975" y="506413"/>
            <a:ext cx="7772400" cy="941387"/>
          </a:xfrm>
          <a:effectLst>
            <a:outerShdw blurRad="63500" dist="35921" dir="2700000" algn="ctr" rotWithShape="0">
              <a:schemeClr val="tx2">
                <a:alpha val="74998"/>
              </a:schemeClr>
            </a:outerShdw>
          </a:effectLst>
        </p:spPr>
        <p:txBody>
          <a:bodyPr anchor="b"/>
          <a:lstStyle/>
          <a:p>
            <a:pPr algn="l"/>
            <a:r>
              <a:rPr lang="en-US" sz="6800">
                <a:solidFill>
                  <a:schemeClr val="bg1"/>
                </a:solidFill>
              </a:rPr>
              <a:t>Charles Darwin</a:t>
            </a:r>
            <a:endParaRPr lang="en-US" sz="6800"/>
          </a:p>
        </p:txBody>
      </p:sp>
      <p:sp>
        <p:nvSpPr>
          <p:cNvPr id="5135" name="Rectangle 15"/>
          <p:cNvSpPr>
            <a:spLocks noChangeArrowheads="1"/>
          </p:cNvSpPr>
          <p:nvPr>
            <p:ph type="subTitle" idx="1"/>
          </p:nvPr>
        </p:nvSpPr>
        <p:spPr bwMode="auto">
          <a:xfrm>
            <a:off x="355600" y="1870075"/>
            <a:ext cx="4195763" cy="2606675"/>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indent="0"/>
            <a:r>
              <a:rPr lang="en-US" sz="5500" u="none">
                <a:solidFill>
                  <a:srgbClr val="990066"/>
                </a:solidFill>
                <a:latin typeface="Arial" charset="0"/>
              </a:rPr>
              <a:t>The Theory That Unified Biology</a:t>
            </a:r>
            <a:endParaRPr lang="en-US" sz="5500" b="1" i="1" u="none">
              <a:solidFill>
                <a:srgbClr val="990066"/>
              </a:solidFill>
              <a:latin typeface="Arial" charset="0"/>
            </a:endParaRPr>
          </a:p>
        </p:txBody>
      </p:sp>
      <p:pic>
        <p:nvPicPr>
          <p:cNvPr id="5138" name="Picture 18" descr="DSC SCHOOL (pos blue) 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2613" y="5427663"/>
            <a:ext cx="808037" cy="517525"/>
          </a:xfrm>
          <a:prstGeom prst="rect">
            <a:avLst/>
          </a:prstGeom>
          <a:noFill/>
          <a:extLst>
            <a:ext uri="{909E8E84-426E-40dd-AFC4-6F175D3DCCD1}">
              <a14:hiddenFill xmlns:a14="http://schemas.microsoft.com/office/drawing/2010/main">
                <a:solidFill>
                  <a:srgbClr val="FFFFFF"/>
                </a:solidFill>
              </a14:hiddenFill>
            </a:ext>
          </a:extLst>
        </p:spPr>
      </p:pic>
      <p:pic>
        <p:nvPicPr>
          <p:cNvPr id="5139" name="Picture 19" descr="bcsig_4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9813" y="5130800"/>
            <a:ext cx="698500" cy="804863"/>
          </a:xfrm>
          <a:prstGeom prst="rect">
            <a:avLst/>
          </a:prstGeom>
          <a:noFill/>
          <a:extLst>
            <a:ext uri="{909E8E84-426E-40dd-AFC4-6F175D3DCCD1}">
              <a14:hiddenFill xmlns:a14="http://schemas.microsoft.com/office/drawing/2010/main">
                <a:solidFill>
                  <a:srgbClr val="FFFFFF"/>
                </a:solidFill>
              </a14:hiddenFill>
            </a:ext>
          </a:extLst>
        </p:spPr>
      </p:pic>
      <p:pic>
        <p:nvPicPr>
          <p:cNvPr id="5141" name="Picture 21" descr="Darwin"/>
          <p:cNvPicPr>
            <a:picLocks noChangeAspect="1" noChangeArrowheads="1"/>
          </p:cNvPicPr>
          <p:nvPr/>
        </p:nvPicPr>
        <p:blipFill>
          <a:blip r:embed="rId5">
            <a:extLst>
              <a:ext uri="{28A0092B-C50C-407E-A947-70E740481C1C}">
                <a14:useLocalDpi xmlns:a14="http://schemas.microsoft.com/office/drawing/2010/main" val="0"/>
              </a:ext>
            </a:extLst>
          </a:blip>
          <a:srcRect l="461"/>
          <a:stretch>
            <a:fillRect/>
          </a:stretch>
        </p:blipFill>
        <p:spPr bwMode="auto">
          <a:xfrm>
            <a:off x="4557713" y="2057400"/>
            <a:ext cx="3954462" cy="270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0-#ppt_w/2"/>
                                          </p:val>
                                        </p:tav>
                                        <p:tav tm="100000">
                                          <p:val>
                                            <p:strVal val="#ppt_x"/>
                                          </p:val>
                                        </p:tav>
                                      </p:tavLst>
                                    </p:anim>
                                    <p:anim calcmode="lin" valueType="num">
                                      <p:cBhvr additive="base">
                                        <p:cTn id="8" dur="500" fill="hold"/>
                                        <p:tgtEl>
                                          <p:spTgt spid="512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51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35"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6578" name="Rectangle 2"/>
          <p:cNvSpPr>
            <a:spLocks noGrp="1" noChangeArrowheads="1"/>
          </p:cNvSpPr>
          <p:nvPr>
            <p:ph type="body" idx="1"/>
          </p:nvPr>
        </p:nvSpPr>
        <p:spPr>
          <a:xfrm>
            <a:off x="266700" y="758825"/>
            <a:ext cx="8648700" cy="457200"/>
          </a:xfrm>
        </p:spPr>
        <p:txBody>
          <a:bodyPr/>
          <a:lstStyle/>
          <a:p>
            <a:r>
              <a:rPr lang="en-US" u="none">
                <a:solidFill>
                  <a:srgbClr val="990066"/>
                </a:solidFill>
                <a:latin typeface="Arial" charset="0"/>
              </a:rPr>
              <a:t>Checkpoint</a:t>
            </a:r>
          </a:p>
        </p:txBody>
      </p:sp>
      <p:sp>
        <p:nvSpPr>
          <p:cNvPr id="536579" name="Rectangle 3"/>
          <p:cNvSpPr>
            <a:spLocks noGrp="1" noChangeArrowheads="1"/>
          </p:cNvSpPr>
          <p:nvPr>
            <p:ph type="title"/>
          </p:nvPr>
        </p:nvSpPr>
        <p:spPr>
          <a:xfrm>
            <a:off x="228600" y="76200"/>
            <a:ext cx="8686800" cy="503238"/>
          </a:xfrm>
        </p:spPr>
        <p:txBody>
          <a:bodyPr/>
          <a:lstStyle/>
          <a:p>
            <a:pPr marL="0" indent="0"/>
            <a:r>
              <a:rPr lang="en-US"/>
              <a:t>Charles Darwin</a:t>
            </a:r>
          </a:p>
        </p:txBody>
      </p:sp>
      <p:sp>
        <p:nvSpPr>
          <p:cNvPr id="536580" name="Rectangle 4"/>
          <p:cNvSpPr>
            <a:spLocks noChangeArrowheads="1"/>
          </p:cNvSpPr>
          <p:nvPr/>
        </p:nvSpPr>
        <p:spPr bwMode="auto">
          <a:xfrm>
            <a:off x="266700" y="1443038"/>
            <a:ext cx="86487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468313" lvl="1" indent="3175" algn="l" eaLnBrk="1" hangingPunct="1">
              <a:buClr>
                <a:srgbClr val="226E52"/>
              </a:buClr>
            </a:pPr>
            <a:r>
              <a:rPr lang="en-US"/>
              <a:t>How is natural selection different from artificial selection?</a:t>
            </a:r>
          </a:p>
          <a:p>
            <a:pPr marL="1493838" lvl="2" indent="-579438" algn="l" eaLnBrk="1" hangingPunct="1">
              <a:buClr>
                <a:srgbClr val="226E52"/>
              </a:buClr>
              <a:buFont typeface="Times New Roman" charset="0"/>
              <a:buNone/>
            </a:pPr>
            <a:r>
              <a:rPr lang="en-US">
                <a:solidFill>
                  <a:schemeClr val="hlink"/>
                </a:solidFill>
              </a:rPr>
              <a:t>a</a:t>
            </a:r>
            <a:r>
              <a:rPr lang="en-US"/>
              <a:t>.	Natural selection has only been demonstrated in plants.</a:t>
            </a:r>
          </a:p>
          <a:p>
            <a:pPr marL="1493838" lvl="2" indent="-579438" algn="l" eaLnBrk="1" hangingPunct="1">
              <a:buClr>
                <a:srgbClr val="226E52"/>
              </a:buClr>
              <a:buFont typeface="Times New Roman" charset="0"/>
              <a:buNone/>
            </a:pPr>
            <a:r>
              <a:rPr lang="en-US">
                <a:solidFill>
                  <a:schemeClr val="hlink"/>
                </a:solidFill>
              </a:rPr>
              <a:t>b</a:t>
            </a:r>
            <a:r>
              <a:rPr lang="en-US"/>
              <a:t>.	Artificial selection is directed by humans.</a:t>
            </a:r>
          </a:p>
          <a:p>
            <a:pPr marL="1493838" lvl="2" indent="-579438" algn="l" eaLnBrk="1" hangingPunct="1">
              <a:buClr>
                <a:srgbClr val="226E52"/>
              </a:buClr>
              <a:buFont typeface="Times New Roman" charset="0"/>
              <a:buNone/>
            </a:pPr>
            <a:r>
              <a:rPr lang="en-US">
                <a:solidFill>
                  <a:schemeClr val="hlink"/>
                </a:solidFill>
              </a:rPr>
              <a:t>c</a:t>
            </a:r>
            <a:r>
              <a:rPr lang="en-US"/>
              <a:t>.	Artificial selection works only on previously domesticated animals.</a:t>
            </a:r>
          </a:p>
          <a:p>
            <a:pPr marL="1493838" lvl="2" indent="-579438" algn="l" eaLnBrk="1" hangingPunct="1">
              <a:buClr>
                <a:srgbClr val="226E52"/>
              </a:buClr>
              <a:buFont typeface="Times New Roman" charset="0"/>
              <a:buNone/>
            </a:pPr>
            <a:r>
              <a:rPr lang="en-US">
                <a:solidFill>
                  <a:schemeClr val="hlink"/>
                </a:solidFill>
              </a:rPr>
              <a:t>d</a:t>
            </a:r>
            <a:r>
              <a:rPr lang="en-US"/>
              <a:t>.	Natural selection </a:t>
            </a:r>
          </a:p>
          <a:p>
            <a:pPr marL="1493838" lvl="2" indent="-579438" algn="l" eaLnBrk="1" hangingPunct="1">
              <a:buClr>
                <a:srgbClr val="226E52"/>
              </a:buClr>
              <a:buFont typeface="Times New Roman" charset="0"/>
              <a:buNone/>
            </a:pPr>
            <a:r>
              <a:rPr lang="en-US"/>
              <a:t>	occurs only on </a:t>
            </a:r>
          </a:p>
          <a:p>
            <a:pPr marL="1493838" lvl="2" indent="-579438" algn="l" eaLnBrk="1" hangingPunct="1">
              <a:buClr>
                <a:srgbClr val="226E52"/>
              </a:buClr>
              <a:buFont typeface="Times New Roman" charset="0"/>
              <a:buNone/>
            </a:pPr>
            <a:r>
              <a:rPr lang="en-US"/>
              <a:t>	islands.</a:t>
            </a:r>
          </a:p>
          <a:p>
            <a:pPr marL="1493838" lvl="2" indent="-579438" algn="l" eaLnBrk="1" hangingPunct="1">
              <a:buClr>
                <a:srgbClr val="226E52"/>
              </a:buClr>
              <a:buFont typeface="Times New Roman" charset="0"/>
              <a:buNone/>
            </a:pPr>
            <a:r>
              <a:rPr lang="en-US">
                <a:solidFill>
                  <a:schemeClr val="hlink"/>
                </a:solidFill>
              </a:rPr>
              <a:t>e</a:t>
            </a:r>
            <a:r>
              <a:rPr lang="en-US"/>
              <a:t>.	All of the above are </a:t>
            </a:r>
          </a:p>
          <a:p>
            <a:pPr marL="1493838" lvl="2" indent="-579438" algn="l" eaLnBrk="1" hangingPunct="1">
              <a:buClr>
                <a:srgbClr val="226E52"/>
              </a:buClr>
              <a:buFont typeface="Times New Roman" charset="0"/>
              <a:buNone/>
            </a:pPr>
            <a:r>
              <a:rPr lang="en-US"/>
              <a:t>	correct.</a:t>
            </a:r>
          </a:p>
        </p:txBody>
      </p:sp>
      <p:pic>
        <p:nvPicPr>
          <p:cNvPr id="536585" name="Picture 9" descr="Horse front view"/>
          <p:cNvPicPr>
            <a:picLocks noChangeAspect="1" noChangeArrowheads="1"/>
          </p:cNvPicPr>
          <p:nvPr/>
        </p:nvPicPr>
        <p:blipFill>
          <a:blip r:embed="rId3">
            <a:extLst>
              <a:ext uri="{28A0092B-C50C-407E-A947-70E740481C1C}">
                <a14:useLocalDpi xmlns:a14="http://schemas.microsoft.com/office/drawing/2010/main" val="0"/>
              </a:ext>
            </a:extLst>
          </a:blip>
          <a:srcRect l="27614" t="6750" b="10126"/>
          <a:stretch>
            <a:fillRect/>
          </a:stretch>
        </p:blipFill>
        <p:spPr bwMode="auto">
          <a:xfrm>
            <a:off x="5021263" y="3463925"/>
            <a:ext cx="3765550"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36578">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36580">
                                            <p:txEl>
                                              <p:pRg st="0" end="0"/>
                                            </p:txEl>
                                          </p:spTgt>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499"/>
                                          </p:stCondLst>
                                        </p:cTn>
                                        <p:tgtEl>
                                          <p:spTgt spid="536580">
                                            <p:txEl>
                                              <p:pRg st="1" end="1"/>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499"/>
                                          </p:stCondLst>
                                        </p:cTn>
                                        <p:tgtEl>
                                          <p:spTgt spid="536580">
                                            <p:txEl>
                                              <p:pRg st="2" end="2"/>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499"/>
                                          </p:stCondLst>
                                        </p:cTn>
                                        <p:tgtEl>
                                          <p:spTgt spid="536580">
                                            <p:txEl>
                                              <p:pRg st="3" end="3"/>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499"/>
                                          </p:stCondLst>
                                        </p:cTn>
                                        <p:tgtEl>
                                          <p:spTgt spid="536580">
                                            <p:txEl>
                                              <p:pRg st="4" end="4"/>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499"/>
                                          </p:stCondLst>
                                        </p:cTn>
                                        <p:tgtEl>
                                          <p:spTgt spid="536580">
                                            <p:txEl>
                                              <p:pRg st="5" end="5"/>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499"/>
                                          </p:stCondLst>
                                        </p:cTn>
                                        <p:tgtEl>
                                          <p:spTgt spid="536580">
                                            <p:txEl>
                                              <p:pRg st="6" end="6"/>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499"/>
                                          </p:stCondLst>
                                        </p:cTn>
                                        <p:tgtEl>
                                          <p:spTgt spid="536580">
                                            <p:txEl>
                                              <p:pRg st="7" end="7"/>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499"/>
                                          </p:stCondLst>
                                        </p:cTn>
                                        <p:tgtEl>
                                          <p:spTgt spid="536580">
                                            <p:txEl>
                                              <p:pRg st="8" end="8"/>
                                            </p:txEl>
                                          </p:spTgt>
                                        </p:tgtEl>
                                        <p:attrNameLst>
                                          <p:attrName>style.visibility</p:attrName>
                                        </p:attrNameLst>
                                      </p:cBhvr>
                                      <p:to>
                                        <p:strVal val="visible"/>
                                      </p:to>
                                    </p:set>
                                  </p:childTnLst>
                                </p:cTn>
                              </p:par>
                            </p:childTnLst>
                          </p:cTn>
                        </p:par>
                        <p:par>
                          <p:cTn id="26" fill="hold" nodeType="afterGroup">
                            <p:stCondLst>
                              <p:cond delay="1000"/>
                            </p:stCondLst>
                            <p:childTnLst>
                              <p:par>
                                <p:cTn id="27" presetID="1" presetClass="entr" presetSubtype="0" fill="hold" nodeType="afterEffect">
                                  <p:stCondLst>
                                    <p:cond delay="0"/>
                                  </p:stCondLst>
                                  <p:childTnLst>
                                    <p:set>
                                      <p:cBhvr>
                                        <p:cTn id="28" dur="1" fill="hold">
                                          <p:stCondLst>
                                            <p:cond delay="0"/>
                                          </p:stCondLst>
                                        </p:cTn>
                                        <p:tgtEl>
                                          <p:spTgt spid="5365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6578" grpId="0" build="p" autoUpdateAnimBg="0" advAuto="0"/>
      <p:bldP spid="536580" grpId="0" uiExpand="1"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5250" name="Rectangle 2"/>
          <p:cNvSpPr>
            <a:spLocks noGrp="1" noChangeArrowheads="1"/>
          </p:cNvSpPr>
          <p:nvPr>
            <p:ph type="body" idx="1"/>
          </p:nvPr>
        </p:nvSpPr>
        <p:spPr>
          <a:xfrm>
            <a:off x="266700" y="758825"/>
            <a:ext cx="8648700" cy="457200"/>
          </a:xfrm>
        </p:spPr>
        <p:txBody>
          <a:bodyPr/>
          <a:lstStyle/>
          <a:p>
            <a:r>
              <a:rPr lang="en-US" u="none">
                <a:solidFill>
                  <a:srgbClr val="990066"/>
                </a:solidFill>
                <a:latin typeface="Arial" charset="0"/>
              </a:rPr>
              <a:t>Checkpoint</a:t>
            </a:r>
          </a:p>
        </p:txBody>
      </p:sp>
      <p:sp>
        <p:nvSpPr>
          <p:cNvPr id="565251" name="Rectangle 3"/>
          <p:cNvSpPr>
            <a:spLocks noGrp="1" noChangeArrowheads="1"/>
          </p:cNvSpPr>
          <p:nvPr>
            <p:ph type="title"/>
          </p:nvPr>
        </p:nvSpPr>
        <p:spPr>
          <a:xfrm>
            <a:off x="228600" y="76200"/>
            <a:ext cx="8686800" cy="503238"/>
          </a:xfrm>
        </p:spPr>
        <p:txBody>
          <a:bodyPr/>
          <a:lstStyle/>
          <a:p>
            <a:pPr marL="0" indent="0"/>
            <a:r>
              <a:rPr lang="en-US"/>
              <a:t>Charles Darwin</a:t>
            </a:r>
          </a:p>
        </p:txBody>
      </p:sp>
      <p:sp>
        <p:nvSpPr>
          <p:cNvPr id="565252" name="Rectangle 4"/>
          <p:cNvSpPr>
            <a:spLocks noChangeArrowheads="1"/>
          </p:cNvSpPr>
          <p:nvPr/>
        </p:nvSpPr>
        <p:spPr bwMode="auto">
          <a:xfrm>
            <a:off x="266700" y="1443038"/>
            <a:ext cx="86487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468313" lvl="1" indent="3175" algn="l" eaLnBrk="1" hangingPunct="1">
              <a:buClr>
                <a:srgbClr val="226E52"/>
              </a:buClr>
            </a:pPr>
            <a:r>
              <a:rPr lang="en-US"/>
              <a:t>How is natural selection different from artificial selection?</a:t>
            </a:r>
          </a:p>
          <a:p>
            <a:pPr marL="1493838" lvl="2" indent="-579438" algn="l" eaLnBrk="1" hangingPunct="1">
              <a:buClr>
                <a:srgbClr val="226E52"/>
              </a:buClr>
              <a:buFont typeface="Times New Roman" charset="0"/>
              <a:buNone/>
            </a:pPr>
            <a:endParaRPr lang="en-US">
              <a:solidFill>
                <a:schemeClr val="hlink"/>
              </a:solidFill>
            </a:endParaRPr>
          </a:p>
          <a:p>
            <a:pPr marL="1493838" lvl="2" indent="-579438" algn="l" eaLnBrk="1" hangingPunct="1">
              <a:buClr>
                <a:srgbClr val="226E52"/>
              </a:buClr>
              <a:buFont typeface="Times New Roman" charset="0"/>
              <a:buNone/>
            </a:pPr>
            <a:endParaRPr lang="en-US"/>
          </a:p>
          <a:p>
            <a:pPr marL="1493838" lvl="2" indent="-579438" algn="l" eaLnBrk="1" hangingPunct="1">
              <a:buClr>
                <a:srgbClr val="226E52"/>
              </a:buClr>
              <a:buFont typeface="Times New Roman" charset="0"/>
              <a:buNone/>
            </a:pPr>
            <a:r>
              <a:rPr lang="en-US">
                <a:solidFill>
                  <a:schemeClr val="hlink"/>
                </a:solidFill>
              </a:rPr>
              <a:t>b</a:t>
            </a:r>
            <a:r>
              <a:rPr lang="en-US"/>
              <a:t>.	Artificial selection is directed by humans.</a:t>
            </a:r>
          </a:p>
        </p:txBody>
      </p:sp>
      <p:pic>
        <p:nvPicPr>
          <p:cNvPr id="565253" name="Picture 5" descr="Horse front view"/>
          <p:cNvPicPr>
            <a:picLocks noChangeAspect="1" noChangeArrowheads="1"/>
          </p:cNvPicPr>
          <p:nvPr/>
        </p:nvPicPr>
        <p:blipFill>
          <a:blip r:embed="rId3">
            <a:extLst>
              <a:ext uri="{28A0092B-C50C-407E-A947-70E740481C1C}">
                <a14:useLocalDpi xmlns:a14="http://schemas.microsoft.com/office/drawing/2010/main" val="0"/>
              </a:ext>
            </a:extLst>
          </a:blip>
          <a:srcRect l="27614" t="6750" b="10126"/>
          <a:stretch>
            <a:fillRect/>
          </a:stretch>
        </p:blipFill>
        <p:spPr bwMode="auto">
          <a:xfrm>
            <a:off x="5021263" y="3463925"/>
            <a:ext cx="3765550"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3746" name="Rectangle 2"/>
          <p:cNvSpPr>
            <a:spLocks noGrp="1" noChangeArrowheads="1"/>
          </p:cNvSpPr>
          <p:nvPr>
            <p:ph type="body" idx="1"/>
          </p:nvPr>
        </p:nvSpPr>
        <p:spPr>
          <a:xfrm>
            <a:off x="266700" y="758825"/>
            <a:ext cx="8648700" cy="457200"/>
          </a:xfrm>
        </p:spPr>
        <p:txBody>
          <a:bodyPr/>
          <a:lstStyle/>
          <a:p>
            <a:pPr marL="342900" indent="-342900"/>
            <a:r>
              <a:rPr lang="en-US" u="none">
                <a:solidFill>
                  <a:srgbClr val="990066"/>
                </a:solidFill>
                <a:latin typeface="Arial" charset="0"/>
              </a:rPr>
              <a:t>Biology and Society</a:t>
            </a:r>
          </a:p>
        </p:txBody>
      </p:sp>
      <p:sp>
        <p:nvSpPr>
          <p:cNvPr id="543747" name="Rectangle 3"/>
          <p:cNvSpPr>
            <a:spLocks noGrp="1" noChangeArrowheads="1"/>
          </p:cNvSpPr>
          <p:nvPr>
            <p:ph type="title"/>
          </p:nvPr>
        </p:nvSpPr>
        <p:spPr>
          <a:xfrm>
            <a:off x="228600" y="76200"/>
            <a:ext cx="8686800" cy="503238"/>
          </a:xfrm>
        </p:spPr>
        <p:txBody>
          <a:bodyPr/>
          <a:lstStyle/>
          <a:p>
            <a:pPr marL="0" indent="0"/>
            <a:r>
              <a:rPr lang="en-US"/>
              <a:t>Charles Darwin</a:t>
            </a:r>
          </a:p>
        </p:txBody>
      </p:sp>
      <p:sp>
        <p:nvSpPr>
          <p:cNvPr id="543748" name="Rectangle 4"/>
          <p:cNvSpPr>
            <a:spLocks noChangeArrowheads="1"/>
          </p:cNvSpPr>
          <p:nvPr/>
        </p:nvSpPr>
        <p:spPr bwMode="auto">
          <a:xfrm>
            <a:off x="266700" y="1443038"/>
            <a:ext cx="831850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457200" indent="-457200" algn="ctr" eaLnBrk="1" hangingPunct="1">
              <a:buClr>
                <a:srgbClr val="226E52"/>
              </a:buClr>
              <a:buFont typeface="Times New Roman" charset="0"/>
              <a:buNone/>
            </a:pPr>
            <a:r>
              <a:rPr lang="en-US" sz="3600"/>
              <a:t>Darwin</a:t>
            </a:r>
            <a:r>
              <a:rPr lang="ja-JP" altLang="en-US" sz="3600">
                <a:latin typeface="Arial"/>
              </a:rPr>
              <a:t>’</a:t>
            </a:r>
            <a:r>
              <a:rPr lang="en-US" sz="3600"/>
              <a:t>s original term for biological evolution was </a:t>
            </a:r>
            <a:r>
              <a:rPr lang="en-US" sz="3600" i="1"/>
              <a:t>descent with modification</a:t>
            </a:r>
            <a:r>
              <a:rPr lang="en-US" sz="3600"/>
              <a:t>. Why is Darwin</a:t>
            </a:r>
            <a:r>
              <a:rPr lang="ja-JP" altLang="en-US" sz="3600">
                <a:latin typeface="Arial"/>
              </a:rPr>
              <a:t>’</a:t>
            </a:r>
            <a:r>
              <a:rPr lang="en-US" sz="3600"/>
              <a:t>s term a more appropriate description for what we call biological evolution?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43746">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4374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746" grpId="0" build="p" autoUpdateAnimBg="0" advAuto="0"/>
      <p:bldP spid="543748"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5794" name="Rectangle 2"/>
          <p:cNvSpPr>
            <a:spLocks noGrp="1" noChangeArrowheads="1"/>
          </p:cNvSpPr>
          <p:nvPr>
            <p:ph type="body" idx="1"/>
          </p:nvPr>
        </p:nvSpPr>
        <p:spPr>
          <a:xfrm>
            <a:off x="266700" y="758825"/>
            <a:ext cx="8648700" cy="457200"/>
          </a:xfrm>
        </p:spPr>
        <p:txBody>
          <a:bodyPr/>
          <a:lstStyle/>
          <a:p>
            <a:pPr marL="342900" indent="-342900"/>
            <a:r>
              <a:rPr lang="en-US" u="none">
                <a:solidFill>
                  <a:srgbClr val="990066"/>
                </a:solidFill>
                <a:latin typeface="Arial" charset="0"/>
              </a:rPr>
              <a:t>Biology and Society</a:t>
            </a:r>
          </a:p>
        </p:txBody>
      </p:sp>
      <p:sp>
        <p:nvSpPr>
          <p:cNvPr id="545795" name="Rectangle 3"/>
          <p:cNvSpPr>
            <a:spLocks noGrp="1" noChangeArrowheads="1"/>
          </p:cNvSpPr>
          <p:nvPr>
            <p:ph type="title"/>
          </p:nvPr>
        </p:nvSpPr>
        <p:spPr>
          <a:xfrm>
            <a:off x="228600" y="76200"/>
            <a:ext cx="8686800" cy="503238"/>
          </a:xfrm>
        </p:spPr>
        <p:txBody>
          <a:bodyPr/>
          <a:lstStyle/>
          <a:p>
            <a:pPr marL="0" indent="0"/>
            <a:r>
              <a:rPr lang="en-US"/>
              <a:t>Charles Darwin</a:t>
            </a:r>
          </a:p>
        </p:txBody>
      </p:sp>
      <p:sp>
        <p:nvSpPr>
          <p:cNvPr id="545796" name="Rectangle 4"/>
          <p:cNvSpPr>
            <a:spLocks noChangeArrowheads="1"/>
          </p:cNvSpPr>
          <p:nvPr/>
        </p:nvSpPr>
        <p:spPr bwMode="auto">
          <a:xfrm>
            <a:off x="266700" y="1443038"/>
            <a:ext cx="8318500" cy="381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1" hangingPunct="1">
              <a:buClr>
                <a:srgbClr val="226E52"/>
              </a:buClr>
              <a:buFont typeface="Times New Roman" charset="0"/>
              <a:buNone/>
            </a:pPr>
            <a:r>
              <a:rPr lang="en-US" sz="3600"/>
              <a:t>With these facts about a population: </a:t>
            </a:r>
          </a:p>
          <a:p>
            <a:pPr algn="l" eaLnBrk="1" hangingPunct="1">
              <a:buClr>
                <a:srgbClr val="226E52"/>
              </a:buClr>
              <a:buFont typeface="Times New Roman" charset="0"/>
              <a:buNone/>
            </a:pPr>
            <a:endParaRPr lang="en-US" sz="2000"/>
          </a:p>
          <a:p>
            <a:pPr algn="l" eaLnBrk="1" hangingPunct="1">
              <a:buClr>
                <a:srgbClr val="226E52"/>
              </a:buClr>
              <a:buFont typeface="Times New Roman" charset="0"/>
              <a:buNone/>
            </a:pPr>
            <a:r>
              <a:rPr lang="en-US" sz="3200"/>
              <a:t>	1. The individuals have varying traits </a:t>
            </a:r>
          </a:p>
          <a:p>
            <a:pPr algn="l" eaLnBrk="1" hangingPunct="1">
              <a:buClr>
                <a:srgbClr val="226E52"/>
              </a:buClr>
              <a:buFont typeface="Times New Roman" charset="0"/>
              <a:buNone/>
            </a:pPr>
            <a:r>
              <a:rPr lang="en-US" sz="3200"/>
              <a:t>	2. Their traits are heritable </a:t>
            </a:r>
          </a:p>
          <a:p>
            <a:pPr algn="l" eaLnBrk="1" hangingPunct="1">
              <a:buClr>
                <a:srgbClr val="226E52"/>
              </a:buClr>
              <a:buFont typeface="Times New Roman" charset="0"/>
              <a:buNone/>
            </a:pPr>
            <a:r>
              <a:rPr lang="en-US" sz="3200"/>
              <a:t>	3. Those with better traits will survive</a:t>
            </a:r>
          </a:p>
          <a:p>
            <a:pPr algn="l" eaLnBrk="1" hangingPunct="1">
              <a:buClr>
                <a:srgbClr val="226E52"/>
              </a:buClr>
              <a:buFont typeface="Times New Roman" charset="0"/>
              <a:buNone/>
            </a:pPr>
            <a:endParaRPr lang="en-US" sz="2000"/>
          </a:p>
          <a:p>
            <a:pPr algn="l" eaLnBrk="1" hangingPunct="1">
              <a:buClr>
                <a:srgbClr val="226E52"/>
              </a:buClr>
              <a:buFont typeface="Times New Roman" charset="0"/>
              <a:buNone/>
            </a:pPr>
            <a:r>
              <a:rPr lang="en-US" sz="3600"/>
              <a:t>describe the population after a period of time under harsh survival pressures.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45794">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45796">
                                            <p:txEl>
                                              <p:pRg st="0" end="0"/>
                                            </p:txEl>
                                          </p:spTgt>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545796">
                                            <p:txEl>
                                              <p:pRg st="2" end="2"/>
                                            </p:txEl>
                                          </p:spTgt>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545796">
                                            <p:txEl>
                                              <p:pRg st="3" end="3"/>
                                            </p:txEl>
                                          </p:spTgt>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545796">
                                            <p:txEl>
                                              <p:pRg st="4" end="4"/>
                                            </p:txEl>
                                          </p:spTgt>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54579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5794" grpId="0" build="p" autoUpdateAnimBg="0" advAuto="0"/>
      <p:bldP spid="545796"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1954" name="Rectangle 2"/>
          <p:cNvSpPr>
            <a:spLocks noGrp="1" noChangeArrowheads="1"/>
          </p:cNvSpPr>
          <p:nvPr>
            <p:ph type="body" idx="1"/>
          </p:nvPr>
        </p:nvSpPr>
        <p:spPr>
          <a:xfrm>
            <a:off x="266700" y="758825"/>
            <a:ext cx="8648700" cy="457200"/>
          </a:xfrm>
        </p:spPr>
        <p:txBody>
          <a:bodyPr/>
          <a:lstStyle/>
          <a:p>
            <a:pPr marL="342900" indent="-342900"/>
            <a:r>
              <a:rPr lang="en-US" u="none">
                <a:solidFill>
                  <a:srgbClr val="990066"/>
                </a:solidFill>
                <a:latin typeface="Arial" charset="0"/>
              </a:rPr>
              <a:t>Biology and Society</a:t>
            </a:r>
          </a:p>
        </p:txBody>
      </p:sp>
      <p:sp>
        <p:nvSpPr>
          <p:cNvPr id="381955" name="Rectangle 3"/>
          <p:cNvSpPr>
            <a:spLocks noGrp="1" noChangeArrowheads="1"/>
          </p:cNvSpPr>
          <p:nvPr>
            <p:ph type="title"/>
          </p:nvPr>
        </p:nvSpPr>
        <p:spPr>
          <a:xfrm>
            <a:off x="228600" y="76200"/>
            <a:ext cx="8686800" cy="503238"/>
          </a:xfrm>
        </p:spPr>
        <p:txBody>
          <a:bodyPr/>
          <a:lstStyle/>
          <a:p>
            <a:pPr marL="0" indent="0"/>
            <a:r>
              <a:rPr lang="en-US"/>
              <a:t>Charles Darwin</a:t>
            </a:r>
          </a:p>
        </p:txBody>
      </p:sp>
      <p:sp>
        <p:nvSpPr>
          <p:cNvPr id="381956" name="Rectangle 4"/>
          <p:cNvSpPr>
            <a:spLocks noChangeArrowheads="1"/>
          </p:cNvSpPr>
          <p:nvPr/>
        </p:nvSpPr>
        <p:spPr bwMode="auto">
          <a:xfrm>
            <a:off x="266700" y="1443038"/>
            <a:ext cx="831850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457200" indent="-457200" algn="ctr" eaLnBrk="1" hangingPunct="1">
              <a:buClr>
                <a:srgbClr val="226E52"/>
              </a:buClr>
              <a:buFont typeface="Times New Roman" charset="0"/>
              <a:buNone/>
            </a:pPr>
            <a:r>
              <a:rPr lang="en-US" sz="3600"/>
              <a:t>Many people still dispute the theory of natural selection because they say that it is only a </a:t>
            </a:r>
            <a:r>
              <a:rPr lang="ja-JP" altLang="en-US" sz="3600">
                <a:latin typeface="Arial"/>
              </a:rPr>
              <a:t>“</a:t>
            </a:r>
            <a:r>
              <a:rPr lang="en-US" sz="3600"/>
              <a:t>theory.</a:t>
            </a:r>
            <a:r>
              <a:rPr lang="ja-JP" altLang="en-US" sz="3600">
                <a:latin typeface="Arial"/>
              </a:rPr>
              <a:t>”</a:t>
            </a:r>
            <a:r>
              <a:rPr lang="en-US" sz="3600"/>
              <a:t> This position misinterprets the meaning of </a:t>
            </a:r>
            <a:r>
              <a:rPr lang="en-US" sz="3600" i="1"/>
              <a:t>scientific theory</a:t>
            </a:r>
            <a:r>
              <a:rPr lang="en-US" sz="3600"/>
              <a:t>. How is the scientific usage of the word </a:t>
            </a:r>
            <a:r>
              <a:rPr lang="en-US" sz="3600" i="1"/>
              <a:t>theory</a:t>
            </a:r>
            <a:r>
              <a:rPr lang="en-US" sz="3600"/>
              <a:t> different from the popular usage?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81954">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38195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954" grpId="0" build="p" autoUpdateAnimBg="0" advAuto="0"/>
      <p:bldP spid="381956"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22" name="Rectangle 2"/>
          <p:cNvSpPr>
            <a:spLocks noGrp="1" noChangeArrowheads="1"/>
          </p:cNvSpPr>
          <p:nvPr>
            <p:ph type="body" idx="1"/>
          </p:nvPr>
        </p:nvSpPr>
        <p:spPr>
          <a:xfrm>
            <a:off x="266700" y="758825"/>
            <a:ext cx="8648700" cy="457200"/>
          </a:xfrm>
        </p:spPr>
        <p:txBody>
          <a:bodyPr/>
          <a:lstStyle/>
          <a:p>
            <a:pPr marL="342900" indent="-342900"/>
            <a:r>
              <a:rPr lang="en-US" u="none">
                <a:solidFill>
                  <a:srgbClr val="990066"/>
                </a:solidFill>
                <a:latin typeface="Arial" charset="0"/>
              </a:rPr>
              <a:t>Internet Research</a:t>
            </a:r>
          </a:p>
        </p:txBody>
      </p:sp>
      <p:sp>
        <p:nvSpPr>
          <p:cNvPr id="389123" name="Rectangle 3"/>
          <p:cNvSpPr>
            <a:spLocks noGrp="1" noChangeArrowheads="1"/>
          </p:cNvSpPr>
          <p:nvPr>
            <p:ph type="title"/>
          </p:nvPr>
        </p:nvSpPr>
        <p:spPr>
          <a:xfrm>
            <a:off x="228600" y="76200"/>
            <a:ext cx="8686800" cy="503238"/>
          </a:xfrm>
        </p:spPr>
        <p:txBody>
          <a:bodyPr/>
          <a:lstStyle/>
          <a:p>
            <a:pPr marL="0" indent="0"/>
            <a:r>
              <a:rPr lang="en-US"/>
              <a:t>Charles Darwin</a:t>
            </a:r>
          </a:p>
        </p:txBody>
      </p:sp>
      <p:sp>
        <p:nvSpPr>
          <p:cNvPr id="389124" name="Rectangle 4"/>
          <p:cNvSpPr>
            <a:spLocks noChangeArrowheads="1"/>
          </p:cNvSpPr>
          <p:nvPr/>
        </p:nvSpPr>
        <p:spPr bwMode="auto">
          <a:xfrm>
            <a:off x="266700" y="1443038"/>
            <a:ext cx="8499475" cy="3294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231775" lvl="1" indent="1588" algn="l" eaLnBrk="1" hangingPunct="1">
              <a:buClr>
                <a:srgbClr val="226E52"/>
              </a:buClr>
            </a:pPr>
            <a:r>
              <a:rPr lang="en-US" b="1"/>
              <a:t>Evolution from PBS</a:t>
            </a:r>
          </a:p>
          <a:p>
            <a:pPr marL="471488" lvl="2" indent="-4763" algn="l" eaLnBrk="1" hangingPunct="1">
              <a:buClr>
                <a:srgbClr val="226E52"/>
              </a:buClr>
              <a:buFont typeface="Times New Roman" charset="0"/>
              <a:buNone/>
            </a:pPr>
            <a:r>
              <a:rPr lang="en-US" sz="1800"/>
              <a:t>(</a:t>
            </a:r>
            <a:r>
              <a:rPr lang="en-US" sz="1600">
                <a:hlinkClick r:id="rId3"/>
              </a:rPr>
              <a:t>http://www.pbs.org/wgbh/evolution/index.html</a:t>
            </a:r>
            <a:r>
              <a:rPr lang="en-US" sz="1800"/>
              <a:t>) This is the companion site to the PBS show titled </a:t>
            </a:r>
            <a:r>
              <a:rPr lang="en-US" sz="1800" i="1"/>
              <a:t>Evolution</a:t>
            </a:r>
            <a:r>
              <a:rPr lang="en-US" sz="1800"/>
              <a:t>. Within the site you</a:t>
            </a:r>
            <a:r>
              <a:rPr lang="ja-JP" altLang="en-US" sz="1800">
                <a:latin typeface="Arial"/>
              </a:rPr>
              <a:t>’</a:t>
            </a:r>
            <a:r>
              <a:rPr lang="en-US" sz="1800"/>
              <a:t>ll find </a:t>
            </a:r>
            <a:r>
              <a:rPr lang="ja-JP" altLang="en-US" sz="1800">
                <a:latin typeface="Arial"/>
              </a:rPr>
              <a:t>“</a:t>
            </a:r>
            <a:r>
              <a:rPr lang="en-US" sz="1800"/>
              <a:t>Darwin</a:t>
            </a:r>
            <a:r>
              <a:rPr lang="ja-JP" altLang="en-US" sz="1800">
                <a:latin typeface="Arial"/>
              </a:rPr>
              <a:t>’</a:t>
            </a:r>
            <a:r>
              <a:rPr lang="en-US" sz="1800"/>
              <a:t>s Diary,</a:t>
            </a:r>
            <a:r>
              <a:rPr lang="ja-JP" altLang="en-US" sz="1800">
                <a:latin typeface="Arial"/>
              </a:rPr>
              <a:t>”</a:t>
            </a:r>
            <a:r>
              <a:rPr lang="en-US" sz="1800"/>
              <a:t> which documents Darwin</a:t>
            </a:r>
            <a:r>
              <a:rPr lang="ja-JP" altLang="en-US" sz="1800">
                <a:latin typeface="Arial"/>
              </a:rPr>
              <a:t>’</a:t>
            </a:r>
            <a:r>
              <a:rPr lang="en-US" sz="1800"/>
              <a:t>s life and discoveries. Many excerpts from his diaries are provided as context to explain his work toward the theory of natural selection.</a:t>
            </a:r>
          </a:p>
          <a:p>
            <a:pPr marL="471488" lvl="2" indent="-4763" algn="l" eaLnBrk="1" hangingPunct="1">
              <a:buClr>
                <a:srgbClr val="226E52"/>
              </a:buClr>
              <a:buFont typeface="Times New Roman" charset="0"/>
              <a:buNone/>
            </a:pPr>
            <a:r>
              <a:rPr lang="en-US" sz="1800"/>
              <a:t> </a:t>
            </a:r>
            <a:endParaRPr lang="en-US" b="1"/>
          </a:p>
          <a:p>
            <a:pPr marL="231775" lvl="1" indent="1588" algn="l" eaLnBrk="1" hangingPunct="1">
              <a:buClr>
                <a:srgbClr val="226E52"/>
              </a:buClr>
            </a:pPr>
            <a:r>
              <a:rPr lang="en-US" b="1"/>
              <a:t>Understanding Evolution</a:t>
            </a:r>
          </a:p>
          <a:p>
            <a:pPr marL="471488" lvl="2" indent="-4763" algn="l" eaLnBrk="1" hangingPunct="1">
              <a:buClr>
                <a:srgbClr val="226E52"/>
              </a:buClr>
              <a:buFont typeface="Times New Roman" charset="0"/>
              <a:buNone/>
            </a:pPr>
            <a:r>
              <a:rPr lang="en-US" sz="1800"/>
              <a:t>(</a:t>
            </a:r>
            <a:r>
              <a:rPr lang="en-US" sz="1600">
                <a:hlinkClick r:id="rId4"/>
              </a:rPr>
              <a:t>http://evolution.berkeley.edu</a:t>
            </a:r>
            <a:r>
              <a:rPr lang="en-US" sz="1800"/>
              <a:t>) This site is specifically tailored to help teachers teach evolution. For this reason, it is informative without being complex or controversial. As a student you will find many sections valuable. Visit the site and work through the section on </a:t>
            </a:r>
            <a:r>
              <a:rPr lang="ja-JP" altLang="en-US" sz="1800">
                <a:latin typeface="Arial"/>
              </a:rPr>
              <a:t>“</a:t>
            </a:r>
            <a:r>
              <a:rPr lang="en-US" sz="1800"/>
              <a:t>Misconceptions</a:t>
            </a:r>
            <a:r>
              <a:rPr lang="ja-JP" altLang="en-US" sz="1800">
                <a:latin typeface="Arial"/>
              </a:rPr>
              <a:t>”</a:t>
            </a:r>
            <a:r>
              <a:rPr lang="en-US" sz="1800"/>
              <a:t> about evolution.</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62" name="Rectangle 2"/>
          <p:cNvSpPr>
            <a:spLocks noGrp="1" noChangeArrowheads="1"/>
          </p:cNvSpPr>
          <p:nvPr>
            <p:ph type="body" idx="1"/>
          </p:nvPr>
        </p:nvSpPr>
        <p:spPr>
          <a:xfrm>
            <a:off x="266700" y="758825"/>
            <a:ext cx="8648700" cy="457200"/>
          </a:xfrm>
        </p:spPr>
        <p:txBody>
          <a:bodyPr/>
          <a:lstStyle/>
          <a:p>
            <a:r>
              <a:rPr lang="en-US" u="none">
                <a:solidFill>
                  <a:srgbClr val="990066"/>
                </a:solidFill>
                <a:latin typeface="Arial" charset="0"/>
              </a:rPr>
              <a:t>Summary</a:t>
            </a:r>
          </a:p>
        </p:txBody>
      </p:sp>
      <p:sp>
        <p:nvSpPr>
          <p:cNvPr id="348163" name="Rectangle 3"/>
          <p:cNvSpPr>
            <a:spLocks noGrp="1" noChangeArrowheads="1"/>
          </p:cNvSpPr>
          <p:nvPr>
            <p:ph type="title"/>
          </p:nvPr>
        </p:nvSpPr>
        <p:spPr>
          <a:xfrm>
            <a:off x="228600" y="76200"/>
            <a:ext cx="8686800" cy="503238"/>
          </a:xfrm>
        </p:spPr>
        <p:txBody>
          <a:bodyPr/>
          <a:lstStyle/>
          <a:p>
            <a:pPr marL="0" indent="0"/>
            <a:r>
              <a:rPr lang="en-US"/>
              <a:t>Charles Darwin</a:t>
            </a:r>
          </a:p>
        </p:txBody>
      </p:sp>
      <p:sp>
        <p:nvSpPr>
          <p:cNvPr id="348164" name="Rectangle 4"/>
          <p:cNvSpPr>
            <a:spLocks noChangeArrowheads="1"/>
          </p:cNvSpPr>
          <p:nvPr/>
        </p:nvSpPr>
        <p:spPr bwMode="auto">
          <a:xfrm>
            <a:off x="266700" y="1443038"/>
            <a:ext cx="8648700" cy="4789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466725" lvl="1" indent="-233363" algn="l" eaLnBrk="1" hangingPunct="1">
              <a:buClr>
                <a:srgbClr val="226E52"/>
              </a:buClr>
              <a:buFontTx/>
              <a:buChar char="•"/>
            </a:pPr>
            <a:r>
              <a:rPr lang="en-US" sz="2800"/>
              <a:t>During a five year voyage on the </a:t>
            </a:r>
            <a:r>
              <a:rPr lang="en-US" sz="2800" i="1"/>
              <a:t>Beagle</a:t>
            </a:r>
            <a:r>
              <a:rPr lang="en-US" sz="2800"/>
              <a:t>, Darwin was introduced to the biological diversity that raised questions about the nature of life.</a:t>
            </a:r>
          </a:p>
          <a:p>
            <a:pPr marL="466725" lvl="1" indent="-233363" algn="l" eaLnBrk="1" hangingPunct="1">
              <a:buClr>
                <a:srgbClr val="226E52"/>
              </a:buClr>
              <a:buFontTx/>
              <a:buChar char="•"/>
            </a:pPr>
            <a:r>
              <a:rPr lang="en-US" sz="2800"/>
              <a:t>He gathered specimens that he would eventually use as support for his theory of natural selection.</a:t>
            </a:r>
          </a:p>
          <a:p>
            <a:pPr marL="466725" lvl="1" indent="-233363" algn="l" eaLnBrk="1" hangingPunct="1">
              <a:buClr>
                <a:srgbClr val="226E52"/>
              </a:buClr>
              <a:buFontTx/>
              <a:buChar char="•"/>
            </a:pPr>
            <a:r>
              <a:rPr lang="en-US" sz="2800"/>
              <a:t>Darwin used farm animal breeding</a:t>
            </a:r>
            <a:r>
              <a:rPr lang="en-US" sz="2800">
                <a:cs typeface="Arial" charset="0"/>
              </a:rPr>
              <a:t>—</a:t>
            </a:r>
            <a:r>
              <a:rPr lang="en-US" sz="2800"/>
              <a:t>artificial selection</a:t>
            </a:r>
            <a:r>
              <a:rPr lang="en-US" sz="2800">
                <a:cs typeface="Arial" charset="0"/>
              </a:rPr>
              <a:t>—</a:t>
            </a:r>
            <a:r>
              <a:rPr lang="en-US" sz="2800"/>
              <a:t>as evidence to support his theory.</a:t>
            </a:r>
          </a:p>
          <a:p>
            <a:pPr marL="466725" lvl="1" indent="-233363" algn="l" eaLnBrk="1" hangingPunct="1">
              <a:buClr>
                <a:srgbClr val="226E52"/>
              </a:buClr>
              <a:buFontTx/>
              <a:buChar char="•"/>
            </a:pPr>
            <a:r>
              <a:rPr lang="en-US" sz="2800"/>
              <a:t>He proposed that random genetic variations exist in populations that allow some individuals to produce more viable offspring, changing the population.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48162">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348164">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348164">
                                            <p:txEl>
                                              <p:pRg st="1" end="1"/>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348164">
                                            <p:txEl>
                                              <p:pRg st="2" end="2"/>
                                            </p:txEl>
                                          </p:spTgt>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34816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2" grpId="0" build="p" autoUpdateAnimBg="0" advAuto="0"/>
      <p:bldP spid="348164" grpId="0" uiExpand="1"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1" name="Rectangle 3"/>
          <p:cNvSpPr>
            <a:spLocks noGrp="1" noChangeArrowheads="1"/>
          </p:cNvSpPr>
          <p:nvPr>
            <p:ph type="body" idx="1"/>
          </p:nvPr>
        </p:nvSpPr>
        <p:spPr>
          <a:xfrm>
            <a:off x="560388" y="800100"/>
            <a:ext cx="7924800" cy="3521075"/>
          </a:xfrm>
        </p:spPr>
        <p:txBody>
          <a:bodyPr/>
          <a:lstStyle/>
          <a:p>
            <a:pPr marL="0" indent="0" algn="ctr"/>
            <a:r>
              <a:rPr lang="en-US" sz="4500" u="none">
                <a:solidFill>
                  <a:srgbClr val="990066"/>
                </a:solidFill>
                <a:latin typeface="Arial" charset="0"/>
              </a:rPr>
              <a:t>Do you understand the scientific principles behind evolution and natural selection well enough to evaluate criticisms of them?</a:t>
            </a:r>
          </a:p>
        </p:txBody>
      </p:sp>
      <p:sp>
        <p:nvSpPr>
          <p:cNvPr id="386055" name="Rectangle 7"/>
          <p:cNvSpPr>
            <a:spLocks noGrp="1" noChangeArrowheads="1"/>
          </p:cNvSpPr>
          <p:nvPr>
            <p:ph type="title"/>
          </p:nvPr>
        </p:nvSpPr>
        <p:spPr>
          <a:xfrm>
            <a:off x="228600" y="76200"/>
            <a:ext cx="8686800" cy="503238"/>
          </a:xfrm>
          <a:noFill/>
          <a:ln/>
        </p:spPr>
        <p:txBody>
          <a:bodyPr/>
          <a:lstStyle/>
          <a:p>
            <a:pPr marL="0" indent="0"/>
            <a:r>
              <a:rPr lang="en-US"/>
              <a:t>Charles Darwin</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3" name="Rectangle 3"/>
          <p:cNvSpPr>
            <a:spLocks noGrp="1" noChangeArrowheads="1"/>
          </p:cNvSpPr>
          <p:nvPr>
            <p:ph type="body" idx="1"/>
          </p:nvPr>
        </p:nvSpPr>
        <p:spPr>
          <a:xfrm>
            <a:off x="935038" y="685800"/>
            <a:ext cx="7310437" cy="3749675"/>
          </a:xfrm>
        </p:spPr>
        <p:txBody>
          <a:bodyPr/>
          <a:lstStyle/>
          <a:p>
            <a:pPr algn="ctr"/>
            <a:r>
              <a:rPr lang="en-US" sz="6000" u="none">
                <a:solidFill>
                  <a:srgbClr val="990066"/>
                </a:solidFill>
                <a:latin typeface="Arial" charset="0"/>
              </a:rPr>
              <a:t>What was Charles Darwin</a:t>
            </a:r>
            <a:r>
              <a:rPr lang="ja-JP" altLang="en-US" sz="6000" u="none">
                <a:solidFill>
                  <a:srgbClr val="990066"/>
                </a:solidFill>
                <a:latin typeface="Arial"/>
              </a:rPr>
              <a:t>’</a:t>
            </a:r>
            <a:r>
              <a:rPr lang="en-US" sz="6000" u="none">
                <a:solidFill>
                  <a:srgbClr val="990066"/>
                </a:solidFill>
                <a:latin typeface="Arial" charset="0"/>
              </a:rPr>
              <a:t>s contribution to the science of biology?</a:t>
            </a:r>
          </a:p>
        </p:txBody>
      </p:sp>
      <p:sp>
        <p:nvSpPr>
          <p:cNvPr id="373765" name="Rectangle 5"/>
          <p:cNvSpPr>
            <a:spLocks noGrp="1" noChangeArrowheads="1"/>
          </p:cNvSpPr>
          <p:nvPr>
            <p:ph type="title"/>
          </p:nvPr>
        </p:nvSpPr>
        <p:spPr>
          <a:xfrm>
            <a:off x="228600" y="76200"/>
            <a:ext cx="8686800" cy="503238"/>
          </a:xfrm>
          <a:noFill/>
          <a:ln/>
        </p:spPr>
        <p:txBody>
          <a:bodyPr/>
          <a:lstStyle/>
          <a:p>
            <a:pPr marL="0" indent="0"/>
            <a:r>
              <a:rPr lang="en-US"/>
              <a:t>Charles Darwin</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1170" name="Rectangle 2"/>
          <p:cNvSpPr>
            <a:spLocks noChangeArrowheads="1"/>
          </p:cNvSpPr>
          <p:nvPr/>
        </p:nvSpPr>
        <p:spPr bwMode="auto">
          <a:xfrm>
            <a:off x="533400" y="762000"/>
            <a:ext cx="8153400" cy="5638800"/>
          </a:xfrm>
          <a:prstGeom prst="rect">
            <a:avLst/>
          </a:prstGeom>
          <a:noFill/>
          <a:ln w="57150">
            <a:solidFill>
              <a:srgbClr val="FFCC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91171" name="Rectangle 3"/>
          <p:cNvSpPr>
            <a:spLocks noGrp="1" noChangeArrowheads="1"/>
          </p:cNvSpPr>
          <p:nvPr>
            <p:ph type="title"/>
          </p:nvPr>
        </p:nvSpPr>
        <p:spPr/>
        <p:txBody>
          <a:bodyPr/>
          <a:lstStyle/>
          <a:p>
            <a:r>
              <a:rPr lang="en-US"/>
              <a:t>Video Instructions</a:t>
            </a:r>
          </a:p>
        </p:txBody>
      </p:sp>
      <p:sp>
        <p:nvSpPr>
          <p:cNvPr id="391172" name="Text Box 4"/>
          <p:cNvSpPr txBox="1">
            <a:spLocks noChangeArrowheads="1"/>
          </p:cNvSpPr>
          <p:nvPr/>
        </p:nvSpPr>
        <p:spPr bwMode="auto">
          <a:xfrm>
            <a:off x="1050925" y="1066800"/>
            <a:ext cx="7178675"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65138" indent="-465138" algn="l">
              <a:defRPr sz="2400">
                <a:solidFill>
                  <a:schemeClr val="tx1"/>
                </a:solidFill>
                <a:latin typeface="Times New Roman" charset="0"/>
                <a:ea typeface="ＭＳ Ｐゴシック" charset="0"/>
              </a:defRPr>
            </a:lvl1pPr>
            <a:lvl2pPr marL="2574925" algn="l">
              <a:defRPr sz="2400">
                <a:solidFill>
                  <a:schemeClr val="tx1"/>
                </a:solidFill>
                <a:latin typeface="Times New Roman" charset="0"/>
                <a:ea typeface="ＭＳ Ｐゴシック" charset="0"/>
              </a:defRPr>
            </a:lvl2pPr>
            <a:lvl3pPr marL="2689225" algn="l">
              <a:defRPr sz="2400">
                <a:solidFill>
                  <a:schemeClr val="tx1"/>
                </a:solidFill>
                <a:latin typeface="Times New Roman" charset="0"/>
                <a:ea typeface="ＭＳ Ｐゴシック" charset="0"/>
              </a:defRPr>
            </a:lvl3pPr>
            <a:lvl4pPr marL="2803525" algn="l">
              <a:defRPr sz="2400">
                <a:solidFill>
                  <a:schemeClr val="tx1"/>
                </a:solidFill>
                <a:latin typeface="Times New Roman" charset="0"/>
                <a:ea typeface="ＭＳ Ｐゴシック" charset="0"/>
              </a:defRPr>
            </a:lvl4pPr>
            <a:lvl5pPr marL="2917825" algn="l">
              <a:defRPr sz="2400">
                <a:solidFill>
                  <a:schemeClr val="tx1"/>
                </a:solidFill>
                <a:latin typeface="Times New Roman" charset="0"/>
                <a:ea typeface="ＭＳ Ｐゴシック" charset="0"/>
              </a:defRPr>
            </a:lvl5pPr>
            <a:lvl6pPr marL="3375025" eaLnBrk="0" fontAlgn="base" hangingPunct="0">
              <a:spcBef>
                <a:spcPct val="0"/>
              </a:spcBef>
              <a:spcAft>
                <a:spcPct val="0"/>
              </a:spcAft>
              <a:defRPr sz="2400">
                <a:solidFill>
                  <a:schemeClr val="tx1"/>
                </a:solidFill>
                <a:latin typeface="Times New Roman" charset="0"/>
                <a:ea typeface="ＭＳ Ｐゴシック" charset="0"/>
              </a:defRPr>
            </a:lvl6pPr>
            <a:lvl7pPr marL="3832225" eaLnBrk="0" fontAlgn="base" hangingPunct="0">
              <a:spcBef>
                <a:spcPct val="0"/>
              </a:spcBef>
              <a:spcAft>
                <a:spcPct val="0"/>
              </a:spcAft>
              <a:defRPr sz="2400">
                <a:solidFill>
                  <a:schemeClr val="tx1"/>
                </a:solidFill>
                <a:latin typeface="Times New Roman" charset="0"/>
                <a:ea typeface="ＭＳ Ｐゴシック" charset="0"/>
              </a:defRPr>
            </a:lvl7pPr>
            <a:lvl8pPr marL="4289425" eaLnBrk="0" fontAlgn="base" hangingPunct="0">
              <a:spcBef>
                <a:spcPct val="0"/>
              </a:spcBef>
              <a:spcAft>
                <a:spcPct val="0"/>
              </a:spcAft>
              <a:defRPr sz="2400">
                <a:solidFill>
                  <a:schemeClr val="tx1"/>
                </a:solidFill>
                <a:latin typeface="Times New Roman" charset="0"/>
                <a:ea typeface="ＭＳ Ｐゴシック" charset="0"/>
              </a:defRPr>
            </a:lvl8pPr>
            <a:lvl9pPr marL="4746625"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3600">
                <a:solidFill>
                  <a:srgbClr val="990066"/>
                </a:solidFill>
                <a:latin typeface="Arial" charset="0"/>
              </a:rPr>
              <a:t>Play</a:t>
            </a:r>
            <a:r>
              <a:rPr lang="en-US" sz="3600">
                <a:latin typeface="Arial" charset="0"/>
              </a:rPr>
              <a:t>: Roll your cursor over the video and click.</a:t>
            </a:r>
          </a:p>
          <a:p>
            <a:pPr eaLnBrk="1" hangingPunct="1"/>
            <a:endParaRPr lang="en-US" sz="3600">
              <a:latin typeface="Arial" charset="0"/>
            </a:endParaRPr>
          </a:p>
          <a:p>
            <a:pPr eaLnBrk="1" hangingPunct="1"/>
            <a:r>
              <a:rPr lang="en-US" sz="3600">
                <a:solidFill>
                  <a:srgbClr val="990066"/>
                </a:solidFill>
                <a:latin typeface="Arial" charset="0"/>
              </a:rPr>
              <a:t>Pause</a:t>
            </a:r>
            <a:r>
              <a:rPr lang="en-US" sz="3600">
                <a:latin typeface="Arial" charset="0"/>
              </a:rPr>
              <a:t>: Click the video to toggle between Play and Pause.</a:t>
            </a:r>
          </a:p>
          <a:p>
            <a:pPr eaLnBrk="1" hangingPunct="1"/>
            <a:endParaRPr lang="en-US" sz="3600">
              <a:latin typeface="Arial" charset="0"/>
            </a:endParaRPr>
          </a:p>
          <a:p>
            <a:pPr eaLnBrk="1" hangingPunct="1"/>
            <a:r>
              <a:rPr lang="en-US" sz="3600">
                <a:solidFill>
                  <a:srgbClr val="990066"/>
                </a:solidFill>
                <a:latin typeface="Arial" charset="0"/>
              </a:rPr>
              <a:t>Advance</a:t>
            </a:r>
            <a:r>
              <a:rPr lang="en-US" sz="3600">
                <a:latin typeface="Arial" charset="0"/>
              </a:rPr>
              <a:t>: Click the white space surrounding the video.</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3" name="Rectangle 5"/>
          <p:cNvSpPr>
            <a:spLocks noGrp="1" noChangeArrowheads="1"/>
          </p:cNvSpPr>
          <p:nvPr>
            <p:ph type="title"/>
          </p:nvPr>
        </p:nvSpPr>
        <p:spPr>
          <a:xfrm>
            <a:off x="227013" y="76200"/>
            <a:ext cx="8534400" cy="503238"/>
          </a:xfrm>
          <a:noFill/>
          <a:ln/>
        </p:spPr>
        <p:txBody>
          <a:bodyPr/>
          <a:lstStyle/>
          <a:p>
            <a:pPr marL="0" indent="0"/>
            <a:r>
              <a:rPr lang="en-US"/>
              <a:t>Charles Darwin</a:t>
            </a:r>
          </a:p>
        </p:txBody>
      </p:sp>
      <p:pic>
        <p:nvPicPr>
          <p:cNvPr id="375817" name="Charles Darwin.mpg">
            <a:hlinkClick r:id="" action="ppaction://media"/>
          </p:cNvPr>
          <p:cNvPicPr>
            <a:picLocks noRot="1" noChangeAspect="1" noChangeArrowheads="1"/>
          </p:cNvPicPr>
          <p:nvPr>
            <p:ph idx="1"/>
            <a:videoFile r:link="rId2"/>
            <p:extLst>
              <p:ext uri="{DAA4B4D4-6D71-4841-9C94-3DE7FCFB9230}">
                <p14:media xmlns:p14="http://schemas.microsoft.com/office/powerpoint/2010/main" r:link="rId1"/>
              </p:ext>
            </p:extLst>
          </p:nvPr>
        </p:nvPicPr>
        <p:blipFill>
          <a:blip r:embed="rId5">
            <a:extLst>
              <a:ext uri="{28A0092B-C50C-407E-A947-70E740481C1C}">
                <a14:useLocalDpi xmlns:a14="http://schemas.microsoft.com/office/drawing/2010/main" val="0"/>
              </a:ext>
            </a:extLst>
          </a:blip>
          <a:srcRect/>
          <a:stretch>
            <a:fillRect/>
          </a:stretch>
        </p:blipFill>
        <p:spPr>
          <a:xfrm>
            <a:off x="547688" y="830263"/>
            <a:ext cx="8043862" cy="5483225"/>
          </a:xfrm>
          <a:ln w="76200">
            <a:solidFill>
              <a:srgbClr val="F9D209"/>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timing>
    <p:tnLst>
      <p:par>
        <p:cTn xmlns:p14="http://schemas.microsoft.com/office/powerpoint/2010/main" id="1" dur="indefinite" restart="never" nodeType="tmRoot">
          <p:childTnLst>
            <p:seq concurrent="1" nextAc="seek">
              <p:cTn id="2" restart="whenNotActive" fill="hold" evtFilter="cancelBubble" nodeType="interactiveSeq">
                <p:stCondLst>
                  <p:cond evt="onClick" delay="0">
                    <p:tgtEl>
                      <p:spTgt spid="375817"/>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375817"/>
                                        </p:tgtEl>
                                      </p:cBhvr>
                                    </p:cmd>
                                  </p:childTnLst>
                                </p:cTn>
                              </p:par>
                            </p:childTnLst>
                          </p:cTn>
                        </p:par>
                      </p:childTnLst>
                    </p:cTn>
                  </p:par>
                </p:childTnLst>
              </p:cTn>
              <p:nextCondLst>
                <p:cond evt="onClick" delay="0">
                  <p:tgtEl>
                    <p:spTgt spid="375817"/>
                  </p:tgtEl>
                </p:cond>
              </p:nextCondLst>
            </p:seq>
            <p:video>
              <p:cMediaNode>
                <p:cTn id="7" fill="hold" display="0">
                  <p:stCondLst>
                    <p:cond delay="indefinite"/>
                  </p:stCondLst>
                  <p:endCondLst>
                    <p:cond evt="onNext" delay="0">
                      <p:tgtEl>
                        <p:sldTgt/>
                      </p:tgtEl>
                    </p:cond>
                    <p:cond evt="onPrev" delay="0">
                      <p:tgtEl>
                        <p:sldTgt/>
                      </p:tgtEl>
                    </p:cond>
                  </p:endCondLst>
                </p:cTn>
                <p:tgtEl>
                  <p:spTgt spid="375817"/>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p:cNvSpPr>
            <a:spLocks noGrp="1" noChangeArrowheads="1"/>
          </p:cNvSpPr>
          <p:nvPr>
            <p:ph type="body" idx="1"/>
          </p:nvPr>
        </p:nvSpPr>
        <p:spPr>
          <a:xfrm>
            <a:off x="935038" y="685800"/>
            <a:ext cx="7310437" cy="3749675"/>
          </a:xfrm>
        </p:spPr>
        <p:txBody>
          <a:bodyPr/>
          <a:lstStyle/>
          <a:p>
            <a:pPr algn="ctr"/>
            <a:r>
              <a:rPr lang="en-US" sz="6000" u="none">
                <a:solidFill>
                  <a:srgbClr val="990066"/>
                </a:solidFill>
                <a:latin typeface="Arial" charset="0"/>
              </a:rPr>
              <a:t>What was Charles Darwin</a:t>
            </a:r>
            <a:r>
              <a:rPr lang="ja-JP" altLang="en-US" sz="6000" u="none">
                <a:solidFill>
                  <a:srgbClr val="990066"/>
                </a:solidFill>
                <a:latin typeface="Arial"/>
              </a:rPr>
              <a:t>’</a:t>
            </a:r>
            <a:r>
              <a:rPr lang="en-US" sz="6000" u="none">
                <a:solidFill>
                  <a:srgbClr val="990066"/>
                </a:solidFill>
                <a:latin typeface="Arial" charset="0"/>
              </a:rPr>
              <a:t>s contribution to the science of biology?</a:t>
            </a:r>
          </a:p>
        </p:txBody>
      </p:sp>
      <p:sp>
        <p:nvSpPr>
          <p:cNvPr id="516099" name="Rectangle 3"/>
          <p:cNvSpPr>
            <a:spLocks noGrp="1" noChangeArrowheads="1"/>
          </p:cNvSpPr>
          <p:nvPr>
            <p:ph type="title"/>
          </p:nvPr>
        </p:nvSpPr>
        <p:spPr>
          <a:xfrm>
            <a:off x="228600" y="76200"/>
            <a:ext cx="8686800" cy="503238"/>
          </a:xfrm>
          <a:noFill/>
          <a:ln/>
        </p:spPr>
        <p:txBody>
          <a:bodyPr/>
          <a:lstStyle/>
          <a:p>
            <a:pPr marL="0" indent="0"/>
            <a:r>
              <a:rPr lang="en-US"/>
              <a:t>Charles Darwin</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8626" name="Rectangle 2"/>
          <p:cNvSpPr>
            <a:spLocks noGrp="1" noChangeArrowheads="1"/>
          </p:cNvSpPr>
          <p:nvPr>
            <p:ph type="body" idx="1"/>
          </p:nvPr>
        </p:nvSpPr>
        <p:spPr>
          <a:xfrm>
            <a:off x="266700" y="758825"/>
            <a:ext cx="8648700" cy="457200"/>
          </a:xfrm>
        </p:spPr>
        <p:txBody>
          <a:bodyPr/>
          <a:lstStyle/>
          <a:p>
            <a:r>
              <a:rPr lang="en-US" u="none">
                <a:solidFill>
                  <a:srgbClr val="990066"/>
                </a:solidFill>
                <a:latin typeface="Arial" charset="0"/>
              </a:rPr>
              <a:t>Checkpoint</a:t>
            </a:r>
          </a:p>
        </p:txBody>
      </p:sp>
      <p:sp>
        <p:nvSpPr>
          <p:cNvPr id="538627" name="Rectangle 3"/>
          <p:cNvSpPr>
            <a:spLocks noGrp="1" noChangeArrowheads="1"/>
          </p:cNvSpPr>
          <p:nvPr>
            <p:ph type="title"/>
          </p:nvPr>
        </p:nvSpPr>
        <p:spPr>
          <a:xfrm>
            <a:off x="228600" y="76200"/>
            <a:ext cx="8686800" cy="503238"/>
          </a:xfrm>
        </p:spPr>
        <p:txBody>
          <a:bodyPr/>
          <a:lstStyle/>
          <a:p>
            <a:pPr marL="0" indent="0"/>
            <a:r>
              <a:rPr lang="en-US"/>
              <a:t>Charles Darwin</a:t>
            </a:r>
          </a:p>
        </p:txBody>
      </p:sp>
      <p:sp>
        <p:nvSpPr>
          <p:cNvPr id="538628" name="Rectangle 4"/>
          <p:cNvSpPr>
            <a:spLocks noChangeArrowheads="1"/>
          </p:cNvSpPr>
          <p:nvPr/>
        </p:nvSpPr>
        <p:spPr bwMode="auto">
          <a:xfrm>
            <a:off x="266700" y="1443038"/>
            <a:ext cx="86487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468313" lvl="1" indent="3175" algn="l" eaLnBrk="1" hangingPunct="1">
              <a:buClr>
                <a:srgbClr val="226E52"/>
              </a:buClr>
            </a:pPr>
            <a:r>
              <a:rPr lang="en-US"/>
              <a:t>What important observation did Darwin make while on the Gal</a:t>
            </a:r>
            <a:r>
              <a:rPr lang="en-US">
                <a:cs typeface="Arial" charset="0"/>
              </a:rPr>
              <a:t>á</a:t>
            </a:r>
            <a:r>
              <a:rPr lang="en-US"/>
              <a:t>pagos Islands?</a:t>
            </a:r>
          </a:p>
          <a:p>
            <a:pPr marL="1493838" lvl="2" indent="-579438" algn="l" eaLnBrk="1" hangingPunct="1">
              <a:buClr>
                <a:srgbClr val="226E52"/>
              </a:buClr>
              <a:buFont typeface="Times New Roman" charset="0"/>
              <a:buNone/>
            </a:pPr>
            <a:r>
              <a:rPr lang="en-US">
                <a:solidFill>
                  <a:schemeClr val="hlink"/>
                </a:solidFill>
              </a:rPr>
              <a:t>a</a:t>
            </a:r>
            <a:r>
              <a:rPr lang="en-US"/>
              <a:t>.	The type of tortoise found on each island was similar but yet unique.</a:t>
            </a:r>
          </a:p>
          <a:p>
            <a:pPr marL="1493838" lvl="2" indent="-579438" algn="l" eaLnBrk="1" hangingPunct="1">
              <a:buClr>
                <a:srgbClr val="226E52"/>
              </a:buClr>
              <a:buFont typeface="Times New Roman" charset="0"/>
              <a:buNone/>
            </a:pPr>
            <a:r>
              <a:rPr lang="en-US">
                <a:solidFill>
                  <a:schemeClr val="hlink"/>
                </a:solidFill>
              </a:rPr>
              <a:t>b</a:t>
            </a:r>
            <a:r>
              <a:rPr lang="en-US"/>
              <a:t>.	Fossils on the islands were also common on the mainland. </a:t>
            </a:r>
          </a:p>
          <a:p>
            <a:pPr marL="1493838" lvl="2" indent="-579438" algn="l" eaLnBrk="1" hangingPunct="1">
              <a:buClr>
                <a:srgbClr val="226E52"/>
              </a:buClr>
              <a:buFont typeface="Times New Roman" charset="0"/>
              <a:buNone/>
            </a:pPr>
            <a:r>
              <a:rPr lang="en-US">
                <a:solidFill>
                  <a:schemeClr val="hlink"/>
                </a:solidFill>
              </a:rPr>
              <a:t>c</a:t>
            </a:r>
            <a:r>
              <a:rPr lang="en-US"/>
              <a:t>.	Birds on the mainland </a:t>
            </a:r>
          </a:p>
          <a:p>
            <a:pPr marL="1493838" lvl="2" indent="-579438" algn="l" eaLnBrk="1" hangingPunct="1">
              <a:buClr>
                <a:srgbClr val="226E52"/>
              </a:buClr>
              <a:buFont typeface="Times New Roman" charset="0"/>
              <a:buNone/>
            </a:pPr>
            <a:r>
              <a:rPr lang="en-US"/>
              <a:t>	were common on the </a:t>
            </a:r>
          </a:p>
          <a:p>
            <a:pPr marL="1493838" lvl="2" indent="-579438" algn="l" eaLnBrk="1" hangingPunct="1">
              <a:buClr>
                <a:srgbClr val="226E52"/>
              </a:buClr>
              <a:buFont typeface="Times New Roman" charset="0"/>
              <a:buNone/>
            </a:pPr>
            <a:r>
              <a:rPr lang="en-US"/>
              <a:t>	islands.</a:t>
            </a:r>
          </a:p>
          <a:p>
            <a:pPr marL="1493838" lvl="2" indent="-579438" algn="l" eaLnBrk="1" hangingPunct="1">
              <a:buClr>
                <a:srgbClr val="226E52"/>
              </a:buClr>
              <a:buFont typeface="Times New Roman" charset="0"/>
              <a:buNone/>
            </a:pPr>
            <a:r>
              <a:rPr lang="en-US">
                <a:solidFill>
                  <a:schemeClr val="hlink"/>
                </a:solidFill>
              </a:rPr>
              <a:t>d</a:t>
            </a:r>
            <a:r>
              <a:rPr lang="en-US"/>
              <a:t>.	The most common </a:t>
            </a:r>
          </a:p>
          <a:p>
            <a:pPr marL="1493838" lvl="2" indent="-579438" algn="l" eaLnBrk="1" hangingPunct="1">
              <a:buClr>
                <a:srgbClr val="226E52"/>
              </a:buClr>
              <a:buFont typeface="Times New Roman" charset="0"/>
              <a:buNone/>
            </a:pPr>
            <a:r>
              <a:rPr lang="en-US"/>
              <a:t>	plant species were </a:t>
            </a:r>
          </a:p>
          <a:p>
            <a:pPr marL="1493838" lvl="2" indent="-579438" algn="l" eaLnBrk="1" hangingPunct="1">
              <a:buClr>
                <a:srgbClr val="226E52"/>
              </a:buClr>
              <a:buFont typeface="Times New Roman" charset="0"/>
              <a:buNone/>
            </a:pPr>
            <a:r>
              <a:rPr lang="en-US"/>
              <a:t>	not found on the </a:t>
            </a:r>
          </a:p>
          <a:p>
            <a:pPr marL="1493838" lvl="2" indent="-579438" algn="l" eaLnBrk="1" hangingPunct="1">
              <a:buClr>
                <a:srgbClr val="226E52"/>
              </a:buClr>
              <a:buFont typeface="Times New Roman" charset="0"/>
              <a:buNone/>
            </a:pPr>
            <a:r>
              <a:rPr lang="en-US"/>
              <a:t>	mainland.</a:t>
            </a:r>
          </a:p>
        </p:txBody>
      </p:sp>
      <p:pic>
        <p:nvPicPr>
          <p:cNvPr id="538632" name="Picture 8" descr="ma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4575" y="3697288"/>
            <a:ext cx="3973513" cy="27098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38626">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38628">
                                            <p:txEl>
                                              <p:pRg st="0" end="0"/>
                                            </p:txEl>
                                          </p:spTgt>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499"/>
                                          </p:stCondLst>
                                        </p:cTn>
                                        <p:tgtEl>
                                          <p:spTgt spid="538628">
                                            <p:txEl>
                                              <p:pRg st="1" end="1"/>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499"/>
                                          </p:stCondLst>
                                        </p:cTn>
                                        <p:tgtEl>
                                          <p:spTgt spid="538628">
                                            <p:txEl>
                                              <p:pRg st="2" end="2"/>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499"/>
                                          </p:stCondLst>
                                        </p:cTn>
                                        <p:tgtEl>
                                          <p:spTgt spid="538628">
                                            <p:txEl>
                                              <p:pRg st="3" end="3"/>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499"/>
                                          </p:stCondLst>
                                        </p:cTn>
                                        <p:tgtEl>
                                          <p:spTgt spid="538628">
                                            <p:txEl>
                                              <p:pRg st="4" end="4"/>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499"/>
                                          </p:stCondLst>
                                        </p:cTn>
                                        <p:tgtEl>
                                          <p:spTgt spid="538628">
                                            <p:txEl>
                                              <p:pRg st="5" end="5"/>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499"/>
                                          </p:stCondLst>
                                        </p:cTn>
                                        <p:tgtEl>
                                          <p:spTgt spid="538628">
                                            <p:txEl>
                                              <p:pRg st="6" end="6"/>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499"/>
                                          </p:stCondLst>
                                        </p:cTn>
                                        <p:tgtEl>
                                          <p:spTgt spid="538628">
                                            <p:txEl>
                                              <p:pRg st="7" end="7"/>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499"/>
                                          </p:stCondLst>
                                        </p:cTn>
                                        <p:tgtEl>
                                          <p:spTgt spid="538628">
                                            <p:txEl>
                                              <p:pRg st="8" end="8"/>
                                            </p:txEl>
                                          </p:spTgt>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499"/>
                                          </p:stCondLst>
                                        </p:cTn>
                                        <p:tgtEl>
                                          <p:spTgt spid="538628">
                                            <p:txEl>
                                              <p:pRg st="9" end="9"/>
                                            </p:txEl>
                                          </p:spTgt>
                                        </p:tgtEl>
                                        <p:attrNameLst>
                                          <p:attrName>style.visibility</p:attrName>
                                        </p:attrNameLst>
                                      </p:cBhvr>
                                      <p:to>
                                        <p:strVal val="visible"/>
                                      </p:to>
                                    </p:set>
                                  </p:childTnLst>
                                </p:cTn>
                              </p:par>
                            </p:childTnLst>
                          </p:cTn>
                        </p:par>
                        <p:par>
                          <p:cTn id="28" fill="hold" nodeType="afterGroup">
                            <p:stCondLst>
                              <p:cond delay="1000"/>
                            </p:stCondLst>
                            <p:childTnLst>
                              <p:par>
                                <p:cTn id="29" presetID="1" presetClass="entr" presetSubtype="0" fill="hold" nodeType="afterEffect">
                                  <p:stCondLst>
                                    <p:cond delay="0"/>
                                  </p:stCondLst>
                                  <p:childTnLst>
                                    <p:set>
                                      <p:cBhvr>
                                        <p:cTn id="30" dur="1" fill="hold">
                                          <p:stCondLst>
                                            <p:cond delay="0"/>
                                          </p:stCondLst>
                                        </p:cTn>
                                        <p:tgtEl>
                                          <p:spTgt spid="5386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626" grpId="0" build="p" autoUpdateAnimBg="0" advAuto="0"/>
      <p:bldP spid="538628"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5010" name="Rectangle 2"/>
          <p:cNvSpPr>
            <a:spLocks noGrp="1" noChangeArrowheads="1"/>
          </p:cNvSpPr>
          <p:nvPr>
            <p:ph type="body" idx="1"/>
          </p:nvPr>
        </p:nvSpPr>
        <p:spPr>
          <a:xfrm>
            <a:off x="266700" y="758825"/>
            <a:ext cx="8648700" cy="457200"/>
          </a:xfrm>
        </p:spPr>
        <p:txBody>
          <a:bodyPr/>
          <a:lstStyle/>
          <a:p>
            <a:r>
              <a:rPr lang="en-US" u="none">
                <a:solidFill>
                  <a:srgbClr val="990066"/>
                </a:solidFill>
                <a:latin typeface="Arial" charset="0"/>
              </a:rPr>
              <a:t>Checkpoint</a:t>
            </a:r>
          </a:p>
        </p:txBody>
      </p:sp>
      <p:sp>
        <p:nvSpPr>
          <p:cNvPr id="555011" name="Rectangle 3"/>
          <p:cNvSpPr>
            <a:spLocks noGrp="1" noChangeArrowheads="1"/>
          </p:cNvSpPr>
          <p:nvPr>
            <p:ph type="title"/>
          </p:nvPr>
        </p:nvSpPr>
        <p:spPr>
          <a:xfrm>
            <a:off x="228600" y="76200"/>
            <a:ext cx="8686800" cy="503238"/>
          </a:xfrm>
        </p:spPr>
        <p:txBody>
          <a:bodyPr/>
          <a:lstStyle/>
          <a:p>
            <a:pPr marL="0" indent="0"/>
            <a:r>
              <a:rPr lang="en-US"/>
              <a:t>Charles Darwin</a:t>
            </a:r>
          </a:p>
        </p:txBody>
      </p:sp>
      <p:sp>
        <p:nvSpPr>
          <p:cNvPr id="555012" name="Rectangle 4"/>
          <p:cNvSpPr>
            <a:spLocks noChangeArrowheads="1"/>
          </p:cNvSpPr>
          <p:nvPr/>
        </p:nvSpPr>
        <p:spPr bwMode="auto">
          <a:xfrm>
            <a:off x="266700" y="1443038"/>
            <a:ext cx="86487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468313" lvl="1" indent="3175" algn="l" eaLnBrk="1" hangingPunct="1">
              <a:buClr>
                <a:srgbClr val="226E52"/>
              </a:buClr>
            </a:pPr>
            <a:r>
              <a:rPr lang="en-US"/>
              <a:t>What important observation did Darwin make while on the Gal</a:t>
            </a:r>
            <a:r>
              <a:rPr lang="en-US">
                <a:cs typeface="Arial" charset="0"/>
              </a:rPr>
              <a:t>á</a:t>
            </a:r>
            <a:r>
              <a:rPr lang="en-US"/>
              <a:t>pagos Islands?</a:t>
            </a:r>
          </a:p>
          <a:p>
            <a:pPr marL="1493838" lvl="2" indent="-579438" algn="l" eaLnBrk="1" hangingPunct="1">
              <a:buClr>
                <a:srgbClr val="226E52"/>
              </a:buClr>
              <a:buFont typeface="Times New Roman" charset="0"/>
              <a:buNone/>
            </a:pPr>
            <a:r>
              <a:rPr lang="en-US">
                <a:solidFill>
                  <a:schemeClr val="hlink"/>
                </a:solidFill>
              </a:rPr>
              <a:t>a</a:t>
            </a:r>
            <a:r>
              <a:rPr lang="en-US"/>
              <a:t>.	The type of tortoise found on each island was similar but yet unique.</a:t>
            </a:r>
          </a:p>
        </p:txBody>
      </p:sp>
      <p:pic>
        <p:nvPicPr>
          <p:cNvPr id="555013" name="Picture 5" descr="ma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4575" y="3697288"/>
            <a:ext cx="3973513" cy="27098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8146" name="Rectangle 2"/>
          <p:cNvSpPr>
            <a:spLocks noGrp="1" noChangeArrowheads="1"/>
          </p:cNvSpPr>
          <p:nvPr>
            <p:ph type="body" idx="1"/>
          </p:nvPr>
        </p:nvSpPr>
        <p:spPr>
          <a:xfrm>
            <a:off x="266700" y="758825"/>
            <a:ext cx="8648700" cy="457200"/>
          </a:xfrm>
        </p:spPr>
        <p:txBody>
          <a:bodyPr/>
          <a:lstStyle/>
          <a:p>
            <a:r>
              <a:rPr lang="en-US" u="none">
                <a:solidFill>
                  <a:srgbClr val="990066"/>
                </a:solidFill>
                <a:latin typeface="Arial" charset="0"/>
              </a:rPr>
              <a:t>Checkpoint</a:t>
            </a:r>
          </a:p>
        </p:txBody>
      </p:sp>
      <p:sp>
        <p:nvSpPr>
          <p:cNvPr id="518147" name="Rectangle 3"/>
          <p:cNvSpPr>
            <a:spLocks noGrp="1" noChangeArrowheads="1"/>
          </p:cNvSpPr>
          <p:nvPr>
            <p:ph type="title"/>
          </p:nvPr>
        </p:nvSpPr>
        <p:spPr>
          <a:xfrm>
            <a:off x="228600" y="76200"/>
            <a:ext cx="8686800" cy="503238"/>
          </a:xfrm>
        </p:spPr>
        <p:txBody>
          <a:bodyPr/>
          <a:lstStyle/>
          <a:p>
            <a:pPr marL="0" indent="0"/>
            <a:r>
              <a:rPr lang="en-US"/>
              <a:t>Charles Darwin</a:t>
            </a:r>
          </a:p>
        </p:txBody>
      </p:sp>
      <p:sp>
        <p:nvSpPr>
          <p:cNvPr id="518148" name="Rectangle 4"/>
          <p:cNvSpPr>
            <a:spLocks noChangeArrowheads="1"/>
          </p:cNvSpPr>
          <p:nvPr/>
        </p:nvSpPr>
        <p:spPr bwMode="auto">
          <a:xfrm>
            <a:off x="266700" y="1443038"/>
            <a:ext cx="86487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468313" lvl="1" indent="3175" algn="l" eaLnBrk="1" hangingPunct="1">
              <a:buClr>
                <a:srgbClr val="226E52"/>
              </a:buClr>
            </a:pPr>
            <a:r>
              <a:rPr lang="en-US" sz="2800"/>
              <a:t>What is artificial selection?</a:t>
            </a:r>
          </a:p>
          <a:p>
            <a:pPr marL="1493838" lvl="2" indent="-579438" algn="l" eaLnBrk="1" hangingPunct="1">
              <a:buClr>
                <a:srgbClr val="226E52"/>
              </a:buClr>
              <a:buFont typeface="Times New Roman" charset="0"/>
              <a:buNone/>
            </a:pPr>
            <a:r>
              <a:rPr lang="en-US" sz="2800">
                <a:solidFill>
                  <a:schemeClr val="hlink"/>
                </a:solidFill>
              </a:rPr>
              <a:t>a</a:t>
            </a:r>
            <a:r>
              <a:rPr lang="en-US" sz="2800"/>
              <a:t>.	the selection of an organism that is of a similar but incompatible species</a:t>
            </a:r>
          </a:p>
          <a:p>
            <a:pPr marL="1493838" lvl="2" indent="-579438" algn="l" eaLnBrk="1" hangingPunct="1">
              <a:buClr>
                <a:srgbClr val="226E52"/>
              </a:buClr>
              <a:buFont typeface="Times New Roman" charset="0"/>
              <a:buNone/>
            </a:pPr>
            <a:r>
              <a:rPr lang="en-US" sz="2800">
                <a:solidFill>
                  <a:schemeClr val="hlink"/>
                </a:solidFill>
              </a:rPr>
              <a:t>b</a:t>
            </a:r>
            <a:r>
              <a:rPr lang="en-US" sz="2800"/>
              <a:t>.	the rejection of an optimal partner because of poor resource stability</a:t>
            </a:r>
          </a:p>
          <a:p>
            <a:pPr marL="1493838" lvl="2" indent="-579438" algn="l" eaLnBrk="1" hangingPunct="1">
              <a:buClr>
                <a:srgbClr val="226E52"/>
              </a:buClr>
              <a:buFont typeface="Times New Roman" charset="0"/>
              <a:buNone/>
            </a:pPr>
            <a:r>
              <a:rPr lang="en-US" sz="2800">
                <a:solidFill>
                  <a:schemeClr val="hlink"/>
                </a:solidFill>
              </a:rPr>
              <a:t>c</a:t>
            </a:r>
            <a:r>
              <a:rPr lang="en-US" sz="2800"/>
              <a:t>.	the behavior exhibited by some organisms when a suitable mate is not available </a:t>
            </a:r>
          </a:p>
          <a:p>
            <a:pPr marL="1493838" lvl="2" indent="-579438" algn="l" eaLnBrk="1" hangingPunct="1">
              <a:buClr>
                <a:srgbClr val="226E52"/>
              </a:buClr>
              <a:buFont typeface="Times New Roman" charset="0"/>
              <a:buNone/>
            </a:pPr>
            <a:r>
              <a:rPr lang="en-US" sz="2800">
                <a:solidFill>
                  <a:schemeClr val="hlink"/>
                </a:solidFill>
              </a:rPr>
              <a:t>d</a:t>
            </a:r>
            <a:r>
              <a:rPr lang="en-US" sz="2800"/>
              <a:t>.	the selective breeding of animals with desirable characteristics</a:t>
            </a:r>
          </a:p>
          <a:p>
            <a:pPr marL="1493838" lvl="2" indent="-579438" algn="l" eaLnBrk="1" hangingPunct="1">
              <a:buClr>
                <a:srgbClr val="226E52"/>
              </a:buClr>
              <a:buFont typeface="Times New Roman" charset="0"/>
              <a:buNone/>
            </a:pPr>
            <a:r>
              <a:rPr lang="en-US" sz="2800">
                <a:solidFill>
                  <a:schemeClr val="hlink"/>
                </a:solidFill>
              </a:rPr>
              <a:t>e</a:t>
            </a:r>
            <a:r>
              <a:rPr lang="en-US" sz="2800"/>
              <a:t>.	none of the above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18146">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18148">
                                            <p:txEl>
                                              <p:pRg st="0" end="0"/>
                                            </p:txEl>
                                          </p:spTgt>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499"/>
                                          </p:stCondLst>
                                        </p:cTn>
                                        <p:tgtEl>
                                          <p:spTgt spid="518148">
                                            <p:txEl>
                                              <p:pRg st="1" end="1"/>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499"/>
                                          </p:stCondLst>
                                        </p:cTn>
                                        <p:tgtEl>
                                          <p:spTgt spid="518148">
                                            <p:txEl>
                                              <p:pRg st="2" end="2"/>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499"/>
                                          </p:stCondLst>
                                        </p:cTn>
                                        <p:tgtEl>
                                          <p:spTgt spid="518148">
                                            <p:txEl>
                                              <p:pRg st="3" end="3"/>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499"/>
                                          </p:stCondLst>
                                        </p:cTn>
                                        <p:tgtEl>
                                          <p:spTgt spid="518148">
                                            <p:txEl>
                                              <p:pRg st="4" end="4"/>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499"/>
                                          </p:stCondLst>
                                        </p:cTn>
                                        <p:tgtEl>
                                          <p:spTgt spid="51814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8146" grpId="0" build="p" autoUpdateAnimBg="0" advAuto="0"/>
      <p:bldP spid="518148"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9890" name="Rectangle 2"/>
          <p:cNvSpPr>
            <a:spLocks noGrp="1" noChangeArrowheads="1"/>
          </p:cNvSpPr>
          <p:nvPr>
            <p:ph type="body" idx="1"/>
          </p:nvPr>
        </p:nvSpPr>
        <p:spPr>
          <a:xfrm>
            <a:off x="266700" y="758825"/>
            <a:ext cx="8648700" cy="457200"/>
          </a:xfrm>
        </p:spPr>
        <p:txBody>
          <a:bodyPr/>
          <a:lstStyle/>
          <a:p>
            <a:r>
              <a:rPr lang="en-US" u="none">
                <a:solidFill>
                  <a:srgbClr val="990066"/>
                </a:solidFill>
                <a:latin typeface="Arial" charset="0"/>
              </a:rPr>
              <a:t>Checkpoint</a:t>
            </a:r>
          </a:p>
        </p:txBody>
      </p:sp>
      <p:sp>
        <p:nvSpPr>
          <p:cNvPr id="549891" name="Rectangle 3"/>
          <p:cNvSpPr>
            <a:spLocks noGrp="1" noChangeArrowheads="1"/>
          </p:cNvSpPr>
          <p:nvPr>
            <p:ph type="title"/>
          </p:nvPr>
        </p:nvSpPr>
        <p:spPr>
          <a:xfrm>
            <a:off x="228600" y="76200"/>
            <a:ext cx="8686800" cy="503238"/>
          </a:xfrm>
        </p:spPr>
        <p:txBody>
          <a:bodyPr/>
          <a:lstStyle/>
          <a:p>
            <a:pPr marL="0" indent="0"/>
            <a:r>
              <a:rPr lang="en-US"/>
              <a:t>Charles Darwin</a:t>
            </a:r>
          </a:p>
        </p:txBody>
      </p:sp>
      <p:sp>
        <p:nvSpPr>
          <p:cNvPr id="549892" name="Rectangle 4"/>
          <p:cNvSpPr>
            <a:spLocks noChangeArrowheads="1"/>
          </p:cNvSpPr>
          <p:nvPr/>
        </p:nvSpPr>
        <p:spPr bwMode="auto">
          <a:xfrm>
            <a:off x="266700" y="1443038"/>
            <a:ext cx="8648700" cy="393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marL="468313" lvl="1" indent="3175" algn="l" eaLnBrk="1" hangingPunct="1">
              <a:buClr>
                <a:srgbClr val="226E52"/>
              </a:buClr>
            </a:pPr>
            <a:r>
              <a:rPr lang="en-US" sz="2800"/>
              <a:t>What is artificial selection?</a:t>
            </a:r>
          </a:p>
          <a:p>
            <a:pPr marL="1493838" lvl="2" indent="-579438" algn="l" eaLnBrk="1" hangingPunct="1">
              <a:buClr>
                <a:srgbClr val="226E52"/>
              </a:buClr>
              <a:buFont typeface="Times New Roman" charset="0"/>
              <a:buNone/>
            </a:pPr>
            <a:endParaRPr lang="en-US" sz="2800">
              <a:solidFill>
                <a:schemeClr val="hlink"/>
              </a:solidFill>
            </a:endParaRPr>
          </a:p>
          <a:p>
            <a:pPr marL="1493838" lvl="2" indent="-579438" algn="l" eaLnBrk="1" hangingPunct="1">
              <a:buClr>
                <a:srgbClr val="226E52"/>
              </a:buClr>
              <a:buFont typeface="Times New Roman" charset="0"/>
              <a:buNone/>
            </a:pPr>
            <a:endParaRPr lang="en-US" sz="2800">
              <a:solidFill>
                <a:schemeClr val="hlink"/>
              </a:solidFill>
            </a:endParaRPr>
          </a:p>
          <a:p>
            <a:pPr marL="1493838" lvl="2" indent="-579438" algn="l" eaLnBrk="1" hangingPunct="1">
              <a:buClr>
                <a:srgbClr val="226E52"/>
              </a:buClr>
              <a:buFont typeface="Times New Roman" charset="0"/>
              <a:buNone/>
            </a:pPr>
            <a:endParaRPr lang="en-US" sz="2800">
              <a:solidFill>
                <a:schemeClr val="hlink"/>
              </a:solidFill>
            </a:endParaRPr>
          </a:p>
          <a:p>
            <a:pPr marL="1493838" lvl="2" indent="-579438" algn="l" eaLnBrk="1" hangingPunct="1">
              <a:buClr>
                <a:srgbClr val="226E52"/>
              </a:buClr>
              <a:buFont typeface="Times New Roman" charset="0"/>
              <a:buNone/>
            </a:pPr>
            <a:endParaRPr lang="en-US" sz="2800">
              <a:solidFill>
                <a:schemeClr val="hlink"/>
              </a:solidFill>
            </a:endParaRPr>
          </a:p>
          <a:p>
            <a:pPr marL="1493838" lvl="2" indent="-579438" algn="l" eaLnBrk="1" hangingPunct="1">
              <a:buClr>
                <a:srgbClr val="226E52"/>
              </a:buClr>
              <a:buFont typeface="Times New Roman" charset="0"/>
              <a:buNone/>
            </a:pPr>
            <a:endParaRPr lang="en-US" sz="2800">
              <a:solidFill>
                <a:schemeClr val="hlink"/>
              </a:solidFill>
            </a:endParaRPr>
          </a:p>
          <a:p>
            <a:pPr marL="1493838" lvl="2" indent="-579438" algn="l" eaLnBrk="1" hangingPunct="1">
              <a:buClr>
                <a:srgbClr val="226E52"/>
              </a:buClr>
              <a:buFont typeface="Times New Roman" charset="0"/>
              <a:buNone/>
            </a:pPr>
            <a:endParaRPr lang="en-US" sz="2800">
              <a:solidFill>
                <a:schemeClr val="hlink"/>
              </a:solidFill>
            </a:endParaRPr>
          </a:p>
          <a:p>
            <a:pPr marL="1493838" lvl="2" indent="-579438" algn="l" eaLnBrk="1" hangingPunct="1">
              <a:buClr>
                <a:srgbClr val="226E52"/>
              </a:buClr>
              <a:buFont typeface="Times New Roman" charset="0"/>
              <a:buNone/>
            </a:pPr>
            <a:r>
              <a:rPr lang="en-US" sz="2800">
                <a:solidFill>
                  <a:schemeClr val="hlink"/>
                </a:solidFill>
              </a:rPr>
              <a:t>d</a:t>
            </a:r>
            <a:r>
              <a:rPr lang="en-US" sz="2800"/>
              <a:t>.	the selective breeding of animals with desirable characteristics</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19260</TotalTime>
  <Words>3823</Words>
  <Application>Microsoft Macintosh PowerPoint</Application>
  <PresentationFormat>On-screen Show (4:3)</PresentationFormat>
  <Paragraphs>359</Paragraphs>
  <Slides>17</Slides>
  <Notes>17</Notes>
  <HiddenSlides>1</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Times New Roman</vt:lpstr>
      <vt:lpstr>Arial</vt:lpstr>
      <vt:lpstr>Blank</vt:lpstr>
      <vt:lpstr>Charles Darwin</vt:lpstr>
      <vt:lpstr>Charles Darwin</vt:lpstr>
      <vt:lpstr>Video Instructions</vt:lpstr>
      <vt:lpstr>Charles Darwin</vt:lpstr>
      <vt:lpstr>Charles Darwin</vt:lpstr>
      <vt:lpstr>Charles Darwin</vt:lpstr>
      <vt:lpstr>Charles Darwin</vt:lpstr>
      <vt:lpstr>Charles Darwin</vt:lpstr>
      <vt:lpstr>Charles Darwin</vt:lpstr>
      <vt:lpstr>Charles Darwin</vt:lpstr>
      <vt:lpstr>Charles Darwin</vt:lpstr>
      <vt:lpstr>Charles Darwin</vt:lpstr>
      <vt:lpstr>Charles Darwin</vt:lpstr>
      <vt:lpstr>Charles Darwin</vt:lpstr>
      <vt:lpstr>Charles Darwin</vt:lpstr>
      <vt:lpstr>Charles Darwin</vt:lpstr>
      <vt:lpstr>Charles Darwin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karlm</dc:creator>
  <cp:lastModifiedBy>Nicholas Rath</cp:lastModifiedBy>
  <cp:revision>732</cp:revision>
  <cp:lastPrinted>2002-11-28T14:12:51Z</cp:lastPrinted>
  <dcterms:created xsi:type="dcterms:W3CDTF">2002-06-30T00:58:57Z</dcterms:created>
  <dcterms:modified xsi:type="dcterms:W3CDTF">2012-02-14T11:17:03Z</dcterms:modified>
</cp:coreProperties>
</file>