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0"/>
  </p:notesMasterIdLst>
  <p:handoutMasterIdLst>
    <p:handoutMasterId r:id="rId41"/>
  </p:handoutMasterIdLst>
  <p:sldIdLst>
    <p:sldId id="256" r:id="rId2"/>
    <p:sldId id="257" r:id="rId3"/>
    <p:sldId id="258" r:id="rId4"/>
    <p:sldId id="277" r:id="rId5"/>
    <p:sldId id="259" r:id="rId6"/>
    <p:sldId id="307" r:id="rId7"/>
    <p:sldId id="260" r:id="rId8"/>
    <p:sldId id="329" r:id="rId9"/>
    <p:sldId id="330" r:id="rId10"/>
    <p:sldId id="331" r:id="rId11"/>
    <p:sldId id="332" r:id="rId12"/>
    <p:sldId id="333" r:id="rId13"/>
    <p:sldId id="334" r:id="rId14"/>
    <p:sldId id="335" r:id="rId15"/>
    <p:sldId id="280" r:id="rId16"/>
    <p:sldId id="310" r:id="rId17"/>
    <p:sldId id="311" r:id="rId18"/>
    <p:sldId id="312" r:id="rId19"/>
    <p:sldId id="313" r:id="rId20"/>
    <p:sldId id="318" r:id="rId21"/>
    <p:sldId id="320" r:id="rId22"/>
    <p:sldId id="314" r:id="rId23"/>
    <p:sldId id="315" r:id="rId24"/>
    <p:sldId id="319" r:id="rId25"/>
    <p:sldId id="316" r:id="rId26"/>
    <p:sldId id="317" r:id="rId27"/>
    <p:sldId id="296" r:id="rId28"/>
    <p:sldId id="321" r:id="rId29"/>
    <p:sldId id="322" r:id="rId30"/>
    <p:sldId id="304" r:id="rId31"/>
    <p:sldId id="281" r:id="rId32"/>
    <p:sldId id="323" r:id="rId33"/>
    <p:sldId id="324" r:id="rId34"/>
    <p:sldId id="325" r:id="rId35"/>
    <p:sldId id="326" r:id="rId36"/>
    <p:sldId id="327" r:id="rId37"/>
    <p:sldId id="328" r:id="rId38"/>
    <p:sldId id="275"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9900"/>
    <a:srgbClr val="FFFFCC"/>
    <a:srgbClr val="6666FF"/>
    <a:srgbClr val="FF3300"/>
    <a:srgbClr val="770972"/>
    <a:srgbClr val="620080"/>
    <a:srgbClr val="009900"/>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703" autoAdjust="0"/>
  </p:normalViewPr>
  <p:slideViewPr>
    <p:cSldViewPr>
      <p:cViewPr>
        <p:scale>
          <a:sx n="84" d="100"/>
          <a:sy n="84" d="100"/>
        </p:scale>
        <p:origin x="-852" y="-504"/>
      </p:cViewPr>
      <p:guideLst>
        <p:guide orient="horz" pos="2160"/>
        <p:guide pos="2880"/>
      </p:guideLst>
    </p:cSldViewPr>
  </p:slideViewPr>
  <p:notesTextViewPr>
    <p:cViewPr>
      <p:scale>
        <a:sx n="1" d="1"/>
        <a:sy n="1" d="1"/>
      </p:scale>
      <p:origin x="0" y="0"/>
    </p:cViewPr>
  </p:notesTextViewPr>
  <p:sorterViewPr>
    <p:cViewPr>
      <p:scale>
        <a:sx n="100" d="100"/>
        <a:sy n="100" d="100"/>
      </p:scale>
      <p:origin x="0" y="3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6CB1E-488B-4FA3-B8B8-E97996C0628E}" type="doc">
      <dgm:prSet loTypeId="urn:microsoft.com/office/officeart/2005/8/layout/chevron2" loCatId="list" qsTypeId="urn:microsoft.com/office/officeart/2005/8/quickstyle/3d2" qsCatId="3D" csTypeId="urn:microsoft.com/office/officeart/2005/8/colors/accent2_1" csCatId="accent2" phldr="1"/>
      <dgm:spPr/>
      <dgm:t>
        <a:bodyPr/>
        <a:lstStyle/>
        <a:p>
          <a:endParaRPr lang="en-US"/>
        </a:p>
      </dgm:t>
    </dgm:pt>
    <dgm:pt modelId="{D3626F93-9060-48C0-B5E9-FA2FD46C5647}">
      <dgm:prSet phldrT="[Text]"/>
      <dgm:spPr/>
      <dgm:t>
        <a:bodyPr/>
        <a:lstStyle/>
        <a:p>
          <a:r>
            <a:rPr lang="en-US" dirty="0" smtClean="0"/>
            <a:t>Background</a:t>
          </a:r>
          <a:endParaRPr lang="en-US" dirty="0"/>
        </a:p>
      </dgm:t>
    </dgm:pt>
    <dgm:pt modelId="{7C5E3469-5D2F-454F-9E76-E083573C8AD9}" type="parTrans" cxnId="{23B1373D-AC4D-4F9D-85B2-E2ED4F77E608}">
      <dgm:prSet/>
      <dgm:spPr/>
      <dgm:t>
        <a:bodyPr/>
        <a:lstStyle/>
        <a:p>
          <a:endParaRPr lang="en-US"/>
        </a:p>
      </dgm:t>
    </dgm:pt>
    <dgm:pt modelId="{5C5B3165-C46E-45CE-80E9-AA47C27501B1}" type="sibTrans" cxnId="{23B1373D-AC4D-4F9D-85B2-E2ED4F77E608}">
      <dgm:prSet/>
      <dgm:spPr/>
      <dgm:t>
        <a:bodyPr/>
        <a:lstStyle/>
        <a:p>
          <a:endParaRPr lang="en-US"/>
        </a:p>
      </dgm:t>
    </dgm:pt>
    <dgm:pt modelId="{AB1DF31F-F2DE-4112-A97D-386FFEC2695E}">
      <dgm:prSet phldrT="[Text]"/>
      <dgm:spPr/>
      <dgm:t>
        <a:bodyPr/>
        <a:lstStyle/>
        <a:p>
          <a:r>
            <a:rPr lang="en-US" dirty="0" smtClean="0"/>
            <a:t>Invention of PCR</a:t>
          </a:r>
          <a:endParaRPr lang="en-US" dirty="0"/>
        </a:p>
      </dgm:t>
    </dgm:pt>
    <dgm:pt modelId="{B64F1B65-0119-4A82-9E13-9F957780EB3E}" type="parTrans" cxnId="{74FB8CE3-B749-4F57-946A-5C9D7BAEEBD7}">
      <dgm:prSet/>
      <dgm:spPr/>
      <dgm:t>
        <a:bodyPr/>
        <a:lstStyle/>
        <a:p>
          <a:endParaRPr lang="en-US"/>
        </a:p>
      </dgm:t>
    </dgm:pt>
    <dgm:pt modelId="{9C571080-276E-4D20-8C03-1B11FF573B2E}" type="sibTrans" cxnId="{74FB8CE3-B749-4F57-946A-5C9D7BAEEBD7}">
      <dgm:prSet/>
      <dgm:spPr/>
      <dgm:t>
        <a:bodyPr/>
        <a:lstStyle/>
        <a:p>
          <a:endParaRPr lang="en-US"/>
        </a:p>
      </dgm:t>
    </dgm:pt>
    <dgm:pt modelId="{928066AF-404C-4919-9E67-5727EC3AC755}">
      <dgm:prSet phldrT="[Text]"/>
      <dgm:spPr/>
      <dgm:t>
        <a:bodyPr/>
        <a:lstStyle/>
        <a:p>
          <a:r>
            <a:rPr lang="en-US" dirty="0" smtClean="0"/>
            <a:t>What is PCR</a:t>
          </a:r>
          <a:endParaRPr lang="en-US" dirty="0"/>
        </a:p>
      </dgm:t>
    </dgm:pt>
    <dgm:pt modelId="{3617768C-114C-4220-94B3-F4E38EF82C83}" type="parTrans" cxnId="{62CD3E56-DBBB-4321-A4B5-9E521274D00A}">
      <dgm:prSet/>
      <dgm:spPr/>
      <dgm:t>
        <a:bodyPr/>
        <a:lstStyle/>
        <a:p>
          <a:endParaRPr lang="en-US"/>
        </a:p>
      </dgm:t>
    </dgm:pt>
    <dgm:pt modelId="{CAA53B73-A34D-411E-B3D4-65BEBD8129C6}" type="sibTrans" cxnId="{62CD3E56-DBBB-4321-A4B5-9E521274D00A}">
      <dgm:prSet/>
      <dgm:spPr/>
      <dgm:t>
        <a:bodyPr/>
        <a:lstStyle/>
        <a:p>
          <a:endParaRPr lang="en-US"/>
        </a:p>
      </dgm:t>
    </dgm:pt>
    <dgm:pt modelId="{EDAA1CAF-CC1A-4692-A463-1268F9381433}">
      <dgm:prSet phldrT="[Text]"/>
      <dgm:spPr/>
      <dgm:t>
        <a:bodyPr/>
        <a:lstStyle/>
        <a:p>
          <a:r>
            <a:rPr lang="en-US" dirty="0" smtClean="0"/>
            <a:t>PCR</a:t>
          </a:r>
          <a:endParaRPr lang="en-US" dirty="0"/>
        </a:p>
      </dgm:t>
    </dgm:pt>
    <dgm:pt modelId="{EF5ADC5C-E8E2-4855-B5BA-EAD1D24A0D1F}" type="parTrans" cxnId="{23F05527-8795-4B4D-96FD-E4B2D5F5B4EC}">
      <dgm:prSet/>
      <dgm:spPr/>
      <dgm:t>
        <a:bodyPr/>
        <a:lstStyle/>
        <a:p>
          <a:endParaRPr lang="en-US"/>
        </a:p>
      </dgm:t>
    </dgm:pt>
    <dgm:pt modelId="{F6F9BE29-8240-4FAB-9CEC-64382A8D8820}" type="sibTrans" cxnId="{23F05527-8795-4B4D-96FD-E4B2D5F5B4EC}">
      <dgm:prSet/>
      <dgm:spPr/>
      <dgm:t>
        <a:bodyPr/>
        <a:lstStyle/>
        <a:p>
          <a:endParaRPr lang="en-US"/>
        </a:p>
      </dgm:t>
    </dgm:pt>
    <dgm:pt modelId="{41D0F11C-7099-4B99-ADF7-0DC439028BEF}">
      <dgm:prSet phldrT="[Text]"/>
      <dgm:spPr/>
      <dgm:t>
        <a:bodyPr/>
        <a:lstStyle/>
        <a:p>
          <a:r>
            <a:rPr lang="en-US" dirty="0" smtClean="0"/>
            <a:t>DNA Replication</a:t>
          </a:r>
          <a:endParaRPr lang="en-US" dirty="0"/>
        </a:p>
      </dgm:t>
    </dgm:pt>
    <dgm:pt modelId="{BF4C0BA0-6C10-4830-8476-694712B66718}" type="parTrans" cxnId="{BB9D93A1-6881-4224-9F0F-626C7BB27BA9}">
      <dgm:prSet/>
      <dgm:spPr/>
      <dgm:t>
        <a:bodyPr/>
        <a:lstStyle/>
        <a:p>
          <a:endParaRPr lang="en-US"/>
        </a:p>
      </dgm:t>
    </dgm:pt>
    <dgm:pt modelId="{95B870F4-D2D1-4CC3-A643-7677E6DC7D65}" type="sibTrans" cxnId="{BB9D93A1-6881-4224-9F0F-626C7BB27BA9}">
      <dgm:prSet/>
      <dgm:spPr/>
      <dgm:t>
        <a:bodyPr/>
        <a:lstStyle/>
        <a:p>
          <a:endParaRPr lang="en-US"/>
        </a:p>
      </dgm:t>
    </dgm:pt>
    <dgm:pt modelId="{F2E88CA2-8929-41D7-94E0-AF068ED22840}">
      <dgm:prSet phldrT="[Text]"/>
      <dgm:spPr/>
      <dgm:t>
        <a:bodyPr/>
        <a:lstStyle/>
        <a:p>
          <a:r>
            <a:rPr lang="en-US" dirty="0" smtClean="0"/>
            <a:t>Components of PCR</a:t>
          </a:r>
          <a:endParaRPr lang="en-US" dirty="0"/>
        </a:p>
      </dgm:t>
    </dgm:pt>
    <dgm:pt modelId="{38049C32-B3AD-45E2-A27D-7A520E3B963A}" type="parTrans" cxnId="{808ACEE5-EA4F-4192-9203-F7A40A9514E9}">
      <dgm:prSet/>
      <dgm:spPr/>
      <dgm:t>
        <a:bodyPr/>
        <a:lstStyle/>
        <a:p>
          <a:endParaRPr lang="en-US"/>
        </a:p>
      </dgm:t>
    </dgm:pt>
    <dgm:pt modelId="{2D02023D-9278-496E-B5A9-35E763B4F054}" type="sibTrans" cxnId="{808ACEE5-EA4F-4192-9203-F7A40A9514E9}">
      <dgm:prSet/>
      <dgm:spPr/>
      <dgm:t>
        <a:bodyPr/>
        <a:lstStyle/>
        <a:p>
          <a:endParaRPr lang="en-US"/>
        </a:p>
      </dgm:t>
    </dgm:pt>
    <dgm:pt modelId="{FB1449B8-7646-43DD-A91E-CD224118B32E}">
      <dgm:prSet phldrT="[Text]"/>
      <dgm:spPr/>
      <dgm:t>
        <a:bodyPr/>
        <a:lstStyle/>
        <a:p>
          <a:r>
            <a:rPr lang="en-US" dirty="0" smtClean="0"/>
            <a:t>Applications</a:t>
          </a:r>
          <a:endParaRPr lang="en-US" dirty="0"/>
        </a:p>
      </dgm:t>
    </dgm:pt>
    <dgm:pt modelId="{545113A3-D982-41BA-8543-8202B112AD9E}" type="parTrans" cxnId="{5C8B8533-445B-4C2E-B589-51A5C1402A64}">
      <dgm:prSet/>
      <dgm:spPr/>
      <dgm:t>
        <a:bodyPr/>
        <a:lstStyle/>
        <a:p>
          <a:endParaRPr lang="en-US"/>
        </a:p>
      </dgm:t>
    </dgm:pt>
    <dgm:pt modelId="{79DC890F-BB95-44B5-A042-D63C1E516460}" type="sibTrans" cxnId="{5C8B8533-445B-4C2E-B589-51A5C1402A64}">
      <dgm:prSet/>
      <dgm:spPr/>
      <dgm:t>
        <a:bodyPr/>
        <a:lstStyle/>
        <a:p>
          <a:endParaRPr lang="en-US"/>
        </a:p>
      </dgm:t>
    </dgm:pt>
    <dgm:pt modelId="{68BD3013-D868-4E1D-889B-CB67093204AD}">
      <dgm:prSet phldrT="[Text]"/>
      <dgm:spPr/>
      <dgm:t>
        <a:bodyPr/>
        <a:lstStyle/>
        <a:p>
          <a:r>
            <a:rPr lang="en-US" dirty="0" smtClean="0"/>
            <a:t>Medical</a:t>
          </a:r>
          <a:endParaRPr lang="en-US" dirty="0"/>
        </a:p>
      </dgm:t>
    </dgm:pt>
    <dgm:pt modelId="{5F179E6F-E523-45BB-958F-A9A4C9ECD951}" type="parTrans" cxnId="{AB196CAA-19A0-4F2C-9783-F45994986662}">
      <dgm:prSet/>
      <dgm:spPr/>
      <dgm:t>
        <a:bodyPr/>
        <a:lstStyle/>
        <a:p>
          <a:endParaRPr lang="en-US"/>
        </a:p>
      </dgm:t>
    </dgm:pt>
    <dgm:pt modelId="{5B60FC96-E8CD-4D71-9E66-10772DEFB59C}" type="sibTrans" cxnId="{AB196CAA-19A0-4F2C-9783-F45994986662}">
      <dgm:prSet/>
      <dgm:spPr/>
      <dgm:t>
        <a:bodyPr/>
        <a:lstStyle/>
        <a:p>
          <a:endParaRPr lang="en-US"/>
        </a:p>
      </dgm:t>
    </dgm:pt>
    <dgm:pt modelId="{6F495DE5-7585-483B-BD16-A2411BC8D087}">
      <dgm:prSet phldrT="[Text]"/>
      <dgm:spPr/>
      <dgm:t>
        <a:bodyPr/>
        <a:lstStyle/>
        <a:p>
          <a:r>
            <a:rPr lang="en-US" dirty="0" smtClean="0"/>
            <a:t>Optimization</a:t>
          </a:r>
          <a:endParaRPr lang="en-US" dirty="0"/>
        </a:p>
      </dgm:t>
    </dgm:pt>
    <dgm:pt modelId="{0D2EA828-7B31-4988-A91C-8A9607863E1D}" type="parTrans" cxnId="{163C0C62-4192-4E95-97C3-97B005D3FB93}">
      <dgm:prSet/>
      <dgm:spPr/>
      <dgm:t>
        <a:bodyPr/>
        <a:lstStyle/>
        <a:p>
          <a:endParaRPr lang="en-US"/>
        </a:p>
      </dgm:t>
    </dgm:pt>
    <dgm:pt modelId="{5B4BCB9F-5D3E-4F28-B9EF-E40058753F67}" type="sibTrans" cxnId="{163C0C62-4192-4E95-97C3-97B005D3FB93}">
      <dgm:prSet/>
      <dgm:spPr/>
      <dgm:t>
        <a:bodyPr/>
        <a:lstStyle/>
        <a:p>
          <a:endParaRPr lang="en-US"/>
        </a:p>
      </dgm:t>
    </dgm:pt>
    <dgm:pt modelId="{525997E5-D77A-49E8-91D6-29AE759B2E39}">
      <dgm:prSet phldrT="[Text]"/>
      <dgm:spPr/>
      <dgm:t>
        <a:bodyPr/>
        <a:lstStyle/>
        <a:p>
          <a:r>
            <a:rPr lang="en-US" dirty="0" smtClean="0"/>
            <a:t>Types of PCR</a:t>
          </a:r>
          <a:endParaRPr lang="en-US" dirty="0"/>
        </a:p>
      </dgm:t>
    </dgm:pt>
    <dgm:pt modelId="{C913A12B-2A75-4DB4-B2F5-7C965BF442CB}" type="parTrans" cxnId="{C7791C77-2FB4-4DDA-8338-CECE7287A8FD}">
      <dgm:prSet/>
      <dgm:spPr/>
      <dgm:t>
        <a:bodyPr/>
        <a:lstStyle/>
        <a:p>
          <a:endParaRPr lang="en-US"/>
        </a:p>
      </dgm:t>
    </dgm:pt>
    <dgm:pt modelId="{97BC6D24-5F36-4DDF-9EB3-F8BAD0FBF45B}" type="sibTrans" cxnId="{C7791C77-2FB4-4DDA-8338-CECE7287A8FD}">
      <dgm:prSet/>
      <dgm:spPr/>
      <dgm:t>
        <a:bodyPr/>
        <a:lstStyle/>
        <a:p>
          <a:endParaRPr lang="en-US"/>
        </a:p>
      </dgm:t>
    </dgm:pt>
    <dgm:pt modelId="{5C4197D6-1EBC-466C-B8C5-8F86EF8C9AF8}">
      <dgm:prSet phldrT="[Text]"/>
      <dgm:spPr/>
      <dgm:t>
        <a:bodyPr/>
        <a:lstStyle/>
        <a:p>
          <a:r>
            <a:rPr lang="en-US" dirty="0" smtClean="0"/>
            <a:t>Agricultural</a:t>
          </a:r>
          <a:endParaRPr lang="en-US" dirty="0"/>
        </a:p>
      </dgm:t>
    </dgm:pt>
    <dgm:pt modelId="{F59C5441-B882-43DD-96F2-7EA4964F3A1A}" type="parTrans" cxnId="{76F31619-5638-4693-A3FB-B561E96B9FC0}">
      <dgm:prSet/>
      <dgm:spPr/>
      <dgm:t>
        <a:bodyPr/>
        <a:lstStyle/>
        <a:p>
          <a:endParaRPr lang="en-US"/>
        </a:p>
      </dgm:t>
    </dgm:pt>
    <dgm:pt modelId="{5CC623E1-3AF7-4236-BF01-2ED2AB19E27F}" type="sibTrans" cxnId="{76F31619-5638-4693-A3FB-B561E96B9FC0}">
      <dgm:prSet/>
      <dgm:spPr/>
      <dgm:t>
        <a:bodyPr/>
        <a:lstStyle/>
        <a:p>
          <a:endParaRPr lang="en-US"/>
        </a:p>
      </dgm:t>
    </dgm:pt>
    <dgm:pt modelId="{D6732BF0-6A86-4F7A-831B-9530C93106E5}">
      <dgm:prSet phldrT="[Text]"/>
      <dgm:spPr/>
      <dgm:t>
        <a:bodyPr/>
        <a:lstStyle/>
        <a:p>
          <a:r>
            <a:rPr lang="en-US" dirty="0" smtClean="0"/>
            <a:t>Real-Time PCR</a:t>
          </a:r>
          <a:endParaRPr lang="en-US" dirty="0"/>
        </a:p>
      </dgm:t>
    </dgm:pt>
    <dgm:pt modelId="{9AE5467E-0B5E-438A-A5CE-FA309477CAFE}" type="parTrans" cxnId="{5E69A8D5-BE48-4905-8C8B-65582E344EC1}">
      <dgm:prSet/>
      <dgm:spPr/>
      <dgm:t>
        <a:bodyPr/>
        <a:lstStyle/>
        <a:p>
          <a:endParaRPr lang="en-US"/>
        </a:p>
      </dgm:t>
    </dgm:pt>
    <dgm:pt modelId="{19E81FE1-F25D-493B-B2AD-8322BE329A94}" type="sibTrans" cxnId="{5E69A8D5-BE48-4905-8C8B-65582E344EC1}">
      <dgm:prSet/>
      <dgm:spPr/>
      <dgm:t>
        <a:bodyPr/>
        <a:lstStyle/>
        <a:p>
          <a:endParaRPr lang="en-US"/>
        </a:p>
      </dgm:t>
    </dgm:pt>
    <dgm:pt modelId="{BBC025C4-E98B-45EE-95CE-9A8509B41C36}">
      <dgm:prSet phldrT="[Text]"/>
      <dgm:spPr/>
      <dgm:t>
        <a:bodyPr/>
        <a:lstStyle/>
        <a:p>
          <a:r>
            <a:rPr lang="en-US" dirty="0" smtClean="0"/>
            <a:t>Reverse Transcription PCR</a:t>
          </a:r>
          <a:endParaRPr lang="en-US" dirty="0"/>
        </a:p>
      </dgm:t>
    </dgm:pt>
    <dgm:pt modelId="{6316F080-4EA6-46EB-ABAC-05DF284474C5}" type="parTrans" cxnId="{D6D53382-9BB5-4CAB-9D03-FB7D2EBAEDDB}">
      <dgm:prSet/>
      <dgm:spPr/>
      <dgm:t>
        <a:bodyPr/>
        <a:lstStyle/>
        <a:p>
          <a:endParaRPr lang="en-US"/>
        </a:p>
      </dgm:t>
    </dgm:pt>
    <dgm:pt modelId="{15B123A6-40F7-4C64-93A2-B466C69A7550}" type="sibTrans" cxnId="{D6D53382-9BB5-4CAB-9D03-FB7D2EBAEDDB}">
      <dgm:prSet/>
      <dgm:spPr/>
      <dgm:t>
        <a:bodyPr/>
        <a:lstStyle/>
        <a:p>
          <a:endParaRPr lang="en-US"/>
        </a:p>
      </dgm:t>
    </dgm:pt>
    <dgm:pt modelId="{DFA01D58-5810-4522-A8A4-B5215B853D05}">
      <dgm:prSet phldrT="[Text]"/>
      <dgm:spPr/>
      <dgm:t>
        <a:bodyPr/>
        <a:lstStyle/>
        <a:p>
          <a:r>
            <a:rPr lang="en-US" dirty="0" smtClean="0"/>
            <a:t>Other Types</a:t>
          </a:r>
          <a:endParaRPr lang="en-US" dirty="0"/>
        </a:p>
      </dgm:t>
    </dgm:pt>
    <dgm:pt modelId="{FA54277C-73CB-48F0-B3E5-080D4806B17C}" type="parTrans" cxnId="{D5CD460A-C5F7-45B7-8F61-8FDAE1EAFEBB}">
      <dgm:prSet/>
      <dgm:spPr/>
      <dgm:t>
        <a:bodyPr/>
        <a:lstStyle/>
        <a:p>
          <a:endParaRPr lang="en-US"/>
        </a:p>
      </dgm:t>
    </dgm:pt>
    <dgm:pt modelId="{F6A00FB3-EC89-4ECD-A314-2FAD079B676E}" type="sibTrans" cxnId="{D5CD460A-C5F7-45B7-8F61-8FDAE1EAFEBB}">
      <dgm:prSet/>
      <dgm:spPr/>
      <dgm:t>
        <a:bodyPr/>
        <a:lstStyle/>
        <a:p>
          <a:endParaRPr lang="en-US"/>
        </a:p>
      </dgm:t>
    </dgm:pt>
    <dgm:pt modelId="{9D54D9B2-4E73-4F9F-B7FD-98B549362EE2}">
      <dgm:prSet phldrT="[Text]"/>
      <dgm:spPr/>
      <dgm:t>
        <a:bodyPr/>
        <a:lstStyle/>
        <a:p>
          <a:r>
            <a:rPr lang="en-US" dirty="0" smtClean="0"/>
            <a:t>Challenges of PCR</a:t>
          </a:r>
          <a:endParaRPr lang="en-US" dirty="0"/>
        </a:p>
      </dgm:t>
    </dgm:pt>
    <dgm:pt modelId="{77B8A891-3690-4110-BD03-E3AFE92B4567}" type="parTrans" cxnId="{A71FB28B-DF69-4C07-8DCF-5FA4FB2F692D}">
      <dgm:prSet/>
      <dgm:spPr/>
      <dgm:t>
        <a:bodyPr/>
        <a:lstStyle/>
        <a:p>
          <a:endParaRPr lang="en-US"/>
        </a:p>
      </dgm:t>
    </dgm:pt>
    <dgm:pt modelId="{D5408560-5809-4A33-88E8-D816D89F976E}" type="sibTrans" cxnId="{A71FB28B-DF69-4C07-8DCF-5FA4FB2F692D}">
      <dgm:prSet/>
      <dgm:spPr/>
      <dgm:t>
        <a:bodyPr/>
        <a:lstStyle/>
        <a:p>
          <a:endParaRPr lang="en-US"/>
        </a:p>
      </dgm:t>
    </dgm:pt>
    <dgm:pt modelId="{B25B7448-A77C-46CC-84BB-0FC4E51763ED}">
      <dgm:prSet phldrT="[Text]"/>
      <dgm:spPr/>
      <dgm:t>
        <a:bodyPr/>
        <a:lstStyle/>
        <a:p>
          <a:r>
            <a:rPr lang="en-US" dirty="0" smtClean="0"/>
            <a:t>Others</a:t>
          </a:r>
          <a:endParaRPr lang="en-US" dirty="0"/>
        </a:p>
      </dgm:t>
    </dgm:pt>
    <dgm:pt modelId="{04A6D9FF-8DC8-4D6B-891F-65BCCAD002E9}" type="parTrans" cxnId="{3F7A588F-C7A9-4BC0-9C4C-609DF24E7B91}">
      <dgm:prSet/>
      <dgm:spPr/>
      <dgm:t>
        <a:bodyPr/>
        <a:lstStyle/>
        <a:p>
          <a:endParaRPr lang="en-US"/>
        </a:p>
      </dgm:t>
    </dgm:pt>
    <dgm:pt modelId="{9CB8FA4D-FF63-4C56-A737-0ED4719DD1D5}" type="sibTrans" cxnId="{3F7A588F-C7A9-4BC0-9C4C-609DF24E7B91}">
      <dgm:prSet/>
      <dgm:spPr/>
      <dgm:t>
        <a:bodyPr/>
        <a:lstStyle/>
        <a:p>
          <a:endParaRPr lang="en-US"/>
        </a:p>
      </dgm:t>
    </dgm:pt>
    <dgm:pt modelId="{92C28F3C-3AEC-4819-85C8-0BF746392150}" type="pres">
      <dgm:prSet presAssocID="{8A06CB1E-488B-4FA3-B8B8-E97996C0628E}" presName="linearFlow" presStyleCnt="0">
        <dgm:presLayoutVars>
          <dgm:dir/>
          <dgm:animLvl val="lvl"/>
          <dgm:resizeHandles val="exact"/>
        </dgm:presLayoutVars>
      </dgm:prSet>
      <dgm:spPr/>
      <dgm:t>
        <a:bodyPr/>
        <a:lstStyle/>
        <a:p>
          <a:endParaRPr lang="en-US"/>
        </a:p>
      </dgm:t>
    </dgm:pt>
    <dgm:pt modelId="{50C169A9-CC48-4D7C-B2C2-88A050F9B302}" type="pres">
      <dgm:prSet presAssocID="{D3626F93-9060-48C0-B5E9-FA2FD46C5647}" presName="composite" presStyleCnt="0"/>
      <dgm:spPr/>
      <dgm:t>
        <a:bodyPr/>
        <a:lstStyle/>
        <a:p>
          <a:endParaRPr lang="en-US"/>
        </a:p>
      </dgm:t>
    </dgm:pt>
    <dgm:pt modelId="{69ACCC56-6703-4D67-A32C-24943F6BF11E}" type="pres">
      <dgm:prSet presAssocID="{D3626F93-9060-48C0-B5E9-FA2FD46C5647}" presName="parentText" presStyleLbl="alignNode1" presStyleIdx="0" presStyleCnt="4">
        <dgm:presLayoutVars>
          <dgm:chMax val="1"/>
          <dgm:bulletEnabled val="1"/>
        </dgm:presLayoutVars>
      </dgm:prSet>
      <dgm:spPr/>
      <dgm:t>
        <a:bodyPr/>
        <a:lstStyle/>
        <a:p>
          <a:endParaRPr lang="en-US"/>
        </a:p>
      </dgm:t>
    </dgm:pt>
    <dgm:pt modelId="{741E3DEC-7427-4912-9365-F78A5F617627}" type="pres">
      <dgm:prSet presAssocID="{D3626F93-9060-48C0-B5E9-FA2FD46C5647}" presName="descendantText" presStyleLbl="alignAcc1" presStyleIdx="0" presStyleCnt="4">
        <dgm:presLayoutVars>
          <dgm:bulletEnabled val="1"/>
        </dgm:presLayoutVars>
      </dgm:prSet>
      <dgm:spPr/>
      <dgm:t>
        <a:bodyPr/>
        <a:lstStyle/>
        <a:p>
          <a:endParaRPr lang="en-US"/>
        </a:p>
      </dgm:t>
    </dgm:pt>
    <dgm:pt modelId="{5F63B414-3434-4D2F-BA5D-C7541B63F020}" type="pres">
      <dgm:prSet presAssocID="{5C5B3165-C46E-45CE-80E9-AA47C27501B1}" presName="sp" presStyleCnt="0"/>
      <dgm:spPr/>
      <dgm:t>
        <a:bodyPr/>
        <a:lstStyle/>
        <a:p>
          <a:endParaRPr lang="en-US"/>
        </a:p>
      </dgm:t>
    </dgm:pt>
    <dgm:pt modelId="{9D9C73DE-0D14-4F05-BEFF-F7E2DAE9E14D}" type="pres">
      <dgm:prSet presAssocID="{EDAA1CAF-CC1A-4692-A463-1268F9381433}" presName="composite" presStyleCnt="0"/>
      <dgm:spPr/>
      <dgm:t>
        <a:bodyPr/>
        <a:lstStyle/>
        <a:p>
          <a:endParaRPr lang="en-US"/>
        </a:p>
      </dgm:t>
    </dgm:pt>
    <dgm:pt modelId="{A3FEF68C-023D-4776-8F4D-AF2B6AFCC15D}" type="pres">
      <dgm:prSet presAssocID="{EDAA1CAF-CC1A-4692-A463-1268F9381433}" presName="parentText" presStyleLbl="alignNode1" presStyleIdx="1" presStyleCnt="4">
        <dgm:presLayoutVars>
          <dgm:chMax val="1"/>
          <dgm:bulletEnabled val="1"/>
        </dgm:presLayoutVars>
      </dgm:prSet>
      <dgm:spPr/>
      <dgm:t>
        <a:bodyPr/>
        <a:lstStyle/>
        <a:p>
          <a:endParaRPr lang="en-US"/>
        </a:p>
      </dgm:t>
    </dgm:pt>
    <dgm:pt modelId="{6F8165AC-414C-4400-8A3F-8F2E03998733}" type="pres">
      <dgm:prSet presAssocID="{EDAA1CAF-CC1A-4692-A463-1268F9381433}" presName="descendantText" presStyleLbl="alignAcc1" presStyleIdx="1" presStyleCnt="4" custLinFactNeighborX="1667" custLinFactNeighborY="-3695">
        <dgm:presLayoutVars>
          <dgm:bulletEnabled val="1"/>
        </dgm:presLayoutVars>
      </dgm:prSet>
      <dgm:spPr/>
      <dgm:t>
        <a:bodyPr/>
        <a:lstStyle/>
        <a:p>
          <a:endParaRPr lang="en-US"/>
        </a:p>
      </dgm:t>
    </dgm:pt>
    <dgm:pt modelId="{7DBBFAB8-0CF3-476B-8D00-EF3075263D96}" type="pres">
      <dgm:prSet presAssocID="{F6F9BE29-8240-4FAB-9CEC-64382A8D8820}" presName="sp" presStyleCnt="0"/>
      <dgm:spPr/>
      <dgm:t>
        <a:bodyPr/>
        <a:lstStyle/>
        <a:p>
          <a:endParaRPr lang="en-US"/>
        </a:p>
      </dgm:t>
    </dgm:pt>
    <dgm:pt modelId="{3A54BF61-D698-432C-9E8B-D39458AD265C}" type="pres">
      <dgm:prSet presAssocID="{525997E5-D77A-49E8-91D6-29AE759B2E39}" presName="composite" presStyleCnt="0"/>
      <dgm:spPr/>
    </dgm:pt>
    <dgm:pt modelId="{743D10AB-8432-4A52-967F-80C2CAC87D66}" type="pres">
      <dgm:prSet presAssocID="{525997E5-D77A-49E8-91D6-29AE759B2E39}" presName="parentText" presStyleLbl="alignNode1" presStyleIdx="2" presStyleCnt="4">
        <dgm:presLayoutVars>
          <dgm:chMax val="1"/>
          <dgm:bulletEnabled val="1"/>
        </dgm:presLayoutVars>
      </dgm:prSet>
      <dgm:spPr/>
      <dgm:t>
        <a:bodyPr/>
        <a:lstStyle/>
        <a:p>
          <a:endParaRPr lang="en-US"/>
        </a:p>
      </dgm:t>
    </dgm:pt>
    <dgm:pt modelId="{2059F318-19B3-4383-B869-2D411A0D445F}" type="pres">
      <dgm:prSet presAssocID="{525997E5-D77A-49E8-91D6-29AE759B2E39}" presName="descendantText" presStyleLbl="alignAcc1" presStyleIdx="2" presStyleCnt="4">
        <dgm:presLayoutVars>
          <dgm:bulletEnabled val="1"/>
        </dgm:presLayoutVars>
      </dgm:prSet>
      <dgm:spPr/>
      <dgm:t>
        <a:bodyPr/>
        <a:lstStyle/>
        <a:p>
          <a:endParaRPr lang="en-US"/>
        </a:p>
      </dgm:t>
    </dgm:pt>
    <dgm:pt modelId="{DBB8A5D7-588E-4EDE-9200-114B214EDAEE}" type="pres">
      <dgm:prSet presAssocID="{97BC6D24-5F36-4DDF-9EB3-F8BAD0FBF45B}" presName="sp" presStyleCnt="0"/>
      <dgm:spPr/>
    </dgm:pt>
    <dgm:pt modelId="{294F886C-8263-44A3-B4B4-252D0538295A}" type="pres">
      <dgm:prSet presAssocID="{FB1449B8-7646-43DD-A91E-CD224118B32E}" presName="composite" presStyleCnt="0"/>
      <dgm:spPr/>
      <dgm:t>
        <a:bodyPr/>
        <a:lstStyle/>
        <a:p>
          <a:endParaRPr lang="en-US"/>
        </a:p>
      </dgm:t>
    </dgm:pt>
    <dgm:pt modelId="{216D4A9F-29F1-45E3-B8ED-2F213CEC710E}" type="pres">
      <dgm:prSet presAssocID="{FB1449B8-7646-43DD-A91E-CD224118B32E}" presName="parentText" presStyleLbl="alignNode1" presStyleIdx="3" presStyleCnt="4">
        <dgm:presLayoutVars>
          <dgm:chMax val="1"/>
          <dgm:bulletEnabled val="1"/>
        </dgm:presLayoutVars>
      </dgm:prSet>
      <dgm:spPr/>
      <dgm:t>
        <a:bodyPr/>
        <a:lstStyle/>
        <a:p>
          <a:endParaRPr lang="en-US"/>
        </a:p>
      </dgm:t>
    </dgm:pt>
    <dgm:pt modelId="{6E77F71F-93AE-47DB-8C09-4D8A72EF9233}" type="pres">
      <dgm:prSet presAssocID="{FB1449B8-7646-43DD-A91E-CD224118B32E}" presName="descendantText" presStyleLbl="alignAcc1" presStyleIdx="3" presStyleCnt="4">
        <dgm:presLayoutVars>
          <dgm:bulletEnabled val="1"/>
        </dgm:presLayoutVars>
      </dgm:prSet>
      <dgm:spPr/>
      <dgm:t>
        <a:bodyPr/>
        <a:lstStyle/>
        <a:p>
          <a:endParaRPr lang="en-US"/>
        </a:p>
      </dgm:t>
    </dgm:pt>
  </dgm:ptLst>
  <dgm:cxnLst>
    <dgm:cxn modelId="{D0B3D5E4-FD71-48BD-8781-FAB4F7BE5ECE}" type="presOf" srcId="{FB1449B8-7646-43DD-A91E-CD224118B32E}" destId="{216D4A9F-29F1-45E3-B8ED-2F213CEC710E}" srcOrd="0" destOrd="0" presId="urn:microsoft.com/office/officeart/2005/8/layout/chevron2"/>
    <dgm:cxn modelId="{D5CD460A-C5F7-45B7-8F61-8FDAE1EAFEBB}" srcId="{525997E5-D77A-49E8-91D6-29AE759B2E39}" destId="{DFA01D58-5810-4522-A8A4-B5215B853D05}" srcOrd="2" destOrd="0" parTransId="{FA54277C-73CB-48F0-B3E5-080D4806B17C}" sibTransId="{F6A00FB3-EC89-4ECD-A314-2FAD079B676E}"/>
    <dgm:cxn modelId="{23624FBB-62FB-40D9-860B-F72FD64D8FCC}" type="presOf" srcId="{8A06CB1E-488B-4FA3-B8B8-E97996C0628E}" destId="{92C28F3C-3AEC-4819-85C8-0BF746392150}" srcOrd="0" destOrd="0" presId="urn:microsoft.com/office/officeart/2005/8/layout/chevron2"/>
    <dgm:cxn modelId="{1A944D4A-4799-4F95-95D7-F8113E0B3E73}" type="presOf" srcId="{DFA01D58-5810-4522-A8A4-B5215B853D05}" destId="{2059F318-19B3-4383-B869-2D411A0D445F}" srcOrd="0" destOrd="2" presId="urn:microsoft.com/office/officeart/2005/8/layout/chevron2"/>
    <dgm:cxn modelId="{5E69A8D5-BE48-4905-8C8B-65582E344EC1}" srcId="{525997E5-D77A-49E8-91D6-29AE759B2E39}" destId="{D6732BF0-6A86-4F7A-831B-9530C93106E5}" srcOrd="0" destOrd="0" parTransId="{9AE5467E-0B5E-438A-A5CE-FA309477CAFE}" sibTransId="{19E81FE1-F25D-493B-B2AD-8322BE329A94}"/>
    <dgm:cxn modelId="{808ACEE5-EA4F-4192-9203-F7A40A9514E9}" srcId="{EDAA1CAF-CC1A-4692-A463-1268F9381433}" destId="{F2E88CA2-8929-41D7-94E0-AF068ED22840}" srcOrd="1" destOrd="0" parTransId="{38049C32-B3AD-45E2-A27D-7A520E3B963A}" sibTransId="{2D02023D-9278-496E-B5A9-35E763B4F054}"/>
    <dgm:cxn modelId="{576FFA51-A57F-48F0-8F68-585D8740FAAF}" type="presOf" srcId="{5C4197D6-1EBC-466C-B8C5-8F86EF8C9AF8}" destId="{6E77F71F-93AE-47DB-8C09-4D8A72EF9233}" srcOrd="0" destOrd="1" presId="urn:microsoft.com/office/officeart/2005/8/layout/chevron2"/>
    <dgm:cxn modelId="{A99FB82C-62F1-4D16-A5E3-FD30615F5CEA}" type="presOf" srcId="{D3626F93-9060-48C0-B5E9-FA2FD46C5647}" destId="{69ACCC56-6703-4D67-A32C-24943F6BF11E}" srcOrd="0" destOrd="0" presId="urn:microsoft.com/office/officeart/2005/8/layout/chevron2"/>
    <dgm:cxn modelId="{76F31619-5638-4693-A3FB-B561E96B9FC0}" srcId="{FB1449B8-7646-43DD-A91E-CD224118B32E}" destId="{5C4197D6-1EBC-466C-B8C5-8F86EF8C9AF8}" srcOrd="1" destOrd="0" parTransId="{F59C5441-B882-43DD-96F2-7EA4964F3A1A}" sibTransId="{5CC623E1-3AF7-4236-BF01-2ED2AB19E27F}"/>
    <dgm:cxn modelId="{23F05527-8795-4B4D-96FD-E4B2D5F5B4EC}" srcId="{8A06CB1E-488B-4FA3-B8B8-E97996C0628E}" destId="{EDAA1CAF-CC1A-4692-A463-1268F9381433}" srcOrd="1" destOrd="0" parTransId="{EF5ADC5C-E8E2-4855-B5BA-EAD1D24A0D1F}" sibTransId="{F6F9BE29-8240-4FAB-9CEC-64382A8D8820}"/>
    <dgm:cxn modelId="{ADBA4E13-A3AD-42F6-AC9E-E29D42E81E28}" type="presOf" srcId="{EDAA1CAF-CC1A-4692-A463-1268F9381433}" destId="{A3FEF68C-023D-4776-8F4D-AF2B6AFCC15D}" srcOrd="0" destOrd="0" presId="urn:microsoft.com/office/officeart/2005/8/layout/chevron2"/>
    <dgm:cxn modelId="{AB196CAA-19A0-4F2C-9783-F45994986662}" srcId="{FB1449B8-7646-43DD-A91E-CD224118B32E}" destId="{68BD3013-D868-4E1D-889B-CB67093204AD}" srcOrd="0" destOrd="0" parTransId="{5F179E6F-E523-45BB-958F-A9A4C9ECD951}" sibTransId="{5B60FC96-E8CD-4D71-9E66-10772DEFB59C}"/>
    <dgm:cxn modelId="{23B1373D-AC4D-4F9D-85B2-E2ED4F77E608}" srcId="{8A06CB1E-488B-4FA3-B8B8-E97996C0628E}" destId="{D3626F93-9060-48C0-B5E9-FA2FD46C5647}" srcOrd="0" destOrd="0" parTransId="{7C5E3469-5D2F-454F-9E76-E083573C8AD9}" sibTransId="{5C5B3165-C46E-45CE-80E9-AA47C27501B1}"/>
    <dgm:cxn modelId="{F634A117-346B-42EF-95AC-A4B937B6DF70}" type="presOf" srcId="{BBC025C4-E98B-45EE-95CE-9A8509B41C36}" destId="{2059F318-19B3-4383-B869-2D411A0D445F}" srcOrd="0" destOrd="1" presId="urn:microsoft.com/office/officeart/2005/8/layout/chevron2"/>
    <dgm:cxn modelId="{62CD3E56-DBBB-4321-A4B5-9E521274D00A}" srcId="{D3626F93-9060-48C0-B5E9-FA2FD46C5647}" destId="{928066AF-404C-4919-9E67-5727EC3AC755}" srcOrd="1" destOrd="0" parTransId="{3617768C-114C-4220-94B3-F4E38EF82C83}" sibTransId="{CAA53B73-A34D-411E-B3D4-65BEBD8129C6}"/>
    <dgm:cxn modelId="{98B772AF-7E2D-480C-9802-CE891F6D805A}" type="presOf" srcId="{68BD3013-D868-4E1D-889B-CB67093204AD}" destId="{6E77F71F-93AE-47DB-8C09-4D8A72EF9233}" srcOrd="0" destOrd="0" presId="urn:microsoft.com/office/officeart/2005/8/layout/chevron2"/>
    <dgm:cxn modelId="{A66ADE42-B38E-4B2D-921B-3E41FAD91C1B}" type="presOf" srcId="{AB1DF31F-F2DE-4112-A97D-386FFEC2695E}" destId="{741E3DEC-7427-4912-9365-F78A5F617627}" srcOrd="0" destOrd="0" presId="urn:microsoft.com/office/officeart/2005/8/layout/chevron2"/>
    <dgm:cxn modelId="{D6D53382-9BB5-4CAB-9D03-FB7D2EBAEDDB}" srcId="{525997E5-D77A-49E8-91D6-29AE759B2E39}" destId="{BBC025C4-E98B-45EE-95CE-9A8509B41C36}" srcOrd="1" destOrd="0" parTransId="{6316F080-4EA6-46EB-ABAC-05DF284474C5}" sibTransId="{15B123A6-40F7-4C64-93A2-B466C69A7550}"/>
    <dgm:cxn modelId="{00E5520C-904C-4CAD-B461-2C332778EA99}" type="presOf" srcId="{928066AF-404C-4919-9E67-5727EC3AC755}" destId="{741E3DEC-7427-4912-9365-F78A5F617627}" srcOrd="0" destOrd="1" presId="urn:microsoft.com/office/officeart/2005/8/layout/chevron2"/>
    <dgm:cxn modelId="{163C0C62-4192-4E95-97C3-97B005D3FB93}" srcId="{EDAA1CAF-CC1A-4692-A463-1268F9381433}" destId="{6F495DE5-7585-483B-BD16-A2411BC8D087}" srcOrd="2" destOrd="0" parTransId="{0D2EA828-7B31-4988-A91C-8A9607863E1D}" sibTransId="{5B4BCB9F-5D3E-4F28-B9EF-E40058753F67}"/>
    <dgm:cxn modelId="{9D98DFC6-E018-4479-A9F9-4A279A2A69F2}" type="presOf" srcId="{F2E88CA2-8929-41D7-94E0-AF068ED22840}" destId="{6F8165AC-414C-4400-8A3F-8F2E03998733}" srcOrd="0" destOrd="1" presId="urn:microsoft.com/office/officeart/2005/8/layout/chevron2"/>
    <dgm:cxn modelId="{72525EBB-165C-4405-A3CC-0EDFE5D0D358}" type="presOf" srcId="{41D0F11C-7099-4B99-ADF7-0DC439028BEF}" destId="{6F8165AC-414C-4400-8A3F-8F2E03998733}" srcOrd="0" destOrd="0" presId="urn:microsoft.com/office/officeart/2005/8/layout/chevron2"/>
    <dgm:cxn modelId="{94AE6BAB-957E-4B3A-A3C0-3844AFC3E0AC}" type="presOf" srcId="{9D54D9B2-4E73-4F9F-B7FD-98B549362EE2}" destId="{741E3DEC-7427-4912-9365-F78A5F617627}" srcOrd="0" destOrd="2" presId="urn:microsoft.com/office/officeart/2005/8/layout/chevron2"/>
    <dgm:cxn modelId="{789CF659-63DF-42CA-B574-4D20B826F9D5}" type="presOf" srcId="{6F495DE5-7585-483B-BD16-A2411BC8D087}" destId="{6F8165AC-414C-4400-8A3F-8F2E03998733}" srcOrd="0" destOrd="2" presId="urn:microsoft.com/office/officeart/2005/8/layout/chevron2"/>
    <dgm:cxn modelId="{22767E32-4838-4C55-91DE-EB2235C1B9B1}" type="presOf" srcId="{B25B7448-A77C-46CC-84BB-0FC4E51763ED}" destId="{6E77F71F-93AE-47DB-8C09-4D8A72EF9233}" srcOrd="0" destOrd="2" presId="urn:microsoft.com/office/officeart/2005/8/layout/chevron2"/>
    <dgm:cxn modelId="{3F7A588F-C7A9-4BC0-9C4C-609DF24E7B91}" srcId="{FB1449B8-7646-43DD-A91E-CD224118B32E}" destId="{B25B7448-A77C-46CC-84BB-0FC4E51763ED}" srcOrd="2" destOrd="0" parTransId="{04A6D9FF-8DC8-4D6B-891F-65BCCAD002E9}" sibTransId="{9CB8FA4D-FF63-4C56-A737-0ED4719DD1D5}"/>
    <dgm:cxn modelId="{74FB8CE3-B749-4F57-946A-5C9D7BAEEBD7}" srcId="{D3626F93-9060-48C0-B5E9-FA2FD46C5647}" destId="{AB1DF31F-F2DE-4112-A97D-386FFEC2695E}" srcOrd="0" destOrd="0" parTransId="{B64F1B65-0119-4A82-9E13-9F957780EB3E}" sibTransId="{9C571080-276E-4D20-8C03-1B11FF573B2E}"/>
    <dgm:cxn modelId="{C9194479-611A-455E-8F7F-9A49D1544D04}" type="presOf" srcId="{D6732BF0-6A86-4F7A-831B-9530C93106E5}" destId="{2059F318-19B3-4383-B869-2D411A0D445F}" srcOrd="0" destOrd="0" presId="urn:microsoft.com/office/officeart/2005/8/layout/chevron2"/>
    <dgm:cxn modelId="{C7791C77-2FB4-4DDA-8338-CECE7287A8FD}" srcId="{8A06CB1E-488B-4FA3-B8B8-E97996C0628E}" destId="{525997E5-D77A-49E8-91D6-29AE759B2E39}" srcOrd="2" destOrd="0" parTransId="{C913A12B-2A75-4DB4-B2F5-7C965BF442CB}" sibTransId="{97BC6D24-5F36-4DDF-9EB3-F8BAD0FBF45B}"/>
    <dgm:cxn modelId="{BB9D93A1-6881-4224-9F0F-626C7BB27BA9}" srcId="{EDAA1CAF-CC1A-4692-A463-1268F9381433}" destId="{41D0F11C-7099-4B99-ADF7-0DC439028BEF}" srcOrd="0" destOrd="0" parTransId="{BF4C0BA0-6C10-4830-8476-694712B66718}" sibTransId="{95B870F4-D2D1-4CC3-A643-7677E6DC7D65}"/>
    <dgm:cxn modelId="{5C8B8533-445B-4C2E-B589-51A5C1402A64}" srcId="{8A06CB1E-488B-4FA3-B8B8-E97996C0628E}" destId="{FB1449B8-7646-43DD-A91E-CD224118B32E}" srcOrd="3" destOrd="0" parTransId="{545113A3-D982-41BA-8543-8202B112AD9E}" sibTransId="{79DC890F-BB95-44B5-A042-D63C1E516460}"/>
    <dgm:cxn modelId="{223BED53-782E-439C-982F-DC18F063B76F}" type="presOf" srcId="{525997E5-D77A-49E8-91D6-29AE759B2E39}" destId="{743D10AB-8432-4A52-967F-80C2CAC87D66}" srcOrd="0" destOrd="0" presId="urn:microsoft.com/office/officeart/2005/8/layout/chevron2"/>
    <dgm:cxn modelId="{A71FB28B-DF69-4C07-8DCF-5FA4FB2F692D}" srcId="{D3626F93-9060-48C0-B5E9-FA2FD46C5647}" destId="{9D54D9B2-4E73-4F9F-B7FD-98B549362EE2}" srcOrd="2" destOrd="0" parTransId="{77B8A891-3690-4110-BD03-E3AFE92B4567}" sibTransId="{D5408560-5809-4A33-88E8-D816D89F976E}"/>
    <dgm:cxn modelId="{89AF8417-071C-4244-A4E0-8AC69E0CFEA8}" type="presParOf" srcId="{92C28F3C-3AEC-4819-85C8-0BF746392150}" destId="{50C169A9-CC48-4D7C-B2C2-88A050F9B302}" srcOrd="0" destOrd="0" presId="urn:microsoft.com/office/officeart/2005/8/layout/chevron2"/>
    <dgm:cxn modelId="{7AA51662-0D45-43A6-B41E-E66E158F934C}" type="presParOf" srcId="{50C169A9-CC48-4D7C-B2C2-88A050F9B302}" destId="{69ACCC56-6703-4D67-A32C-24943F6BF11E}" srcOrd="0" destOrd="0" presId="urn:microsoft.com/office/officeart/2005/8/layout/chevron2"/>
    <dgm:cxn modelId="{E97B41C7-8E9B-45B1-8BDD-C46665D717EC}" type="presParOf" srcId="{50C169A9-CC48-4D7C-B2C2-88A050F9B302}" destId="{741E3DEC-7427-4912-9365-F78A5F617627}" srcOrd="1" destOrd="0" presId="urn:microsoft.com/office/officeart/2005/8/layout/chevron2"/>
    <dgm:cxn modelId="{D16928D2-03C4-44E1-AB42-C2E915A42B48}" type="presParOf" srcId="{92C28F3C-3AEC-4819-85C8-0BF746392150}" destId="{5F63B414-3434-4D2F-BA5D-C7541B63F020}" srcOrd="1" destOrd="0" presId="urn:microsoft.com/office/officeart/2005/8/layout/chevron2"/>
    <dgm:cxn modelId="{8631F81D-4E66-44AF-A585-5BCAC6835CBC}" type="presParOf" srcId="{92C28F3C-3AEC-4819-85C8-0BF746392150}" destId="{9D9C73DE-0D14-4F05-BEFF-F7E2DAE9E14D}" srcOrd="2" destOrd="0" presId="urn:microsoft.com/office/officeart/2005/8/layout/chevron2"/>
    <dgm:cxn modelId="{D6418FAD-B5B9-4718-B0DF-A13BC57C66B3}" type="presParOf" srcId="{9D9C73DE-0D14-4F05-BEFF-F7E2DAE9E14D}" destId="{A3FEF68C-023D-4776-8F4D-AF2B6AFCC15D}" srcOrd="0" destOrd="0" presId="urn:microsoft.com/office/officeart/2005/8/layout/chevron2"/>
    <dgm:cxn modelId="{CCBD9C3F-EEA6-4420-B532-27B443AAB38E}" type="presParOf" srcId="{9D9C73DE-0D14-4F05-BEFF-F7E2DAE9E14D}" destId="{6F8165AC-414C-4400-8A3F-8F2E03998733}" srcOrd="1" destOrd="0" presId="urn:microsoft.com/office/officeart/2005/8/layout/chevron2"/>
    <dgm:cxn modelId="{201B1A6C-CBE6-4B6F-8AC0-415B63BBEDF6}" type="presParOf" srcId="{92C28F3C-3AEC-4819-85C8-0BF746392150}" destId="{7DBBFAB8-0CF3-476B-8D00-EF3075263D96}" srcOrd="3" destOrd="0" presId="urn:microsoft.com/office/officeart/2005/8/layout/chevron2"/>
    <dgm:cxn modelId="{310B6CCA-FD60-4B61-AF9F-E0A98DFD32E3}" type="presParOf" srcId="{92C28F3C-3AEC-4819-85C8-0BF746392150}" destId="{3A54BF61-D698-432C-9E8B-D39458AD265C}" srcOrd="4" destOrd="0" presId="urn:microsoft.com/office/officeart/2005/8/layout/chevron2"/>
    <dgm:cxn modelId="{ABA08273-54AA-4332-8BB7-685B63702679}" type="presParOf" srcId="{3A54BF61-D698-432C-9E8B-D39458AD265C}" destId="{743D10AB-8432-4A52-967F-80C2CAC87D66}" srcOrd="0" destOrd="0" presId="urn:microsoft.com/office/officeart/2005/8/layout/chevron2"/>
    <dgm:cxn modelId="{DFE305B3-BF05-4F7F-B79A-6DD38CB14181}" type="presParOf" srcId="{3A54BF61-D698-432C-9E8B-D39458AD265C}" destId="{2059F318-19B3-4383-B869-2D411A0D445F}" srcOrd="1" destOrd="0" presId="urn:microsoft.com/office/officeart/2005/8/layout/chevron2"/>
    <dgm:cxn modelId="{CF947CD7-F72E-4F60-8612-1B7A150AAB79}" type="presParOf" srcId="{92C28F3C-3AEC-4819-85C8-0BF746392150}" destId="{DBB8A5D7-588E-4EDE-9200-114B214EDAEE}" srcOrd="5" destOrd="0" presId="urn:microsoft.com/office/officeart/2005/8/layout/chevron2"/>
    <dgm:cxn modelId="{18E27C94-D800-44E7-A99B-03E50EC58AD3}" type="presParOf" srcId="{92C28F3C-3AEC-4819-85C8-0BF746392150}" destId="{294F886C-8263-44A3-B4B4-252D0538295A}" srcOrd="6" destOrd="0" presId="urn:microsoft.com/office/officeart/2005/8/layout/chevron2"/>
    <dgm:cxn modelId="{1E255B55-538A-4441-B125-925E7D67DDEA}" type="presParOf" srcId="{294F886C-8263-44A3-B4B4-252D0538295A}" destId="{216D4A9F-29F1-45E3-B8ED-2F213CEC710E}" srcOrd="0" destOrd="0" presId="urn:microsoft.com/office/officeart/2005/8/layout/chevron2"/>
    <dgm:cxn modelId="{DD65486D-D3D1-4C50-BA1C-E2ECE213DB92}" type="presParOf" srcId="{294F886C-8263-44A3-B4B4-252D0538295A}" destId="{6E77F71F-93AE-47DB-8C09-4D8A72EF923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56324" name="Rectangle 4"/>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mn-ea"/>
                <a:cs typeface="+mn-cs"/>
              </a:defRPr>
            </a:lvl1pPr>
          </a:lstStyle>
          <a:p>
            <a:pPr>
              <a:defRPr/>
            </a:pPr>
            <a:fld id="{4E99F431-C72C-4DBD-AD39-05D3DA5362C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24579"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mn-ea"/>
                <a:cs typeface="+mn-cs"/>
              </a:defRPr>
            </a:lvl1pPr>
          </a:lstStyle>
          <a:p>
            <a:pPr>
              <a:defRPr/>
            </a:pPr>
            <a:fld id="{B3D92426-F693-454B-AF74-7407E35F22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295400"/>
            <a:ext cx="7772400" cy="1143000"/>
          </a:xfrm>
        </p:spPr>
        <p:txBody>
          <a:bodyPr/>
          <a:lstStyle>
            <a:lvl1pPr algn="r">
              <a:defRPr sz="36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143000" y="2133600"/>
            <a:ext cx="7772400" cy="457200"/>
          </a:xfrm>
        </p:spPr>
        <p:txBody>
          <a:bodyPr/>
          <a:lstStyle>
            <a:lvl1pPr marL="0" indent="0" algn="r">
              <a:buFont typeface="Wingdings" charset="2"/>
              <a:buNone/>
              <a:defRPr sz="2000" b="1">
                <a:solidFill>
                  <a:srgbClr val="079500"/>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6934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371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838200" y="6400800"/>
            <a:ext cx="4016375" cy="457200"/>
          </a:xfrm>
          <a:prstGeom prst="rect">
            <a:avLst/>
          </a:prstGeom>
          <a:noFill/>
          <a:ln>
            <a:noFill/>
          </a:ln>
          <a:extLst/>
        </p:spPr>
        <p:txBody>
          <a:bodyPr>
            <a:spAutoFit/>
          </a:bodyPr>
          <a:lstStyle/>
          <a:p>
            <a:pPr eaLnBrk="0" hangingPunct="0">
              <a:spcBef>
                <a:spcPct val="50000"/>
              </a:spcBef>
              <a:defRPr/>
            </a:pPr>
            <a:endParaRPr lang="en-US">
              <a:ea typeface="+mn-ea"/>
              <a:cs typeface="+mn-cs"/>
            </a:endParaRPr>
          </a:p>
        </p:txBody>
      </p:sp>
      <p:sp>
        <p:nvSpPr>
          <p:cNvPr id="1033" name="Rectangle 9"/>
          <p:cNvSpPr>
            <a:spLocks noChangeArrowheads="1"/>
          </p:cNvSpPr>
          <p:nvPr/>
        </p:nvSpPr>
        <p:spPr bwMode="auto">
          <a:xfrm>
            <a:off x="762000" y="6400800"/>
            <a:ext cx="5486400" cy="274638"/>
          </a:xfrm>
          <a:prstGeom prst="rect">
            <a:avLst/>
          </a:prstGeom>
          <a:noFill/>
          <a:ln>
            <a:noFill/>
          </a:ln>
          <a:extLst/>
        </p:spPr>
        <p:txBody>
          <a:bodyPr>
            <a:spAutoFit/>
          </a:bodyPr>
          <a:lstStyle/>
          <a:p>
            <a:pPr eaLnBrk="0" hangingPunct="0">
              <a:defRPr/>
            </a:pPr>
            <a:r>
              <a:rPr lang="en-US" sz="1200">
                <a:solidFill>
                  <a:schemeClr val="bg2"/>
                </a:solidFill>
                <a:ea typeface="+mn-ea"/>
                <a:cs typeface="+mn-cs"/>
              </a:rPr>
              <a:t>Biotechnology: A Laboratory Skills Course  |   explorer.bio-rad.com</a:t>
            </a:r>
          </a:p>
        </p:txBody>
      </p:sp>
      <p:sp>
        <p:nvSpPr>
          <p:cNvPr id="1034" name="Rectangle 10"/>
          <p:cNvSpPr>
            <a:spLocks noChangeArrowheads="1"/>
          </p:cNvSpPr>
          <p:nvPr/>
        </p:nvSpPr>
        <p:spPr bwMode="auto">
          <a:xfrm>
            <a:off x="8001000" y="457200"/>
            <a:ext cx="762000" cy="457200"/>
          </a:xfrm>
          <a:prstGeom prst="rect">
            <a:avLst/>
          </a:prstGeom>
          <a:noFill/>
          <a:ln>
            <a:noFill/>
          </a:ln>
          <a:extLst/>
        </p:spPr>
        <p:txBody>
          <a:bodyPr>
            <a:spAutoFit/>
          </a:bodyPr>
          <a:lstStyle/>
          <a:p>
            <a:pPr eaLnBrk="0" hangingPunct="0">
              <a:defRPr/>
            </a:pPr>
            <a:endParaRPr lang="en-US">
              <a:ea typeface="+mn-ea"/>
              <a:cs typeface="+mn-cs"/>
            </a:endParaRPr>
          </a:p>
        </p:txBody>
      </p:sp>
      <p:sp>
        <p:nvSpPr>
          <p:cNvPr id="1035" name="Rectangle 11"/>
          <p:cNvSpPr>
            <a:spLocks noChangeArrowheads="1"/>
          </p:cNvSpPr>
          <p:nvPr/>
        </p:nvSpPr>
        <p:spPr bwMode="auto">
          <a:xfrm>
            <a:off x="8077200" y="533400"/>
            <a:ext cx="762000" cy="457200"/>
          </a:xfrm>
          <a:prstGeom prst="rect">
            <a:avLst/>
          </a:prstGeom>
          <a:noFill/>
          <a:ln>
            <a:noFill/>
          </a:ln>
          <a:extLst/>
        </p:spPr>
        <p:txBody>
          <a:bodyPr>
            <a:spAutoFit/>
          </a:bodyPr>
          <a:lstStyle/>
          <a:p>
            <a:pPr eaLnBrk="0" hangingPunct="0">
              <a:defRPr/>
            </a:pPr>
            <a:endParaRPr lang="en-US">
              <a:ea typeface="+mn-ea"/>
              <a:cs typeface="+mn-cs"/>
            </a:endParaRPr>
          </a:p>
        </p:txBody>
      </p:sp>
      <p:sp>
        <p:nvSpPr>
          <p:cNvPr id="1038" name="Rectangle 14"/>
          <p:cNvSpPr>
            <a:spLocks noChangeArrowheads="1"/>
          </p:cNvSpPr>
          <p:nvPr/>
        </p:nvSpPr>
        <p:spPr bwMode="auto">
          <a:xfrm>
            <a:off x="228600" y="6407150"/>
            <a:ext cx="369888" cy="274638"/>
          </a:xfrm>
          <a:prstGeom prst="rect">
            <a:avLst/>
          </a:prstGeom>
          <a:noFill/>
          <a:ln>
            <a:noFill/>
          </a:ln>
          <a:extLst/>
        </p:spPr>
        <p:txBody>
          <a:bodyPr wrap="none">
            <a:spAutoFit/>
          </a:bodyPr>
          <a:lstStyle/>
          <a:p>
            <a:pPr eaLnBrk="0" hangingPunct="0">
              <a:defRPr/>
            </a:pPr>
            <a:fld id="{DB002F97-3C52-4E7A-BE3B-9A3BA2BBC2AE}" type="slidenum">
              <a:rPr lang="en-US" sz="1200">
                <a:solidFill>
                  <a:schemeClr val="bg2"/>
                </a:solidFill>
                <a:ea typeface="+mn-ea"/>
                <a:cs typeface="+mn-cs"/>
              </a:rPr>
              <a:pPr eaLnBrk="0" hangingPunct="0">
                <a:defRPr/>
              </a:pPr>
              <a:t>‹#›</a:t>
            </a:fld>
            <a:endParaRPr lang="en-US" sz="1200">
              <a:ea typeface="+mn-ea"/>
              <a:cs typeface="+mn-cs"/>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Lst>
  <p:hf sldNum="0" hdr="0" dt="0"/>
  <p:txStyles>
    <p:titleStyle>
      <a:lvl1pPr algn="l" rtl="0" eaLnBrk="0" fontAlgn="base" hangingPunct="0">
        <a:spcBef>
          <a:spcPct val="0"/>
        </a:spcBef>
        <a:spcAft>
          <a:spcPct val="0"/>
        </a:spcAft>
        <a:defRPr sz="2800">
          <a:solidFill>
            <a:schemeClr val="bg2"/>
          </a:solidFill>
          <a:latin typeface="+mj-lt"/>
          <a:ea typeface="MS PGothic" pitchFamily="34" charset="-128"/>
          <a:cs typeface="ＭＳ Ｐゴシック"/>
        </a:defRPr>
      </a:lvl1pPr>
      <a:lvl2pPr algn="l" rtl="0" eaLnBrk="0" fontAlgn="base" hangingPunct="0">
        <a:spcBef>
          <a:spcPct val="0"/>
        </a:spcBef>
        <a:spcAft>
          <a:spcPct val="0"/>
        </a:spcAft>
        <a:defRPr sz="2800">
          <a:solidFill>
            <a:schemeClr val="bg2"/>
          </a:solidFill>
          <a:latin typeface="Arial" charset="0"/>
          <a:ea typeface="MS PGothic" pitchFamily="34" charset="-128"/>
          <a:cs typeface="ＭＳ Ｐゴシック"/>
        </a:defRPr>
      </a:lvl2pPr>
      <a:lvl3pPr algn="l" rtl="0" eaLnBrk="0" fontAlgn="base" hangingPunct="0">
        <a:spcBef>
          <a:spcPct val="0"/>
        </a:spcBef>
        <a:spcAft>
          <a:spcPct val="0"/>
        </a:spcAft>
        <a:defRPr sz="2800">
          <a:solidFill>
            <a:schemeClr val="bg2"/>
          </a:solidFill>
          <a:latin typeface="Arial" charset="0"/>
          <a:ea typeface="MS PGothic" pitchFamily="34" charset="-128"/>
          <a:cs typeface="ＭＳ Ｐゴシック"/>
        </a:defRPr>
      </a:lvl3pPr>
      <a:lvl4pPr algn="l" rtl="0" eaLnBrk="0" fontAlgn="base" hangingPunct="0">
        <a:spcBef>
          <a:spcPct val="0"/>
        </a:spcBef>
        <a:spcAft>
          <a:spcPct val="0"/>
        </a:spcAft>
        <a:defRPr sz="2800">
          <a:solidFill>
            <a:schemeClr val="bg2"/>
          </a:solidFill>
          <a:latin typeface="Arial" charset="0"/>
          <a:ea typeface="MS PGothic" pitchFamily="34" charset="-128"/>
          <a:cs typeface="ＭＳ Ｐゴシック"/>
        </a:defRPr>
      </a:lvl4pPr>
      <a:lvl5pPr algn="l" rtl="0" eaLnBrk="0" fontAlgn="base" hangingPunct="0">
        <a:spcBef>
          <a:spcPct val="0"/>
        </a:spcBef>
        <a:spcAft>
          <a:spcPct val="0"/>
        </a:spcAft>
        <a:defRPr sz="2800">
          <a:solidFill>
            <a:schemeClr val="bg2"/>
          </a:solidFill>
          <a:latin typeface="Arial" charset="0"/>
          <a:ea typeface="MS PGothic" pitchFamily="34" charset="-128"/>
          <a:cs typeface="ＭＳ Ｐゴシック"/>
        </a:defRPr>
      </a:lvl5pPr>
      <a:lvl6pPr marL="457200" algn="l" rtl="0" eaLnBrk="1" fontAlgn="base" hangingPunct="1">
        <a:spcBef>
          <a:spcPct val="0"/>
        </a:spcBef>
        <a:spcAft>
          <a:spcPct val="0"/>
        </a:spcAft>
        <a:defRPr sz="2800">
          <a:solidFill>
            <a:schemeClr val="bg2"/>
          </a:solidFill>
          <a:latin typeface="Arial" charset="0"/>
          <a:ea typeface="ＭＳ Ｐゴシック" charset="-128"/>
        </a:defRPr>
      </a:lvl6pPr>
      <a:lvl7pPr marL="914400" algn="l" rtl="0" eaLnBrk="1" fontAlgn="base" hangingPunct="1">
        <a:spcBef>
          <a:spcPct val="0"/>
        </a:spcBef>
        <a:spcAft>
          <a:spcPct val="0"/>
        </a:spcAft>
        <a:defRPr sz="2800">
          <a:solidFill>
            <a:schemeClr val="bg2"/>
          </a:solidFill>
          <a:latin typeface="Arial" charset="0"/>
          <a:ea typeface="ＭＳ Ｐゴシック" charset="-128"/>
        </a:defRPr>
      </a:lvl7pPr>
      <a:lvl8pPr marL="1371600" algn="l" rtl="0" eaLnBrk="1" fontAlgn="base" hangingPunct="1">
        <a:spcBef>
          <a:spcPct val="0"/>
        </a:spcBef>
        <a:spcAft>
          <a:spcPct val="0"/>
        </a:spcAft>
        <a:defRPr sz="2800">
          <a:solidFill>
            <a:schemeClr val="bg2"/>
          </a:solidFill>
          <a:latin typeface="Arial" charset="0"/>
          <a:ea typeface="ＭＳ Ｐゴシック" charset="-128"/>
        </a:defRPr>
      </a:lvl8pPr>
      <a:lvl9pPr marL="1828800" algn="l" rtl="0" eaLnBrk="1" fontAlgn="base" hangingPunct="1">
        <a:spcBef>
          <a:spcPct val="0"/>
        </a:spcBef>
        <a:spcAft>
          <a:spcPct val="0"/>
        </a:spcAft>
        <a:defRPr sz="2800">
          <a:solidFill>
            <a:schemeClr val="bg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000">
          <a:solidFill>
            <a:srgbClr val="079500"/>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MS PGothic" pitchFamily="34" charset="-128"/>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219200" y="990600"/>
            <a:ext cx="7772400" cy="1143000"/>
          </a:xfrm>
        </p:spPr>
        <p:txBody>
          <a:bodyPr/>
          <a:lstStyle/>
          <a:p>
            <a:pPr eaLnBrk="1" hangingPunct="1"/>
            <a:r>
              <a:rPr lang="en-US" smtClean="0"/>
              <a:t>The Polymerase </a:t>
            </a:r>
            <a:br>
              <a:rPr lang="en-US" smtClean="0"/>
            </a:br>
            <a:r>
              <a:rPr lang="en-US" smtClean="0"/>
              <a:t>Chain Reaction</a:t>
            </a:r>
          </a:p>
        </p:txBody>
      </p:sp>
      <p:sp>
        <p:nvSpPr>
          <p:cNvPr id="15362" name="Subtitle 2"/>
          <p:cNvSpPr>
            <a:spLocks noGrp="1"/>
          </p:cNvSpPr>
          <p:nvPr>
            <p:ph type="subTitle" idx="1"/>
          </p:nvPr>
        </p:nvSpPr>
        <p:spPr/>
        <p:txBody>
          <a:bodyPr/>
          <a:lstStyle/>
          <a:p>
            <a:pPr eaLnBrk="1" hangingPunct="1">
              <a:buFont typeface="Wingdings" pitchFamily="2" charset="2"/>
              <a:buNone/>
            </a:pPr>
            <a:r>
              <a:rPr lang="en-US" smtClean="0"/>
              <a:t>Chapter 6: Background</a:t>
            </a:r>
          </a:p>
        </p:txBody>
      </p:sp>
      <p:pic>
        <p:nvPicPr>
          <p:cNvPr id="15363" name="Picture 2"/>
          <p:cNvPicPr>
            <a:picLocks noChangeAspect="1" noChangeArrowheads="1"/>
          </p:cNvPicPr>
          <p:nvPr/>
        </p:nvPicPr>
        <p:blipFill>
          <a:blip r:embed="rId2"/>
          <a:srcRect/>
          <a:stretch>
            <a:fillRect/>
          </a:stretch>
        </p:blipFill>
        <p:spPr bwMode="auto">
          <a:xfrm>
            <a:off x="76200" y="0"/>
            <a:ext cx="4343400" cy="278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mtClean="0"/>
              <a:t>Real-Time PCR</a:t>
            </a:r>
          </a:p>
        </p:txBody>
      </p:sp>
      <p:sp>
        <p:nvSpPr>
          <p:cNvPr id="24578" name="Content Placeholder 2"/>
          <p:cNvSpPr>
            <a:spLocks noGrp="1"/>
          </p:cNvSpPr>
          <p:nvPr>
            <p:ph idx="4294967295"/>
          </p:nvPr>
        </p:nvSpPr>
        <p:spPr>
          <a:xfrm>
            <a:off x="490538" y="1371600"/>
            <a:ext cx="3167062" cy="4191000"/>
          </a:xfrm>
        </p:spPr>
        <p:txBody>
          <a:bodyPr/>
          <a:lstStyle/>
          <a:p>
            <a:pPr eaLnBrk="1" hangingPunct="1"/>
            <a:r>
              <a:rPr lang="en-US" smtClean="0"/>
              <a:t>Allows for quantitation of the amount of initial DNA in a sample</a:t>
            </a:r>
          </a:p>
          <a:p>
            <a:pPr eaLnBrk="1" hangingPunct="1"/>
            <a:r>
              <a:rPr lang="en-US" smtClean="0"/>
              <a:t>The amount of PCR product is measured at the end of each cycle</a:t>
            </a:r>
          </a:p>
          <a:p>
            <a:pPr eaLnBrk="1" hangingPunct="1"/>
            <a:endParaRPr lang="en-US" smtClean="0"/>
          </a:p>
        </p:txBody>
      </p:sp>
      <p:pic>
        <p:nvPicPr>
          <p:cNvPr id="24579" name="Picture 2"/>
          <p:cNvPicPr>
            <a:picLocks noChangeAspect="1" noChangeArrowheads="1"/>
          </p:cNvPicPr>
          <p:nvPr/>
        </p:nvPicPr>
        <p:blipFill>
          <a:blip r:embed="rId2"/>
          <a:srcRect/>
          <a:stretch>
            <a:fillRect/>
          </a:stretch>
        </p:blipFill>
        <p:spPr bwMode="auto">
          <a:xfrm>
            <a:off x="3505200" y="1676400"/>
            <a:ext cx="5486400" cy="428148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smtClean="0"/>
              <a:t>Reverse Transcription PCR</a:t>
            </a:r>
          </a:p>
        </p:txBody>
      </p:sp>
      <p:sp>
        <p:nvSpPr>
          <p:cNvPr id="25602" name="Content Placeholder 2"/>
          <p:cNvSpPr>
            <a:spLocks noGrp="1"/>
          </p:cNvSpPr>
          <p:nvPr>
            <p:ph idx="4294967295"/>
          </p:nvPr>
        </p:nvSpPr>
        <p:spPr>
          <a:xfrm>
            <a:off x="762000" y="1371600"/>
            <a:ext cx="7620000" cy="2895600"/>
          </a:xfrm>
        </p:spPr>
        <p:txBody>
          <a:bodyPr/>
          <a:lstStyle/>
          <a:p>
            <a:pPr eaLnBrk="1" hangingPunct="1"/>
            <a:r>
              <a:rPr lang="en-US" smtClean="0"/>
              <a:t>Uses retroviral enzyme reverse transcriptase</a:t>
            </a:r>
            <a:r>
              <a:rPr lang="en-US" i="1" smtClean="0"/>
              <a:t> </a:t>
            </a:r>
            <a:r>
              <a:rPr lang="en-US" smtClean="0"/>
              <a:t>to reverse transcribe mRNA into DNA before the PCR begins</a:t>
            </a:r>
          </a:p>
          <a:p>
            <a:pPr eaLnBrk="1" hangingPunct="1"/>
            <a:r>
              <a:rPr lang="en-US" smtClean="0"/>
              <a:t>When DNA is made this way it is referred to as cDNA</a:t>
            </a:r>
          </a:p>
          <a:p>
            <a:pPr lvl="1" eaLnBrk="1" hangingPunct="1"/>
            <a:r>
              <a:rPr lang="en-US" smtClean="0"/>
              <a:t>RT-PCR is often used in combination with real-time PCR to measure levels of gene expression</a:t>
            </a:r>
          </a:p>
        </p:txBody>
      </p:sp>
      <p:grpSp>
        <p:nvGrpSpPr>
          <p:cNvPr id="25603" name="Group 10"/>
          <p:cNvGrpSpPr>
            <a:grpSpLocks/>
          </p:cNvGrpSpPr>
          <p:nvPr/>
        </p:nvGrpSpPr>
        <p:grpSpPr bwMode="auto">
          <a:xfrm>
            <a:off x="2281238" y="4191000"/>
            <a:ext cx="5029200" cy="1557338"/>
            <a:chOff x="1295400" y="4005955"/>
            <a:chExt cx="3835400" cy="859177"/>
          </a:xfrm>
        </p:grpSpPr>
        <p:sp>
          <p:nvSpPr>
            <p:cNvPr id="25606" name="TextBox 3"/>
            <p:cNvSpPr txBox="1">
              <a:spLocks noChangeArrowheads="1"/>
            </p:cNvSpPr>
            <p:nvPr/>
          </p:nvSpPr>
          <p:spPr bwMode="auto">
            <a:xfrm>
              <a:off x="1295400" y="4495800"/>
              <a:ext cx="723900" cy="369332"/>
            </a:xfrm>
            <a:prstGeom prst="rect">
              <a:avLst/>
            </a:prstGeom>
            <a:noFill/>
            <a:ln w="9525">
              <a:noFill/>
              <a:miter lim="800000"/>
              <a:headEnd/>
              <a:tailEnd/>
            </a:ln>
          </p:spPr>
          <p:txBody>
            <a:bodyPr>
              <a:spAutoFit/>
            </a:bodyPr>
            <a:lstStyle/>
            <a:p>
              <a:pPr eaLnBrk="0" hangingPunct="0"/>
              <a:r>
                <a:rPr lang="en-US"/>
                <a:t>DNA</a:t>
              </a:r>
            </a:p>
          </p:txBody>
        </p:sp>
        <p:sp>
          <p:nvSpPr>
            <p:cNvPr id="25607" name="TextBox 7"/>
            <p:cNvSpPr txBox="1">
              <a:spLocks noChangeArrowheads="1"/>
            </p:cNvSpPr>
            <p:nvPr/>
          </p:nvSpPr>
          <p:spPr bwMode="auto">
            <a:xfrm>
              <a:off x="2286000" y="4495800"/>
              <a:ext cx="723900" cy="369332"/>
            </a:xfrm>
            <a:prstGeom prst="rect">
              <a:avLst/>
            </a:prstGeom>
            <a:noFill/>
            <a:ln w="9525">
              <a:noFill/>
              <a:miter lim="800000"/>
              <a:headEnd/>
              <a:tailEnd/>
            </a:ln>
          </p:spPr>
          <p:txBody>
            <a:bodyPr>
              <a:spAutoFit/>
            </a:bodyPr>
            <a:lstStyle/>
            <a:p>
              <a:pPr eaLnBrk="0" hangingPunct="0"/>
              <a:r>
                <a:rPr lang="en-US"/>
                <a:t>RNA</a:t>
              </a:r>
            </a:p>
          </p:txBody>
        </p:sp>
        <p:sp>
          <p:nvSpPr>
            <p:cNvPr id="25608" name="TextBox 8"/>
            <p:cNvSpPr txBox="1">
              <a:spLocks noChangeArrowheads="1"/>
            </p:cNvSpPr>
            <p:nvPr/>
          </p:nvSpPr>
          <p:spPr bwMode="auto">
            <a:xfrm>
              <a:off x="3192298" y="4495800"/>
              <a:ext cx="920044" cy="369332"/>
            </a:xfrm>
            <a:prstGeom prst="rect">
              <a:avLst/>
            </a:prstGeom>
            <a:noFill/>
            <a:ln w="9525">
              <a:noFill/>
              <a:miter lim="800000"/>
              <a:headEnd/>
              <a:tailEnd/>
            </a:ln>
          </p:spPr>
          <p:txBody>
            <a:bodyPr>
              <a:spAutoFit/>
            </a:bodyPr>
            <a:lstStyle/>
            <a:p>
              <a:pPr eaLnBrk="0" hangingPunct="0"/>
              <a:r>
                <a:rPr lang="en-US"/>
                <a:t>Protein </a:t>
              </a:r>
            </a:p>
          </p:txBody>
        </p:sp>
        <p:sp>
          <p:nvSpPr>
            <p:cNvPr id="25609" name="TextBox 9"/>
            <p:cNvSpPr txBox="1">
              <a:spLocks noChangeArrowheads="1"/>
            </p:cNvSpPr>
            <p:nvPr/>
          </p:nvSpPr>
          <p:spPr bwMode="auto">
            <a:xfrm>
              <a:off x="4406900" y="4487333"/>
              <a:ext cx="723900" cy="369332"/>
            </a:xfrm>
            <a:prstGeom prst="rect">
              <a:avLst/>
            </a:prstGeom>
            <a:noFill/>
            <a:ln w="9525">
              <a:noFill/>
              <a:miter lim="800000"/>
              <a:headEnd/>
              <a:tailEnd/>
            </a:ln>
          </p:spPr>
          <p:txBody>
            <a:bodyPr>
              <a:spAutoFit/>
            </a:bodyPr>
            <a:lstStyle/>
            <a:p>
              <a:pPr eaLnBrk="0" hangingPunct="0"/>
              <a:r>
                <a:rPr lang="en-US"/>
                <a:t>Trait</a:t>
              </a:r>
            </a:p>
          </p:txBody>
        </p:sp>
        <p:cxnSp>
          <p:nvCxnSpPr>
            <p:cNvPr id="25610" name="Straight Arrow Connector 5"/>
            <p:cNvCxnSpPr>
              <a:cxnSpLocks noChangeShapeType="1"/>
            </p:cNvCxnSpPr>
            <p:nvPr/>
          </p:nvCxnSpPr>
          <p:spPr bwMode="auto">
            <a:xfrm>
              <a:off x="1891616" y="4594766"/>
              <a:ext cx="266700" cy="0"/>
            </a:xfrm>
            <a:prstGeom prst="straightConnector1">
              <a:avLst/>
            </a:prstGeom>
            <a:noFill/>
            <a:ln w="9525" algn="ctr">
              <a:solidFill>
                <a:schemeClr val="tx1"/>
              </a:solidFill>
              <a:round/>
              <a:headEnd/>
              <a:tailEnd type="arrow" w="med" len="med"/>
            </a:ln>
          </p:spPr>
        </p:cxnSp>
        <p:cxnSp>
          <p:nvCxnSpPr>
            <p:cNvPr id="25611" name="Straight Arrow Connector 12"/>
            <p:cNvCxnSpPr>
              <a:cxnSpLocks noChangeShapeType="1"/>
            </p:cNvCxnSpPr>
            <p:nvPr/>
          </p:nvCxnSpPr>
          <p:spPr bwMode="auto">
            <a:xfrm>
              <a:off x="2912684" y="4604139"/>
              <a:ext cx="266700" cy="0"/>
            </a:xfrm>
            <a:prstGeom prst="straightConnector1">
              <a:avLst/>
            </a:prstGeom>
            <a:noFill/>
            <a:ln w="9525" algn="ctr">
              <a:solidFill>
                <a:schemeClr val="tx1"/>
              </a:solidFill>
              <a:round/>
              <a:headEnd/>
              <a:tailEnd type="arrow" w="med" len="med"/>
            </a:ln>
          </p:spPr>
        </p:cxnSp>
        <p:cxnSp>
          <p:nvCxnSpPr>
            <p:cNvPr id="25612" name="Straight Arrow Connector 13"/>
            <p:cNvCxnSpPr>
              <a:cxnSpLocks noChangeShapeType="1"/>
            </p:cNvCxnSpPr>
            <p:nvPr/>
          </p:nvCxnSpPr>
          <p:spPr bwMode="auto">
            <a:xfrm>
              <a:off x="4080884" y="4604139"/>
              <a:ext cx="266700" cy="0"/>
            </a:xfrm>
            <a:prstGeom prst="straightConnector1">
              <a:avLst/>
            </a:prstGeom>
            <a:noFill/>
            <a:ln w="9525" algn="ctr">
              <a:solidFill>
                <a:schemeClr val="tx1"/>
              </a:solidFill>
              <a:round/>
              <a:headEnd/>
              <a:tailEnd type="arrow" w="med" len="med"/>
            </a:ln>
          </p:spPr>
        </p:cxnSp>
        <p:sp>
          <p:nvSpPr>
            <p:cNvPr id="7" name="Circular Arrow 6"/>
            <p:cNvSpPr/>
            <p:nvPr/>
          </p:nvSpPr>
          <p:spPr bwMode="auto">
            <a:xfrm flipH="1">
              <a:off x="1521795" y="4005955"/>
              <a:ext cx="995170" cy="843412"/>
            </a:xfrm>
            <a:prstGeom prst="circularArrow">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eaLnBrk="0" hangingPunct="0">
                <a:defRPr/>
              </a:pPr>
              <a:endParaRPr lang="en-US" sz="2400">
                <a:ea typeface="ＭＳ Ｐゴシック" charset="-128"/>
                <a:cs typeface="+mn-cs"/>
              </a:endParaRPr>
            </a:p>
          </p:txBody>
        </p:sp>
      </p:grpSp>
      <p:cxnSp>
        <p:nvCxnSpPr>
          <p:cNvPr id="15" name="Straight Arrow Connector 14"/>
          <p:cNvCxnSpPr/>
          <p:nvPr/>
        </p:nvCxnSpPr>
        <p:spPr bwMode="auto">
          <a:xfrm flipH="1">
            <a:off x="4054475" y="4495800"/>
            <a:ext cx="1317625" cy="152400"/>
          </a:xfrm>
          <a:prstGeom prst="straightConnector1">
            <a:avLst/>
          </a:prstGeom>
          <a:ln>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25605" name="TextBox 15"/>
          <p:cNvSpPr txBox="1">
            <a:spLocks noChangeArrowheads="1"/>
          </p:cNvSpPr>
          <p:nvPr/>
        </p:nvSpPr>
        <p:spPr bwMode="auto">
          <a:xfrm>
            <a:off x="5486400" y="4191000"/>
            <a:ext cx="2514600" cy="366713"/>
          </a:xfrm>
          <a:prstGeom prst="rect">
            <a:avLst/>
          </a:prstGeom>
          <a:noFill/>
          <a:ln w="9525">
            <a:noFill/>
            <a:miter lim="800000"/>
            <a:headEnd/>
            <a:tailEnd/>
          </a:ln>
        </p:spPr>
        <p:txBody>
          <a:bodyPr>
            <a:spAutoFit/>
          </a:bodyPr>
          <a:lstStyle/>
          <a:p>
            <a:pPr eaLnBrk="0" hangingPunct="0"/>
            <a:r>
              <a:rPr lang="en-US"/>
              <a:t>Reverse transcription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mtClean="0"/>
              <a:t>Other Types of PCR</a:t>
            </a:r>
          </a:p>
        </p:txBody>
      </p:sp>
      <p:sp>
        <p:nvSpPr>
          <p:cNvPr id="26626" name="Content Placeholder 4"/>
          <p:cNvSpPr>
            <a:spLocks noGrp="1"/>
          </p:cNvSpPr>
          <p:nvPr>
            <p:ph idx="4294967295"/>
          </p:nvPr>
        </p:nvSpPr>
        <p:spPr/>
        <p:txBody>
          <a:bodyPr/>
          <a:lstStyle/>
          <a:p>
            <a:pPr eaLnBrk="1" hangingPunct="1"/>
            <a:r>
              <a:rPr lang="en-US" smtClean="0"/>
              <a:t>Multiplex PCR</a:t>
            </a:r>
          </a:p>
          <a:p>
            <a:pPr lvl="1" eaLnBrk="1" hangingPunct="1"/>
            <a:r>
              <a:rPr lang="en-US" smtClean="0"/>
              <a:t>Multiple sets of primers are used to target and amplify different sequences</a:t>
            </a:r>
          </a:p>
          <a:p>
            <a:pPr lvl="1" eaLnBrk="1" hangingPunct="1"/>
            <a:r>
              <a:rPr lang="en-US" smtClean="0"/>
              <a:t>Often used in GMO detection</a:t>
            </a:r>
          </a:p>
          <a:p>
            <a:pPr eaLnBrk="1" hangingPunct="1"/>
            <a:r>
              <a:rPr lang="en-US" smtClean="0"/>
              <a:t>Degenerate PCR</a:t>
            </a:r>
          </a:p>
          <a:p>
            <a:pPr lvl="1" eaLnBrk="1" hangingPunct="1"/>
            <a:r>
              <a:rPr lang="en-US" smtClean="0"/>
              <a:t>Uses sets of primers that have almost the same sequence as each other differing in only 1</a:t>
            </a:r>
            <a:r>
              <a:rPr lang="en-US" smtClean="0">
                <a:cs typeface="Arial" charset="0"/>
              </a:rPr>
              <a:t>–</a:t>
            </a:r>
            <a:r>
              <a:rPr lang="en-US" smtClean="0"/>
              <a:t>3 bases.  They are used when working with closely related species and improve the likelihood of amplification</a:t>
            </a:r>
          </a:p>
          <a:p>
            <a:pPr lvl="1" eaLnBrk="1" hangingPunct="1">
              <a:buFontTx/>
              <a:buNone/>
            </a:pPr>
            <a:endParaRPr lang="en-US"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smtClean="0"/>
              <a:t>Other Types of PCR</a:t>
            </a:r>
          </a:p>
        </p:txBody>
      </p:sp>
      <p:sp>
        <p:nvSpPr>
          <p:cNvPr id="27650" name="Content Placeholder 4"/>
          <p:cNvSpPr>
            <a:spLocks noGrp="1"/>
          </p:cNvSpPr>
          <p:nvPr>
            <p:ph idx="4294967295"/>
          </p:nvPr>
        </p:nvSpPr>
        <p:spPr/>
        <p:txBody>
          <a:bodyPr/>
          <a:lstStyle/>
          <a:p>
            <a:pPr eaLnBrk="1" hangingPunct="1"/>
            <a:r>
              <a:rPr lang="en-US" smtClean="0"/>
              <a:t>Nested PCR</a:t>
            </a:r>
          </a:p>
          <a:p>
            <a:pPr lvl="1" eaLnBrk="1" hangingPunct="1"/>
            <a:r>
              <a:rPr lang="en-US" smtClean="0"/>
              <a:t>Sometimes PCR is not optimal and two rounds are required.  The first set of primers might amplify target and non-target DNA. A second set of primers is used that will bind within the target region using the first round as template DNA</a:t>
            </a:r>
          </a:p>
          <a:p>
            <a:pPr eaLnBrk="1" hangingPunct="1"/>
            <a:r>
              <a:rPr lang="en-US" smtClean="0"/>
              <a:t>Random Amplification of Polymorphic DNA (RAPD)</a:t>
            </a:r>
          </a:p>
          <a:p>
            <a:pPr lvl="1" eaLnBrk="1" hangingPunct="1"/>
            <a:r>
              <a:rPr lang="en-US" smtClean="0"/>
              <a:t>This is a method of DNA fingerprinting that uses a collection of random primers.  These primers are 10 base pairs long (decamers) and will randomly amplify products if they bind close enough on the template DNA. Closely related species will have similar products while others might not</a:t>
            </a:r>
          </a:p>
          <a:p>
            <a:pPr lvl="1" eaLnBrk="1" hangingPunct="1">
              <a:buFontTx/>
              <a:buNone/>
            </a:pPr>
            <a:endParaRPr lang="en-US"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smtClean="0"/>
              <a:t>Other Types of PCR</a:t>
            </a:r>
          </a:p>
        </p:txBody>
      </p:sp>
      <p:sp>
        <p:nvSpPr>
          <p:cNvPr id="28674" name="Content Placeholder 4"/>
          <p:cNvSpPr>
            <a:spLocks noGrp="1"/>
          </p:cNvSpPr>
          <p:nvPr>
            <p:ph idx="4294967295"/>
          </p:nvPr>
        </p:nvSpPr>
        <p:spPr/>
        <p:txBody>
          <a:bodyPr/>
          <a:lstStyle/>
          <a:p>
            <a:pPr eaLnBrk="1" hangingPunct="1"/>
            <a:r>
              <a:rPr lang="en-US" smtClean="0"/>
              <a:t>Fast PCR</a:t>
            </a:r>
          </a:p>
          <a:p>
            <a:pPr lvl="1" eaLnBrk="1" hangingPunct="1"/>
            <a:r>
              <a:rPr lang="en-US" smtClean="0"/>
              <a:t>Total running time for traditional three-cycle PCR is relatively long (2.5</a:t>
            </a:r>
            <a:r>
              <a:rPr lang="en-US" smtClean="0">
                <a:cs typeface="Arial" charset="0"/>
              </a:rPr>
              <a:t>–</a:t>
            </a:r>
            <a:r>
              <a:rPr lang="en-US" smtClean="0"/>
              <a:t>4 hours)</a:t>
            </a:r>
          </a:p>
          <a:p>
            <a:pPr lvl="1" eaLnBrk="1" hangingPunct="1"/>
            <a:r>
              <a:rPr lang="en-US" smtClean="0"/>
              <a:t>In Fast PCR, the run time can be 0.5</a:t>
            </a:r>
            <a:r>
              <a:rPr lang="en-US" smtClean="0">
                <a:cs typeface="Arial" charset="0"/>
              </a:rPr>
              <a:t>–</a:t>
            </a:r>
            <a:r>
              <a:rPr lang="en-US" smtClean="0"/>
              <a:t>1.5 hours with new advancements</a:t>
            </a:r>
          </a:p>
          <a:p>
            <a:pPr lvl="1" eaLnBrk="1" hangingPunct="1"/>
            <a:r>
              <a:rPr lang="en-US" smtClean="0"/>
              <a:t>This can be achieved by using two steps where the annealing temperature and extension temperature are close to each other</a:t>
            </a:r>
          </a:p>
          <a:p>
            <a:pPr lvl="1" eaLnBrk="1" hangingPunct="1"/>
            <a:r>
              <a:rPr lang="en-US" smtClean="0"/>
              <a:t>This type of reaction must be highly optimized and only works for some reactions</a:t>
            </a:r>
          </a:p>
          <a:p>
            <a:pPr lvl="1" eaLnBrk="1" hangingPunct="1">
              <a:buFontTx/>
              <a:buNone/>
            </a:pPr>
            <a:endParaRPr lang="en-US"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PCR Optimization</a:t>
            </a:r>
          </a:p>
        </p:txBody>
      </p:sp>
      <p:sp>
        <p:nvSpPr>
          <p:cNvPr id="29698" name="Content Placeholder 4"/>
          <p:cNvSpPr>
            <a:spLocks noGrp="1"/>
          </p:cNvSpPr>
          <p:nvPr>
            <p:ph idx="1"/>
          </p:nvPr>
        </p:nvSpPr>
        <p:spPr>
          <a:xfrm>
            <a:off x="762000" y="1371600"/>
            <a:ext cx="7772400" cy="4267200"/>
          </a:xfrm>
        </p:spPr>
        <p:txBody>
          <a:bodyPr/>
          <a:lstStyle/>
          <a:p>
            <a:pPr eaLnBrk="1" hangingPunct="1"/>
            <a:r>
              <a:rPr lang="en-US" smtClean="0"/>
              <a:t>Each reaction is very different and the components and conditions must be adjusted</a:t>
            </a:r>
          </a:p>
          <a:p>
            <a:pPr eaLnBrk="1" hangingPunct="1"/>
            <a:r>
              <a:rPr lang="en-US" smtClean="0"/>
              <a:t>Factors that must be taken into account vary with the purpose of the reaction</a:t>
            </a:r>
          </a:p>
          <a:p>
            <a:pPr lvl="1" eaLnBrk="1" hangingPunct="1"/>
            <a:r>
              <a:rPr lang="en-US" smtClean="0"/>
              <a:t>If the goal is to clone a gene, then the PCR product should have no errors so no mutations are introduced</a:t>
            </a:r>
          </a:p>
          <a:p>
            <a:pPr lvl="2" eaLnBrk="1" hangingPunct="1"/>
            <a:r>
              <a:rPr lang="en-US" smtClean="0"/>
              <a:t>Enzymes with proofreading features are used to ensure accuracy</a:t>
            </a:r>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PCR Optimization</a:t>
            </a:r>
          </a:p>
        </p:txBody>
      </p:sp>
      <p:sp>
        <p:nvSpPr>
          <p:cNvPr id="30722" name="Content Placeholder 4"/>
          <p:cNvSpPr>
            <a:spLocks noGrp="1"/>
          </p:cNvSpPr>
          <p:nvPr>
            <p:ph idx="1"/>
          </p:nvPr>
        </p:nvSpPr>
        <p:spPr>
          <a:xfrm>
            <a:off x="762000" y="1371600"/>
            <a:ext cx="7772400" cy="4267200"/>
          </a:xfrm>
        </p:spPr>
        <p:txBody>
          <a:bodyPr/>
          <a:lstStyle/>
          <a:p>
            <a:pPr eaLnBrk="1" hangingPunct="1"/>
            <a:r>
              <a:rPr lang="en-US" smtClean="0"/>
              <a:t>Conditions and factors to optimize:</a:t>
            </a:r>
          </a:p>
          <a:p>
            <a:pPr lvl="1" eaLnBrk="1" hangingPunct="1"/>
            <a:r>
              <a:rPr lang="en-US" smtClean="0"/>
              <a:t>Template quality</a:t>
            </a:r>
          </a:p>
          <a:p>
            <a:pPr lvl="1" eaLnBrk="1" hangingPunct="1"/>
            <a:r>
              <a:rPr lang="en-US" smtClean="0"/>
              <a:t>Template concentration</a:t>
            </a:r>
          </a:p>
          <a:p>
            <a:pPr lvl="1" eaLnBrk="1" hangingPunct="1"/>
            <a:r>
              <a:rPr lang="en-US" smtClean="0"/>
              <a:t>Primer concentration</a:t>
            </a:r>
          </a:p>
          <a:p>
            <a:pPr lvl="1" eaLnBrk="1" hangingPunct="1"/>
            <a:r>
              <a:rPr lang="en-US" smtClean="0"/>
              <a:t>Primer design</a:t>
            </a:r>
          </a:p>
          <a:p>
            <a:pPr lvl="1" eaLnBrk="1" hangingPunct="1"/>
            <a:r>
              <a:rPr lang="en-US" smtClean="0"/>
              <a:t>Magnesium concentration</a:t>
            </a:r>
          </a:p>
          <a:p>
            <a:pPr lvl="1" eaLnBrk="1" hangingPunct="1"/>
            <a:r>
              <a:rPr lang="en-US" smtClean="0"/>
              <a:t>Annealing temperature</a:t>
            </a:r>
          </a:p>
          <a:p>
            <a:pPr lvl="1" eaLnBrk="1" hangingPunct="1"/>
            <a:r>
              <a:rPr lang="en-US" smtClean="0"/>
              <a:t>Cycling times</a:t>
            </a:r>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PCR Optimization</a:t>
            </a:r>
          </a:p>
        </p:txBody>
      </p:sp>
      <p:sp>
        <p:nvSpPr>
          <p:cNvPr id="31746" name="Content Placeholder 4"/>
          <p:cNvSpPr>
            <a:spLocks noGrp="1"/>
          </p:cNvSpPr>
          <p:nvPr>
            <p:ph idx="1"/>
          </p:nvPr>
        </p:nvSpPr>
        <p:spPr>
          <a:xfrm>
            <a:off x="762000" y="1371600"/>
            <a:ext cx="7772400" cy="4267200"/>
          </a:xfrm>
        </p:spPr>
        <p:txBody>
          <a:bodyPr/>
          <a:lstStyle/>
          <a:p>
            <a:pPr eaLnBrk="1" hangingPunct="1"/>
            <a:r>
              <a:rPr lang="en-US" smtClean="0"/>
              <a:t>Template quality</a:t>
            </a:r>
          </a:p>
          <a:p>
            <a:pPr lvl="1" eaLnBrk="1" hangingPunct="1"/>
            <a:r>
              <a:rPr lang="en-US" smtClean="0"/>
              <a:t>If DNA is ancient, usually the template is broken into smaller fragments</a:t>
            </a:r>
          </a:p>
          <a:p>
            <a:pPr lvl="1" eaLnBrk="1" hangingPunct="1"/>
            <a:r>
              <a:rPr lang="en-US" smtClean="0"/>
              <a:t>Designing primers to amplify small PCR products should be the goal</a:t>
            </a:r>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PCR Optimization</a:t>
            </a:r>
          </a:p>
        </p:txBody>
      </p:sp>
      <p:sp>
        <p:nvSpPr>
          <p:cNvPr id="32770" name="Content Placeholder 4"/>
          <p:cNvSpPr>
            <a:spLocks noGrp="1"/>
          </p:cNvSpPr>
          <p:nvPr>
            <p:ph idx="1"/>
          </p:nvPr>
        </p:nvSpPr>
        <p:spPr>
          <a:xfrm>
            <a:off x="762000" y="1371600"/>
            <a:ext cx="7772400" cy="4267200"/>
          </a:xfrm>
        </p:spPr>
        <p:txBody>
          <a:bodyPr/>
          <a:lstStyle/>
          <a:p>
            <a:pPr eaLnBrk="1" hangingPunct="1"/>
            <a:r>
              <a:rPr lang="en-US" smtClean="0"/>
              <a:t>Template concentration</a:t>
            </a:r>
          </a:p>
          <a:p>
            <a:pPr lvl="1" eaLnBrk="1" hangingPunct="1"/>
            <a:r>
              <a:rPr lang="en-US" smtClean="0"/>
              <a:t>Generally there is an optimal concentration of template</a:t>
            </a:r>
          </a:p>
          <a:p>
            <a:pPr lvl="1" eaLnBrk="1" hangingPunct="1"/>
            <a:r>
              <a:rPr lang="en-US" smtClean="0"/>
              <a:t>Too little concentration is often an issue depending upon the length of the target being amplified</a:t>
            </a:r>
          </a:p>
          <a:p>
            <a:pPr lvl="1" eaLnBrk="1" hangingPunct="1"/>
            <a:r>
              <a:rPr lang="en-US" smtClean="0"/>
              <a:t>Too much template can inhibit a reaction  </a:t>
            </a:r>
          </a:p>
          <a:p>
            <a:pPr lvl="1" eaLnBrk="1" hangingPunct="1"/>
            <a:r>
              <a:rPr lang="en-US" smtClean="0"/>
              <a:t>Adjusting the concentration to see which concentration yields the best amplification is the goal with template concentration optimization</a:t>
            </a:r>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PCR Optimization</a:t>
            </a:r>
          </a:p>
        </p:txBody>
      </p:sp>
      <p:sp>
        <p:nvSpPr>
          <p:cNvPr id="33794" name="Content Placeholder 4"/>
          <p:cNvSpPr>
            <a:spLocks noGrp="1"/>
          </p:cNvSpPr>
          <p:nvPr>
            <p:ph idx="1"/>
          </p:nvPr>
        </p:nvSpPr>
        <p:spPr>
          <a:xfrm>
            <a:off x="762000" y="1371600"/>
            <a:ext cx="7772400" cy="4267200"/>
          </a:xfrm>
        </p:spPr>
        <p:txBody>
          <a:bodyPr/>
          <a:lstStyle/>
          <a:p>
            <a:pPr eaLnBrk="1" hangingPunct="1"/>
            <a:r>
              <a:rPr lang="en-US" smtClean="0"/>
              <a:t>Primer concentration</a:t>
            </a:r>
          </a:p>
          <a:p>
            <a:pPr lvl="1" eaLnBrk="1" hangingPunct="1"/>
            <a:r>
              <a:rPr lang="en-US" smtClean="0"/>
              <a:t>The normal range is from 0.1 µM to 1 µM</a:t>
            </a:r>
          </a:p>
          <a:p>
            <a:pPr lvl="1" eaLnBrk="1" hangingPunct="1"/>
            <a:r>
              <a:rPr lang="en-US" smtClean="0"/>
              <a:t>Increasing the concentration can lead to </a:t>
            </a:r>
          </a:p>
          <a:p>
            <a:pPr lvl="2" eaLnBrk="1" hangingPunct="1"/>
            <a:r>
              <a:rPr lang="en-US" smtClean="0"/>
              <a:t>Nonspecific binding</a:t>
            </a:r>
          </a:p>
          <a:p>
            <a:pPr lvl="2" eaLnBrk="1" hangingPunct="1"/>
            <a:r>
              <a:rPr lang="en-US" smtClean="0"/>
              <a:t>Formation of primer dimer</a:t>
            </a:r>
          </a:p>
          <a:p>
            <a:pPr lvl="3" eaLnBrk="1" hangingPunct="1"/>
            <a:r>
              <a:rPr lang="en-US" smtClean="0"/>
              <a:t>Primer dimer is when the primers bind to each other</a:t>
            </a:r>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Invention of PCR</a:t>
            </a:r>
          </a:p>
        </p:txBody>
      </p:sp>
      <p:sp>
        <p:nvSpPr>
          <p:cNvPr id="16386" name="Rectangle 3"/>
          <p:cNvSpPr>
            <a:spLocks noGrp="1" noChangeArrowheads="1"/>
          </p:cNvSpPr>
          <p:nvPr>
            <p:ph idx="1"/>
          </p:nvPr>
        </p:nvSpPr>
        <p:spPr>
          <a:xfrm>
            <a:off x="457200" y="1600200"/>
            <a:ext cx="4495800" cy="4530725"/>
          </a:xfrm>
        </p:spPr>
        <p:txBody>
          <a:bodyPr/>
          <a:lstStyle/>
          <a:p>
            <a:pPr eaLnBrk="1" hangingPunct="1"/>
            <a:r>
              <a:rPr lang="en-US" smtClean="0"/>
              <a:t>Kary Mullis</a:t>
            </a:r>
          </a:p>
          <a:p>
            <a:pPr lvl="1" eaLnBrk="1" hangingPunct="1"/>
            <a:r>
              <a:rPr lang="en-US" smtClean="0"/>
              <a:t>Mile marker 46.58 in April of 1983</a:t>
            </a:r>
          </a:p>
          <a:p>
            <a:pPr lvl="1" eaLnBrk="1" hangingPunct="1"/>
            <a:r>
              <a:rPr lang="en-US" smtClean="0"/>
              <a:t>Pulled off the road and outlined  a way to conduct DNA replication in a tube</a:t>
            </a:r>
          </a:p>
          <a:p>
            <a:pPr lvl="1" eaLnBrk="1" hangingPunct="1"/>
            <a:r>
              <a:rPr lang="en-US" smtClean="0"/>
              <a:t>Worked for Cetus, which was purchased by Chiron and is now part of Novartis</a:t>
            </a:r>
          </a:p>
        </p:txBody>
      </p:sp>
      <p:pic>
        <p:nvPicPr>
          <p:cNvPr id="16387" name="Picture 5"/>
          <p:cNvPicPr>
            <a:picLocks noChangeAspect="1" noChangeArrowheads="1"/>
          </p:cNvPicPr>
          <p:nvPr/>
        </p:nvPicPr>
        <p:blipFill>
          <a:blip r:embed="rId2"/>
          <a:srcRect/>
          <a:stretch>
            <a:fillRect/>
          </a:stretch>
        </p:blipFill>
        <p:spPr bwMode="auto">
          <a:xfrm>
            <a:off x="5257800" y="1828800"/>
            <a:ext cx="3200400" cy="2565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PCR Optimization</a:t>
            </a:r>
          </a:p>
        </p:txBody>
      </p:sp>
      <p:sp>
        <p:nvSpPr>
          <p:cNvPr id="34818" name="Content Placeholder 4"/>
          <p:cNvSpPr>
            <a:spLocks noGrp="1"/>
          </p:cNvSpPr>
          <p:nvPr>
            <p:ph idx="1"/>
          </p:nvPr>
        </p:nvSpPr>
        <p:spPr>
          <a:xfrm>
            <a:off x="685800" y="1295400"/>
            <a:ext cx="7467600" cy="4495800"/>
          </a:xfrm>
        </p:spPr>
        <p:txBody>
          <a:bodyPr/>
          <a:lstStyle/>
          <a:p>
            <a:pPr eaLnBrk="1" hangingPunct="1"/>
            <a:r>
              <a:rPr lang="en-US" smtClean="0"/>
              <a:t>Primer design</a:t>
            </a:r>
          </a:p>
          <a:p>
            <a:pPr lvl="1" eaLnBrk="1" hangingPunct="1"/>
            <a:r>
              <a:rPr lang="en-US" smtClean="0"/>
              <a:t>The sequence of the primers is crucial to the success      of PCR</a:t>
            </a:r>
          </a:p>
          <a:p>
            <a:pPr lvl="2" eaLnBrk="1" hangingPunct="1"/>
            <a:r>
              <a:rPr lang="en-US" smtClean="0"/>
              <a:t>Primer sequences must be complementary to each end of the target region</a:t>
            </a:r>
          </a:p>
          <a:p>
            <a:pPr lvl="2" eaLnBrk="1" hangingPunct="1"/>
            <a:r>
              <a:rPr lang="en-US" smtClean="0"/>
              <a:t>The melting temperature (T</a:t>
            </a:r>
            <a:r>
              <a:rPr lang="en-US" baseline="-25000" smtClean="0"/>
              <a:t>m</a:t>
            </a:r>
            <a:r>
              <a:rPr lang="en-US" smtClean="0"/>
              <a:t>) of each primer must be within a few degrees of the other primers</a:t>
            </a:r>
          </a:p>
          <a:p>
            <a:pPr lvl="1" eaLnBrk="1" hangingPunct="1"/>
            <a:r>
              <a:rPr lang="en-US" smtClean="0"/>
              <a:t>The T</a:t>
            </a:r>
            <a:r>
              <a:rPr lang="en-US" baseline="-25000" smtClean="0"/>
              <a:t>m </a:t>
            </a:r>
            <a:r>
              <a:rPr lang="en-US" smtClean="0"/>
              <a:t>is the temperature at which half of the primers dissociate from the template DNA</a:t>
            </a:r>
          </a:p>
          <a:p>
            <a:pPr lvl="1" eaLnBrk="1" hangingPunct="1"/>
            <a:r>
              <a:rPr lang="en-US" smtClean="0"/>
              <a:t>The annealing temperature is usually 3</a:t>
            </a:r>
            <a:r>
              <a:rPr lang="en-US" smtClean="0">
                <a:cs typeface="Arial" charset="0"/>
              </a:rPr>
              <a:t>–</a:t>
            </a:r>
            <a:r>
              <a:rPr lang="en-US" smtClean="0"/>
              <a:t>5ºC lower than the T</a:t>
            </a:r>
            <a:r>
              <a:rPr lang="en-US" baseline="-25000" smtClean="0"/>
              <a:t>m</a:t>
            </a:r>
            <a:endParaRPr lang="en-US" smtClean="0"/>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PCR Optimization</a:t>
            </a:r>
          </a:p>
        </p:txBody>
      </p:sp>
      <p:sp>
        <p:nvSpPr>
          <p:cNvPr id="35842" name="Content Placeholder 4"/>
          <p:cNvSpPr>
            <a:spLocks noGrp="1"/>
          </p:cNvSpPr>
          <p:nvPr>
            <p:ph idx="1"/>
          </p:nvPr>
        </p:nvSpPr>
        <p:spPr>
          <a:xfrm>
            <a:off x="457200" y="1295400"/>
            <a:ext cx="8077200" cy="4495800"/>
          </a:xfrm>
        </p:spPr>
        <p:txBody>
          <a:bodyPr/>
          <a:lstStyle/>
          <a:p>
            <a:pPr eaLnBrk="1" hangingPunct="1"/>
            <a:r>
              <a:rPr lang="en-US" smtClean="0"/>
              <a:t>Primer design</a:t>
            </a:r>
          </a:p>
          <a:p>
            <a:pPr lvl="1" eaLnBrk="1" hangingPunct="1"/>
            <a:r>
              <a:rPr lang="en-US" smtClean="0"/>
              <a:t>Primers should be designed without intra- or intercomplementary sequences</a:t>
            </a:r>
          </a:p>
          <a:p>
            <a:pPr eaLnBrk="1" hangingPunct="1"/>
            <a:endParaRPr lang="en-US" smtClean="0"/>
          </a:p>
          <a:p>
            <a:pPr lvl="1" eaLnBrk="1" hangingPunct="1">
              <a:buFontTx/>
              <a:buNone/>
            </a:pPr>
            <a:endParaRPr lang="en-US" smtClean="0"/>
          </a:p>
          <a:p>
            <a:pPr lvl="2" eaLnBrk="1" hangingPunct="1"/>
            <a:endParaRPr lang="en-US" smtClean="0"/>
          </a:p>
        </p:txBody>
      </p:sp>
      <p:pic>
        <p:nvPicPr>
          <p:cNvPr id="35843" name="Picture 6"/>
          <p:cNvPicPr>
            <a:picLocks noChangeAspect="1" noChangeArrowheads="1"/>
          </p:cNvPicPr>
          <p:nvPr/>
        </p:nvPicPr>
        <p:blipFill>
          <a:blip r:embed="rId2"/>
          <a:srcRect/>
          <a:stretch>
            <a:fillRect/>
          </a:stretch>
        </p:blipFill>
        <p:spPr bwMode="auto">
          <a:xfrm>
            <a:off x="1857375" y="2847975"/>
            <a:ext cx="5534025" cy="31718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PCR Optimization</a:t>
            </a:r>
          </a:p>
        </p:txBody>
      </p:sp>
      <p:sp>
        <p:nvSpPr>
          <p:cNvPr id="36866" name="Content Placeholder 4"/>
          <p:cNvSpPr>
            <a:spLocks noGrp="1"/>
          </p:cNvSpPr>
          <p:nvPr>
            <p:ph idx="1"/>
          </p:nvPr>
        </p:nvSpPr>
        <p:spPr>
          <a:xfrm>
            <a:off x="762000" y="1371600"/>
            <a:ext cx="7772400" cy="4267200"/>
          </a:xfrm>
        </p:spPr>
        <p:txBody>
          <a:bodyPr/>
          <a:lstStyle/>
          <a:p>
            <a:pPr eaLnBrk="1" hangingPunct="1"/>
            <a:r>
              <a:rPr lang="en-US" smtClean="0"/>
              <a:t>Magnesium concentration</a:t>
            </a:r>
          </a:p>
          <a:p>
            <a:pPr lvl="1" eaLnBrk="1" hangingPunct="1"/>
            <a:r>
              <a:rPr lang="en-US" smtClean="0"/>
              <a:t>Magnesium is a cofactor for the polymerase enzyme</a:t>
            </a:r>
          </a:p>
          <a:p>
            <a:pPr lvl="1" eaLnBrk="1" hangingPunct="1"/>
            <a:r>
              <a:rPr lang="en-US" smtClean="0"/>
              <a:t>The normal concentration used is between 1</a:t>
            </a:r>
            <a:r>
              <a:rPr lang="en-US" smtClean="0">
                <a:cs typeface="Arial" charset="0"/>
              </a:rPr>
              <a:t>–</a:t>
            </a:r>
            <a:r>
              <a:rPr lang="en-US" smtClean="0"/>
              <a:t>6 mM</a:t>
            </a:r>
          </a:p>
          <a:p>
            <a:pPr lvl="1" eaLnBrk="1" hangingPunct="1"/>
            <a:r>
              <a:rPr lang="en-US" smtClean="0"/>
              <a:t>This should be adjusted to find which concentration yields the best results</a:t>
            </a:r>
          </a:p>
          <a:p>
            <a:pPr lvl="1" eaLnBrk="1" hangingPunct="1"/>
            <a:endParaRPr lang="en-US" smtClean="0"/>
          </a:p>
          <a:p>
            <a:pPr lvl="2" eaLnBrk="1" hangingPunct="1"/>
            <a:endParaRPr lang="en-US" smtClean="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PCR Optimization</a:t>
            </a:r>
          </a:p>
        </p:txBody>
      </p:sp>
      <p:sp>
        <p:nvSpPr>
          <p:cNvPr id="37890" name="Content Placeholder 4"/>
          <p:cNvSpPr>
            <a:spLocks noGrp="1"/>
          </p:cNvSpPr>
          <p:nvPr>
            <p:ph idx="1"/>
          </p:nvPr>
        </p:nvSpPr>
        <p:spPr>
          <a:xfrm>
            <a:off x="762000" y="1371600"/>
            <a:ext cx="7772400" cy="4267200"/>
          </a:xfrm>
        </p:spPr>
        <p:txBody>
          <a:bodyPr/>
          <a:lstStyle/>
          <a:p>
            <a:pPr eaLnBrk="1" hangingPunct="1"/>
            <a:r>
              <a:rPr lang="en-US" smtClean="0"/>
              <a:t>Annealing temperature</a:t>
            </a:r>
          </a:p>
          <a:p>
            <a:pPr lvl="1" eaLnBrk="1" hangingPunct="1"/>
            <a:r>
              <a:rPr lang="en-US" smtClean="0"/>
              <a:t>The temperature that is used for the primers to bind is called the annealing temperature. These are calculated using the formula:</a:t>
            </a:r>
          </a:p>
          <a:p>
            <a:pPr lvl="1" eaLnBrk="1" hangingPunct="1"/>
            <a:endParaRPr lang="en-US" smtClean="0"/>
          </a:p>
          <a:p>
            <a:pPr lvl="1" eaLnBrk="1" hangingPunct="1"/>
            <a:endParaRPr lang="en-US" smtClean="0"/>
          </a:p>
          <a:p>
            <a:pPr lvl="1" eaLnBrk="1" hangingPunct="1"/>
            <a:endParaRPr lang="en-US" smtClean="0"/>
          </a:p>
          <a:p>
            <a:pPr lvl="1" eaLnBrk="1" hangingPunct="1"/>
            <a:r>
              <a:rPr lang="en-US" smtClean="0"/>
              <a:t>Annealing temperatures are often adjusted up and down a few degrees to optimize them.  Many thermal cyclers have a gradient function that will allow multiple annealing temperatures to be tested at one time</a:t>
            </a:r>
          </a:p>
        </p:txBody>
      </p:sp>
      <p:pic>
        <p:nvPicPr>
          <p:cNvPr id="37891" name="Picture 5"/>
          <p:cNvPicPr>
            <a:picLocks noChangeAspect="1" noChangeArrowheads="1"/>
          </p:cNvPicPr>
          <p:nvPr/>
        </p:nvPicPr>
        <p:blipFill>
          <a:blip r:embed="rId2"/>
          <a:srcRect/>
          <a:stretch>
            <a:fillRect/>
          </a:stretch>
        </p:blipFill>
        <p:spPr bwMode="auto">
          <a:xfrm>
            <a:off x="2895600" y="2971800"/>
            <a:ext cx="3057525" cy="485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PCR Optimization</a:t>
            </a:r>
          </a:p>
        </p:txBody>
      </p:sp>
      <p:sp>
        <p:nvSpPr>
          <p:cNvPr id="38914" name="Content Placeholder 4"/>
          <p:cNvSpPr>
            <a:spLocks noGrp="1"/>
          </p:cNvSpPr>
          <p:nvPr>
            <p:ph idx="1"/>
          </p:nvPr>
        </p:nvSpPr>
        <p:spPr>
          <a:xfrm>
            <a:off x="762000" y="1371600"/>
            <a:ext cx="7772400" cy="4267200"/>
          </a:xfrm>
        </p:spPr>
        <p:txBody>
          <a:bodyPr/>
          <a:lstStyle/>
          <a:p>
            <a:pPr eaLnBrk="1" hangingPunct="1"/>
            <a:r>
              <a:rPr lang="en-US" smtClean="0"/>
              <a:t>Annealing temperature</a:t>
            </a:r>
          </a:p>
          <a:p>
            <a:pPr lvl="1" eaLnBrk="1" hangingPunct="1"/>
            <a:r>
              <a:rPr lang="en-US" smtClean="0"/>
              <a:t>Many thermal cyclers have a gradient function that will allow multiple annealing temperatures to be tested at one time</a:t>
            </a:r>
          </a:p>
        </p:txBody>
      </p:sp>
      <p:pic>
        <p:nvPicPr>
          <p:cNvPr id="38915" name="Picture 5"/>
          <p:cNvPicPr>
            <a:picLocks noChangeAspect="1" noChangeArrowheads="1"/>
          </p:cNvPicPr>
          <p:nvPr/>
        </p:nvPicPr>
        <p:blipFill>
          <a:blip r:embed="rId2"/>
          <a:srcRect/>
          <a:stretch>
            <a:fillRect/>
          </a:stretch>
        </p:blipFill>
        <p:spPr bwMode="auto">
          <a:xfrm>
            <a:off x="2219325" y="2962275"/>
            <a:ext cx="4705350" cy="28289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PCR Optimization</a:t>
            </a:r>
          </a:p>
        </p:txBody>
      </p:sp>
      <p:sp>
        <p:nvSpPr>
          <p:cNvPr id="39938" name="Content Placeholder 4"/>
          <p:cNvSpPr>
            <a:spLocks noGrp="1"/>
          </p:cNvSpPr>
          <p:nvPr>
            <p:ph idx="1"/>
          </p:nvPr>
        </p:nvSpPr>
        <p:spPr>
          <a:xfrm>
            <a:off x="762000" y="1219200"/>
            <a:ext cx="8153400" cy="4267200"/>
          </a:xfrm>
        </p:spPr>
        <p:txBody>
          <a:bodyPr/>
          <a:lstStyle/>
          <a:p>
            <a:pPr eaLnBrk="1" hangingPunct="1"/>
            <a:r>
              <a:rPr lang="en-US" smtClean="0"/>
              <a:t>Cycling temperatures and times</a:t>
            </a:r>
          </a:p>
          <a:p>
            <a:pPr lvl="1" eaLnBrk="1" hangingPunct="1"/>
            <a:r>
              <a:rPr lang="en-US" smtClean="0"/>
              <a:t>The amount of time that each step is held depends on the length of PCR product and the amount of time it would take to amplify that length. Shorter lengths require shorter times</a:t>
            </a:r>
          </a:p>
          <a:p>
            <a:pPr lvl="1" eaLnBrk="1" hangingPunct="1"/>
            <a:r>
              <a:rPr lang="en-US" smtClean="0"/>
              <a:t>Generally only the annealing temperature is adjusted</a:t>
            </a:r>
          </a:p>
        </p:txBody>
      </p:sp>
      <p:pic>
        <p:nvPicPr>
          <p:cNvPr id="39939" name="Picture 2"/>
          <p:cNvPicPr>
            <a:picLocks noChangeAspect="1" noChangeArrowheads="1"/>
          </p:cNvPicPr>
          <p:nvPr/>
        </p:nvPicPr>
        <p:blipFill>
          <a:blip r:embed="rId2"/>
          <a:srcRect/>
          <a:stretch>
            <a:fillRect/>
          </a:stretch>
        </p:blipFill>
        <p:spPr bwMode="auto">
          <a:xfrm>
            <a:off x="1905000" y="3124200"/>
            <a:ext cx="5514975" cy="29908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PCR Optimization</a:t>
            </a:r>
          </a:p>
        </p:txBody>
      </p:sp>
      <p:pic>
        <p:nvPicPr>
          <p:cNvPr id="40962" name="Picture 2"/>
          <p:cNvPicPr>
            <a:picLocks noChangeAspect="1" noChangeArrowheads="1"/>
          </p:cNvPicPr>
          <p:nvPr/>
        </p:nvPicPr>
        <p:blipFill>
          <a:blip r:embed="rId2"/>
          <a:srcRect/>
          <a:stretch>
            <a:fillRect/>
          </a:stretch>
        </p:blipFill>
        <p:spPr bwMode="auto">
          <a:xfrm>
            <a:off x="1371600" y="1371600"/>
            <a:ext cx="6453188" cy="4114800"/>
          </a:xfrm>
          <a:prstGeom prst="rect">
            <a:avLst/>
          </a:prstGeom>
          <a:noFill/>
          <a:ln w="9525">
            <a:noFill/>
            <a:miter lim="800000"/>
            <a:headEnd/>
            <a:tailEnd/>
          </a:ln>
        </p:spPr>
      </p:pic>
      <p:cxnSp>
        <p:nvCxnSpPr>
          <p:cNvPr id="6" name="Straight Arrow Connector 5"/>
          <p:cNvCxnSpPr/>
          <p:nvPr/>
        </p:nvCxnSpPr>
        <p:spPr bwMode="auto">
          <a:xfrm>
            <a:off x="838200" y="4724400"/>
            <a:ext cx="1143000" cy="22860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64" name="TextBox 6"/>
          <p:cNvSpPr txBox="1">
            <a:spLocks noChangeArrowheads="1"/>
          </p:cNvSpPr>
          <p:nvPr/>
        </p:nvSpPr>
        <p:spPr bwMode="auto">
          <a:xfrm>
            <a:off x="187325" y="3803650"/>
            <a:ext cx="1412875" cy="915988"/>
          </a:xfrm>
          <a:prstGeom prst="rect">
            <a:avLst/>
          </a:prstGeom>
          <a:noFill/>
          <a:ln w="9525">
            <a:noFill/>
            <a:miter lim="800000"/>
            <a:headEnd/>
            <a:tailEnd/>
          </a:ln>
        </p:spPr>
        <p:txBody>
          <a:bodyPr>
            <a:spAutoFit/>
          </a:bodyPr>
          <a:lstStyle/>
          <a:p>
            <a:pPr eaLnBrk="0" hangingPunct="0"/>
            <a:r>
              <a:rPr lang="en-US"/>
              <a:t>To ensure all DNA is denatured</a:t>
            </a:r>
          </a:p>
        </p:txBody>
      </p:sp>
      <p:cxnSp>
        <p:nvCxnSpPr>
          <p:cNvPr id="10" name="Straight Arrow Connector 9"/>
          <p:cNvCxnSpPr/>
          <p:nvPr/>
        </p:nvCxnSpPr>
        <p:spPr bwMode="auto">
          <a:xfrm flipH="1">
            <a:off x="3276600" y="762000"/>
            <a:ext cx="990600" cy="114300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66" name="TextBox 11"/>
          <p:cNvSpPr txBox="1">
            <a:spLocks noChangeArrowheads="1"/>
          </p:cNvSpPr>
          <p:nvPr/>
        </p:nvSpPr>
        <p:spPr bwMode="auto">
          <a:xfrm>
            <a:off x="4267200" y="542925"/>
            <a:ext cx="1828800" cy="368300"/>
          </a:xfrm>
          <a:prstGeom prst="rect">
            <a:avLst/>
          </a:prstGeom>
          <a:noFill/>
          <a:ln w="9525">
            <a:noFill/>
            <a:miter lim="800000"/>
            <a:headEnd/>
            <a:tailEnd/>
          </a:ln>
        </p:spPr>
        <p:txBody>
          <a:bodyPr>
            <a:spAutoFit/>
          </a:bodyPr>
          <a:lstStyle/>
          <a:p>
            <a:pPr eaLnBrk="0" hangingPunct="0"/>
            <a:r>
              <a:rPr lang="en-US"/>
              <a:t>Denature DNA</a:t>
            </a:r>
          </a:p>
        </p:txBody>
      </p:sp>
      <p:cxnSp>
        <p:nvCxnSpPr>
          <p:cNvPr id="13" name="Straight Arrow Connector 12"/>
          <p:cNvCxnSpPr/>
          <p:nvPr/>
        </p:nvCxnSpPr>
        <p:spPr bwMode="auto">
          <a:xfrm flipH="1">
            <a:off x="4191000" y="1333500"/>
            <a:ext cx="990600" cy="114300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68" name="TextBox 13"/>
          <p:cNvSpPr txBox="1">
            <a:spLocks noChangeArrowheads="1"/>
          </p:cNvSpPr>
          <p:nvPr/>
        </p:nvSpPr>
        <p:spPr bwMode="auto">
          <a:xfrm>
            <a:off x="5164138" y="1081088"/>
            <a:ext cx="1828800" cy="366712"/>
          </a:xfrm>
          <a:prstGeom prst="rect">
            <a:avLst/>
          </a:prstGeom>
          <a:noFill/>
          <a:ln w="9525">
            <a:noFill/>
            <a:miter lim="800000"/>
            <a:headEnd/>
            <a:tailEnd/>
          </a:ln>
        </p:spPr>
        <p:txBody>
          <a:bodyPr>
            <a:spAutoFit/>
          </a:bodyPr>
          <a:lstStyle/>
          <a:p>
            <a:pPr eaLnBrk="0" hangingPunct="0"/>
            <a:r>
              <a:rPr lang="en-US"/>
              <a:t>Bind primers</a:t>
            </a:r>
          </a:p>
        </p:txBody>
      </p:sp>
      <p:cxnSp>
        <p:nvCxnSpPr>
          <p:cNvPr id="15" name="Straight Arrow Connector 14"/>
          <p:cNvCxnSpPr>
            <a:stCxn id="40968" idx="3"/>
          </p:cNvCxnSpPr>
          <p:nvPr/>
        </p:nvCxnSpPr>
        <p:spPr bwMode="auto">
          <a:xfrm flipH="1">
            <a:off x="5351463" y="1265238"/>
            <a:ext cx="1641475" cy="1023937"/>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70" name="TextBox 16"/>
          <p:cNvSpPr txBox="1">
            <a:spLocks noChangeArrowheads="1"/>
          </p:cNvSpPr>
          <p:nvPr/>
        </p:nvSpPr>
        <p:spPr bwMode="auto">
          <a:xfrm>
            <a:off x="7010400" y="1079500"/>
            <a:ext cx="1828800" cy="368300"/>
          </a:xfrm>
          <a:prstGeom prst="rect">
            <a:avLst/>
          </a:prstGeom>
          <a:noFill/>
          <a:ln w="9525">
            <a:noFill/>
            <a:miter lim="800000"/>
            <a:headEnd/>
            <a:tailEnd/>
          </a:ln>
        </p:spPr>
        <p:txBody>
          <a:bodyPr>
            <a:spAutoFit/>
          </a:bodyPr>
          <a:lstStyle/>
          <a:p>
            <a:pPr eaLnBrk="0" hangingPunct="0"/>
            <a:r>
              <a:rPr lang="en-US"/>
              <a:t>Extend primers</a:t>
            </a:r>
          </a:p>
        </p:txBody>
      </p:sp>
      <p:cxnSp>
        <p:nvCxnSpPr>
          <p:cNvPr id="18" name="Straight Arrow Connector 17"/>
          <p:cNvCxnSpPr/>
          <p:nvPr/>
        </p:nvCxnSpPr>
        <p:spPr bwMode="auto">
          <a:xfrm flipV="1">
            <a:off x="5029200" y="4057650"/>
            <a:ext cx="134938" cy="165735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72" name="TextBox 19"/>
          <p:cNvSpPr txBox="1">
            <a:spLocks noChangeArrowheads="1"/>
          </p:cNvSpPr>
          <p:nvPr/>
        </p:nvSpPr>
        <p:spPr bwMode="auto">
          <a:xfrm>
            <a:off x="5083175" y="5562600"/>
            <a:ext cx="1393825" cy="646113"/>
          </a:xfrm>
          <a:prstGeom prst="rect">
            <a:avLst/>
          </a:prstGeom>
          <a:noFill/>
          <a:ln w="9525">
            <a:noFill/>
            <a:miter lim="800000"/>
            <a:headEnd/>
            <a:tailEnd/>
          </a:ln>
        </p:spPr>
        <p:txBody>
          <a:bodyPr>
            <a:spAutoFit/>
          </a:bodyPr>
          <a:lstStyle/>
          <a:p>
            <a:pPr eaLnBrk="0" hangingPunct="0"/>
            <a:r>
              <a:rPr lang="en-US"/>
              <a:t>Repeat this 40 times</a:t>
            </a:r>
          </a:p>
        </p:txBody>
      </p:sp>
      <p:cxnSp>
        <p:nvCxnSpPr>
          <p:cNvPr id="21" name="Straight Arrow Connector 20"/>
          <p:cNvCxnSpPr/>
          <p:nvPr/>
        </p:nvCxnSpPr>
        <p:spPr bwMode="auto">
          <a:xfrm flipH="1" flipV="1">
            <a:off x="6313488" y="2398713"/>
            <a:ext cx="1643062" cy="84137"/>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74" name="TextBox 22"/>
          <p:cNvSpPr txBox="1">
            <a:spLocks noChangeArrowheads="1"/>
          </p:cNvSpPr>
          <p:nvPr/>
        </p:nvSpPr>
        <p:spPr bwMode="auto">
          <a:xfrm>
            <a:off x="7918450" y="2214563"/>
            <a:ext cx="1149350" cy="922337"/>
          </a:xfrm>
          <a:prstGeom prst="rect">
            <a:avLst/>
          </a:prstGeom>
          <a:noFill/>
          <a:ln w="9525">
            <a:noFill/>
            <a:miter lim="800000"/>
            <a:headEnd/>
            <a:tailEnd/>
          </a:ln>
        </p:spPr>
        <p:txBody>
          <a:bodyPr>
            <a:spAutoFit/>
          </a:bodyPr>
          <a:lstStyle/>
          <a:p>
            <a:pPr eaLnBrk="0" hangingPunct="0"/>
            <a:r>
              <a:rPr lang="en-US"/>
              <a:t>Finish any products</a:t>
            </a:r>
          </a:p>
        </p:txBody>
      </p:sp>
      <p:cxnSp>
        <p:nvCxnSpPr>
          <p:cNvPr id="24" name="Straight Arrow Connector 23"/>
          <p:cNvCxnSpPr/>
          <p:nvPr/>
        </p:nvCxnSpPr>
        <p:spPr bwMode="auto">
          <a:xfrm flipH="1" flipV="1">
            <a:off x="7250113" y="3502025"/>
            <a:ext cx="942975" cy="31115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40976" name="TextBox 25"/>
          <p:cNvSpPr txBox="1">
            <a:spLocks noChangeArrowheads="1"/>
          </p:cNvSpPr>
          <p:nvPr/>
        </p:nvSpPr>
        <p:spPr bwMode="auto">
          <a:xfrm>
            <a:off x="7910513" y="3817938"/>
            <a:ext cx="1149350" cy="1755775"/>
          </a:xfrm>
          <a:prstGeom prst="rect">
            <a:avLst/>
          </a:prstGeom>
          <a:noFill/>
          <a:ln w="9525">
            <a:noFill/>
            <a:miter lim="800000"/>
            <a:headEnd/>
            <a:tailEnd/>
          </a:ln>
        </p:spPr>
        <p:txBody>
          <a:bodyPr>
            <a:spAutoFit/>
          </a:bodyPr>
          <a:lstStyle/>
          <a:p>
            <a:pPr eaLnBrk="0" hangingPunct="0"/>
            <a:r>
              <a:rPr lang="en-US"/>
              <a:t>Hold until ready to remove from thermal cycler</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Techniques Based on PCR</a:t>
            </a:r>
          </a:p>
        </p:txBody>
      </p:sp>
      <p:sp>
        <p:nvSpPr>
          <p:cNvPr id="41986" name="Content Placeholder 2"/>
          <p:cNvSpPr>
            <a:spLocks noGrp="1"/>
          </p:cNvSpPr>
          <p:nvPr>
            <p:ph idx="1"/>
          </p:nvPr>
        </p:nvSpPr>
        <p:spPr/>
        <p:txBody>
          <a:bodyPr/>
          <a:lstStyle/>
          <a:p>
            <a:pPr eaLnBrk="1" hangingPunct="1"/>
            <a:r>
              <a:rPr lang="en-US" smtClean="0"/>
              <a:t>DNA microarrays</a:t>
            </a:r>
          </a:p>
          <a:p>
            <a:pPr lvl="1" eaLnBrk="1" hangingPunct="1"/>
            <a:r>
              <a:rPr lang="en-US" smtClean="0"/>
              <a:t>Small spots of identical pieces of DNA are annealed to a slide and arranged in order to determine which spots had a complementary binding event</a:t>
            </a:r>
          </a:p>
          <a:p>
            <a:pPr lvl="1" eaLnBrk="1" hangingPunct="1"/>
            <a:r>
              <a:rPr lang="en-US" smtClean="0"/>
              <a:t>The spots of DNA fragments can represent variations in gene sequences, mRNA complementary sequences, viral sequences, bacterial sequences, etc.</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Microarrays</a:t>
            </a:r>
          </a:p>
        </p:txBody>
      </p:sp>
      <p:sp>
        <p:nvSpPr>
          <p:cNvPr id="43010" name="Content Placeholder 2"/>
          <p:cNvSpPr>
            <a:spLocks noGrp="1"/>
          </p:cNvSpPr>
          <p:nvPr>
            <p:ph idx="1"/>
          </p:nvPr>
        </p:nvSpPr>
        <p:spPr>
          <a:xfrm>
            <a:off x="762000" y="1371600"/>
            <a:ext cx="4724400" cy="4114800"/>
          </a:xfrm>
        </p:spPr>
        <p:txBody>
          <a:bodyPr/>
          <a:lstStyle/>
          <a:p>
            <a:pPr eaLnBrk="1" hangingPunct="1"/>
            <a:r>
              <a:rPr lang="en-US" smtClean="0"/>
              <a:t>PCR is used to amplify the sequence of interest</a:t>
            </a:r>
          </a:p>
          <a:p>
            <a:pPr eaLnBrk="1" hangingPunct="1"/>
            <a:r>
              <a:rPr lang="en-US" smtClean="0"/>
              <a:t>They are spotted on a slide</a:t>
            </a:r>
          </a:p>
          <a:p>
            <a:pPr eaLnBrk="1" hangingPunct="1"/>
            <a:r>
              <a:rPr lang="en-US" smtClean="0"/>
              <a:t>Sequences from other samples that have been amplified with labeled nucleotides are washed</a:t>
            </a:r>
          </a:p>
          <a:p>
            <a:pPr eaLnBrk="1" hangingPunct="1"/>
            <a:r>
              <a:rPr lang="en-US" smtClean="0"/>
              <a:t>The results are detected</a:t>
            </a:r>
          </a:p>
        </p:txBody>
      </p:sp>
      <p:pic>
        <p:nvPicPr>
          <p:cNvPr id="43011" name="Picture 6"/>
          <p:cNvPicPr>
            <a:picLocks noChangeAspect="1" noChangeArrowheads="1"/>
          </p:cNvPicPr>
          <p:nvPr/>
        </p:nvPicPr>
        <p:blipFill>
          <a:blip r:embed="rId2"/>
          <a:srcRect/>
          <a:stretch>
            <a:fillRect/>
          </a:stretch>
        </p:blipFill>
        <p:spPr bwMode="auto">
          <a:xfrm>
            <a:off x="6172200" y="1219200"/>
            <a:ext cx="24669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DNA Sequencing</a:t>
            </a:r>
          </a:p>
        </p:txBody>
      </p:sp>
      <p:sp>
        <p:nvSpPr>
          <p:cNvPr id="44034" name="Content Placeholder 2"/>
          <p:cNvSpPr>
            <a:spLocks noGrp="1"/>
          </p:cNvSpPr>
          <p:nvPr>
            <p:ph idx="1"/>
          </p:nvPr>
        </p:nvSpPr>
        <p:spPr>
          <a:xfrm>
            <a:off x="381000" y="1371600"/>
            <a:ext cx="5181600" cy="4114800"/>
          </a:xfrm>
        </p:spPr>
        <p:txBody>
          <a:bodyPr/>
          <a:lstStyle/>
          <a:p>
            <a:pPr eaLnBrk="1" hangingPunct="1"/>
            <a:r>
              <a:rPr lang="en-US" sz="2200" smtClean="0"/>
              <a:t>Modern sequencing techniques use PCR to amplify the sequence to be determined</a:t>
            </a:r>
          </a:p>
          <a:p>
            <a:pPr eaLnBrk="1" hangingPunct="1"/>
            <a:r>
              <a:rPr lang="en-US" sz="2200" smtClean="0"/>
              <a:t>A mixture of terminating and non- terminating nucleotides are used in the reaction</a:t>
            </a:r>
          </a:p>
          <a:p>
            <a:pPr eaLnBrk="1" hangingPunct="1"/>
            <a:r>
              <a:rPr lang="en-US" sz="2200" smtClean="0"/>
              <a:t>Each terminating nucleotide has a different color dye added to it, a dideoxynucleotide triphosphate (ddNTP). Once the growing chain terminates, the nucleotide will have a unique color associated with it</a:t>
            </a:r>
          </a:p>
        </p:txBody>
      </p:sp>
      <p:pic>
        <p:nvPicPr>
          <p:cNvPr id="44035" name="Picture 2"/>
          <p:cNvPicPr>
            <a:picLocks noChangeAspect="1" noChangeArrowheads="1"/>
          </p:cNvPicPr>
          <p:nvPr/>
        </p:nvPicPr>
        <p:blipFill>
          <a:blip r:embed="rId2"/>
          <a:srcRect/>
          <a:stretch>
            <a:fillRect/>
          </a:stretch>
        </p:blipFill>
        <p:spPr bwMode="auto">
          <a:xfrm>
            <a:off x="5562600" y="1828800"/>
            <a:ext cx="3581400" cy="3151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What is PCR?</a:t>
            </a:r>
          </a:p>
        </p:txBody>
      </p:sp>
      <p:sp>
        <p:nvSpPr>
          <p:cNvPr id="17410" name="Content Placeholder 2"/>
          <p:cNvSpPr>
            <a:spLocks noGrp="1"/>
          </p:cNvSpPr>
          <p:nvPr>
            <p:ph idx="1"/>
          </p:nvPr>
        </p:nvSpPr>
        <p:spPr>
          <a:xfrm>
            <a:off x="609600" y="1371600"/>
            <a:ext cx="4603750" cy="4114800"/>
          </a:xfrm>
        </p:spPr>
        <p:txBody>
          <a:bodyPr/>
          <a:lstStyle/>
          <a:p>
            <a:pPr eaLnBrk="1" hangingPunct="1"/>
            <a:r>
              <a:rPr lang="en-US" sz="1800" smtClean="0"/>
              <a:t>Polymerase chain reaction or PCR</a:t>
            </a:r>
          </a:p>
          <a:p>
            <a:pPr lvl="1" eaLnBrk="1" hangingPunct="1"/>
            <a:r>
              <a:rPr lang="en-US" sz="1400" smtClean="0"/>
              <a:t>Simplified version of bacterial DNA replication</a:t>
            </a:r>
          </a:p>
          <a:p>
            <a:pPr lvl="1" eaLnBrk="1" hangingPunct="1"/>
            <a:r>
              <a:rPr lang="en-US" sz="1400" smtClean="0"/>
              <a:t>Copies a specific sequence of DNA</a:t>
            </a:r>
          </a:p>
          <a:p>
            <a:pPr lvl="2" eaLnBrk="1" hangingPunct="1"/>
            <a:r>
              <a:rPr lang="en-US" sz="1200" smtClean="0"/>
              <a:t>Target sequence</a:t>
            </a:r>
          </a:p>
          <a:p>
            <a:pPr lvl="2" eaLnBrk="1" hangingPunct="1"/>
            <a:r>
              <a:rPr lang="en-US" sz="1200" smtClean="0"/>
              <a:t>PCR products</a:t>
            </a:r>
          </a:p>
          <a:p>
            <a:pPr lvl="2" eaLnBrk="1" hangingPunct="1"/>
            <a:r>
              <a:rPr lang="en-US" sz="1200" smtClean="0"/>
              <a:t>Amplicons</a:t>
            </a:r>
          </a:p>
          <a:p>
            <a:pPr lvl="1" eaLnBrk="1" hangingPunct="1"/>
            <a:r>
              <a:rPr lang="en-US" sz="1400" smtClean="0"/>
              <a:t>Target is determined by the primers</a:t>
            </a:r>
          </a:p>
          <a:p>
            <a:pPr lvl="2" eaLnBrk="1" hangingPunct="1"/>
            <a:r>
              <a:rPr lang="en-US" sz="1200" smtClean="0"/>
              <a:t>Short sequences of single-strand DNA</a:t>
            </a:r>
          </a:p>
          <a:p>
            <a:pPr lvl="2" eaLnBrk="1" hangingPunct="1"/>
            <a:r>
              <a:rPr lang="en-US" sz="1200" smtClean="0"/>
              <a:t>To amplify a defined segment, two are required</a:t>
            </a:r>
          </a:p>
          <a:p>
            <a:pPr lvl="1" eaLnBrk="1" hangingPunct="1"/>
            <a:r>
              <a:rPr lang="en-US" sz="1400" smtClean="0"/>
              <a:t>Annealing is when the primers bind to the target sequence</a:t>
            </a:r>
          </a:p>
          <a:p>
            <a:pPr lvl="1" eaLnBrk="1" hangingPunct="1"/>
            <a:r>
              <a:rPr lang="en-US" sz="1400" smtClean="0"/>
              <a:t>The two primers are referred to as forward and reverse primers</a:t>
            </a:r>
          </a:p>
        </p:txBody>
      </p:sp>
      <p:pic>
        <p:nvPicPr>
          <p:cNvPr id="17411" name="Picture 5"/>
          <p:cNvPicPr>
            <a:picLocks noChangeAspect="1" noChangeArrowheads="1"/>
          </p:cNvPicPr>
          <p:nvPr/>
        </p:nvPicPr>
        <p:blipFill>
          <a:blip r:embed="rId2"/>
          <a:srcRect/>
          <a:stretch>
            <a:fillRect/>
          </a:stretch>
        </p:blipFill>
        <p:spPr bwMode="auto">
          <a:xfrm>
            <a:off x="5381625" y="1219200"/>
            <a:ext cx="3686175" cy="4724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DNA Sequencing</a:t>
            </a:r>
          </a:p>
        </p:txBody>
      </p:sp>
      <p:sp>
        <p:nvSpPr>
          <p:cNvPr id="45058" name="Content Placeholder 2"/>
          <p:cNvSpPr>
            <a:spLocks noGrp="1"/>
          </p:cNvSpPr>
          <p:nvPr>
            <p:ph idx="1"/>
          </p:nvPr>
        </p:nvSpPr>
        <p:spPr>
          <a:xfrm>
            <a:off x="762000" y="1371600"/>
            <a:ext cx="3733800" cy="4114800"/>
          </a:xfrm>
        </p:spPr>
        <p:txBody>
          <a:bodyPr/>
          <a:lstStyle/>
          <a:p>
            <a:pPr eaLnBrk="1" hangingPunct="1"/>
            <a:r>
              <a:rPr lang="en-US" smtClean="0"/>
              <a:t>Since the primer is known, each successive terminated fragment should be one nucleotide longer</a:t>
            </a:r>
          </a:p>
          <a:p>
            <a:pPr eaLnBrk="1" hangingPunct="1"/>
            <a:r>
              <a:rPr lang="en-US" smtClean="0"/>
              <a:t>Automated sequencers read the colors as they electrophorese past a detector</a:t>
            </a:r>
          </a:p>
        </p:txBody>
      </p:sp>
      <p:pic>
        <p:nvPicPr>
          <p:cNvPr id="45059" name="Picture 2"/>
          <p:cNvPicPr>
            <a:picLocks noChangeAspect="1" noChangeArrowheads="1"/>
          </p:cNvPicPr>
          <p:nvPr/>
        </p:nvPicPr>
        <p:blipFill>
          <a:blip r:embed="rId2"/>
          <a:srcRect/>
          <a:stretch>
            <a:fillRect/>
          </a:stretch>
        </p:blipFill>
        <p:spPr bwMode="auto">
          <a:xfrm>
            <a:off x="4495800" y="2057400"/>
            <a:ext cx="45021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Other Applications of PCR</a:t>
            </a:r>
          </a:p>
        </p:txBody>
      </p:sp>
      <p:sp>
        <p:nvSpPr>
          <p:cNvPr id="46082" name="Content Placeholder 3"/>
          <p:cNvSpPr>
            <a:spLocks noGrp="1"/>
          </p:cNvSpPr>
          <p:nvPr>
            <p:ph idx="1"/>
          </p:nvPr>
        </p:nvSpPr>
        <p:spPr>
          <a:xfrm>
            <a:off x="762000" y="1371600"/>
            <a:ext cx="7848600" cy="4114800"/>
          </a:xfrm>
        </p:spPr>
        <p:txBody>
          <a:bodyPr/>
          <a:lstStyle/>
          <a:p>
            <a:pPr eaLnBrk="1" hangingPunct="1"/>
            <a:r>
              <a:rPr lang="en-US" smtClean="0"/>
              <a:t>PCR in medicine</a:t>
            </a:r>
          </a:p>
          <a:p>
            <a:pPr lvl="1" eaLnBrk="1" hangingPunct="1"/>
            <a:r>
              <a:rPr lang="en-US" smtClean="0"/>
              <a:t>Detection of disease-causing organisms</a:t>
            </a:r>
          </a:p>
          <a:p>
            <a:pPr lvl="2" eaLnBrk="1" hangingPunct="1"/>
            <a:r>
              <a:rPr lang="en-US" smtClean="0"/>
              <a:t>Species-specific primers help isolate genes</a:t>
            </a:r>
          </a:p>
          <a:p>
            <a:pPr lvl="1" eaLnBrk="1" hangingPunct="1"/>
            <a:r>
              <a:rPr lang="en-US" smtClean="0"/>
              <a:t>Amplification of disease-causing organisms for quick diagnosis</a:t>
            </a:r>
          </a:p>
          <a:p>
            <a:pPr lvl="2" eaLnBrk="1" hangingPunct="1"/>
            <a:r>
              <a:rPr lang="en-US" smtClean="0"/>
              <a:t>Real-time PCR confirmed H1N1 outbreak</a:t>
            </a:r>
          </a:p>
          <a:p>
            <a:pPr lvl="1" eaLnBrk="1" hangingPunct="1"/>
            <a:r>
              <a:rPr lang="en-US" smtClean="0"/>
              <a:t>Amplification of genes of interest for cloning</a:t>
            </a:r>
          </a:p>
          <a:p>
            <a:pPr lvl="2" eaLnBrk="1" hangingPunct="1"/>
            <a:r>
              <a:rPr lang="en-US" smtClean="0"/>
              <a:t>Roles of genes in cancer can be explored</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Other Applications of PCR</a:t>
            </a:r>
          </a:p>
        </p:txBody>
      </p:sp>
      <p:sp>
        <p:nvSpPr>
          <p:cNvPr id="47106" name="Content Placeholder 3"/>
          <p:cNvSpPr>
            <a:spLocks noGrp="1"/>
          </p:cNvSpPr>
          <p:nvPr>
            <p:ph idx="1"/>
          </p:nvPr>
        </p:nvSpPr>
        <p:spPr>
          <a:xfrm>
            <a:off x="762000" y="1371600"/>
            <a:ext cx="4114800" cy="4114800"/>
          </a:xfrm>
        </p:spPr>
        <p:txBody>
          <a:bodyPr/>
          <a:lstStyle/>
          <a:p>
            <a:pPr eaLnBrk="1" hangingPunct="1"/>
            <a:r>
              <a:rPr lang="en-US" smtClean="0"/>
              <a:t>PCR in agriculture</a:t>
            </a:r>
          </a:p>
          <a:p>
            <a:pPr lvl="1" eaLnBrk="1" hangingPunct="1"/>
            <a:r>
              <a:rPr lang="en-US" smtClean="0"/>
              <a:t>GMO detection in foods</a:t>
            </a:r>
          </a:p>
          <a:p>
            <a:pPr lvl="1" eaLnBrk="1" hangingPunct="1"/>
            <a:r>
              <a:rPr lang="en-US" smtClean="0"/>
              <a:t>Compliance with reporting requirements</a:t>
            </a:r>
          </a:p>
          <a:p>
            <a:pPr lvl="2" eaLnBrk="1" hangingPunct="1"/>
            <a:r>
              <a:rPr lang="en-US" smtClean="0"/>
              <a:t>Can verify levels of genetic modifications in exports</a:t>
            </a:r>
          </a:p>
          <a:p>
            <a:pPr lvl="2" eaLnBrk="1" hangingPunct="1"/>
            <a:r>
              <a:rPr lang="en-US" smtClean="0"/>
              <a:t>Can identify percentages of genetic modification to meet various countries’  reporting requirements</a:t>
            </a:r>
          </a:p>
        </p:txBody>
      </p:sp>
      <p:pic>
        <p:nvPicPr>
          <p:cNvPr id="47107" name="Picture 5"/>
          <p:cNvPicPr>
            <a:picLocks noChangeAspect="1" noChangeArrowheads="1"/>
          </p:cNvPicPr>
          <p:nvPr/>
        </p:nvPicPr>
        <p:blipFill>
          <a:blip r:embed="rId2"/>
          <a:srcRect/>
          <a:stretch>
            <a:fillRect/>
          </a:stretch>
        </p:blipFill>
        <p:spPr bwMode="auto">
          <a:xfrm>
            <a:off x="5335588" y="1143000"/>
            <a:ext cx="3590925" cy="5029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Other Applications of PCR</a:t>
            </a:r>
          </a:p>
        </p:txBody>
      </p:sp>
      <p:sp>
        <p:nvSpPr>
          <p:cNvPr id="48130" name="Content Placeholder 3"/>
          <p:cNvSpPr>
            <a:spLocks noGrp="1"/>
          </p:cNvSpPr>
          <p:nvPr>
            <p:ph idx="1"/>
          </p:nvPr>
        </p:nvSpPr>
        <p:spPr>
          <a:xfrm>
            <a:off x="762000" y="1371600"/>
            <a:ext cx="3581400" cy="4114800"/>
          </a:xfrm>
        </p:spPr>
        <p:txBody>
          <a:bodyPr/>
          <a:lstStyle/>
          <a:p>
            <a:pPr eaLnBrk="1" hangingPunct="1"/>
            <a:r>
              <a:rPr lang="en-US" smtClean="0"/>
              <a:t>PCR in forensics</a:t>
            </a:r>
          </a:p>
          <a:p>
            <a:pPr lvl="1" eaLnBrk="1" hangingPunct="1"/>
            <a:r>
              <a:rPr lang="en-US" smtClean="0"/>
              <a:t>Short tandem repeats (STR) analysis</a:t>
            </a:r>
          </a:p>
          <a:p>
            <a:pPr lvl="2" eaLnBrk="1" hangingPunct="1"/>
            <a:r>
              <a:rPr lang="en-US" smtClean="0"/>
              <a:t>Short tandem repeats are amplified and used as a method of identification</a:t>
            </a:r>
          </a:p>
          <a:p>
            <a:pPr lvl="2" eaLnBrk="1" hangingPunct="1"/>
            <a:r>
              <a:rPr lang="en-US" smtClean="0"/>
              <a:t>They have repetitive regions from 2-6 bp</a:t>
            </a:r>
          </a:p>
          <a:p>
            <a:pPr lvl="2" eaLnBrk="1" hangingPunct="1"/>
            <a:r>
              <a:rPr lang="en-US" smtClean="0"/>
              <a:t>They are inherited from parents</a:t>
            </a:r>
          </a:p>
          <a:p>
            <a:pPr lvl="2" eaLnBrk="1" hangingPunct="1"/>
            <a:r>
              <a:rPr lang="en-US" smtClean="0"/>
              <a:t>They display lots of variety</a:t>
            </a:r>
          </a:p>
        </p:txBody>
      </p:sp>
      <p:pic>
        <p:nvPicPr>
          <p:cNvPr id="48131" name="Picture 5"/>
          <p:cNvPicPr>
            <a:picLocks noChangeAspect="1" noChangeArrowheads="1"/>
          </p:cNvPicPr>
          <p:nvPr/>
        </p:nvPicPr>
        <p:blipFill>
          <a:blip r:embed="rId2"/>
          <a:srcRect/>
          <a:stretch>
            <a:fillRect/>
          </a:stretch>
        </p:blipFill>
        <p:spPr bwMode="auto">
          <a:xfrm>
            <a:off x="4486275" y="1924050"/>
            <a:ext cx="4429125" cy="33337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Other Applications of PCR</a:t>
            </a:r>
          </a:p>
        </p:txBody>
      </p:sp>
      <p:pic>
        <p:nvPicPr>
          <p:cNvPr id="49154" name="Picture 5"/>
          <p:cNvPicPr>
            <a:picLocks noChangeAspect="1" noChangeArrowheads="1"/>
          </p:cNvPicPr>
          <p:nvPr/>
        </p:nvPicPr>
        <p:blipFill>
          <a:blip r:embed="rId2"/>
          <a:srcRect/>
          <a:stretch>
            <a:fillRect/>
          </a:stretch>
        </p:blipFill>
        <p:spPr bwMode="auto">
          <a:xfrm>
            <a:off x="4486275" y="1657350"/>
            <a:ext cx="4581525" cy="3543300"/>
          </a:xfrm>
          <a:prstGeom prst="rect">
            <a:avLst/>
          </a:prstGeom>
          <a:noFill/>
          <a:ln w="9525">
            <a:noFill/>
            <a:miter lim="800000"/>
            <a:headEnd/>
            <a:tailEnd/>
          </a:ln>
        </p:spPr>
      </p:pic>
      <p:sp>
        <p:nvSpPr>
          <p:cNvPr id="49155" name="Content Placeholder 3"/>
          <p:cNvSpPr>
            <a:spLocks/>
          </p:cNvSpPr>
          <p:nvPr/>
        </p:nvSpPr>
        <p:spPr bwMode="auto">
          <a:xfrm>
            <a:off x="762000" y="1524000"/>
            <a:ext cx="3581400" cy="41148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2400"/>
              <a:t>PCR in forensics</a:t>
            </a:r>
          </a:p>
          <a:p>
            <a:pPr marL="742950" lvl="1" indent="-285750">
              <a:spcBef>
                <a:spcPct val="20000"/>
              </a:spcBef>
              <a:buFontTx/>
              <a:buChar char="–"/>
            </a:pPr>
            <a:r>
              <a:rPr lang="en-US" sz="2000">
                <a:solidFill>
                  <a:srgbClr val="079500"/>
                </a:solidFill>
              </a:rPr>
              <a:t>Allele frequencies</a:t>
            </a:r>
          </a:p>
          <a:p>
            <a:pPr marL="1143000" lvl="2" indent="-228600">
              <a:spcBef>
                <a:spcPct val="20000"/>
              </a:spcBef>
              <a:buFontTx/>
              <a:buChar char="•"/>
            </a:pPr>
            <a:r>
              <a:rPr lang="en-US"/>
              <a:t>Vary between different ethic groups</a:t>
            </a:r>
          </a:p>
          <a:p>
            <a:pPr marL="742950" lvl="1" indent="-285750">
              <a:spcBef>
                <a:spcPct val="20000"/>
              </a:spcBef>
              <a:buFontTx/>
              <a:buChar char="–"/>
            </a:pPr>
            <a:r>
              <a:rPr lang="en-US" sz="2000">
                <a:solidFill>
                  <a:srgbClr val="079500"/>
                </a:solidFill>
              </a:rPr>
              <a:t>Combined DNA Index System (CODIS)</a:t>
            </a:r>
          </a:p>
          <a:p>
            <a:pPr marL="1143000" lvl="2" indent="-228600">
              <a:spcBef>
                <a:spcPct val="20000"/>
              </a:spcBef>
              <a:buFontTx/>
              <a:buChar char="•"/>
            </a:pPr>
            <a:r>
              <a:rPr lang="en-US"/>
              <a:t>Indexes 13 different STR loci</a:t>
            </a:r>
          </a:p>
          <a:p>
            <a:pPr marL="1143000" lvl="2" indent="-228600">
              <a:spcBef>
                <a:spcPct val="20000"/>
              </a:spcBef>
              <a:buFontTx/>
              <a:buChar char="•"/>
            </a:pPr>
            <a:r>
              <a:rPr lang="en-US"/>
              <a:t>Maintains national sample database FBI uses to statistically calculate random match probability</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Other Applications of PCR</a:t>
            </a:r>
          </a:p>
        </p:txBody>
      </p:sp>
      <p:sp>
        <p:nvSpPr>
          <p:cNvPr id="50178" name="Content Placeholder 3"/>
          <p:cNvSpPr>
            <a:spLocks noGrp="1"/>
          </p:cNvSpPr>
          <p:nvPr>
            <p:ph idx="1"/>
          </p:nvPr>
        </p:nvSpPr>
        <p:spPr>
          <a:xfrm>
            <a:off x="762000" y="1371600"/>
            <a:ext cx="3352800" cy="4114800"/>
          </a:xfrm>
        </p:spPr>
        <p:txBody>
          <a:bodyPr/>
          <a:lstStyle/>
          <a:p>
            <a:pPr eaLnBrk="1" hangingPunct="1"/>
            <a:r>
              <a:rPr lang="en-US" smtClean="0"/>
              <a:t>PCR in paternity</a:t>
            </a:r>
          </a:p>
          <a:p>
            <a:pPr lvl="1" eaLnBrk="1" hangingPunct="1"/>
            <a:r>
              <a:rPr lang="en-US" smtClean="0"/>
              <a:t>Samples are amplified using STR analysis</a:t>
            </a:r>
          </a:p>
          <a:p>
            <a:pPr lvl="2" eaLnBrk="1" hangingPunct="1"/>
            <a:r>
              <a:rPr lang="en-US" smtClean="0"/>
              <a:t>Children are a combination of parents </a:t>
            </a:r>
          </a:p>
          <a:p>
            <a:pPr lvl="2" eaLnBrk="1" hangingPunct="1"/>
            <a:r>
              <a:rPr lang="en-US" smtClean="0"/>
              <a:t>In example, the child is possible from the mother and father shown  </a:t>
            </a:r>
          </a:p>
          <a:p>
            <a:pPr lvl="2" eaLnBrk="1" hangingPunct="1"/>
            <a:r>
              <a:rPr lang="en-US" smtClean="0"/>
              <a:t>Method is often use to exclude paternity</a:t>
            </a:r>
          </a:p>
        </p:txBody>
      </p:sp>
      <p:pic>
        <p:nvPicPr>
          <p:cNvPr id="50179" name="Picture 2"/>
          <p:cNvPicPr>
            <a:picLocks noChangeAspect="1" noChangeArrowheads="1"/>
          </p:cNvPicPr>
          <p:nvPr/>
        </p:nvPicPr>
        <p:blipFill>
          <a:blip r:embed="rId2"/>
          <a:srcRect/>
          <a:stretch>
            <a:fillRect/>
          </a:stretch>
        </p:blipFill>
        <p:spPr bwMode="auto">
          <a:xfrm>
            <a:off x="4483100" y="1143000"/>
            <a:ext cx="4584700" cy="4572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Other Applications of PCR</a:t>
            </a:r>
          </a:p>
        </p:txBody>
      </p:sp>
      <p:sp>
        <p:nvSpPr>
          <p:cNvPr id="51202" name="Content Placeholder 3"/>
          <p:cNvSpPr>
            <a:spLocks noGrp="1"/>
          </p:cNvSpPr>
          <p:nvPr>
            <p:ph idx="1"/>
          </p:nvPr>
        </p:nvSpPr>
        <p:spPr>
          <a:xfrm>
            <a:off x="762000" y="1371600"/>
            <a:ext cx="3733800" cy="4114800"/>
          </a:xfrm>
        </p:spPr>
        <p:txBody>
          <a:bodyPr/>
          <a:lstStyle/>
          <a:p>
            <a:pPr eaLnBrk="1" hangingPunct="1"/>
            <a:r>
              <a:rPr lang="en-US" smtClean="0"/>
              <a:t>PCR in human migration</a:t>
            </a:r>
          </a:p>
          <a:p>
            <a:pPr lvl="1" eaLnBrk="1" hangingPunct="1"/>
            <a:r>
              <a:rPr lang="en-US" smtClean="0"/>
              <a:t>Short interspersed repetitive elements (SINEs) have been inserted randomly into our human genome over millions of years.  Alu is one such element</a:t>
            </a:r>
          </a:p>
          <a:p>
            <a:pPr lvl="1" eaLnBrk="1" hangingPunct="1"/>
            <a:r>
              <a:rPr lang="en-US" smtClean="0"/>
              <a:t>PV92 is one specific Alu repetitive element</a:t>
            </a:r>
          </a:p>
          <a:p>
            <a:pPr lvl="1" eaLnBrk="1" hangingPunct="1"/>
            <a:r>
              <a:rPr lang="en-US" smtClean="0"/>
              <a:t>Can be used to trace migration of humans</a:t>
            </a:r>
          </a:p>
        </p:txBody>
      </p:sp>
      <p:pic>
        <p:nvPicPr>
          <p:cNvPr id="51203" name="Picture 5"/>
          <p:cNvPicPr>
            <a:picLocks noChangeAspect="1" noChangeArrowheads="1"/>
          </p:cNvPicPr>
          <p:nvPr/>
        </p:nvPicPr>
        <p:blipFill>
          <a:blip r:embed="rId2"/>
          <a:srcRect/>
          <a:stretch>
            <a:fillRect/>
          </a:stretch>
        </p:blipFill>
        <p:spPr bwMode="auto">
          <a:xfrm>
            <a:off x="4476750" y="1133475"/>
            <a:ext cx="4591050" cy="4962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Other Applications of PCR</a:t>
            </a:r>
          </a:p>
        </p:txBody>
      </p:sp>
      <p:sp>
        <p:nvSpPr>
          <p:cNvPr id="52226" name="Content Placeholder 3"/>
          <p:cNvSpPr>
            <a:spLocks noGrp="1"/>
          </p:cNvSpPr>
          <p:nvPr>
            <p:ph idx="1"/>
          </p:nvPr>
        </p:nvSpPr>
        <p:spPr>
          <a:xfrm>
            <a:off x="762000" y="1371600"/>
            <a:ext cx="7162800" cy="4114800"/>
          </a:xfrm>
        </p:spPr>
        <p:txBody>
          <a:bodyPr/>
          <a:lstStyle/>
          <a:p>
            <a:pPr eaLnBrk="1" hangingPunct="1"/>
            <a:r>
              <a:rPr lang="en-US" smtClean="0"/>
              <a:t>PCR in wildlife conservation</a:t>
            </a:r>
          </a:p>
          <a:p>
            <a:pPr lvl="1" eaLnBrk="1" hangingPunct="1"/>
            <a:r>
              <a:rPr lang="en-US" smtClean="0"/>
              <a:t>Poaching endangers many animals in the world today</a:t>
            </a:r>
          </a:p>
          <a:p>
            <a:pPr lvl="1" eaLnBrk="1" hangingPunct="1"/>
            <a:r>
              <a:rPr lang="en-US" smtClean="0"/>
              <a:t>STR analysis can determine legality of animal parts to possess or sell</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Chapter 6 Summary</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Challenges of DNA Replication in a Tube</a:t>
            </a:r>
          </a:p>
        </p:txBody>
      </p:sp>
      <p:sp>
        <p:nvSpPr>
          <p:cNvPr id="18434" name="Content Placeholder 2"/>
          <p:cNvSpPr>
            <a:spLocks noGrp="1"/>
          </p:cNvSpPr>
          <p:nvPr>
            <p:ph idx="1"/>
          </p:nvPr>
        </p:nvSpPr>
        <p:spPr>
          <a:xfrm>
            <a:off x="762000" y="1204913"/>
            <a:ext cx="4495800" cy="4114800"/>
          </a:xfrm>
        </p:spPr>
        <p:txBody>
          <a:bodyPr/>
          <a:lstStyle/>
          <a:p>
            <a:pPr eaLnBrk="1" hangingPunct="1"/>
            <a:r>
              <a:rPr lang="en-US" sz="1800" smtClean="0"/>
              <a:t>Normal replication uses enzymes that are heat sensitive</a:t>
            </a:r>
          </a:p>
          <a:p>
            <a:pPr eaLnBrk="1" hangingPunct="1"/>
            <a:r>
              <a:rPr lang="en-US" sz="1800" smtClean="0"/>
              <a:t>Using heat to denature the double strands of DNA, would damage the enzymes</a:t>
            </a:r>
          </a:p>
          <a:p>
            <a:pPr eaLnBrk="1" hangingPunct="1"/>
            <a:r>
              <a:rPr lang="en-US" sz="1800" smtClean="0"/>
              <a:t>Heat-stable DNA polymerases were the key to developing in vitro method of replication</a:t>
            </a:r>
          </a:p>
          <a:p>
            <a:pPr eaLnBrk="1" hangingPunct="1"/>
            <a:r>
              <a:rPr lang="en-US" sz="1800" i="1" smtClean="0"/>
              <a:t>Thermus aquaticus </a:t>
            </a:r>
            <a:r>
              <a:rPr lang="en-US" sz="1800" smtClean="0"/>
              <a:t>was the bacteria from which the first heat-stable DNA polymerase was isolated and the enzyme was named Taq polymerase</a:t>
            </a:r>
          </a:p>
        </p:txBody>
      </p:sp>
      <p:pic>
        <p:nvPicPr>
          <p:cNvPr id="18435" name="Picture 5"/>
          <p:cNvPicPr>
            <a:picLocks noChangeAspect="1" noChangeArrowheads="1"/>
          </p:cNvPicPr>
          <p:nvPr/>
        </p:nvPicPr>
        <p:blipFill>
          <a:blip r:embed="rId2"/>
          <a:srcRect/>
          <a:stretch>
            <a:fillRect/>
          </a:stretch>
        </p:blipFill>
        <p:spPr bwMode="auto">
          <a:xfrm>
            <a:off x="5562600" y="1752600"/>
            <a:ext cx="3276600" cy="26590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Normal Bacterial Replication</a:t>
            </a:r>
          </a:p>
        </p:txBody>
      </p:sp>
      <p:sp>
        <p:nvSpPr>
          <p:cNvPr id="19458" name="Content Placeholder 2"/>
          <p:cNvSpPr>
            <a:spLocks noGrp="1"/>
          </p:cNvSpPr>
          <p:nvPr>
            <p:ph idx="1"/>
          </p:nvPr>
        </p:nvSpPr>
        <p:spPr>
          <a:xfrm>
            <a:off x="685800" y="1524000"/>
            <a:ext cx="8229600" cy="4530725"/>
          </a:xfrm>
        </p:spPr>
        <p:txBody>
          <a:bodyPr/>
          <a:lstStyle/>
          <a:p>
            <a:pPr eaLnBrk="1" hangingPunct="1"/>
            <a:r>
              <a:rPr lang="en-US" smtClean="0"/>
              <a:t>Steps:</a:t>
            </a:r>
          </a:p>
          <a:p>
            <a:pPr lvl="1" eaLnBrk="1" hangingPunct="1"/>
            <a:r>
              <a:rPr lang="en-US" smtClean="0"/>
              <a:t>Topoisomerase gradually unwinds the DNA helix ahead of the replication fork. Helicase unzips the strands by breaking hydrogen bonds</a:t>
            </a:r>
          </a:p>
          <a:p>
            <a:pPr lvl="1" eaLnBrk="1" hangingPunct="1"/>
            <a:r>
              <a:rPr lang="en-US" smtClean="0"/>
              <a:t>Single-stranded binding proteins prevent DNA from reannealing</a:t>
            </a:r>
          </a:p>
          <a:p>
            <a:pPr lvl="1" eaLnBrk="1" hangingPunct="1"/>
            <a:r>
              <a:rPr lang="en-US" smtClean="0"/>
              <a:t>Primase adds RNA nucleotides in the 5</a:t>
            </a:r>
            <a:r>
              <a:rPr lang="en-US" smtClean="0">
                <a:cs typeface="Arial" charset="0"/>
              </a:rPr>
              <a:t>'</a:t>
            </a:r>
            <a:r>
              <a:rPr lang="en-US" smtClean="0"/>
              <a:t>3</a:t>
            </a:r>
            <a:r>
              <a:rPr lang="en-US" smtClean="0">
                <a:cs typeface="Arial" charset="0"/>
              </a:rPr>
              <a:t>'</a:t>
            </a:r>
            <a:r>
              <a:rPr lang="en-US" smtClean="0"/>
              <a:t> direction</a:t>
            </a:r>
          </a:p>
          <a:p>
            <a:pPr lvl="1" eaLnBrk="1" hangingPunct="1"/>
            <a:r>
              <a:rPr lang="en-US" smtClean="0"/>
              <a:t>DNA polymerase III adds nucleotides to the ends of the RNA primers</a:t>
            </a:r>
          </a:p>
          <a:p>
            <a:pPr lvl="1" eaLnBrk="1" hangingPunct="1"/>
            <a:r>
              <a:rPr lang="en-US" smtClean="0"/>
              <a:t>DNA polymerase I corrects mistakes and removes RNA nucleotides and replaces them with DNA nucleotides</a:t>
            </a:r>
          </a:p>
          <a:p>
            <a:pPr lvl="1" eaLnBrk="1" hangingPunct="1"/>
            <a:r>
              <a:rPr lang="en-US" smtClean="0"/>
              <a:t>Ligase links the leading and lagging strands (Okazaki fragments)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Normal Bacterial Replication</a:t>
            </a:r>
          </a:p>
        </p:txBody>
      </p:sp>
      <p:pic>
        <p:nvPicPr>
          <p:cNvPr id="20482" name="Picture 4"/>
          <p:cNvPicPr>
            <a:picLocks noChangeAspect="1" noChangeArrowheads="1"/>
          </p:cNvPicPr>
          <p:nvPr/>
        </p:nvPicPr>
        <p:blipFill>
          <a:blip r:embed="rId2"/>
          <a:srcRect/>
          <a:stretch>
            <a:fillRect/>
          </a:stretch>
        </p:blipFill>
        <p:spPr bwMode="auto">
          <a:xfrm>
            <a:off x="704850" y="2024063"/>
            <a:ext cx="7734300" cy="2809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Components of a PCR Reaction</a:t>
            </a:r>
          </a:p>
        </p:txBody>
      </p:sp>
      <p:sp>
        <p:nvSpPr>
          <p:cNvPr id="21506" name="Content Placeholder 2"/>
          <p:cNvSpPr>
            <a:spLocks noGrp="1"/>
          </p:cNvSpPr>
          <p:nvPr>
            <p:ph idx="1"/>
          </p:nvPr>
        </p:nvSpPr>
        <p:spPr>
          <a:xfrm>
            <a:off x="762000" y="1371600"/>
            <a:ext cx="3810000" cy="4114800"/>
          </a:xfrm>
        </p:spPr>
        <p:txBody>
          <a:bodyPr/>
          <a:lstStyle/>
          <a:p>
            <a:pPr eaLnBrk="1" hangingPunct="1"/>
            <a:r>
              <a:rPr lang="en-US" smtClean="0"/>
              <a:t>Template DNA</a:t>
            </a:r>
          </a:p>
          <a:p>
            <a:pPr eaLnBrk="1" hangingPunct="1"/>
            <a:r>
              <a:rPr lang="en-US" smtClean="0"/>
              <a:t>Nucleotides (dNTPs)</a:t>
            </a:r>
          </a:p>
          <a:p>
            <a:pPr eaLnBrk="1" hangingPunct="1"/>
            <a:r>
              <a:rPr lang="en-US" smtClean="0"/>
              <a:t>PCR buffer</a:t>
            </a:r>
          </a:p>
          <a:p>
            <a:pPr eaLnBrk="1" hangingPunct="1"/>
            <a:r>
              <a:rPr lang="en-US" smtClean="0"/>
              <a:t>Magnesium chloride (MgCl</a:t>
            </a:r>
            <a:r>
              <a:rPr lang="en-US" baseline="-25000" smtClean="0"/>
              <a:t>2</a:t>
            </a:r>
            <a:r>
              <a:rPr lang="en-US" smtClean="0"/>
              <a:t>)</a:t>
            </a:r>
          </a:p>
          <a:p>
            <a:pPr eaLnBrk="1" hangingPunct="1"/>
            <a:r>
              <a:rPr lang="en-US" smtClean="0"/>
              <a:t>Forward and reverse primers</a:t>
            </a:r>
          </a:p>
          <a:p>
            <a:pPr eaLnBrk="1" hangingPunct="1"/>
            <a:r>
              <a:rPr lang="en-US" smtClean="0"/>
              <a:t>DNA polymerase</a:t>
            </a:r>
          </a:p>
        </p:txBody>
      </p:sp>
      <p:pic>
        <p:nvPicPr>
          <p:cNvPr id="21507" name="Picture 5"/>
          <p:cNvPicPr>
            <a:picLocks noChangeAspect="1" noChangeArrowheads="1"/>
          </p:cNvPicPr>
          <p:nvPr/>
        </p:nvPicPr>
        <p:blipFill>
          <a:blip r:embed="rId2"/>
          <a:srcRect/>
          <a:stretch>
            <a:fillRect/>
          </a:stretch>
        </p:blipFill>
        <p:spPr bwMode="auto">
          <a:xfrm>
            <a:off x="5029200" y="1447800"/>
            <a:ext cx="3686175" cy="3943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t>Thermal Cyclers</a:t>
            </a:r>
          </a:p>
        </p:txBody>
      </p:sp>
      <p:sp>
        <p:nvSpPr>
          <p:cNvPr id="22530" name="Content Placeholder 2"/>
          <p:cNvSpPr>
            <a:spLocks noGrp="1"/>
          </p:cNvSpPr>
          <p:nvPr>
            <p:ph idx="4294967295"/>
          </p:nvPr>
        </p:nvSpPr>
        <p:spPr>
          <a:xfrm>
            <a:off x="762000" y="1371600"/>
            <a:ext cx="3657600" cy="4114800"/>
          </a:xfrm>
        </p:spPr>
        <p:txBody>
          <a:bodyPr/>
          <a:lstStyle/>
          <a:p>
            <a:pPr eaLnBrk="1" hangingPunct="1"/>
            <a:r>
              <a:rPr lang="en-US" sz="1800" smtClean="0"/>
              <a:t>Initially water baths were used, but that was very labor intensive</a:t>
            </a:r>
          </a:p>
          <a:p>
            <a:pPr eaLnBrk="1" hangingPunct="1"/>
            <a:r>
              <a:rPr lang="en-US" sz="1800" smtClean="0"/>
              <a:t>Thermal cyclers are electronically controlled heat blocks that can quickly change from one temperature to another</a:t>
            </a:r>
          </a:p>
          <a:p>
            <a:pPr eaLnBrk="1" hangingPunct="1"/>
            <a:r>
              <a:rPr lang="en-US" sz="1800" smtClean="0"/>
              <a:t>They are programmable and are in many different configurations depending upon their purpose</a:t>
            </a:r>
          </a:p>
          <a:p>
            <a:pPr eaLnBrk="1" hangingPunct="1"/>
            <a:r>
              <a:rPr lang="en-US" sz="1800" smtClean="0"/>
              <a:t>They most commonly have graphical interfaces that make them very easy to program</a:t>
            </a:r>
          </a:p>
        </p:txBody>
      </p:sp>
      <p:pic>
        <p:nvPicPr>
          <p:cNvPr id="22531" name="Picture 2"/>
          <p:cNvPicPr>
            <a:picLocks noChangeAspect="1" noChangeArrowheads="1"/>
          </p:cNvPicPr>
          <p:nvPr/>
        </p:nvPicPr>
        <p:blipFill>
          <a:blip r:embed="rId2"/>
          <a:srcRect/>
          <a:stretch>
            <a:fillRect/>
          </a:stretch>
        </p:blipFill>
        <p:spPr bwMode="auto">
          <a:xfrm>
            <a:off x="5029200" y="1752600"/>
            <a:ext cx="3582988" cy="304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smtClean="0"/>
              <a:t>Types of PCR</a:t>
            </a:r>
          </a:p>
        </p:txBody>
      </p:sp>
      <p:sp>
        <p:nvSpPr>
          <p:cNvPr id="23554" name="Content Placeholder 2"/>
          <p:cNvSpPr>
            <a:spLocks noGrp="1"/>
          </p:cNvSpPr>
          <p:nvPr>
            <p:ph idx="4294967295"/>
          </p:nvPr>
        </p:nvSpPr>
        <p:spPr>
          <a:xfrm>
            <a:off x="658813" y="1143000"/>
            <a:ext cx="7037387" cy="4114800"/>
          </a:xfrm>
        </p:spPr>
        <p:txBody>
          <a:bodyPr/>
          <a:lstStyle/>
          <a:p>
            <a:pPr eaLnBrk="1" hangingPunct="1"/>
            <a:r>
              <a:rPr lang="en-US" smtClean="0"/>
              <a:t>There are many variations of traditional PCR</a:t>
            </a:r>
          </a:p>
          <a:p>
            <a:pPr lvl="1" eaLnBrk="1" hangingPunct="1"/>
            <a:r>
              <a:rPr lang="en-US" smtClean="0"/>
              <a:t>Real-time or quantitative PCR (qPCR)</a:t>
            </a:r>
          </a:p>
          <a:p>
            <a:pPr lvl="1" eaLnBrk="1" hangingPunct="1"/>
            <a:r>
              <a:rPr lang="en-US" smtClean="0"/>
              <a:t>Reverse transcription PCR (RT-PCR)</a:t>
            </a:r>
          </a:p>
          <a:p>
            <a:pPr lvl="1" eaLnBrk="1" hangingPunct="1"/>
            <a:r>
              <a:rPr lang="en-US" smtClean="0"/>
              <a:t>Multiplex PCR</a:t>
            </a:r>
          </a:p>
          <a:p>
            <a:pPr lvl="1" eaLnBrk="1" hangingPunct="1"/>
            <a:r>
              <a:rPr lang="en-US" smtClean="0"/>
              <a:t>Degenerate PCR</a:t>
            </a:r>
          </a:p>
          <a:p>
            <a:pPr lvl="1" eaLnBrk="1" hangingPunct="1"/>
            <a:r>
              <a:rPr lang="en-US" smtClean="0"/>
              <a:t>Nested PCR</a:t>
            </a:r>
          </a:p>
          <a:p>
            <a:pPr lvl="1" eaLnBrk="1" hangingPunct="1"/>
            <a:r>
              <a:rPr lang="en-US" smtClean="0"/>
              <a:t>Random amplification of polymorphic DNA (RAPD)</a:t>
            </a:r>
          </a:p>
          <a:p>
            <a:pPr lvl="1" eaLnBrk="1" hangingPunct="1"/>
            <a:r>
              <a:rPr lang="en-US" smtClean="0"/>
              <a:t>Fast PCR</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11-1754_BioEdTextbookPPT_FINAL tmp</Template>
  <TotalTime>1232</TotalTime>
  <Words>1566</Words>
  <Application>Microsoft Office PowerPoint</Application>
  <PresentationFormat>On-screen Show (4:3)</PresentationFormat>
  <Paragraphs>212</Paragraphs>
  <Slides>38</Slides>
  <Notes>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38</vt:i4>
      </vt:variant>
    </vt:vector>
  </HeadingPairs>
  <TitlesOfParts>
    <vt:vector size="43" baseType="lpstr">
      <vt:lpstr>Arial</vt:lpstr>
      <vt:lpstr>MS PGothic</vt:lpstr>
      <vt:lpstr>Wingdings</vt:lpstr>
      <vt:lpstr>Blank Presentation</vt:lpstr>
      <vt:lpstr>Blank Presentation</vt:lpstr>
      <vt:lpstr>The Polymerase  Chain Reaction</vt:lpstr>
      <vt:lpstr>Invention of PCR</vt:lpstr>
      <vt:lpstr>What is PCR?</vt:lpstr>
      <vt:lpstr>Challenges of DNA Replication in a Tube</vt:lpstr>
      <vt:lpstr>Normal Bacterial Replication</vt:lpstr>
      <vt:lpstr>Normal Bacterial Replication</vt:lpstr>
      <vt:lpstr>Components of a PCR Reaction</vt:lpstr>
      <vt:lpstr>Thermal Cyclers</vt:lpstr>
      <vt:lpstr>Types of PCR</vt:lpstr>
      <vt:lpstr>Real-Time PCR</vt:lpstr>
      <vt:lpstr>Reverse Transcription PCR</vt:lpstr>
      <vt:lpstr>Other Types of PCR</vt:lpstr>
      <vt:lpstr>Other Types of PCR</vt:lpstr>
      <vt:lpstr>Other Types of PCR</vt:lpstr>
      <vt:lpstr>PCR Optimization</vt:lpstr>
      <vt:lpstr>PCR Optimization</vt:lpstr>
      <vt:lpstr>PCR Optimization</vt:lpstr>
      <vt:lpstr>PCR Optimization</vt:lpstr>
      <vt:lpstr>PCR Optimization</vt:lpstr>
      <vt:lpstr>PCR Optimization</vt:lpstr>
      <vt:lpstr>PCR Optimization</vt:lpstr>
      <vt:lpstr>PCR Optimization</vt:lpstr>
      <vt:lpstr>PCR Optimization</vt:lpstr>
      <vt:lpstr>PCR Optimization</vt:lpstr>
      <vt:lpstr>PCR Optimization</vt:lpstr>
      <vt:lpstr>PCR Optimization</vt:lpstr>
      <vt:lpstr>Techniques Based on PCR</vt:lpstr>
      <vt:lpstr>Microarrays</vt:lpstr>
      <vt:lpstr>DNA Sequencing</vt:lpstr>
      <vt:lpstr>DNA Sequencing</vt:lpstr>
      <vt:lpstr>Other Applications of PCR</vt:lpstr>
      <vt:lpstr>Other Applications of PCR</vt:lpstr>
      <vt:lpstr>Other Applications of PCR</vt:lpstr>
      <vt:lpstr>Other Applications of PCR</vt:lpstr>
      <vt:lpstr>Other Applications of PCR</vt:lpstr>
      <vt:lpstr>Other Applications of PCR</vt:lpstr>
      <vt:lpstr>Other Applications of PCR</vt:lpstr>
      <vt:lpstr>Chapter 6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Brown</dc:creator>
  <cp:lastModifiedBy>efong</cp:lastModifiedBy>
  <cp:revision>112</cp:revision>
  <dcterms:created xsi:type="dcterms:W3CDTF">2012-07-07T22:09:29Z</dcterms:created>
  <dcterms:modified xsi:type="dcterms:W3CDTF">2012-11-20T23:09:18Z</dcterms:modified>
</cp:coreProperties>
</file>