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5" r:id="rId3"/>
    <p:sldId id="263" r:id="rId4"/>
    <p:sldId id="258" r:id="rId5"/>
    <p:sldId id="264" r:id="rId6"/>
    <p:sldId id="259" r:id="rId7"/>
    <p:sldId id="260" r:id="rId8"/>
    <p:sldId id="261" r:id="rId9"/>
    <p:sldId id="262" r:id="rId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FFCC"/>
    <a:srgbClr val="6666FF"/>
    <a:srgbClr val="FF3300"/>
    <a:srgbClr val="770972"/>
    <a:srgbClr val="620080"/>
    <a:srgbClr val="009900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8458810B-3FE3-4C8D-AF9C-F1C67468D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95CA0C71-67FB-42F3-B862-B8AC1734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295400"/>
            <a:ext cx="77724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33600"/>
            <a:ext cx="7772400" cy="457200"/>
          </a:xfrm>
        </p:spPr>
        <p:txBody>
          <a:bodyPr/>
          <a:lstStyle>
            <a:lvl1pPr marL="0" indent="0" algn="r">
              <a:buFont typeface="Wingdings" charset="2"/>
              <a:buNone/>
              <a:defRPr sz="2000" b="1">
                <a:solidFill>
                  <a:srgbClr val="0795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38200" y="6400800"/>
            <a:ext cx="401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62000" y="6400800"/>
            <a:ext cx="548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>
                <a:solidFill>
                  <a:schemeClr val="bg2"/>
                </a:solidFill>
                <a:ea typeface="+mn-ea"/>
                <a:cs typeface="+mn-cs"/>
              </a:rPr>
              <a:t>Biotechnology: A Laboratory Skills Course  |   explorer.bio-rad.com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001000" y="457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077200" y="533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28600" y="6407150"/>
            <a:ext cx="369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6ACA7699-D9A1-437E-8C95-D83417262294}" type="slidenum">
              <a:rPr lang="en-US" sz="1200">
                <a:solidFill>
                  <a:schemeClr val="bg2"/>
                </a:solidFill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sz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79500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"/>
            <a:ext cx="38862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Laboratory Skills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219200" y="2057400"/>
            <a:ext cx="7772400" cy="45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Activity 2.3: Kool-Aid Column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Chromatography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Activity 2.3: Kool-Aid Column Chromatography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6400800" cy="4114800"/>
          </a:xfrm>
        </p:spPr>
        <p:txBody>
          <a:bodyPr/>
          <a:lstStyle/>
          <a:p>
            <a:pPr eaLnBrk="1" hangingPunct="1"/>
            <a:r>
              <a:rPr lang="en-US" smtClean="0"/>
              <a:t>Research question:</a:t>
            </a:r>
          </a:p>
          <a:p>
            <a:pPr lvl="1" eaLnBrk="1" hangingPunct="1"/>
            <a:r>
              <a:rPr lang="en-US" smtClean="0"/>
              <a:t>Can pigments be separated by using differences in their chemical properties?</a:t>
            </a:r>
          </a:p>
          <a:p>
            <a:pPr eaLnBrk="1" hangingPunct="1"/>
            <a:r>
              <a:rPr lang="en-US" smtClean="0"/>
              <a:t>Objectives:</a:t>
            </a:r>
          </a:p>
          <a:p>
            <a:pPr lvl="1" eaLnBrk="1" hangingPunct="1"/>
            <a:r>
              <a:rPr lang="en-US" smtClean="0"/>
              <a:t>Make 5% and 25% 2-propanol solutions</a:t>
            </a:r>
          </a:p>
          <a:p>
            <a:pPr lvl="1" eaLnBrk="1" hangingPunct="1"/>
            <a:r>
              <a:rPr lang="en-US" smtClean="0"/>
              <a:t>Separate Kool-Aid pigments using column chromatography</a:t>
            </a:r>
          </a:p>
          <a:p>
            <a:pPr lvl="1" eaLnBrk="1" hangingPunct="1"/>
            <a:r>
              <a:rPr lang="en-US" smtClean="0"/>
              <a:t>Write up the experiment in your laboratory notebook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r="5895"/>
          <a:stretch/>
        </p:blipFill>
        <p:spPr bwMode="auto">
          <a:xfrm>
            <a:off x="6543675" y="2465387"/>
            <a:ext cx="2057400" cy="2738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Safety Reminders</a:t>
            </a:r>
          </a:p>
        </p:txBody>
      </p:sp>
      <p:sp>
        <p:nvSpPr>
          <p:cNvPr id="17410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Follow all laboratory safety procedures</a:t>
            </a:r>
          </a:p>
          <a:p>
            <a:pPr lvl="1" eaLnBrk="1" hangingPunct="1"/>
            <a:r>
              <a:rPr lang="en-US" smtClean="0"/>
              <a:t>Alcohol is flammable, take precautions to reduce possibility of ignition</a:t>
            </a:r>
          </a:p>
          <a:p>
            <a:pPr lvl="1" eaLnBrk="1" hangingPunct="1"/>
            <a:r>
              <a:rPr lang="en-US" smtClean="0"/>
              <a:t>Read/review all MSDS before beginning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Tips</a:t>
            </a:r>
          </a:p>
        </p:txBody>
      </p:sp>
      <p:sp>
        <p:nvSpPr>
          <p:cNvPr id="18434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30725"/>
          </a:xfrm>
        </p:spPr>
        <p:txBody>
          <a:bodyPr/>
          <a:lstStyle/>
          <a:p>
            <a:pPr eaLnBrk="1" hangingPunct="1"/>
            <a:r>
              <a:rPr lang="en-US" smtClean="0"/>
              <a:t>Make sure to always attach the cartridge to the syringe with the long end</a:t>
            </a:r>
          </a:p>
          <a:p>
            <a:pPr eaLnBrk="1" hangingPunct="1"/>
            <a:r>
              <a:rPr lang="en-US" smtClean="0"/>
              <a:t>Make sure to remove the cartridge before pulling the syringe plunger out</a:t>
            </a:r>
          </a:p>
          <a:p>
            <a:pPr eaLnBrk="1" hangingPunct="1"/>
            <a:r>
              <a:rPr lang="en-US" smtClean="0"/>
              <a:t>Press the plunger at a constant rate, not too fast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371600"/>
            <a:ext cx="35623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Separation of Kool-Aid Pigments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Play video: Kool-Aid Chromatography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Skills to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30725"/>
          </a:xfrm>
        </p:spPr>
        <p:txBody>
          <a:bodyPr/>
          <a:lstStyle/>
          <a:p>
            <a:pPr eaLnBrk="1" hangingPunct="1"/>
            <a:r>
              <a:rPr lang="en-US" smtClean="0"/>
              <a:t>Perform calculations using the C</a:t>
            </a:r>
            <a:r>
              <a:rPr lang="en-US" baseline="-25000" smtClean="0"/>
              <a:t>1</a:t>
            </a:r>
            <a:r>
              <a:rPr lang="en-US" smtClean="0"/>
              <a:t>V</a:t>
            </a:r>
            <a:r>
              <a:rPr lang="en-US" baseline="-25000" smtClean="0"/>
              <a:t>1 </a:t>
            </a:r>
            <a:r>
              <a:rPr lang="en-US" smtClean="0"/>
              <a:t>= C</a:t>
            </a:r>
            <a:r>
              <a:rPr lang="en-US" baseline="-25000" smtClean="0"/>
              <a:t>2</a:t>
            </a:r>
            <a:r>
              <a:rPr lang="en-US" smtClean="0"/>
              <a:t>V</a:t>
            </a:r>
            <a:r>
              <a:rPr lang="en-US" baseline="-25000" smtClean="0"/>
              <a:t>2</a:t>
            </a:r>
            <a:r>
              <a:rPr lang="en-US" smtClean="0"/>
              <a:t> equation</a:t>
            </a:r>
          </a:p>
          <a:p>
            <a:pPr eaLnBrk="1" hangingPunct="1"/>
            <a:r>
              <a:rPr lang="en-US" smtClean="0"/>
              <a:t>Follow protocols</a:t>
            </a:r>
          </a:p>
          <a:p>
            <a:pPr eaLnBrk="1" hangingPunct="1"/>
            <a:r>
              <a:rPr lang="en-US" smtClean="0"/>
              <a:t>Wash glassware properly</a:t>
            </a:r>
          </a:p>
          <a:p>
            <a:pPr eaLnBrk="1" hangingPunct="1"/>
            <a:r>
              <a:rPr lang="en-US" smtClean="0"/>
              <a:t>Select and use appropriate equipment</a:t>
            </a:r>
          </a:p>
          <a:p>
            <a:pPr eaLnBrk="1" hangingPunct="1"/>
            <a:r>
              <a:rPr lang="en-US" smtClean="0"/>
              <a:t>Make percent solutions (v/v)</a:t>
            </a:r>
          </a:p>
          <a:p>
            <a:pPr eaLnBrk="1" hangingPunct="1"/>
            <a:r>
              <a:rPr lang="en-US" smtClean="0"/>
              <a:t>Write label for reagent bottle</a:t>
            </a:r>
          </a:p>
          <a:p>
            <a:pPr eaLnBrk="1" hangingPunct="1"/>
            <a:r>
              <a:rPr lang="en-US" smtClean="0"/>
              <a:t>Use a Sep-Pak C18 cartridge and syringe</a:t>
            </a:r>
          </a:p>
          <a:p>
            <a:pPr eaLnBrk="1" hangingPunct="1"/>
            <a:r>
              <a:rPr lang="en-US" smtClean="0"/>
              <a:t>Use graduated cylinders, serological pipets, micropipets</a:t>
            </a:r>
          </a:p>
          <a:p>
            <a:pPr eaLnBrk="1" hangingPunct="1"/>
            <a:r>
              <a:rPr lang="en-US" smtClean="0"/>
              <a:t>Maintain a laboratory notebook</a:t>
            </a:r>
          </a:p>
          <a:p>
            <a:pPr eaLnBrk="1" hangingPunct="1"/>
            <a:r>
              <a:rPr lang="en-US" smtClean="0"/>
              <a:t>Interpret results and draw conclusions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 Workstation Materials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49363"/>
            <a:ext cx="563880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Protocol Highlights/Tips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30725"/>
          </a:xfrm>
        </p:spPr>
        <p:txBody>
          <a:bodyPr/>
          <a:lstStyle/>
          <a:p>
            <a:pPr eaLnBrk="1" hangingPunct="1"/>
            <a:r>
              <a:rPr lang="en-US" smtClean="0"/>
              <a:t>When calculations are complete for making alcohols, add the concentrated alcohol to the graduated cylinder and then add water to QS to 100 ml</a:t>
            </a:r>
          </a:p>
          <a:p>
            <a:pPr lvl="1" eaLnBrk="1" hangingPunct="1"/>
            <a:r>
              <a:rPr lang="en-US" smtClean="0"/>
              <a:t>QS is Latin for </a:t>
            </a:r>
            <a:r>
              <a:rPr lang="en-US" i="1" smtClean="0"/>
              <a:t>quantum satis</a:t>
            </a:r>
            <a:r>
              <a:rPr lang="en-US" smtClean="0"/>
              <a:t> or a sufficient quantity</a:t>
            </a:r>
          </a:p>
          <a:p>
            <a:pPr lvl="1" eaLnBrk="1" hangingPunct="1"/>
            <a:r>
              <a:rPr lang="en-US" smtClean="0"/>
              <a:t>This means to fill until it reaches the desired volume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87463"/>
            <a:ext cx="3841750" cy="4873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30725"/>
          </a:xfrm>
        </p:spPr>
        <p:txBody>
          <a:bodyPr/>
          <a:lstStyle/>
          <a:p>
            <a:pPr eaLnBrk="1" hangingPunct="1"/>
            <a:r>
              <a:rPr lang="en-US" smtClean="0"/>
              <a:t>Make sure to:</a:t>
            </a:r>
          </a:p>
          <a:p>
            <a:pPr lvl="1" eaLnBrk="1" hangingPunct="1"/>
            <a:r>
              <a:rPr lang="en-US" smtClean="0"/>
              <a:t>Record all steps in your notebook following the proper technique</a:t>
            </a:r>
          </a:p>
          <a:p>
            <a:pPr lvl="1" eaLnBrk="1" hangingPunct="1"/>
            <a:r>
              <a:rPr lang="en-US" smtClean="0"/>
              <a:t>Remember to remove the cartridge as demonstrated</a:t>
            </a:r>
          </a:p>
          <a:p>
            <a:pPr lvl="1" eaLnBrk="1" hangingPunct="1"/>
            <a:r>
              <a:rPr lang="en-US" smtClean="0"/>
              <a:t>Collect fractions in test tubes</a:t>
            </a:r>
          </a:p>
          <a:p>
            <a:pPr lvl="1" eaLnBrk="1" hangingPunct="1"/>
            <a:r>
              <a:rPr lang="en-US" smtClean="0"/>
              <a:t>Make detailed observations of cartridge and test tubes after each step</a:t>
            </a:r>
          </a:p>
          <a:p>
            <a:pPr lvl="1" eaLnBrk="1" hangingPunct="1"/>
            <a:r>
              <a:rPr lang="en-US" smtClean="0"/>
              <a:t>Dispose of alcohols as directed by teacher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11-1754_BioEdTextbookPPT_FINAL tmp</Template>
  <TotalTime>142</TotalTime>
  <Words>257</Words>
  <Application>Microsoft Macintosh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ＭＳ Ｐゴシック</vt:lpstr>
      <vt:lpstr>Wingdings</vt:lpstr>
      <vt:lpstr>Blank Presentation</vt:lpstr>
      <vt:lpstr>Blank Presentation</vt:lpstr>
      <vt:lpstr>Laboratory Skills</vt:lpstr>
      <vt:lpstr>Activity 2.3: Kool-Aid Column Chromatography</vt:lpstr>
      <vt:lpstr>Safety Reminders</vt:lpstr>
      <vt:lpstr>Tips</vt:lpstr>
      <vt:lpstr>Separation of Kool-Aid Pigments</vt:lpstr>
      <vt:lpstr>Skills to Master</vt:lpstr>
      <vt:lpstr>Student Workstation Materials</vt:lpstr>
      <vt:lpstr>Protocol Highlights/Tips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 Brown</dc:creator>
  <cp:lastModifiedBy>AUTHORIZED USER</cp:lastModifiedBy>
  <cp:revision>19</cp:revision>
  <dcterms:created xsi:type="dcterms:W3CDTF">2012-07-07T18:50:13Z</dcterms:created>
  <dcterms:modified xsi:type="dcterms:W3CDTF">2012-10-25T01:09:23Z</dcterms:modified>
</cp:coreProperties>
</file>