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54"/>
  </p:notesMasterIdLst>
  <p:sldIdLst>
    <p:sldId id="317"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319"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18" r:id="rId44"/>
    <p:sldId id="304" r:id="rId45"/>
    <p:sldId id="305" r:id="rId46"/>
    <p:sldId id="306" r:id="rId47"/>
    <p:sldId id="307" r:id="rId48"/>
    <p:sldId id="308" r:id="rId49"/>
    <p:sldId id="309" r:id="rId50"/>
    <p:sldId id="311" r:id="rId51"/>
    <p:sldId id="312" r:id="rId52"/>
    <p:sldId id="320" r:id="rId53"/>
  </p:sldIdLst>
  <p:sldSz cx="9144000" cy="6858000" type="screen4x3"/>
  <p:notesSz cx="6858000" cy="9144000"/>
  <p:custDataLst>
    <p:tags r:id="rId5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387"/>
    <a:srgbClr val="336600"/>
    <a:srgbClr val="333300"/>
    <a:srgbClr val="007A00"/>
    <a:srgbClr val="7B5A2D"/>
    <a:srgbClr val="C19253"/>
    <a:srgbClr val="77562B"/>
    <a:srgbClr val="46331A"/>
    <a:srgbClr val="2C2010"/>
    <a:srgbClr val="00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1422" autoAdjust="0"/>
  </p:normalViewPr>
  <p:slideViewPr>
    <p:cSldViewPr>
      <p:cViewPr varScale="1">
        <p:scale>
          <a:sx n="124" d="100"/>
          <a:sy n="124" d="100"/>
        </p:scale>
        <p:origin x="1224" y="30"/>
      </p:cViewPr>
      <p:guideLst>
        <p:guide orient="horz" pos="2160"/>
        <p:guide orient="horz" pos="960"/>
        <p:guide orient="horz" pos="384"/>
        <p:guide pos="2880"/>
      </p:guideLst>
    </p:cSldViewPr>
  </p:slideViewPr>
  <p:outlineViewPr>
    <p:cViewPr>
      <p:scale>
        <a:sx n="33" d="100"/>
        <a:sy n="33" d="100"/>
      </p:scale>
      <p:origin x="0" y="29724"/>
    </p:cViewPr>
  </p:outlineViewPr>
  <p:notesTextViewPr>
    <p:cViewPr>
      <p:scale>
        <a:sx n="100" d="100"/>
        <a:sy n="100" d="100"/>
      </p:scale>
      <p:origin x="0" y="0"/>
    </p:cViewPr>
  </p:notesTextViewPr>
  <p:sorterViewPr>
    <p:cViewPr>
      <p:scale>
        <a:sx n="100" d="100"/>
        <a:sy n="100" d="100"/>
      </p:scale>
      <p:origin x="0" y="3248"/>
    </p:cViewPr>
  </p:sorterViewPr>
  <p:notesViewPr>
    <p:cSldViewPr snapToGrid="0" snapToObjects="1">
      <p:cViewPr varScale="1">
        <p:scale>
          <a:sx n="108" d="100"/>
          <a:sy n="108" d="100"/>
        </p:scale>
        <p:origin x="-51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8567A090-7D50-A047-94E0-8BB12AAFCCCF}" type="slidenum">
              <a:rPr lang="en-US"/>
              <a:pPr/>
              <a:t>2</a:t>
            </a:fld>
            <a:endParaRPr lang="en-US" dirty="0"/>
          </a:p>
        </p:txBody>
      </p:sp>
    </p:spTree>
    <p:extLst>
      <p:ext uri="{BB962C8B-B14F-4D97-AF65-F5344CB8AC3E}">
        <p14:creationId xmlns:p14="http://schemas.microsoft.com/office/powerpoint/2010/main" val="111264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79555"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dirty="0">
                <a:ea typeface="ＭＳ Ｐゴシック" charset="-128"/>
              </a:rPr>
              <a:t>Figure 9.3</a:t>
            </a:r>
            <a:r>
              <a:rPr lang="en-US" baseline="0" dirty="0">
                <a:ea typeface="ＭＳ Ｐゴシック" charset="-128"/>
              </a:rPr>
              <a:t> </a:t>
            </a:r>
            <a:r>
              <a:rPr lang="en-US" kern="1200" baseline="0" dirty="0">
                <a:solidFill>
                  <a:schemeClr val="tx1"/>
                </a:solidFill>
              </a:rPr>
              <a:t>Certain characteristics can put a species in greater danger of becoming extinct.</a:t>
            </a:r>
            <a:endParaRPr lang="en-US" dirty="0">
              <a:ea typeface="ＭＳ Ｐゴシック" charset="-128"/>
            </a:endParaRPr>
          </a:p>
        </p:txBody>
      </p:sp>
    </p:spTree>
    <p:extLst>
      <p:ext uri="{BB962C8B-B14F-4D97-AF65-F5344CB8AC3E}">
        <p14:creationId xmlns:p14="http://schemas.microsoft.com/office/powerpoint/2010/main" val="58945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2D9751A4-9422-8F45-9A11-1939B2F90876}" type="slidenum">
              <a:rPr lang="en-US"/>
              <a:pPr/>
              <a:t>12</a:t>
            </a:fld>
            <a:endParaRPr lang="en-US" dirty="0"/>
          </a:p>
        </p:txBody>
      </p:sp>
    </p:spTree>
    <p:extLst>
      <p:ext uri="{BB962C8B-B14F-4D97-AF65-F5344CB8AC3E}">
        <p14:creationId xmlns:p14="http://schemas.microsoft.com/office/powerpoint/2010/main" val="426475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B53D1707-8F56-184A-9CE9-9C1BC4809908}" type="slidenum">
              <a:rPr lang="en-US"/>
              <a:pPr/>
              <a:t>13</a:t>
            </a:fld>
            <a:endParaRPr lang="en-US" dirty="0"/>
          </a:p>
        </p:txBody>
      </p:sp>
    </p:spTree>
    <p:extLst>
      <p:ext uri="{BB962C8B-B14F-4D97-AF65-F5344CB8AC3E}">
        <p14:creationId xmlns:p14="http://schemas.microsoft.com/office/powerpoint/2010/main" val="59635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b="0" noProof="1">
                <a:solidFill>
                  <a:srgbClr val="000000"/>
                </a:solidFill>
                <a:ea typeface="ＭＳ Ｐゴシック" charset="-128"/>
              </a:rPr>
              <a:t>Figure 9</a:t>
            </a:r>
            <a:r>
              <a:rPr lang="en-US" b="0" noProof="1">
                <a:solidFill>
                  <a:srgbClr val="000000"/>
                </a:solidFill>
                <a:ea typeface="ＭＳ Ｐゴシック" charset="-128"/>
              </a:rPr>
              <a:t>.4</a:t>
            </a:r>
            <a:r>
              <a:rPr b="0" noProof="1">
                <a:solidFill>
                  <a:srgbClr val="000000"/>
                </a:solidFill>
                <a:ea typeface="ＭＳ Ｐゴシック" charset="-128"/>
              </a:rPr>
              <a:t> </a:t>
            </a:r>
            <a:r>
              <a:rPr lang="en-US" b="0" dirty="0">
                <a:solidFill>
                  <a:srgbClr val="000000"/>
                </a:solidFill>
                <a:ea typeface="ＭＳ Ｐゴシック" charset="-128"/>
              </a:rPr>
              <a:t>N</a:t>
            </a:r>
            <a:r>
              <a:rPr b="0" noProof="1">
                <a:solidFill>
                  <a:srgbClr val="000000"/>
                </a:solidFill>
                <a:ea typeface="ＭＳ Ｐゴシック" charset="-128"/>
              </a:rPr>
              <a:t>atural capital degradation. </a:t>
            </a:r>
            <a:r>
              <a:rPr lang="en-US" b="0" baseline="0" noProof="1">
                <a:solidFill>
                  <a:srgbClr val="000000"/>
                </a:solidFill>
                <a:ea typeface="ＭＳ Ｐゴシック" charset="-128"/>
              </a:rPr>
              <a:t>These </a:t>
            </a:r>
            <a:r>
              <a:rPr lang="en-US" sz="1200" kern="1200" baseline="0" dirty="0">
                <a:solidFill>
                  <a:srgbClr val="000000"/>
                </a:solidFill>
              </a:rPr>
              <a:t>endangered orangutans depend on a rapidly disappearing tropical forest habitat in Borneo. Question: What difference will it make if human activities hasten the extinction of the orangutan?</a:t>
            </a:r>
            <a:endParaRPr noProof="1">
              <a:solidFill>
                <a:srgbClr val="000000"/>
              </a:solidFill>
              <a:ea typeface="ＭＳ Ｐゴシック" charset="-128"/>
            </a:endParaRPr>
          </a:p>
        </p:txBody>
      </p:sp>
      <p:sp>
        <p:nvSpPr>
          <p:cNvPr id="93188" name="Slide Number Placeholder 3"/>
          <p:cNvSpPr>
            <a:spLocks noGrp="1"/>
          </p:cNvSpPr>
          <p:nvPr>
            <p:ph type="sldNum" sz="quarter" idx="5"/>
          </p:nvPr>
        </p:nvSpPr>
        <p:spPr>
          <a:noFill/>
        </p:spPr>
        <p:txBody>
          <a:bodyPr/>
          <a:lstStyle/>
          <a:p>
            <a:fld id="{B0652AF8-AB10-3544-AA4E-6EB782E18C67}" type="slidenum">
              <a:rPr lang="en-US"/>
              <a:pPr/>
              <a:t>14</a:t>
            </a:fld>
            <a:endParaRPr lang="en-US" dirty="0"/>
          </a:p>
        </p:txBody>
      </p:sp>
    </p:spTree>
    <p:extLst>
      <p:ext uri="{BB962C8B-B14F-4D97-AF65-F5344CB8AC3E}">
        <p14:creationId xmlns:p14="http://schemas.microsoft.com/office/powerpoint/2010/main" val="224939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15</a:t>
            </a:fld>
            <a:endParaRPr lang="en-US" dirty="0"/>
          </a:p>
        </p:txBody>
      </p:sp>
    </p:spTree>
    <p:extLst>
      <p:ext uri="{BB962C8B-B14F-4D97-AF65-F5344CB8AC3E}">
        <p14:creationId xmlns:p14="http://schemas.microsoft.com/office/powerpoint/2010/main" val="234808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b="0" noProof="1">
                <a:solidFill>
                  <a:srgbClr val="000000"/>
                </a:solidFill>
                <a:ea typeface="ＭＳ Ｐゴシック" charset="-128"/>
              </a:rPr>
              <a:t>Figure 9</a:t>
            </a:r>
            <a:r>
              <a:rPr lang="en-US" b="0" noProof="1">
                <a:solidFill>
                  <a:srgbClr val="000000"/>
                </a:solidFill>
                <a:ea typeface="ＭＳ Ｐゴシック" charset="-128"/>
              </a:rPr>
              <a:t>.5</a:t>
            </a:r>
            <a:r>
              <a:rPr lang="en-US" b="0" baseline="0" noProof="1">
                <a:solidFill>
                  <a:srgbClr val="000000"/>
                </a:solidFill>
                <a:ea typeface="ＭＳ Ｐゴシック" charset="-128"/>
              </a:rPr>
              <a:t> </a:t>
            </a:r>
            <a:r>
              <a:rPr lang="en-US" b="0" dirty="0">
                <a:solidFill>
                  <a:srgbClr val="000000"/>
                </a:solidFill>
                <a:ea typeface="ＭＳ Ｐゴシック" charset="-128"/>
              </a:rPr>
              <a:t>N</a:t>
            </a:r>
            <a:r>
              <a:rPr b="0" noProof="1">
                <a:solidFill>
                  <a:srgbClr val="000000"/>
                </a:solidFill>
                <a:ea typeface="ＭＳ Ｐゴシック" charset="-128"/>
              </a:rPr>
              <a:t>atural capital</a:t>
            </a:r>
            <a:r>
              <a:rPr b="1" noProof="1">
                <a:solidFill>
                  <a:srgbClr val="000000"/>
                </a:solidFill>
                <a:ea typeface="ＭＳ Ｐゴシック" charset="-128"/>
              </a:rPr>
              <a:t>.</a:t>
            </a:r>
            <a:r>
              <a:rPr lang="en-US" b="1" noProof="1">
                <a:solidFill>
                  <a:srgbClr val="000000"/>
                </a:solidFill>
                <a:ea typeface="ＭＳ Ｐゴシック" charset="-128"/>
              </a:rPr>
              <a:t> </a:t>
            </a:r>
            <a:r>
              <a:rPr lang="en-US" sz="1200" kern="1200" baseline="0" dirty="0">
                <a:solidFill>
                  <a:srgbClr val="000000"/>
                </a:solidFill>
              </a:rPr>
              <a:t>These plant species are examples of nature’s pharmacy. Once the active ingredients in the plants have been identified, scientists can usually produce them synthetically. The active ingredients in nine of the ten leading prescription drugs originally came from wild organisms.</a:t>
            </a:r>
            <a:endParaRPr noProof="1">
              <a:solidFill>
                <a:srgbClr val="000000"/>
              </a:solidFill>
              <a:ea typeface="ＭＳ Ｐゴシック" charset="-128"/>
            </a:endParaRPr>
          </a:p>
        </p:txBody>
      </p:sp>
      <p:sp>
        <p:nvSpPr>
          <p:cNvPr id="94212" name="Slide Number Placeholder 3"/>
          <p:cNvSpPr>
            <a:spLocks noGrp="1"/>
          </p:cNvSpPr>
          <p:nvPr>
            <p:ph type="sldNum" sz="quarter" idx="5"/>
          </p:nvPr>
        </p:nvSpPr>
        <p:spPr>
          <a:noFill/>
        </p:spPr>
        <p:txBody>
          <a:bodyPr/>
          <a:lstStyle/>
          <a:p>
            <a:fld id="{384245E4-5C4E-2148-83DB-92374E685B39}" type="slidenum">
              <a:rPr lang="en-US"/>
              <a:pPr/>
              <a:t>16</a:t>
            </a:fld>
            <a:endParaRPr lang="en-US" dirty="0"/>
          </a:p>
        </p:txBody>
      </p:sp>
    </p:spTree>
    <p:extLst>
      <p:ext uri="{BB962C8B-B14F-4D97-AF65-F5344CB8AC3E}">
        <p14:creationId xmlns:p14="http://schemas.microsoft.com/office/powerpoint/2010/main" val="179290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b="0" noProof="1">
                <a:solidFill>
                  <a:srgbClr val="221E1F"/>
                </a:solidFill>
                <a:ea typeface="ＭＳ Ｐゴシック" charset="-128"/>
              </a:rPr>
              <a:t>Figure 9</a:t>
            </a:r>
            <a:r>
              <a:rPr lang="en-US" b="0" noProof="1">
                <a:solidFill>
                  <a:srgbClr val="221E1F"/>
                </a:solidFill>
                <a:ea typeface="ＭＳ Ｐゴシック" charset="-128"/>
              </a:rPr>
              <a:t>.6</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Many species of wildlife such as this endangered hyacinth macaw in Mato Grosso, Brazil, are sources of beauty and pleasure. </a:t>
            </a:r>
            <a:r>
              <a:rPr lang="en-US" sz="1200" b="0" i="0" u="none" strike="noStrike" kern="1200" baseline="0" dirty="0">
                <a:solidFill>
                  <a:schemeClr val="tx1"/>
                </a:solidFill>
                <a:latin typeface="Arial"/>
                <a:ea typeface="ＭＳ Ｐゴシック" pitchFamily="1" charset="-128"/>
                <a:cs typeface="ＭＳ Ｐゴシック" charset="-128"/>
              </a:rPr>
              <a:t>Habitat loss and illegal capture in the wild by pet traders endanger this species.</a:t>
            </a:r>
            <a:endParaRPr noProof="1">
              <a:solidFill>
                <a:srgbClr val="221E1F"/>
              </a:solidFill>
              <a:ea typeface="ＭＳ Ｐゴシック" charset="-128"/>
            </a:endParaRPr>
          </a:p>
        </p:txBody>
      </p:sp>
      <p:sp>
        <p:nvSpPr>
          <p:cNvPr id="95236" name="Slide Number Placeholder 3"/>
          <p:cNvSpPr>
            <a:spLocks noGrp="1"/>
          </p:cNvSpPr>
          <p:nvPr>
            <p:ph type="sldNum" sz="quarter" idx="5"/>
          </p:nvPr>
        </p:nvSpPr>
        <p:spPr>
          <a:noFill/>
        </p:spPr>
        <p:txBody>
          <a:bodyPr/>
          <a:lstStyle/>
          <a:p>
            <a:fld id="{BAF1CD49-BEE6-D445-92FE-52D5D619141F}" type="slidenum">
              <a:rPr lang="en-US"/>
              <a:pPr/>
              <a:t>17</a:t>
            </a:fld>
            <a:endParaRPr lang="en-US" dirty="0"/>
          </a:p>
        </p:txBody>
      </p:sp>
    </p:spTree>
    <p:extLst>
      <p:ext uri="{BB962C8B-B14F-4D97-AF65-F5344CB8AC3E}">
        <p14:creationId xmlns:p14="http://schemas.microsoft.com/office/powerpoint/2010/main" val="1620617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2797013C-E93C-F94D-9EB6-833097B83E5A}" type="slidenum">
              <a:rPr lang="en-US"/>
              <a:pPr/>
              <a:t>18</a:t>
            </a:fld>
            <a:endParaRPr lang="en-US" dirty="0"/>
          </a:p>
        </p:txBody>
      </p:sp>
    </p:spTree>
    <p:extLst>
      <p:ext uri="{BB962C8B-B14F-4D97-AF65-F5344CB8AC3E}">
        <p14:creationId xmlns:p14="http://schemas.microsoft.com/office/powerpoint/2010/main" val="43874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19</a:t>
            </a:fld>
            <a:endParaRPr lang="en-US" dirty="0"/>
          </a:p>
        </p:txBody>
      </p:sp>
    </p:spTree>
    <p:extLst>
      <p:ext uri="{BB962C8B-B14F-4D97-AF65-F5344CB8AC3E}">
        <p14:creationId xmlns:p14="http://schemas.microsoft.com/office/powerpoint/2010/main" val="36717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 9.7</a:t>
            </a:r>
            <a:r>
              <a:rPr lang="en-US" b="0" baseline="0" dirty="0">
                <a:solidFill>
                  <a:srgbClr val="000000"/>
                </a:solidFill>
                <a:ea typeface="ＭＳ Ｐゴシック" charset="-128"/>
              </a:rPr>
              <a:t> </a:t>
            </a:r>
            <a:r>
              <a:rPr lang="en-US" kern="1200" baseline="0" dirty="0">
                <a:solidFill>
                  <a:srgbClr val="000000"/>
                </a:solidFill>
              </a:rPr>
              <a:t>Natural capital degradation: These maps reveal the reductions in the ranges of four wildlife species, mostly as the result of severe habitat loss and fragmentation and illegal hunting for some of their valuable body parts. Question: Would you support expanding these ranges even though this would reduce the land available for human habitation and farming? Explain.</a:t>
            </a:r>
            <a:endParaRPr lang="en-US" b="1" dirty="0">
              <a:solidFill>
                <a:srgbClr val="000000"/>
              </a:solidFill>
              <a:ea typeface="ＭＳ Ｐゴシック" charset="-128"/>
            </a:endParaRPr>
          </a:p>
        </p:txBody>
      </p:sp>
    </p:spTree>
    <p:extLst>
      <p:ext uri="{BB962C8B-B14F-4D97-AF65-F5344CB8AC3E}">
        <p14:creationId xmlns:p14="http://schemas.microsoft.com/office/powerpoint/2010/main" val="57276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b="0" noProof="1">
                <a:solidFill>
                  <a:srgbClr val="221E1F"/>
                </a:solidFill>
                <a:ea typeface="ＭＳ Ｐゴシック" charset="-128"/>
              </a:rPr>
              <a:t>Figure 9</a:t>
            </a:r>
            <a:r>
              <a:rPr lang="en-US" b="0" noProof="1">
                <a:solidFill>
                  <a:srgbClr val="221E1F"/>
                </a:solidFill>
                <a:ea typeface="ＭＳ Ｐゴシック" charset="-128"/>
              </a:rPr>
              <a:t>.</a:t>
            </a:r>
            <a:r>
              <a:rPr b="0" noProof="1">
                <a:solidFill>
                  <a:srgbClr val="221E1F"/>
                </a:solidFill>
                <a:ea typeface="ＭＳ Ｐゴシック" charset="-128"/>
              </a:rPr>
              <a:t>1 </a:t>
            </a:r>
            <a:r>
              <a:rPr lang="en-US" sz="1200" b="0" kern="1200" baseline="0" dirty="0">
                <a:solidFill>
                  <a:schemeClr val="tx1"/>
                </a:solidFill>
                <a:ea typeface="ＭＳ Ｐゴシック" pitchFamily="1" charset="-128"/>
                <a:cs typeface="ＭＳ Ｐゴシック" charset="-128"/>
              </a:rPr>
              <a:t>European honeybee drawing nectar from a flower.</a:t>
            </a:r>
            <a:endParaRPr b="0"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6D7A6C7F-9AA3-3A49-9388-B6B754498F8B}" type="slidenum">
              <a:rPr lang="en-US"/>
              <a:pPr/>
              <a:t>3</a:t>
            </a:fld>
            <a:endParaRPr lang="en-US" dirty="0"/>
          </a:p>
        </p:txBody>
      </p:sp>
    </p:spTree>
    <p:extLst>
      <p:ext uri="{BB962C8B-B14F-4D97-AF65-F5344CB8AC3E}">
        <p14:creationId xmlns:p14="http://schemas.microsoft.com/office/powerpoint/2010/main" val="235593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9.8 </a:t>
            </a:r>
            <a:r>
              <a:rPr lang="en-US" sz="1200" kern="1200" dirty="0">
                <a:solidFill>
                  <a:schemeClr val="tx1"/>
                </a:solidFill>
                <a:effectLst/>
                <a:latin typeface="Arial"/>
                <a:ea typeface="ＭＳ Ｐゴシック" pitchFamily="1" charset="-128"/>
                <a:cs typeface="ＭＳ Ｐゴシック" charset="-128"/>
              </a:rPr>
              <a:t>The fragmentation of landscapes reduces biodiversity by eliminating or degrading grassland and forest wildlife habitats and degrading ecosystem services.</a:t>
            </a:r>
            <a:endParaRPr lang="en-US" dirty="0"/>
          </a:p>
        </p:txBody>
      </p:sp>
      <p:sp>
        <p:nvSpPr>
          <p:cNvPr id="4" name="Slide Number Placeholder 3"/>
          <p:cNvSpPr>
            <a:spLocks noGrp="1"/>
          </p:cNvSpPr>
          <p:nvPr>
            <p:ph type="sldNum" sz="quarter" idx="10"/>
          </p:nvPr>
        </p:nvSpPr>
        <p:spPr/>
        <p:txBody>
          <a:bodyPr/>
          <a:lstStyle/>
          <a:p>
            <a:fld id="{6C32F3A2-A512-F642-88C8-4E94F6F919B5}" type="slidenum">
              <a:rPr lang="en-US" smtClean="0"/>
              <a:pPr/>
              <a:t>21</a:t>
            </a:fld>
            <a:endParaRPr lang="en-US" dirty="0"/>
          </a:p>
        </p:txBody>
      </p:sp>
    </p:spTree>
    <p:extLst>
      <p:ext uri="{BB962C8B-B14F-4D97-AF65-F5344CB8AC3E}">
        <p14:creationId xmlns:p14="http://schemas.microsoft.com/office/powerpoint/2010/main" val="2251761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54182C75-1EC5-7046-8238-BFE1E8F23F9F}" type="slidenum">
              <a:rPr lang="en-US"/>
              <a:pPr/>
              <a:t>22</a:t>
            </a:fld>
            <a:endParaRPr lang="en-US" dirty="0"/>
          </a:p>
        </p:txBody>
      </p:sp>
    </p:spTree>
    <p:extLst>
      <p:ext uri="{BB962C8B-B14F-4D97-AF65-F5344CB8AC3E}">
        <p14:creationId xmlns:p14="http://schemas.microsoft.com/office/powerpoint/2010/main" val="4286512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83651"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 9.9 </a:t>
            </a:r>
            <a:r>
              <a:rPr lang="en-US" b="0" kern="1200" baseline="0" dirty="0">
                <a:solidFill>
                  <a:srgbClr val="000000"/>
                </a:solidFill>
              </a:rPr>
              <a:t>S</a:t>
            </a:r>
            <a:r>
              <a:rPr lang="en-US" kern="1200" baseline="0" dirty="0">
                <a:solidFill>
                  <a:srgbClr val="000000"/>
                </a:solidFill>
              </a:rPr>
              <a:t>ome of the estimated 7,100 harmful invasive species that have been deliberately or accidentally introduced into the United States.</a:t>
            </a:r>
            <a:endParaRPr lang="en-US" b="1" dirty="0">
              <a:solidFill>
                <a:srgbClr val="000000"/>
              </a:solidFill>
              <a:ea typeface="ＭＳ Ｐゴシック" charset="-128"/>
            </a:endParaRPr>
          </a:p>
        </p:txBody>
      </p:sp>
    </p:spTree>
    <p:extLst>
      <p:ext uri="{BB962C8B-B14F-4D97-AF65-F5344CB8AC3E}">
        <p14:creationId xmlns:p14="http://schemas.microsoft.com/office/powerpoint/2010/main" val="326784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5780816C-487A-FE4C-AADD-AF3177B4A9B4}" type="slidenum">
              <a:rPr lang="en-US"/>
              <a:pPr/>
              <a:t>24</a:t>
            </a:fld>
            <a:endParaRPr lang="en-US" dirty="0"/>
          </a:p>
        </p:txBody>
      </p:sp>
    </p:spTree>
    <p:extLst>
      <p:ext uri="{BB962C8B-B14F-4D97-AF65-F5344CB8AC3E}">
        <p14:creationId xmlns:p14="http://schemas.microsoft.com/office/powerpoint/2010/main" val="288991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b="0" noProof="1">
                <a:solidFill>
                  <a:srgbClr val="221E1F"/>
                </a:solidFill>
                <a:ea typeface="ＭＳ Ｐゴシック" charset="-128"/>
              </a:rPr>
              <a:t>Figure 9</a:t>
            </a:r>
            <a:r>
              <a:rPr lang="en-US" b="0" noProof="1">
                <a:solidFill>
                  <a:srgbClr val="221E1F"/>
                </a:solidFill>
                <a:ea typeface="ＭＳ Ｐゴシック" charset="-128"/>
              </a:rPr>
              <a:t>.10</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Kudzu has grown over this car in the U.S. state of Georgia.</a:t>
            </a:r>
            <a:endParaRPr noProof="1">
              <a:solidFill>
                <a:srgbClr val="221E1F"/>
              </a:solidFill>
              <a:latin typeface="Frutiger LT Std 45 Light" charset="0"/>
              <a:ea typeface="ＭＳ Ｐゴシック" charset="-128"/>
            </a:endParaRPr>
          </a:p>
        </p:txBody>
      </p:sp>
      <p:sp>
        <p:nvSpPr>
          <p:cNvPr id="103428" name="Slide Number Placeholder 3"/>
          <p:cNvSpPr>
            <a:spLocks noGrp="1"/>
          </p:cNvSpPr>
          <p:nvPr>
            <p:ph type="sldNum" sz="quarter" idx="5"/>
          </p:nvPr>
        </p:nvSpPr>
        <p:spPr>
          <a:noFill/>
        </p:spPr>
        <p:txBody>
          <a:bodyPr/>
          <a:lstStyle/>
          <a:p>
            <a:fld id="{B628639D-49A1-1745-8C56-24AB41DEEDB4}" type="slidenum">
              <a:rPr lang="en-US"/>
              <a:pPr/>
              <a:t>25</a:t>
            </a:fld>
            <a:endParaRPr lang="en-US" dirty="0"/>
          </a:p>
        </p:txBody>
      </p:sp>
    </p:spTree>
    <p:extLst>
      <p:ext uri="{BB962C8B-B14F-4D97-AF65-F5344CB8AC3E}">
        <p14:creationId xmlns:p14="http://schemas.microsoft.com/office/powerpoint/2010/main" val="17883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275280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9.12 Employees of the South Florida Water Management District hunted and captured this invasive Burmese python in the Florida Everglades.</a:t>
            </a:r>
            <a:endParaRPr lang="en-US" b="1" dirty="0"/>
          </a:p>
        </p:txBody>
      </p:sp>
      <p:sp>
        <p:nvSpPr>
          <p:cNvPr id="4" name="Slide Number Placeholder 3"/>
          <p:cNvSpPr>
            <a:spLocks noGrp="1"/>
          </p:cNvSpPr>
          <p:nvPr>
            <p:ph type="sldNum" sz="quarter" idx="10"/>
          </p:nvPr>
        </p:nvSpPr>
        <p:spPr/>
        <p:txBody>
          <a:bodyPr/>
          <a:lstStyle/>
          <a:p>
            <a:fld id="{6C32F3A2-A512-F642-88C8-4E94F6F919B5}" type="slidenum">
              <a:rPr lang="en-US" smtClean="0"/>
              <a:pPr/>
              <a:t>27</a:t>
            </a:fld>
            <a:endParaRPr lang="en-US" dirty="0"/>
          </a:p>
        </p:txBody>
      </p:sp>
    </p:spTree>
    <p:extLst>
      <p:ext uri="{BB962C8B-B14F-4D97-AF65-F5344CB8AC3E}">
        <p14:creationId xmlns:p14="http://schemas.microsoft.com/office/powerpoint/2010/main" val="1823200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7C667C72-80DD-A84D-846A-7EFB214CA4E2}" type="slidenum">
              <a:rPr lang="en-US"/>
              <a:pPr/>
              <a:t>28</a:t>
            </a:fld>
            <a:endParaRPr lang="en-US" dirty="0"/>
          </a:p>
        </p:txBody>
      </p:sp>
    </p:spTree>
    <p:extLst>
      <p:ext uri="{BB962C8B-B14F-4D97-AF65-F5344CB8AC3E}">
        <p14:creationId xmlns:p14="http://schemas.microsoft.com/office/powerpoint/2010/main" val="241177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67EC10E8-ED01-8C4D-8DC3-7CCE488350E8}" type="slidenum">
              <a:rPr lang="en-US"/>
              <a:pPr/>
              <a:t>30</a:t>
            </a:fld>
            <a:endParaRPr lang="en-US" dirty="0"/>
          </a:p>
        </p:txBody>
      </p:sp>
    </p:spTree>
    <p:extLst>
      <p:ext uri="{BB962C8B-B14F-4D97-AF65-F5344CB8AC3E}">
        <p14:creationId xmlns:p14="http://schemas.microsoft.com/office/powerpoint/2010/main" val="1862247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ea typeface="ＭＳ Ｐゴシック" charset="-128"/>
              </a:rPr>
              <a:t>Figure 9.14 </a:t>
            </a:r>
            <a:r>
              <a:rPr lang="en-US" kern="1200" baseline="0" dirty="0">
                <a:solidFill>
                  <a:srgbClr val="000000"/>
                </a:solidFill>
              </a:rPr>
              <a:t>Bioaccumulation and biomagnification: DDT is a fat-soluble chemical that can accumulate in the fatty tissues of animals. In a food chain or web, the accumulated DDT is biologically magnified in the bodies of animals at each higher trophic level, as it was in the case of a food chain in the U.S. state of New York, illustrated here. Question: How does this story demonstrate the value of pollution prevention?</a:t>
            </a:r>
            <a:endParaRPr lang="en-US" b="1" dirty="0">
              <a:solidFill>
                <a:srgbClr val="000000"/>
              </a:solidFill>
              <a:ea typeface="ＭＳ Ｐゴシック" charset="-128"/>
            </a:endParaRPr>
          </a:p>
        </p:txBody>
      </p:sp>
    </p:spTree>
    <p:extLst>
      <p:ext uri="{BB962C8B-B14F-4D97-AF65-F5344CB8AC3E}">
        <p14:creationId xmlns:p14="http://schemas.microsoft.com/office/powerpoint/2010/main" val="249295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8852" name="Slide Number Placeholder 3"/>
          <p:cNvSpPr>
            <a:spLocks noGrp="1"/>
          </p:cNvSpPr>
          <p:nvPr>
            <p:ph type="sldNum" sz="quarter" idx="5"/>
          </p:nvPr>
        </p:nvSpPr>
        <p:spPr>
          <a:noFill/>
        </p:spPr>
        <p:txBody>
          <a:bodyPr/>
          <a:lstStyle/>
          <a:p>
            <a:fld id="{A6D2EE5C-2D7F-3049-9352-44BB4DC8F39B}" type="slidenum">
              <a:rPr lang="en-US"/>
              <a:pPr/>
              <a:t>4</a:t>
            </a:fld>
            <a:endParaRPr lang="en-US" dirty="0"/>
          </a:p>
        </p:txBody>
      </p:sp>
    </p:spTree>
    <p:extLst>
      <p:ext uri="{BB962C8B-B14F-4D97-AF65-F5344CB8AC3E}">
        <p14:creationId xmlns:p14="http://schemas.microsoft.com/office/powerpoint/2010/main" val="398597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32</a:t>
            </a:fld>
            <a:endParaRPr lang="en-US" dirty="0"/>
          </a:p>
        </p:txBody>
      </p:sp>
    </p:spTree>
    <p:extLst>
      <p:ext uri="{BB962C8B-B14F-4D97-AF65-F5344CB8AC3E}">
        <p14:creationId xmlns:p14="http://schemas.microsoft.com/office/powerpoint/2010/main" val="325915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B6005FCC-4EAB-4543-992E-DE775A35CC36}" type="slidenum">
              <a:rPr lang="en-US"/>
              <a:pPr/>
              <a:t>33</a:t>
            </a:fld>
            <a:endParaRPr lang="en-US" dirty="0"/>
          </a:p>
        </p:txBody>
      </p:sp>
    </p:spTree>
    <p:extLst>
      <p:ext uri="{BB962C8B-B14F-4D97-AF65-F5344CB8AC3E}">
        <p14:creationId xmlns:p14="http://schemas.microsoft.com/office/powerpoint/2010/main" val="135345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0" noProof="1">
                <a:solidFill>
                  <a:srgbClr val="221E1F"/>
                </a:solidFill>
                <a:ea typeface="ＭＳ Ｐゴシック" charset="-128"/>
              </a:rPr>
              <a:t>Figure 9</a:t>
            </a:r>
            <a:r>
              <a:rPr lang="en-US" b="0" noProof="1">
                <a:solidFill>
                  <a:srgbClr val="221E1F"/>
                </a:solidFill>
                <a:ea typeface="ＭＳ Ｐゴシック" charset="-128"/>
              </a:rPr>
              <a:t>.16</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A poacher in South Africa killed this critically endangered northern white rhinoceros for its two horns. This species is now extinct in the wild. Question: What would you say if you could talk to the poacher who killed this animal?</a:t>
            </a:r>
            <a:endParaRPr noProof="1">
              <a:solidFill>
                <a:srgbClr val="221E1F"/>
              </a:solidFill>
              <a:ea typeface="ＭＳ Ｐゴシック" charset="-128"/>
            </a:endParaRPr>
          </a:p>
        </p:txBody>
      </p:sp>
      <p:sp>
        <p:nvSpPr>
          <p:cNvPr id="114692" name="Slide Number Placeholder 3"/>
          <p:cNvSpPr>
            <a:spLocks noGrp="1"/>
          </p:cNvSpPr>
          <p:nvPr>
            <p:ph type="sldNum" sz="quarter" idx="5"/>
          </p:nvPr>
        </p:nvSpPr>
        <p:spPr>
          <a:noFill/>
        </p:spPr>
        <p:txBody>
          <a:bodyPr/>
          <a:lstStyle/>
          <a:p>
            <a:fld id="{E8712FEB-9AB4-4743-92C4-732F2D734320}" type="slidenum">
              <a:rPr lang="en-US"/>
              <a:pPr/>
              <a:t>34</a:t>
            </a:fld>
            <a:endParaRPr lang="en-US" dirty="0"/>
          </a:p>
        </p:txBody>
      </p:sp>
    </p:spTree>
    <p:extLst>
      <p:ext uri="{BB962C8B-B14F-4D97-AF65-F5344CB8AC3E}">
        <p14:creationId xmlns:p14="http://schemas.microsoft.com/office/powerpoint/2010/main" val="1110455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0836" name="Slide Number Placeholder 3"/>
          <p:cNvSpPr>
            <a:spLocks noGrp="1"/>
          </p:cNvSpPr>
          <p:nvPr>
            <p:ph type="sldNum" sz="quarter" idx="5"/>
          </p:nvPr>
        </p:nvSpPr>
        <p:spPr>
          <a:noFill/>
        </p:spPr>
        <p:txBody>
          <a:bodyPr/>
          <a:lstStyle/>
          <a:p>
            <a:fld id="{C1CB7577-D1F5-4B45-983A-6D07457552AE}" type="slidenum">
              <a:rPr lang="en-US"/>
              <a:pPr/>
              <a:t>35</a:t>
            </a:fld>
            <a:endParaRPr lang="en-US" dirty="0"/>
          </a:p>
        </p:txBody>
      </p:sp>
    </p:spTree>
    <p:extLst>
      <p:ext uri="{BB962C8B-B14F-4D97-AF65-F5344CB8AC3E}">
        <p14:creationId xmlns:p14="http://schemas.microsoft.com/office/powerpoint/2010/main" val="351801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7CD8329C-F15B-AD45-8E53-CBA9CD3389F2}" type="slidenum">
              <a:rPr lang="en-US"/>
              <a:pPr/>
              <a:t>36</a:t>
            </a:fld>
            <a:endParaRPr lang="en-US" dirty="0"/>
          </a:p>
        </p:txBody>
      </p:sp>
    </p:spTree>
    <p:extLst>
      <p:ext uri="{BB962C8B-B14F-4D97-AF65-F5344CB8AC3E}">
        <p14:creationId xmlns:p14="http://schemas.microsoft.com/office/powerpoint/2010/main" val="47104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1422468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9.18 </a:t>
            </a:r>
            <a:r>
              <a:rPr lang="en-US" sz="1200" b="0" i="0" u="none" strike="noStrike" kern="1200" baseline="0" dirty="0">
                <a:solidFill>
                  <a:schemeClr val="tx1"/>
                </a:solidFill>
                <a:latin typeface="Arial"/>
                <a:ea typeface="ＭＳ Ｐゴシック" pitchFamily="1" charset="-128"/>
                <a:cs typeface="ＭＳ Ｐゴシック" charset="-128"/>
              </a:rPr>
              <a:t>Bushmeat such as this severed head of an endangered lowland gorilla in the Congo is consumed as a source of protein by local people in parts of West and Central Africa. It is also sold in national and international marketplaces and served in some restaurants, where wealthy patrons regard gorilla meat as a source of status and power. Critical thinking: How, if at all, is this different from killing a cow for food?</a:t>
            </a:r>
            <a:endParaRPr lang="en-US" dirty="0"/>
          </a:p>
        </p:txBody>
      </p:sp>
      <p:sp>
        <p:nvSpPr>
          <p:cNvPr id="4" name="Slide Number Placeholder 3"/>
          <p:cNvSpPr>
            <a:spLocks noGrp="1"/>
          </p:cNvSpPr>
          <p:nvPr>
            <p:ph type="sldNum" sz="quarter" idx="10"/>
          </p:nvPr>
        </p:nvSpPr>
        <p:spPr/>
        <p:txBody>
          <a:bodyPr/>
          <a:lstStyle/>
          <a:p>
            <a:fld id="{6C32F3A2-A512-F642-88C8-4E94F6F919B5}" type="slidenum">
              <a:rPr lang="en-US" smtClean="0"/>
              <a:pPr/>
              <a:t>38</a:t>
            </a:fld>
            <a:endParaRPr lang="en-US" dirty="0"/>
          </a:p>
        </p:txBody>
      </p:sp>
    </p:spTree>
    <p:extLst>
      <p:ext uri="{BB962C8B-B14F-4D97-AF65-F5344CB8AC3E}">
        <p14:creationId xmlns:p14="http://schemas.microsoft.com/office/powerpoint/2010/main" val="2442332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405895EF-0F40-C143-B9BC-9821E350EDFD}" type="slidenum">
              <a:rPr lang="en-US"/>
              <a:pPr/>
              <a:t>39</a:t>
            </a:fld>
            <a:endParaRPr lang="en-US" dirty="0"/>
          </a:p>
        </p:txBody>
      </p:sp>
    </p:spTree>
    <p:extLst>
      <p:ext uri="{BB962C8B-B14F-4D97-AF65-F5344CB8AC3E}">
        <p14:creationId xmlns:p14="http://schemas.microsoft.com/office/powerpoint/2010/main" val="3962286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D42CB556-88C4-ED43-8E01-D6E74B044E08}" type="slidenum">
              <a:rPr lang="en-US"/>
              <a:pPr/>
              <a:t>40</a:t>
            </a:fld>
            <a:endParaRPr lang="en-US" dirty="0"/>
          </a:p>
        </p:txBody>
      </p:sp>
    </p:spTree>
    <p:extLst>
      <p:ext uri="{BB962C8B-B14F-4D97-AF65-F5344CB8AC3E}">
        <p14:creationId xmlns:p14="http://schemas.microsoft.com/office/powerpoint/2010/main" val="1212521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4C4A19D9-BD6C-0148-A24F-1B649C06332B}" type="slidenum">
              <a:rPr lang="en-US"/>
              <a:pPr/>
              <a:t>41</a:t>
            </a:fld>
            <a:endParaRPr lang="en-US" dirty="0"/>
          </a:p>
        </p:txBody>
      </p:sp>
    </p:spTree>
    <p:extLst>
      <p:ext uri="{BB962C8B-B14F-4D97-AF65-F5344CB8AC3E}">
        <p14:creationId xmlns:p14="http://schemas.microsoft.com/office/powerpoint/2010/main" val="85051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1FA37B13-97AC-544B-A0A6-A97D46852119}" type="slidenum">
              <a:rPr lang="en-US"/>
              <a:pPr/>
              <a:t>5</a:t>
            </a:fld>
            <a:endParaRPr lang="en-US" dirty="0"/>
          </a:p>
        </p:txBody>
      </p:sp>
    </p:spTree>
    <p:extLst>
      <p:ext uri="{BB962C8B-B14F-4D97-AF65-F5344CB8AC3E}">
        <p14:creationId xmlns:p14="http://schemas.microsoft.com/office/powerpoint/2010/main" val="3820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42</a:t>
            </a:fld>
            <a:endParaRPr lang="en-US" dirty="0"/>
          </a:p>
        </p:txBody>
      </p:sp>
    </p:spTree>
    <p:extLst>
      <p:ext uri="{BB962C8B-B14F-4D97-AF65-F5344CB8AC3E}">
        <p14:creationId xmlns:p14="http://schemas.microsoft.com/office/powerpoint/2010/main" val="3043081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67F758A6-B1A3-4E40-A656-43A0E04CE7FB}" type="slidenum">
              <a:rPr lang="en-US"/>
              <a:pPr/>
              <a:t>44</a:t>
            </a:fld>
            <a:endParaRPr lang="en-US" dirty="0"/>
          </a:p>
        </p:txBody>
      </p:sp>
    </p:spTree>
    <p:extLst>
      <p:ext uri="{BB962C8B-B14F-4D97-AF65-F5344CB8AC3E}">
        <p14:creationId xmlns:p14="http://schemas.microsoft.com/office/powerpoint/2010/main" val="2708391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b="0" noProof="1">
                <a:solidFill>
                  <a:srgbClr val="221E1F"/>
                </a:solidFill>
                <a:ea typeface="ＭＳ Ｐゴシック" charset="-128"/>
              </a:rPr>
              <a:t>Figure 9</a:t>
            </a:r>
            <a:r>
              <a:rPr lang="en-US" b="0" noProof="1">
                <a:solidFill>
                  <a:srgbClr val="221E1F"/>
                </a:solidFill>
                <a:ea typeface="ＭＳ Ｐゴシック" charset="-128"/>
              </a:rPr>
              <a:t>.20</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The Pelican Island National Wildlife Refuge in Florida was America’s first National Wildlife Refuge.</a:t>
            </a:r>
            <a:endParaRPr noProof="1">
              <a:solidFill>
                <a:srgbClr val="221E1F"/>
              </a:solidFill>
              <a:latin typeface="Frutiger LT Std 45 Light" charset="0"/>
              <a:ea typeface="ＭＳ Ｐゴシック" charset="-128"/>
            </a:endParaRPr>
          </a:p>
        </p:txBody>
      </p:sp>
      <p:sp>
        <p:nvSpPr>
          <p:cNvPr id="132100" name="Slide Number Placeholder 3"/>
          <p:cNvSpPr>
            <a:spLocks noGrp="1"/>
          </p:cNvSpPr>
          <p:nvPr>
            <p:ph type="sldNum" sz="quarter" idx="5"/>
          </p:nvPr>
        </p:nvSpPr>
        <p:spPr>
          <a:noFill/>
        </p:spPr>
        <p:txBody>
          <a:bodyPr/>
          <a:lstStyle/>
          <a:p>
            <a:fld id="{599724FC-6D29-F141-A3C8-5803E084BCFC}" type="slidenum">
              <a:rPr lang="en-US"/>
              <a:pPr/>
              <a:t>45</a:t>
            </a:fld>
            <a:endParaRPr lang="en-US" dirty="0"/>
          </a:p>
        </p:txBody>
      </p:sp>
    </p:spTree>
    <p:extLst>
      <p:ext uri="{BB962C8B-B14F-4D97-AF65-F5344CB8AC3E}">
        <p14:creationId xmlns:p14="http://schemas.microsoft.com/office/powerpoint/2010/main" val="546256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5D044A84-CEF3-7E4B-AC09-5F0E7BD1151B}" type="slidenum">
              <a:rPr lang="en-US"/>
              <a:pPr/>
              <a:t>46</a:t>
            </a:fld>
            <a:endParaRPr lang="en-US" dirty="0"/>
          </a:p>
        </p:txBody>
      </p:sp>
    </p:spTree>
    <p:extLst>
      <p:ext uri="{BB962C8B-B14F-4D97-AF65-F5344CB8AC3E}">
        <p14:creationId xmlns:p14="http://schemas.microsoft.com/office/powerpoint/2010/main" val="764916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4148" name="Slide Number Placeholder 3"/>
          <p:cNvSpPr>
            <a:spLocks noGrp="1"/>
          </p:cNvSpPr>
          <p:nvPr>
            <p:ph type="sldNum" sz="quarter" idx="5"/>
          </p:nvPr>
        </p:nvSpPr>
        <p:spPr>
          <a:noFill/>
        </p:spPr>
        <p:txBody>
          <a:bodyPr/>
          <a:lstStyle/>
          <a:p>
            <a:fld id="{BFA59314-7485-C74D-B10C-CD21A710DF21}" type="slidenum">
              <a:rPr lang="en-US"/>
              <a:pPr/>
              <a:t>47</a:t>
            </a:fld>
            <a:endParaRPr lang="en-US" dirty="0"/>
          </a:p>
        </p:txBody>
      </p:sp>
    </p:spTree>
    <p:extLst>
      <p:ext uri="{BB962C8B-B14F-4D97-AF65-F5344CB8AC3E}">
        <p14:creationId xmlns:p14="http://schemas.microsoft.com/office/powerpoint/2010/main" val="3382938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0A309241-78D0-B241-A19D-37F615C5C709}" type="slidenum">
              <a:rPr lang="en-US"/>
              <a:pPr/>
              <a:t>48</a:t>
            </a:fld>
            <a:endParaRPr lang="en-US" dirty="0"/>
          </a:p>
        </p:txBody>
      </p:sp>
    </p:spTree>
    <p:extLst>
      <p:ext uri="{BB962C8B-B14F-4D97-AF65-F5344CB8AC3E}">
        <p14:creationId xmlns:p14="http://schemas.microsoft.com/office/powerpoint/2010/main" val="1044921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b="0" noProof="1">
                <a:solidFill>
                  <a:srgbClr val="000000"/>
                </a:solidFill>
                <a:ea typeface="ＭＳ Ｐゴシック" charset="-128"/>
              </a:rPr>
              <a:t>Figure 9</a:t>
            </a:r>
            <a:r>
              <a:rPr lang="en-US" b="0" noProof="1">
                <a:solidFill>
                  <a:srgbClr val="000000"/>
                </a:solidFill>
                <a:ea typeface="ＭＳ Ｐゴシック" charset="-128"/>
              </a:rPr>
              <a:t>.21</a:t>
            </a:r>
            <a:r>
              <a:rPr lang="en-US" b="0" baseline="0" noProof="1">
                <a:solidFill>
                  <a:srgbClr val="000000"/>
                </a:solidFill>
                <a:ea typeface="ＭＳ Ｐゴシック" charset="-128"/>
              </a:rPr>
              <a:t> </a:t>
            </a:r>
            <a:r>
              <a:rPr lang="en-US" sz="1200" kern="1200" baseline="0" dirty="0">
                <a:solidFill>
                  <a:srgbClr val="000000"/>
                </a:solidFill>
              </a:rPr>
              <a:t>The Monterey Bay Aquarium in Monterey, California (USA), contains this tidewater pool, which is used to train rescued sea otter pups to survive in the wild.</a:t>
            </a:r>
            <a:endParaRPr noProof="1">
              <a:solidFill>
                <a:srgbClr val="000000"/>
              </a:solidFill>
              <a:ea typeface="ＭＳ Ｐゴシック" charset="-128"/>
            </a:endParaRPr>
          </a:p>
        </p:txBody>
      </p:sp>
      <p:sp>
        <p:nvSpPr>
          <p:cNvPr id="136196" name="Slide Number Placeholder 3"/>
          <p:cNvSpPr>
            <a:spLocks noGrp="1"/>
          </p:cNvSpPr>
          <p:nvPr>
            <p:ph type="sldNum" sz="quarter" idx="5"/>
          </p:nvPr>
        </p:nvSpPr>
        <p:spPr>
          <a:noFill/>
        </p:spPr>
        <p:txBody>
          <a:bodyPr/>
          <a:lstStyle/>
          <a:p>
            <a:fld id="{6F53D021-7C6A-D740-AA99-8BEFC1B1A9E7}" type="slidenum">
              <a:rPr lang="en-US"/>
              <a:pPr/>
              <a:t>49</a:t>
            </a:fld>
            <a:endParaRPr lang="en-US" dirty="0"/>
          </a:p>
        </p:txBody>
      </p:sp>
    </p:spTree>
    <p:extLst>
      <p:ext uri="{BB962C8B-B14F-4D97-AF65-F5344CB8AC3E}">
        <p14:creationId xmlns:p14="http://schemas.microsoft.com/office/powerpoint/2010/main" val="2766155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8244" name="Slide Number Placeholder 3"/>
          <p:cNvSpPr>
            <a:spLocks noGrp="1"/>
          </p:cNvSpPr>
          <p:nvPr>
            <p:ph type="sldNum" sz="quarter" idx="5"/>
          </p:nvPr>
        </p:nvSpPr>
        <p:spPr>
          <a:noFill/>
        </p:spPr>
        <p:txBody>
          <a:bodyPr/>
          <a:lstStyle/>
          <a:p>
            <a:fld id="{B3A125F9-106D-A14C-AEDA-CF774F8D9357}" type="slidenum">
              <a:rPr lang="en-US"/>
              <a:pPr/>
              <a:t>50</a:t>
            </a:fld>
            <a:endParaRPr lang="en-US" dirty="0"/>
          </a:p>
        </p:txBody>
      </p:sp>
    </p:spTree>
    <p:extLst>
      <p:ext uri="{BB962C8B-B14F-4D97-AF65-F5344CB8AC3E}">
        <p14:creationId xmlns:p14="http://schemas.microsoft.com/office/powerpoint/2010/main" val="2050296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149495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E1C5BFE1-6E3D-C742-A100-46FB31850929}" type="slidenum">
              <a:rPr lang="en-US"/>
              <a:pPr/>
              <a:t>6</a:t>
            </a:fld>
            <a:endParaRPr lang="en-US" dirty="0"/>
          </a:p>
        </p:txBody>
      </p:sp>
    </p:spTree>
    <p:extLst>
      <p:ext uri="{BB962C8B-B14F-4D97-AF65-F5344CB8AC3E}">
        <p14:creationId xmlns:p14="http://schemas.microsoft.com/office/powerpoint/2010/main" val="333521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91C7CF9E-C5A5-5448-A00B-F2E1888DA861}" type="slidenum">
              <a:rPr lang="en-US"/>
              <a:pPr/>
              <a:t>7</a:t>
            </a:fld>
            <a:endParaRPr lang="en-US" dirty="0"/>
          </a:p>
        </p:txBody>
      </p:sp>
    </p:spTree>
    <p:extLst>
      <p:ext uri="{BB962C8B-B14F-4D97-AF65-F5344CB8AC3E}">
        <p14:creationId xmlns:p14="http://schemas.microsoft.com/office/powerpoint/2010/main" val="229727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a:t>
            </a:fld>
            <a:endParaRPr lang="en-US" dirty="0"/>
          </a:p>
        </p:txBody>
      </p:sp>
    </p:spTree>
    <p:extLst>
      <p:ext uri="{BB962C8B-B14F-4D97-AF65-F5344CB8AC3E}">
        <p14:creationId xmlns:p14="http://schemas.microsoft.com/office/powerpoint/2010/main" val="51527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C668E0D4-2952-DA4F-8E9F-DE4085669DF3}" type="slidenum">
              <a:rPr lang="en-US"/>
              <a:pPr/>
              <a:t>9</a:t>
            </a:fld>
            <a:endParaRPr lang="en-US" dirty="0"/>
          </a:p>
        </p:txBody>
      </p:sp>
    </p:spTree>
    <p:extLst>
      <p:ext uri="{BB962C8B-B14F-4D97-AF65-F5344CB8AC3E}">
        <p14:creationId xmlns:p14="http://schemas.microsoft.com/office/powerpoint/2010/main" val="189884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noProof="1">
                <a:solidFill>
                  <a:srgbClr val="000000"/>
                </a:solidFill>
                <a:ea typeface="ＭＳ Ｐゴシック" charset="-128"/>
              </a:rPr>
              <a:t>Figure 9</a:t>
            </a:r>
            <a:r>
              <a:rPr lang="en-US" noProof="1">
                <a:solidFill>
                  <a:srgbClr val="000000"/>
                </a:solidFill>
                <a:ea typeface="ＭＳ Ｐゴシック" charset="-128"/>
              </a:rPr>
              <a:t>.2</a:t>
            </a:r>
            <a:r>
              <a:rPr noProof="1">
                <a:solidFill>
                  <a:srgbClr val="000000"/>
                </a:solidFill>
                <a:ea typeface="ＭＳ Ｐゴシック" charset="-128"/>
              </a:rPr>
              <a:t> </a:t>
            </a:r>
            <a:r>
              <a:rPr i="0" noProof="1">
                <a:solidFill>
                  <a:srgbClr val="000000"/>
                </a:solidFill>
                <a:ea typeface="ＭＳ Ｐゴシック" charset="-128"/>
              </a:rPr>
              <a:t>Endangered natural capital: </a:t>
            </a:r>
            <a:r>
              <a:rPr lang="en-US" sz="1200" kern="1200" baseline="0" dirty="0">
                <a:solidFill>
                  <a:srgbClr val="000000"/>
                </a:solidFill>
              </a:rPr>
              <a:t>These four critically endangered species are threatened with extinction, largely because of human activities. The number below each photo indicates the estimated total number of individuals of that species remaining in the wild.</a:t>
            </a:r>
            <a:endParaRPr noProof="1">
              <a:solidFill>
                <a:srgbClr val="000000"/>
              </a:solidFill>
              <a:ea typeface="ＭＳ Ｐゴシック" charset="-128"/>
            </a:endParaRPr>
          </a:p>
        </p:txBody>
      </p:sp>
      <p:sp>
        <p:nvSpPr>
          <p:cNvPr id="84996" name="Slide Number Placeholder 3"/>
          <p:cNvSpPr>
            <a:spLocks noGrp="1"/>
          </p:cNvSpPr>
          <p:nvPr>
            <p:ph type="sldNum" sz="quarter" idx="5"/>
          </p:nvPr>
        </p:nvSpPr>
        <p:spPr>
          <a:noFill/>
        </p:spPr>
        <p:txBody>
          <a:bodyPr/>
          <a:lstStyle/>
          <a:p>
            <a:fld id="{C58D678E-E3C0-184E-82E7-7EE0C1254311}" type="slidenum">
              <a:rPr lang="en-US"/>
              <a:pPr/>
              <a:t>10</a:t>
            </a:fld>
            <a:endParaRPr lang="en-US" dirty="0"/>
          </a:p>
        </p:txBody>
      </p:sp>
    </p:spTree>
    <p:extLst>
      <p:ext uri="{BB962C8B-B14F-4D97-AF65-F5344CB8AC3E}">
        <p14:creationId xmlns:p14="http://schemas.microsoft.com/office/powerpoint/2010/main" val="3864233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23989351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2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355967033"/>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96896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243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9355594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8" r:id="rId5"/>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057400"/>
            <a:ext cx="4267200" cy="3429000"/>
          </a:xfrm>
        </p:spPr>
        <p:txBody>
          <a:bodyPr/>
          <a:lstStyle/>
          <a:p>
            <a:pPr algn="ctr"/>
            <a:r>
              <a:rPr lang="en-US" sz="3600" b="1" dirty="0"/>
              <a:t>Chapter 9</a:t>
            </a:r>
          </a:p>
          <a:p>
            <a:pPr algn="ctr"/>
            <a:r>
              <a:rPr lang="en-US" sz="3600" dirty="0"/>
              <a:t>Sustaining Biodiversity: Saving Species and Ecosystem Services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3CA1DD64-060F-4183-A868-115A3FB9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419870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Endangered and Threatened Species Are Ecological Smoke Alarms (2 of 3)</a:t>
            </a:r>
          </a:p>
        </p:txBody>
      </p:sp>
      <p:pic>
        <p:nvPicPr>
          <p:cNvPr id="5" name="Picture 4" descr="A figure shows four photos namely, a. Mexican gray wolf : “About 42 in the forests of Arizona and New Mexico”, b. California condor : “225 in the southwestern United States (up from 9 in 1986)”, c. Whooping Crane : “437 in North America”, and d. Sumatran tiger : “400-600 on the Indonesian island of Sumat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12" y="2005584"/>
            <a:ext cx="8199176" cy="2846832"/>
          </a:xfrm>
          <a:prstGeom prst="rect">
            <a:avLst/>
          </a:prstGeom>
        </p:spPr>
      </p:pic>
    </p:spTree>
    <p:extLst>
      <p:ext uri="{BB962C8B-B14F-4D97-AF65-F5344CB8AC3E}">
        <p14:creationId xmlns:p14="http://schemas.microsoft.com/office/powerpoint/2010/main" val="28875317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rmAutofit fontScale="90000"/>
          </a:bodyPr>
          <a:lstStyle/>
          <a:p>
            <a:r>
              <a:rPr lang="en-US" dirty="0"/>
              <a:t>Endangered and Threatened Species Are Ecological Smoke Alarms (3 of 3)</a:t>
            </a:r>
          </a:p>
        </p:txBody>
      </p:sp>
      <p:pic>
        <p:nvPicPr>
          <p:cNvPr id="2" name="Picture 1" descr="A figure shows a table that shows photos of animals along their characteristics and examples for that category. The first row shows the photo of a blue whale along with the text that reads “Low reproductive rate (K-Strategist)” for characteristic and reads “Blue whale, giant panda, and rhinoceros” under examples. The second row shows the photo of a giant panda along with the text that reads “specialized niche” for characteristic and reads “blue whale, giant panda, and Everglades kite” under Examples. The third row shows the photo of a seal along with the text that reads “narrow distribution” and “Elephant seal, desert pupfish” under  examples. The fourth row shows an eagle that reads “feeds at high trophic level” and reads “Bengal tiger, bald eagle, and grizzly bear” under examples. The fifth row shows the photo of a turtle and reads the text “fixed migratory patterns” and “Blue whale, whooping crane, and sea turtle” under examples. The sixth row shows orchid flower and reads “Rare” for characteristic and “African violet and some orchid” under examples. The seventh row shows the photo of a rhinoceros and reads “commercially valuable” for characteristic and “Snow leopard, tiger, elephant, rhinoceros, rare plants and birds” under examples. The eighth row shows the photo of a Florida panther and reads “Require large territories” for characteristic and “California condor, grizzly bear, and Florida panther” under examp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120" y="1382051"/>
            <a:ext cx="3377761" cy="4562046"/>
          </a:xfrm>
          <a:prstGeom prst="rect">
            <a:avLst/>
          </a:prstGeom>
        </p:spPr>
      </p:pic>
    </p:spTree>
    <p:extLst>
      <p:ext uri="{BB962C8B-B14F-4D97-AF65-F5344CB8AC3E}">
        <p14:creationId xmlns:p14="http://schemas.microsoft.com/office/powerpoint/2010/main" val="17738313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noChangeArrowheads="1"/>
          </p:cNvSpPr>
          <p:nvPr>
            <p:ph type="title"/>
          </p:nvPr>
        </p:nvSpPr>
        <p:spPr/>
        <p:txBody>
          <a:bodyPr>
            <a:noAutofit/>
          </a:bodyPr>
          <a:lstStyle/>
          <a:p>
            <a:r>
              <a:rPr lang="en-US" sz="3200" dirty="0"/>
              <a:t>9.2 Why Should We Try to Sustain Wild Species and the Ecosystem Services They Provide?</a:t>
            </a:r>
          </a:p>
        </p:txBody>
      </p:sp>
      <p:sp>
        <p:nvSpPr>
          <p:cNvPr id="20483" name="Content Placeholder 3"/>
          <p:cNvSpPr>
            <a:spLocks noGrp="1" noChangeArrowheads="1"/>
          </p:cNvSpPr>
          <p:nvPr>
            <p:ph idx="1"/>
          </p:nvPr>
        </p:nvSpPr>
        <p:spPr/>
        <p:txBody>
          <a:bodyPr/>
          <a:lstStyle/>
          <a:p>
            <a:r>
              <a:rPr lang="en-US"/>
              <a:t>Reasons to avoid hastening the extinction of wild species</a:t>
            </a:r>
          </a:p>
          <a:p>
            <a:pPr lvl="1"/>
            <a:r>
              <a:rPr lang="en-US"/>
              <a:t>They provide valuable ecosystem and economic services</a:t>
            </a:r>
          </a:p>
          <a:p>
            <a:pPr lvl="1"/>
            <a:r>
              <a:rPr lang="en-US"/>
              <a:t>It can take millions of years for nature to recover from large-scale extinctions</a:t>
            </a:r>
          </a:p>
          <a:p>
            <a:pPr lvl="1"/>
            <a:r>
              <a:rPr lang="en-US"/>
              <a:t>Many people believe that species have a right to exist regardless of their usefulness to humans</a:t>
            </a:r>
            <a:endParaRPr lang="en-US" dirty="0"/>
          </a:p>
        </p:txBody>
      </p:sp>
    </p:spTree>
    <p:extLst>
      <p:ext uri="{BB962C8B-B14F-4D97-AF65-F5344CB8AC3E}">
        <p14:creationId xmlns:p14="http://schemas.microsoft.com/office/powerpoint/2010/main" val="120307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fontScale="90000"/>
          </a:bodyPr>
          <a:lstStyle/>
          <a:p>
            <a:r>
              <a:rPr lang="en-US" dirty="0"/>
              <a:t>Species Are a Vital Part of the Earth’s Natural Capital (1 of 5)</a:t>
            </a:r>
          </a:p>
        </p:txBody>
      </p:sp>
      <p:sp>
        <p:nvSpPr>
          <p:cNvPr id="19459" name="Content Placeholder 3"/>
          <p:cNvSpPr>
            <a:spLocks noGrp="1" noChangeArrowheads="1"/>
          </p:cNvSpPr>
          <p:nvPr>
            <p:ph idx="1"/>
          </p:nvPr>
        </p:nvSpPr>
        <p:spPr/>
        <p:txBody>
          <a:bodyPr/>
          <a:lstStyle/>
          <a:p>
            <a:r>
              <a:rPr lang="en-US" dirty="0"/>
              <a:t>Orangutans</a:t>
            </a:r>
          </a:p>
          <a:p>
            <a:pPr lvl="1"/>
            <a:r>
              <a:rPr lang="en-US" dirty="0"/>
              <a:t>Only about 61,000 remain in the wild</a:t>
            </a:r>
          </a:p>
          <a:p>
            <a:pPr lvl="1"/>
            <a:r>
              <a:rPr lang="en-US" dirty="0"/>
              <a:t>Tropical forest habitat being cleared to grow palm oil</a:t>
            </a:r>
          </a:p>
          <a:p>
            <a:pPr lvl="1"/>
            <a:r>
              <a:rPr lang="en-US" dirty="0"/>
              <a:t>They are illegally smuggled and sold</a:t>
            </a:r>
          </a:p>
          <a:p>
            <a:pPr lvl="1"/>
            <a:r>
              <a:rPr lang="en-US" dirty="0"/>
              <a:t>Lowest birth rate of all animals</a:t>
            </a:r>
          </a:p>
          <a:p>
            <a:pPr lvl="1"/>
            <a:r>
              <a:rPr lang="en-US" dirty="0"/>
              <a:t>May disappear within two decades without urgent protective action</a:t>
            </a:r>
          </a:p>
        </p:txBody>
      </p:sp>
    </p:spTree>
    <p:extLst>
      <p:ext uri="{BB962C8B-B14F-4D97-AF65-F5344CB8AC3E}">
        <p14:creationId xmlns:p14="http://schemas.microsoft.com/office/powerpoint/2010/main" val="291509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Species Are a Vital Part of the Earth’s Natural Capital (2 of 5)</a:t>
            </a:r>
          </a:p>
        </p:txBody>
      </p:sp>
      <p:pic>
        <p:nvPicPr>
          <p:cNvPr id="5" name="Picture 4" descr="A photo shows an orangutan and its baby hanging on tree in a for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265" y="1477580"/>
            <a:ext cx="6423471" cy="4471066"/>
          </a:xfrm>
          <a:prstGeom prst="rect">
            <a:avLst/>
          </a:prstGeom>
        </p:spPr>
      </p:pic>
    </p:spTree>
    <p:extLst>
      <p:ext uri="{BB962C8B-B14F-4D97-AF65-F5344CB8AC3E}">
        <p14:creationId xmlns:p14="http://schemas.microsoft.com/office/powerpoint/2010/main" val="26973637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a:t>Species Are a Vital Part of the Earth’s Natural Capital (3 of 5)</a:t>
            </a:r>
          </a:p>
        </p:txBody>
      </p:sp>
      <p:sp>
        <p:nvSpPr>
          <p:cNvPr id="22531" name="Content Placeholder 2"/>
          <p:cNvSpPr>
            <a:spLocks noGrp="1"/>
          </p:cNvSpPr>
          <p:nvPr>
            <p:ph idx="1"/>
          </p:nvPr>
        </p:nvSpPr>
        <p:spPr/>
        <p:txBody>
          <a:bodyPr/>
          <a:lstStyle/>
          <a:p>
            <a:r>
              <a:rPr lang="en-US"/>
              <a:t>Species provide vital ecosystem services</a:t>
            </a:r>
          </a:p>
          <a:p>
            <a:pPr lvl="1"/>
            <a:r>
              <a:rPr lang="en-US"/>
              <a:t>Pollination, pest control, oxygen production</a:t>
            </a:r>
          </a:p>
          <a:p>
            <a:r>
              <a:rPr lang="en-US"/>
              <a:t>Many plants and animals provide economic value, medicinal drugs</a:t>
            </a:r>
          </a:p>
          <a:p>
            <a:r>
              <a:rPr lang="en-US"/>
              <a:t>Extinction can hinder speciation</a:t>
            </a:r>
          </a:p>
          <a:p>
            <a:r>
              <a:rPr lang="en-US"/>
              <a:t>Many people believe species have an intrinsic right to exist</a:t>
            </a:r>
          </a:p>
          <a:p>
            <a:r>
              <a:rPr lang="en-US"/>
              <a:t>Which species should we protect?</a:t>
            </a:r>
            <a:endParaRPr lang="en-US" dirty="0"/>
          </a:p>
        </p:txBody>
      </p:sp>
    </p:spTree>
    <p:extLst>
      <p:ext uri="{BB962C8B-B14F-4D97-AF65-F5344CB8AC3E}">
        <p14:creationId xmlns:p14="http://schemas.microsoft.com/office/powerpoint/2010/main" val="111500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Species Are a Vital Part of the Earth’s Natural Capital (4 of 5)</a:t>
            </a:r>
          </a:p>
        </p:txBody>
      </p:sp>
      <p:pic>
        <p:nvPicPr>
          <p:cNvPr id="4" name="Picture 3" descr="A photo shows several pharmaceutical plants namely, Rauvolfia labeled “Rauvolfia sepentina, Southeast Asia Anxiety, high blood pressure” Foxglove labeled “Digitalis purpurea, Europe, Digitalis for heart failure” Pacific Yew labeled “Taxus brevifolia,  Pacific Northwest, Ovarian cancer” Cinchona labeled “Cinchona ledogeriana, South America, Quinine for malaria treatment” Rosy Periwinkle labeled “Cathranthus roseus, Madagascar Hodgkin's disease, lymphocytic leukemia” and neem tree labeled “Azadirachta indica, India, Treatment of many diseases, insecticide, spermic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65" y="2057400"/>
            <a:ext cx="8237671" cy="3668977"/>
          </a:xfrm>
          <a:prstGeom prst="rect">
            <a:avLst/>
          </a:prstGeom>
        </p:spPr>
      </p:pic>
    </p:spTree>
    <p:extLst>
      <p:ext uri="{BB962C8B-B14F-4D97-AF65-F5344CB8AC3E}">
        <p14:creationId xmlns:p14="http://schemas.microsoft.com/office/powerpoint/2010/main" val="17337286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15189"/>
            <a:ext cx="8032638" cy="1004011"/>
          </a:xfrm>
        </p:spPr>
        <p:txBody>
          <a:bodyPr>
            <a:normAutofit fontScale="90000"/>
          </a:bodyPr>
          <a:lstStyle/>
          <a:p>
            <a:r>
              <a:rPr lang="en-US" dirty="0"/>
              <a:t>Species Are a Vital Part of the Earth’s Natural Capital (5 of 5)</a:t>
            </a:r>
          </a:p>
        </p:txBody>
      </p:sp>
      <p:pic>
        <p:nvPicPr>
          <p:cNvPr id="4" name="Picture 3" descr="A photo shows hyacinth macaw sitting on a r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356" y="1295400"/>
            <a:ext cx="4345289" cy="4842715"/>
          </a:xfrm>
          <a:prstGeom prst="rect">
            <a:avLst/>
          </a:prstGeom>
        </p:spPr>
      </p:pic>
    </p:spTree>
    <p:extLst>
      <p:ext uri="{BB962C8B-B14F-4D97-AF65-F5344CB8AC3E}">
        <p14:creationId xmlns:p14="http://schemas.microsoft.com/office/powerpoint/2010/main" val="31490266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noChangeArrowheads="1"/>
          </p:cNvSpPr>
          <p:nvPr>
            <p:ph type="title"/>
          </p:nvPr>
        </p:nvSpPr>
        <p:spPr/>
        <p:txBody>
          <a:bodyPr>
            <a:noAutofit/>
          </a:bodyPr>
          <a:lstStyle/>
          <a:p>
            <a:r>
              <a:rPr lang="en-US" sz="2800" dirty="0"/>
              <a:t>9.3 How Do Humans Accelerate Species Extinction and Degradation of Ecosystem Services?</a:t>
            </a:r>
          </a:p>
        </p:txBody>
      </p:sp>
      <p:sp>
        <p:nvSpPr>
          <p:cNvPr id="26627" name="Content Placeholder 3"/>
          <p:cNvSpPr>
            <a:spLocks noGrp="1" noChangeArrowheads="1"/>
          </p:cNvSpPr>
          <p:nvPr>
            <p:ph idx="1"/>
          </p:nvPr>
        </p:nvSpPr>
        <p:spPr/>
        <p:txBody>
          <a:bodyPr/>
          <a:lstStyle/>
          <a:p>
            <a:r>
              <a:rPr lang="en-US"/>
              <a:t>Greatest threats to species (acronym HIPPCO)</a:t>
            </a:r>
          </a:p>
          <a:p>
            <a:pPr lvl="1"/>
            <a:r>
              <a:rPr lang="en-US"/>
              <a:t>Habitat loss, degradation, or fragmentation</a:t>
            </a:r>
          </a:p>
          <a:p>
            <a:pPr lvl="1"/>
            <a:r>
              <a:rPr lang="en-US"/>
              <a:t>Invasive (nonnative) species</a:t>
            </a:r>
          </a:p>
          <a:p>
            <a:pPr lvl="1"/>
            <a:r>
              <a:rPr lang="en-US"/>
              <a:t>Population and resource use growth</a:t>
            </a:r>
          </a:p>
          <a:p>
            <a:pPr lvl="1"/>
            <a:r>
              <a:rPr lang="en-US"/>
              <a:t>Pollution</a:t>
            </a:r>
          </a:p>
          <a:p>
            <a:pPr lvl="1"/>
            <a:r>
              <a:rPr lang="en-US"/>
              <a:t>Climate change</a:t>
            </a:r>
          </a:p>
          <a:p>
            <a:pPr lvl="1"/>
            <a:r>
              <a:rPr lang="en-US"/>
              <a:t>Overexploitation</a:t>
            </a:r>
            <a:endParaRPr lang="en-US" dirty="0"/>
          </a:p>
        </p:txBody>
      </p:sp>
    </p:spTree>
    <p:extLst>
      <p:ext uri="{BB962C8B-B14F-4D97-AF65-F5344CB8AC3E}">
        <p14:creationId xmlns:p14="http://schemas.microsoft.com/office/powerpoint/2010/main" val="400931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Habitat Destruction and Fragmentation (1 of 3)</a:t>
            </a:r>
          </a:p>
        </p:txBody>
      </p:sp>
      <p:sp>
        <p:nvSpPr>
          <p:cNvPr id="28675" name="Content Placeholder 2"/>
          <p:cNvSpPr>
            <a:spLocks noGrp="1"/>
          </p:cNvSpPr>
          <p:nvPr>
            <p:ph idx="1"/>
          </p:nvPr>
        </p:nvSpPr>
        <p:spPr/>
        <p:txBody>
          <a:bodyPr/>
          <a:lstStyle/>
          <a:p>
            <a:r>
              <a:rPr lang="en-US"/>
              <a:t>Habitat fragmentation occurs when large intact habitat divided into smaller, isolated patches</a:t>
            </a:r>
          </a:p>
          <a:p>
            <a:pPr lvl="1"/>
            <a:r>
              <a:rPr lang="en-US"/>
              <a:t>Caused by roads, logging, crops, and urban development</a:t>
            </a:r>
          </a:p>
          <a:p>
            <a:pPr lvl="1"/>
            <a:r>
              <a:rPr lang="en-US"/>
              <a:t>Barriers limit species ability to disperse and colonize areas, locate food and mates</a:t>
            </a:r>
            <a:endParaRPr lang="en-US" dirty="0"/>
          </a:p>
        </p:txBody>
      </p:sp>
    </p:spTree>
    <p:extLst>
      <p:ext uri="{BB962C8B-B14F-4D97-AF65-F5344CB8AC3E}">
        <p14:creationId xmlns:p14="http://schemas.microsoft.com/office/powerpoint/2010/main" val="420044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a:t>Core Case Study: Where Have All the Honeybees Gone?</a:t>
            </a:r>
            <a:endParaRPr lang="en-US" dirty="0"/>
          </a:p>
        </p:txBody>
      </p:sp>
      <p:sp>
        <p:nvSpPr>
          <p:cNvPr id="4099" name="Content Placeholder 3"/>
          <p:cNvSpPr>
            <a:spLocks noGrp="1" noChangeArrowheads="1"/>
          </p:cNvSpPr>
          <p:nvPr>
            <p:ph idx="1"/>
          </p:nvPr>
        </p:nvSpPr>
        <p:spPr/>
        <p:txBody>
          <a:bodyPr/>
          <a:lstStyle/>
          <a:p>
            <a:r>
              <a:rPr lang="en-US"/>
              <a:t>Bees play a key role in pollination</a:t>
            </a:r>
          </a:p>
          <a:p>
            <a:r>
              <a:rPr lang="en-US"/>
              <a:t>European honeybees pollinate over 70% of vegetable and fruit crops</a:t>
            </a:r>
          </a:p>
          <a:p>
            <a:pPr lvl="1"/>
            <a:r>
              <a:rPr lang="en-US"/>
              <a:t>Commercial beekeepers truck hives to farms to pollinate different crops</a:t>
            </a:r>
          </a:p>
          <a:p>
            <a:r>
              <a:rPr lang="en-US"/>
              <a:t>Colony Collapse Disorder</a:t>
            </a:r>
          </a:p>
          <a:p>
            <a:pPr lvl="1"/>
            <a:r>
              <a:rPr lang="en-US"/>
              <a:t>All bees abandon a colony</a:t>
            </a:r>
          </a:p>
          <a:p>
            <a:pPr lvl="1"/>
            <a:r>
              <a:rPr lang="en-US"/>
              <a:t>Affected 23–43% of European honeybees in the U.S. between 2008 and 2015</a:t>
            </a:r>
            <a:endParaRPr lang="en-US" dirty="0"/>
          </a:p>
        </p:txBody>
      </p:sp>
    </p:spTree>
    <p:extLst>
      <p:ext uri="{BB962C8B-B14F-4D97-AF65-F5344CB8AC3E}">
        <p14:creationId xmlns:p14="http://schemas.microsoft.com/office/powerpoint/2010/main" val="265505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566738"/>
          </a:xfrm>
        </p:spPr>
        <p:txBody>
          <a:bodyPr>
            <a:noAutofit/>
          </a:bodyPr>
          <a:lstStyle/>
          <a:p>
            <a:r>
              <a:rPr lang="en-US" sz="3000" dirty="0"/>
              <a:t>Habitat Destruction and Fragmentation (2 of 3)</a:t>
            </a:r>
          </a:p>
        </p:txBody>
      </p:sp>
      <p:pic>
        <p:nvPicPr>
          <p:cNvPr id="3" name="Picture 2" descr="A figure shows four photos. The first photo shows an Indian tiger in the background of a map that shows Asia. The text on the photo reads “Indian Tiger.” The range 100 years ago is marked in a different shade which covers South East Asia and Central Asia and range today is marked in a different shade that is distributed in a few places within the shaded region for 100 years ago. The second photo shows Black Rhino in the background of map of Africa and the text on the photo reads “Black Rhino.” The range in 1700 is shaded along the lower side of the map of Africa, after which, the eastern region and the central region is also shaded. The range today is just a few drops scattered here and there within the shaded region of range in 1700. The third photo shows an African Elephant beside the map of Africa. The probable range 1600 is shaded in a different shade about nearly three-fourth of Africa, except for few places, where it is shaded in a different color within the shaded area of range 1600, which is the range today. The text on the photo reads “African Elephant.” The fourth photo shows an Asian or Indian Elephant and the text on the photo reads “Asian or Indian Elephant.” The former range is shaded in a different shade that covers the regions in South Asia and the Range Today is shaded in a different shade, here and there within the shaded region of former ran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509" y="990600"/>
            <a:ext cx="5542983" cy="5181600"/>
          </a:xfrm>
          <a:prstGeom prst="rect">
            <a:avLst/>
          </a:prstGeom>
        </p:spPr>
      </p:pic>
    </p:spTree>
    <p:extLst>
      <p:ext uri="{BB962C8B-B14F-4D97-AF65-F5344CB8AC3E}">
        <p14:creationId xmlns:p14="http://schemas.microsoft.com/office/powerpoint/2010/main" val="149548438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81000"/>
            <a:ext cx="8032638" cy="685753"/>
          </a:xfrm>
        </p:spPr>
        <p:txBody>
          <a:bodyPr>
            <a:normAutofit/>
          </a:bodyPr>
          <a:lstStyle/>
          <a:p>
            <a:r>
              <a:rPr lang="en-US" sz="3000" dirty="0"/>
              <a:t>Habitat Destruction and Fragmentation (3 of 3)</a:t>
            </a:r>
          </a:p>
        </p:txBody>
      </p:sp>
      <p:pic>
        <p:nvPicPr>
          <p:cNvPr id="3" name="Picture 2" descr="A photo shows a fragmented and well maintained landscapes and greene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365" y="1219200"/>
            <a:ext cx="6575271" cy="4809777"/>
          </a:xfrm>
          <a:prstGeom prst="rect">
            <a:avLst/>
          </a:prstGeom>
        </p:spPr>
      </p:pic>
    </p:spTree>
    <p:extLst>
      <p:ext uri="{BB962C8B-B14F-4D97-AF65-F5344CB8AC3E}">
        <p14:creationId xmlns:p14="http://schemas.microsoft.com/office/powerpoint/2010/main" val="221219824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noChangeArrowheads="1"/>
          </p:cNvSpPr>
          <p:nvPr>
            <p:ph type="title"/>
          </p:nvPr>
        </p:nvSpPr>
        <p:spPr/>
        <p:txBody>
          <a:bodyPr/>
          <a:lstStyle/>
          <a:p>
            <a:r>
              <a:rPr lang="en-US" dirty="0"/>
              <a:t>Invasive Species (1 of 2)</a:t>
            </a:r>
          </a:p>
        </p:txBody>
      </p:sp>
      <p:sp>
        <p:nvSpPr>
          <p:cNvPr id="31747" name="Content Placeholder 3"/>
          <p:cNvSpPr>
            <a:spLocks noGrp="1" noChangeArrowheads="1"/>
          </p:cNvSpPr>
          <p:nvPr>
            <p:ph idx="1"/>
          </p:nvPr>
        </p:nvSpPr>
        <p:spPr/>
        <p:txBody>
          <a:bodyPr/>
          <a:lstStyle/>
          <a:p>
            <a:r>
              <a:rPr lang="en-US"/>
              <a:t>Many species introductions are beneficial</a:t>
            </a:r>
          </a:p>
          <a:p>
            <a:r>
              <a:rPr lang="en-US"/>
              <a:t>Nonnative species may have no natural predators, competitors, parasites, or pathogens</a:t>
            </a:r>
          </a:p>
          <a:p>
            <a:r>
              <a:rPr lang="en-US"/>
              <a:t>Nonnative species can crowd out native species</a:t>
            </a:r>
          </a:p>
          <a:p>
            <a:pPr lvl="1"/>
            <a:r>
              <a:rPr lang="en-US"/>
              <a:t>Viewed as harmful, invasive species</a:t>
            </a:r>
            <a:endParaRPr lang="en-US" dirty="0"/>
          </a:p>
        </p:txBody>
      </p:sp>
    </p:spTree>
    <p:extLst>
      <p:ext uri="{BB962C8B-B14F-4D97-AF65-F5344CB8AC3E}">
        <p14:creationId xmlns:p14="http://schemas.microsoft.com/office/powerpoint/2010/main" val="185946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68" y="304800"/>
            <a:ext cx="6035040" cy="685753"/>
          </a:xfrm>
        </p:spPr>
        <p:txBody>
          <a:bodyPr/>
          <a:lstStyle/>
          <a:p>
            <a:r>
              <a:rPr lang="en-US" dirty="0"/>
              <a:t>Invasive Species (2 of 2)</a:t>
            </a:r>
          </a:p>
        </p:txBody>
      </p:sp>
      <p:pic>
        <p:nvPicPr>
          <p:cNvPr id="3" name="Picture 2" descr="A figure shows 10 photos, out of which, 5 photos covering Deliberately Introduced Species and 5 other photos covering Accidentally Introduced Species. The deliberately introduced species show the photos of purple loosestrife, African honeybee or (killer bee), Kudzu, nutria, and European wild boar (Feral pig). Accidentally Introduced Species shows the photos of Sea lamprey (attached to lake trout), Argentina fire ant, Burmese python, Formosan termite, and zebra muss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05" y="1040193"/>
            <a:ext cx="7420098" cy="5132007"/>
          </a:xfrm>
          <a:prstGeom prst="rect">
            <a:avLst/>
          </a:prstGeom>
        </p:spPr>
      </p:pic>
    </p:spTree>
    <p:extLst>
      <p:ext uri="{BB962C8B-B14F-4D97-AF65-F5344CB8AC3E}">
        <p14:creationId xmlns:p14="http://schemas.microsoft.com/office/powerpoint/2010/main" val="366303735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noChangeArrowheads="1"/>
          </p:cNvSpPr>
          <p:nvPr>
            <p:ph type="title"/>
          </p:nvPr>
        </p:nvSpPr>
        <p:spPr/>
        <p:txBody>
          <a:bodyPr>
            <a:normAutofit fontScale="90000"/>
          </a:bodyPr>
          <a:lstStyle/>
          <a:p>
            <a:r>
              <a:rPr lang="en-US" dirty="0"/>
              <a:t>Case Study: The Kudzu Vine and Kudzu Bugs</a:t>
            </a:r>
            <a:br>
              <a:rPr lang="en-US" dirty="0"/>
            </a:br>
            <a:r>
              <a:rPr lang="en-US" dirty="0"/>
              <a:t>(1 of 2)</a:t>
            </a:r>
          </a:p>
        </p:txBody>
      </p:sp>
      <p:sp>
        <p:nvSpPr>
          <p:cNvPr id="33795" name="Content Placeholder 3"/>
          <p:cNvSpPr>
            <a:spLocks noGrp="1" noChangeArrowheads="1"/>
          </p:cNvSpPr>
          <p:nvPr>
            <p:ph idx="1"/>
          </p:nvPr>
        </p:nvSpPr>
        <p:spPr/>
        <p:txBody>
          <a:bodyPr/>
          <a:lstStyle/>
          <a:p>
            <a:r>
              <a:rPr lang="en-US" sz="2800" dirty="0"/>
              <a:t>Imported from Japan in the 1930s </a:t>
            </a:r>
          </a:p>
          <a:p>
            <a:pPr lvl="1"/>
            <a:r>
              <a:rPr lang="en-US" sz="2400" dirty="0"/>
              <a:t>Help control soil erosion</a:t>
            </a:r>
          </a:p>
          <a:p>
            <a:r>
              <a:rPr lang="en-US" sz="2800" dirty="0"/>
              <a:t>Spreads rapidly, taking over land</a:t>
            </a:r>
          </a:p>
          <a:p>
            <a:pPr lvl="1"/>
            <a:r>
              <a:rPr lang="en-US" sz="2400" dirty="0"/>
              <a:t>Very difficult to kill</a:t>
            </a:r>
          </a:p>
          <a:p>
            <a:pPr lvl="1"/>
            <a:r>
              <a:rPr lang="en-US" sz="2400" dirty="0"/>
              <a:t>Common fungus can kill Kudzu vine</a:t>
            </a:r>
          </a:p>
          <a:p>
            <a:pPr lvl="2"/>
            <a:r>
              <a:rPr lang="en-US" sz="2000" dirty="0"/>
              <a:t>Need to investigate harmful side effects</a:t>
            </a:r>
          </a:p>
          <a:p>
            <a:r>
              <a:rPr lang="en-US" sz="2800" dirty="0"/>
              <a:t>Potential benefits of Kudzu</a:t>
            </a:r>
          </a:p>
          <a:p>
            <a:pPr lvl="1"/>
            <a:r>
              <a:rPr lang="en-US" sz="2400" dirty="0"/>
              <a:t>Medicinal and nutritional uses</a:t>
            </a:r>
          </a:p>
          <a:p>
            <a:pPr lvl="1"/>
            <a:r>
              <a:rPr lang="en-US" sz="2400" dirty="0"/>
              <a:t>Potential uses as paper, biofuel</a:t>
            </a:r>
          </a:p>
        </p:txBody>
      </p:sp>
    </p:spTree>
    <p:extLst>
      <p:ext uri="{BB962C8B-B14F-4D97-AF65-F5344CB8AC3E}">
        <p14:creationId xmlns:p14="http://schemas.microsoft.com/office/powerpoint/2010/main" val="216480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7" y="138989"/>
            <a:ext cx="8835902" cy="1004011"/>
          </a:xfrm>
        </p:spPr>
        <p:txBody>
          <a:bodyPr>
            <a:normAutofit fontScale="90000"/>
          </a:bodyPr>
          <a:lstStyle/>
          <a:p>
            <a:r>
              <a:rPr lang="en-US" dirty="0"/>
              <a:t>Case Study: The Kudzu Vine and Kudzu Bugs</a:t>
            </a:r>
            <a:br>
              <a:rPr lang="en-US" dirty="0"/>
            </a:br>
            <a:r>
              <a:rPr lang="en-US" dirty="0"/>
              <a:t>(2 of 2)</a:t>
            </a:r>
          </a:p>
        </p:txBody>
      </p:sp>
      <p:pic>
        <p:nvPicPr>
          <p:cNvPr id="4" name="Picture 3" descr="A photo shows a portion of a car amidst densely grown kudz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33" y="1250020"/>
            <a:ext cx="5531534" cy="4845980"/>
          </a:xfrm>
          <a:prstGeom prst="rect">
            <a:avLst/>
          </a:prstGeom>
        </p:spPr>
      </p:pic>
    </p:spTree>
    <p:extLst>
      <p:ext uri="{BB962C8B-B14F-4D97-AF65-F5344CB8AC3E}">
        <p14:creationId xmlns:p14="http://schemas.microsoft.com/office/powerpoint/2010/main" val="19776565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Some Accidentally Introduced Species Can Disrupt Ecosystems (1 of 2)</a:t>
            </a:r>
          </a:p>
        </p:txBody>
      </p:sp>
      <p:sp>
        <p:nvSpPr>
          <p:cNvPr id="2" name="Content Placeholder 1"/>
          <p:cNvSpPr>
            <a:spLocks noGrp="1"/>
          </p:cNvSpPr>
          <p:nvPr>
            <p:ph idx="1"/>
          </p:nvPr>
        </p:nvSpPr>
        <p:spPr/>
        <p:txBody>
          <a:bodyPr/>
          <a:lstStyle/>
          <a:p>
            <a:r>
              <a:rPr lang="en-US"/>
              <a:t>Burmese python, African python, and boa constrictor in Florida</a:t>
            </a:r>
          </a:p>
          <a:p>
            <a:pPr lvl="1"/>
            <a:r>
              <a:rPr lang="en-US"/>
              <a:t>Pets imported from Africa and Asia and released into Everglades wetlands</a:t>
            </a:r>
          </a:p>
          <a:p>
            <a:pPr lvl="1"/>
            <a:r>
              <a:rPr lang="en-US"/>
              <a:t>Predation by these animals is altering food webs and ecosystem services</a:t>
            </a:r>
            <a:endParaRPr lang="en-US" dirty="0"/>
          </a:p>
        </p:txBody>
      </p:sp>
    </p:spTree>
    <p:extLst>
      <p:ext uri="{BB962C8B-B14F-4D97-AF65-F5344CB8AC3E}">
        <p14:creationId xmlns:p14="http://schemas.microsoft.com/office/powerpoint/2010/main" val="159286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rmAutofit fontScale="90000"/>
          </a:bodyPr>
          <a:lstStyle/>
          <a:p>
            <a:r>
              <a:rPr lang="en-US" dirty="0"/>
              <a:t>Some Accidentally Introduced Species Can Disrupt Ecosystems (2 of 2)</a:t>
            </a:r>
          </a:p>
        </p:txBody>
      </p:sp>
      <p:pic>
        <p:nvPicPr>
          <p:cNvPr id="4" name="Picture 3" descr="A photo shows an injured Burmese python in the hands of three m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00" y="1219421"/>
            <a:ext cx="7642801" cy="4952779"/>
          </a:xfrm>
          <a:prstGeom prst="rect">
            <a:avLst/>
          </a:prstGeom>
        </p:spPr>
      </p:pic>
    </p:spTree>
    <p:extLst>
      <p:ext uri="{BB962C8B-B14F-4D97-AF65-F5344CB8AC3E}">
        <p14:creationId xmlns:p14="http://schemas.microsoft.com/office/powerpoint/2010/main" val="209118642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noChangeArrowheads="1"/>
          </p:cNvSpPr>
          <p:nvPr>
            <p:ph type="title"/>
          </p:nvPr>
        </p:nvSpPr>
        <p:spPr/>
        <p:txBody>
          <a:bodyPr>
            <a:normAutofit/>
          </a:bodyPr>
          <a:lstStyle/>
          <a:p>
            <a:r>
              <a:rPr lang="en-US" dirty="0"/>
              <a:t>Controlling Invasive Species (1 of 2)</a:t>
            </a:r>
          </a:p>
        </p:txBody>
      </p:sp>
      <p:sp>
        <p:nvSpPr>
          <p:cNvPr id="37891" name="Content Placeholder 3"/>
          <p:cNvSpPr>
            <a:spLocks noGrp="1" noChangeArrowheads="1"/>
          </p:cNvSpPr>
          <p:nvPr>
            <p:ph idx="1"/>
          </p:nvPr>
        </p:nvSpPr>
        <p:spPr/>
        <p:txBody>
          <a:bodyPr/>
          <a:lstStyle/>
          <a:p>
            <a:r>
              <a:rPr lang="en-US"/>
              <a:t>Research programs to identify invaders</a:t>
            </a:r>
          </a:p>
          <a:p>
            <a:r>
              <a:rPr lang="en-US"/>
              <a:t>Track invasive species with ground surveys and satellite observations</a:t>
            </a:r>
          </a:p>
          <a:p>
            <a:r>
              <a:rPr lang="en-US"/>
              <a:t>Establish international treaties banning transfer between countries</a:t>
            </a:r>
          </a:p>
          <a:p>
            <a:r>
              <a:rPr lang="en-US"/>
              <a:t>Public education about releasing exotic pets and plants</a:t>
            </a:r>
            <a:endParaRPr lang="en-US" dirty="0"/>
          </a:p>
        </p:txBody>
      </p:sp>
    </p:spTree>
    <p:extLst>
      <p:ext uri="{BB962C8B-B14F-4D97-AF65-F5344CB8AC3E}">
        <p14:creationId xmlns:p14="http://schemas.microsoft.com/office/powerpoint/2010/main" val="209467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555C-AB55-47DE-B3AD-E48D781F3CED}"/>
              </a:ext>
            </a:extLst>
          </p:cNvPr>
          <p:cNvSpPr>
            <a:spLocks noGrp="1"/>
          </p:cNvSpPr>
          <p:nvPr>
            <p:ph type="title"/>
          </p:nvPr>
        </p:nvSpPr>
        <p:spPr/>
        <p:txBody>
          <a:bodyPr/>
          <a:lstStyle/>
          <a:p>
            <a:r>
              <a:rPr lang="en-US" dirty="0"/>
              <a:t>Controlling Invasive Species (2 of 2)</a:t>
            </a:r>
          </a:p>
        </p:txBody>
      </p:sp>
      <p:sp>
        <p:nvSpPr>
          <p:cNvPr id="4" name="Text Placeholder 3">
            <a:extLst>
              <a:ext uri="{FF2B5EF4-FFF2-40B4-BE49-F238E27FC236}">
                <a16:creationId xmlns:a16="http://schemas.microsoft.com/office/drawing/2014/main" id="{57A83DD6-B932-4F3D-830D-1413076BF695}"/>
              </a:ext>
            </a:extLst>
          </p:cNvPr>
          <p:cNvSpPr>
            <a:spLocks noGrp="1"/>
          </p:cNvSpPr>
          <p:nvPr>
            <p:ph type="body" sz="half" idx="2"/>
          </p:nvPr>
        </p:nvSpPr>
        <p:spPr>
          <a:xfrm>
            <a:off x="1142999" y="5486400"/>
            <a:ext cx="7010401" cy="665175"/>
          </a:xfrm>
        </p:spPr>
        <p:txBody>
          <a:bodyPr>
            <a:normAutofit/>
          </a:bodyPr>
          <a:lstStyle/>
          <a:p>
            <a:pPr algn="ctr"/>
            <a:r>
              <a:rPr lang="en-US" sz="1600" b="1" dirty="0"/>
              <a:t>Prevention Is the Best Way to Reduce Threats from Invasive Species</a:t>
            </a:r>
          </a:p>
        </p:txBody>
      </p:sp>
      <p:pic>
        <p:nvPicPr>
          <p:cNvPr id="6" name="Picture 5">
            <a:extLst>
              <a:ext uri="{FF2B5EF4-FFF2-40B4-BE49-F238E27FC236}">
                <a16:creationId xmlns:a16="http://schemas.microsoft.com/office/drawing/2014/main" id="{6629311A-E7AB-46A9-8358-93F7EE07F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344" y="1172168"/>
            <a:ext cx="5929312" cy="4325118"/>
          </a:xfrm>
          <a:prstGeom prst="rect">
            <a:avLst/>
          </a:prstGeom>
        </p:spPr>
      </p:pic>
    </p:spTree>
    <p:extLst>
      <p:ext uri="{BB962C8B-B14F-4D97-AF65-F5344CB8AC3E}">
        <p14:creationId xmlns:p14="http://schemas.microsoft.com/office/powerpoint/2010/main" val="209328095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1792288" y="457200"/>
            <a:ext cx="5486400" cy="566738"/>
          </a:xfrm>
        </p:spPr>
        <p:txBody>
          <a:bodyPr>
            <a:noAutofit/>
          </a:bodyPr>
          <a:lstStyle/>
          <a:p>
            <a:r>
              <a:rPr lang="en-US" sz="4000" dirty="0"/>
              <a:t>Honeybee</a:t>
            </a:r>
          </a:p>
        </p:txBody>
      </p:sp>
      <p:pic>
        <p:nvPicPr>
          <p:cNvPr id="5" name="Picture 4" descr="A photo shows a European honeybee sucking the essence from a flow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263" y="1240536"/>
            <a:ext cx="6373475" cy="4703064"/>
          </a:xfrm>
          <a:prstGeom prst="rect">
            <a:avLst/>
          </a:prstGeom>
        </p:spPr>
      </p:pic>
    </p:spTree>
    <p:extLst>
      <p:ext uri="{BB962C8B-B14F-4D97-AF65-F5344CB8AC3E}">
        <p14:creationId xmlns:p14="http://schemas.microsoft.com/office/powerpoint/2010/main" val="381481767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normAutofit fontScale="90000"/>
          </a:bodyPr>
          <a:lstStyle/>
          <a:p>
            <a:r>
              <a:rPr lang="en-US" dirty="0"/>
              <a:t>Population Growth, High Rates of Resource Use, Pollution, and Climate Change (1 of 2)</a:t>
            </a:r>
          </a:p>
        </p:txBody>
      </p:sp>
      <p:sp>
        <p:nvSpPr>
          <p:cNvPr id="39939" name="Content Placeholder 3"/>
          <p:cNvSpPr>
            <a:spLocks noGrp="1" noChangeArrowheads="1"/>
          </p:cNvSpPr>
          <p:nvPr>
            <p:ph idx="1"/>
          </p:nvPr>
        </p:nvSpPr>
        <p:spPr/>
        <p:txBody>
          <a:bodyPr>
            <a:normAutofit/>
          </a:bodyPr>
          <a:lstStyle/>
          <a:p>
            <a:r>
              <a:rPr lang="en-US" dirty="0"/>
              <a:t>Human population growth and rising resource use per person</a:t>
            </a:r>
          </a:p>
          <a:p>
            <a:pPr lvl="1"/>
            <a:r>
              <a:rPr lang="en-US" dirty="0"/>
              <a:t>Degrading wildlife habitat</a:t>
            </a:r>
          </a:p>
          <a:p>
            <a:r>
              <a:rPr lang="en-US" dirty="0"/>
              <a:t>Pollution</a:t>
            </a:r>
          </a:p>
          <a:p>
            <a:pPr lvl="1"/>
            <a:r>
              <a:rPr lang="en-US" dirty="0"/>
              <a:t>Bioaccumulation occurs in individual organisms</a:t>
            </a:r>
          </a:p>
          <a:p>
            <a:pPr lvl="1"/>
            <a:r>
              <a:rPr lang="en-US" dirty="0"/>
              <a:t>Biomagnification occurs when a chemical becomes more concentrated as it moves up through food chains and webs</a:t>
            </a:r>
          </a:p>
          <a:p>
            <a:r>
              <a:rPr lang="en-US" dirty="0"/>
              <a:t>Climate change</a:t>
            </a:r>
          </a:p>
          <a:p>
            <a:pPr lvl="1"/>
            <a:r>
              <a:rPr lang="en-US" dirty="0"/>
              <a:t>Will accelerate the sixth extinction</a:t>
            </a:r>
          </a:p>
          <a:p>
            <a:pPr lvl="2"/>
            <a:r>
              <a:rPr lang="en-US" dirty="0"/>
              <a:t>Major loss of diversity and ecosystem services</a:t>
            </a:r>
          </a:p>
        </p:txBody>
      </p:sp>
    </p:spTree>
    <p:extLst>
      <p:ext uri="{BB962C8B-B14F-4D97-AF65-F5344CB8AC3E}">
        <p14:creationId xmlns:p14="http://schemas.microsoft.com/office/powerpoint/2010/main" val="31368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Autofit/>
          </a:bodyPr>
          <a:lstStyle/>
          <a:p>
            <a:r>
              <a:rPr lang="en-US" sz="3000" dirty="0"/>
              <a:t>Population Growth, High Rates of Resource Use, Pollution, and Climate Change (2 of 2)</a:t>
            </a:r>
          </a:p>
        </p:txBody>
      </p:sp>
      <p:pic>
        <p:nvPicPr>
          <p:cNvPr id="3" name="Picture 2" descr="A photo shows a food chain in which waters with fishes, water plants, and other aquatic organisms are shown. An eagle captures its prey from the waters. A funnel shaped structure comprising of four layers are depicted. The first layer on the top is in the form of a rectangle which is fully covered with dense dots and the text on it reads “DDT in fish eating birds (ospreys) 25 ppm.” The second layer which looks like the base holding the top layer of the funnel is in square shaped and placed at the center of the top layer. This layer is sparsely covered with dots and beside, it is labeled as “DDT in large fish (needle fish) 2 ppm.” The third layer from the top layer is placed at the center of the second layer and is in the shape of rectangle placed in vertical position and the layer is sparsely covered with dots. The text beside reads “DDT in small fish (minnows) 0.5 ppm.” The fourth layer below the third layer is placed at the center of the third layer and is a narrow rectangle placed in vertical position. The rectangle is very sparsely covered with dots. The text beside reads “DDT in zoo plankton 0.04 ppm.” Finally, the fifth layer is like a stick or a rectangular rod at the center of the fourth layer holding the structure and the text beside reads “DDT in water 0.000003 ppm, or 3 pp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590" y="1371600"/>
            <a:ext cx="6046821" cy="4745010"/>
          </a:xfrm>
          <a:prstGeom prst="rect">
            <a:avLst/>
          </a:prstGeom>
        </p:spPr>
      </p:pic>
    </p:spTree>
    <p:extLst>
      <p:ext uri="{BB962C8B-B14F-4D97-AF65-F5344CB8AC3E}">
        <p14:creationId xmlns:p14="http://schemas.microsoft.com/office/powerpoint/2010/main" val="133844175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Science Focus 9.2: Honeybee Losses: A Search for Causes</a:t>
            </a:r>
            <a:endParaRPr lang="en-US" dirty="0"/>
          </a:p>
        </p:txBody>
      </p:sp>
      <p:sp>
        <p:nvSpPr>
          <p:cNvPr id="2" name="Content Placeholder 1"/>
          <p:cNvSpPr>
            <a:spLocks noGrp="1"/>
          </p:cNvSpPr>
          <p:nvPr>
            <p:ph idx="1"/>
          </p:nvPr>
        </p:nvSpPr>
        <p:spPr/>
        <p:txBody>
          <a:bodyPr/>
          <a:lstStyle/>
          <a:p>
            <a:r>
              <a:rPr lang="en-US"/>
              <a:t>European honeybee population cut in half over past 50 years</a:t>
            </a:r>
          </a:p>
          <a:p>
            <a:r>
              <a:rPr lang="en-US"/>
              <a:t>Possible reasons for decline</a:t>
            </a:r>
          </a:p>
          <a:p>
            <a:pPr lvl="1"/>
            <a:r>
              <a:rPr lang="en-US"/>
              <a:t>Parasites</a:t>
            </a:r>
          </a:p>
          <a:p>
            <a:pPr lvl="1"/>
            <a:r>
              <a:rPr lang="en-US"/>
              <a:t>Viruses</a:t>
            </a:r>
          </a:p>
          <a:p>
            <a:pPr lvl="1"/>
            <a:r>
              <a:rPr lang="en-US"/>
              <a:t>Pesticide use</a:t>
            </a:r>
          </a:p>
          <a:p>
            <a:pPr lvl="1"/>
            <a:r>
              <a:rPr lang="en-US"/>
              <a:t>Stress from transportation and overwork</a:t>
            </a:r>
          </a:p>
          <a:p>
            <a:pPr lvl="1"/>
            <a:r>
              <a:rPr lang="en-US"/>
              <a:t>Poor nutrition from pollinating single crops</a:t>
            </a:r>
            <a:endParaRPr lang="en-US" dirty="0"/>
          </a:p>
        </p:txBody>
      </p:sp>
    </p:spTree>
    <p:extLst>
      <p:ext uri="{BB962C8B-B14F-4D97-AF65-F5344CB8AC3E}">
        <p14:creationId xmlns:p14="http://schemas.microsoft.com/office/powerpoint/2010/main" val="1356770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noChangeArrowheads="1"/>
          </p:cNvSpPr>
          <p:nvPr>
            <p:ph type="title"/>
          </p:nvPr>
        </p:nvSpPr>
        <p:spPr/>
        <p:txBody>
          <a:bodyPr>
            <a:normAutofit fontScale="90000"/>
          </a:bodyPr>
          <a:lstStyle/>
          <a:p>
            <a:r>
              <a:rPr lang="en-US" dirty="0"/>
              <a:t>Illegal Killing, Capturing, and Selling of Wild Species (1 of 2)</a:t>
            </a:r>
          </a:p>
        </p:txBody>
      </p:sp>
      <p:sp>
        <p:nvSpPr>
          <p:cNvPr id="44035" name="Content Placeholder 3"/>
          <p:cNvSpPr>
            <a:spLocks noGrp="1" noChangeArrowheads="1"/>
          </p:cNvSpPr>
          <p:nvPr>
            <p:ph idx="1"/>
          </p:nvPr>
        </p:nvSpPr>
        <p:spPr/>
        <p:txBody>
          <a:bodyPr/>
          <a:lstStyle/>
          <a:p>
            <a:r>
              <a:rPr lang="en-US"/>
              <a:t>Poaching and smuggling of protected animals</a:t>
            </a:r>
          </a:p>
          <a:p>
            <a:pPr lvl="1"/>
            <a:r>
              <a:rPr lang="en-US"/>
              <a:t>Organized crime involved because of huge profits involved</a:t>
            </a:r>
          </a:p>
          <a:p>
            <a:pPr lvl="1"/>
            <a:r>
              <a:rPr lang="en-US"/>
              <a:t>Elephants and rhinos killed for their tusks and horns</a:t>
            </a:r>
          </a:p>
          <a:p>
            <a:pPr lvl="1"/>
            <a:r>
              <a:rPr lang="en-US"/>
              <a:t>Tigers poached for skin and other body parts</a:t>
            </a:r>
          </a:p>
          <a:p>
            <a:r>
              <a:rPr lang="en-US"/>
              <a:t>Pet trade</a:t>
            </a:r>
          </a:p>
          <a:p>
            <a:pPr lvl="1"/>
            <a:r>
              <a:rPr lang="en-US"/>
              <a:t>Exotic birds, amphibians, reptiles, tropical fish</a:t>
            </a:r>
            <a:endParaRPr lang="en-US" dirty="0"/>
          </a:p>
        </p:txBody>
      </p:sp>
    </p:spTree>
    <p:extLst>
      <p:ext uri="{BB962C8B-B14F-4D97-AF65-F5344CB8AC3E}">
        <p14:creationId xmlns:p14="http://schemas.microsoft.com/office/powerpoint/2010/main" val="287695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Illegal Killing, Capturing, and Selling of Wild Species (2 of 2)</a:t>
            </a:r>
          </a:p>
        </p:txBody>
      </p:sp>
      <p:pic>
        <p:nvPicPr>
          <p:cNvPr id="4" name="Picture 3" descr="A photo shows a dead northern white rhinoceros whose horns are broken and blood flowing out from the broken area to the flo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141" y="1257785"/>
            <a:ext cx="5793719" cy="4914415"/>
          </a:xfrm>
          <a:prstGeom prst="rect">
            <a:avLst/>
          </a:prstGeom>
        </p:spPr>
      </p:pic>
    </p:spTree>
    <p:extLst>
      <p:ext uri="{BB962C8B-B14F-4D97-AF65-F5344CB8AC3E}">
        <p14:creationId xmlns:p14="http://schemas.microsoft.com/office/powerpoint/2010/main" val="316137451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noChangeArrowheads="1"/>
          </p:cNvSpPr>
          <p:nvPr>
            <p:ph type="title"/>
          </p:nvPr>
        </p:nvSpPr>
        <p:spPr/>
        <p:txBody>
          <a:bodyPr>
            <a:normAutofit fontScale="90000"/>
          </a:bodyPr>
          <a:lstStyle/>
          <a:p>
            <a:r>
              <a:rPr lang="en-US" dirty="0"/>
              <a:t>Case Study: A Disturbing Message </a:t>
            </a:r>
            <a:br>
              <a:rPr lang="en-US" dirty="0"/>
            </a:br>
            <a:r>
              <a:rPr lang="en-US" dirty="0"/>
              <a:t>from the Birds (1 of 2)</a:t>
            </a:r>
          </a:p>
        </p:txBody>
      </p:sp>
      <p:sp>
        <p:nvSpPr>
          <p:cNvPr id="52227" name="Content Placeholder 3"/>
          <p:cNvSpPr>
            <a:spLocks noGrp="1" noChangeArrowheads="1"/>
          </p:cNvSpPr>
          <p:nvPr>
            <p:ph idx="1"/>
          </p:nvPr>
        </p:nvSpPr>
        <p:spPr/>
        <p:txBody>
          <a:bodyPr/>
          <a:lstStyle/>
          <a:p>
            <a:r>
              <a:rPr lang="en-US"/>
              <a:t>70% of the world’s bird species are declining</a:t>
            </a:r>
          </a:p>
          <a:p>
            <a:pPr lvl="1"/>
            <a:r>
              <a:rPr lang="en-US"/>
              <a:t>One of eight bird species are threatened with extinction, mostly in tropical forests</a:t>
            </a:r>
          </a:p>
          <a:p>
            <a:r>
              <a:rPr lang="en-US"/>
              <a:t>Causes</a:t>
            </a:r>
          </a:p>
          <a:p>
            <a:pPr lvl="1"/>
            <a:r>
              <a:rPr lang="en-US"/>
              <a:t>Habitat loss and degradation</a:t>
            </a:r>
          </a:p>
          <a:p>
            <a:pPr lvl="2"/>
            <a:r>
              <a:rPr lang="en-US"/>
              <a:t>Migrating birds</a:t>
            </a:r>
          </a:p>
          <a:p>
            <a:pPr lvl="1"/>
            <a:r>
              <a:rPr lang="en-US"/>
              <a:t>Invasive species</a:t>
            </a:r>
          </a:p>
          <a:p>
            <a:pPr lvl="1"/>
            <a:r>
              <a:rPr lang="en-US"/>
              <a:t>Climate change</a:t>
            </a:r>
            <a:endParaRPr lang="en-US" dirty="0"/>
          </a:p>
        </p:txBody>
      </p:sp>
    </p:spTree>
    <p:extLst>
      <p:ext uri="{BB962C8B-B14F-4D97-AF65-F5344CB8AC3E}">
        <p14:creationId xmlns:p14="http://schemas.microsoft.com/office/powerpoint/2010/main" val="211364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noChangeArrowheads="1"/>
          </p:cNvSpPr>
          <p:nvPr>
            <p:ph type="title"/>
          </p:nvPr>
        </p:nvSpPr>
        <p:spPr/>
        <p:txBody>
          <a:bodyPr>
            <a:normAutofit fontScale="90000"/>
          </a:bodyPr>
          <a:lstStyle/>
          <a:p>
            <a:r>
              <a:rPr lang="en-US" dirty="0"/>
              <a:t>Case Study: A Disturbing Message </a:t>
            </a:r>
            <a:br>
              <a:rPr lang="en-US" dirty="0"/>
            </a:br>
            <a:r>
              <a:rPr lang="en-US" dirty="0"/>
              <a:t>from the Birds (2 of 2)</a:t>
            </a:r>
          </a:p>
        </p:txBody>
      </p:sp>
      <p:sp>
        <p:nvSpPr>
          <p:cNvPr id="53251" name="Content Placeholder 3"/>
          <p:cNvSpPr>
            <a:spLocks noGrp="1" noChangeArrowheads="1"/>
          </p:cNvSpPr>
          <p:nvPr>
            <p:ph idx="1"/>
          </p:nvPr>
        </p:nvSpPr>
        <p:spPr/>
        <p:txBody>
          <a:bodyPr/>
          <a:lstStyle/>
          <a:p>
            <a:r>
              <a:rPr lang="en-US"/>
              <a:t>Exposure to pesticides</a:t>
            </a:r>
          </a:p>
          <a:p>
            <a:r>
              <a:rPr lang="en-US"/>
              <a:t>Overexploitation</a:t>
            </a:r>
          </a:p>
          <a:p>
            <a:pPr lvl="1"/>
            <a:r>
              <a:rPr lang="en-US"/>
              <a:t>Parrots threatened due to sale as pets</a:t>
            </a:r>
          </a:p>
          <a:p>
            <a:r>
              <a:rPr lang="en-US"/>
              <a:t>Birds are indicator species</a:t>
            </a:r>
          </a:p>
          <a:p>
            <a:pPr lvl="1"/>
            <a:r>
              <a:rPr lang="en-US"/>
              <a:t>Respond quickly to environmental changes</a:t>
            </a:r>
          </a:p>
          <a:p>
            <a:r>
              <a:rPr lang="en-US"/>
              <a:t>Birds perform critical ecosystem and economic services</a:t>
            </a:r>
          </a:p>
          <a:p>
            <a:pPr lvl="1"/>
            <a:r>
              <a:rPr lang="en-US"/>
              <a:t>Extinctions could affect many other species</a:t>
            </a:r>
            <a:endParaRPr lang="en-US" dirty="0"/>
          </a:p>
        </p:txBody>
      </p:sp>
    </p:spTree>
    <p:extLst>
      <p:ext uri="{BB962C8B-B14F-4D97-AF65-F5344CB8AC3E}">
        <p14:creationId xmlns:p14="http://schemas.microsoft.com/office/powerpoint/2010/main" val="252456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Rising Demand for </a:t>
            </a:r>
            <a:r>
              <a:rPr lang="en-US" dirty="0" err="1"/>
              <a:t>Bushmeat</a:t>
            </a:r>
            <a:r>
              <a:rPr lang="en-US" dirty="0"/>
              <a:t> Threatens Some African Species (1 of 2)</a:t>
            </a:r>
          </a:p>
        </p:txBody>
      </p:sp>
      <p:sp>
        <p:nvSpPr>
          <p:cNvPr id="2" name="Content Placeholder 1"/>
          <p:cNvSpPr>
            <a:spLocks noGrp="1"/>
          </p:cNvSpPr>
          <p:nvPr>
            <p:ph idx="1"/>
          </p:nvPr>
        </p:nvSpPr>
        <p:spPr/>
        <p:txBody>
          <a:bodyPr/>
          <a:lstStyle/>
          <a:p>
            <a:r>
              <a:rPr lang="en-US"/>
              <a:t>Bushmeat source of food in West and Central Africa</a:t>
            </a:r>
          </a:p>
          <a:p>
            <a:r>
              <a:rPr lang="en-US"/>
              <a:t>Hunting wildlife has skyrocketed within past three decades</a:t>
            </a:r>
          </a:p>
          <a:p>
            <a:pPr lvl="1"/>
            <a:r>
              <a:rPr lang="en-US"/>
              <a:t>One species of red colobus monkey extinct</a:t>
            </a:r>
          </a:p>
          <a:p>
            <a:pPr lvl="1"/>
            <a:r>
              <a:rPr lang="en-US"/>
              <a:t>Reduced populations of orangutans, gorillas, chimpanzees, elephants, and hippos</a:t>
            </a:r>
          </a:p>
          <a:p>
            <a:r>
              <a:rPr lang="en-US"/>
              <a:t>USAID introducing methods for breeding alternative sources of protein to villagers</a:t>
            </a:r>
            <a:endParaRPr lang="en-US" dirty="0"/>
          </a:p>
        </p:txBody>
      </p:sp>
    </p:spTree>
    <p:extLst>
      <p:ext uri="{BB962C8B-B14F-4D97-AF65-F5344CB8AC3E}">
        <p14:creationId xmlns:p14="http://schemas.microsoft.com/office/powerpoint/2010/main" val="311912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1004011"/>
          </a:xfrm>
        </p:spPr>
        <p:txBody>
          <a:bodyPr>
            <a:normAutofit fontScale="90000"/>
          </a:bodyPr>
          <a:lstStyle/>
          <a:p>
            <a:r>
              <a:rPr lang="en-US" dirty="0"/>
              <a:t>Rising Demand for </a:t>
            </a:r>
            <a:r>
              <a:rPr lang="en-US" dirty="0" err="1"/>
              <a:t>Bushmeat</a:t>
            </a:r>
            <a:r>
              <a:rPr lang="en-US" dirty="0"/>
              <a:t> Threatens Some African Species (2 of 2)</a:t>
            </a:r>
          </a:p>
        </p:txBody>
      </p:sp>
      <p:pic>
        <p:nvPicPr>
          <p:cNvPr id="3" name="Picture 2" descr="A photo shows bananas and a basket beside along with a plate in which a Bushmeat such as a cleaved head of an endangered lowland gori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96" y="1352291"/>
            <a:ext cx="7570209" cy="4819909"/>
          </a:xfrm>
          <a:prstGeom prst="rect">
            <a:avLst/>
          </a:prstGeom>
        </p:spPr>
      </p:pic>
    </p:spTree>
    <p:extLst>
      <p:ext uri="{BB962C8B-B14F-4D97-AF65-F5344CB8AC3E}">
        <p14:creationId xmlns:p14="http://schemas.microsoft.com/office/powerpoint/2010/main" val="388756172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sz="3200" dirty="0"/>
              <a:t>9.4 How Can We Sustain Wild Species and The Ecosystem Services They Provide? </a:t>
            </a:r>
          </a:p>
        </p:txBody>
      </p:sp>
      <p:sp>
        <p:nvSpPr>
          <p:cNvPr id="57347" name="Content Placeholder 3"/>
          <p:cNvSpPr>
            <a:spLocks noGrp="1" noChangeArrowheads="1"/>
          </p:cNvSpPr>
          <p:nvPr>
            <p:ph idx="1"/>
          </p:nvPr>
        </p:nvSpPr>
        <p:spPr/>
        <p:txBody>
          <a:bodyPr/>
          <a:lstStyle/>
          <a:p>
            <a:r>
              <a:rPr lang="en-US"/>
              <a:t>Ways to reduce species extinction and sustain ecosystem services</a:t>
            </a:r>
          </a:p>
          <a:p>
            <a:pPr lvl="1"/>
            <a:r>
              <a:rPr lang="en-US"/>
              <a:t>Establishing and enforcing national environmental laws and international treaties</a:t>
            </a:r>
          </a:p>
          <a:p>
            <a:pPr lvl="1"/>
            <a:r>
              <a:rPr lang="en-US"/>
              <a:t>Creating protected wildlife sanctuaries</a:t>
            </a:r>
            <a:endParaRPr lang="en-US" dirty="0"/>
          </a:p>
        </p:txBody>
      </p:sp>
    </p:spTree>
    <p:extLst>
      <p:ext uri="{BB962C8B-B14F-4D97-AF65-F5344CB8AC3E}">
        <p14:creationId xmlns:p14="http://schemas.microsoft.com/office/powerpoint/2010/main" val="31108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dirty="0"/>
              <a:t>9.1 What Role Do Humans Play in the Loss of Species and Ecosystem Services?</a:t>
            </a:r>
          </a:p>
        </p:txBody>
      </p:sp>
      <p:sp>
        <p:nvSpPr>
          <p:cNvPr id="6147" name="Content Placeholder 3"/>
          <p:cNvSpPr>
            <a:spLocks noGrp="1" noChangeArrowheads="1"/>
          </p:cNvSpPr>
          <p:nvPr>
            <p:ph idx="1"/>
          </p:nvPr>
        </p:nvSpPr>
        <p:spPr/>
        <p:txBody>
          <a:bodyPr/>
          <a:lstStyle/>
          <a:p>
            <a:r>
              <a:rPr lang="en-US"/>
              <a:t>Species are becoming extinct at least 1,000 times faster than the historical rate</a:t>
            </a:r>
          </a:p>
          <a:p>
            <a:pPr lvl="1"/>
            <a:r>
              <a:rPr lang="en-US"/>
              <a:t>By the end of this century, extinction rate is expected to be 10,000 times higher</a:t>
            </a:r>
          </a:p>
          <a:p>
            <a:r>
              <a:rPr lang="en-US"/>
              <a:t>Biological extinction</a:t>
            </a:r>
          </a:p>
          <a:p>
            <a:pPr lvl="1"/>
            <a:r>
              <a:rPr lang="en-US"/>
              <a:t>Occurs when a species can no longer be found anywhere on earth</a:t>
            </a:r>
            <a:endParaRPr lang="en-US" dirty="0"/>
          </a:p>
        </p:txBody>
      </p:sp>
    </p:spTree>
    <p:extLst>
      <p:ext uri="{BB962C8B-B14F-4D97-AF65-F5344CB8AC3E}">
        <p14:creationId xmlns:p14="http://schemas.microsoft.com/office/powerpoint/2010/main" val="2881180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noChangeArrowheads="1"/>
          </p:cNvSpPr>
          <p:nvPr>
            <p:ph type="title"/>
          </p:nvPr>
        </p:nvSpPr>
        <p:spPr/>
        <p:txBody>
          <a:bodyPr>
            <a:normAutofit fontScale="90000"/>
          </a:bodyPr>
          <a:lstStyle/>
          <a:p>
            <a:r>
              <a:rPr lang="en-US"/>
              <a:t>Treaties and Laws Can Help Protect Species</a:t>
            </a:r>
            <a:endParaRPr lang="en-US" dirty="0"/>
          </a:p>
        </p:txBody>
      </p:sp>
      <p:sp>
        <p:nvSpPr>
          <p:cNvPr id="58371" name="Content Placeholder 3"/>
          <p:cNvSpPr>
            <a:spLocks noGrp="1" noChangeArrowheads="1"/>
          </p:cNvSpPr>
          <p:nvPr>
            <p:ph idx="1"/>
          </p:nvPr>
        </p:nvSpPr>
        <p:spPr/>
        <p:txBody>
          <a:bodyPr/>
          <a:lstStyle/>
          <a:p>
            <a:r>
              <a:rPr lang="en-US" dirty="0"/>
              <a:t>1975–Convention on International Trade in Endangered Species of Wild Fauna and Flora (CITES)</a:t>
            </a:r>
          </a:p>
          <a:p>
            <a:pPr lvl="1"/>
            <a:r>
              <a:rPr lang="en-US" dirty="0"/>
              <a:t>Signed by 181 countries </a:t>
            </a:r>
          </a:p>
          <a:p>
            <a:r>
              <a:rPr lang="en-US" dirty="0"/>
              <a:t>Convention on Biological Diversity (BCD)</a:t>
            </a:r>
          </a:p>
          <a:p>
            <a:pPr lvl="1"/>
            <a:r>
              <a:rPr lang="en-US" dirty="0"/>
              <a:t>Commits governments to reduce the rate of biodiversity loss</a:t>
            </a:r>
          </a:p>
          <a:p>
            <a:pPr lvl="1"/>
            <a:r>
              <a:rPr lang="en-US" dirty="0"/>
              <a:t>Ratified by 196 countries (not by the U.S.)</a:t>
            </a:r>
          </a:p>
          <a:p>
            <a:pPr lvl="1"/>
            <a:r>
              <a:rPr lang="en-US" dirty="0"/>
              <a:t>Law lacks enforcement mechanisms</a:t>
            </a:r>
          </a:p>
        </p:txBody>
      </p:sp>
    </p:spTree>
    <p:extLst>
      <p:ext uri="{BB962C8B-B14F-4D97-AF65-F5344CB8AC3E}">
        <p14:creationId xmlns:p14="http://schemas.microsoft.com/office/powerpoint/2010/main" val="3764452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noChangeArrowheads="1"/>
          </p:cNvSpPr>
          <p:nvPr>
            <p:ph type="title"/>
          </p:nvPr>
        </p:nvSpPr>
        <p:spPr/>
        <p:txBody>
          <a:bodyPr>
            <a:normAutofit fontScale="90000"/>
          </a:bodyPr>
          <a:lstStyle/>
          <a:p>
            <a:r>
              <a:rPr lang="en-US" dirty="0"/>
              <a:t>Case Study: The U.S. Endangered Species Act (1 of 2)</a:t>
            </a:r>
          </a:p>
        </p:txBody>
      </p:sp>
      <p:sp>
        <p:nvSpPr>
          <p:cNvPr id="59395" name="Content Placeholder 3"/>
          <p:cNvSpPr>
            <a:spLocks noGrp="1" noChangeArrowheads="1"/>
          </p:cNvSpPr>
          <p:nvPr>
            <p:ph idx="1"/>
          </p:nvPr>
        </p:nvSpPr>
        <p:spPr/>
        <p:txBody>
          <a:bodyPr/>
          <a:lstStyle/>
          <a:p>
            <a:r>
              <a:rPr lang="en-US"/>
              <a:t>Endangered Species Act (ESA)–1973 and amended several times</a:t>
            </a:r>
          </a:p>
          <a:p>
            <a:pPr lvl="1"/>
            <a:r>
              <a:rPr lang="en-US"/>
              <a:t>Identify and protect endangered species in the U.S. and abroad</a:t>
            </a:r>
          </a:p>
          <a:p>
            <a:pPr lvl="1"/>
            <a:r>
              <a:rPr lang="en-US"/>
              <a:t>Creates recovery programs for listed species</a:t>
            </a:r>
          </a:p>
          <a:p>
            <a:pPr lvl="1"/>
            <a:r>
              <a:rPr lang="en-US"/>
              <a:t>National Marine Fisheries Service for ocean species</a:t>
            </a:r>
          </a:p>
          <a:p>
            <a:pPr lvl="1"/>
            <a:r>
              <a:rPr lang="en-US"/>
              <a:t>U.S. Fish and Wildlife Service for all others</a:t>
            </a:r>
            <a:endParaRPr lang="en-US" dirty="0"/>
          </a:p>
        </p:txBody>
      </p:sp>
    </p:spTree>
    <p:extLst>
      <p:ext uri="{BB962C8B-B14F-4D97-AF65-F5344CB8AC3E}">
        <p14:creationId xmlns:p14="http://schemas.microsoft.com/office/powerpoint/2010/main" val="3390939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dirty="0"/>
              <a:t>Case Study: The U.S. Endangered Species Act (2 of 2)</a:t>
            </a:r>
          </a:p>
        </p:txBody>
      </p:sp>
      <p:sp>
        <p:nvSpPr>
          <p:cNvPr id="60419" name="Content Placeholder 2"/>
          <p:cNvSpPr>
            <a:spLocks noGrp="1"/>
          </p:cNvSpPr>
          <p:nvPr>
            <p:ph idx="1"/>
          </p:nvPr>
        </p:nvSpPr>
        <p:spPr/>
        <p:txBody>
          <a:bodyPr/>
          <a:lstStyle/>
          <a:p>
            <a:r>
              <a:rPr lang="en-US"/>
              <a:t>ESA (cont’d.)</a:t>
            </a:r>
          </a:p>
          <a:p>
            <a:pPr lvl="1"/>
            <a:r>
              <a:rPr lang="en-US"/>
              <a:t>Forbids federal agencies (except Defense) from funding projects that jeopardize endangered or threatened species</a:t>
            </a:r>
          </a:p>
          <a:p>
            <a:pPr lvl="1"/>
            <a:r>
              <a:rPr lang="en-US"/>
              <a:t>Requires commercial shipments of wildlife come through certain ports</a:t>
            </a:r>
          </a:p>
          <a:p>
            <a:pPr lvl="1"/>
            <a:r>
              <a:rPr lang="en-US"/>
              <a:t>In 2015, 1,591 species officially listed</a:t>
            </a:r>
          </a:p>
          <a:p>
            <a:r>
              <a:rPr lang="en-US"/>
              <a:t>90% of ESA-protected species are recovering at projected rate</a:t>
            </a:r>
            <a:endParaRPr lang="en-US" dirty="0"/>
          </a:p>
        </p:txBody>
      </p:sp>
    </p:spTree>
    <p:extLst>
      <p:ext uri="{BB962C8B-B14F-4D97-AF65-F5344CB8AC3E}">
        <p14:creationId xmlns:p14="http://schemas.microsoft.com/office/powerpoint/2010/main" val="176054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Concepts: Environmental Policy and How It’s Made</a:t>
            </a:r>
          </a:p>
        </p:txBody>
      </p:sp>
      <p:sp>
        <p:nvSpPr>
          <p:cNvPr id="3" name="Content Placeholder 2"/>
          <p:cNvSpPr>
            <a:spLocks noGrp="1"/>
          </p:cNvSpPr>
          <p:nvPr>
            <p:ph idx="1"/>
          </p:nvPr>
        </p:nvSpPr>
        <p:spPr/>
        <p:txBody>
          <a:bodyPr/>
          <a:lstStyle/>
          <a:p>
            <a:r>
              <a:rPr lang="en-US" dirty="0"/>
              <a:t>Begins when citizens, interest groups, or corporations seek solutions to issues</a:t>
            </a:r>
          </a:p>
          <a:p>
            <a:r>
              <a:rPr lang="en-US" dirty="0"/>
              <a:t>Policy lifecycle</a:t>
            </a:r>
          </a:p>
          <a:p>
            <a:pPr lvl="1"/>
            <a:r>
              <a:rPr lang="en-US" dirty="0"/>
              <a:t>Identify problem</a:t>
            </a:r>
          </a:p>
          <a:p>
            <a:pPr lvl="1"/>
            <a:r>
              <a:rPr lang="en-US" dirty="0"/>
              <a:t>Research underlying science</a:t>
            </a:r>
          </a:p>
          <a:p>
            <a:pPr lvl="1"/>
            <a:r>
              <a:rPr lang="en-US" dirty="0"/>
              <a:t>Craft a policy solution</a:t>
            </a:r>
          </a:p>
          <a:p>
            <a:pPr lvl="1"/>
            <a:r>
              <a:rPr lang="en-US" dirty="0"/>
              <a:t>Monitor how well it works</a:t>
            </a:r>
          </a:p>
          <a:p>
            <a:pPr lvl="1"/>
            <a:r>
              <a:rPr lang="en-US" dirty="0"/>
              <a:t>Adjust policy as needed</a:t>
            </a:r>
          </a:p>
          <a:p>
            <a:pPr lvl="1"/>
            <a:endParaRPr lang="en-US" dirty="0"/>
          </a:p>
        </p:txBody>
      </p:sp>
    </p:spTree>
    <p:extLst>
      <p:ext uri="{BB962C8B-B14F-4D97-AF65-F5344CB8AC3E}">
        <p14:creationId xmlns:p14="http://schemas.microsoft.com/office/powerpoint/2010/main" val="1286477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noChangeArrowheads="1"/>
          </p:cNvSpPr>
          <p:nvPr>
            <p:ph type="title"/>
          </p:nvPr>
        </p:nvSpPr>
        <p:spPr/>
        <p:txBody>
          <a:bodyPr>
            <a:normAutofit fontScale="90000"/>
          </a:bodyPr>
          <a:lstStyle/>
          <a:p>
            <a:r>
              <a:rPr lang="en-US" dirty="0"/>
              <a:t>Establish Wildlife Refuges and Other Protected Areas (1 of 2)</a:t>
            </a:r>
          </a:p>
        </p:txBody>
      </p:sp>
      <p:sp>
        <p:nvSpPr>
          <p:cNvPr id="64515" name="Content Placeholder 3"/>
          <p:cNvSpPr>
            <a:spLocks noGrp="1" noChangeArrowheads="1"/>
          </p:cNvSpPr>
          <p:nvPr>
            <p:ph idx="1"/>
          </p:nvPr>
        </p:nvSpPr>
        <p:spPr/>
        <p:txBody>
          <a:bodyPr/>
          <a:lstStyle/>
          <a:p>
            <a:r>
              <a:rPr lang="en-US" dirty="0"/>
              <a:t>In 1903, Theodore Roosevelt established the first federal wildlife refuge</a:t>
            </a:r>
          </a:p>
          <a:p>
            <a:pPr lvl="1"/>
            <a:r>
              <a:rPr lang="en-US" dirty="0"/>
              <a:t>Pelican Island, Florida</a:t>
            </a:r>
          </a:p>
          <a:p>
            <a:r>
              <a:rPr lang="en-US" dirty="0"/>
              <a:t>Wildlife refuges</a:t>
            </a:r>
          </a:p>
          <a:p>
            <a:pPr lvl="1"/>
            <a:r>
              <a:rPr lang="en-US" dirty="0"/>
              <a:t>Most are wetland sanctuaries</a:t>
            </a:r>
          </a:p>
          <a:p>
            <a:pPr lvl="1"/>
            <a:r>
              <a:rPr lang="en-US" dirty="0"/>
              <a:t>Provide habitats for one-fourth of U.S. threatened or endangered species</a:t>
            </a:r>
          </a:p>
          <a:p>
            <a:pPr lvl="1"/>
            <a:r>
              <a:rPr lang="en-US" dirty="0"/>
              <a:t>Harmful activities such as mining, drilling, and using off-road vehicles legal in most refuges</a:t>
            </a:r>
          </a:p>
        </p:txBody>
      </p:sp>
    </p:spTree>
    <p:extLst>
      <p:ext uri="{BB962C8B-B14F-4D97-AF65-F5344CB8AC3E}">
        <p14:creationId xmlns:p14="http://schemas.microsoft.com/office/powerpoint/2010/main" val="4028802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normAutofit fontScale="90000"/>
          </a:bodyPr>
          <a:lstStyle/>
          <a:p>
            <a:r>
              <a:rPr lang="en-US" dirty="0"/>
              <a:t>Establish Wildlife Refuges and Other Protected Areas (2 of 2)</a:t>
            </a:r>
          </a:p>
        </p:txBody>
      </p:sp>
      <p:pic>
        <p:nvPicPr>
          <p:cNvPr id="2" name="Picture 1" descr="A photo shows the Pelican Island with a vast area, covered by water and boats far away, along with a photo of a Pelican bird shown be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18" y="1066800"/>
            <a:ext cx="7394164" cy="5140115"/>
          </a:xfrm>
          <a:prstGeom prst="rect">
            <a:avLst/>
          </a:prstGeom>
        </p:spPr>
      </p:pic>
    </p:spTree>
    <p:extLst>
      <p:ext uri="{BB962C8B-B14F-4D97-AF65-F5344CB8AC3E}">
        <p14:creationId xmlns:p14="http://schemas.microsoft.com/office/powerpoint/2010/main" val="27103177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noChangeArrowheads="1"/>
          </p:cNvSpPr>
          <p:nvPr>
            <p:ph type="title"/>
          </p:nvPr>
        </p:nvSpPr>
        <p:spPr/>
        <p:txBody>
          <a:bodyPr>
            <a:normAutofit fontScale="90000"/>
          </a:bodyPr>
          <a:lstStyle/>
          <a:p>
            <a:r>
              <a:rPr lang="en-US"/>
              <a:t>Seed Banks, Botanical Gardens, and Wildlife Farms</a:t>
            </a:r>
            <a:endParaRPr lang="en-US" dirty="0"/>
          </a:p>
        </p:txBody>
      </p:sp>
      <p:sp>
        <p:nvSpPr>
          <p:cNvPr id="66563" name="Content Placeholder 3"/>
          <p:cNvSpPr>
            <a:spLocks noGrp="1" noChangeArrowheads="1"/>
          </p:cNvSpPr>
          <p:nvPr>
            <p:ph idx="1"/>
          </p:nvPr>
        </p:nvSpPr>
        <p:spPr/>
        <p:txBody>
          <a:bodyPr/>
          <a:lstStyle/>
          <a:p>
            <a:r>
              <a:rPr lang="en-US" dirty="0"/>
              <a:t>Seed banks</a:t>
            </a:r>
          </a:p>
          <a:p>
            <a:pPr lvl="1"/>
            <a:r>
              <a:rPr lang="en-US" dirty="0"/>
              <a:t>Preserve genetic material of endangered plants</a:t>
            </a:r>
          </a:p>
          <a:p>
            <a:r>
              <a:rPr lang="en-US" dirty="0"/>
              <a:t>Botanical gardens and arboreta</a:t>
            </a:r>
          </a:p>
          <a:p>
            <a:pPr lvl="1"/>
            <a:r>
              <a:rPr lang="en-US" dirty="0"/>
              <a:t>Living plants</a:t>
            </a:r>
          </a:p>
          <a:p>
            <a:r>
              <a:rPr lang="en-US" dirty="0"/>
              <a:t>Farms can raise organisms for commercial sale</a:t>
            </a:r>
          </a:p>
        </p:txBody>
      </p:sp>
    </p:spTree>
    <p:extLst>
      <p:ext uri="{BB962C8B-B14F-4D97-AF65-F5344CB8AC3E}">
        <p14:creationId xmlns:p14="http://schemas.microsoft.com/office/powerpoint/2010/main" val="1694210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noChangeArrowheads="1"/>
          </p:cNvSpPr>
          <p:nvPr>
            <p:ph type="title"/>
          </p:nvPr>
        </p:nvSpPr>
        <p:spPr/>
        <p:txBody>
          <a:bodyPr/>
          <a:lstStyle/>
          <a:p>
            <a:r>
              <a:rPr lang="en-US" dirty="0"/>
              <a:t>Zoos and Aquariums (1 of 3)</a:t>
            </a:r>
          </a:p>
        </p:txBody>
      </p:sp>
      <p:sp>
        <p:nvSpPr>
          <p:cNvPr id="67587" name="Content Placeholder 3"/>
          <p:cNvSpPr>
            <a:spLocks noGrp="1" noChangeArrowheads="1"/>
          </p:cNvSpPr>
          <p:nvPr>
            <p:ph idx="1"/>
          </p:nvPr>
        </p:nvSpPr>
        <p:spPr/>
        <p:txBody>
          <a:bodyPr/>
          <a:lstStyle/>
          <a:p>
            <a:r>
              <a:rPr lang="en-US" dirty="0"/>
              <a:t>Techniques for preserving endangered terrestrial species</a:t>
            </a:r>
          </a:p>
          <a:p>
            <a:pPr lvl="1"/>
            <a:r>
              <a:rPr lang="en-US" dirty="0"/>
              <a:t>Egg pulling</a:t>
            </a:r>
          </a:p>
          <a:p>
            <a:pPr lvl="1"/>
            <a:r>
              <a:rPr lang="en-US" dirty="0"/>
              <a:t>Captive breeding</a:t>
            </a:r>
          </a:p>
          <a:p>
            <a:pPr lvl="1"/>
            <a:r>
              <a:rPr lang="en-US" dirty="0"/>
              <a:t>Artificial insemination</a:t>
            </a:r>
          </a:p>
          <a:p>
            <a:pPr lvl="1"/>
            <a:r>
              <a:rPr lang="en-US" dirty="0"/>
              <a:t>Embryo transfer</a:t>
            </a:r>
          </a:p>
          <a:p>
            <a:pPr lvl="1"/>
            <a:r>
              <a:rPr lang="en-US" dirty="0"/>
              <a:t>Use of incubators</a:t>
            </a:r>
          </a:p>
          <a:p>
            <a:pPr lvl="1"/>
            <a:r>
              <a:rPr lang="en-US" dirty="0"/>
              <a:t>Cross-fostering</a:t>
            </a:r>
          </a:p>
        </p:txBody>
      </p:sp>
    </p:spTree>
    <p:extLst>
      <p:ext uri="{BB962C8B-B14F-4D97-AF65-F5344CB8AC3E}">
        <p14:creationId xmlns:p14="http://schemas.microsoft.com/office/powerpoint/2010/main" val="2054217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noChangeArrowheads="1"/>
          </p:cNvSpPr>
          <p:nvPr>
            <p:ph type="title"/>
          </p:nvPr>
        </p:nvSpPr>
        <p:spPr/>
        <p:txBody>
          <a:bodyPr/>
          <a:lstStyle/>
          <a:p>
            <a:r>
              <a:rPr lang="en-US" dirty="0"/>
              <a:t>Zoos and Aquariums (2 of 3)</a:t>
            </a:r>
          </a:p>
        </p:txBody>
      </p:sp>
      <p:sp>
        <p:nvSpPr>
          <p:cNvPr id="68611" name="Content Placeholder 3"/>
          <p:cNvSpPr>
            <a:spLocks noGrp="1" noChangeArrowheads="1"/>
          </p:cNvSpPr>
          <p:nvPr>
            <p:ph idx="1"/>
          </p:nvPr>
        </p:nvSpPr>
        <p:spPr/>
        <p:txBody>
          <a:bodyPr/>
          <a:lstStyle/>
          <a:p>
            <a:r>
              <a:rPr lang="en-US" dirty="0"/>
              <a:t>Ultimate goal of captive breeding programs</a:t>
            </a:r>
          </a:p>
          <a:p>
            <a:pPr lvl="1"/>
            <a:r>
              <a:rPr lang="en-US" dirty="0"/>
              <a:t>Releasing/reintroducing populations to the wild</a:t>
            </a:r>
          </a:p>
          <a:p>
            <a:r>
              <a:rPr lang="en-US" dirty="0"/>
              <a:t>Captive population must number 100–500 individuals</a:t>
            </a:r>
          </a:p>
          <a:p>
            <a:r>
              <a:rPr lang="en-US" dirty="0"/>
              <a:t>Public aquariums provide education</a:t>
            </a:r>
          </a:p>
          <a:p>
            <a:pPr lvl="1"/>
            <a:r>
              <a:rPr lang="en-US" dirty="0"/>
              <a:t>Not effective gene banks due to limited funds</a:t>
            </a:r>
          </a:p>
        </p:txBody>
      </p:sp>
    </p:spTree>
    <p:extLst>
      <p:ext uri="{BB962C8B-B14F-4D97-AF65-F5344CB8AC3E}">
        <p14:creationId xmlns:p14="http://schemas.microsoft.com/office/powerpoint/2010/main" val="3907215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16" y="160072"/>
            <a:ext cx="6638544" cy="754328"/>
          </a:xfrm>
        </p:spPr>
        <p:txBody>
          <a:bodyPr/>
          <a:lstStyle/>
          <a:p>
            <a:r>
              <a:rPr lang="en-US" dirty="0"/>
              <a:t>Zoos and Aquariums (3 of 3)</a:t>
            </a:r>
          </a:p>
        </p:txBody>
      </p:sp>
      <p:pic>
        <p:nvPicPr>
          <p:cNvPr id="4" name="Picture 3" descr="A photo shows a Bay Aquarium. The aquarium comprises of tidewater pool, which is viewed by several men, women, and children from the bridge on the sides and also from the balcony which is a viewpoint bui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528" y="991105"/>
            <a:ext cx="4060144" cy="5028695"/>
          </a:xfrm>
          <a:prstGeom prst="rect">
            <a:avLst/>
          </a:prstGeom>
        </p:spPr>
      </p:pic>
    </p:spTree>
    <p:extLst>
      <p:ext uri="{BB962C8B-B14F-4D97-AF65-F5344CB8AC3E}">
        <p14:creationId xmlns:p14="http://schemas.microsoft.com/office/powerpoint/2010/main" val="3164302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rmAutofit fontScale="90000"/>
          </a:bodyPr>
          <a:lstStyle/>
          <a:p>
            <a:r>
              <a:rPr lang="en-US" dirty="0"/>
              <a:t>Extinctions Are Natural but Sometimes They Increase Sharply (1 of 3)</a:t>
            </a:r>
          </a:p>
        </p:txBody>
      </p:sp>
      <p:sp>
        <p:nvSpPr>
          <p:cNvPr id="7171" name="Content Placeholder 3"/>
          <p:cNvSpPr>
            <a:spLocks noGrp="1" noChangeArrowheads="1"/>
          </p:cNvSpPr>
          <p:nvPr>
            <p:ph idx="1"/>
          </p:nvPr>
        </p:nvSpPr>
        <p:spPr/>
        <p:txBody>
          <a:bodyPr/>
          <a:lstStyle/>
          <a:p>
            <a:r>
              <a:rPr lang="en-US" dirty="0"/>
              <a:t>Extinction is a natural process</a:t>
            </a:r>
          </a:p>
          <a:p>
            <a:pPr lvl="1"/>
            <a:r>
              <a:rPr lang="en-US" dirty="0"/>
              <a:t>Background extinction measures the natural rate</a:t>
            </a:r>
          </a:p>
          <a:p>
            <a:pPr lvl="1"/>
            <a:r>
              <a:rPr lang="en-US" dirty="0"/>
              <a:t>1 extinct species/year/1 million species</a:t>
            </a:r>
          </a:p>
          <a:p>
            <a:r>
              <a:rPr lang="en-US" dirty="0"/>
              <a:t>Mass extinction</a:t>
            </a:r>
          </a:p>
          <a:p>
            <a:pPr lvl="1"/>
            <a:r>
              <a:rPr lang="en-US" dirty="0"/>
              <a:t>Extinction of many species in a short period of time</a:t>
            </a:r>
          </a:p>
          <a:p>
            <a:pPr lvl="1"/>
            <a:r>
              <a:rPr lang="en-US" dirty="0"/>
              <a:t>Past causes most likely involved global changes in environmental conditions</a:t>
            </a:r>
          </a:p>
        </p:txBody>
      </p:sp>
    </p:spTree>
    <p:extLst>
      <p:ext uri="{BB962C8B-B14F-4D97-AF65-F5344CB8AC3E}">
        <p14:creationId xmlns:p14="http://schemas.microsoft.com/office/powerpoint/2010/main" val="656469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noChangeArrowheads="1"/>
          </p:cNvSpPr>
          <p:nvPr>
            <p:ph type="title"/>
          </p:nvPr>
        </p:nvSpPr>
        <p:spPr/>
        <p:txBody>
          <a:bodyPr/>
          <a:lstStyle/>
          <a:p>
            <a:r>
              <a:rPr lang="en-US"/>
              <a:t>Precautionary Principle</a:t>
            </a:r>
            <a:endParaRPr lang="en-US" dirty="0"/>
          </a:p>
        </p:txBody>
      </p:sp>
      <p:sp>
        <p:nvSpPr>
          <p:cNvPr id="71683" name="Content Placeholder 3"/>
          <p:cNvSpPr>
            <a:spLocks noGrp="1" noChangeArrowheads="1"/>
          </p:cNvSpPr>
          <p:nvPr>
            <p:ph idx="1"/>
          </p:nvPr>
        </p:nvSpPr>
        <p:spPr>
          <a:xfrm>
            <a:off x="457200" y="1600200"/>
            <a:ext cx="8229600" cy="5105400"/>
          </a:xfrm>
        </p:spPr>
        <p:txBody>
          <a:bodyPr/>
          <a:lstStyle/>
          <a:p>
            <a:r>
              <a:rPr lang="en-US" dirty="0"/>
              <a:t>Precautionary principle</a:t>
            </a:r>
          </a:p>
          <a:p>
            <a:pPr lvl="1"/>
            <a:r>
              <a:rPr lang="en-US" dirty="0"/>
              <a:t>Act to prevent or reduce harm when preliminary evidence indicates acting is needed</a:t>
            </a:r>
          </a:p>
          <a:p>
            <a:pPr lvl="1"/>
            <a:r>
              <a:rPr lang="en-US" dirty="0"/>
              <a:t>Good strategy in other areas</a:t>
            </a:r>
          </a:p>
          <a:p>
            <a:pPr lvl="2"/>
            <a:r>
              <a:rPr lang="en-US" dirty="0"/>
              <a:t>Preventing exposure to harmful chemicals in our air, water, and food</a:t>
            </a:r>
          </a:p>
          <a:p>
            <a:r>
              <a:rPr lang="en-US" dirty="0"/>
              <a:t>Emphasis on preventing species extinction</a:t>
            </a:r>
          </a:p>
          <a:p>
            <a:pPr lvl="1"/>
            <a:r>
              <a:rPr lang="en-US" dirty="0"/>
              <a:t>Act early rather than when species is nearly extinct</a:t>
            </a:r>
          </a:p>
        </p:txBody>
      </p:sp>
    </p:spTree>
    <p:extLst>
      <p:ext uri="{BB962C8B-B14F-4D97-AF65-F5344CB8AC3E}">
        <p14:creationId xmlns:p14="http://schemas.microsoft.com/office/powerpoint/2010/main" val="1499593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Protecting Species and Ecosystem Services Raises Difficult Questions (1 of 2)</a:t>
            </a:r>
          </a:p>
        </p:txBody>
      </p:sp>
      <p:sp>
        <p:nvSpPr>
          <p:cNvPr id="2" name="Content Placeholder 1"/>
          <p:cNvSpPr>
            <a:spLocks noGrp="1"/>
          </p:cNvSpPr>
          <p:nvPr>
            <p:ph idx="1"/>
          </p:nvPr>
        </p:nvSpPr>
        <p:spPr/>
        <p:txBody>
          <a:bodyPr/>
          <a:lstStyle/>
          <a:p>
            <a:r>
              <a:rPr lang="en-US"/>
              <a:t>Should we focus on protecting species or ecosystems and services they provide?</a:t>
            </a:r>
          </a:p>
          <a:p>
            <a:r>
              <a:rPr lang="en-US"/>
              <a:t>How to decide which species get attention?</a:t>
            </a:r>
          </a:p>
          <a:p>
            <a:pPr lvl="1"/>
            <a:r>
              <a:rPr lang="en-US"/>
              <a:t>Protecting species appealing to humans can increase public awareness of the need</a:t>
            </a:r>
          </a:p>
          <a:p>
            <a:r>
              <a:rPr lang="en-US"/>
              <a:t>How to determine which habitat areas to protect?</a:t>
            </a:r>
          </a:p>
          <a:p>
            <a:r>
              <a:rPr lang="en-US"/>
              <a:t>How do we allocate resources?</a:t>
            </a:r>
            <a:endParaRPr lang="en-US" dirty="0"/>
          </a:p>
        </p:txBody>
      </p:sp>
    </p:spTree>
    <p:extLst>
      <p:ext uri="{BB962C8B-B14F-4D97-AF65-F5344CB8AC3E}">
        <p14:creationId xmlns:p14="http://schemas.microsoft.com/office/powerpoint/2010/main" val="67268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4478-E9F3-4636-A3AA-985C8D06303E}"/>
              </a:ext>
            </a:extLst>
          </p:cNvPr>
          <p:cNvSpPr>
            <a:spLocks noGrp="1"/>
          </p:cNvSpPr>
          <p:nvPr>
            <p:ph type="title"/>
          </p:nvPr>
        </p:nvSpPr>
        <p:spPr/>
        <p:txBody>
          <a:bodyPr>
            <a:normAutofit fontScale="90000"/>
          </a:bodyPr>
          <a:lstStyle/>
          <a:p>
            <a:r>
              <a:rPr lang="en-US" dirty="0"/>
              <a:t>Protecting Species and Ecosystem Services Raises Difficult Questions (2 of 2)</a:t>
            </a:r>
          </a:p>
        </p:txBody>
      </p:sp>
      <p:pic>
        <p:nvPicPr>
          <p:cNvPr id="6" name="Picture 5">
            <a:extLst>
              <a:ext uri="{FF2B5EF4-FFF2-40B4-BE49-F238E27FC236}">
                <a16:creationId xmlns:a16="http://schemas.microsoft.com/office/drawing/2014/main" id="{C64DE362-09C8-4FBC-92D1-F064D0891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6964304" cy="4191000"/>
          </a:xfrm>
          <a:prstGeom prst="rect">
            <a:avLst/>
          </a:prstGeom>
        </p:spPr>
      </p:pic>
    </p:spTree>
    <p:extLst>
      <p:ext uri="{BB962C8B-B14F-4D97-AF65-F5344CB8AC3E}">
        <p14:creationId xmlns:p14="http://schemas.microsoft.com/office/powerpoint/2010/main" val="113616130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p:nvPr>
        </p:nvSpPr>
        <p:spPr/>
        <p:txBody>
          <a:bodyPr>
            <a:normAutofit fontScale="90000"/>
          </a:bodyPr>
          <a:lstStyle/>
          <a:p>
            <a:r>
              <a:rPr lang="en-US" dirty="0"/>
              <a:t>Extinctions Are Natural but Sometimes They Increase Sharply (2 of 3)</a:t>
            </a:r>
          </a:p>
        </p:txBody>
      </p:sp>
      <p:sp>
        <p:nvSpPr>
          <p:cNvPr id="9219" name="Content Placeholder 3"/>
          <p:cNvSpPr>
            <a:spLocks noGrp="1" noChangeArrowheads="1"/>
          </p:cNvSpPr>
          <p:nvPr>
            <p:ph idx="1"/>
          </p:nvPr>
        </p:nvSpPr>
        <p:spPr/>
        <p:txBody>
          <a:bodyPr/>
          <a:lstStyle/>
          <a:p>
            <a:r>
              <a:rPr lang="en-US" dirty="0"/>
              <a:t>Mass extinction can be an opportunity for species to fill empty ecological niches</a:t>
            </a:r>
          </a:p>
          <a:p>
            <a:r>
              <a:rPr lang="en-US" dirty="0"/>
              <a:t>Human population has destroyed and degraded habitats</a:t>
            </a:r>
          </a:p>
          <a:p>
            <a:pPr lvl="1"/>
            <a:r>
              <a:rPr lang="en-US" dirty="0"/>
              <a:t>Huge resource consumption and large ecological footprint</a:t>
            </a:r>
          </a:p>
          <a:p>
            <a:r>
              <a:rPr lang="en-US" dirty="0"/>
              <a:t>Extinction rates have risen recently</a:t>
            </a:r>
          </a:p>
          <a:p>
            <a:pPr lvl="1"/>
            <a:r>
              <a:rPr lang="en-US" dirty="0"/>
              <a:t>Current extinction rate is 1,000 times higher than natural background rate</a:t>
            </a:r>
          </a:p>
        </p:txBody>
      </p:sp>
    </p:spTree>
    <p:extLst>
      <p:ext uri="{BB962C8B-B14F-4D97-AF65-F5344CB8AC3E}">
        <p14:creationId xmlns:p14="http://schemas.microsoft.com/office/powerpoint/2010/main" val="392218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p:txBody>
          <a:bodyPr>
            <a:normAutofit fontScale="90000"/>
          </a:bodyPr>
          <a:lstStyle/>
          <a:p>
            <a:r>
              <a:rPr lang="en-US" dirty="0"/>
              <a:t>Extinctions Are Natural but Sometimes They Increase Sharply (3 of 3)</a:t>
            </a:r>
          </a:p>
        </p:txBody>
      </p:sp>
      <p:sp>
        <p:nvSpPr>
          <p:cNvPr id="10243" name="Content Placeholder 3"/>
          <p:cNvSpPr>
            <a:spLocks noGrp="1" noChangeArrowheads="1"/>
          </p:cNvSpPr>
          <p:nvPr>
            <p:ph idx="1"/>
          </p:nvPr>
        </p:nvSpPr>
        <p:spPr/>
        <p:txBody>
          <a:bodyPr/>
          <a:lstStyle/>
          <a:p>
            <a:r>
              <a:rPr lang="en-US" dirty="0"/>
              <a:t>Rate of extinction and threats to ecosystem services likely to rise sharply in the next 50–100 years</a:t>
            </a:r>
          </a:p>
          <a:p>
            <a:pPr lvl="1"/>
            <a:r>
              <a:rPr lang="en-US" dirty="0"/>
              <a:t>Due to harmful human impacts</a:t>
            </a:r>
          </a:p>
          <a:p>
            <a:pPr lvl="1"/>
            <a:r>
              <a:rPr lang="en-US" dirty="0"/>
              <a:t>Extinction is now 1,000 times the natural background rate</a:t>
            </a:r>
          </a:p>
          <a:p>
            <a:pPr lvl="1"/>
            <a:r>
              <a:rPr lang="en-US" dirty="0"/>
              <a:t>Large scale loss of species would greatly impact ecosystem services that humans rely on</a:t>
            </a:r>
          </a:p>
          <a:p>
            <a:r>
              <a:rPr lang="en-US" dirty="0"/>
              <a:t>Biologically diverse environments are being eliminated or fragmented </a:t>
            </a:r>
          </a:p>
        </p:txBody>
      </p:sp>
    </p:spTree>
    <p:extLst>
      <p:ext uri="{BB962C8B-B14F-4D97-AF65-F5344CB8AC3E}">
        <p14:creationId xmlns:p14="http://schemas.microsoft.com/office/powerpoint/2010/main" val="43753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Science Focus 9.1: Estimating Extinction Rates</a:t>
            </a:r>
            <a:endParaRPr lang="en-US" dirty="0"/>
          </a:p>
        </p:txBody>
      </p:sp>
      <p:sp>
        <p:nvSpPr>
          <p:cNvPr id="2" name="Content Placeholder 1"/>
          <p:cNvSpPr>
            <a:spLocks noGrp="1"/>
          </p:cNvSpPr>
          <p:nvPr>
            <p:ph idx="1"/>
          </p:nvPr>
        </p:nvSpPr>
        <p:spPr/>
        <p:txBody>
          <a:bodyPr/>
          <a:lstStyle/>
          <a:p>
            <a:r>
              <a:rPr lang="en-US" dirty="0"/>
              <a:t>Problems estimating extinction rates</a:t>
            </a:r>
          </a:p>
          <a:p>
            <a:pPr lvl="1"/>
            <a:r>
              <a:rPr lang="en-US" dirty="0"/>
              <a:t>Natural extinction of a species a long process</a:t>
            </a:r>
          </a:p>
          <a:p>
            <a:pPr lvl="2"/>
            <a:r>
              <a:rPr lang="en-US" dirty="0"/>
              <a:t>Difficult to document</a:t>
            </a:r>
          </a:p>
          <a:p>
            <a:pPr lvl="1"/>
            <a:r>
              <a:rPr lang="en-US" dirty="0"/>
              <a:t>We have identified only 2 million of the 7–10 million species on earth</a:t>
            </a:r>
          </a:p>
          <a:p>
            <a:pPr lvl="1"/>
            <a:r>
              <a:rPr lang="en-US" dirty="0"/>
              <a:t>We know little about ecological roles of most identified species</a:t>
            </a:r>
          </a:p>
          <a:p>
            <a:r>
              <a:rPr lang="en-US" dirty="0"/>
              <a:t>Approach: observe how reductions in habitat area affect extinction rates</a:t>
            </a:r>
          </a:p>
        </p:txBody>
      </p:sp>
    </p:spTree>
    <p:extLst>
      <p:ext uri="{BB962C8B-B14F-4D97-AF65-F5344CB8AC3E}">
        <p14:creationId xmlns:p14="http://schemas.microsoft.com/office/powerpoint/2010/main" val="145768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Endangered and Threatened Species Are Ecological Smoke Alarms (1 of 3)</a:t>
            </a:r>
          </a:p>
        </p:txBody>
      </p:sp>
      <p:sp>
        <p:nvSpPr>
          <p:cNvPr id="12291" name="Content Placeholder 3"/>
          <p:cNvSpPr>
            <a:spLocks noGrp="1" noChangeArrowheads="1"/>
          </p:cNvSpPr>
          <p:nvPr>
            <p:ph idx="1"/>
          </p:nvPr>
        </p:nvSpPr>
        <p:spPr/>
        <p:txBody>
          <a:bodyPr/>
          <a:lstStyle/>
          <a:p>
            <a:r>
              <a:rPr lang="en-US" dirty="0"/>
              <a:t>Endangered species</a:t>
            </a:r>
          </a:p>
          <a:p>
            <a:pPr lvl="1"/>
            <a:r>
              <a:rPr lang="en-US" dirty="0"/>
              <a:t>So few individuals that the species could soon become extinct</a:t>
            </a:r>
          </a:p>
          <a:p>
            <a:r>
              <a:rPr lang="en-US" dirty="0"/>
              <a:t>Threatened species (vulnerable species)</a:t>
            </a:r>
          </a:p>
          <a:p>
            <a:pPr lvl="1"/>
            <a:r>
              <a:rPr lang="en-US" dirty="0"/>
              <a:t>Still enough individuals to survive, but numbers declining </a:t>
            </a:r>
          </a:p>
          <a:p>
            <a:pPr lvl="1"/>
            <a:r>
              <a:rPr lang="en-US" dirty="0"/>
              <a:t>May soon be endangered</a:t>
            </a:r>
          </a:p>
          <a:p>
            <a:pPr lvl="1"/>
            <a:r>
              <a:rPr lang="en-US" dirty="0"/>
              <a:t>Many species have characteristics that make them vulnerable to extinction</a:t>
            </a:r>
          </a:p>
          <a:p>
            <a:pPr lvl="1"/>
            <a:endParaRPr lang="en-US" dirty="0"/>
          </a:p>
        </p:txBody>
      </p:sp>
    </p:spTree>
    <p:extLst>
      <p:ext uri="{BB962C8B-B14F-4D97-AF65-F5344CB8AC3E}">
        <p14:creationId xmlns:p14="http://schemas.microsoft.com/office/powerpoint/2010/main" val="1795072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5603</TotalTime>
  <Words>2623</Words>
  <Application>Microsoft Office PowerPoint</Application>
  <PresentationFormat>On-screen Show (4:3)</PresentationFormat>
  <Paragraphs>301</Paragraphs>
  <Slides>52</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Calibri</vt:lpstr>
      <vt:lpstr>Courier New</vt:lpstr>
      <vt:lpstr>Frutiger LT Std 45 Light</vt:lpstr>
      <vt:lpstr>Verdana</vt:lpstr>
      <vt:lpstr>Wingdings</vt:lpstr>
      <vt:lpstr>Sample</vt:lpstr>
      <vt:lpstr>Exploring Environmental Science for AP®</vt:lpstr>
      <vt:lpstr>Core Case Study: Where Have All the Honeybees Gone?</vt:lpstr>
      <vt:lpstr>Honeybee</vt:lpstr>
      <vt:lpstr>9.1 What Role Do Humans Play in the Loss of Species and Ecosystem Services?</vt:lpstr>
      <vt:lpstr>Extinctions Are Natural but Sometimes They Increase Sharply (1 of 3)</vt:lpstr>
      <vt:lpstr>Extinctions Are Natural but Sometimes They Increase Sharply (2 of 3)</vt:lpstr>
      <vt:lpstr>Extinctions Are Natural but Sometimes They Increase Sharply (3 of 3)</vt:lpstr>
      <vt:lpstr>Science Focus 9.1: Estimating Extinction Rates</vt:lpstr>
      <vt:lpstr>Endangered and Threatened Species Are Ecological Smoke Alarms (1 of 3)</vt:lpstr>
      <vt:lpstr>Endangered and Threatened Species Are Ecological Smoke Alarms (2 of 3)</vt:lpstr>
      <vt:lpstr>Endangered and Threatened Species Are Ecological Smoke Alarms (3 of 3)</vt:lpstr>
      <vt:lpstr>9.2 Why Should We Try to Sustain Wild Species and the Ecosystem Services They Provide?</vt:lpstr>
      <vt:lpstr>Species Are a Vital Part of the Earth’s Natural Capital (1 of 5)</vt:lpstr>
      <vt:lpstr>Species Are a Vital Part of the Earth’s Natural Capital (2 of 5)</vt:lpstr>
      <vt:lpstr>Species Are a Vital Part of the Earth’s Natural Capital (3 of 5)</vt:lpstr>
      <vt:lpstr>Species Are a Vital Part of the Earth’s Natural Capital (4 of 5)</vt:lpstr>
      <vt:lpstr>Species Are a Vital Part of the Earth’s Natural Capital (5 of 5)</vt:lpstr>
      <vt:lpstr>9.3 How Do Humans Accelerate Species Extinction and Degradation of Ecosystem Services?</vt:lpstr>
      <vt:lpstr>Habitat Destruction and Fragmentation (1 of 3)</vt:lpstr>
      <vt:lpstr>Habitat Destruction and Fragmentation (2 of 3)</vt:lpstr>
      <vt:lpstr>Habitat Destruction and Fragmentation (3 of 3)</vt:lpstr>
      <vt:lpstr>Invasive Species (1 of 2)</vt:lpstr>
      <vt:lpstr>Invasive Species (2 of 2)</vt:lpstr>
      <vt:lpstr>Case Study: The Kudzu Vine and Kudzu Bugs (1 of 2)</vt:lpstr>
      <vt:lpstr>Case Study: The Kudzu Vine and Kudzu Bugs (2 of 2)</vt:lpstr>
      <vt:lpstr>Some Accidentally Introduced Species Can Disrupt Ecosystems (1 of 2)</vt:lpstr>
      <vt:lpstr>Some Accidentally Introduced Species Can Disrupt Ecosystems (2 of 2)</vt:lpstr>
      <vt:lpstr>Controlling Invasive Species (1 of 2)</vt:lpstr>
      <vt:lpstr>Controlling Invasive Species (2 of 2)</vt:lpstr>
      <vt:lpstr>Population Growth, High Rates of Resource Use, Pollution, and Climate Change (1 of 2)</vt:lpstr>
      <vt:lpstr>Population Growth, High Rates of Resource Use, Pollution, and Climate Change (2 of 2)</vt:lpstr>
      <vt:lpstr>Science Focus 9.2: Honeybee Losses: A Search for Causes</vt:lpstr>
      <vt:lpstr>Illegal Killing, Capturing, and Selling of Wild Species (1 of 2)</vt:lpstr>
      <vt:lpstr>Illegal Killing, Capturing, and Selling of Wild Species (2 of 2)</vt:lpstr>
      <vt:lpstr>Case Study: A Disturbing Message  from the Birds (1 of 2)</vt:lpstr>
      <vt:lpstr>Case Study: A Disturbing Message  from the Birds (2 of 2)</vt:lpstr>
      <vt:lpstr>Rising Demand for Bushmeat Threatens Some African Species (1 of 2)</vt:lpstr>
      <vt:lpstr>Rising Demand for Bushmeat Threatens Some African Species (2 of 2)</vt:lpstr>
      <vt:lpstr>9.4 How Can We Sustain Wild Species and The Ecosystem Services They Provide? </vt:lpstr>
      <vt:lpstr>Treaties and Laws Can Help Protect Species</vt:lpstr>
      <vt:lpstr>Case Study: The U.S. Endangered Species Act (1 of 2)</vt:lpstr>
      <vt:lpstr>Case Study: The U.S. Endangered Species Act (2 of 2)</vt:lpstr>
      <vt:lpstr>Critical Concepts: Environmental Policy and How It’s Made</vt:lpstr>
      <vt:lpstr>Establish Wildlife Refuges and Other Protected Areas (1 of 2)</vt:lpstr>
      <vt:lpstr>Establish Wildlife Refuges and Other Protected Areas (2 of 2)</vt:lpstr>
      <vt:lpstr>Seed Banks, Botanical Gardens, and Wildlife Farms</vt:lpstr>
      <vt:lpstr>Zoos and Aquariums (1 of 3)</vt:lpstr>
      <vt:lpstr>Zoos and Aquariums (2 of 3)</vt:lpstr>
      <vt:lpstr>Zoos and Aquariums (3 of 3)</vt:lpstr>
      <vt:lpstr>Precautionary Principle</vt:lpstr>
      <vt:lpstr>Protecting Species and Ecosystem Services Raises Difficult Questions (1 of 2)</vt:lpstr>
      <vt:lpstr>Protecting Species and Ecosystem Services Raises Difficult Questions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Sustaining Biodiversity: Saving Species and Ecosystem Services</dc:title>
  <dc:creator>Tyler</dc:creator>
  <cp:lastModifiedBy>Anderson, John W</cp:lastModifiedBy>
  <cp:revision>427</cp:revision>
  <dcterms:created xsi:type="dcterms:W3CDTF">2013-09-12T16:10:24Z</dcterms:created>
  <dcterms:modified xsi:type="dcterms:W3CDTF">2018-09-25T17:09:45Z</dcterms:modified>
</cp:coreProperties>
</file>