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5" r:id="rId1"/>
  </p:sldMasterIdLst>
  <p:notesMasterIdLst>
    <p:notesMasterId r:id="rId50"/>
  </p:notesMasterIdLst>
  <p:sldIdLst>
    <p:sldId id="370" r:id="rId2"/>
    <p:sldId id="323" r:id="rId3"/>
    <p:sldId id="324" r:id="rId4"/>
    <p:sldId id="325" r:id="rId5"/>
    <p:sldId id="326" r:id="rId6"/>
    <p:sldId id="327" r:id="rId7"/>
    <p:sldId id="328" r:id="rId8"/>
    <p:sldId id="329" r:id="rId9"/>
    <p:sldId id="330" r:id="rId10"/>
    <p:sldId id="331" r:id="rId11"/>
    <p:sldId id="332" r:id="rId12"/>
    <p:sldId id="333" r:id="rId13"/>
    <p:sldId id="334" r:id="rId14"/>
    <p:sldId id="335" r:id="rId15"/>
    <p:sldId id="336" r:id="rId16"/>
    <p:sldId id="337" r:id="rId17"/>
    <p:sldId id="338" r:id="rId18"/>
    <p:sldId id="339" r:id="rId19"/>
    <p:sldId id="340" r:id="rId20"/>
    <p:sldId id="341" r:id="rId21"/>
    <p:sldId id="342" r:id="rId22"/>
    <p:sldId id="343" r:id="rId23"/>
    <p:sldId id="344" r:id="rId24"/>
    <p:sldId id="345" r:id="rId25"/>
    <p:sldId id="346" r:id="rId26"/>
    <p:sldId id="347" r:id="rId27"/>
    <p:sldId id="349" r:id="rId28"/>
    <p:sldId id="351" r:id="rId29"/>
    <p:sldId id="348" r:id="rId30"/>
    <p:sldId id="350" r:id="rId31"/>
    <p:sldId id="352" r:id="rId32"/>
    <p:sldId id="353" r:id="rId33"/>
    <p:sldId id="354" r:id="rId34"/>
    <p:sldId id="355" r:id="rId35"/>
    <p:sldId id="356" r:id="rId36"/>
    <p:sldId id="357" r:id="rId37"/>
    <p:sldId id="358" r:id="rId38"/>
    <p:sldId id="359" r:id="rId39"/>
    <p:sldId id="361" r:id="rId40"/>
    <p:sldId id="360" r:id="rId41"/>
    <p:sldId id="362" r:id="rId42"/>
    <p:sldId id="363" r:id="rId43"/>
    <p:sldId id="364" r:id="rId44"/>
    <p:sldId id="365" r:id="rId45"/>
    <p:sldId id="366" r:id="rId46"/>
    <p:sldId id="367" r:id="rId47"/>
    <p:sldId id="368" r:id="rId48"/>
    <p:sldId id="369" r:id="rId4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B7"/>
    <a:srgbClr val="90ECFE"/>
    <a:srgbClr val="48B5DB"/>
    <a:srgbClr val="002536"/>
    <a:srgbClr val="C58A4E"/>
    <a:srgbClr val="44C9F2"/>
    <a:srgbClr val="1DB9FF"/>
    <a:srgbClr val="0094D6"/>
    <a:srgbClr val="008AC8"/>
    <a:srgbClr val="0074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83" autoAdjust="0"/>
    <p:restoredTop sz="92185" autoAdjust="0"/>
  </p:normalViewPr>
  <p:slideViewPr>
    <p:cSldViewPr>
      <p:cViewPr>
        <p:scale>
          <a:sx n="72" d="100"/>
          <a:sy n="72" d="100"/>
        </p:scale>
        <p:origin x="-1284" y="-54"/>
      </p:cViewPr>
      <p:guideLst>
        <p:guide orient="horz" pos="2160"/>
        <p:guide pos="2880"/>
      </p:guideLst>
    </p:cSldViewPr>
  </p:slideViewPr>
  <p:outlineViewPr>
    <p:cViewPr>
      <p:scale>
        <a:sx n="33" d="100"/>
        <a:sy n="33" d="100"/>
      </p:scale>
      <p:origin x="48" y="26106"/>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118" d="100"/>
          <a:sy n="118" d="100"/>
        </p:scale>
        <p:origin x="-507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28" charset="-128"/>
                <a:cs typeface="+mn-cs"/>
              </a:defRPr>
            </a:lvl1pPr>
          </a:lstStyle>
          <a:p>
            <a:pPr>
              <a:defRPr/>
            </a:pPr>
            <a:endParaRPr lang="en-US" dirty="0"/>
          </a:p>
        </p:txBody>
      </p:sp>
      <p:sp>
        <p:nvSpPr>
          <p:cNvPr id="378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28" charset="-128"/>
                <a:cs typeface="+mn-cs"/>
              </a:defRPr>
            </a:lvl1pPr>
          </a:lstStyle>
          <a:p>
            <a:pPr>
              <a:defRPr/>
            </a:pPr>
            <a:endParaRPr lang="en-US" dirty="0"/>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28" charset="-128"/>
                <a:cs typeface="+mn-cs"/>
              </a:defRPr>
            </a:lvl1pPr>
          </a:lstStyle>
          <a:p>
            <a:pPr>
              <a:defRPr/>
            </a:pPr>
            <a:endParaRPr lang="en-US" dirty="0"/>
          </a:p>
        </p:txBody>
      </p:sp>
      <p:sp>
        <p:nvSpPr>
          <p:cNvPr id="378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pitchFamily="28" charset="-128"/>
                <a:cs typeface="+mn-cs"/>
              </a:defRPr>
            </a:lvl1pPr>
          </a:lstStyle>
          <a:p>
            <a:pPr>
              <a:defRPr/>
            </a:pPr>
            <a:fld id="{DFB95050-E3A9-4E27-9553-0C85D1628038}" type="slidenum">
              <a:rPr lang="en-US"/>
              <a:pPr>
                <a:defRPr/>
              </a:pPr>
              <a:t>‹#›</a:t>
            </a:fld>
            <a:endParaRPr lang="en-US" dirty="0"/>
          </a:p>
        </p:txBody>
      </p:sp>
    </p:spTree>
    <p:extLst>
      <p:ext uri="{BB962C8B-B14F-4D97-AF65-F5344CB8AC3E}">
        <p14:creationId xmlns:p14="http://schemas.microsoft.com/office/powerpoint/2010/main" val="2959009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BC415A9-CF29-452F-95C2-AA7102524F92}" type="slidenum">
              <a:rPr lang="en-US" altLang="en-US">
                <a:cs typeface="Arial" panose="020B0604020202020204" pitchFamily="34" charset="0"/>
              </a:rPr>
              <a:pPr>
                <a:spcBef>
                  <a:spcPct val="0"/>
                </a:spcBef>
              </a:pPr>
              <a:t>2</a:t>
            </a:fld>
            <a:endParaRPr lang="en-US" altLang="en-US" dirty="0">
              <a:cs typeface="Arial" panose="020B0604020202020204" pitchFamily="34" charset="0"/>
            </a:endParaRPr>
          </a:p>
        </p:txBody>
      </p:sp>
    </p:spTree>
    <p:extLst>
      <p:ext uri="{BB962C8B-B14F-4D97-AF65-F5344CB8AC3E}">
        <p14:creationId xmlns:p14="http://schemas.microsoft.com/office/powerpoint/2010/main" val="2718520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11</a:t>
            </a:fld>
            <a:endParaRPr lang="en-US" dirty="0"/>
          </a:p>
        </p:txBody>
      </p:sp>
    </p:spTree>
    <p:extLst>
      <p:ext uri="{BB962C8B-B14F-4D97-AF65-F5344CB8AC3E}">
        <p14:creationId xmlns:p14="http://schemas.microsoft.com/office/powerpoint/2010/main" val="490551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12</a:t>
            </a:fld>
            <a:endParaRPr lang="en-US" dirty="0"/>
          </a:p>
        </p:txBody>
      </p:sp>
    </p:spTree>
    <p:extLst>
      <p:ext uri="{BB962C8B-B14F-4D97-AF65-F5344CB8AC3E}">
        <p14:creationId xmlns:p14="http://schemas.microsoft.com/office/powerpoint/2010/main" val="2551999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13</a:t>
            </a:fld>
            <a:endParaRPr lang="en-US" dirty="0"/>
          </a:p>
        </p:txBody>
      </p:sp>
    </p:spTree>
    <p:extLst>
      <p:ext uri="{BB962C8B-B14F-4D97-AF65-F5344CB8AC3E}">
        <p14:creationId xmlns:p14="http://schemas.microsoft.com/office/powerpoint/2010/main" val="1196209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14</a:t>
            </a:fld>
            <a:endParaRPr lang="en-US" dirty="0"/>
          </a:p>
        </p:txBody>
      </p:sp>
    </p:spTree>
    <p:extLst>
      <p:ext uri="{BB962C8B-B14F-4D97-AF65-F5344CB8AC3E}">
        <p14:creationId xmlns:p14="http://schemas.microsoft.com/office/powerpoint/2010/main" val="1317976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9.3 </a:t>
            </a:r>
            <a:r>
              <a:rPr lang="en-US" dirty="0"/>
              <a:t>Transcription. By this process, a strand of RNA is assembled from nucleotides. A gene region in the DNA serves as the template for RNA synthesis.</a:t>
            </a:r>
          </a:p>
          <a:p>
            <a:r>
              <a:rPr lang="en-US" dirty="0" smtClean="0"/>
              <a:t>1  </a:t>
            </a:r>
            <a:r>
              <a:rPr lang="en-US" dirty="0"/>
              <a:t>The enzyme RNA polymerase binds to a promoter in the DNA. The binding positions the polymerase near a gene. Only the DNA strand complementary to the gene sequence will be transcribed into RNA. </a:t>
            </a:r>
          </a:p>
          <a:p>
            <a:r>
              <a:rPr lang="en-US" dirty="0" smtClean="0"/>
              <a:t>2  </a:t>
            </a:r>
            <a:r>
              <a:rPr lang="en-US" dirty="0"/>
              <a:t>RNA polymerase begins to move along the gene and unwind the DNA. As it does, it links RNA nucleotides in the order specified by the base sequence of the complementary (noncoding) DNA strand. The DNA winds up again after the polymerase passes.</a:t>
            </a:r>
          </a:p>
          <a:p>
            <a:r>
              <a:rPr lang="en-US" dirty="0"/>
              <a:t>3 </a:t>
            </a:r>
            <a:r>
              <a:rPr lang="en-US" dirty="0" smtClean="0"/>
              <a:t> Zooming </a:t>
            </a:r>
            <a:r>
              <a:rPr lang="en-US" dirty="0"/>
              <a:t>in on the site of transcription, we can see that RNA polymerase covalently bonds successive nucleotides into an RNA strand. The base sequence of the new RNA strand is complementary to the base sequence of its DNA template strand, so it is an RNA copy of the gene.</a:t>
            </a:r>
          </a:p>
        </p:txBody>
      </p:sp>
      <p:sp>
        <p:nvSpPr>
          <p:cNvPr id="4" name="Slide Number Placeholder 3"/>
          <p:cNvSpPr>
            <a:spLocks noGrp="1"/>
          </p:cNvSpPr>
          <p:nvPr>
            <p:ph type="sldNum" sz="quarter" idx="10"/>
          </p:nvPr>
        </p:nvSpPr>
        <p:spPr/>
        <p:txBody>
          <a:bodyPr/>
          <a:lstStyle/>
          <a:p>
            <a:fld id="{0935DC1E-7C63-4B61-BE6F-A18B4F354597}" type="slidenum">
              <a:rPr lang="en-US" altLang="en-US" smtClean="0"/>
              <a:pPr/>
              <a:t>15</a:t>
            </a:fld>
            <a:endParaRPr lang="en-US" altLang="en-US" dirty="0"/>
          </a:p>
        </p:txBody>
      </p:sp>
    </p:spTree>
    <p:extLst>
      <p:ext uri="{BB962C8B-B14F-4D97-AF65-F5344CB8AC3E}">
        <p14:creationId xmlns:p14="http://schemas.microsoft.com/office/powerpoint/2010/main" val="39413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16</a:t>
            </a:fld>
            <a:endParaRPr lang="en-US" dirty="0"/>
          </a:p>
        </p:txBody>
      </p:sp>
    </p:spTree>
    <p:extLst>
      <p:ext uri="{BB962C8B-B14F-4D97-AF65-F5344CB8AC3E}">
        <p14:creationId xmlns:p14="http://schemas.microsoft.com/office/powerpoint/2010/main" val="2323509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17</a:t>
            </a:fld>
            <a:endParaRPr lang="en-US" dirty="0"/>
          </a:p>
        </p:txBody>
      </p:sp>
    </p:spTree>
    <p:extLst>
      <p:ext uri="{BB962C8B-B14F-4D97-AF65-F5344CB8AC3E}">
        <p14:creationId xmlns:p14="http://schemas.microsoft.com/office/powerpoint/2010/main" val="3230080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9.5 </a:t>
            </a:r>
            <a:r>
              <a:rPr lang="en-US" dirty="0"/>
              <a:t>Post-transcriptional modification of RNA. Introns are removed and exons spliced together. Messenger RNAs also get a poly-A tail and modified guanine “cap.”</a:t>
            </a:r>
          </a:p>
        </p:txBody>
      </p:sp>
      <p:sp>
        <p:nvSpPr>
          <p:cNvPr id="4" name="Slide Number Placeholder 3"/>
          <p:cNvSpPr>
            <a:spLocks noGrp="1"/>
          </p:cNvSpPr>
          <p:nvPr>
            <p:ph type="sldNum" sz="quarter" idx="10"/>
          </p:nvPr>
        </p:nvSpPr>
        <p:spPr/>
        <p:txBody>
          <a:bodyPr/>
          <a:lstStyle/>
          <a:p>
            <a:fld id="{0935DC1E-7C63-4B61-BE6F-A18B4F354597}" type="slidenum">
              <a:rPr lang="en-US" altLang="en-US" smtClean="0"/>
              <a:pPr/>
              <a:t>18</a:t>
            </a:fld>
            <a:endParaRPr lang="en-US" altLang="en-US" dirty="0"/>
          </a:p>
        </p:txBody>
      </p:sp>
    </p:spTree>
    <p:extLst>
      <p:ext uri="{BB962C8B-B14F-4D97-AF65-F5344CB8AC3E}">
        <p14:creationId xmlns:p14="http://schemas.microsoft.com/office/powerpoint/2010/main" val="1661026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19</a:t>
            </a:fld>
            <a:endParaRPr lang="en-US" dirty="0"/>
          </a:p>
        </p:txBody>
      </p:sp>
    </p:spTree>
    <p:extLst>
      <p:ext uri="{BB962C8B-B14F-4D97-AF65-F5344CB8AC3E}">
        <p14:creationId xmlns:p14="http://schemas.microsoft.com/office/powerpoint/2010/main" val="1325007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9.6 </a:t>
            </a:r>
            <a:r>
              <a:rPr lang="en-US" dirty="0"/>
              <a:t>The genetic code.</a:t>
            </a:r>
          </a:p>
          <a:p>
            <a:r>
              <a:rPr lang="en-US" dirty="0"/>
              <a:t>A </a:t>
            </a:r>
            <a:r>
              <a:rPr lang="en-US" dirty="0" smtClean="0"/>
              <a:t> Codon </a:t>
            </a:r>
            <a:r>
              <a:rPr lang="en-US" dirty="0"/>
              <a:t>table. Each codon in mRNA is a set of three nucleotide bases. A </a:t>
            </a:r>
            <a:r>
              <a:rPr lang="en-US" dirty="0" smtClean="0"/>
              <a:t>codon’s </a:t>
            </a:r>
            <a:r>
              <a:rPr lang="en-US" dirty="0"/>
              <a:t>first base is given to the left of the table; its second, in the top row; and its third, to the right of the </a:t>
            </a:r>
            <a:r>
              <a:rPr lang="en-US" dirty="0" smtClean="0"/>
              <a:t>table.</a:t>
            </a:r>
          </a:p>
          <a:p>
            <a:r>
              <a:rPr lang="en-US" dirty="0" smtClean="0"/>
              <a:t>Sixty</a:t>
            </a:r>
            <a:r>
              <a:rPr lang="en-US" dirty="0"/>
              <a:t>-one of the triplets encode amino acids; one of those, AUG, both codes for methionine and serves as a signal to start translation. Three codons are signals that stop translation.</a:t>
            </a:r>
          </a:p>
        </p:txBody>
      </p:sp>
      <p:sp>
        <p:nvSpPr>
          <p:cNvPr id="4" name="Slide Number Placeholder 3"/>
          <p:cNvSpPr>
            <a:spLocks noGrp="1"/>
          </p:cNvSpPr>
          <p:nvPr>
            <p:ph type="sldNum" sz="quarter" idx="10"/>
          </p:nvPr>
        </p:nvSpPr>
        <p:spPr/>
        <p:txBody>
          <a:bodyPr/>
          <a:lstStyle/>
          <a:p>
            <a:fld id="{0935DC1E-7C63-4B61-BE6F-A18B4F354597}" type="slidenum">
              <a:rPr lang="en-US" altLang="en-US" smtClean="0"/>
              <a:pPr/>
              <a:t>20</a:t>
            </a:fld>
            <a:endParaRPr lang="en-US" altLang="en-US" dirty="0"/>
          </a:p>
        </p:txBody>
      </p:sp>
    </p:spTree>
    <p:extLst>
      <p:ext uri="{BB962C8B-B14F-4D97-AF65-F5344CB8AC3E}">
        <p14:creationId xmlns:p14="http://schemas.microsoft.com/office/powerpoint/2010/main" val="452340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a:t>
            </a:fld>
            <a:endParaRPr lang="en-US" dirty="0"/>
          </a:p>
        </p:txBody>
      </p:sp>
    </p:spTree>
    <p:extLst>
      <p:ext uri="{BB962C8B-B14F-4D97-AF65-F5344CB8AC3E}">
        <p14:creationId xmlns:p14="http://schemas.microsoft.com/office/powerpoint/2010/main" val="20007241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21</a:t>
            </a:fld>
            <a:endParaRPr lang="en-US" dirty="0"/>
          </a:p>
        </p:txBody>
      </p:sp>
    </p:spTree>
    <p:extLst>
      <p:ext uri="{BB962C8B-B14F-4D97-AF65-F5344CB8AC3E}">
        <p14:creationId xmlns:p14="http://schemas.microsoft.com/office/powerpoint/2010/main" val="2074635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9.7 </a:t>
            </a:r>
            <a:r>
              <a:rPr lang="en-US" dirty="0"/>
              <a:t>Example of the correspondence between DNA, RNA, and protein. A gene region in a strand of chromosomal DNA is transcribed into an mRNA, and the codons of the mRNA specify a chain of amino acids—a protein.</a:t>
            </a:r>
          </a:p>
        </p:txBody>
      </p:sp>
      <p:sp>
        <p:nvSpPr>
          <p:cNvPr id="4" name="Slide Number Placeholder 3"/>
          <p:cNvSpPr>
            <a:spLocks noGrp="1"/>
          </p:cNvSpPr>
          <p:nvPr>
            <p:ph type="sldNum" sz="quarter" idx="10"/>
          </p:nvPr>
        </p:nvSpPr>
        <p:spPr/>
        <p:txBody>
          <a:bodyPr/>
          <a:lstStyle/>
          <a:p>
            <a:fld id="{0935DC1E-7C63-4B61-BE6F-A18B4F354597}" type="slidenum">
              <a:rPr lang="en-US" altLang="en-US" smtClean="0"/>
              <a:pPr/>
              <a:t>22</a:t>
            </a:fld>
            <a:endParaRPr lang="en-US" altLang="en-US" dirty="0"/>
          </a:p>
        </p:txBody>
      </p:sp>
    </p:spTree>
    <p:extLst>
      <p:ext uri="{BB962C8B-B14F-4D97-AF65-F5344CB8AC3E}">
        <p14:creationId xmlns:p14="http://schemas.microsoft.com/office/powerpoint/2010/main" val="3284954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23</a:t>
            </a:fld>
            <a:endParaRPr lang="en-US" dirty="0"/>
          </a:p>
        </p:txBody>
      </p:sp>
    </p:spTree>
    <p:extLst>
      <p:ext uri="{BB962C8B-B14F-4D97-AF65-F5344CB8AC3E}">
        <p14:creationId xmlns:p14="http://schemas.microsoft.com/office/powerpoint/2010/main" val="3997864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24</a:t>
            </a:fld>
            <a:endParaRPr lang="en-US" dirty="0"/>
          </a:p>
        </p:txBody>
      </p:sp>
    </p:spTree>
    <p:extLst>
      <p:ext uri="{BB962C8B-B14F-4D97-AF65-F5344CB8AC3E}">
        <p14:creationId xmlns:p14="http://schemas.microsoft.com/office/powerpoint/2010/main" val="2687298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25</a:t>
            </a:fld>
            <a:endParaRPr lang="en-US" dirty="0"/>
          </a:p>
        </p:txBody>
      </p:sp>
    </p:spTree>
    <p:extLst>
      <p:ext uri="{BB962C8B-B14F-4D97-AF65-F5344CB8AC3E}">
        <p14:creationId xmlns:p14="http://schemas.microsoft.com/office/powerpoint/2010/main" val="39032626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26</a:t>
            </a:fld>
            <a:endParaRPr lang="en-US" dirty="0"/>
          </a:p>
        </p:txBody>
      </p:sp>
    </p:spTree>
    <p:extLst>
      <p:ext uri="{BB962C8B-B14F-4D97-AF65-F5344CB8AC3E}">
        <p14:creationId xmlns:p14="http://schemas.microsoft.com/office/powerpoint/2010/main" val="27931715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27</a:t>
            </a:fld>
            <a:endParaRPr lang="en-US" dirty="0"/>
          </a:p>
        </p:txBody>
      </p:sp>
    </p:spTree>
    <p:extLst>
      <p:ext uri="{BB962C8B-B14F-4D97-AF65-F5344CB8AC3E}">
        <p14:creationId xmlns:p14="http://schemas.microsoft.com/office/powerpoint/2010/main" val="14232155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28</a:t>
            </a:fld>
            <a:endParaRPr lang="en-US" dirty="0"/>
          </a:p>
        </p:txBody>
      </p:sp>
    </p:spTree>
    <p:extLst>
      <p:ext uri="{BB962C8B-B14F-4D97-AF65-F5344CB8AC3E}">
        <p14:creationId xmlns:p14="http://schemas.microsoft.com/office/powerpoint/2010/main" val="33647438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9.8 </a:t>
            </a:r>
            <a:r>
              <a:rPr lang="en-US" altLang="en-US" b="0" dirty="0">
                <a:latin typeface="Arial" panose="020B0604020202020204" pitchFamily="34" charset="0"/>
                <a:ea typeface="ＭＳ Ｐゴシック" panose="020B0600070205080204" pitchFamily="34" charset="-128"/>
              </a:rPr>
              <a:t>Ribosome structure. An intact ribosome consists of a large and a small subunit. Protein components of both subunits are shown in the ribbon models in green; rRNA components, in brown.</a:t>
            </a:r>
          </a:p>
        </p:txBody>
      </p:sp>
      <p:sp>
        <p:nvSpPr>
          <p:cNvPr id="7373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6EC076D-66EB-4F8A-AB86-57BD3FFB20AD}" type="slidenum">
              <a:rPr lang="en-US" altLang="en-US">
                <a:cs typeface="Arial" panose="020B0604020202020204" pitchFamily="34" charset="0"/>
              </a:rPr>
              <a:pPr>
                <a:spcBef>
                  <a:spcPct val="0"/>
                </a:spcBef>
              </a:pPr>
              <a:t>29</a:t>
            </a:fld>
            <a:endParaRPr lang="en-US" altLang="en-US" dirty="0">
              <a:cs typeface="Arial" panose="020B0604020202020204" pitchFamily="34" charset="0"/>
            </a:endParaRPr>
          </a:p>
        </p:txBody>
      </p:sp>
    </p:spTree>
    <p:extLst>
      <p:ext uri="{BB962C8B-B14F-4D97-AF65-F5344CB8AC3E}">
        <p14:creationId xmlns:p14="http://schemas.microsoft.com/office/powerpoint/2010/main" val="36226827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9.9 </a:t>
            </a:r>
            <a:r>
              <a:rPr lang="en-US" dirty="0"/>
              <a:t>tRNA structure.</a:t>
            </a:r>
          </a:p>
          <a:p>
            <a:r>
              <a:rPr lang="en-US" dirty="0" smtClean="0"/>
              <a:t>A  </a:t>
            </a:r>
            <a:r>
              <a:rPr lang="en-US" dirty="0"/>
              <a:t>Icon and model of the tRNA that carries the amino acid methionine. Each tRNA’s anticodon is complementary to an mRNA codon. Each also carries the amino acid specified by that codon.</a:t>
            </a:r>
          </a:p>
          <a:p>
            <a:r>
              <a:rPr lang="en-US" dirty="0"/>
              <a:t>B </a:t>
            </a:r>
            <a:r>
              <a:rPr lang="en-US" dirty="0" smtClean="0"/>
              <a:t> During </a:t>
            </a:r>
            <a:r>
              <a:rPr lang="en-US" dirty="0"/>
              <a:t>translation, tRNAs dock at an intact ribosome (for clarity, only the small subunit is shown, in tan). Here, the anticodons of two tRNAs have base-paired with complementary codons on an mRNA (red). The amino acids carried by the </a:t>
            </a:r>
            <a:r>
              <a:rPr lang="en-US" dirty="0" err="1" smtClean="0"/>
              <a:t>tRNAs</a:t>
            </a:r>
            <a:r>
              <a:rPr lang="en-US" dirty="0" smtClean="0"/>
              <a:t> </a:t>
            </a:r>
            <a:r>
              <a:rPr lang="en-US" dirty="0"/>
              <a:t>are not shown.</a:t>
            </a:r>
          </a:p>
        </p:txBody>
      </p:sp>
      <p:sp>
        <p:nvSpPr>
          <p:cNvPr id="4" name="Slide Number Placeholder 3"/>
          <p:cNvSpPr>
            <a:spLocks noGrp="1"/>
          </p:cNvSpPr>
          <p:nvPr>
            <p:ph type="sldNum" sz="quarter" idx="10"/>
          </p:nvPr>
        </p:nvSpPr>
        <p:spPr/>
        <p:txBody>
          <a:bodyPr/>
          <a:lstStyle/>
          <a:p>
            <a:fld id="{0935DC1E-7C63-4B61-BE6F-A18B4F354597}" type="slidenum">
              <a:rPr lang="en-US" altLang="en-US" smtClean="0"/>
              <a:pPr/>
              <a:t>30</a:t>
            </a:fld>
            <a:endParaRPr lang="en-US" altLang="en-US" dirty="0"/>
          </a:p>
        </p:txBody>
      </p:sp>
    </p:spTree>
    <p:extLst>
      <p:ext uri="{BB962C8B-B14F-4D97-AF65-F5344CB8AC3E}">
        <p14:creationId xmlns:p14="http://schemas.microsoft.com/office/powerpoint/2010/main" val="990997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9.1 </a:t>
            </a:r>
            <a:r>
              <a:rPr lang="en-US" dirty="0"/>
              <a:t>Comparing nucleotides of DNA and RNA.</a:t>
            </a:r>
          </a:p>
          <a:p>
            <a:r>
              <a:rPr lang="en-US" dirty="0"/>
              <a:t>A </a:t>
            </a:r>
            <a:r>
              <a:rPr lang="en-US" dirty="0" smtClean="0"/>
              <a:t> RNA </a:t>
            </a:r>
            <a:r>
              <a:rPr lang="en-US" dirty="0"/>
              <a:t>nucleotides (ribonucleotides) have a hydroxyl group (in red) at the 2′ carbon of the sugar. This is uridine triphosphate, one of the four nucleotides in RNA. The other three differ only in their component bases (adenine, cytosine, or guanine).</a:t>
            </a:r>
          </a:p>
          <a:p>
            <a:r>
              <a:rPr lang="en-US" dirty="0"/>
              <a:t>B </a:t>
            </a:r>
            <a:r>
              <a:rPr lang="en-US" dirty="0" smtClean="0"/>
              <a:t> DNA </a:t>
            </a:r>
            <a:r>
              <a:rPr lang="en-US" dirty="0"/>
              <a:t>nucleotides (deoxyribonucleotides) have a hydrogen atom (in red) at the 2′ carbon of the sugar. This is deoxythymidine triphosphate, one of the four nucleotides in DNA. The other three differ only in their component bases (adenine, cytosine, or guanine).</a:t>
            </a:r>
          </a:p>
        </p:txBody>
      </p:sp>
      <p:sp>
        <p:nvSpPr>
          <p:cNvPr id="4" name="Slide Number Placeholder 3"/>
          <p:cNvSpPr>
            <a:spLocks noGrp="1"/>
          </p:cNvSpPr>
          <p:nvPr>
            <p:ph type="sldNum" sz="quarter" idx="10"/>
          </p:nvPr>
        </p:nvSpPr>
        <p:spPr/>
        <p:txBody>
          <a:bodyPr/>
          <a:lstStyle/>
          <a:p>
            <a:fld id="{0935DC1E-7C63-4B61-BE6F-A18B4F354597}" type="slidenum">
              <a:rPr lang="en-US" altLang="en-US" smtClean="0"/>
              <a:pPr/>
              <a:t>4</a:t>
            </a:fld>
            <a:endParaRPr lang="en-US" altLang="en-US" dirty="0"/>
          </a:p>
        </p:txBody>
      </p:sp>
    </p:spTree>
    <p:extLst>
      <p:ext uri="{BB962C8B-B14F-4D97-AF65-F5344CB8AC3E}">
        <p14:creationId xmlns:p14="http://schemas.microsoft.com/office/powerpoint/2010/main" val="35057438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31</a:t>
            </a:fld>
            <a:endParaRPr lang="en-US" dirty="0"/>
          </a:p>
        </p:txBody>
      </p:sp>
    </p:spTree>
    <p:extLst>
      <p:ext uri="{BB962C8B-B14F-4D97-AF65-F5344CB8AC3E}">
        <p14:creationId xmlns:p14="http://schemas.microsoft.com/office/powerpoint/2010/main" val="35081199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9.10 </a:t>
            </a:r>
            <a:r>
              <a:rPr lang="en-US" dirty="0"/>
              <a:t>Overview of translation. </a:t>
            </a:r>
          </a:p>
          <a:p>
            <a:r>
              <a:rPr lang="en-US" dirty="0"/>
              <a:t>In eukaryotes, RNA transcribed in the nucleus moves into the cytoplasm through nuclear pores. Translation occurs in the cytoplasm. Ribosomes simultaneously translating the same mRNA are called polysomes.</a:t>
            </a:r>
          </a:p>
        </p:txBody>
      </p:sp>
      <p:sp>
        <p:nvSpPr>
          <p:cNvPr id="4" name="Slide Number Placeholder 3"/>
          <p:cNvSpPr>
            <a:spLocks noGrp="1"/>
          </p:cNvSpPr>
          <p:nvPr>
            <p:ph type="sldNum" sz="quarter" idx="10"/>
          </p:nvPr>
        </p:nvSpPr>
        <p:spPr/>
        <p:txBody>
          <a:bodyPr/>
          <a:lstStyle/>
          <a:p>
            <a:fld id="{0935DC1E-7C63-4B61-BE6F-A18B4F354597}" type="slidenum">
              <a:rPr lang="en-US" altLang="en-US" smtClean="0"/>
              <a:pPr/>
              <a:t>32</a:t>
            </a:fld>
            <a:endParaRPr lang="en-US" altLang="en-US" dirty="0"/>
          </a:p>
        </p:txBody>
      </p:sp>
    </p:spTree>
    <p:extLst>
      <p:ext uri="{BB962C8B-B14F-4D97-AF65-F5344CB8AC3E}">
        <p14:creationId xmlns:p14="http://schemas.microsoft.com/office/powerpoint/2010/main" val="32355956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33</a:t>
            </a:fld>
            <a:endParaRPr lang="en-US" dirty="0"/>
          </a:p>
        </p:txBody>
      </p:sp>
    </p:spTree>
    <p:extLst>
      <p:ext uri="{BB962C8B-B14F-4D97-AF65-F5344CB8AC3E}">
        <p14:creationId xmlns:p14="http://schemas.microsoft.com/office/powerpoint/2010/main" val="10589442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9.11 </a:t>
            </a:r>
            <a:r>
              <a:rPr lang="en-US" dirty="0"/>
              <a:t>Zooming in on translation. Ribosomal subunits and an initiator tRNA converge on an mRNA. Then, tRNAs deliver amino acids in the order dictated by successive codons in the mRNA. As the ribosome moves along the </a:t>
            </a:r>
            <a:r>
              <a:rPr lang="en-US" dirty="0" smtClean="0"/>
              <a:t>mRNA</a:t>
            </a:r>
            <a:r>
              <a:rPr lang="en-US" dirty="0"/>
              <a:t>, it links the amino acids together via peptide bonds, so a polypeptide forms and elongates. Translation ends when the ribosome reaches a stop codon. </a:t>
            </a:r>
          </a:p>
          <a:p>
            <a:r>
              <a:rPr lang="en-US" dirty="0"/>
              <a:t>1 </a:t>
            </a:r>
            <a:r>
              <a:rPr lang="en-US" dirty="0" smtClean="0"/>
              <a:t> Ribosomal </a:t>
            </a:r>
            <a:r>
              <a:rPr lang="en-US" dirty="0"/>
              <a:t>subunits and an initiator tRNA converge on an mRNA. A second tRNA binds to the second codon.</a:t>
            </a:r>
          </a:p>
          <a:p>
            <a:r>
              <a:rPr lang="en-US" dirty="0" smtClean="0"/>
              <a:t>2  </a:t>
            </a:r>
            <a:r>
              <a:rPr lang="en-US" dirty="0"/>
              <a:t>A peptide bond forms between the first two amino acids.</a:t>
            </a:r>
          </a:p>
          <a:p>
            <a:r>
              <a:rPr lang="en-US" dirty="0" smtClean="0"/>
              <a:t>3  </a:t>
            </a:r>
            <a:r>
              <a:rPr lang="en-US" dirty="0"/>
              <a:t>The first tRNA is released and the ribosome moves to the next codon. A third tRNA binds to the third codon.</a:t>
            </a:r>
          </a:p>
          <a:p>
            <a:r>
              <a:rPr lang="en-US" dirty="0"/>
              <a:t>4 </a:t>
            </a:r>
            <a:r>
              <a:rPr lang="en-US" dirty="0" smtClean="0"/>
              <a:t> A </a:t>
            </a:r>
            <a:r>
              <a:rPr lang="en-US" dirty="0"/>
              <a:t>peptide bond forms between the second and third amino acids.</a:t>
            </a:r>
          </a:p>
          <a:p>
            <a:r>
              <a:rPr lang="en-US" dirty="0" smtClean="0"/>
              <a:t>5  </a:t>
            </a:r>
            <a:r>
              <a:rPr lang="en-US" dirty="0"/>
              <a:t>The second tRNA is released and the ribosome moves to the next codon. A fourth tRNA brings the next amino acid to be added to the polypeptide chain.</a:t>
            </a:r>
          </a:p>
          <a:p>
            <a:r>
              <a:rPr lang="en-US" dirty="0"/>
              <a:t>6 </a:t>
            </a:r>
            <a:r>
              <a:rPr lang="en-US" dirty="0" smtClean="0"/>
              <a:t> The </a:t>
            </a:r>
            <a:r>
              <a:rPr lang="en-US" dirty="0"/>
              <a:t>process repeats until the ribosome encounters a stop codon. Then, the new polypeptide is released and the ribosome subunits separate.</a:t>
            </a:r>
          </a:p>
        </p:txBody>
      </p:sp>
      <p:sp>
        <p:nvSpPr>
          <p:cNvPr id="4" name="Slide Number Placeholder 3"/>
          <p:cNvSpPr>
            <a:spLocks noGrp="1"/>
          </p:cNvSpPr>
          <p:nvPr>
            <p:ph type="sldNum" sz="quarter" idx="10"/>
          </p:nvPr>
        </p:nvSpPr>
        <p:spPr/>
        <p:txBody>
          <a:bodyPr/>
          <a:lstStyle/>
          <a:p>
            <a:fld id="{0935DC1E-7C63-4B61-BE6F-A18B4F354597}" type="slidenum">
              <a:rPr lang="en-US" altLang="en-US" smtClean="0"/>
              <a:pPr/>
              <a:t>34</a:t>
            </a:fld>
            <a:endParaRPr lang="en-US" altLang="en-US" dirty="0"/>
          </a:p>
        </p:txBody>
      </p:sp>
    </p:spTree>
    <p:extLst>
      <p:ext uri="{BB962C8B-B14F-4D97-AF65-F5344CB8AC3E}">
        <p14:creationId xmlns:p14="http://schemas.microsoft.com/office/powerpoint/2010/main" val="35236471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35</a:t>
            </a:fld>
            <a:endParaRPr lang="en-US" dirty="0"/>
          </a:p>
        </p:txBody>
      </p:sp>
    </p:spTree>
    <p:extLst>
      <p:ext uri="{BB962C8B-B14F-4D97-AF65-F5344CB8AC3E}">
        <p14:creationId xmlns:p14="http://schemas.microsoft.com/office/powerpoint/2010/main" val="28607272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36</a:t>
            </a:fld>
            <a:endParaRPr lang="en-US" dirty="0"/>
          </a:p>
        </p:txBody>
      </p:sp>
    </p:spTree>
    <p:extLst>
      <p:ext uri="{BB962C8B-B14F-4D97-AF65-F5344CB8AC3E}">
        <p14:creationId xmlns:p14="http://schemas.microsoft.com/office/powerpoint/2010/main" val="1067361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37</a:t>
            </a:fld>
            <a:endParaRPr lang="en-US" dirty="0"/>
          </a:p>
        </p:txBody>
      </p:sp>
    </p:spTree>
    <p:extLst>
      <p:ext uri="{BB962C8B-B14F-4D97-AF65-F5344CB8AC3E}">
        <p14:creationId xmlns:p14="http://schemas.microsoft.com/office/powerpoint/2010/main" val="20457862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38</a:t>
            </a:fld>
            <a:endParaRPr lang="en-US" dirty="0"/>
          </a:p>
        </p:txBody>
      </p:sp>
    </p:spTree>
    <p:extLst>
      <p:ext uri="{BB962C8B-B14F-4D97-AF65-F5344CB8AC3E}">
        <p14:creationId xmlns:p14="http://schemas.microsoft.com/office/powerpoint/2010/main" val="4273168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9.14 </a:t>
            </a:r>
            <a:r>
              <a:rPr lang="en-US" dirty="0"/>
              <a:t>Sickled red blood cells. A base-pair substitution results in the abnormal beta globin of sickle hemoglobin (HbS). </a:t>
            </a:r>
          </a:p>
          <a:p>
            <a:r>
              <a:rPr lang="en-US" dirty="0"/>
              <a:t>HbS molecules form rod-shaped clumps that distort normally round blood cells into sickle shapes that get stuck in small blood vessels.</a:t>
            </a:r>
          </a:p>
        </p:txBody>
      </p:sp>
      <p:sp>
        <p:nvSpPr>
          <p:cNvPr id="4" name="Slide Number Placeholder 3"/>
          <p:cNvSpPr>
            <a:spLocks noGrp="1"/>
          </p:cNvSpPr>
          <p:nvPr>
            <p:ph type="sldNum" sz="quarter" idx="10"/>
          </p:nvPr>
        </p:nvSpPr>
        <p:spPr/>
        <p:txBody>
          <a:bodyPr/>
          <a:lstStyle/>
          <a:p>
            <a:fld id="{0935DC1E-7C63-4B61-BE6F-A18B4F354597}" type="slidenum">
              <a:rPr lang="en-US" altLang="en-US" smtClean="0"/>
              <a:pPr/>
              <a:t>39</a:t>
            </a:fld>
            <a:endParaRPr lang="en-US" altLang="en-US" dirty="0"/>
          </a:p>
        </p:txBody>
      </p:sp>
    </p:spTree>
    <p:extLst>
      <p:ext uri="{BB962C8B-B14F-4D97-AF65-F5344CB8AC3E}">
        <p14:creationId xmlns:p14="http://schemas.microsoft.com/office/powerpoint/2010/main" val="28796962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40</a:t>
            </a:fld>
            <a:endParaRPr lang="en-US" dirty="0"/>
          </a:p>
        </p:txBody>
      </p:sp>
    </p:spTree>
    <p:extLst>
      <p:ext uri="{BB962C8B-B14F-4D97-AF65-F5344CB8AC3E}">
        <p14:creationId xmlns:p14="http://schemas.microsoft.com/office/powerpoint/2010/main" val="3588849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5</a:t>
            </a:fld>
            <a:endParaRPr lang="en-US" dirty="0"/>
          </a:p>
        </p:txBody>
      </p:sp>
    </p:spTree>
    <p:extLst>
      <p:ext uri="{BB962C8B-B14F-4D97-AF65-F5344CB8AC3E}">
        <p14:creationId xmlns:p14="http://schemas.microsoft.com/office/powerpoint/2010/main" val="38373021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41</a:t>
            </a:fld>
            <a:endParaRPr lang="en-US" dirty="0"/>
          </a:p>
        </p:txBody>
      </p:sp>
    </p:spTree>
    <p:extLst>
      <p:ext uri="{BB962C8B-B14F-4D97-AF65-F5344CB8AC3E}">
        <p14:creationId xmlns:p14="http://schemas.microsoft.com/office/powerpoint/2010/main" val="2218979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42</a:t>
            </a:fld>
            <a:endParaRPr lang="en-US" dirty="0"/>
          </a:p>
        </p:txBody>
      </p:sp>
    </p:spTree>
    <p:extLst>
      <p:ext uri="{BB962C8B-B14F-4D97-AF65-F5344CB8AC3E}">
        <p14:creationId xmlns:p14="http://schemas.microsoft.com/office/powerpoint/2010/main" val="9382029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43</a:t>
            </a:fld>
            <a:endParaRPr lang="en-US" dirty="0"/>
          </a:p>
        </p:txBody>
      </p:sp>
    </p:spTree>
    <p:extLst>
      <p:ext uri="{BB962C8B-B14F-4D97-AF65-F5344CB8AC3E}">
        <p14:creationId xmlns:p14="http://schemas.microsoft.com/office/powerpoint/2010/main" val="2938219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9.15 </a:t>
            </a:r>
            <a:r>
              <a:rPr lang="en-US" dirty="0"/>
              <a:t>How a mutation in an intron affects gene expression. A mutation that causes hairlessness in sphynx cats is a basepair substitution that changes a G to A in an intron–exon splice site. </a:t>
            </a:r>
            <a:r>
              <a:rPr lang="en-US" dirty="0" smtClean="0"/>
              <a:t>The </a:t>
            </a:r>
            <a:r>
              <a:rPr lang="en-US" dirty="0"/>
              <a:t>altered site is no longer recognized during RNA processing, so the finished mRNA ends up with an intron in it. A stop codon in the intron sequence cuts short the protein translated from the mRNA.</a:t>
            </a:r>
          </a:p>
        </p:txBody>
      </p:sp>
      <p:sp>
        <p:nvSpPr>
          <p:cNvPr id="4" name="Slide Number Placeholder 3"/>
          <p:cNvSpPr>
            <a:spLocks noGrp="1"/>
          </p:cNvSpPr>
          <p:nvPr>
            <p:ph type="sldNum" sz="quarter" idx="10"/>
          </p:nvPr>
        </p:nvSpPr>
        <p:spPr/>
        <p:txBody>
          <a:bodyPr/>
          <a:lstStyle/>
          <a:p>
            <a:fld id="{0935DC1E-7C63-4B61-BE6F-A18B4F354597}" type="slidenum">
              <a:rPr lang="en-US" altLang="en-US" smtClean="0"/>
              <a:pPr/>
              <a:t>44</a:t>
            </a:fld>
            <a:endParaRPr lang="en-US" altLang="en-US" dirty="0"/>
          </a:p>
        </p:txBody>
      </p:sp>
    </p:spTree>
    <p:extLst>
      <p:ext uri="{BB962C8B-B14F-4D97-AF65-F5344CB8AC3E}">
        <p14:creationId xmlns:p14="http://schemas.microsoft.com/office/powerpoint/2010/main" val="20667794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45</a:t>
            </a:fld>
            <a:endParaRPr lang="en-US" dirty="0"/>
          </a:p>
        </p:txBody>
      </p:sp>
    </p:spTree>
    <p:extLst>
      <p:ext uri="{BB962C8B-B14F-4D97-AF65-F5344CB8AC3E}">
        <p14:creationId xmlns:p14="http://schemas.microsoft.com/office/powerpoint/2010/main" val="16351508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9.16 </a:t>
            </a:r>
            <a:r>
              <a:rPr lang="en-US" altLang="en-US" b="0" dirty="0">
                <a:latin typeface="Arial" panose="020B0604020202020204" pitchFamily="34" charset="0"/>
                <a:ea typeface="ＭＳ Ｐゴシック" panose="020B0600070205080204" pitchFamily="34" charset="-128"/>
              </a:rPr>
              <a:t>Bulgarian spy’s weapon: an umbrella modified to fire a tiny pellet of ricin into a victim. An umbrella like this one was used to assassinate Georgi Markov on the streets of London in 1978.</a:t>
            </a:r>
          </a:p>
        </p:txBody>
      </p:sp>
      <p:sp>
        <p:nvSpPr>
          <p:cNvPr id="8090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CC452FD-1515-45B2-911C-451454C254C7}" type="slidenum">
              <a:rPr lang="en-US" altLang="en-US">
                <a:cs typeface="Arial" panose="020B0604020202020204" pitchFamily="34" charset="0"/>
              </a:rPr>
              <a:pPr>
                <a:spcBef>
                  <a:spcPct val="0"/>
                </a:spcBef>
              </a:pPr>
              <a:t>46</a:t>
            </a:fld>
            <a:endParaRPr lang="en-US" altLang="en-US" dirty="0">
              <a:cs typeface="Arial" panose="020B0604020202020204" pitchFamily="34" charset="0"/>
            </a:endParaRPr>
          </a:p>
        </p:txBody>
      </p:sp>
    </p:spTree>
    <p:extLst>
      <p:ext uri="{BB962C8B-B14F-4D97-AF65-F5344CB8AC3E}">
        <p14:creationId xmlns:p14="http://schemas.microsoft.com/office/powerpoint/2010/main" val="26264921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9.17 </a:t>
            </a:r>
            <a:r>
              <a:rPr lang="en-US" dirty="0"/>
              <a:t>Lethal lineup: a few toxic ribosome-inactivating proteins (RIPs) and their sources. One polypeptide chain (red) of a toxic RIP helps the molecule cross a cell’s plasma membrane; the other chain (gold) is an enzyme that inactivates ribosomes.</a:t>
            </a:r>
          </a:p>
        </p:txBody>
      </p:sp>
      <p:sp>
        <p:nvSpPr>
          <p:cNvPr id="4" name="Slide Number Placeholder 3"/>
          <p:cNvSpPr>
            <a:spLocks noGrp="1"/>
          </p:cNvSpPr>
          <p:nvPr>
            <p:ph type="sldNum" sz="quarter" idx="10"/>
          </p:nvPr>
        </p:nvSpPr>
        <p:spPr/>
        <p:txBody>
          <a:bodyPr/>
          <a:lstStyle/>
          <a:p>
            <a:fld id="{0935DC1E-7C63-4B61-BE6F-A18B4F354597}" type="slidenum">
              <a:rPr lang="en-US" altLang="en-US" smtClean="0"/>
              <a:pPr/>
              <a:t>47</a:t>
            </a:fld>
            <a:endParaRPr lang="en-US" altLang="en-US" dirty="0"/>
          </a:p>
        </p:txBody>
      </p:sp>
    </p:spTree>
    <p:extLst>
      <p:ext uri="{BB962C8B-B14F-4D97-AF65-F5344CB8AC3E}">
        <p14:creationId xmlns:p14="http://schemas.microsoft.com/office/powerpoint/2010/main" val="3667020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48</a:t>
            </a:fld>
            <a:endParaRPr lang="en-US" dirty="0"/>
          </a:p>
        </p:txBody>
      </p:sp>
    </p:spTree>
    <p:extLst>
      <p:ext uri="{BB962C8B-B14F-4D97-AF65-F5344CB8AC3E}">
        <p14:creationId xmlns:p14="http://schemas.microsoft.com/office/powerpoint/2010/main" val="2858180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6</a:t>
            </a:fld>
            <a:endParaRPr lang="en-US" dirty="0"/>
          </a:p>
        </p:txBody>
      </p:sp>
    </p:spTree>
    <p:extLst>
      <p:ext uri="{BB962C8B-B14F-4D97-AF65-F5344CB8AC3E}">
        <p14:creationId xmlns:p14="http://schemas.microsoft.com/office/powerpoint/2010/main" val="1912581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7</a:t>
            </a:fld>
            <a:endParaRPr lang="en-US" dirty="0"/>
          </a:p>
        </p:txBody>
      </p:sp>
    </p:spTree>
    <p:extLst>
      <p:ext uri="{BB962C8B-B14F-4D97-AF65-F5344CB8AC3E}">
        <p14:creationId xmlns:p14="http://schemas.microsoft.com/office/powerpoint/2010/main" val="3387536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9.2 </a:t>
            </a:r>
            <a:r>
              <a:rPr lang="en-US" altLang="en-US" dirty="0">
                <a:latin typeface="Arial" panose="020B0604020202020204" pitchFamily="34" charset="0"/>
                <a:ea typeface="ＭＳ Ｐゴシック" panose="020B0600070205080204" pitchFamily="34" charset="-128"/>
              </a:rPr>
              <a:t>The flow of information during gene expression.</a:t>
            </a:r>
          </a:p>
        </p:txBody>
      </p:sp>
      <p:sp>
        <p:nvSpPr>
          <p:cNvPr id="6451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24443D2-21CF-44A9-B208-758CDCB480B2}" type="slidenum">
              <a:rPr lang="en-US" altLang="en-US">
                <a:cs typeface="Arial" panose="020B0604020202020204" pitchFamily="34" charset="0"/>
              </a:rPr>
              <a:pPr>
                <a:spcBef>
                  <a:spcPct val="0"/>
                </a:spcBef>
              </a:pPr>
              <a:t>8</a:t>
            </a:fld>
            <a:endParaRPr lang="en-US" altLang="en-US" dirty="0">
              <a:cs typeface="Arial" panose="020B0604020202020204" pitchFamily="34" charset="0"/>
            </a:endParaRPr>
          </a:p>
        </p:txBody>
      </p:sp>
    </p:spTree>
    <p:extLst>
      <p:ext uri="{BB962C8B-B14F-4D97-AF65-F5344CB8AC3E}">
        <p14:creationId xmlns:p14="http://schemas.microsoft.com/office/powerpoint/2010/main" val="1624709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9</a:t>
            </a:fld>
            <a:endParaRPr lang="en-US" dirty="0"/>
          </a:p>
        </p:txBody>
      </p:sp>
    </p:spTree>
    <p:extLst>
      <p:ext uri="{BB962C8B-B14F-4D97-AF65-F5344CB8AC3E}">
        <p14:creationId xmlns:p14="http://schemas.microsoft.com/office/powerpoint/2010/main" val="1995489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10</a:t>
            </a:fld>
            <a:endParaRPr lang="en-US" dirty="0"/>
          </a:p>
        </p:txBody>
      </p:sp>
    </p:spTree>
    <p:extLst>
      <p:ext uri="{BB962C8B-B14F-4D97-AF65-F5344CB8AC3E}">
        <p14:creationId xmlns:p14="http://schemas.microsoft.com/office/powerpoint/2010/main" val="31109452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28600"/>
            <a:ext cx="8229600" cy="622828"/>
          </a:xfrm>
        </p:spPr>
        <p:txBody>
          <a:bodyPr anchor="t">
            <a:noAutofit/>
          </a:bodyPr>
          <a:lstStyle>
            <a:lvl1pPr>
              <a:defRPr sz="3600">
                <a:latin typeface="Arial" pitchFamily="34" charset="0"/>
                <a:ea typeface="Verdana" pitchFamily="34" charset="0"/>
                <a:cs typeface="Arial" pitchFamily="34" charset="0"/>
              </a:defRPr>
            </a:lvl1pPr>
          </a:lstStyle>
          <a:p>
            <a:r>
              <a:rPr lang="en-US" smtClean="0"/>
              <a:t>Click to edit Master title style</a:t>
            </a:r>
            <a:endParaRPr lang="en-US" dirty="0"/>
          </a:p>
        </p:txBody>
      </p:sp>
      <p:sp>
        <p:nvSpPr>
          <p:cNvPr id="7" name="Conten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latin typeface="Arial" pitchFamily="34" charset="0"/>
                <a:ea typeface="Verdana" pitchFamily="34" charset="0"/>
                <a:cs typeface="Arial"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atin typeface="Arial" pitchFamily="34" charset="0"/>
                <a:ea typeface="Verdana" pitchFamily="34" charset="0"/>
                <a:cs typeface="Arial"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800">
                <a:latin typeface="Arial" pitchFamily="34" charset="0"/>
                <a:ea typeface="Verdana" pitchFamily="34" charset="0"/>
                <a:cs typeface="Arial"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3" name="Rectangle 12"/>
          <p:cNvSpPr/>
          <p:nvPr/>
        </p:nvSpPr>
        <p:spPr bwMode="white">
          <a:xfrm>
            <a:off x="-7938" y="62484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6"/>
          </p:nvPr>
        </p:nvSpPr>
        <p:spPr>
          <a:xfrm>
            <a:off x="1600200" y="6285230"/>
            <a:ext cx="7543800" cy="572770"/>
          </a:xfrm>
          <a:solidFill>
            <a:srgbClr val="194F97"/>
          </a:solidFill>
        </p:spPr>
        <p:txBody>
          <a:bodyPr>
            <a:noAutofit/>
          </a:bodyPr>
          <a:lstStyle>
            <a:lvl1pPr algn="ctr">
              <a:defRPr sz="1100">
                <a:latin typeface="Arial" pitchFamily="34" charset="0"/>
                <a:cs typeface="Arial" pitchFamily="34" charset="0"/>
              </a:defRPr>
            </a:lvl1pPr>
            <a:lvl2pPr>
              <a:defRPr sz="1100">
                <a:latin typeface="Arial" pitchFamily="34" charset="0"/>
                <a:cs typeface="Arial" pitchFamily="34" charset="0"/>
              </a:defRPr>
            </a:lvl2pPr>
            <a:lvl3pPr>
              <a:defRPr sz="11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smtClean="0"/>
              <a:t>Click to edit Master text styles</a:t>
            </a:r>
          </a:p>
        </p:txBody>
      </p:sp>
      <p:pic>
        <p:nvPicPr>
          <p:cNvPr id="1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 y="6324787"/>
            <a:ext cx="1447800" cy="479425"/>
          </a:xfrm>
          <a:prstGeom prst="rect">
            <a:avLst/>
          </a:prstGeom>
          <a:solidFill>
            <a:srgbClr val="194F97"/>
          </a:solidFill>
          <a:ln>
            <a:noFill/>
          </a:ln>
          <a:extLst/>
        </p:spPr>
      </p:pic>
    </p:spTree>
    <p:extLst>
      <p:ext uri="{BB962C8B-B14F-4D97-AF65-F5344CB8AC3E}">
        <p14:creationId xmlns:p14="http://schemas.microsoft.com/office/powerpoint/2010/main" val="516332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 y="27709"/>
            <a:ext cx="9052560" cy="1039091"/>
          </a:xfrm>
        </p:spPr>
        <p:txBody>
          <a:bodyPr>
            <a:normAutofit/>
          </a:bodyPr>
          <a:lstStyle>
            <a:lvl1pPr algn="ctr">
              <a:defRPr sz="3600">
                <a:latin typeface="Arial" pitchFamily="34" charset="0"/>
                <a:ea typeface="Verdana"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194F97"/>
              </a:buClr>
              <a:buSzPct val="100000"/>
              <a:defRPr/>
            </a:lvl1pPr>
            <a:lvl2pPr>
              <a:buClr>
                <a:srgbClr val="194F97"/>
              </a:buClr>
              <a:defRPr/>
            </a:lvl2pPr>
            <a:lvl3pPr marL="1143000" indent="-228600">
              <a:buClr>
                <a:srgbClr val="194F97"/>
              </a:buClr>
              <a:buFont typeface="Wingdings" pitchFamily="2" charset="2"/>
              <a:buChar char="§"/>
              <a:defRPr/>
            </a:lvl3pPr>
            <a:lvl4pPr marL="1600200" indent="-228600">
              <a:buClr>
                <a:srgbClr val="194F97"/>
              </a:buClr>
              <a:buFont typeface="Courier New" pitchFamily="49" charset="0"/>
              <a:buChar char="o"/>
              <a:defRPr/>
            </a:lvl4pPr>
            <a:lvl5pPr>
              <a:buClr>
                <a:srgbClr val="194F97"/>
              </a:buCl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82721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igure + Caption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519169" y="357626"/>
            <a:ext cx="8032638" cy="1004011"/>
          </a:xfrm>
        </p:spPr>
        <p:txBody>
          <a:bodyPr>
            <a:normAutofit/>
          </a:bodyPr>
          <a:lstStyle>
            <a:lvl1pPr algn="ctr">
              <a:defRPr sz="3600" b="0">
                <a:solidFill>
                  <a:schemeClr val="tx1"/>
                </a:solidFill>
              </a:defRPr>
            </a:lvl1pPr>
          </a:lstStyle>
          <a:p>
            <a:r>
              <a:rPr lang="en-US" smtClean="0"/>
              <a:t>Click to edit Master title style</a:t>
            </a:r>
            <a:endParaRPr lang="en-US" dirty="0"/>
          </a:p>
        </p:txBody>
      </p:sp>
      <p:sp>
        <p:nvSpPr>
          <p:cNvPr id="3" name="Picture Placeholder 2"/>
          <p:cNvSpPr>
            <a:spLocks noGrp="1"/>
          </p:cNvSpPr>
          <p:nvPr>
            <p:ph type="pic" sz="quarter" idx="10"/>
          </p:nvPr>
        </p:nvSpPr>
        <p:spPr>
          <a:xfrm>
            <a:off x="1143000" y="1752600"/>
            <a:ext cx="6997700" cy="3429000"/>
          </a:xfrm>
        </p:spPr>
        <p:txBody>
          <a:bodyPr/>
          <a:lstStyle/>
          <a:p>
            <a:r>
              <a:rPr lang="en-US" smtClean="0"/>
              <a:t>Click icon to add picture</a:t>
            </a:r>
            <a:endParaRPr lang="en-US"/>
          </a:p>
        </p:txBody>
      </p:sp>
      <p:sp>
        <p:nvSpPr>
          <p:cNvPr id="11" name="Text Placeholder 3"/>
          <p:cNvSpPr>
            <a:spLocks noGrp="1"/>
          </p:cNvSpPr>
          <p:nvPr>
            <p:ph type="body" sz="half" idx="2"/>
          </p:nvPr>
        </p:nvSpPr>
        <p:spPr>
          <a:xfrm>
            <a:off x="519169" y="5486400"/>
            <a:ext cx="8032638" cy="665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p:nvPr userDrawn="1"/>
        </p:nvSpPr>
        <p:spPr bwMode="white">
          <a:xfrm>
            <a:off x="-7937" y="6248400"/>
            <a:ext cx="9151937" cy="617539"/>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Copyright" descr="Pearson: Copyright 2015, 2012, 2009"/>
          <p:cNvSpPr txBox="1">
            <a:spLocks noChangeArrowheads="1"/>
          </p:cNvSpPr>
          <p:nvPr userDrawn="1"/>
        </p:nvSpPr>
        <p:spPr bwMode="auto">
          <a:xfrm>
            <a:off x="1523999" y="6324601"/>
            <a:ext cx="7391401" cy="533081"/>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13"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6345959"/>
            <a:ext cx="1316182" cy="435841"/>
          </a:xfrm>
          <a:prstGeom prst="rect">
            <a:avLst/>
          </a:prstGeom>
          <a:solidFill>
            <a:srgbClr val="194F97"/>
          </a:solidFill>
          <a:ln>
            <a:noFill/>
          </a:ln>
          <a:extLst/>
        </p:spPr>
      </p:pic>
    </p:spTree>
    <p:extLst>
      <p:ext uri="{BB962C8B-B14F-4D97-AF65-F5344CB8AC3E}">
        <p14:creationId xmlns:p14="http://schemas.microsoft.com/office/powerpoint/2010/main" val="225105620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3246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pyright" descr="Pearson: Copyright 2015, 2012, 2009"/>
          <p:cNvSpPr txBox="1">
            <a:spLocks noChangeArrowheads="1"/>
          </p:cNvSpPr>
          <p:nvPr userDrawn="1"/>
        </p:nvSpPr>
        <p:spPr bwMode="auto">
          <a:xfrm>
            <a:off x="1388395" y="6394712"/>
            <a:ext cx="7714039" cy="504445"/>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9"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22159"/>
            <a:ext cx="1316182" cy="435841"/>
          </a:xfrm>
          <a:prstGeom prst="rect">
            <a:avLst/>
          </a:prstGeom>
          <a:solidFill>
            <a:srgbClr val="194F97"/>
          </a:solidFill>
          <a:ln>
            <a:noFill/>
          </a:ln>
          <a:extLst/>
        </p:spPr>
      </p:pic>
    </p:spTree>
    <p:extLst>
      <p:ext uri="{BB962C8B-B14F-4D97-AF65-F5344CB8AC3E}">
        <p14:creationId xmlns:p14="http://schemas.microsoft.com/office/powerpoint/2010/main" val="3243865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type="title"/>
          </p:nvPr>
        </p:nvSpPr>
        <p:spPr>
          <a:xfrm>
            <a:off x="457200" y="27709"/>
            <a:ext cx="8229600" cy="1039091"/>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Content Placeholder 2"/>
          <p:cNvSpPr>
            <a:spLocks noGrp="1"/>
          </p:cNvSpPr>
          <p:nvPr>
            <p:ph type="body" idx="1"/>
          </p:nvPr>
        </p:nvSpPr>
        <p:spPr>
          <a:xfrm>
            <a:off x="228600" y="1295400"/>
            <a:ext cx="87630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bwMode="white">
          <a:xfrm>
            <a:off x="0" y="0"/>
            <a:ext cx="9144000" cy="113355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bwMode="white">
          <a:xfrm>
            <a:off x="-7938" y="62484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pyright" descr="Pearson: Copyright 2015, 2012, 2009"/>
          <p:cNvSpPr txBox="1">
            <a:spLocks noChangeArrowheads="1"/>
          </p:cNvSpPr>
          <p:nvPr/>
        </p:nvSpPr>
        <p:spPr bwMode="auto">
          <a:xfrm>
            <a:off x="1402250" y="6317675"/>
            <a:ext cx="7714039" cy="509488"/>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16"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194F97"/>
          </a:solidFill>
          <a:ln>
            <a:noFill/>
          </a:ln>
          <a:extLst/>
        </p:spPr>
      </p:pic>
    </p:spTree>
    <p:extLst>
      <p:ext uri="{BB962C8B-B14F-4D97-AF65-F5344CB8AC3E}">
        <p14:creationId xmlns:p14="http://schemas.microsoft.com/office/powerpoint/2010/main" val="2272992878"/>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Lst>
  <p:hf sldNum="0" hdr="0" ftr="0" dt="0"/>
  <p:txStyles>
    <p:title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194F97"/>
        </a:buClr>
        <a:buFont typeface="Arial" pitchFamily="34" charset="0"/>
        <a:buChar char="•"/>
        <a:defRPr sz="2800" kern="1200">
          <a:solidFill>
            <a:schemeClr val="tx1"/>
          </a:solidFill>
          <a:latin typeface="Arial" pitchFamily="34" charset="0"/>
          <a:ea typeface="Verdana" pitchFamily="34" charset="0"/>
          <a:cs typeface="Arial" pitchFamily="34" charset="0"/>
        </a:defRPr>
      </a:lvl1pPr>
      <a:lvl2pPr marL="742950" indent="-285750" algn="l" defTabSz="914400" rtl="0" eaLnBrk="1" latinLnBrk="0" hangingPunct="1">
        <a:spcBef>
          <a:spcPct val="20000"/>
        </a:spcBef>
        <a:buClr>
          <a:srgbClr val="194F97"/>
        </a:buClr>
        <a:buFont typeface="Arial" pitchFamily="34" charset="0"/>
        <a:buChar char="–"/>
        <a:defRPr sz="2400" kern="1200">
          <a:solidFill>
            <a:schemeClr val="tx1"/>
          </a:solidFill>
          <a:latin typeface="Arial" pitchFamily="34" charset="0"/>
          <a:ea typeface="Verdana" pitchFamily="34" charset="0"/>
          <a:cs typeface="Arial" pitchFamily="34" charset="0"/>
        </a:defRPr>
      </a:lvl2pPr>
      <a:lvl3pPr marL="1143000" indent="-228600" algn="l" defTabSz="914400" rtl="0" eaLnBrk="1" latinLnBrk="0" hangingPunct="1">
        <a:spcBef>
          <a:spcPct val="20000"/>
        </a:spcBef>
        <a:buClr>
          <a:srgbClr val="194F97"/>
        </a:buClr>
        <a:buFont typeface="Wingdings" pitchFamily="2" charset="2"/>
        <a:buChar char="§"/>
        <a:defRPr sz="2000" kern="1200">
          <a:solidFill>
            <a:schemeClr val="tx1"/>
          </a:solidFill>
          <a:latin typeface="Arial" pitchFamily="34" charset="0"/>
          <a:ea typeface="Verdana" pitchFamily="34" charset="0"/>
          <a:cs typeface="Arial" pitchFamily="34" charset="0"/>
        </a:defRPr>
      </a:lvl3pPr>
      <a:lvl4pPr marL="1600200" indent="-228600" algn="l" defTabSz="914400" rtl="0" eaLnBrk="1" latinLnBrk="0" hangingPunct="1">
        <a:spcBef>
          <a:spcPct val="20000"/>
        </a:spcBef>
        <a:buClr>
          <a:srgbClr val="194F97"/>
        </a:buClr>
        <a:buFont typeface="Courier New" pitchFamily="49" charset="0"/>
        <a:buChar char="o"/>
        <a:defRPr sz="2000" kern="1200">
          <a:solidFill>
            <a:schemeClr val="tx1"/>
          </a:solidFill>
          <a:latin typeface="Arial" pitchFamily="34" charset="0"/>
          <a:ea typeface="Verdana" pitchFamily="34" charset="0"/>
          <a:cs typeface="Arial" pitchFamily="34" charset="0"/>
        </a:defRPr>
      </a:lvl4pPr>
      <a:lvl5pPr marL="2057400" indent="-228600" algn="l" defTabSz="914400" rtl="0" eaLnBrk="1" latinLnBrk="0" hangingPunct="1">
        <a:spcBef>
          <a:spcPct val="20000"/>
        </a:spcBef>
        <a:buClr>
          <a:srgbClr val="194F97"/>
        </a:buClr>
        <a:buFont typeface="Arial" pitchFamily="34" charset="0"/>
        <a:buChar char="»"/>
        <a:defRPr sz="2000"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28600"/>
            <a:ext cx="8229600" cy="622828"/>
          </a:xfrm>
        </p:spPr>
        <p:txBody>
          <a:bodyPr/>
          <a:lstStyle/>
          <a:p>
            <a:pPr algn="l"/>
            <a:r>
              <a:rPr lang="en-US" dirty="0" smtClean="0"/>
              <a:t>Biology Concepts &amp; Applications</a:t>
            </a:r>
            <a:endParaRPr lang="en-US" dirty="0"/>
          </a:p>
        </p:txBody>
      </p:sp>
      <p:sp>
        <p:nvSpPr>
          <p:cNvPr id="5" name="Text Placeholder 4"/>
          <p:cNvSpPr>
            <a:spLocks noGrp="1"/>
          </p:cNvSpPr>
          <p:nvPr>
            <p:ph type="body" sz="quarter" idx="13"/>
          </p:nvPr>
        </p:nvSpPr>
        <p:spPr>
          <a:xfrm>
            <a:off x="76200" y="816430"/>
            <a:ext cx="8229600" cy="478970"/>
          </a:xfrm>
        </p:spPr>
        <p:txBody>
          <a:bodyPr/>
          <a:lstStyle/>
          <a:p>
            <a:r>
              <a:rPr lang="en-US" dirty="0" smtClean="0"/>
              <a:t>10 Edition</a:t>
            </a:r>
            <a:endParaRPr lang="en-US" dirty="0"/>
          </a:p>
        </p:txBody>
      </p:sp>
      <p:pic>
        <p:nvPicPr>
          <p:cNvPr id="1026" name="Picture 2" descr="Book cover reads title, edition number, and name of the author as follows: &quot;Biology: Concepts and Applications,&quot; “Tenth Edition,&quot; and &quot;Cecie Starr,&quot; &quot;Christine A. Evers,&quot; &quot;Lisa Starr.&quot; An image on the cover shows giant octopus with long tentacles in se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491342"/>
            <a:ext cx="3894714" cy="464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a:spLocks noGrp="1"/>
          </p:cNvSpPr>
          <p:nvPr>
            <p:ph type="body" sz="quarter" idx="14"/>
          </p:nvPr>
        </p:nvSpPr>
        <p:spPr>
          <a:xfrm>
            <a:off x="4876800" y="2895600"/>
            <a:ext cx="3657600" cy="2129865"/>
          </a:xfrm>
        </p:spPr>
        <p:txBody>
          <a:bodyPr/>
          <a:lstStyle/>
          <a:p>
            <a:pPr algn="ctr"/>
            <a:r>
              <a:rPr lang="en-US" b="1" dirty="0"/>
              <a:t>Chapter </a:t>
            </a:r>
            <a:r>
              <a:rPr lang="en-US" b="1" dirty="0" smtClean="0"/>
              <a:t>9</a:t>
            </a:r>
          </a:p>
          <a:p>
            <a:pPr algn="ctr"/>
            <a:r>
              <a:rPr lang="en-US" dirty="0"/>
              <a:t>From DNA to Protein</a:t>
            </a:r>
          </a:p>
        </p:txBody>
      </p:sp>
      <p:sp>
        <p:nvSpPr>
          <p:cNvPr id="7" name="Text Placeholder 6"/>
          <p:cNvSpPr>
            <a:spLocks noGrp="1"/>
          </p:cNvSpPr>
          <p:nvPr>
            <p:ph type="body" sz="quarter" idx="15"/>
          </p:nvPr>
        </p:nvSpPr>
        <p:spPr>
          <a:xfrm>
            <a:off x="1676400" y="6264725"/>
            <a:ext cx="7127628" cy="578846"/>
          </a:xfrm>
        </p:spPr>
        <p:txBody>
          <a:bodyPr/>
          <a:lstStyle/>
          <a:p>
            <a:pPr algn="ctr"/>
            <a:r>
              <a:rPr lang="en-US" sz="1200" dirty="0">
                <a:solidFill>
                  <a:schemeClr val="bg1"/>
                </a:solidFill>
              </a:rPr>
              <a:t>Copyright </a:t>
            </a:r>
            <a:r>
              <a:rPr lang="en-US" sz="1200" dirty="0">
                <a:solidFill>
                  <a:schemeClr val="bg1"/>
                </a:solidFill>
                <a:ea typeface="ＭＳ Ｐゴシック" pitchFamily="34" charset="-128"/>
              </a:rPr>
              <a:t>© 2018 </a:t>
            </a:r>
            <a:r>
              <a:rPr lang="en-US" sz="1200" dirty="0" err="1">
                <a:solidFill>
                  <a:schemeClr val="bg1"/>
                </a:solidFill>
                <a:ea typeface="ＭＳ Ｐゴシック" pitchFamily="34" charset="-128"/>
              </a:rPr>
              <a:t>Cengage</a:t>
            </a:r>
            <a:r>
              <a:rPr lang="en-US" sz="1200" dirty="0">
                <a:solidFill>
                  <a:schemeClr val="bg1"/>
                </a:solidFill>
                <a:ea typeface="ＭＳ Ｐゴシック" pitchFamily="34" charset="-128"/>
              </a:rPr>
              <a:t>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507010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Base-Pairing</a:t>
            </a:r>
            <a:endParaRPr lang="en-US" altLang="en-US" dirty="0"/>
          </a:p>
        </p:txBody>
      </p:sp>
      <p:pic>
        <p:nvPicPr>
          <p:cNvPr id="2" name="Picture 1" descr="An illustration shows two horizontal strips with projections on them facing each other. It is labeled as, “C”, “T”, “A” and “G” and are seen randomly arranged on them both the strips are colored blue and labeled as, “DNA”.&#10;An illustration shows two horizontal strips with projections on them facing each other. It is labeled as, “C”, “T”, “A” and “G” and are seen randomly arranged on them The strip at the top is colored brown and labeled as, “RNA” while the one at the bottom is colored blue and labeled as, “DN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1258" y="1676400"/>
            <a:ext cx="6421483" cy="3886200"/>
          </a:xfrm>
          <a:prstGeom prst="rect">
            <a:avLst/>
          </a:prstGeom>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Transcription vs. Replication</a:t>
            </a:r>
            <a:endParaRPr lang="en-US" dirty="0"/>
          </a:p>
        </p:txBody>
      </p:sp>
      <p:sp>
        <p:nvSpPr>
          <p:cNvPr id="25603" name="Content Placeholder 2"/>
          <p:cNvSpPr>
            <a:spLocks noGrp="1"/>
          </p:cNvSpPr>
          <p:nvPr>
            <p:ph idx="1"/>
          </p:nvPr>
        </p:nvSpPr>
        <p:spPr/>
        <p:txBody>
          <a:bodyPr/>
          <a:lstStyle/>
          <a:p>
            <a:r>
              <a:rPr lang="en-US" altLang="en-US" smtClean="0"/>
              <a:t>During transcription, a strand of DNA acts as a template upon which a complementary strand of RNA is assembled from nucleotides</a:t>
            </a:r>
          </a:p>
          <a:p>
            <a:r>
              <a:rPr lang="en-US" altLang="en-US" smtClean="0"/>
              <a:t>In contrast with DNA replication, only part of one DNA strand, not the whole molecule, is used as a template for transcription</a:t>
            </a:r>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Transcription (1 of 3)</a:t>
            </a:r>
            <a:endParaRPr lang="en-US" dirty="0"/>
          </a:p>
        </p:txBody>
      </p:sp>
      <p:sp>
        <p:nvSpPr>
          <p:cNvPr id="26627" name="Content Placeholder 2"/>
          <p:cNvSpPr>
            <a:spLocks noGrp="1"/>
          </p:cNvSpPr>
          <p:nvPr>
            <p:ph idx="1"/>
          </p:nvPr>
        </p:nvSpPr>
        <p:spPr/>
        <p:txBody>
          <a:bodyPr/>
          <a:lstStyle/>
          <a:p>
            <a:r>
              <a:rPr lang="en-US" altLang="en-US" smtClean="0"/>
              <a:t>The enzyme RNA polymerase adds nucleotides to the end of a growing RNA molecule</a:t>
            </a:r>
          </a:p>
          <a:p>
            <a:r>
              <a:rPr lang="en-US" altLang="en-US" smtClean="0"/>
              <a:t>In contrast to DNA replication, transcription produces a single strand of RNA</a:t>
            </a:r>
          </a:p>
          <a:p>
            <a:r>
              <a:rPr lang="en-US" altLang="en-US" smtClean="0"/>
              <a:t>In eukaryotic cells, transcription occurs in the nucleus; in prokaryotes, it occurs in cytoplasm</a:t>
            </a:r>
            <a:endParaRPr lang="en-US"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Transcription (2 of 3)</a:t>
            </a:r>
            <a:endParaRPr lang="en-US" dirty="0"/>
          </a:p>
        </p:txBody>
      </p:sp>
      <p:sp>
        <p:nvSpPr>
          <p:cNvPr id="27651" name="Content Placeholder 2"/>
          <p:cNvSpPr>
            <a:spLocks noGrp="1"/>
          </p:cNvSpPr>
          <p:nvPr>
            <p:ph idx="1"/>
          </p:nvPr>
        </p:nvSpPr>
        <p:spPr/>
        <p:txBody>
          <a:bodyPr/>
          <a:lstStyle/>
          <a:p>
            <a:r>
              <a:rPr lang="en-US" altLang="en-US" smtClean="0"/>
              <a:t>Transcription begins when RNA polymerase and regulatory proteins attach to a DNA site called a promoter</a:t>
            </a:r>
          </a:p>
          <a:p>
            <a:pPr lvl="1"/>
            <a:r>
              <a:rPr lang="en-US" altLang="en-US" smtClean="0"/>
              <a:t>RNA polymerase moves over a gene region and unwinds the double helix a bit so it can “read” the base sequence of the DNA strand</a:t>
            </a:r>
          </a:p>
          <a:p>
            <a:pPr lvl="1"/>
            <a:r>
              <a:rPr lang="en-US" altLang="en-US" smtClean="0"/>
              <a:t>The polymerase joins free RNA nucleotides into a chain (at 3′ end of strand), in the order dictated by that DNA sequence</a:t>
            </a:r>
            <a:endParaRPr lang="en-US"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Transcription (3 of 3)</a:t>
            </a:r>
            <a:endParaRPr lang="en-US" dirty="0"/>
          </a:p>
        </p:txBody>
      </p:sp>
      <p:sp>
        <p:nvSpPr>
          <p:cNvPr id="28675" name="Content Placeholder 2"/>
          <p:cNvSpPr>
            <a:spLocks noGrp="1"/>
          </p:cNvSpPr>
          <p:nvPr>
            <p:ph idx="1"/>
          </p:nvPr>
        </p:nvSpPr>
        <p:spPr/>
        <p:txBody>
          <a:bodyPr/>
          <a:lstStyle/>
          <a:p>
            <a:r>
              <a:rPr lang="en-US" altLang="en-US" smtClean="0"/>
              <a:t>When the polymerase reaches the end of the gene region, it releases the DNA and the new RNA</a:t>
            </a:r>
          </a:p>
          <a:p>
            <a:r>
              <a:rPr lang="en-US" altLang="en-US" smtClean="0"/>
              <a:t>Typically, many polymerases transcribe a particular gene region at the same time, so many new RNA strands can be produced very quickly</a:t>
            </a:r>
            <a:endParaRPr lang="en-US"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152400"/>
            <a:ext cx="8032638" cy="1004011"/>
          </a:xfrm>
        </p:spPr>
        <p:txBody>
          <a:bodyPr/>
          <a:lstStyle/>
          <a:p>
            <a:r>
              <a:rPr lang="en-US" dirty="0" smtClean="0"/>
              <a:t>Process of Transcription</a:t>
            </a:r>
            <a:endParaRPr lang="en-US" dirty="0"/>
          </a:p>
        </p:txBody>
      </p:sp>
      <p:pic>
        <p:nvPicPr>
          <p:cNvPr id="1026" name="Picture 2" descr="An illustrations has three sections 1, 2 and 3, are shown one below the other along with their corresponding descriptions. Section 1 shows a horizontally placed spiral helix structure with small, connecting parallel -lines in between with the following components labeled as, RNA polymerase, promoter sequence in DNA and gene the corresponding description reads as, “The enzyme RNA polymerase binds to a promoter in the DNA. The binding positions the polymerase near a gene. Only the DNA strand complementary to the gene sequence will be transcribed into RNA.” Section 2 shows a horizontally placed spiral helix structure which appears unfurled for some distance and begins coiling again in the top blue strip portion of the unfurled spiral, a new brown strip with projections starts coiling around it. An oval light green patch is seen in the background of the portion of the spiral helix the following components are labeled as, RNA, DNA winding up, DNA unwinding the corresponding description reads as, “RNA polymerase begins to move along the gene and unwind the DNA. As it does, it links RNA nucleotides in the order specified by the base sequence of the complementary (noncoding) DNA strand. The DNA winds up again after the polymerase passes.” Section 3 shows two blue strips spirally wound with projections towards each other the projections are labeled as, “C”, “G”, “U”, “A” and “T” in no specific order. Initially, the spiral helix are not coiled and are seen as two separate wavy strips At this instance, a brown strip with small projections coils around the blue strip at the top to form a spiral helix structure. This entire process happens in a light green oval background the direction of the brown strip coiling around the top blue strip is labeled as, “direction of transcription”. Again the blue strip coils at the end. The corresponding description reads as, “Zooming in on the site of transcription, we can see that RNA polymerase covalently bonds successive nucleotides into an RNA strand. The base sequence of the new RNA strand is complementary to the base sequence of its DNA template strand, so it is an RNA copy of the ge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5113" y="1114425"/>
            <a:ext cx="3533775"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618685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Post–Transcriptional Modifications (1 of 3)</a:t>
            </a:r>
            <a:endParaRPr lang="en-US" dirty="0"/>
          </a:p>
        </p:txBody>
      </p:sp>
      <p:sp>
        <p:nvSpPr>
          <p:cNvPr id="30723" name="Content Placeholder 2"/>
          <p:cNvSpPr>
            <a:spLocks noGrp="1"/>
          </p:cNvSpPr>
          <p:nvPr>
            <p:ph idx="1"/>
          </p:nvPr>
        </p:nvSpPr>
        <p:spPr/>
        <p:txBody>
          <a:bodyPr/>
          <a:lstStyle/>
          <a:p>
            <a:r>
              <a:rPr lang="en-US" altLang="en-US" smtClean="0"/>
              <a:t>Most eukaryotic genes contain intervening sequences called introns</a:t>
            </a:r>
          </a:p>
          <a:p>
            <a:pPr lvl="1"/>
            <a:r>
              <a:rPr lang="en-US" altLang="en-US" smtClean="0"/>
              <a:t>Introns are removed from a newly transcribed RNA before it leaves the nucleus</a:t>
            </a:r>
          </a:p>
          <a:p>
            <a:r>
              <a:rPr lang="en-US" altLang="en-US" smtClean="0"/>
              <a:t>Sequences that stay in the RNA are called exons</a:t>
            </a:r>
            <a:endParaRPr lang="en-US"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Post–Transcriptional Modifications (2 of 3)</a:t>
            </a:r>
            <a:endParaRPr lang="en-US" dirty="0"/>
          </a:p>
        </p:txBody>
      </p:sp>
      <p:sp>
        <p:nvSpPr>
          <p:cNvPr id="31747" name="Content Placeholder 2"/>
          <p:cNvSpPr>
            <a:spLocks noGrp="1"/>
          </p:cNvSpPr>
          <p:nvPr>
            <p:ph idx="1"/>
          </p:nvPr>
        </p:nvSpPr>
        <p:spPr/>
        <p:txBody>
          <a:bodyPr/>
          <a:lstStyle/>
          <a:p>
            <a:r>
              <a:rPr lang="en-US" altLang="en-US" smtClean="0"/>
              <a:t>In a process called alternative splicing, exons can be rearranged and spliced together in different combinations</a:t>
            </a:r>
          </a:p>
          <a:p>
            <a:r>
              <a:rPr lang="en-US" altLang="en-US" smtClean="0"/>
              <a:t>Further modifications of mRNA include:</a:t>
            </a:r>
          </a:p>
          <a:p>
            <a:pPr lvl="1"/>
            <a:r>
              <a:rPr lang="en-US" altLang="en-US" smtClean="0"/>
              <a:t>A modified guanine “cap” is added to the 5′ end (helps mRNA bind to a ribosome)</a:t>
            </a:r>
          </a:p>
          <a:p>
            <a:pPr lvl="1"/>
            <a:r>
              <a:rPr lang="en-US" altLang="en-US" smtClean="0"/>
              <a:t>A poly-A tail (multiple adenines) are added to the 3′ end (enables exportation from the nucleus)</a:t>
            </a:r>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Post–Transcriptional</a:t>
            </a:r>
            <a:r>
              <a:rPr lang="en-US" dirty="0" smtClean="0"/>
              <a:t> Modification (3 of 3)</a:t>
            </a:r>
            <a:endParaRPr lang="en-US" dirty="0"/>
          </a:p>
        </p:txBody>
      </p:sp>
      <p:pic>
        <p:nvPicPr>
          <p:cNvPr id="5" name="Picture 4" descr="An illustration shows two horizontal grey strips with small bluish vertical lines in between them. Three color bars in red, blue and green in equal intervals are shown in both the grey strips The text labeled as, “exon” is seen above in the same color of the bar The gap in between them is labeled as, “intron”. The “exon” and two “introns” are together classified as “gene” In addition to these, it is labeled as, “DNA” and “promoter” are also shown An illustration of “newly transcribed RNA” that is formed out of transcription is shown below this A light brownish horizontal strip is shown with tiny projections facing downwards is shown Three outlines in blue, red and green are shown on this strip They are labeled as, “exon” while the gap in between them is labeled as, “intron” The next step “alternative splicing” shows an illustration in which the previous strip is split into two. The first part shows a light brown strip with three boundaries in blue, red and green All of these are labeled as, “exon” in the respective color and the second part also shows a light brown strip with two boundaries in blue and red These are also labeled as, “exon” in the respective colors This entire section is labeled as, “RNA” The next set of illustrations shows the changes in the strips upon “mRNA processing” The first part shows a light brown strip with three boundaries in blue, red and green All of these are labeled as, “exon” in the respective color. At the beginning of the strip is a blue patch labeled as, “5’” at the top and “cap” at the bottom The end of this strip has a yellow extension labeled as, “3” at the top and “poly-A tail” at its bottom The second section shows a light brown strip with two boundaries in blue and red Both these are labeled as, “exon” in the respective color A blue patch is seen at the beginning and a yellow extension is seen at its end This section is entirely labeled as, “mRN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8289" y="1295400"/>
            <a:ext cx="5887422" cy="4724400"/>
          </a:xfrm>
          <a:prstGeom prst="rect">
            <a:avLst/>
          </a:prstGeom>
        </p:spPr>
      </p:pic>
    </p:spTree>
    <p:extLst>
      <p:ext uri="{BB962C8B-B14F-4D97-AF65-F5344CB8AC3E}">
        <p14:creationId xmlns:p14="http://schemas.microsoft.com/office/powerpoint/2010/main" val="1470475395"/>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9.3 RNA and the Genetic Code</a:t>
            </a:r>
            <a:endParaRPr lang="en-US" dirty="0"/>
          </a:p>
        </p:txBody>
      </p:sp>
      <p:sp>
        <p:nvSpPr>
          <p:cNvPr id="33795" name="Content Placeholder 2"/>
          <p:cNvSpPr>
            <a:spLocks noGrp="1"/>
          </p:cNvSpPr>
          <p:nvPr>
            <p:ph idx="1"/>
          </p:nvPr>
        </p:nvSpPr>
        <p:spPr/>
        <p:txBody>
          <a:bodyPr/>
          <a:lstStyle/>
          <a:p>
            <a:r>
              <a:rPr lang="en-US" altLang="en-US" smtClean="0"/>
              <a:t>The messenger: mRNA</a:t>
            </a:r>
          </a:p>
          <a:p>
            <a:pPr lvl="1"/>
            <a:r>
              <a:rPr lang="en-US" altLang="en-US" smtClean="0"/>
              <a:t>Codon: an mRNA nucleotide base triplet that codes for an amino acid (or stop signal)</a:t>
            </a:r>
          </a:p>
          <a:p>
            <a:pPr lvl="1"/>
            <a:r>
              <a:rPr lang="en-US" altLang="en-US" smtClean="0"/>
              <a:t>There are a total of sixty-four mRNA codons that constitute the genetic code</a:t>
            </a:r>
          </a:p>
          <a:p>
            <a:pPr lvl="1"/>
            <a:r>
              <a:rPr lang="en-US" altLang="en-US" smtClean="0"/>
              <a:t>The sequence of bases in a triplet determines which amino acid the codon specifies</a:t>
            </a:r>
          </a:p>
          <a:p>
            <a:pPr lvl="2"/>
            <a:r>
              <a:rPr lang="en-US" altLang="en-US" smtClean="0"/>
              <a:t>Example: UUU codes for the amino acid phenylalanine, and UUA codes for leucine</a:t>
            </a:r>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9.1 Introducing Gene Expression</a:t>
            </a:r>
            <a:endParaRPr lang="en-US" dirty="0"/>
          </a:p>
        </p:txBody>
      </p:sp>
      <p:sp>
        <p:nvSpPr>
          <p:cNvPr id="12291" name="Content Placeholder 2"/>
          <p:cNvSpPr>
            <a:spLocks noGrp="1"/>
          </p:cNvSpPr>
          <p:nvPr>
            <p:ph idx="1"/>
          </p:nvPr>
        </p:nvSpPr>
        <p:spPr/>
        <p:txBody>
          <a:bodyPr/>
          <a:lstStyle/>
          <a:p>
            <a:r>
              <a:rPr lang="en-US" altLang="en-US" dirty="0" smtClean="0"/>
              <a:t>DNA to RNA</a:t>
            </a:r>
          </a:p>
          <a:p>
            <a:pPr lvl="1"/>
            <a:r>
              <a:rPr lang="en-US" altLang="en-US" dirty="0" smtClean="0"/>
              <a:t>The DNA sequence of a gene encodes (contains instructions for building) an RNA or protein product</a:t>
            </a:r>
          </a:p>
          <a:p>
            <a:pPr lvl="1"/>
            <a:r>
              <a:rPr lang="en-US" altLang="en-US" dirty="0" smtClean="0"/>
              <a:t>Converting the information encoded by a gene into a product starts with transcription (RNA synthesis)</a:t>
            </a:r>
          </a:p>
          <a:p>
            <a:pPr lvl="1"/>
            <a:r>
              <a:rPr lang="en-US" altLang="en-US" dirty="0" smtClean="0"/>
              <a:t>During transcription, enzymes use the gene’s DNA sequence as a template to assemble a strand of RNA</a:t>
            </a:r>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Genetic Code</a:t>
            </a:r>
            <a:endParaRPr lang="en-US" dirty="0"/>
          </a:p>
        </p:txBody>
      </p:sp>
      <p:pic>
        <p:nvPicPr>
          <p:cNvPr id="5" name="Picture 4" descr="A table “A” and names along with their abbreviations “B” are shown one below the other. Three main vertical columns are shown labeled as, “first base”, “second base” and “third base” The “second base” head by itself is divided into 4 rows and 4 columns Each column is under the heading “U”, “C”, “A” and “G” The first column in the first row of the “Second base” labeled as, “UUU” and “UUC” that are together grouped as “phe”, followed by “UUA” and “UUG” that are together grouped as “leu” The second column in the first row is labeled as, “UCU”, “UCC”, “UCA”, “UCG” that are grouped as “ser” The third column in the first row is labeled as, “UAU” and “UAC” that are grouped as “tyr” The other labels “”UAA” and “UAG” have “stop” mentioned adjacent to them The fourth column in the first row contains labels “UGU” and “UGC” that are grouped as “cys”. The third text labeled as, “UGA” has “stop” mentioned adjacent to them. The fourth label “UGG” has “trp” given next to it The entries in all the columns are made vertically one below the other The third main column is labelled “third base” and has the labels “U”, “C”, “A” and “G” given one below the other This has been repeated in all the rows. The second entry under the head “first base” is “C” the first column in the second row of the “second base” is labeled as, “CUU”, “CUC”, “CUA” and “CUG” that are grouped as “leu” The second column is labeled as, “CCU”, “CCC”, “CCA” and “CCG” that are grouped as “pro” The third column in the second row is labeled as, “CAU” and “CAC” that are grouped as “his” and “CAA” and “CAG” that are grouped as “gin” the fourth column in the second row is labeled as, “CGU”, “CGC”, “CGA” and “CGG” that are grouped as “arg.” The third entry under the head “first base” is “A” The first column in the third row of the “second base” is labeled as, “AUU”, “AUC” and “AUA” that are grouped as “ile”. The last entry “AUG” has “met” adjacent to it The second column in the third row is labeled as, “ACU”, “ACC”, “ACA” and “ACG” that are grouped as “thr” The third column in the third row is labeled as, “AAU” and “AAC” that are grouped as “asn” and “AAA” and “AAG” that are grouped under “lys” The fourth column in the third row is labeled as, “AGU” and “AGC” that are grouped as “ser” and “AGA” and “AGG” that are grouped as “arg”. The fourth entry under the head “first base” is “G” The first column in the fourth row of the “second base” is labeled as, “GUU”, “GUC”, “GUA” and “GUG” that are grouped as “val” The second column in the fourth row is labeled as, “GCU”, “GCC”, “GCA” and “GCG” that are grouped as “val” The third column in the fourth row has labels “GAU” and “GAC” that are grouped as “asp” and “GAA” and “GAG” that are grouped as “glu” The fourth column in the fourth row has labels “GGU”, “GGC”, “GGA” and “GGG “ that are grouped as “gly”. The corresponding description reads as, “Codon table - Each codon in mRNA is a set of three nucleotide bases. A codon’s first base is given to the left of the table; it is second, in the top row; and its third, to the right of the table. Sixty-one of the triplets encode amino acids; one of those, AUG, both codes for methionine and serves as a signal to start translation. Three codons are signals that stop translation.” The labels given for the names and abbreviations are as follows : ala for alanine (A), arg for aginine (R), asn for asparagine (N), asp for aspartic acid (D), cys for cysteine (C), glu for glutamic acid (E), gin for glutamine (Q), gly for glycine (G), his for histidine (H), ile for isoleucine (I), leu for leucine (L), lys for lysine (K), met for methonine (M), phe for phenylalanine (F), pro for proline (P), ser for serine (S), thr for threonine (T), trp for tryptophan (W), tyr for tyrosine (Y), val for valine (V) The corresponding description reads, “Names and abbreviations of the 20 naturally occurring amino acids specified by the genetic code (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6100" y="1371600"/>
            <a:ext cx="2971800" cy="4767072"/>
          </a:xfrm>
          <a:prstGeom prst="rect">
            <a:avLst/>
          </a:prstGeom>
        </p:spPr>
      </p:pic>
    </p:spTree>
    <p:extLst>
      <p:ext uri="{BB962C8B-B14F-4D97-AF65-F5344CB8AC3E}">
        <p14:creationId xmlns:p14="http://schemas.microsoft.com/office/powerpoint/2010/main" val="3153593553"/>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The Messenger: mRNA</a:t>
            </a:r>
            <a:endParaRPr lang="en-US" dirty="0"/>
          </a:p>
        </p:txBody>
      </p:sp>
      <p:sp>
        <p:nvSpPr>
          <p:cNvPr id="35843" name="Content Placeholder 2"/>
          <p:cNvSpPr>
            <a:spLocks noGrp="1"/>
          </p:cNvSpPr>
          <p:nvPr>
            <p:ph idx="1"/>
          </p:nvPr>
        </p:nvSpPr>
        <p:spPr/>
        <p:txBody>
          <a:bodyPr/>
          <a:lstStyle/>
          <a:p>
            <a:r>
              <a:rPr lang="en-US" altLang="en-US" smtClean="0"/>
              <a:t>Codons occur one after another along the length of an mRNA</a:t>
            </a:r>
          </a:p>
          <a:p>
            <a:r>
              <a:rPr lang="en-US" altLang="en-US" smtClean="0"/>
              <a:t>When an mRNA is translated, the order of its codons determines the order of amino acids in the resulting polypeptide</a:t>
            </a:r>
            <a:endParaRPr lang="en-US"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Correspondence Between DNA, RNA, and Protein</a:t>
            </a:r>
            <a:endParaRPr lang="en-US" dirty="0"/>
          </a:p>
        </p:txBody>
      </p:sp>
      <p:pic>
        <p:nvPicPr>
          <p:cNvPr id="5" name="Picture 4" descr=" An illustration shows two steps. The first illustration shows two blue parallel horizontal strips with projections facing each other the projections are labeled as, “A”, “T”, “C” and “G” in no specific order This is labeled as, “a gene region in DNA” This on undergoing “transcription” process, shows an illustration that has a brown horizontal strip with projections facing downwards. It is labeled as, “A”, “U”, “G” and “C” are shown in the projections Every three projections is grouped as “codon.” An illustration is labeled as, “mRNA” Downward pointers are shown below each codon and are labeled as, “translation” below every pointer, is a rectangular box labeled as, “met”, “tyr”, “ser” and “asp” that are connected in this sequence the output of these is labeled “protei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1700" y="1447800"/>
            <a:ext cx="4800600" cy="4693801"/>
          </a:xfrm>
          <a:prstGeom prst="rect">
            <a:avLst/>
          </a:prstGeom>
        </p:spPr>
      </p:pic>
    </p:spTree>
    <p:extLst>
      <p:ext uri="{BB962C8B-B14F-4D97-AF65-F5344CB8AC3E}">
        <p14:creationId xmlns:p14="http://schemas.microsoft.com/office/powerpoint/2010/main" val="2551189260"/>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The Code (1 of 2)</a:t>
            </a:r>
            <a:endParaRPr lang="en-US" dirty="0"/>
          </a:p>
        </p:txBody>
      </p:sp>
      <p:sp>
        <p:nvSpPr>
          <p:cNvPr id="37891" name="Content Placeholder 2"/>
          <p:cNvSpPr>
            <a:spLocks noGrp="1"/>
          </p:cNvSpPr>
          <p:nvPr>
            <p:ph idx="1"/>
          </p:nvPr>
        </p:nvSpPr>
        <p:spPr/>
        <p:txBody>
          <a:bodyPr/>
          <a:lstStyle/>
          <a:p>
            <a:r>
              <a:rPr lang="en-US" altLang="en-US" smtClean="0"/>
              <a:t>With a few exceptions, twenty naturally occurring amino acids are encoded by the genetic code</a:t>
            </a:r>
          </a:p>
          <a:p>
            <a:pPr lvl="1"/>
            <a:r>
              <a:rPr lang="en-US" altLang="en-US" smtClean="0"/>
              <a:t>Some amino acids are specified by more than one codon</a:t>
            </a:r>
          </a:p>
          <a:p>
            <a:pPr lvl="2"/>
            <a:r>
              <a:rPr lang="en-US" altLang="en-US" smtClean="0"/>
              <a:t>Example: the amino acid tyrosine is specified by two codons: UAA and UAC</a:t>
            </a:r>
            <a:endParaRPr lang="en-US"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The Code (2 of 2)</a:t>
            </a:r>
            <a:endParaRPr lang="en-US" dirty="0"/>
          </a:p>
        </p:txBody>
      </p:sp>
      <p:sp>
        <p:nvSpPr>
          <p:cNvPr id="38915" name="Content Placeholder 2"/>
          <p:cNvSpPr>
            <a:spLocks noGrp="1"/>
          </p:cNvSpPr>
          <p:nvPr>
            <p:ph idx="1"/>
          </p:nvPr>
        </p:nvSpPr>
        <p:spPr/>
        <p:txBody>
          <a:bodyPr/>
          <a:lstStyle/>
          <a:p>
            <a:r>
              <a:rPr lang="en-US" altLang="en-US" smtClean="0"/>
              <a:t>Some codons signal the beginning and end of a protein-coding sequence</a:t>
            </a:r>
          </a:p>
          <a:p>
            <a:pPr lvl="1"/>
            <a:r>
              <a:rPr lang="en-US" altLang="en-US" smtClean="0"/>
              <a:t>The first AUG in an mRNA: signal to start translation</a:t>
            </a:r>
          </a:p>
          <a:p>
            <a:pPr lvl="1"/>
            <a:r>
              <a:rPr lang="en-US" altLang="en-US" smtClean="0"/>
              <a:t>UAA, UAG, and UGA: signals that stop translation</a:t>
            </a:r>
          </a:p>
          <a:p>
            <a:r>
              <a:rPr lang="en-US" altLang="en-US" smtClean="0"/>
              <a:t>The genetic code is highly conserved</a:t>
            </a:r>
            <a:endParaRPr lang="en-US"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The Translators: </a:t>
            </a:r>
            <a:r>
              <a:rPr lang="en-US" altLang="en-US" dirty="0" err="1" smtClean="0"/>
              <a:t>rRNA</a:t>
            </a:r>
            <a:r>
              <a:rPr lang="en-US" altLang="en-US" dirty="0" smtClean="0"/>
              <a:t> and </a:t>
            </a:r>
            <a:r>
              <a:rPr lang="en-US" altLang="en-US" dirty="0" err="1" smtClean="0"/>
              <a:t>tRNA</a:t>
            </a:r>
            <a:r>
              <a:rPr lang="en-US" altLang="en-US" dirty="0" smtClean="0"/>
              <a:t> (1 of 4)</a:t>
            </a:r>
            <a:endParaRPr lang="en-US" dirty="0"/>
          </a:p>
        </p:txBody>
      </p:sp>
      <p:sp>
        <p:nvSpPr>
          <p:cNvPr id="39939" name="Content Placeholder 2"/>
          <p:cNvSpPr>
            <a:spLocks noGrp="1"/>
          </p:cNvSpPr>
          <p:nvPr>
            <p:ph idx="1"/>
          </p:nvPr>
        </p:nvSpPr>
        <p:spPr/>
        <p:txBody>
          <a:bodyPr/>
          <a:lstStyle/>
          <a:p>
            <a:r>
              <a:rPr lang="en-US" altLang="en-US" smtClean="0"/>
              <a:t>Ribosomes interact with transfer RNAs (tRNAs) to translate the sequence of codons in an mRNA into a polypeptide</a:t>
            </a:r>
            <a:endParaRPr lang="en-US"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The Translators: </a:t>
            </a:r>
            <a:r>
              <a:rPr lang="en-US" altLang="en-US" dirty="0" err="1" smtClean="0"/>
              <a:t>rRNA</a:t>
            </a:r>
            <a:r>
              <a:rPr lang="en-US" altLang="en-US" dirty="0" smtClean="0"/>
              <a:t> and </a:t>
            </a:r>
            <a:r>
              <a:rPr lang="en-US" altLang="en-US" dirty="0" err="1" smtClean="0"/>
              <a:t>tRNA</a:t>
            </a:r>
            <a:r>
              <a:rPr lang="en-US" altLang="en-US" dirty="0" smtClean="0"/>
              <a:t> (2 of 4)</a:t>
            </a:r>
            <a:endParaRPr lang="en-US" dirty="0"/>
          </a:p>
        </p:txBody>
      </p:sp>
      <p:sp>
        <p:nvSpPr>
          <p:cNvPr id="40963" name="Content Placeholder 2"/>
          <p:cNvSpPr>
            <a:spLocks noGrp="1"/>
          </p:cNvSpPr>
          <p:nvPr>
            <p:ph idx="1"/>
          </p:nvPr>
        </p:nvSpPr>
        <p:spPr/>
        <p:txBody>
          <a:bodyPr/>
          <a:lstStyle/>
          <a:p>
            <a:r>
              <a:rPr lang="en-US" altLang="en-US" smtClean="0"/>
              <a:t>A ribosome has two subunits, one large and one small that consist mainly of rRNA</a:t>
            </a:r>
          </a:p>
          <a:p>
            <a:pPr lvl="1"/>
            <a:r>
              <a:rPr lang="en-US" altLang="en-US" smtClean="0"/>
              <a:t>During translation, a large and a small ribosomal subunit converge as an intact ribosome on an mRNA</a:t>
            </a:r>
          </a:p>
          <a:p>
            <a:r>
              <a:rPr lang="en-US" altLang="en-US" smtClean="0"/>
              <a:t>rRNA catalyzes formation of a peptide bond between amino acids as they are delivered to the ribosome</a:t>
            </a:r>
            <a:endParaRPr lang="en-US"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The Translators: </a:t>
            </a:r>
            <a:r>
              <a:rPr lang="en-US" altLang="en-US" dirty="0" err="1" smtClean="0"/>
              <a:t>rRNA</a:t>
            </a:r>
            <a:r>
              <a:rPr lang="en-US" altLang="en-US" dirty="0" smtClean="0"/>
              <a:t> and </a:t>
            </a:r>
            <a:r>
              <a:rPr lang="en-US" altLang="en-US" dirty="0" err="1" smtClean="0"/>
              <a:t>tRNA</a:t>
            </a:r>
            <a:r>
              <a:rPr lang="en-US" altLang="en-US" dirty="0" smtClean="0"/>
              <a:t> (3 of 4)</a:t>
            </a:r>
            <a:endParaRPr lang="en-US" dirty="0"/>
          </a:p>
        </p:txBody>
      </p:sp>
      <p:sp>
        <p:nvSpPr>
          <p:cNvPr id="43011" name="Content Placeholder 2"/>
          <p:cNvSpPr>
            <a:spLocks noGrp="1"/>
          </p:cNvSpPr>
          <p:nvPr>
            <p:ph idx="1"/>
          </p:nvPr>
        </p:nvSpPr>
        <p:spPr/>
        <p:txBody>
          <a:bodyPr/>
          <a:lstStyle/>
          <a:p>
            <a:r>
              <a:rPr lang="en-US" altLang="en-US" smtClean="0"/>
              <a:t>Each tRNA has two attachment sites:</a:t>
            </a:r>
          </a:p>
          <a:p>
            <a:pPr lvl="1"/>
            <a:r>
              <a:rPr lang="en-US" altLang="en-US" smtClean="0"/>
              <a:t>Anticodon: a triplet of nucleotides that base-pairs with an mRNA codon</a:t>
            </a:r>
          </a:p>
          <a:p>
            <a:pPr lvl="1"/>
            <a:r>
              <a:rPr lang="en-US" altLang="en-US" smtClean="0"/>
              <a:t>The other attachment site binds to an amino acid (as specified by the codon)</a:t>
            </a:r>
            <a:endParaRPr lang="en-US"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The Translators: </a:t>
            </a:r>
            <a:r>
              <a:rPr lang="en-US" altLang="en-US" dirty="0" err="1" smtClean="0"/>
              <a:t>rRNA</a:t>
            </a:r>
            <a:r>
              <a:rPr lang="en-US" altLang="en-US" dirty="0" smtClean="0"/>
              <a:t> and </a:t>
            </a:r>
            <a:r>
              <a:rPr lang="en-US" altLang="en-US" dirty="0" err="1" smtClean="0"/>
              <a:t>tRNA</a:t>
            </a:r>
            <a:r>
              <a:rPr lang="en-US" altLang="en-US" dirty="0" smtClean="0"/>
              <a:t> (4 of 4)</a:t>
            </a:r>
            <a:endParaRPr lang="en-US" dirty="0"/>
          </a:p>
        </p:txBody>
      </p:sp>
      <p:sp>
        <p:nvSpPr>
          <p:cNvPr id="45059" name="Content Placeholder 2"/>
          <p:cNvSpPr>
            <a:spLocks noGrp="1"/>
          </p:cNvSpPr>
          <p:nvPr>
            <p:ph idx="1"/>
          </p:nvPr>
        </p:nvSpPr>
        <p:spPr/>
        <p:txBody>
          <a:bodyPr/>
          <a:lstStyle/>
          <a:p>
            <a:r>
              <a:rPr lang="en-US" altLang="en-US" smtClean="0"/>
              <a:t>During translation, tRNAs deliver amino acids to a ribosome</a:t>
            </a:r>
          </a:p>
          <a:p>
            <a:pPr lvl="1"/>
            <a:r>
              <a:rPr lang="en-US" altLang="en-US" smtClean="0"/>
              <a:t>One after the next in the order specified by the codons in an mRNA</a:t>
            </a:r>
          </a:p>
          <a:p>
            <a:r>
              <a:rPr lang="en-US" altLang="en-US" smtClean="0"/>
              <a:t>As the amino acids are delivered, the ribosome joins them via peptide bonds into a new polypeptide</a:t>
            </a:r>
            <a:endParaRPr lang="en-US"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ltLang="en-US" smtClean="0"/>
              <a:t>Ribosome Structure</a:t>
            </a:r>
            <a:endParaRPr lang="en-US" dirty="0"/>
          </a:p>
        </p:txBody>
      </p:sp>
      <p:pic>
        <p:nvPicPr>
          <p:cNvPr id="2" name="Picture 1" descr="An illustration shows a big bunch of coiled spring like structures in brown, green and blue within a dotted line enclosure. This is labeled as, “large submit”. On combining with a small bunch of coiled spring like structures in brown, green and blue within a dotted line enclosure labeled as, “small submit”, gives an irregular shaped light brown patch on a dark brown background This is labeled as, “intact ribosome”. The corresponding description reads as, “Ribosome structure. An intact ribosome consists of a large and a small subunit. Protein components of both subunits are shown in the ribbon models in green; rRNA components, in brow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478" y="2133600"/>
            <a:ext cx="7591044" cy="3419856"/>
          </a:xfrm>
          <a:prstGeom prst="rect">
            <a:avLst/>
          </a:prstGeom>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RNA</a:t>
            </a:r>
            <a:endParaRPr lang="en-US" dirty="0"/>
          </a:p>
        </p:txBody>
      </p:sp>
      <p:sp>
        <p:nvSpPr>
          <p:cNvPr id="14339" name="Content Placeholder 2"/>
          <p:cNvSpPr>
            <a:spLocks noGrp="1"/>
          </p:cNvSpPr>
          <p:nvPr>
            <p:ph idx="1"/>
          </p:nvPr>
        </p:nvSpPr>
        <p:spPr/>
        <p:txBody>
          <a:bodyPr/>
          <a:lstStyle/>
          <a:p>
            <a:r>
              <a:rPr lang="en-US" altLang="en-US" smtClean="0"/>
              <a:t>RNA is composed of a single-strand chain of nucleotides</a:t>
            </a:r>
          </a:p>
          <a:p>
            <a:r>
              <a:rPr lang="en-US" altLang="en-US" smtClean="0"/>
              <a:t>An RNA nucleotide has three phosphate groups, a sugar, and one of four bases</a:t>
            </a:r>
          </a:p>
          <a:p>
            <a:pPr lvl="1"/>
            <a:r>
              <a:rPr lang="en-US" altLang="en-US" smtClean="0"/>
              <a:t>Unlike DNA, the sugar is a ribose</a:t>
            </a:r>
          </a:p>
          <a:p>
            <a:pPr lvl="1"/>
            <a:r>
              <a:rPr lang="en-US" altLang="en-US" smtClean="0"/>
              <a:t>RNA contains three of the same bases found in DNA (adenine, cytosine, and guanine)</a:t>
            </a:r>
          </a:p>
          <a:p>
            <a:pPr lvl="1"/>
            <a:r>
              <a:rPr lang="en-US" altLang="en-US" smtClean="0"/>
              <a:t>RNA’s fourth base is uracil, not thymine (as found in DNA)</a:t>
            </a:r>
            <a:endParaRPr lang="en-US"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tRNA Structure</a:t>
            </a:r>
            <a:endParaRPr lang="en-US" dirty="0"/>
          </a:p>
        </p:txBody>
      </p:sp>
      <p:pic>
        <p:nvPicPr>
          <p:cNvPr id="6" name="Picture 5" descr="Two illustrations A and B are shown one below the other representing “tRNA structure”. An illustration A shows three projections labeled as, “U”, “A” and “C” on them. This portion and the top of a double helix structure given adjacently have been commonly labeled as, “anticodon”. Two strands labeled as, “U” and “C” are intertwined and shown flowing down its end a text is labeled as, “met” this is connected to the base of the double helix structure labeled as, “amino acid” in between the corresponding description reads as, “Icon and model of the tRNA that carries the amino acid methionine. Each tRNA’s anticodon is complementary to an mRNA codon. Each also carries the amino acid specified by that codon.” An illustration B shows 2 small bunches of brown structures connected with a red cord against a light brown background The corresponding description reads as, “During translation, tRNAs dock at an intact ribosome (for clarity, only the small subunit is shown, in tan). Here, the anticodons of two tRNAs have base-paired with complementary codons on an mRNA (red). The amino acids carried by the tRNAs are not show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0300" y="1371600"/>
            <a:ext cx="4343400" cy="4788037"/>
          </a:xfrm>
          <a:prstGeom prst="rect">
            <a:avLst/>
          </a:prstGeom>
        </p:spPr>
      </p:pic>
    </p:spTree>
    <p:extLst>
      <p:ext uri="{BB962C8B-B14F-4D97-AF65-F5344CB8AC3E}">
        <p14:creationId xmlns:p14="http://schemas.microsoft.com/office/powerpoint/2010/main" val="1181228226"/>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9.4 Translation: RNA to Protein</a:t>
            </a:r>
            <a:endParaRPr lang="en-US" dirty="0"/>
          </a:p>
        </p:txBody>
      </p:sp>
      <p:sp>
        <p:nvSpPr>
          <p:cNvPr id="47107" name="Content Placeholder 2"/>
          <p:cNvSpPr>
            <a:spLocks noGrp="1"/>
          </p:cNvSpPr>
          <p:nvPr>
            <p:ph idx="1"/>
          </p:nvPr>
        </p:nvSpPr>
        <p:spPr/>
        <p:txBody>
          <a:bodyPr/>
          <a:lstStyle/>
          <a:p>
            <a:r>
              <a:rPr lang="en-US" altLang="en-US" smtClean="0"/>
              <a:t>Steps of translation</a:t>
            </a:r>
          </a:p>
          <a:p>
            <a:pPr lvl="1"/>
            <a:r>
              <a:rPr lang="en-US" altLang="en-US" smtClean="0"/>
              <a:t>Translation begins in the cytoplasm when a small ribosomal subunit binds to the mRNA</a:t>
            </a:r>
          </a:p>
          <a:p>
            <a:pPr lvl="1"/>
            <a:r>
              <a:rPr lang="en-US" altLang="en-US" smtClean="0"/>
              <a:t>Next, the anticodon of a special tRNA called an initiator base pairs with the first AUG codon of the mRNA</a:t>
            </a:r>
          </a:p>
          <a:p>
            <a:pPr lvl="1"/>
            <a:r>
              <a:rPr lang="en-US" altLang="en-US" smtClean="0"/>
              <a:t>A large ribosomal subunit joins the small subunit, and the intact ribosome begins to assemble a polypeptide chain as it moves along the mRNA</a:t>
            </a:r>
            <a:endParaRPr lang="en-US"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0"/>
            <a:ext cx="8032638" cy="1004011"/>
          </a:xfrm>
        </p:spPr>
        <p:txBody>
          <a:bodyPr/>
          <a:lstStyle/>
          <a:p>
            <a:r>
              <a:rPr lang="en-US" dirty="0" smtClean="0"/>
              <a:t>Translation (1 of 2)</a:t>
            </a:r>
            <a:endParaRPr lang="en-US" dirty="0"/>
          </a:p>
        </p:txBody>
      </p:sp>
      <p:pic>
        <p:nvPicPr>
          <p:cNvPr id="5" name="Picture 4" descr="An illustration shows a bluish background in which many structures in various shapes are shown At the corner of the illustration is a hemi-spherical structure labeled as, 1 transcription with its top surface showing double helix and spiral structure Some of these structures are seen floating out from it the outer surface shows few holes labeled as, 2 RNA transport from which coiled structures are seen coming out Coiled structures in deep brown with a green tip are seen from a light brown patch labeled as, t-RNA. A brown wavy lines labeled as, mRNA is seen passing from a light brown patch and the text above this is labeled as, 3 convergence of RNAs. Another brown wavy line longer than the above wavy line is labeled as, 4 translation with thin lines projecting at its top and bottom is seen many such light brown patches are seen with coiled structures in deep brown with a green tip coming out of it, a brown wavy lines is seen passing through all these patches these green tips continue as lines and coils made of broken lines labeled as, polypeptide. The last two light brown patch is labeled commonly as, “polysom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564" y="1182624"/>
            <a:ext cx="6976872" cy="4608576"/>
          </a:xfrm>
          <a:prstGeom prst="rect">
            <a:avLst/>
          </a:prstGeom>
        </p:spPr>
      </p:pic>
    </p:spTree>
    <p:extLst>
      <p:ext uri="{BB962C8B-B14F-4D97-AF65-F5344CB8AC3E}">
        <p14:creationId xmlns:p14="http://schemas.microsoft.com/office/powerpoint/2010/main" val="3660752933"/>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Translation (2 of 2)</a:t>
            </a:r>
            <a:endParaRPr lang="en-US" dirty="0"/>
          </a:p>
        </p:txBody>
      </p:sp>
      <p:sp>
        <p:nvSpPr>
          <p:cNvPr id="49155" name="Content Placeholder 2"/>
          <p:cNvSpPr>
            <a:spLocks noGrp="1"/>
          </p:cNvSpPr>
          <p:nvPr>
            <p:ph idx="1"/>
          </p:nvPr>
        </p:nvSpPr>
        <p:spPr/>
        <p:txBody>
          <a:bodyPr/>
          <a:lstStyle/>
          <a:p>
            <a:r>
              <a:rPr lang="en-US" altLang="en-US" smtClean="0"/>
              <a:t>Steps of translation (cont’d.)</a:t>
            </a:r>
          </a:p>
          <a:p>
            <a:pPr lvl="1"/>
            <a:r>
              <a:rPr lang="en-US" altLang="en-US" smtClean="0"/>
              <a:t>Initiator tRNAs carry methionine</a:t>
            </a:r>
          </a:p>
          <a:p>
            <a:pPr lvl="2"/>
            <a:r>
              <a:rPr lang="en-US" altLang="en-US" smtClean="0"/>
              <a:t>The first amino acid of all new polypeptide chains</a:t>
            </a:r>
          </a:p>
          <a:p>
            <a:pPr lvl="1"/>
            <a:r>
              <a:rPr lang="en-US" altLang="en-US" smtClean="0"/>
              <a:t>Another tRNA joins the complex when its anticodon base-pairs with the second codon</a:t>
            </a:r>
          </a:p>
          <a:p>
            <a:pPr lvl="1"/>
            <a:r>
              <a:rPr lang="en-US" altLang="en-US" smtClean="0"/>
              <a:t>The ribosome catalyzes formation of a peptide bond between first two amino acids</a:t>
            </a:r>
          </a:p>
          <a:p>
            <a:pPr lvl="1"/>
            <a:r>
              <a:rPr lang="en-US" altLang="en-US" smtClean="0"/>
              <a:t>As the ribosome moves to the next codon, it releases the first tRNA</a:t>
            </a:r>
            <a:endParaRPr lang="en-US"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Zooming in on Translation</a:t>
            </a:r>
            <a:endParaRPr lang="en-US" dirty="0"/>
          </a:p>
        </p:txBody>
      </p:sp>
      <p:pic>
        <p:nvPicPr>
          <p:cNvPr id="6" name="Picture 5" descr="Six illustrations are shown one below the other along with the corresponding descriptions. The first illustration shows a brown patch on which a brown horizontal strip with tiny projections labeled as, “a”, “g”, “c” and “u” is seen a smaller brown strip with just three labels is seen with two fibers coming out of it from both its ends is seen attached to the brown horizontal strip. The end of this fiber is labeled as, “met.” Another such brown strip is seen approaching the brown horizontal strip the following components are labeled as – start codon in mrna, initiator trna, first amino acid of polypeptide the corresponding description reads as, “ribosomal subunits and an initiator trna converge on an mrna. A second trna binds to the second codon”. The second illustration shows a light brown patch on which a brown horizontal strip with tiny projections labeled as, “a”, “u”, “g” and “c” is seen two small brown strips, each with just three labeled projections is seen with two fibers coming out of it from both its ends is seen attached to the brown horizontal strip the end of those fibers are labeled as, “met” and “val.” They are connected by a small horizontal line labeled as, “peptide bond” the corresponding description reads as, “a peptide bond forms between the first two amino acids.” The third illustration shows a light brown patch on which a brown horizontal strip with tiny projections labeled as, “a”, “u”, “g” and “c” is seen a smaller brown strip with just three labels is seen with two fibers coming out of it from both its ends is seen attached to the brown horizontal strip at the end of this fiber is labeled as, “val” a similar structure labeled as, “met” at its end is shown moving away and a new one approaching the brown horizontal strip to get attached the corresponding description reads as, “the first trna is released and the ribosome moves to the next codon. A third trna binds to the third codon.” The fourth illustration is similar to the third illustration except that the structure that was shown moving away has disappeared completely and a new one labeled as, “leu” has got attached a new connection is established between “val” and “leu” the corresponding description reads as, “a peptide bond forms between the second and third amino acids.” In the fifth illustration, the structure labeled as, “val” is shown moving away and a new one labeled as, “gly” can be seen approaching. The corresponding description reads as, “the second trna is released and ribosome moves to the next codon. A fourth trna brings the next amino acid to be added to the polypeptide chain.” In the sixth illustration, the long brown horizontal strip with projections facing downwards is shown at the end it is labeled as, “stop codon” marking three projections the light brown patch and the small strip with projections and fibers coming out of it are shown moving away at the base is a series of labels namely “leu”, “ala”, “his”, “lys”, “tyr” and “his” all these are shown connected in the same sequence as given and labeled as, “polypeptide”. The corresponding description reads as, “The process repeats until the ribosome encounters a stop codon. Then, the new polypeptide is released and the ribosome subunits separat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425" y="1600200"/>
            <a:ext cx="7393150" cy="4373880"/>
          </a:xfrm>
          <a:prstGeom prst="rect">
            <a:avLst/>
          </a:prstGeom>
        </p:spPr>
      </p:pic>
    </p:spTree>
    <p:extLst>
      <p:ext uri="{BB962C8B-B14F-4D97-AF65-F5344CB8AC3E}">
        <p14:creationId xmlns:p14="http://schemas.microsoft.com/office/powerpoint/2010/main" val="3096619724"/>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9.5 Consequences of Mutations</a:t>
            </a:r>
            <a:endParaRPr lang="en-US" dirty="0"/>
          </a:p>
        </p:txBody>
      </p:sp>
      <p:sp>
        <p:nvSpPr>
          <p:cNvPr id="50179" name="Content Placeholder 2"/>
          <p:cNvSpPr>
            <a:spLocks noGrp="1"/>
          </p:cNvSpPr>
          <p:nvPr>
            <p:ph idx="1"/>
          </p:nvPr>
        </p:nvSpPr>
        <p:spPr/>
        <p:txBody>
          <a:bodyPr/>
          <a:lstStyle/>
          <a:p>
            <a:r>
              <a:rPr lang="en-US" altLang="en-US" smtClean="0"/>
              <a:t>Types of mutations</a:t>
            </a:r>
          </a:p>
          <a:p>
            <a:pPr lvl="1"/>
            <a:r>
              <a:rPr lang="en-US" altLang="en-US" smtClean="0"/>
              <a:t>Base-pair substitution: a single base pair changes</a:t>
            </a:r>
          </a:p>
          <a:p>
            <a:pPr lvl="1"/>
            <a:r>
              <a:rPr lang="en-US" altLang="en-US" smtClean="0"/>
              <a:t>Deletion: one or more nucleotides are lost</a:t>
            </a:r>
          </a:p>
          <a:p>
            <a:pPr lvl="1"/>
            <a:r>
              <a:rPr lang="en-US" altLang="en-US" smtClean="0"/>
              <a:t>Insertion: one or more nucleotides become inserted into DNA</a:t>
            </a:r>
            <a:endParaRPr lang="en-US"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Mutations (1 of 3)</a:t>
            </a:r>
            <a:endParaRPr lang="en-US" dirty="0"/>
          </a:p>
        </p:txBody>
      </p:sp>
      <p:sp>
        <p:nvSpPr>
          <p:cNvPr id="51203" name="Content Placeholder 2"/>
          <p:cNvSpPr>
            <a:spLocks noGrp="1"/>
          </p:cNvSpPr>
          <p:nvPr>
            <p:ph idx="1"/>
          </p:nvPr>
        </p:nvSpPr>
        <p:spPr/>
        <p:txBody>
          <a:bodyPr/>
          <a:lstStyle/>
          <a:p>
            <a:r>
              <a:rPr lang="en-US" altLang="en-US" smtClean="0"/>
              <a:t>Mutations are relatively uncommon events in a normal cell</a:t>
            </a:r>
          </a:p>
          <a:p>
            <a:pPr lvl="1"/>
            <a:r>
              <a:rPr lang="en-US" altLang="en-US" smtClean="0"/>
              <a:t>Chromosomes in a diploid human cell consist of about 6.5 billion nucleotides</a:t>
            </a:r>
          </a:p>
          <a:p>
            <a:pPr lvl="2"/>
            <a:r>
              <a:rPr lang="en-US" altLang="en-US" smtClean="0"/>
              <a:t>About 175 nucleotides change during DNA replication</a:t>
            </a:r>
          </a:p>
          <a:p>
            <a:pPr lvl="2"/>
            <a:r>
              <a:rPr lang="en-US" altLang="en-US" smtClean="0"/>
              <a:t>Only about 3 percent of the cell’s DNA encodes protein products</a:t>
            </a:r>
          </a:p>
          <a:p>
            <a:pPr lvl="2"/>
            <a:r>
              <a:rPr lang="en-US" altLang="en-US" smtClean="0"/>
              <a:t>There is a low probability that any of those mutations will be in a protein-coding region</a:t>
            </a:r>
            <a:endParaRPr lang="en-US"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Mutations (2 of 3)</a:t>
            </a:r>
            <a:endParaRPr lang="en-US" dirty="0"/>
          </a:p>
        </p:txBody>
      </p:sp>
      <p:sp>
        <p:nvSpPr>
          <p:cNvPr id="52227" name="Content Placeholder 2"/>
          <p:cNvSpPr>
            <a:spLocks noGrp="1"/>
          </p:cNvSpPr>
          <p:nvPr>
            <p:ph idx="1"/>
          </p:nvPr>
        </p:nvSpPr>
        <p:spPr/>
        <p:txBody>
          <a:bodyPr/>
          <a:lstStyle/>
          <a:p>
            <a:r>
              <a:rPr lang="en-US" altLang="en-US" smtClean="0"/>
              <a:t>When a mutation does occur in a protein-coding region, the redundancy of the genetic code offers a margin of safety</a:t>
            </a:r>
          </a:p>
          <a:p>
            <a:pPr lvl="1"/>
            <a:r>
              <a:rPr lang="en-US" altLang="en-US" smtClean="0"/>
              <a:t>Example: a mutation that changes a CCC codon to CCG may not have further effects, because both of these codons specify the amino acid serine</a:t>
            </a:r>
            <a:endParaRPr lang="en-US"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Mutations (3 of 3)</a:t>
            </a:r>
            <a:endParaRPr lang="en-US" dirty="0"/>
          </a:p>
        </p:txBody>
      </p:sp>
      <p:sp>
        <p:nvSpPr>
          <p:cNvPr id="53251" name="Content Placeholder 2"/>
          <p:cNvSpPr>
            <a:spLocks noGrp="1"/>
          </p:cNvSpPr>
          <p:nvPr>
            <p:ph idx="1"/>
          </p:nvPr>
        </p:nvSpPr>
        <p:spPr/>
        <p:txBody>
          <a:bodyPr/>
          <a:lstStyle/>
          <a:p>
            <a:r>
              <a:rPr lang="en-US" altLang="en-US" smtClean="0"/>
              <a:t>Other mutations may change an amino acid in a protein or result in a premature stop codon that shortens it</a:t>
            </a:r>
          </a:p>
          <a:p>
            <a:r>
              <a:rPr lang="en-US" altLang="en-US" smtClean="0"/>
              <a:t>Mutations that alter a protein can have drastic effects on an organism</a:t>
            </a:r>
            <a:endParaRPr lang="en-US"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Sickle Cell Anemia</a:t>
            </a:r>
            <a:endParaRPr lang="en-US" dirty="0"/>
          </a:p>
        </p:txBody>
      </p:sp>
      <p:pic>
        <p:nvPicPr>
          <p:cNvPr id="5" name="Picture 4" descr="An illustration shows small brownish disc with a slight depression at the center few elongated structures in red are also seen amidst these they are labeled as, “Sickled cell” and the brownish disc are labeled as, “normal cel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195" y="1447800"/>
            <a:ext cx="6845610" cy="4594134"/>
          </a:xfrm>
          <a:prstGeom prst="rect">
            <a:avLst/>
          </a:prstGeom>
        </p:spPr>
      </p:pic>
    </p:spTree>
    <p:extLst>
      <p:ext uri="{BB962C8B-B14F-4D97-AF65-F5344CB8AC3E}">
        <p14:creationId xmlns:p14="http://schemas.microsoft.com/office/powerpoint/2010/main" val="2741928090"/>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Comparing DNA and RNA</a:t>
            </a:r>
            <a:endParaRPr lang="en-US" dirty="0"/>
          </a:p>
        </p:txBody>
      </p:sp>
      <p:pic>
        <p:nvPicPr>
          <p:cNvPr id="6" name="Picture 5" descr="Two illustrations A and B are shown adjacent to each other along with their descriptions. An illustration A shows an orange pentagonal structure with the elements “O”, “CH2” and “OH”. The element CH2 is connected to 3 yellow circles labeled as, “P” that is labeled as, “Uridine triphosphate” Each corner is numbered from 1’ upto 4’. The label “5’” is seen at the point where the last circle with label “P” connects to CH2 This orange hexagon is labeled as, “Sugar (ribose)”. From the corner labeled as, ‘1’ a blue hexagonal structure with elements “C”, “NH”, “N”, “CH” and “O” is connected. The connection is established with the element “N”. Two oxygen elements are connected to the two carbon elements with a double bond. This blue hexagonal structure is labeled as, “Base (Uracil, U).” The corresponding description reads as, “RNA nucleotides (ribonucleotides) have a hydroxyl group (in red) at the 2’ carbon of the sugar. This is uridine triphosphate, one of the four nucleotides in RNA. The other three differ only in their component bases (adenine, cytosine, or guanine).” An illustration B shows an orange pentagonal structure with the elements “O”, “CH2”, “OH” and “H”. The element CH2 is connected to 3 yellow circles labeled as, “P” that is labeled as, “deoxythimidine triphosphate.” Each corner is numbered from 1’ upto 4’. The label “5” is seen at the point where the last circle labeled as, “P” connects to CH2 this orange hexagon is labeled as, “Sugar (deoxyribose)”. From the corner labeled as, “1” a blue hexagonal structure with elements “C”, “NH”, “N”, “CH”, “CH3” and “O” is connected. The connection is established with the element “N”. Two oxygen elements are connected to the two carbon elements with a double bond. This blue hexagonal structure is labeled as, “Base (Thymine, T).” The corresponding description reads as, “DNA nucleotides (deoxyribonucleotides) have a hydrogen atom (in red) at the 2’ carbon of the sugar. This is deoxythymidine triphosphate, one of the four nucleotides in DNA. The other three differ only in their component bases (adenine, cytosine, or guanin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567" y="2590800"/>
            <a:ext cx="8524866" cy="2445658"/>
          </a:xfrm>
          <a:prstGeom prst="rect">
            <a:avLst/>
          </a:prstGeom>
        </p:spPr>
      </p:pic>
    </p:spTree>
    <p:extLst>
      <p:ext uri="{BB962C8B-B14F-4D97-AF65-F5344CB8AC3E}">
        <p14:creationId xmlns:p14="http://schemas.microsoft.com/office/powerpoint/2010/main" val="2691284833"/>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Consequences of Mutations (1 of 4)</a:t>
            </a:r>
            <a:endParaRPr lang="en-US" dirty="0"/>
          </a:p>
        </p:txBody>
      </p:sp>
      <p:sp>
        <p:nvSpPr>
          <p:cNvPr id="54275" name="Content Placeholder 2"/>
          <p:cNvSpPr>
            <a:spLocks noGrp="1"/>
          </p:cNvSpPr>
          <p:nvPr>
            <p:ph idx="1"/>
          </p:nvPr>
        </p:nvSpPr>
        <p:spPr/>
        <p:txBody>
          <a:bodyPr/>
          <a:lstStyle/>
          <a:p>
            <a:r>
              <a:rPr lang="en-US" altLang="en-US" smtClean="0"/>
              <a:t>Sickle cell anemia</a:t>
            </a:r>
          </a:p>
          <a:p>
            <a:pPr lvl="1"/>
            <a:r>
              <a:rPr lang="en-US" altLang="en-US" smtClean="0"/>
              <a:t>Occurs because of a base-pair substitution in the beta globin gene of hemoglobin</a:t>
            </a:r>
          </a:p>
          <a:p>
            <a:pPr lvl="1"/>
            <a:r>
              <a:rPr lang="en-US" altLang="en-US" smtClean="0"/>
              <a:t>Causes hemoglobin molecules to clump together</a:t>
            </a:r>
          </a:p>
          <a:p>
            <a:pPr lvl="2"/>
            <a:r>
              <a:rPr lang="en-US" altLang="en-US" smtClean="0"/>
              <a:t>Cause red blood cells to form a crescent (sickle) shape</a:t>
            </a:r>
          </a:p>
          <a:p>
            <a:pPr lvl="1"/>
            <a:r>
              <a:rPr lang="en-US" altLang="en-US" smtClean="0"/>
              <a:t>Sickled cells clog tiny blood vessels, thus disrupting blood circulation throughout the body</a:t>
            </a:r>
            <a:endParaRPr lang="en-US"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Consequences of Mutations (2 of 4)</a:t>
            </a:r>
            <a:endParaRPr lang="en-US" dirty="0"/>
          </a:p>
        </p:txBody>
      </p:sp>
      <p:sp>
        <p:nvSpPr>
          <p:cNvPr id="56323" name="Content Placeholder 2"/>
          <p:cNvSpPr>
            <a:spLocks noGrp="1"/>
          </p:cNvSpPr>
          <p:nvPr>
            <p:ph idx="1"/>
          </p:nvPr>
        </p:nvSpPr>
        <p:spPr/>
        <p:txBody>
          <a:bodyPr/>
          <a:lstStyle/>
          <a:p>
            <a:r>
              <a:rPr lang="en-US" altLang="en-US" dirty="0" smtClean="0"/>
              <a:t>Beta thalassemia</a:t>
            </a:r>
          </a:p>
          <a:p>
            <a:pPr lvl="1"/>
            <a:r>
              <a:rPr lang="en-US" altLang="en-US" dirty="0" smtClean="0"/>
              <a:t>Caused by the deletion of the twentieth nucleotide in the coding region of the beta globin gene</a:t>
            </a:r>
          </a:p>
          <a:p>
            <a:pPr lvl="2"/>
            <a:r>
              <a:rPr lang="en-US" altLang="en-US" dirty="0" smtClean="0"/>
              <a:t>Causes the reading frame of the mRNA codons to shift</a:t>
            </a:r>
          </a:p>
          <a:p>
            <a:pPr lvl="1"/>
            <a:r>
              <a:rPr lang="en-US" altLang="en-US" dirty="0" smtClean="0"/>
              <a:t>Results in a polypeptide that differs drastically from normal beta globin</a:t>
            </a:r>
            <a:endParaRPr lang="en-US"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Consequences of Mutations (3 of 4)</a:t>
            </a:r>
            <a:endParaRPr lang="en-US" dirty="0"/>
          </a:p>
        </p:txBody>
      </p:sp>
      <p:sp>
        <p:nvSpPr>
          <p:cNvPr id="57347" name="Content Placeholder 2"/>
          <p:cNvSpPr>
            <a:spLocks noGrp="1"/>
          </p:cNvSpPr>
          <p:nvPr>
            <p:ph idx="1"/>
          </p:nvPr>
        </p:nvSpPr>
        <p:spPr/>
        <p:txBody>
          <a:bodyPr/>
          <a:lstStyle/>
          <a:p>
            <a:r>
              <a:rPr lang="en-US" altLang="en-US" smtClean="0"/>
              <a:t>Beta thalassemia can also be caused by insertion mutations, which, like deletions, often result in frameshifts</a:t>
            </a:r>
            <a:endParaRPr lang="en-US"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Consequences of Mutations (4 of 4)</a:t>
            </a:r>
            <a:endParaRPr lang="en-US" dirty="0"/>
          </a:p>
        </p:txBody>
      </p:sp>
      <p:sp>
        <p:nvSpPr>
          <p:cNvPr id="3" name="Content Placeholder 2"/>
          <p:cNvSpPr>
            <a:spLocks noGrp="1"/>
          </p:cNvSpPr>
          <p:nvPr>
            <p:ph idx="1"/>
          </p:nvPr>
        </p:nvSpPr>
        <p:spPr/>
        <p:txBody>
          <a:bodyPr/>
          <a:lstStyle/>
          <a:p>
            <a:r>
              <a:rPr lang="en-US" smtClean="0"/>
              <a:t>Gene expression can be altered without affecting codons</a:t>
            </a:r>
          </a:p>
          <a:p>
            <a:pPr lvl="1"/>
            <a:r>
              <a:rPr lang="en-US" smtClean="0"/>
              <a:t>Mutations within promoter or other special nucleotide sequences</a:t>
            </a:r>
          </a:p>
          <a:p>
            <a:pPr lvl="1"/>
            <a:r>
              <a:rPr lang="en-US" smtClean="0"/>
              <a:t>Mutations in introns</a:t>
            </a:r>
            <a:endParaRPr lang="en-US" dirty="0"/>
          </a:p>
        </p:txBody>
      </p:sp>
    </p:spTree>
    <p:extLst>
      <p:ext uri="{BB962C8B-B14F-4D97-AF65-F5344CB8AC3E}">
        <p14:creationId xmlns:p14="http://schemas.microsoft.com/office/powerpoint/2010/main" val="13400926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“Sphynx” Mutation</a:t>
            </a:r>
            <a:endParaRPr lang="en-US" dirty="0"/>
          </a:p>
        </p:txBody>
      </p:sp>
      <p:pic>
        <p:nvPicPr>
          <p:cNvPr id="5" name="Picture 4" descr="An illustration shows a thin, grey horizontal line with light blue bands of various sizes on it this entire stretch is labeled as, “keratin gene”. Two beams in blue and one in grey are shown radiating from it the grey beam is at the center of the two blue beams, they are labeled as, “exon 4”, “intron 4” and “exon 5”. The end point of the first blue beam and the beginning of the third blue beam are marked in red. A blue and a grey beam are seen projecting from the end point of first blue beam. In blue beam it is labeled as, “TGAAGCC” while the one in grey beam reads as, “GTAAGTCT” The text on the left reads as, “normal splice site:” The “GT” in the normal splice site is highlighted in red and a pointer is directed below. Here it is labeled as, “altered splice site:” where the label “G” that is marked red in the grey band is changed to “A” Adjacent to these is a vertical flow of process labeled as, “transcription and mRNA processing”. This leads to “normal keratin mRNA” An illustration of this shows a horizontal brown strip with partitions in between. Two labels “exon 4” and “exon 5” are seen in two of these partitions The next illustration is that of an “altered keratin mRNA” where a brown horizontal strip with many partitions is seen between the labels “exon 4” and “exon.” Another grey partition labeled as, “intron 4” from a tiny red point in intron 4, a grey beam is shown projecting out this is labeled as, “UAG (stop cod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7711" y="1524000"/>
            <a:ext cx="5928579" cy="4648200"/>
          </a:xfrm>
          <a:prstGeom prst="rect">
            <a:avLst/>
          </a:prstGeom>
        </p:spPr>
      </p:pic>
    </p:spTree>
    <p:extLst>
      <p:ext uri="{BB962C8B-B14F-4D97-AF65-F5344CB8AC3E}">
        <p14:creationId xmlns:p14="http://schemas.microsoft.com/office/powerpoint/2010/main" val="754141288"/>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Application: The Aptly Acronymed RIPs</a:t>
            </a:r>
            <a:endParaRPr lang="en-US" dirty="0"/>
          </a:p>
        </p:txBody>
      </p:sp>
      <p:sp>
        <p:nvSpPr>
          <p:cNvPr id="58371" name="Content Placeholder 2"/>
          <p:cNvSpPr>
            <a:spLocks noGrp="1"/>
          </p:cNvSpPr>
          <p:nvPr>
            <p:ph idx="1"/>
          </p:nvPr>
        </p:nvSpPr>
        <p:spPr/>
        <p:txBody>
          <a:bodyPr/>
          <a:lstStyle/>
          <a:p>
            <a:r>
              <a:rPr lang="en-US" altLang="en-US" smtClean="0"/>
              <a:t>A dose of ricin as small as a few grains of salt can kill an adult human</a:t>
            </a:r>
          </a:p>
          <a:p>
            <a:r>
              <a:rPr lang="en-US" altLang="en-US" smtClean="0"/>
              <a:t>Ricin is a ribosome-inactivating protein (RIP)</a:t>
            </a:r>
          </a:p>
          <a:p>
            <a:pPr lvl="1"/>
            <a:r>
              <a:rPr lang="en-US" altLang="en-US" smtClean="0"/>
              <a:t>RIPs remove adenine bases from rRNAs in the heavy subunit</a:t>
            </a:r>
          </a:p>
          <a:p>
            <a:pPr lvl="1"/>
            <a:r>
              <a:rPr lang="en-US" altLang="en-US" smtClean="0"/>
              <a:t>Elongation stops and protein synthesis halts</a:t>
            </a:r>
          </a:p>
          <a:p>
            <a:pPr lvl="1"/>
            <a:r>
              <a:rPr lang="en-US" altLang="en-US" smtClean="0"/>
              <a:t>Death from ricin exposure occurs in days due to low blood pressure and respiratory failure</a:t>
            </a:r>
            <a:endParaRPr lang="en-US"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Ricin Injector</a:t>
            </a:r>
            <a:endParaRPr lang="en-US" dirty="0"/>
          </a:p>
        </p:txBody>
      </p:sp>
      <p:pic>
        <p:nvPicPr>
          <p:cNvPr id="3" name="Picture 2" descr="A photo shows a close up view of the base of an umbrella with some modifications done on i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768" y="1828800"/>
            <a:ext cx="8284464" cy="3932390"/>
          </a:xfrm>
          <a:prstGeom prst="rect">
            <a:avLst/>
          </a:prstGeom>
        </p:spPr>
      </p:pic>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Lethal Lineup</a:t>
            </a:r>
            <a:endParaRPr lang="en-US" dirty="0"/>
          </a:p>
        </p:txBody>
      </p:sp>
      <p:pic>
        <p:nvPicPr>
          <p:cNvPr id="6" name="Picture 5" descr="A figure shows four photos and illustration given below each illustration. The first photo shows a close up view of a bunch of castor-oil seeds. The illustration given below this photo shows a coiled yellow strip at the top and coiled brown strip at the bottom. This entire illustration is labeled as, “Ricin.” The second image shows a close up view of few elongated, red seeds with a small black patch at the top this is labeled as, “Jequirity beans.” The illustration given below shows a coiled yellow strip at the top and another bunch of coiled brown strip at the bottom. This illustration is labeled as, “Abrin” The third image labeled as, “Shigella dysenteriae” shows capsule shaped green yellow structures. The illustration given below this shows a coiled yellow strip at the top and another bunch of coiled brown strip at the bottom and is labeled as, “Shiga toxin”. The fourth image labeled as, “Escherichia Coli 0157:H7” shows an elongated yellow structure with tentacles floating from it. The illustration given below this shows a coiled yellow strip at the top and another bunch of coiled brown strip at the bottom and is labeled as, “Shiga-like toxi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228" y="1752600"/>
            <a:ext cx="7781544" cy="4283832"/>
          </a:xfrm>
          <a:prstGeom prst="rect">
            <a:avLst/>
          </a:prstGeom>
        </p:spPr>
      </p:pic>
    </p:spTree>
    <p:extLst>
      <p:ext uri="{BB962C8B-B14F-4D97-AF65-F5344CB8AC3E}">
        <p14:creationId xmlns:p14="http://schemas.microsoft.com/office/powerpoint/2010/main" val="3509296042"/>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a:t>
            </a:r>
            <a:endParaRPr lang="en-US" dirty="0"/>
          </a:p>
        </p:txBody>
      </p:sp>
      <p:sp>
        <p:nvSpPr>
          <p:cNvPr id="3" name="Content Placeholder 2"/>
          <p:cNvSpPr>
            <a:spLocks noGrp="1"/>
          </p:cNvSpPr>
          <p:nvPr>
            <p:ph idx="1"/>
          </p:nvPr>
        </p:nvSpPr>
        <p:spPr/>
        <p:txBody>
          <a:bodyPr/>
          <a:lstStyle/>
          <a:p>
            <a:r>
              <a:rPr lang="en-US" dirty="0" smtClean="0"/>
              <a:t>Why is transcription necessary? Why don’t cells use their DNA as a direct model for protein synthesis?</a:t>
            </a:r>
          </a:p>
          <a:p>
            <a:r>
              <a:rPr lang="en-US" dirty="0" smtClean="0"/>
              <a:t>Which of the RNAs is “reusable”?</a:t>
            </a:r>
          </a:p>
          <a:p>
            <a:pPr lvl="0"/>
            <a:r>
              <a:rPr lang="en-US" dirty="0" smtClean="0"/>
              <a:t>Why do you think DNA has introns, which are transcribed but removed before translation begins?</a:t>
            </a:r>
            <a:endParaRPr lang="en-US" dirty="0"/>
          </a:p>
        </p:txBody>
      </p:sp>
    </p:spTree>
    <p:extLst>
      <p:ext uri="{BB962C8B-B14F-4D97-AF65-F5344CB8AC3E}">
        <p14:creationId xmlns:p14="http://schemas.microsoft.com/office/powerpoint/2010/main" val="773923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Types of RNA</a:t>
            </a:r>
            <a:endParaRPr lang="en-US" dirty="0"/>
          </a:p>
        </p:txBody>
      </p:sp>
      <p:sp>
        <p:nvSpPr>
          <p:cNvPr id="17411" name="Content Placeholder 2"/>
          <p:cNvSpPr>
            <a:spLocks noGrp="1"/>
          </p:cNvSpPr>
          <p:nvPr>
            <p:ph idx="1"/>
          </p:nvPr>
        </p:nvSpPr>
        <p:spPr/>
        <p:txBody>
          <a:bodyPr/>
          <a:lstStyle/>
          <a:p>
            <a:r>
              <a:rPr lang="en-US" altLang="en-US" dirty="0" smtClean="0"/>
              <a:t>Three types</a:t>
            </a:r>
          </a:p>
          <a:p>
            <a:pPr lvl="1"/>
            <a:r>
              <a:rPr lang="en-US" altLang="en-US" dirty="0" smtClean="0"/>
              <a:t>Ribosomal RNA (</a:t>
            </a:r>
            <a:r>
              <a:rPr lang="en-US" altLang="en-US" dirty="0" err="1" smtClean="0"/>
              <a:t>rRNA</a:t>
            </a:r>
            <a:r>
              <a:rPr lang="en-US" altLang="en-US" dirty="0" smtClean="0"/>
              <a:t>): the main component of ribosomes, which assemble amino acids into polypeptide chains</a:t>
            </a:r>
          </a:p>
          <a:p>
            <a:pPr lvl="1"/>
            <a:r>
              <a:rPr lang="en-US" altLang="en-US" dirty="0" smtClean="0"/>
              <a:t>Transfer RNA (</a:t>
            </a:r>
            <a:r>
              <a:rPr lang="en-US" altLang="en-US" dirty="0" err="1" smtClean="0"/>
              <a:t>tRNA</a:t>
            </a:r>
            <a:r>
              <a:rPr lang="en-US" altLang="en-US" dirty="0" smtClean="0"/>
              <a:t>): delivers amino acids to a ribosome during protein synthesis</a:t>
            </a:r>
          </a:p>
          <a:p>
            <a:pPr lvl="1"/>
            <a:r>
              <a:rPr lang="en-US" altLang="en-US" dirty="0" smtClean="0"/>
              <a:t>Messenger RNA (mRNA): contains the protein-building message; specifies amino acid sequence</a:t>
            </a:r>
            <a:endParaRPr lang="en-US"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RNA to Protein (1 of 2)</a:t>
            </a:r>
            <a:endParaRPr lang="en-US" dirty="0"/>
          </a:p>
        </p:txBody>
      </p:sp>
      <p:sp>
        <p:nvSpPr>
          <p:cNvPr id="18435" name="Content Placeholder 2"/>
          <p:cNvSpPr>
            <a:spLocks noGrp="1"/>
          </p:cNvSpPr>
          <p:nvPr>
            <p:ph idx="1"/>
          </p:nvPr>
        </p:nvSpPr>
        <p:spPr/>
        <p:txBody>
          <a:bodyPr/>
          <a:lstStyle/>
          <a:p>
            <a:r>
              <a:rPr lang="en-US" altLang="en-US" smtClean="0"/>
              <a:t>An mRNA’s protein-building message is encoded by sets of three nucleotides</a:t>
            </a:r>
          </a:p>
          <a:p>
            <a:r>
              <a:rPr lang="en-US" altLang="en-US" smtClean="0"/>
              <a:t>By the process of translation, the protein-building information in an mRNA molecule is decoded (translated) into a sequence of amino acids</a:t>
            </a:r>
          </a:p>
          <a:p>
            <a:pPr lvl="1"/>
            <a:r>
              <a:rPr lang="en-US" altLang="en-US" smtClean="0"/>
              <a:t>Results in a polypeptide chain that twists and folds into a protein</a:t>
            </a:r>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RNA to Protein (2 of 2)</a:t>
            </a:r>
            <a:endParaRPr lang="en-US" dirty="0"/>
          </a:p>
        </p:txBody>
      </p:sp>
      <p:sp>
        <p:nvSpPr>
          <p:cNvPr id="20483" name="Content Placeholder 2"/>
          <p:cNvSpPr>
            <a:spLocks noGrp="1"/>
          </p:cNvSpPr>
          <p:nvPr>
            <p:ph idx="1"/>
          </p:nvPr>
        </p:nvSpPr>
        <p:spPr/>
        <p:txBody>
          <a:bodyPr/>
          <a:lstStyle/>
          <a:p>
            <a:r>
              <a:rPr lang="en-US" altLang="en-US" smtClean="0"/>
              <a:t>Transcription and translation are part of gene expression:</a:t>
            </a:r>
          </a:p>
          <a:p>
            <a:pPr lvl="1"/>
            <a:r>
              <a:rPr lang="en-US" altLang="en-US" smtClean="0"/>
              <a:t>Multistep process by which information encoded in a gene guides the assembly of an RNA or protein product</a:t>
            </a:r>
          </a:p>
          <a:p>
            <a:pPr lvl="1"/>
            <a:r>
              <a:rPr lang="en-US" altLang="en-US" smtClean="0"/>
              <a:t>Information flows from DNA to RNA to protein</a:t>
            </a:r>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Gene Expression</a:t>
            </a:r>
            <a:endParaRPr lang="en-US" altLang="en-US" dirty="0"/>
          </a:p>
        </p:txBody>
      </p:sp>
      <p:pic>
        <p:nvPicPr>
          <p:cNvPr id="4" name="Picture 3" descr="An illustration shows a spiral Helix structure placed horizontally with small projections facing each other within the structure. Hexagonal structures are attached to spiral structure. The projections are attached to the hexagonal structures. The process leading to the next step is labeled as, “DNA transcription”. The next illustration is a single horizontal wavy strip with projections facing up and down attached to the hexagonal structures on the horizontal wavy strip. The process leading to the next step is labeled as, “RNA translation”. This further points to a coiled strip that resembles a spring and has been labeled as, “Protein”.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5040" y="1524000"/>
            <a:ext cx="5753921" cy="4648200"/>
          </a:xfrm>
          <a:prstGeom prst="rect">
            <a:avLst/>
          </a:prstGeom>
        </p:spPr>
      </p:pic>
    </p:spTree>
    <p:extLst>
      <p:ext uri="{BB962C8B-B14F-4D97-AF65-F5344CB8AC3E}">
        <p14:creationId xmlns:p14="http://schemas.microsoft.com/office/powerpoint/2010/main" val="84990184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9.2 Transcription: DNA to RNA</a:t>
            </a:r>
            <a:endParaRPr lang="en-US" dirty="0"/>
          </a:p>
        </p:txBody>
      </p:sp>
      <p:sp>
        <p:nvSpPr>
          <p:cNvPr id="23555" name="Content Placeholder 2"/>
          <p:cNvSpPr>
            <a:spLocks noGrp="1"/>
          </p:cNvSpPr>
          <p:nvPr>
            <p:ph idx="1"/>
          </p:nvPr>
        </p:nvSpPr>
        <p:spPr/>
        <p:txBody>
          <a:bodyPr/>
          <a:lstStyle/>
          <a:p>
            <a:r>
              <a:rPr lang="en-US" altLang="en-US" smtClean="0"/>
              <a:t>The same base-pairing rules for DNA also govern RNA synthesis in transcription</a:t>
            </a:r>
          </a:p>
          <a:p>
            <a:pPr lvl="1"/>
            <a:r>
              <a:rPr lang="en-US" altLang="en-US" smtClean="0"/>
              <a:t>An RNA strand is so similar to a DNA strand that the two can base-pair if their nucleotide sequences are complementary</a:t>
            </a:r>
          </a:p>
          <a:p>
            <a:pPr lvl="1"/>
            <a:r>
              <a:rPr lang="en-US" altLang="en-US" smtClean="0"/>
              <a:t>G pairs with C, and A pairs with U (uracil)</a:t>
            </a:r>
            <a:endParaRPr lang="en-US" altLang="en-US" dirty="0"/>
          </a:p>
        </p:txBody>
      </p:sp>
    </p:spTree>
  </p:cSld>
  <p:clrMapOvr>
    <a:masterClrMapping/>
  </p:clrMapOvr>
</p:sld>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5073</TotalTime>
  <Words>2828</Words>
  <Application>Microsoft Office PowerPoint</Application>
  <PresentationFormat>On-screen Show (4:3)</PresentationFormat>
  <Paragraphs>237</Paragraphs>
  <Slides>48</Slides>
  <Notes>47</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Sample</vt:lpstr>
      <vt:lpstr>Biology Concepts &amp; Applications</vt:lpstr>
      <vt:lpstr>9.1 Introducing Gene Expression</vt:lpstr>
      <vt:lpstr>RNA</vt:lpstr>
      <vt:lpstr>Comparing DNA and RNA</vt:lpstr>
      <vt:lpstr>Types of RNA</vt:lpstr>
      <vt:lpstr>RNA to Protein (1 of 2)</vt:lpstr>
      <vt:lpstr>RNA to Protein (2 of 2)</vt:lpstr>
      <vt:lpstr>Gene Expression</vt:lpstr>
      <vt:lpstr>9.2 Transcription: DNA to RNA</vt:lpstr>
      <vt:lpstr>Base-Pairing</vt:lpstr>
      <vt:lpstr>Transcription vs. Replication</vt:lpstr>
      <vt:lpstr>Transcription (1 of 3)</vt:lpstr>
      <vt:lpstr>Transcription (2 of 3)</vt:lpstr>
      <vt:lpstr>Transcription (3 of 3)</vt:lpstr>
      <vt:lpstr>Process of Transcription</vt:lpstr>
      <vt:lpstr>Post–Transcriptional Modifications (1 of 3)</vt:lpstr>
      <vt:lpstr>Post–Transcriptional Modifications (2 of 3)</vt:lpstr>
      <vt:lpstr>Post–Transcriptional Modification (3 of 3)</vt:lpstr>
      <vt:lpstr>9.3 RNA and the Genetic Code</vt:lpstr>
      <vt:lpstr>The Genetic Code</vt:lpstr>
      <vt:lpstr>The Messenger: mRNA</vt:lpstr>
      <vt:lpstr>Correspondence Between DNA, RNA, and Protein</vt:lpstr>
      <vt:lpstr>The Code (1 of 2)</vt:lpstr>
      <vt:lpstr>The Code (2 of 2)</vt:lpstr>
      <vt:lpstr>The Translators: rRNA and tRNA (1 of 4)</vt:lpstr>
      <vt:lpstr>The Translators: rRNA and tRNA (2 of 4)</vt:lpstr>
      <vt:lpstr>The Translators: rRNA and tRNA (3 of 4)</vt:lpstr>
      <vt:lpstr>The Translators: rRNA and tRNA (4 of 4)</vt:lpstr>
      <vt:lpstr>Ribosome Structure</vt:lpstr>
      <vt:lpstr>tRNA Structure</vt:lpstr>
      <vt:lpstr>9.4 Translation: RNA to Protein</vt:lpstr>
      <vt:lpstr>Translation (1 of 2)</vt:lpstr>
      <vt:lpstr>Translation (2 of 2)</vt:lpstr>
      <vt:lpstr>Zooming in on Translation</vt:lpstr>
      <vt:lpstr>9.5 Consequences of Mutations</vt:lpstr>
      <vt:lpstr>Mutations (1 of 3)</vt:lpstr>
      <vt:lpstr>Mutations (2 of 3)</vt:lpstr>
      <vt:lpstr>Mutations (3 of 3)</vt:lpstr>
      <vt:lpstr>Sickle Cell Anemia</vt:lpstr>
      <vt:lpstr>Consequences of Mutations (1 of 4)</vt:lpstr>
      <vt:lpstr>Consequences of Mutations (2 of 4)</vt:lpstr>
      <vt:lpstr>Consequences of Mutations (3 of 4)</vt:lpstr>
      <vt:lpstr>Consequences of Mutations (4 of 4)</vt:lpstr>
      <vt:lpstr>The “Sphynx” Mutation</vt:lpstr>
      <vt:lpstr>Application: The Aptly Acronymed RIPs</vt:lpstr>
      <vt:lpstr>Ricin Injector</vt:lpstr>
      <vt:lpstr>Lethal Lineup</vt:lpstr>
      <vt:lpstr>Discuss</vt:lpstr>
    </vt:vector>
  </TitlesOfParts>
  <Company>Jacqueline Bennett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 From DNA to Protein</dc:title>
  <dc:creator>Starr</dc:creator>
  <cp:lastModifiedBy>CD</cp:lastModifiedBy>
  <cp:revision>285</cp:revision>
  <dcterms:modified xsi:type="dcterms:W3CDTF">2017-02-13T07:35:56Z</dcterms:modified>
</cp:coreProperties>
</file>