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53"/>
  </p:notesMasterIdLst>
  <p:sldIdLst>
    <p:sldId id="308" r:id="rId2"/>
    <p:sldId id="259" r:id="rId3"/>
    <p:sldId id="260" r:id="rId4"/>
    <p:sldId id="261" r:id="rId5"/>
    <p:sldId id="262" r:id="rId6"/>
    <p:sldId id="263" r:id="rId7"/>
    <p:sldId id="264" r:id="rId8"/>
    <p:sldId id="265" r:id="rId9"/>
    <p:sldId id="309"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custDataLst>
    <p:tags r:id="rId5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6690" autoAdjust="0"/>
  </p:normalViewPr>
  <p:slideViewPr>
    <p:cSldViewPr>
      <p:cViewPr varScale="1">
        <p:scale>
          <a:sx n="131" d="100"/>
          <a:sy n="131" d="100"/>
        </p:scale>
        <p:origin x="1044" y="96"/>
      </p:cViewPr>
      <p:guideLst>
        <p:guide orient="horz" pos="2160"/>
        <p:guide orient="horz" pos="960"/>
        <p:guide orient="horz" pos="384"/>
        <p:guide pos="2880"/>
      </p:guideLst>
    </p:cSldViewPr>
  </p:slideViewPr>
  <p:outlineViewPr>
    <p:cViewPr>
      <p:scale>
        <a:sx n="33" d="100"/>
        <a:sy n="33" d="100"/>
      </p:scale>
      <p:origin x="0" y="21150"/>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a:t>
            </a:fld>
            <a:endParaRPr lang="en-US" dirty="0"/>
          </a:p>
        </p:txBody>
      </p:sp>
    </p:spTree>
    <p:extLst>
      <p:ext uri="{BB962C8B-B14F-4D97-AF65-F5344CB8AC3E}">
        <p14:creationId xmlns:p14="http://schemas.microsoft.com/office/powerpoint/2010/main" val="1630688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6804" name="Slide Number Placeholder 3"/>
          <p:cNvSpPr>
            <a:spLocks noGrp="1"/>
          </p:cNvSpPr>
          <p:nvPr>
            <p:ph type="sldNum" sz="quarter" idx="5"/>
          </p:nvPr>
        </p:nvSpPr>
        <p:spPr>
          <a:noFill/>
        </p:spPr>
        <p:txBody>
          <a:bodyPr/>
          <a:lstStyle/>
          <a:p>
            <a:fld id="{A6D7F258-A7D9-654A-896C-82DA0CA2E20E}" type="slidenum">
              <a:rPr lang="en-US"/>
              <a:pPr/>
              <a:t>12</a:t>
            </a:fld>
            <a:endParaRPr lang="en-US" dirty="0"/>
          </a:p>
        </p:txBody>
      </p:sp>
    </p:spTree>
    <p:extLst>
      <p:ext uri="{BB962C8B-B14F-4D97-AF65-F5344CB8AC3E}">
        <p14:creationId xmlns:p14="http://schemas.microsoft.com/office/powerpoint/2010/main" val="276897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7828" name="Slide Number Placeholder 3"/>
          <p:cNvSpPr>
            <a:spLocks noGrp="1"/>
          </p:cNvSpPr>
          <p:nvPr>
            <p:ph type="sldNum" sz="quarter" idx="5"/>
          </p:nvPr>
        </p:nvSpPr>
        <p:spPr>
          <a:noFill/>
        </p:spPr>
        <p:txBody>
          <a:bodyPr/>
          <a:lstStyle/>
          <a:p>
            <a:fld id="{C11B5323-EE9A-9C4C-825F-9D8B58521672}" type="slidenum">
              <a:rPr lang="en-US"/>
              <a:pPr/>
              <a:t>13</a:t>
            </a:fld>
            <a:endParaRPr lang="en-US" dirty="0"/>
          </a:p>
        </p:txBody>
      </p:sp>
    </p:spTree>
    <p:extLst>
      <p:ext uri="{BB962C8B-B14F-4D97-AF65-F5344CB8AC3E}">
        <p14:creationId xmlns:p14="http://schemas.microsoft.com/office/powerpoint/2010/main" val="386622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8852" name="Slide Number Placeholder 3"/>
          <p:cNvSpPr>
            <a:spLocks noGrp="1"/>
          </p:cNvSpPr>
          <p:nvPr>
            <p:ph type="sldNum" sz="quarter" idx="5"/>
          </p:nvPr>
        </p:nvSpPr>
        <p:spPr>
          <a:noFill/>
        </p:spPr>
        <p:txBody>
          <a:bodyPr/>
          <a:lstStyle/>
          <a:p>
            <a:fld id="{49B62651-D882-4947-9446-495460AE04A7}" type="slidenum">
              <a:rPr lang="en-US"/>
              <a:pPr/>
              <a:t>14</a:t>
            </a:fld>
            <a:endParaRPr lang="en-US" dirty="0"/>
          </a:p>
        </p:txBody>
      </p:sp>
    </p:spTree>
    <p:extLst>
      <p:ext uri="{BB962C8B-B14F-4D97-AF65-F5344CB8AC3E}">
        <p14:creationId xmlns:p14="http://schemas.microsoft.com/office/powerpoint/2010/main" val="3912224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15</a:t>
            </a:fld>
            <a:endParaRPr lang="en-US" dirty="0"/>
          </a:p>
        </p:txBody>
      </p:sp>
    </p:spTree>
    <p:extLst>
      <p:ext uri="{BB962C8B-B14F-4D97-AF65-F5344CB8AC3E}">
        <p14:creationId xmlns:p14="http://schemas.microsoft.com/office/powerpoint/2010/main" val="256111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b="0" dirty="0">
                <a:ea typeface="ＭＳ Ｐゴシック" charset="-128"/>
              </a:rPr>
              <a:t>Figure 6.5</a:t>
            </a:r>
            <a:r>
              <a:rPr lang="en-US" b="0" baseline="0" dirty="0">
                <a:ea typeface="ＭＳ Ｐゴシック" charset="-128"/>
              </a:rPr>
              <a:t> </a:t>
            </a:r>
            <a:r>
              <a:rPr lang="en-US" sz="1200" b="0" kern="1200" baseline="0" dirty="0">
                <a:solidFill>
                  <a:schemeClr val="tx1"/>
                </a:solidFill>
                <a:ea typeface="ＭＳ Ｐゴシック" pitchFamily="1" charset="-128"/>
              </a:rPr>
              <a:t>T</a:t>
            </a:r>
            <a:r>
              <a:rPr lang="en-US" sz="1200" kern="1200" baseline="0" dirty="0">
                <a:solidFill>
                  <a:schemeClr val="tx1"/>
                </a:solidFill>
                <a:ea typeface="ＭＳ Ｐゴシック" pitchFamily="1" charset="-128"/>
                <a:cs typeface="ＭＳ Ｐゴシック" charset="-128"/>
              </a:rPr>
              <a:t>otal fertility rates for the United States between 1917 and 2015. Critical thinking: The U.S. fertility rate has declined and remained at or below replacement levels since 1972. So why is the population of the United States still increasing?</a:t>
            </a:r>
            <a:endParaRPr lang="en-US" b="1" dirty="0">
              <a:ea typeface="ＭＳ Ｐゴシック" charset="-128"/>
            </a:endParaRPr>
          </a:p>
        </p:txBody>
      </p:sp>
      <p:sp>
        <p:nvSpPr>
          <p:cNvPr id="81924" name="Slide Number Placeholder 3"/>
          <p:cNvSpPr>
            <a:spLocks noGrp="1"/>
          </p:cNvSpPr>
          <p:nvPr>
            <p:ph type="sldNum" sz="quarter" idx="5"/>
          </p:nvPr>
        </p:nvSpPr>
        <p:spPr>
          <a:noFill/>
        </p:spPr>
        <p:txBody>
          <a:bodyPr/>
          <a:lstStyle/>
          <a:p>
            <a:fld id="{154CC6D9-508B-A841-AA15-D455A6924537}" type="slidenum">
              <a:rPr lang="en-US"/>
              <a:pPr/>
              <a:t>16</a:t>
            </a:fld>
            <a:endParaRPr lang="en-US" dirty="0"/>
          </a:p>
        </p:txBody>
      </p:sp>
    </p:spTree>
    <p:extLst>
      <p:ext uri="{BB962C8B-B14F-4D97-AF65-F5344CB8AC3E}">
        <p14:creationId xmlns:p14="http://schemas.microsoft.com/office/powerpoint/2010/main" val="1036938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17</a:t>
            </a:fld>
            <a:endParaRPr lang="en-US" dirty="0"/>
          </a:p>
        </p:txBody>
      </p:sp>
    </p:spTree>
    <p:extLst>
      <p:ext uri="{BB962C8B-B14F-4D97-AF65-F5344CB8AC3E}">
        <p14:creationId xmlns:p14="http://schemas.microsoft.com/office/powerpoint/2010/main" val="2899011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6.A </a:t>
            </a:r>
            <a:r>
              <a:rPr lang="en-US" sz="1200" b="0" i="0" u="none" strike="noStrike" kern="1200" baseline="0" dirty="0">
                <a:solidFill>
                  <a:schemeClr val="tx1"/>
                </a:solidFill>
                <a:latin typeface="Arial"/>
                <a:ea typeface="ＭＳ Ｐゴシック" pitchFamily="1" charset="-128"/>
                <a:cs typeface="ＭＳ Ｐゴシック" charset="-128"/>
              </a:rPr>
              <a:t>World population projections to 2050 from three different organizations: the UN, the U.S. Census Bureau, and IIASA. Note that the uppermost, middle, and lowermost curves of these five projections are all from the UN, each assuming a different level of fertility. Data analysis: What are the ranges (differences between the lowest and highest) in these projections for 2030, 2040, and 2050?</a:t>
            </a:r>
            <a:endParaRPr lang="en-US" dirty="0"/>
          </a:p>
        </p:txBody>
      </p:sp>
      <p:sp>
        <p:nvSpPr>
          <p:cNvPr id="4" name="Slide Number Placeholder 3"/>
          <p:cNvSpPr>
            <a:spLocks noGrp="1"/>
          </p:cNvSpPr>
          <p:nvPr>
            <p:ph type="sldNum" sz="quarter" idx="10"/>
          </p:nvPr>
        </p:nvSpPr>
        <p:spPr/>
        <p:txBody>
          <a:bodyPr/>
          <a:lstStyle/>
          <a:p>
            <a:fld id="{F9AFFC9A-B198-D846-BC4B-64CA8CB0214B}" type="slidenum">
              <a:rPr lang="en-US" smtClean="0"/>
              <a:pPr/>
              <a:t>18</a:t>
            </a:fld>
            <a:endParaRPr lang="en-US" dirty="0"/>
          </a:p>
        </p:txBody>
      </p:sp>
    </p:spTree>
    <p:extLst>
      <p:ext uri="{BB962C8B-B14F-4D97-AF65-F5344CB8AC3E}">
        <p14:creationId xmlns:p14="http://schemas.microsoft.com/office/powerpoint/2010/main" val="213556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2948" name="Slide Number Placeholder 3"/>
          <p:cNvSpPr>
            <a:spLocks noGrp="1"/>
          </p:cNvSpPr>
          <p:nvPr>
            <p:ph type="sldNum" sz="quarter" idx="5"/>
          </p:nvPr>
        </p:nvSpPr>
        <p:spPr>
          <a:noFill/>
        </p:spPr>
        <p:txBody>
          <a:bodyPr/>
          <a:lstStyle/>
          <a:p>
            <a:fld id="{FE6AAE38-6E60-4C4A-8791-076C83274675}" type="slidenum">
              <a:rPr lang="en-US"/>
              <a:pPr/>
              <a:t>19</a:t>
            </a:fld>
            <a:endParaRPr lang="en-US" dirty="0"/>
          </a:p>
        </p:txBody>
      </p:sp>
    </p:spTree>
    <p:extLst>
      <p:ext uri="{BB962C8B-B14F-4D97-AF65-F5344CB8AC3E}">
        <p14:creationId xmlns:p14="http://schemas.microsoft.com/office/powerpoint/2010/main" val="1622456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68610E-6DA9-D647-8B57-383726B7E73E}" type="slidenum">
              <a:rPr lang="en-US"/>
              <a:pPr>
                <a:defRPr/>
              </a:pPr>
              <a:t>20</a:t>
            </a:fld>
            <a:endParaRPr lang="en-US" dirty="0"/>
          </a:p>
        </p:txBody>
      </p:sp>
      <p:sp>
        <p:nvSpPr>
          <p:cNvPr id="6553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0" dirty="0"/>
              <a:t>Figure 6.6 </a:t>
            </a:r>
            <a:r>
              <a:rPr lang="en-US" dirty="0"/>
              <a:t>Legal immigration to the United States, 1820–2013 (the last year for which data are available). The large increase in immigration since 1989 resulted mostly from the Immigration Reform and Control Act of 1986, which granted legal status to certain illegal immigrants who could show they had been living in the country before January 1, 1982. </a:t>
            </a:r>
          </a:p>
        </p:txBody>
      </p:sp>
    </p:spTree>
    <p:extLst>
      <p:ext uri="{BB962C8B-B14F-4D97-AF65-F5344CB8AC3E}">
        <p14:creationId xmlns:p14="http://schemas.microsoft.com/office/powerpoint/2010/main" val="3607702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35523"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sz="1200" b="0" i="0" u="none" strike="noStrike" kern="1200" baseline="0" dirty="0">
                <a:solidFill>
                  <a:schemeClr val="tx1"/>
                </a:solidFill>
                <a:ea typeface="ＭＳ Ｐゴシック" pitchFamily="1" charset="-128"/>
                <a:cs typeface="ＭＳ Ｐゴシック" charset="-128"/>
              </a:rPr>
              <a:t>Figure 6.7 Some major changes took place in the United States between 1900 and 2000. Critical thinking: Which two of these changes do</a:t>
            </a:r>
            <a:r>
              <a:rPr lang="en-US" sz="1200" b="0" i="0" u="none" strike="noStrike" kern="1200" dirty="0">
                <a:solidFill>
                  <a:schemeClr val="tx1"/>
                </a:solidFill>
                <a:ea typeface="ＭＳ Ｐゴシック" pitchFamily="1" charset="-128"/>
                <a:cs typeface="ＭＳ Ｐゴシック" charset="-128"/>
              </a:rPr>
              <a:t> </a:t>
            </a:r>
            <a:r>
              <a:rPr lang="en-US" sz="1200" b="0" i="0" u="none" strike="noStrike" kern="1200" baseline="0" dirty="0">
                <a:solidFill>
                  <a:schemeClr val="tx1"/>
                </a:solidFill>
                <a:ea typeface="ＭＳ Ｐゴシック" pitchFamily="1" charset="-128"/>
                <a:cs typeface="ＭＳ Ｐゴシック" charset="-128"/>
              </a:rPr>
              <a:t>you think had the biggest impacts on the U.S. ecological footprint?</a:t>
            </a:r>
            <a:endParaRPr lang="en-US" sz="1800" dirty="0">
              <a:ea typeface="ＭＳ Ｐゴシック" charset="-128"/>
            </a:endParaRPr>
          </a:p>
        </p:txBody>
      </p:sp>
    </p:spTree>
    <p:extLst>
      <p:ext uri="{BB962C8B-B14F-4D97-AF65-F5344CB8AC3E}">
        <p14:creationId xmlns:p14="http://schemas.microsoft.com/office/powerpoint/2010/main" val="332026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a:t>
            </a:fld>
            <a:endParaRPr lang="en-US" dirty="0"/>
          </a:p>
        </p:txBody>
      </p:sp>
    </p:spTree>
    <p:extLst>
      <p:ext uri="{BB962C8B-B14F-4D97-AF65-F5344CB8AC3E}">
        <p14:creationId xmlns:p14="http://schemas.microsoft.com/office/powerpoint/2010/main" val="320265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6020" name="Slide Number Placeholder 3"/>
          <p:cNvSpPr>
            <a:spLocks noGrp="1"/>
          </p:cNvSpPr>
          <p:nvPr>
            <p:ph type="sldNum" sz="quarter" idx="5"/>
          </p:nvPr>
        </p:nvSpPr>
        <p:spPr>
          <a:noFill/>
        </p:spPr>
        <p:txBody>
          <a:bodyPr/>
          <a:lstStyle/>
          <a:p>
            <a:fld id="{C3DF352D-1AFC-A540-A2EF-36BB33437203}" type="slidenum">
              <a:rPr lang="en-US"/>
              <a:pPr/>
              <a:t>22</a:t>
            </a:fld>
            <a:endParaRPr lang="en-US" dirty="0"/>
          </a:p>
        </p:txBody>
      </p:sp>
    </p:spTree>
    <p:extLst>
      <p:ext uri="{BB962C8B-B14F-4D97-AF65-F5344CB8AC3E}">
        <p14:creationId xmlns:p14="http://schemas.microsoft.com/office/powerpoint/2010/main" val="3909635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BF3D165A-46AC-7D48-AAB6-56291979BE7D}" type="slidenum">
              <a:rPr lang="en-US"/>
              <a:pPr/>
              <a:t>23</a:t>
            </a:fld>
            <a:endParaRPr lang="en-US" dirty="0"/>
          </a:p>
        </p:txBody>
      </p:sp>
    </p:spTree>
    <p:extLst>
      <p:ext uri="{BB962C8B-B14F-4D97-AF65-F5344CB8AC3E}">
        <p14:creationId xmlns:p14="http://schemas.microsoft.com/office/powerpoint/2010/main" val="2713669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noProof="1">
                <a:solidFill>
                  <a:srgbClr val="221E1F"/>
                </a:solidFill>
                <a:ea typeface="ＭＳ Ｐゴシック" charset="-128"/>
              </a:rPr>
              <a:t>Figure 6</a:t>
            </a:r>
            <a:r>
              <a:rPr lang="en-US" noProof="1">
                <a:solidFill>
                  <a:srgbClr val="221E1F"/>
                </a:solidFill>
                <a:ea typeface="ＭＳ Ｐゴシック" charset="-128"/>
              </a:rPr>
              <a:t>.8</a:t>
            </a:r>
            <a:r>
              <a:rPr noProof="1">
                <a:solidFill>
                  <a:srgbClr val="221E1F"/>
                </a:solidFill>
                <a:ea typeface="ＭＳ Ｐゴシック" charset="-128"/>
              </a:rPr>
              <a:t> </a:t>
            </a:r>
            <a:r>
              <a:rPr lang="en-US" sz="1200" kern="1200" baseline="0" dirty="0">
                <a:solidFill>
                  <a:schemeClr val="tx1"/>
                </a:solidFill>
              </a:rPr>
              <a:t>This young boy spends much of his day carrying bricks.</a:t>
            </a:r>
            <a:endParaRPr noProof="1">
              <a:solidFill>
                <a:srgbClr val="221E1F"/>
              </a:solidFill>
              <a:ea typeface="ＭＳ Ｐゴシック" charset="-128"/>
            </a:endParaRPr>
          </a:p>
        </p:txBody>
      </p:sp>
      <p:sp>
        <p:nvSpPr>
          <p:cNvPr id="88068" name="Slide Number Placeholder 3"/>
          <p:cNvSpPr>
            <a:spLocks noGrp="1"/>
          </p:cNvSpPr>
          <p:nvPr>
            <p:ph type="sldNum" sz="quarter" idx="5"/>
          </p:nvPr>
        </p:nvSpPr>
        <p:spPr>
          <a:noFill/>
        </p:spPr>
        <p:txBody>
          <a:bodyPr/>
          <a:lstStyle/>
          <a:p>
            <a:fld id="{0152C68C-52AA-E24C-8AD5-4D786AF0FD8D}" type="slidenum">
              <a:rPr lang="en-US"/>
              <a:pPr/>
              <a:t>24</a:t>
            </a:fld>
            <a:endParaRPr lang="en-US" dirty="0"/>
          </a:p>
        </p:txBody>
      </p:sp>
    </p:spTree>
    <p:extLst>
      <p:ext uri="{BB962C8B-B14F-4D97-AF65-F5344CB8AC3E}">
        <p14:creationId xmlns:p14="http://schemas.microsoft.com/office/powerpoint/2010/main" val="363549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0116" name="Slide Number Placeholder 3"/>
          <p:cNvSpPr>
            <a:spLocks noGrp="1"/>
          </p:cNvSpPr>
          <p:nvPr>
            <p:ph type="sldNum" sz="quarter" idx="5"/>
          </p:nvPr>
        </p:nvSpPr>
        <p:spPr>
          <a:noFill/>
        </p:spPr>
        <p:txBody>
          <a:bodyPr/>
          <a:lstStyle/>
          <a:p>
            <a:fld id="{951A0248-80FE-204C-A6B3-8FBF9C0FDD8D}" type="slidenum">
              <a:rPr lang="en-US"/>
              <a:pPr/>
              <a:t>25</a:t>
            </a:fld>
            <a:endParaRPr lang="en-US" dirty="0"/>
          </a:p>
        </p:txBody>
      </p:sp>
    </p:spTree>
    <p:extLst>
      <p:ext uri="{BB962C8B-B14F-4D97-AF65-F5344CB8AC3E}">
        <p14:creationId xmlns:p14="http://schemas.microsoft.com/office/powerpoint/2010/main" val="4066719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b="0" noProof="1">
                <a:solidFill>
                  <a:srgbClr val="221E1F"/>
                </a:solidFill>
                <a:ea typeface="ＭＳ Ｐゴシック" charset="-128"/>
              </a:rPr>
              <a:t>Figure 6</a:t>
            </a:r>
            <a:r>
              <a:rPr lang="en-US" b="0" noProof="1">
                <a:solidFill>
                  <a:srgbClr val="221E1F"/>
                </a:solidFill>
                <a:ea typeface="ＭＳ Ｐゴシック" charset="-128"/>
              </a:rPr>
              <a:t>.9</a:t>
            </a:r>
            <a:r>
              <a:rPr lang="en-US" b="0" baseline="0" noProof="1">
                <a:solidFill>
                  <a:srgbClr val="221E1F"/>
                </a:solidFill>
                <a:ea typeface="ＭＳ Ｐゴシック" charset="-128"/>
              </a:rPr>
              <a:t> Comparison of </a:t>
            </a:r>
            <a:r>
              <a:rPr lang="en-US" sz="1200" kern="1200" baseline="0" dirty="0">
                <a:solidFill>
                  <a:schemeClr val="tx1"/>
                </a:solidFill>
                <a:ea typeface="ＭＳ Ｐゴシック" pitchFamily="1" charset="-128"/>
                <a:cs typeface="ＭＳ Ｐゴシック" charset="-128"/>
              </a:rPr>
              <a:t>infant mortality rates for the world’s more-developed countries and less-developed countries, 1950–2014, with projections to 2050 based on medium population projections.</a:t>
            </a:r>
            <a:endParaRPr noProof="1">
              <a:solidFill>
                <a:srgbClr val="221E1F"/>
              </a:solidFill>
              <a:ea typeface="ＭＳ Ｐゴシック" charset="-128"/>
            </a:endParaRPr>
          </a:p>
        </p:txBody>
      </p:sp>
      <p:sp>
        <p:nvSpPr>
          <p:cNvPr id="92164" name="Slide Number Placeholder 3"/>
          <p:cNvSpPr>
            <a:spLocks noGrp="1"/>
          </p:cNvSpPr>
          <p:nvPr>
            <p:ph type="sldNum" sz="quarter" idx="5"/>
          </p:nvPr>
        </p:nvSpPr>
        <p:spPr>
          <a:noFill/>
        </p:spPr>
        <p:txBody>
          <a:bodyPr/>
          <a:lstStyle/>
          <a:p>
            <a:fld id="{D2266A41-A78C-C040-A465-1CD4AA113824}" type="slidenum">
              <a:rPr lang="en-US"/>
              <a:pPr/>
              <a:t>26</a:t>
            </a:fld>
            <a:endParaRPr lang="en-US" dirty="0"/>
          </a:p>
        </p:txBody>
      </p:sp>
    </p:spTree>
    <p:extLst>
      <p:ext uri="{BB962C8B-B14F-4D97-AF65-F5344CB8AC3E}">
        <p14:creationId xmlns:p14="http://schemas.microsoft.com/office/powerpoint/2010/main" val="1378941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4212" name="Slide Number Placeholder 3"/>
          <p:cNvSpPr>
            <a:spLocks noGrp="1"/>
          </p:cNvSpPr>
          <p:nvPr>
            <p:ph type="sldNum" sz="quarter" idx="5"/>
          </p:nvPr>
        </p:nvSpPr>
        <p:spPr>
          <a:noFill/>
        </p:spPr>
        <p:txBody>
          <a:bodyPr/>
          <a:lstStyle/>
          <a:p>
            <a:fld id="{A66D0A06-3212-D04B-B242-4517DF4E9349}" type="slidenum">
              <a:rPr lang="en-US"/>
              <a:pPr/>
              <a:t>27</a:t>
            </a:fld>
            <a:endParaRPr lang="en-US" dirty="0"/>
          </a:p>
        </p:txBody>
      </p:sp>
    </p:spTree>
    <p:extLst>
      <p:ext uri="{BB962C8B-B14F-4D97-AF65-F5344CB8AC3E}">
        <p14:creationId xmlns:p14="http://schemas.microsoft.com/office/powerpoint/2010/main" val="1034740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7284" name="Slide Number Placeholder 3"/>
          <p:cNvSpPr>
            <a:spLocks noGrp="1"/>
          </p:cNvSpPr>
          <p:nvPr>
            <p:ph type="sldNum" sz="quarter" idx="5"/>
          </p:nvPr>
        </p:nvSpPr>
        <p:spPr>
          <a:noFill/>
        </p:spPr>
        <p:txBody>
          <a:bodyPr/>
          <a:lstStyle/>
          <a:p>
            <a:fld id="{5068E80F-BEB1-7743-893C-D9A93A2F57B1}" type="slidenum">
              <a:rPr lang="en-US"/>
              <a:pPr/>
              <a:t>28</a:t>
            </a:fld>
            <a:endParaRPr lang="en-US" dirty="0"/>
          </a:p>
        </p:txBody>
      </p:sp>
    </p:spTree>
    <p:extLst>
      <p:ext uri="{BB962C8B-B14F-4D97-AF65-F5344CB8AC3E}">
        <p14:creationId xmlns:p14="http://schemas.microsoft.com/office/powerpoint/2010/main" val="1510919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8308" name="Slide Number Placeholder 3"/>
          <p:cNvSpPr>
            <a:spLocks noGrp="1"/>
          </p:cNvSpPr>
          <p:nvPr>
            <p:ph type="sldNum" sz="quarter" idx="5"/>
          </p:nvPr>
        </p:nvSpPr>
        <p:spPr>
          <a:noFill/>
        </p:spPr>
        <p:txBody>
          <a:bodyPr/>
          <a:lstStyle/>
          <a:p>
            <a:fld id="{7931F4B1-EF1C-CC43-9B8C-ED2C8AE3D750}" type="slidenum">
              <a:rPr lang="en-US"/>
              <a:pPr/>
              <a:t>29</a:t>
            </a:fld>
            <a:endParaRPr lang="en-US" dirty="0"/>
          </a:p>
        </p:txBody>
      </p:sp>
    </p:spTree>
    <p:extLst>
      <p:ext uri="{BB962C8B-B14F-4D97-AF65-F5344CB8AC3E}">
        <p14:creationId xmlns:p14="http://schemas.microsoft.com/office/powerpoint/2010/main" val="3336492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sz="1200" b="0" i="0" u="none" strike="noStrike" kern="1200" baseline="0" dirty="0">
                <a:solidFill>
                  <a:schemeClr val="tx1"/>
                </a:solidFill>
                <a:ea typeface="ＭＳ Ｐゴシック" pitchFamily="1" charset="-128"/>
                <a:cs typeface="ＭＳ Ｐゴシック" charset="-128"/>
              </a:rPr>
              <a:t>Figure 6.10 Generalized population age-structure diagrams for countries with rapid (1.5–3%), slow (0.3–1.4%), zero (0–0.2%), and negative (declining) population growth rates. Question: Which of these diagrams best represents the country where you live?</a:t>
            </a:r>
            <a:endParaRPr noProof="1">
              <a:solidFill>
                <a:srgbClr val="221E1F"/>
              </a:solidFill>
              <a:ea typeface="ＭＳ Ｐゴシック" charset="-128"/>
            </a:endParaRPr>
          </a:p>
        </p:txBody>
      </p:sp>
      <p:sp>
        <p:nvSpPr>
          <p:cNvPr id="99332" name="Slide Number Placeholder 3"/>
          <p:cNvSpPr>
            <a:spLocks noGrp="1"/>
          </p:cNvSpPr>
          <p:nvPr>
            <p:ph type="sldNum" sz="quarter" idx="5"/>
          </p:nvPr>
        </p:nvSpPr>
        <p:spPr>
          <a:noFill/>
        </p:spPr>
        <p:txBody>
          <a:bodyPr/>
          <a:lstStyle/>
          <a:p>
            <a:fld id="{209DFDDD-3863-6C46-AD76-2DFA9CC63D01}" type="slidenum">
              <a:rPr lang="en-US"/>
              <a:pPr/>
              <a:t>30</a:t>
            </a:fld>
            <a:endParaRPr lang="en-US" dirty="0"/>
          </a:p>
        </p:txBody>
      </p:sp>
    </p:spTree>
    <p:extLst>
      <p:ext uri="{BB962C8B-B14F-4D97-AF65-F5344CB8AC3E}">
        <p14:creationId xmlns:p14="http://schemas.microsoft.com/office/powerpoint/2010/main" val="2865043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1380" name="Slide Number Placeholder 3"/>
          <p:cNvSpPr>
            <a:spLocks noGrp="1"/>
          </p:cNvSpPr>
          <p:nvPr>
            <p:ph type="sldNum" sz="quarter" idx="5"/>
          </p:nvPr>
        </p:nvSpPr>
        <p:spPr>
          <a:noFill/>
        </p:spPr>
        <p:txBody>
          <a:bodyPr/>
          <a:lstStyle/>
          <a:p>
            <a:fld id="{81B0B066-22B0-8A47-93C2-CD685E5241D9}" type="slidenum">
              <a:rPr lang="en-US"/>
              <a:pPr/>
              <a:t>31</a:t>
            </a:fld>
            <a:endParaRPr lang="en-US" dirty="0"/>
          </a:p>
        </p:txBody>
      </p:sp>
    </p:spTree>
    <p:extLst>
      <p:ext uri="{BB962C8B-B14F-4D97-AF65-F5344CB8AC3E}">
        <p14:creationId xmlns:p14="http://schemas.microsoft.com/office/powerpoint/2010/main" val="210896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3492" name="Slide Number Placeholder 3"/>
          <p:cNvSpPr>
            <a:spLocks noGrp="1"/>
          </p:cNvSpPr>
          <p:nvPr>
            <p:ph type="sldNum" sz="quarter" idx="5"/>
          </p:nvPr>
        </p:nvSpPr>
        <p:spPr>
          <a:noFill/>
        </p:spPr>
        <p:txBody>
          <a:bodyPr/>
          <a:lstStyle/>
          <a:p>
            <a:fld id="{D6462B7A-AC2E-2C44-9377-684368A1964B}" type="slidenum">
              <a:rPr lang="en-US"/>
              <a:pPr/>
              <a:t>4</a:t>
            </a:fld>
            <a:endParaRPr lang="en-US" dirty="0"/>
          </a:p>
        </p:txBody>
      </p:sp>
    </p:spTree>
    <p:extLst>
      <p:ext uri="{BB962C8B-B14F-4D97-AF65-F5344CB8AC3E}">
        <p14:creationId xmlns:p14="http://schemas.microsoft.com/office/powerpoint/2010/main" val="1202479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Figure 6.11 </a:t>
            </a:r>
            <a:r>
              <a:rPr lang="en-US" sz="1200" kern="1200" dirty="0">
                <a:solidFill>
                  <a:schemeClr val="tx1"/>
                </a:solidFill>
                <a:effectLst/>
                <a:latin typeface="Arial"/>
                <a:ea typeface="ＭＳ Ｐゴシック" pitchFamily="1" charset="-128"/>
                <a:cs typeface="ＭＳ Ｐゴシック" charset="-128"/>
              </a:rPr>
              <a:t>Age-structure diagrams tracking the baby-boom generation in the United States, 1955, 1985, 2015, and 2035 (projected). </a:t>
            </a:r>
            <a:r>
              <a:rPr lang="en-US" sz="1200" b="0" i="0" kern="1200" dirty="0">
                <a:solidFill>
                  <a:schemeClr val="tx1"/>
                </a:solidFill>
                <a:effectLst/>
                <a:latin typeface="Arial"/>
                <a:ea typeface="ＭＳ Ｐゴシック" pitchFamily="1" charset="-128"/>
                <a:cs typeface="ＭＳ Ｐゴシック" charset="-128"/>
              </a:rPr>
              <a:t>Critical thinking: </a:t>
            </a:r>
            <a:r>
              <a:rPr lang="en-US" sz="1200" kern="1200" dirty="0">
                <a:solidFill>
                  <a:schemeClr val="tx1"/>
                </a:solidFill>
                <a:effectLst/>
                <a:latin typeface="Arial"/>
                <a:ea typeface="ＭＳ Ｐゴシック" pitchFamily="1" charset="-128"/>
                <a:cs typeface="ＭＳ Ｐゴシック" charset="-128"/>
              </a:rPr>
              <a:t>How might the projected age structure in 2035 affect you? </a:t>
            </a:r>
            <a:endParaRPr lang="en-US" b="1" dirty="0"/>
          </a:p>
        </p:txBody>
      </p:sp>
      <p:sp>
        <p:nvSpPr>
          <p:cNvPr id="4" name="Slide Number Placeholder 3"/>
          <p:cNvSpPr>
            <a:spLocks noGrp="1"/>
          </p:cNvSpPr>
          <p:nvPr>
            <p:ph type="sldNum" sz="quarter" idx="10"/>
          </p:nvPr>
        </p:nvSpPr>
        <p:spPr/>
        <p:txBody>
          <a:bodyPr/>
          <a:lstStyle/>
          <a:p>
            <a:fld id="{F9AFFC9A-B198-D846-BC4B-64CA8CB0214B}" type="slidenum">
              <a:rPr lang="en-US" smtClean="0"/>
              <a:pPr/>
              <a:t>32</a:t>
            </a:fld>
            <a:endParaRPr lang="en-US" dirty="0"/>
          </a:p>
        </p:txBody>
      </p:sp>
    </p:spTree>
    <p:extLst>
      <p:ext uri="{BB962C8B-B14F-4D97-AF65-F5344CB8AC3E}">
        <p14:creationId xmlns:p14="http://schemas.microsoft.com/office/powerpoint/2010/main" val="371369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6.12 The</a:t>
            </a:r>
            <a:r>
              <a:rPr lang="en-US" baseline="0" dirty="0"/>
              <a:t> world’s age structure 1950, 2010, and 2050 (projected). Critical thinking: How might the projected age structure in 2050 affect you?</a:t>
            </a:r>
            <a:endParaRPr lang="en-US" dirty="0"/>
          </a:p>
        </p:txBody>
      </p:sp>
      <p:sp>
        <p:nvSpPr>
          <p:cNvPr id="4" name="Slide Number Placeholder 3"/>
          <p:cNvSpPr>
            <a:spLocks noGrp="1"/>
          </p:cNvSpPr>
          <p:nvPr>
            <p:ph type="sldNum" sz="quarter" idx="10"/>
          </p:nvPr>
        </p:nvSpPr>
        <p:spPr/>
        <p:txBody>
          <a:bodyPr/>
          <a:lstStyle/>
          <a:p>
            <a:fld id="{F9AFFC9A-B198-D846-BC4B-64CA8CB0214B}" type="slidenum">
              <a:rPr lang="en-US" smtClean="0"/>
              <a:pPr/>
              <a:t>33</a:t>
            </a:fld>
            <a:endParaRPr lang="en-US" dirty="0"/>
          </a:p>
        </p:txBody>
      </p:sp>
    </p:spTree>
    <p:extLst>
      <p:ext uri="{BB962C8B-B14F-4D97-AF65-F5344CB8AC3E}">
        <p14:creationId xmlns:p14="http://schemas.microsoft.com/office/powerpoint/2010/main" val="1177103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BA100FA0-2ACA-A444-ACB6-57C825E31B1E}" type="slidenum">
              <a:rPr lang="en-US"/>
              <a:pPr/>
              <a:t>34</a:t>
            </a:fld>
            <a:endParaRPr lang="en-US" dirty="0"/>
          </a:p>
        </p:txBody>
      </p:sp>
    </p:spTree>
    <p:extLst>
      <p:ext uri="{BB962C8B-B14F-4D97-AF65-F5344CB8AC3E}">
        <p14:creationId xmlns:p14="http://schemas.microsoft.com/office/powerpoint/2010/main" val="3805912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b="0" noProof="1">
                <a:solidFill>
                  <a:srgbClr val="221E1F"/>
                </a:solidFill>
                <a:ea typeface="ＭＳ Ｐゴシック" charset="-128"/>
              </a:rPr>
              <a:t>Figure 6</a:t>
            </a:r>
            <a:r>
              <a:rPr lang="en-US" b="0" noProof="1">
                <a:solidFill>
                  <a:srgbClr val="221E1F"/>
                </a:solidFill>
                <a:ea typeface="ＭＳ Ｐゴシック" charset="-128"/>
              </a:rPr>
              <a:t>.13</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Rapid population decline can cause several problems. Critical thinking: Which two of these problems do you think are the most important?</a:t>
            </a:r>
            <a:endParaRPr noProof="1">
              <a:solidFill>
                <a:srgbClr val="221E1F"/>
              </a:solidFill>
              <a:ea typeface="ＭＳ Ｐゴシック" charset="-128"/>
            </a:endParaRPr>
          </a:p>
        </p:txBody>
      </p:sp>
      <p:sp>
        <p:nvSpPr>
          <p:cNvPr id="104452" name="Slide Number Placeholder 3"/>
          <p:cNvSpPr>
            <a:spLocks noGrp="1"/>
          </p:cNvSpPr>
          <p:nvPr>
            <p:ph type="sldNum" sz="quarter" idx="5"/>
          </p:nvPr>
        </p:nvSpPr>
        <p:spPr>
          <a:noFill/>
        </p:spPr>
        <p:txBody>
          <a:bodyPr/>
          <a:lstStyle/>
          <a:p>
            <a:fld id="{35357696-377B-0647-8C29-4DBBE1BF770A}" type="slidenum">
              <a:rPr lang="en-US"/>
              <a:pPr/>
              <a:t>35</a:t>
            </a:fld>
            <a:endParaRPr lang="en-US" dirty="0"/>
          </a:p>
        </p:txBody>
      </p:sp>
    </p:spTree>
    <p:extLst>
      <p:ext uri="{BB962C8B-B14F-4D97-AF65-F5344CB8AC3E}">
        <p14:creationId xmlns:p14="http://schemas.microsoft.com/office/powerpoint/2010/main" val="2988757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7524" name="Slide Number Placeholder 3"/>
          <p:cNvSpPr>
            <a:spLocks noGrp="1"/>
          </p:cNvSpPr>
          <p:nvPr>
            <p:ph type="sldNum" sz="quarter" idx="5"/>
          </p:nvPr>
        </p:nvSpPr>
        <p:spPr>
          <a:noFill/>
        </p:spPr>
        <p:txBody>
          <a:bodyPr/>
          <a:lstStyle/>
          <a:p>
            <a:fld id="{EBC48598-8F97-4B46-B892-9CDDFAD6F420}" type="slidenum">
              <a:rPr lang="en-US"/>
              <a:pPr/>
              <a:t>36</a:t>
            </a:fld>
            <a:endParaRPr lang="en-US" dirty="0"/>
          </a:p>
        </p:txBody>
      </p:sp>
    </p:spTree>
    <p:extLst>
      <p:ext uri="{BB962C8B-B14F-4D97-AF65-F5344CB8AC3E}">
        <p14:creationId xmlns:p14="http://schemas.microsoft.com/office/powerpoint/2010/main" val="300329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6.14 </a:t>
            </a:r>
            <a:r>
              <a:rPr lang="en-US" sz="1200" b="0" i="0" u="none" strike="noStrike" kern="1200" baseline="0" dirty="0">
                <a:solidFill>
                  <a:schemeClr val="tx1"/>
                </a:solidFill>
                <a:latin typeface="Arial"/>
                <a:ea typeface="ＭＳ Ｐゴシック" pitchFamily="1" charset="-128"/>
                <a:cs typeface="ＭＳ Ｐゴシック" charset="-128"/>
              </a:rPr>
              <a:t>The demographic transition, which a country can experience as it becomes industrialized and more economically developed, can take place in four stages. Question: At what stage is the country where you live?</a:t>
            </a:r>
            <a:endParaRPr lang="en-US" dirty="0"/>
          </a:p>
        </p:txBody>
      </p:sp>
      <p:sp>
        <p:nvSpPr>
          <p:cNvPr id="4" name="Slide Number Placeholder 3"/>
          <p:cNvSpPr>
            <a:spLocks noGrp="1"/>
          </p:cNvSpPr>
          <p:nvPr>
            <p:ph type="sldNum" sz="quarter" idx="10"/>
          </p:nvPr>
        </p:nvSpPr>
        <p:spPr/>
        <p:txBody>
          <a:bodyPr/>
          <a:lstStyle/>
          <a:p>
            <a:fld id="{F9AFFC9A-B198-D846-BC4B-64CA8CB0214B}" type="slidenum">
              <a:rPr lang="en-US" smtClean="0"/>
              <a:pPr/>
              <a:t>37</a:t>
            </a:fld>
            <a:endParaRPr lang="en-US" dirty="0"/>
          </a:p>
        </p:txBody>
      </p:sp>
    </p:spTree>
    <p:extLst>
      <p:ext uri="{BB962C8B-B14F-4D97-AF65-F5344CB8AC3E}">
        <p14:creationId xmlns:p14="http://schemas.microsoft.com/office/powerpoint/2010/main" val="3233431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8548" name="Slide Number Placeholder 3"/>
          <p:cNvSpPr>
            <a:spLocks noGrp="1"/>
          </p:cNvSpPr>
          <p:nvPr>
            <p:ph type="sldNum" sz="quarter" idx="5"/>
          </p:nvPr>
        </p:nvSpPr>
        <p:spPr>
          <a:noFill/>
        </p:spPr>
        <p:txBody>
          <a:bodyPr/>
          <a:lstStyle/>
          <a:p>
            <a:fld id="{97C7A5F4-CF93-CC41-98BF-49467CA3DB01}" type="slidenum">
              <a:rPr lang="en-US"/>
              <a:pPr/>
              <a:t>38</a:t>
            </a:fld>
            <a:endParaRPr lang="en-US" dirty="0"/>
          </a:p>
        </p:txBody>
      </p:sp>
    </p:spTree>
    <p:extLst>
      <p:ext uri="{BB962C8B-B14F-4D97-AF65-F5344CB8AC3E}">
        <p14:creationId xmlns:p14="http://schemas.microsoft.com/office/powerpoint/2010/main" val="2182686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2644" name="Slide Number Placeholder 3"/>
          <p:cNvSpPr>
            <a:spLocks noGrp="1"/>
          </p:cNvSpPr>
          <p:nvPr>
            <p:ph type="sldNum" sz="quarter" idx="5"/>
          </p:nvPr>
        </p:nvSpPr>
        <p:spPr>
          <a:noFill/>
        </p:spPr>
        <p:txBody>
          <a:bodyPr/>
          <a:lstStyle/>
          <a:p>
            <a:fld id="{77688F2B-0001-0C4F-AEF9-4169D61B0813}" type="slidenum">
              <a:rPr lang="en-US"/>
              <a:pPr/>
              <a:t>39</a:t>
            </a:fld>
            <a:endParaRPr lang="en-US" dirty="0"/>
          </a:p>
        </p:txBody>
      </p:sp>
    </p:spTree>
    <p:extLst>
      <p:ext uri="{BB962C8B-B14F-4D97-AF65-F5344CB8AC3E}">
        <p14:creationId xmlns:p14="http://schemas.microsoft.com/office/powerpoint/2010/main" val="3445200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b="0" noProof="1">
                <a:solidFill>
                  <a:srgbClr val="221E1F"/>
                </a:solidFill>
                <a:ea typeface="ＭＳ Ｐゴシック" charset="-128"/>
              </a:rPr>
              <a:t>Figure 6</a:t>
            </a:r>
            <a:r>
              <a:rPr lang="en-US" b="0" noProof="1">
                <a:solidFill>
                  <a:srgbClr val="221E1F"/>
                </a:solidFill>
                <a:ea typeface="ＭＳ Ｐゴシック" charset="-128"/>
              </a:rPr>
              <a:t>.15</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This woman in Nepal is bringing home firewood. Typically, she spends two hours a day, two or three times a week, on this task.</a:t>
            </a:r>
            <a:endParaRPr noProof="1">
              <a:solidFill>
                <a:srgbClr val="221E1F"/>
              </a:solidFill>
              <a:ea typeface="ＭＳ Ｐゴシック" charset="-128"/>
            </a:endParaRPr>
          </a:p>
        </p:txBody>
      </p:sp>
      <p:sp>
        <p:nvSpPr>
          <p:cNvPr id="113668" name="Slide Number Placeholder 3"/>
          <p:cNvSpPr>
            <a:spLocks noGrp="1"/>
          </p:cNvSpPr>
          <p:nvPr>
            <p:ph type="sldNum" sz="quarter" idx="5"/>
          </p:nvPr>
        </p:nvSpPr>
        <p:spPr>
          <a:noFill/>
        </p:spPr>
        <p:txBody>
          <a:bodyPr/>
          <a:lstStyle/>
          <a:p>
            <a:fld id="{C957189B-79D5-0241-AC50-1F1D2C149670}" type="slidenum">
              <a:rPr lang="en-US"/>
              <a:pPr/>
              <a:t>40</a:t>
            </a:fld>
            <a:endParaRPr lang="en-US" dirty="0"/>
          </a:p>
        </p:txBody>
      </p:sp>
    </p:spTree>
    <p:extLst>
      <p:ext uri="{BB962C8B-B14F-4D97-AF65-F5344CB8AC3E}">
        <p14:creationId xmlns:p14="http://schemas.microsoft.com/office/powerpoint/2010/main" val="2111782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4692" name="Slide Number Placeholder 3"/>
          <p:cNvSpPr>
            <a:spLocks noGrp="1"/>
          </p:cNvSpPr>
          <p:nvPr>
            <p:ph type="sldNum" sz="quarter" idx="5"/>
          </p:nvPr>
        </p:nvSpPr>
        <p:spPr>
          <a:noFill/>
        </p:spPr>
        <p:txBody>
          <a:bodyPr/>
          <a:lstStyle/>
          <a:p>
            <a:fld id="{F032DEC9-9601-2A45-80CC-CE4056E48D4E}" type="slidenum">
              <a:rPr lang="en-US"/>
              <a:pPr/>
              <a:t>41</a:t>
            </a:fld>
            <a:endParaRPr lang="en-US" dirty="0"/>
          </a:p>
        </p:txBody>
      </p:sp>
    </p:spTree>
    <p:extLst>
      <p:ext uri="{BB962C8B-B14F-4D97-AF65-F5344CB8AC3E}">
        <p14:creationId xmlns:p14="http://schemas.microsoft.com/office/powerpoint/2010/main" val="421382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6564" name="Slide Number Placeholder 3"/>
          <p:cNvSpPr>
            <a:spLocks noGrp="1"/>
          </p:cNvSpPr>
          <p:nvPr>
            <p:ph type="sldNum" sz="quarter" idx="5"/>
          </p:nvPr>
        </p:nvSpPr>
        <p:spPr>
          <a:noFill/>
        </p:spPr>
        <p:txBody>
          <a:bodyPr/>
          <a:lstStyle/>
          <a:p>
            <a:fld id="{259F2DDD-2AEE-9D49-A7DB-9C5032C48D73}" type="slidenum">
              <a:rPr lang="en-US"/>
              <a:pPr/>
              <a:t>5</a:t>
            </a:fld>
            <a:endParaRPr lang="en-US" dirty="0"/>
          </a:p>
        </p:txBody>
      </p:sp>
    </p:spTree>
    <p:extLst>
      <p:ext uri="{BB962C8B-B14F-4D97-AF65-F5344CB8AC3E}">
        <p14:creationId xmlns:p14="http://schemas.microsoft.com/office/powerpoint/2010/main" val="2279859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5716" name="Slide Number Placeholder 3"/>
          <p:cNvSpPr>
            <a:spLocks noGrp="1"/>
          </p:cNvSpPr>
          <p:nvPr>
            <p:ph type="sldNum" sz="quarter" idx="5"/>
          </p:nvPr>
        </p:nvSpPr>
        <p:spPr>
          <a:noFill/>
        </p:spPr>
        <p:txBody>
          <a:bodyPr/>
          <a:lstStyle/>
          <a:p>
            <a:fld id="{FC80FD55-582F-804E-9885-AC89A55B4B1E}" type="slidenum">
              <a:rPr lang="en-US"/>
              <a:pPr/>
              <a:t>42</a:t>
            </a:fld>
            <a:endParaRPr lang="en-US" dirty="0"/>
          </a:p>
        </p:txBody>
      </p:sp>
    </p:spTree>
    <p:extLst>
      <p:ext uri="{BB962C8B-B14F-4D97-AF65-F5344CB8AC3E}">
        <p14:creationId xmlns:p14="http://schemas.microsoft.com/office/powerpoint/2010/main" val="3061236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6.16 </a:t>
            </a:r>
            <a:r>
              <a:rPr lang="en-US" sz="1200" kern="1200" dirty="0">
                <a:solidFill>
                  <a:schemeClr val="tx1"/>
                </a:solidFill>
                <a:effectLst/>
                <a:latin typeface="Arial"/>
                <a:ea typeface="ＭＳ Ｐゴシック" pitchFamily="1" charset="-128"/>
                <a:cs typeface="ＭＳ Ｐゴシック" charset="-128"/>
              </a:rPr>
              <a:t>Age structure changes in India 2010 and 2035 (projected). </a:t>
            </a:r>
            <a:r>
              <a:rPr lang="en-US" sz="1200" b="0" i="0" kern="1200" dirty="0">
                <a:solidFill>
                  <a:schemeClr val="tx1"/>
                </a:solidFill>
                <a:effectLst/>
                <a:latin typeface="Arial"/>
                <a:ea typeface="ＭＳ Ｐゴシック" pitchFamily="1" charset="-128"/>
                <a:cs typeface="ＭＳ Ｐゴシック" charset="-128"/>
              </a:rPr>
              <a:t>Critical thinking: </a:t>
            </a:r>
            <a:r>
              <a:rPr lang="en-US" sz="1200" kern="1200" dirty="0">
                <a:solidFill>
                  <a:schemeClr val="tx1"/>
                </a:solidFill>
                <a:effectLst/>
                <a:latin typeface="Arial"/>
                <a:ea typeface="ＭＳ Ｐゴシック" pitchFamily="1" charset="-128"/>
                <a:cs typeface="ＭＳ Ｐゴシック" charset="-128"/>
              </a:rPr>
              <a:t>How might the projected age structure in 2035 affect India’s ability to reduce poverty?</a:t>
            </a:r>
            <a:endParaRPr lang="en-US" dirty="0"/>
          </a:p>
        </p:txBody>
      </p:sp>
      <p:sp>
        <p:nvSpPr>
          <p:cNvPr id="4" name="Slide Number Placeholder 3"/>
          <p:cNvSpPr>
            <a:spLocks noGrp="1"/>
          </p:cNvSpPr>
          <p:nvPr>
            <p:ph type="sldNum" sz="quarter" idx="10"/>
          </p:nvPr>
        </p:nvSpPr>
        <p:spPr/>
        <p:txBody>
          <a:bodyPr/>
          <a:lstStyle/>
          <a:p>
            <a:fld id="{F9AFFC9A-B198-D846-BC4B-64CA8CB0214B}" type="slidenum">
              <a:rPr lang="en-US" smtClean="0"/>
              <a:pPr/>
              <a:t>43</a:t>
            </a:fld>
            <a:endParaRPr lang="en-US" dirty="0"/>
          </a:p>
        </p:txBody>
      </p:sp>
    </p:spTree>
    <p:extLst>
      <p:ext uri="{BB962C8B-B14F-4D97-AF65-F5344CB8AC3E}">
        <p14:creationId xmlns:p14="http://schemas.microsoft.com/office/powerpoint/2010/main" val="42663344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b="0" noProof="1">
                <a:solidFill>
                  <a:srgbClr val="221E1F"/>
                </a:solidFill>
                <a:ea typeface="ＭＳ Ｐゴシック" charset="-128"/>
              </a:rPr>
              <a:t>Figure 6</a:t>
            </a:r>
            <a:r>
              <a:rPr lang="en-US" b="0" noProof="1">
                <a:solidFill>
                  <a:srgbClr val="221E1F"/>
                </a:solidFill>
                <a:ea typeface="ＭＳ Ｐゴシック" charset="-128"/>
              </a:rPr>
              <a:t>.17</a:t>
            </a:r>
            <a:r>
              <a:rPr b="0" noProof="1">
                <a:solidFill>
                  <a:srgbClr val="221E1F"/>
                </a:solidFill>
                <a:ea typeface="ＭＳ Ｐゴシック" charset="-128"/>
              </a:rPr>
              <a:t> </a:t>
            </a:r>
            <a:r>
              <a:rPr lang="en-US" sz="1200" kern="1200" baseline="0" dirty="0">
                <a:solidFill>
                  <a:schemeClr val="tx1"/>
                </a:solidFill>
                <a:ea typeface="ＭＳ Ｐゴシック" pitchFamily="1" charset="-128"/>
                <a:cs typeface="ＭＳ Ｐゴシック" charset="-128"/>
              </a:rPr>
              <a:t>Homeless people in Kolkata, India.</a:t>
            </a:r>
            <a:endParaRPr noProof="1">
              <a:solidFill>
                <a:srgbClr val="221E1F"/>
              </a:solidFill>
              <a:ea typeface="ＭＳ Ｐゴシック" charset="-128"/>
            </a:endParaRPr>
          </a:p>
        </p:txBody>
      </p:sp>
      <p:sp>
        <p:nvSpPr>
          <p:cNvPr id="116740" name="Slide Number Placeholder 3"/>
          <p:cNvSpPr>
            <a:spLocks noGrp="1"/>
          </p:cNvSpPr>
          <p:nvPr>
            <p:ph type="sldNum" sz="quarter" idx="5"/>
          </p:nvPr>
        </p:nvSpPr>
        <p:spPr>
          <a:noFill/>
        </p:spPr>
        <p:txBody>
          <a:bodyPr/>
          <a:lstStyle/>
          <a:p>
            <a:fld id="{1FE7729C-972F-DD47-8E99-ECEAF94F075F}" type="slidenum">
              <a:rPr lang="en-US"/>
              <a:pPr/>
              <a:t>44</a:t>
            </a:fld>
            <a:endParaRPr lang="en-US" dirty="0"/>
          </a:p>
        </p:txBody>
      </p:sp>
    </p:spTree>
    <p:extLst>
      <p:ext uri="{BB962C8B-B14F-4D97-AF65-F5344CB8AC3E}">
        <p14:creationId xmlns:p14="http://schemas.microsoft.com/office/powerpoint/2010/main" val="3811085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45</a:t>
            </a:fld>
            <a:endParaRPr lang="en-US" dirty="0"/>
          </a:p>
        </p:txBody>
      </p:sp>
    </p:spTree>
    <p:extLst>
      <p:ext uri="{BB962C8B-B14F-4D97-AF65-F5344CB8AC3E}">
        <p14:creationId xmlns:p14="http://schemas.microsoft.com/office/powerpoint/2010/main" val="1956355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46</a:t>
            </a:fld>
            <a:endParaRPr lang="en-US" dirty="0"/>
          </a:p>
        </p:txBody>
      </p:sp>
    </p:spTree>
    <p:extLst>
      <p:ext uri="{BB962C8B-B14F-4D97-AF65-F5344CB8AC3E}">
        <p14:creationId xmlns:p14="http://schemas.microsoft.com/office/powerpoint/2010/main" val="1516968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6.18 </a:t>
            </a:r>
            <a:r>
              <a:rPr lang="en-US" sz="1200" kern="1200" dirty="0">
                <a:solidFill>
                  <a:schemeClr val="tx1"/>
                </a:solidFill>
                <a:effectLst/>
                <a:latin typeface="Arial"/>
                <a:ea typeface="ＭＳ Ｐゴシック" pitchFamily="1" charset="-128"/>
                <a:cs typeface="ＭＳ Ｐゴシック" charset="-128"/>
              </a:rPr>
              <a:t>Old and new housing in heavily populated Shanghai, China in 2015.</a:t>
            </a:r>
            <a:endParaRPr lang="en-US" dirty="0"/>
          </a:p>
        </p:txBody>
      </p:sp>
      <p:sp>
        <p:nvSpPr>
          <p:cNvPr id="4" name="Slide Number Placeholder 3"/>
          <p:cNvSpPr>
            <a:spLocks noGrp="1"/>
          </p:cNvSpPr>
          <p:nvPr>
            <p:ph type="sldNum" sz="quarter" idx="10"/>
          </p:nvPr>
        </p:nvSpPr>
        <p:spPr/>
        <p:txBody>
          <a:bodyPr/>
          <a:lstStyle/>
          <a:p>
            <a:fld id="{F9AFFC9A-B198-D846-BC4B-64CA8CB0214B}" type="slidenum">
              <a:rPr lang="en-US" smtClean="0"/>
              <a:pPr/>
              <a:t>47</a:t>
            </a:fld>
            <a:endParaRPr lang="en-US" dirty="0"/>
          </a:p>
        </p:txBody>
      </p:sp>
    </p:spTree>
    <p:extLst>
      <p:ext uri="{BB962C8B-B14F-4D97-AF65-F5344CB8AC3E}">
        <p14:creationId xmlns:p14="http://schemas.microsoft.com/office/powerpoint/2010/main" val="2196906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Figure 6.19 </a:t>
            </a:r>
            <a:r>
              <a:rPr lang="en-US" sz="1200" kern="1200" dirty="0">
                <a:solidFill>
                  <a:schemeClr val="tx1"/>
                </a:solidFill>
                <a:effectLst/>
                <a:latin typeface="Arial"/>
                <a:ea typeface="ＭＳ Ｐゴシック" pitchFamily="1" charset="-128"/>
                <a:cs typeface="ＭＳ Ｐゴシック" charset="-128"/>
              </a:rPr>
              <a:t>Age structure in China: 2010 and 2035 (projected). </a:t>
            </a:r>
            <a:r>
              <a:rPr lang="en-US" sz="1200" b="0" i="0" kern="1200" dirty="0">
                <a:solidFill>
                  <a:schemeClr val="tx1"/>
                </a:solidFill>
                <a:effectLst/>
                <a:latin typeface="Arial"/>
                <a:ea typeface="ＭＳ Ｐゴシック" pitchFamily="1" charset="-128"/>
                <a:cs typeface="ＭＳ Ｐゴシック" charset="-128"/>
              </a:rPr>
              <a:t>Critical thinking: How might the projected age structure</a:t>
            </a:r>
            <a:r>
              <a:rPr lang="en-US" sz="1200" kern="1200" dirty="0">
                <a:solidFill>
                  <a:schemeClr val="tx1"/>
                </a:solidFill>
                <a:effectLst/>
                <a:latin typeface="Arial"/>
                <a:ea typeface="ＭＳ Ｐゴシック" pitchFamily="1" charset="-128"/>
                <a:cs typeface="ＭＳ Ｐゴシック" charset="-128"/>
              </a:rPr>
              <a:t> in 2035 affect China’s economy?</a:t>
            </a:r>
            <a:r>
              <a:rPr lang="en-US" sz="1200" kern="1200" baseline="0" dirty="0">
                <a:solidFill>
                  <a:schemeClr val="tx1"/>
                </a:solidFill>
                <a:effectLst/>
                <a:latin typeface="Arial"/>
                <a:ea typeface="ＭＳ Ｐゴシック" pitchFamily="1" charset="-128"/>
                <a:cs typeface="ＭＳ Ｐゴシック" charset="-128"/>
              </a:rPr>
              <a:t> </a:t>
            </a:r>
            <a:endParaRPr lang="en-US" sz="1200" kern="1200" dirty="0">
              <a:solidFill>
                <a:schemeClr val="tx1"/>
              </a:solidFill>
              <a:effectLst/>
              <a:latin typeface="Arial"/>
              <a:ea typeface="ＭＳ Ｐゴシック" pitchFamily="1"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F9AFFC9A-B198-D846-BC4B-64CA8CB0214B}" type="slidenum">
              <a:rPr lang="en-US" smtClean="0"/>
              <a:pPr/>
              <a:t>48</a:t>
            </a:fld>
            <a:endParaRPr lang="en-US" dirty="0"/>
          </a:p>
        </p:txBody>
      </p:sp>
    </p:spTree>
    <p:extLst>
      <p:ext uri="{BB962C8B-B14F-4D97-AF65-F5344CB8AC3E}">
        <p14:creationId xmlns:p14="http://schemas.microsoft.com/office/powerpoint/2010/main" val="3769293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49</a:t>
            </a:fld>
            <a:endParaRPr lang="en-US" dirty="0"/>
          </a:p>
        </p:txBody>
      </p:sp>
    </p:spTree>
    <p:extLst>
      <p:ext uri="{BB962C8B-B14F-4D97-AF65-F5344CB8AC3E}">
        <p14:creationId xmlns:p14="http://schemas.microsoft.com/office/powerpoint/2010/main" val="3418452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50</a:t>
            </a:fld>
            <a:endParaRPr lang="en-US" dirty="0"/>
          </a:p>
        </p:txBody>
      </p:sp>
    </p:spTree>
    <p:extLst>
      <p:ext uri="{BB962C8B-B14F-4D97-AF65-F5344CB8AC3E}">
        <p14:creationId xmlns:p14="http://schemas.microsoft.com/office/powerpoint/2010/main" val="31263372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51</a:t>
            </a:fld>
            <a:endParaRPr lang="en-US" dirty="0"/>
          </a:p>
        </p:txBody>
      </p:sp>
    </p:spTree>
    <p:extLst>
      <p:ext uri="{BB962C8B-B14F-4D97-AF65-F5344CB8AC3E}">
        <p14:creationId xmlns:p14="http://schemas.microsoft.com/office/powerpoint/2010/main" val="385066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2FEE2A-EC63-3047-A6BD-DB1E367AE30B}" type="slidenum">
              <a:rPr lang="en-US"/>
              <a:pPr>
                <a:defRPr/>
              </a:pPr>
              <a:t>6</a:t>
            </a:fld>
            <a:endParaRPr lang="en-US" dirty="0"/>
          </a:p>
        </p:txBody>
      </p:sp>
      <p:sp>
        <p:nvSpPr>
          <p:cNvPr id="409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4099" name="Rectangle 3"/>
          <p:cNvSpPr>
            <a:spLocks noGrp="1" noChangeArrowheads="1"/>
          </p:cNvSpPr>
          <p:nvPr>
            <p:ph type="body" idx="1"/>
          </p:nvPr>
        </p:nvSpPr>
        <p:spPr>
          <a:xfrm>
            <a:off x="912813" y="4343400"/>
            <a:ext cx="5032375" cy="4113213"/>
          </a:xfrm>
        </p:spPr>
        <p:txBody>
          <a:bodyPr lIns="91426" tIns="45714" rIns="91426" bIns="45714"/>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Figure 6.2 </a:t>
            </a:r>
            <a:r>
              <a:rPr lang="en-US" sz="1200" kern="1200" dirty="0">
                <a:solidFill>
                  <a:schemeClr val="tx1"/>
                </a:solidFill>
                <a:effectLst/>
                <a:latin typeface="Arial"/>
                <a:ea typeface="ＭＳ Ｐゴシック" pitchFamily="1" charset="-128"/>
                <a:cs typeface="ＭＳ Ｐゴシック" charset="-128"/>
              </a:rPr>
              <a:t>Global human population growth compared with population growth rate, 1950–2015, with projection to 2050 (in blue). </a:t>
            </a:r>
            <a:r>
              <a:rPr lang="en-US" sz="1200" b="0" i="0" kern="1200" dirty="0">
                <a:solidFill>
                  <a:schemeClr val="tx1"/>
                </a:solidFill>
                <a:effectLst/>
                <a:latin typeface="Arial"/>
                <a:ea typeface="ＭＳ Ｐゴシック" pitchFamily="1" charset="-128"/>
                <a:cs typeface="ＭＳ Ｐゴシック" charset="-128"/>
              </a:rPr>
              <a:t>Critical thinking: </a:t>
            </a:r>
            <a:r>
              <a:rPr lang="en-US" sz="1200" kern="1200" dirty="0">
                <a:solidFill>
                  <a:schemeClr val="tx1"/>
                </a:solidFill>
                <a:effectLst/>
                <a:latin typeface="Arial"/>
                <a:ea typeface="ＭＳ Ｐゴシック" pitchFamily="1" charset="-128"/>
                <a:cs typeface="ＭＳ Ｐゴシック" charset="-128"/>
              </a:rPr>
              <a:t>Why do you think that while the annual growth rate of world population has generally dropped since the 1960s, the population has continued to grow?</a:t>
            </a:r>
            <a:br>
              <a:rPr lang="en-US" dirty="0"/>
            </a:br>
            <a:endParaRPr lang="en-US" dirty="0"/>
          </a:p>
        </p:txBody>
      </p:sp>
    </p:spTree>
    <p:extLst>
      <p:ext uri="{BB962C8B-B14F-4D97-AF65-F5344CB8AC3E}">
        <p14:creationId xmlns:p14="http://schemas.microsoft.com/office/powerpoint/2010/main" val="182340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6.3 </a:t>
            </a:r>
            <a:r>
              <a:rPr lang="en-US" sz="1200" kern="1200" dirty="0">
                <a:solidFill>
                  <a:schemeClr val="tx1"/>
                </a:solidFill>
                <a:effectLst/>
                <a:latin typeface="Arial"/>
                <a:ea typeface="ＭＳ Ｐゴシック" pitchFamily="1" charset="-128"/>
                <a:cs typeface="ＭＳ Ｐゴシック" charset="-128"/>
              </a:rPr>
              <a:t>Most of the world’s population growth between 1950 and 2015 took place in the world’s less-developed countries. This gap is projected to increase between 2015 and 2050.</a:t>
            </a:r>
            <a:endParaRPr lang="en-US" dirty="0"/>
          </a:p>
        </p:txBody>
      </p:sp>
      <p:sp>
        <p:nvSpPr>
          <p:cNvPr id="4" name="Slide Number Placeholder 3"/>
          <p:cNvSpPr>
            <a:spLocks noGrp="1"/>
          </p:cNvSpPr>
          <p:nvPr>
            <p:ph type="sldNum" sz="quarter" idx="10"/>
          </p:nvPr>
        </p:nvSpPr>
        <p:spPr/>
        <p:txBody>
          <a:bodyPr/>
          <a:lstStyle/>
          <a:p>
            <a:fld id="{F9AFFC9A-B198-D846-BC4B-64CA8CB0214B}" type="slidenum">
              <a:rPr lang="en-US" smtClean="0"/>
              <a:pPr/>
              <a:t>7</a:t>
            </a:fld>
            <a:endParaRPr lang="en-US" dirty="0"/>
          </a:p>
        </p:txBody>
      </p:sp>
    </p:spTree>
    <p:extLst>
      <p:ext uri="{BB962C8B-B14F-4D97-AF65-F5344CB8AC3E}">
        <p14:creationId xmlns:p14="http://schemas.microsoft.com/office/powerpoint/2010/main" val="218656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8</a:t>
            </a:fld>
            <a:endParaRPr lang="en-US" dirty="0"/>
          </a:p>
        </p:txBody>
      </p:sp>
    </p:spTree>
    <p:extLst>
      <p:ext uri="{BB962C8B-B14F-4D97-AF65-F5344CB8AC3E}">
        <p14:creationId xmlns:p14="http://schemas.microsoft.com/office/powerpoint/2010/main" val="91694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10</a:t>
            </a:fld>
            <a:endParaRPr lang="en-US" dirty="0"/>
          </a:p>
        </p:txBody>
      </p:sp>
    </p:spTree>
    <p:extLst>
      <p:ext uri="{BB962C8B-B14F-4D97-AF65-F5344CB8AC3E}">
        <p14:creationId xmlns:p14="http://schemas.microsoft.com/office/powerpoint/2010/main" val="121708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Figure 6.4</a:t>
            </a:r>
            <a:r>
              <a:rPr lang="en-US" b="0" baseline="0" dirty="0"/>
              <a:t> </a:t>
            </a:r>
            <a:r>
              <a:rPr lang="en-US" sz="1200" b="0" kern="1200" baseline="0" dirty="0">
                <a:solidFill>
                  <a:schemeClr val="tx1"/>
                </a:solidFill>
                <a:ea typeface="ＭＳ Ｐゴシック" pitchFamily="1" charset="-128"/>
                <a:cs typeface="ＭＳ Ｐゴシック" charset="-128"/>
              </a:rPr>
              <a:t>We h</a:t>
            </a:r>
            <a:r>
              <a:rPr lang="en-US" sz="1200" kern="1200" baseline="0" dirty="0">
                <a:solidFill>
                  <a:schemeClr val="tx1"/>
                </a:solidFill>
                <a:ea typeface="ＭＳ Ｐゴシック" pitchFamily="1" charset="-128"/>
                <a:cs typeface="ＭＳ Ｐゴシック" charset="-128"/>
              </a:rPr>
              <a:t>umans have altered the natural systems that sustain our lives and economies in at least eight major ways to meet the increasing needs and wants of our growing population (Concept 6.1). Questions: In your daily living, do you think you contribute directly or indirectly to any of these harmful environmental impacts? Which ones? Explain.</a:t>
            </a:r>
            <a:endParaRPr lang="en-US" b="1" dirty="0"/>
          </a:p>
        </p:txBody>
      </p:sp>
      <p:sp>
        <p:nvSpPr>
          <p:cNvPr id="4" name="Slide Number Placeholder 3"/>
          <p:cNvSpPr>
            <a:spLocks noGrp="1"/>
          </p:cNvSpPr>
          <p:nvPr>
            <p:ph type="sldNum" sz="quarter" idx="10"/>
          </p:nvPr>
        </p:nvSpPr>
        <p:spPr/>
        <p:txBody>
          <a:bodyPr/>
          <a:lstStyle/>
          <a:p>
            <a:fld id="{F9AFFC9A-B198-D846-BC4B-64CA8CB0214B}" type="slidenum">
              <a:rPr lang="en-US" smtClean="0"/>
              <a:pPr/>
              <a:t>11</a:t>
            </a:fld>
            <a:endParaRPr lang="en-US" dirty="0"/>
          </a:p>
        </p:txBody>
      </p:sp>
    </p:spTree>
    <p:extLst>
      <p:ext uri="{BB962C8B-B14F-4D97-AF65-F5344CB8AC3E}">
        <p14:creationId xmlns:p14="http://schemas.microsoft.com/office/powerpoint/2010/main" val="564742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19402945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959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253640940"/>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1442694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89055088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baseline="300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19600" y="2929338"/>
            <a:ext cx="4267200" cy="2072440"/>
          </a:xfrm>
        </p:spPr>
        <p:txBody>
          <a:bodyPr/>
          <a:lstStyle/>
          <a:p>
            <a:pPr algn="ctr"/>
            <a:r>
              <a:rPr lang="en-US" sz="4000" b="1" dirty="0"/>
              <a:t>Chapter 8</a:t>
            </a:r>
          </a:p>
          <a:p>
            <a:pPr algn="ctr"/>
            <a:r>
              <a:rPr lang="en-US" sz="4000" dirty="0"/>
              <a:t>The Human Population</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F5A740AD-136B-4A12-B534-2C253B01D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125244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Population Growth and Natural Capital</a:t>
            </a:r>
            <a:br>
              <a:rPr lang="en-US" dirty="0"/>
            </a:br>
            <a:r>
              <a:rPr lang="en-US" dirty="0"/>
              <a:t>(1 of 2)</a:t>
            </a:r>
          </a:p>
        </p:txBody>
      </p:sp>
      <p:sp>
        <p:nvSpPr>
          <p:cNvPr id="3" name="Content Placeholder 2"/>
          <p:cNvSpPr>
            <a:spLocks noGrp="1"/>
          </p:cNvSpPr>
          <p:nvPr>
            <p:ph idx="1"/>
          </p:nvPr>
        </p:nvSpPr>
        <p:spPr/>
        <p:txBody>
          <a:bodyPr/>
          <a:lstStyle/>
          <a:p>
            <a:r>
              <a:rPr lang="en-US" dirty="0"/>
              <a:t>As the human population grows, so does the global human ecological footprint</a:t>
            </a:r>
          </a:p>
          <a:p>
            <a:r>
              <a:rPr lang="en-US" dirty="0"/>
              <a:t>Cultural carrying capacity</a:t>
            </a:r>
          </a:p>
          <a:p>
            <a:pPr lvl="1"/>
            <a:r>
              <a:rPr lang="en-US" dirty="0"/>
              <a:t>Maximum number of people who could live in reasonable freedom and comfort indefinitely, without decreasing the ability of the earth to sustain future generations</a:t>
            </a:r>
          </a:p>
        </p:txBody>
      </p:sp>
    </p:spTree>
    <p:extLst>
      <p:ext uri="{BB962C8B-B14F-4D97-AF65-F5344CB8AC3E}">
        <p14:creationId xmlns:p14="http://schemas.microsoft.com/office/powerpoint/2010/main" val="389847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 y="27709"/>
            <a:ext cx="9052560" cy="1039091"/>
          </a:xfrm>
        </p:spPr>
        <p:txBody>
          <a:bodyPr>
            <a:normAutofit fontScale="90000"/>
          </a:bodyPr>
          <a:lstStyle/>
          <a:p>
            <a:r>
              <a:rPr lang="en-US" dirty="0"/>
              <a:t>Human Population Growth and Natural Capital</a:t>
            </a:r>
            <a:br>
              <a:rPr lang="en-US" dirty="0"/>
            </a:br>
            <a:r>
              <a:rPr lang="en-US" dirty="0"/>
              <a:t>(2 of 2)</a:t>
            </a:r>
          </a:p>
        </p:txBody>
      </p:sp>
      <p:pic>
        <p:nvPicPr>
          <p:cNvPr id="2" name="Picture 1" descr="Figure shows three photos, namely, the first photo shows dry land with few trees, the second photo shows a tiger, and the third photo shows a car parked on a dry l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031" y="1505736"/>
            <a:ext cx="4240624" cy="4437864"/>
          </a:xfrm>
          <a:prstGeom prst="rect">
            <a:avLst/>
          </a:prstGeom>
        </p:spPr>
      </p:pic>
    </p:spTree>
    <p:extLst>
      <p:ext uri="{BB962C8B-B14F-4D97-AF65-F5344CB8AC3E}">
        <p14:creationId xmlns:p14="http://schemas.microsoft.com/office/powerpoint/2010/main" val="117158216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p:cNvSpPr>
            <a:spLocks noGrp="1" noChangeArrowheads="1"/>
          </p:cNvSpPr>
          <p:nvPr>
            <p:ph type="title"/>
          </p:nvPr>
        </p:nvSpPr>
        <p:spPr/>
        <p:txBody>
          <a:bodyPr>
            <a:normAutofit fontScale="90000"/>
          </a:bodyPr>
          <a:lstStyle/>
          <a:p>
            <a:r>
              <a:rPr lang="en-US" dirty="0"/>
              <a:t>8.2 What Factors Influence the Size of the Human Population? </a:t>
            </a:r>
          </a:p>
        </p:txBody>
      </p:sp>
      <p:sp>
        <p:nvSpPr>
          <p:cNvPr id="18435" name="Content Placeholder 1"/>
          <p:cNvSpPr>
            <a:spLocks noGrp="1" noChangeArrowheads="1"/>
          </p:cNvSpPr>
          <p:nvPr>
            <p:ph idx="1"/>
          </p:nvPr>
        </p:nvSpPr>
        <p:spPr/>
        <p:txBody>
          <a:bodyPr/>
          <a:lstStyle/>
          <a:p>
            <a:r>
              <a:rPr lang="en-US"/>
              <a:t>Population size increases through births and immigration</a:t>
            </a:r>
          </a:p>
          <a:p>
            <a:pPr lvl="1"/>
            <a:r>
              <a:rPr lang="en-US"/>
              <a:t>Decreases through deaths and emigration</a:t>
            </a:r>
          </a:p>
          <a:p>
            <a:r>
              <a:rPr lang="en-US"/>
              <a:t>Key factor that determines population size</a:t>
            </a:r>
          </a:p>
          <a:p>
            <a:pPr lvl="1"/>
            <a:r>
              <a:rPr lang="en-US"/>
              <a:t>Average number of children born to women in a population (total fertility rate)</a:t>
            </a:r>
            <a:endParaRPr lang="en-US" dirty="0"/>
          </a:p>
        </p:txBody>
      </p:sp>
    </p:spTree>
    <p:extLst>
      <p:ext uri="{BB962C8B-B14F-4D97-AF65-F5344CB8AC3E}">
        <p14:creationId xmlns:p14="http://schemas.microsoft.com/office/powerpoint/2010/main" val="255968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p:cNvSpPr>
            <a:spLocks noGrp="1" noChangeArrowheads="1"/>
          </p:cNvSpPr>
          <p:nvPr>
            <p:ph type="title"/>
          </p:nvPr>
        </p:nvSpPr>
        <p:spPr/>
        <p:txBody>
          <a:bodyPr>
            <a:normAutofit fontScale="90000"/>
          </a:bodyPr>
          <a:lstStyle/>
          <a:p>
            <a:r>
              <a:rPr lang="en-US"/>
              <a:t>The Human Population Can Grow, Decline, or Stabilize</a:t>
            </a:r>
            <a:endParaRPr lang="en-US" dirty="0"/>
          </a:p>
        </p:txBody>
      </p:sp>
      <p:sp>
        <p:nvSpPr>
          <p:cNvPr id="19459" name="Content Placeholder 1"/>
          <p:cNvSpPr>
            <a:spLocks noGrp="1" noChangeArrowheads="1"/>
          </p:cNvSpPr>
          <p:nvPr>
            <p:ph idx="1"/>
          </p:nvPr>
        </p:nvSpPr>
        <p:spPr/>
        <p:txBody>
          <a:bodyPr/>
          <a:lstStyle/>
          <a:p>
            <a:r>
              <a:rPr lang="en-US" dirty="0"/>
              <a:t>Population change = (Births + Immigration) – (Deaths + Emigration)</a:t>
            </a:r>
          </a:p>
          <a:p>
            <a:r>
              <a:rPr lang="en-US" dirty="0"/>
              <a:t>Crude birth rate</a:t>
            </a:r>
          </a:p>
          <a:p>
            <a:pPr lvl="1"/>
            <a:r>
              <a:rPr lang="en-US" dirty="0"/>
              <a:t>Number of live births per 1,000 people in a population per year</a:t>
            </a:r>
          </a:p>
          <a:p>
            <a:r>
              <a:rPr lang="en-US" dirty="0"/>
              <a:t>Crude death rate</a:t>
            </a:r>
          </a:p>
          <a:p>
            <a:pPr lvl="1"/>
            <a:r>
              <a:rPr lang="en-US" dirty="0"/>
              <a:t>Number of deaths per 1,000 people in a population per year</a:t>
            </a:r>
          </a:p>
        </p:txBody>
      </p:sp>
    </p:spTree>
    <p:extLst>
      <p:ext uri="{BB962C8B-B14F-4D97-AF65-F5344CB8AC3E}">
        <p14:creationId xmlns:p14="http://schemas.microsoft.com/office/powerpoint/2010/main" val="405860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noChangeArrowheads="1"/>
          </p:cNvSpPr>
          <p:nvPr>
            <p:ph type="title"/>
          </p:nvPr>
        </p:nvSpPr>
        <p:spPr/>
        <p:txBody>
          <a:bodyPr/>
          <a:lstStyle/>
          <a:p>
            <a:r>
              <a:rPr lang="en-US" dirty="0"/>
              <a:t>Fertility Rates (1 of 2)</a:t>
            </a:r>
          </a:p>
        </p:txBody>
      </p:sp>
      <p:sp>
        <p:nvSpPr>
          <p:cNvPr id="20483" name="Content Placeholder 3"/>
          <p:cNvSpPr>
            <a:spLocks noGrp="1" noChangeArrowheads="1"/>
          </p:cNvSpPr>
          <p:nvPr>
            <p:ph idx="1"/>
          </p:nvPr>
        </p:nvSpPr>
        <p:spPr/>
        <p:txBody>
          <a:bodyPr/>
          <a:lstStyle/>
          <a:p>
            <a:r>
              <a:rPr lang="en-US"/>
              <a:t>Replacement-level fertility rate</a:t>
            </a:r>
          </a:p>
          <a:p>
            <a:pPr lvl="1"/>
            <a:r>
              <a:rPr lang="en-US"/>
              <a:t>Average number of children a couple must bear to replace themselves</a:t>
            </a:r>
          </a:p>
          <a:p>
            <a:pPr lvl="1"/>
            <a:r>
              <a:rPr lang="en-US"/>
              <a:t>Approximately 2.1</a:t>
            </a:r>
          </a:p>
          <a:p>
            <a:pPr lvl="2"/>
            <a:r>
              <a:rPr lang="en-US"/>
              <a:t>Higher than 2 because some children die before reaching reproductive years</a:t>
            </a:r>
            <a:endParaRPr lang="en-US" dirty="0"/>
          </a:p>
        </p:txBody>
      </p:sp>
    </p:spTree>
    <p:extLst>
      <p:ext uri="{BB962C8B-B14F-4D97-AF65-F5344CB8AC3E}">
        <p14:creationId xmlns:p14="http://schemas.microsoft.com/office/powerpoint/2010/main" val="3424124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Fertility Rates (2 of 2)</a:t>
            </a:r>
          </a:p>
        </p:txBody>
      </p:sp>
      <p:sp>
        <p:nvSpPr>
          <p:cNvPr id="3" name="Content Placeholder 2"/>
          <p:cNvSpPr>
            <a:spLocks noGrp="1"/>
          </p:cNvSpPr>
          <p:nvPr>
            <p:ph idx="1"/>
          </p:nvPr>
        </p:nvSpPr>
        <p:spPr/>
        <p:txBody>
          <a:bodyPr/>
          <a:lstStyle/>
          <a:p>
            <a:r>
              <a:rPr lang="en-US" dirty="0"/>
              <a:t>Total fertility rate (TFR)</a:t>
            </a:r>
          </a:p>
          <a:p>
            <a:pPr lvl="1"/>
            <a:r>
              <a:rPr lang="en-US" dirty="0"/>
              <a:t>Average number of children born to women of childbearing age in a population </a:t>
            </a:r>
          </a:p>
          <a:p>
            <a:pPr lvl="1"/>
            <a:r>
              <a:rPr lang="en-US" dirty="0"/>
              <a:t>Between 1955 and 2012, the global TFR dropped from 5 to 2.5</a:t>
            </a:r>
          </a:p>
          <a:p>
            <a:pPr lvl="1"/>
            <a:r>
              <a:rPr lang="en-US" dirty="0"/>
              <a:t>To eventually halt population growth, the global TFR must drop to the fertility replacement level of 2.1</a:t>
            </a:r>
          </a:p>
        </p:txBody>
      </p:sp>
    </p:spTree>
    <p:extLst>
      <p:ext uri="{BB962C8B-B14F-4D97-AF65-F5344CB8AC3E}">
        <p14:creationId xmlns:p14="http://schemas.microsoft.com/office/powerpoint/2010/main" val="332584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llustration shows a linear graph that shows year starting with 1920 and ending at 2020 with an interval of 10 years along the x-axis and Births per woman starting from 0 and ending with 4.0 with an interval of 0.5 along the y-axis. The replacement level is a line parallel to the x-axis drawn at 2.1 along the y-axis and labeled. The linear graph starts at 0 along the x-axis and 3.3 along the y-axis and slopes down and touches the replacement level line at a point somewhere above 1935. Then the graph up and reaches the peak at somewhere above 1955 along the x-axis and 3.5 along the y-axis and then slopes down just below the Replacement level extends as a zig-zag line close to the Replacement level up to a point above 2015 along the x-axis. The entire linear graph is not straight line but a zig-zag line with hikes and slopes throughout. The region between 1945 and 1965 is shaded and labeled as Baby boom (1946 –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46" y="2209800"/>
            <a:ext cx="8545709" cy="2133600"/>
          </a:xfrm>
          <a:prstGeom prst="rect">
            <a:avLst/>
          </a:prstGeom>
        </p:spPr>
      </p:pic>
      <p:sp>
        <p:nvSpPr>
          <p:cNvPr id="4" name="Title 1"/>
          <p:cNvSpPr>
            <a:spLocks noGrp="1"/>
          </p:cNvSpPr>
          <p:nvPr>
            <p:ph type="title"/>
          </p:nvPr>
        </p:nvSpPr>
        <p:spPr>
          <a:xfrm>
            <a:off x="45720" y="27709"/>
            <a:ext cx="9052560" cy="1039091"/>
          </a:xfrm>
        </p:spPr>
        <p:txBody>
          <a:bodyPr/>
          <a:lstStyle/>
          <a:p>
            <a:r>
              <a:rPr lang="en-US" dirty="0"/>
              <a:t>Fertility Rates (3 of 3)</a:t>
            </a:r>
          </a:p>
        </p:txBody>
      </p:sp>
    </p:spTree>
    <p:extLst>
      <p:ext uri="{BB962C8B-B14F-4D97-AF65-F5344CB8AC3E}">
        <p14:creationId xmlns:p14="http://schemas.microsoft.com/office/powerpoint/2010/main" val="293372591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Science Focus 8.2: Projecting Population Change (1 of 2)</a:t>
            </a:r>
          </a:p>
        </p:txBody>
      </p:sp>
      <p:sp>
        <p:nvSpPr>
          <p:cNvPr id="2" name="Content Placeholder 1"/>
          <p:cNvSpPr>
            <a:spLocks noGrp="1"/>
          </p:cNvSpPr>
          <p:nvPr>
            <p:ph idx="1"/>
          </p:nvPr>
        </p:nvSpPr>
        <p:spPr/>
        <p:txBody>
          <a:bodyPr/>
          <a:lstStyle/>
          <a:p>
            <a:r>
              <a:rPr lang="en-US" dirty="0"/>
              <a:t>Human population size in 2050 is estimated to be between 7.8 billion and 10.8 billion people</a:t>
            </a:r>
          </a:p>
          <a:p>
            <a:r>
              <a:rPr lang="en-US" dirty="0"/>
              <a:t>Factors influencing the range of estimates</a:t>
            </a:r>
          </a:p>
          <a:p>
            <a:pPr lvl="1"/>
            <a:r>
              <a:rPr lang="en-US" dirty="0"/>
              <a:t>Reliability of current population estimates</a:t>
            </a:r>
          </a:p>
          <a:p>
            <a:pPr lvl="1"/>
            <a:r>
              <a:rPr lang="en-US" dirty="0"/>
              <a:t>Assumptions about trends in fertility</a:t>
            </a:r>
          </a:p>
          <a:p>
            <a:pPr lvl="1"/>
            <a:r>
              <a:rPr lang="en-US" dirty="0"/>
              <a:t>Different organizations who estimate populations use different methods and data</a:t>
            </a:r>
          </a:p>
        </p:txBody>
      </p:sp>
    </p:spTree>
    <p:extLst>
      <p:ext uri="{BB962C8B-B14F-4D97-AF65-F5344CB8AC3E}">
        <p14:creationId xmlns:p14="http://schemas.microsoft.com/office/powerpoint/2010/main" val="417830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llustration shows five linear graphs for UN high fertility variant (2008 revision), U.S. Census Bureau (2008 update), UN medium-fertility variant (2008 revision), IIASA (2007 update), and UN low fertility variant (2008 revision) respectively and every linear graph is shown in a different shade. The graph shows year starting from 2010 and ending at 2050 with an interval of 10 years along the x-axis and world population in billions starting from 6 and ending at 11 with an interval of 1 along the y-axis. The graph of UN low fertility variant (2008 revision) starts at 2010 along the x-axis and ends below 2007 along the y-axis and reaches 2020 along the x-axis and above 7 along the y-axis and a point is plotted there, then the graph reaches 2030 along the x-axis and below 8 along the y-axis where the next point is plotted, then the graph reaches 2040 along the x-axis and below 8 along the y-axis where another point is plotted, and finally reaches 2050 along the x-axis and near 7 along the y-axis. The graph of IIASA (2007 update) starts with 2010 along the x-axis and below 7 along the y-axis and reaches 2020 along the x-axis and above 7 along the y-axis where a point is plotted, next the graph reaches 2030 along the x-axis and above 7.5 along the y-axis where a point is plotted, next the graph reaches 2040 along the x-axis and 8.5 along the y-axis where a point is plotted, next the graph reaches 2050 along the x-axis and 9 along the y-axis where a point is plotted. The graph of UN medium-fertility variant (2008 revision) starts with 2010 along the x-axis and below 7 along the y-axis and reaches 2020 along the x-axis and around 7.5 along the y-axis where a point is plotted, then the graph reaches 2030 along the x-axis and around 8.5 along the y-axis where a point is plotted, then the graph reaches 2040 along the x-axis and around 9 along the y-axis where a point is plotted, then the graph reaches 2050 along the x-axis and  around 9 along the y-axis where a point is plotted. The graph of U.S. Census Bureau (2008 update) starts with 2010 along the x-axis and below 7 along the y axis and reaches 2020 along the x-axis and around 7.5 along the y-axis where a point is plotted, then the graph reaches 2030 along the x-axis and below 9 along the y-axis where a point is plotted, then the graph reaches 2040 along the x-axis and 9 along the y-axis where a point is plotted, then the graph reaches 2050 along the x-axis and 9.5 along the y-axis where a point is plotted. The graph of UN high-fertility variant (2008 revision) starts at 2010 along the x-axis and below 7 along the y-axis and 2050 along the x-axis and nearly 10 along the y-axis and points are plotted at each marking of year along the x-axi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49" y="1676400"/>
            <a:ext cx="8381903" cy="3276600"/>
          </a:xfrm>
          <a:prstGeom prst="rect">
            <a:avLst/>
          </a:prstGeom>
        </p:spPr>
      </p:pic>
      <p:sp>
        <p:nvSpPr>
          <p:cNvPr id="4" name="Title 2"/>
          <p:cNvSpPr>
            <a:spLocks noGrp="1"/>
          </p:cNvSpPr>
          <p:nvPr>
            <p:ph type="title"/>
          </p:nvPr>
        </p:nvSpPr>
        <p:spPr>
          <a:xfrm>
            <a:off x="45720" y="27709"/>
            <a:ext cx="9052560" cy="1039091"/>
          </a:xfrm>
        </p:spPr>
        <p:txBody>
          <a:bodyPr>
            <a:normAutofit fontScale="90000"/>
          </a:bodyPr>
          <a:lstStyle/>
          <a:p>
            <a:r>
              <a:rPr lang="en-US" dirty="0"/>
              <a:t>Science Focus 8.2: Projecting Population Change (2 of 2)</a:t>
            </a:r>
          </a:p>
        </p:txBody>
      </p:sp>
    </p:spTree>
    <p:extLst>
      <p:ext uri="{BB962C8B-B14F-4D97-AF65-F5344CB8AC3E}">
        <p14:creationId xmlns:p14="http://schemas.microsoft.com/office/powerpoint/2010/main" val="295775942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noChangeArrowheads="1"/>
          </p:cNvSpPr>
          <p:nvPr>
            <p:ph type="title"/>
          </p:nvPr>
        </p:nvSpPr>
        <p:spPr/>
        <p:txBody>
          <a:bodyPr>
            <a:normAutofit fontScale="90000"/>
          </a:bodyPr>
          <a:lstStyle/>
          <a:p>
            <a:r>
              <a:rPr lang="en-US" dirty="0"/>
              <a:t>Case Study: The U.S. Population–Third Largest and Growing (1 of 3)</a:t>
            </a:r>
          </a:p>
        </p:txBody>
      </p:sp>
      <p:sp>
        <p:nvSpPr>
          <p:cNvPr id="24579" name="Content Placeholder 2"/>
          <p:cNvSpPr>
            <a:spLocks noGrp="1" noChangeArrowheads="1"/>
          </p:cNvSpPr>
          <p:nvPr>
            <p:ph idx="1"/>
          </p:nvPr>
        </p:nvSpPr>
        <p:spPr/>
        <p:txBody>
          <a:bodyPr/>
          <a:lstStyle/>
          <a:p>
            <a:r>
              <a:rPr lang="en-US"/>
              <a:t>Population still growing</a:t>
            </a:r>
          </a:p>
          <a:p>
            <a:pPr lvl="1"/>
            <a:r>
              <a:rPr lang="en-US"/>
              <a:t>76 million in 1900</a:t>
            </a:r>
          </a:p>
          <a:p>
            <a:pPr lvl="1"/>
            <a:r>
              <a:rPr lang="en-US"/>
              <a:t>322 million in 2015</a:t>
            </a:r>
          </a:p>
          <a:p>
            <a:r>
              <a:rPr lang="en-US"/>
              <a:t>Drop in TFR in the U.S.</a:t>
            </a:r>
          </a:p>
          <a:p>
            <a:pPr lvl="1"/>
            <a:r>
              <a:rPr lang="en-US"/>
              <a:t>Rate of population growth has slowed</a:t>
            </a:r>
          </a:p>
          <a:p>
            <a:r>
              <a:rPr lang="en-US"/>
              <a:t>40% of total U.S. population increase in 2015 came from legal immigration</a:t>
            </a:r>
          </a:p>
          <a:p>
            <a:pPr lvl="1"/>
            <a:r>
              <a:rPr lang="en-US"/>
              <a:t>China surpassed Mexico as largest source of new immigrants</a:t>
            </a:r>
            <a:endParaRPr lang="en-US" dirty="0"/>
          </a:p>
        </p:txBody>
      </p:sp>
    </p:spTree>
    <p:extLst>
      <p:ext uri="{BB962C8B-B14F-4D97-AF65-F5344CB8AC3E}">
        <p14:creationId xmlns:p14="http://schemas.microsoft.com/office/powerpoint/2010/main" val="118268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Core Case Study: Planet Earth: Population 7.5 Billion (1 of 2)</a:t>
            </a:r>
          </a:p>
        </p:txBody>
      </p:sp>
      <p:sp>
        <p:nvSpPr>
          <p:cNvPr id="5" name="Content Placeholder 4"/>
          <p:cNvSpPr>
            <a:spLocks noGrp="1"/>
          </p:cNvSpPr>
          <p:nvPr>
            <p:ph idx="1"/>
          </p:nvPr>
        </p:nvSpPr>
        <p:spPr/>
        <p:txBody>
          <a:bodyPr/>
          <a:lstStyle/>
          <a:p>
            <a:r>
              <a:rPr lang="en-US" dirty="0"/>
              <a:t>From the evolution of Homo sapiens to a total population of two billion took 200,000 years</a:t>
            </a:r>
          </a:p>
          <a:p>
            <a:pPr lvl="1"/>
            <a:r>
              <a:rPr lang="en-US" dirty="0"/>
              <a:t>It took less than 50 years to add another two billion</a:t>
            </a:r>
          </a:p>
          <a:p>
            <a:pPr lvl="1"/>
            <a:r>
              <a:rPr lang="en-US" dirty="0"/>
              <a:t>It took 25 years to add the third two billion</a:t>
            </a:r>
          </a:p>
          <a:p>
            <a:pPr lvl="1"/>
            <a:r>
              <a:rPr lang="en-US" dirty="0"/>
              <a:t>Eighteen years later, the earth had 7.5 billion people</a:t>
            </a:r>
          </a:p>
        </p:txBody>
      </p:sp>
    </p:spTree>
    <p:extLst>
      <p:ext uri="{BB962C8B-B14F-4D97-AF65-F5344CB8AC3E}">
        <p14:creationId xmlns:p14="http://schemas.microsoft.com/office/powerpoint/2010/main" val="328653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Case Study: The U.S. Population–Third Largest and Growing (2 of 3)</a:t>
            </a:r>
          </a:p>
        </p:txBody>
      </p:sp>
      <p:pic>
        <p:nvPicPr>
          <p:cNvPr id="3" name="Picture 2" descr="Illustration shows a linear graph with year starting from 1820 and ending at 2020 with an interval of 20 years up to 2000, after which the interval is 10 years along the x-axis and Number of legal immigrants in (thousands) starting with 0 and ending with 2000 with an interval of 200 along the y-axis. The linear graph is a zig-zag one with several peaks and depressions starting from 0 and ending at 2015 along the x-axis and 1200 along the y-axis, of which, the peaks formed at 1907 along the x-axis and 1300 along the y-axis and 1914 along the x-axis and 1200 along the y-axis are labeled as 1907 and 1914 new laws restrict immigration. A deep depression formed closely between 1930 and 1940 is labeled as Great Depression. The graph also reaches a highest peak at 1990 along the x-axis and 1800 along the y-axi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524000"/>
            <a:ext cx="5892892" cy="4281885"/>
          </a:xfrm>
          <a:prstGeom prst="rect">
            <a:avLst/>
          </a:prstGeom>
        </p:spPr>
      </p:pic>
    </p:spTree>
    <p:extLst>
      <p:ext uri="{BB962C8B-B14F-4D97-AF65-F5344CB8AC3E}">
        <p14:creationId xmlns:p14="http://schemas.microsoft.com/office/powerpoint/2010/main" val="425198615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 y="27709"/>
            <a:ext cx="9052560" cy="1039091"/>
          </a:xfrm>
        </p:spPr>
        <p:txBody>
          <a:bodyPr>
            <a:normAutofit fontScale="90000"/>
          </a:bodyPr>
          <a:lstStyle/>
          <a:p>
            <a:r>
              <a:rPr lang="en-US" dirty="0"/>
              <a:t>Case Study: The U.S. Population–Third Largest and Growing (3 of 3)</a:t>
            </a:r>
          </a:p>
        </p:txBody>
      </p:sp>
      <p:pic>
        <p:nvPicPr>
          <p:cNvPr id="2" name="Picture 1" descr="Illustration shows a bar diagram that shows some of the major changes that took place between 1900 and 2000 in US, where the data for bar for 1900 and 2000 are represented in different shades. The life expectancy bar for 1900 reads 47 years and 2000 reads 77 years. The Married women working outside the home bar for 1900 reads 8% and 2000 reads 81%. The high school bar for 1900 reads 15% and 2000 reads 83%. The homes with flush toilets bar for 1900 reads 10% and 2000 reads 98%. The homes with electricity bar for 1900 reads 2% and 2000 reads 99%. The people living in suburbs bar for 1900 reads 10% and 2000 reads 52%. The hourly manufacturing job wage bar for 1900 reads $3 and 2000 reads $15. The homicides per 1,00, 000 people bar for 1900 reads 1.2 and 2000 reads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9240" y="1547175"/>
            <a:ext cx="3625105" cy="4244025"/>
          </a:xfrm>
          <a:prstGeom prst="rect">
            <a:avLst/>
          </a:prstGeom>
        </p:spPr>
      </p:pic>
    </p:spTree>
    <p:extLst>
      <p:ext uri="{BB962C8B-B14F-4D97-AF65-F5344CB8AC3E}">
        <p14:creationId xmlns:p14="http://schemas.microsoft.com/office/powerpoint/2010/main" val="6972750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noChangeArrowheads="1"/>
          </p:cNvSpPr>
          <p:nvPr>
            <p:ph type="title"/>
          </p:nvPr>
        </p:nvSpPr>
        <p:spPr/>
        <p:txBody>
          <a:bodyPr>
            <a:noAutofit/>
          </a:bodyPr>
          <a:lstStyle/>
          <a:p>
            <a:r>
              <a:rPr lang="en-US" sz="3200" dirty="0"/>
              <a:t>Factors That Affect Birth and Fertility Rates</a:t>
            </a:r>
            <a:br>
              <a:rPr lang="en-US" sz="3200" dirty="0"/>
            </a:br>
            <a:r>
              <a:rPr lang="en-US" sz="3200" dirty="0"/>
              <a:t>(1 of 3)</a:t>
            </a:r>
          </a:p>
        </p:txBody>
      </p:sp>
      <p:sp>
        <p:nvSpPr>
          <p:cNvPr id="27651" name="Content Placeholder 3"/>
          <p:cNvSpPr>
            <a:spLocks noGrp="1" noChangeArrowheads="1"/>
          </p:cNvSpPr>
          <p:nvPr>
            <p:ph idx="1"/>
          </p:nvPr>
        </p:nvSpPr>
        <p:spPr/>
        <p:txBody>
          <a:bodyPr/>
          <a:lstStyle/>
          <a:p>
            <a:r>
              <a:rPr lang="en-US" dirty="0"/>
              <a:t>Importance of children as part of the labor force</a:t>
            </a:r>
          </a:p>
          <a:p>
            <a:pPr lvl="1"/>
            <a:r>
              <a:rPr lang="en-US" dirty="0"/>
              <a:t>Especially in less-developed countries</a:t>
            </a:r>
          </a:p>
          <a:p>
            <a:r>
              <a:rPr lang="en-US" dirty="0"/>
              <a:t>Cost of raising and educating children</a:t>
            </a:r>
          </a:p>
          <a:p>
            <a:r>
              <a:rPr lang="en-US" dirty="0"/>
              <a:t>Availability of pension systems</a:t>
            </a:r>
          </a:p>
          <a:p>
            <a:r>
              <a:rPr lang="en-US" dirty="0"/>
              <a:t>Urbanization</a:t>
            </a:r>
          </a:p>
          <a:p>
            <a:r>
              <a:rPr lang="en-US" dirty="0"/>
              <a:t>Educational and employment opportunities for women</a:t>
            </a:r>
          </a:p>
        </p:txBody>
      </p:sp>
    </p:spTree>
    <p:extLst>
      <p:ext uri="{BB962C8B-B14F-4D97-AF65-F5344CB8AC3E}">
        <p14:creationId xmlns:p14="http://schemas.microsoft.com/office/powerpoint/2010/main" val="1571929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noChangeArrowheads="1"/>
          </p:cNvSpPr>
          <p:nvPr>
            <p:ph type="title"/>
          </p:nvPr>
        </p:nvSpPr>
        <p:spPr/>
        <p:txBody>
          <a:bodyPr>
            <a:normAutofit fontScale="90000"/>
          </a:bodyPr>
          <a:lstStyle/>
          <a:p>
            <a:r>
              <a:rPr lang="en-US" dirty="0"/>
              <a:t>Factors That Affect Birth and Fertility Rates </a:t>
            </a:r>
            <a:br>
              <a:rPr lang="en-US" dirty="0"/>
            </a:br>
            <a:r>
              <a:rPr lang="en-US" dirty="0"/>
              <a:t>(2 of 3)</a:t>
            </a:r>
          </a:p>
        </p:txBody>
      </p:sp>
      <p:sp>
        <p:nvSpPr>
          <p:cNvPr id="28675" name="Content Placeholder3"/>
          <p:cNvSpPr>
            <a:spLocks noGrp="1" noChangeArrowheads="1"/>
          </p:cNvSpPr>
          <p:nvPr>
            <p:ph idx="1"/>
          </p:nvPr>
        </p:nvSpPr>
        <p:spPr/>
        <p:txBody>
          <a:bodyPr/>
          <a:lstStyle/>
          <a:p>
            <a:r>
              <a:rPr lang="en-US" dirty="0"/>
              <a:t>Average age at marriage</a:t>
            </a:r>
          </a:p>
          <a:p>
            <a:r>
              <a:rPr lang="en-US" dirty="0"/>
              <a:t>Availability of reliable birth control methods</a:t>
            </a:r>
          </a:p>
          <a:p>
            <a:r>
              <a:rPr lang="en-US" dirty="0"/>
              <a:t>Religious beliefs, traditions, and cultural norms</a:t>
            </a:r>
          </a:p>
        </p:txBody>
      </p:sp>
    </p:spTree>
    <p:extLst>
      <p:ext uri="{BB962C8B-B14F-4D97-AF65-F5344CB8AC3E}">
        <p14:creationId xmlns:p14="http://schemas.microsoft.com/office/powerpoint/2010/main" val="3092031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Factors That Affect Birth and Fertility Rates </a:t>
            </a:r>
            <a:br>
              <a:rPr lang="en-US" dirty="0"/>
            </a:br>
            <a:r>
              <a:rPr lang="en-US" dirty="0"/>
              <a:t>(3 of 3)</a:t>
            </a:r>
          </a:p>
        </p:txBody>
      </p:sp>
      <p:pic>
        <p:nvPicPr>
          <p:cNvPr id="3" name="Picture 2" descr="Photo shows a young boy carrying bricks in his head in a muddy l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751" y="1295400"/>
            <a:ext cx="4021281" cy="4566805"/>
          </a:xfrm>
          <a:prstGeom prst="rect">
            <a:avLst/>
          </a:prstGeom>
        </p:spPr>
      </p:pic>
    </p:spTree>
    <p:extLst>
      <p:ext uri="{BB962C8B-B14F-4D97-AF65-F5344CB8AC3E}">
        <p14:creationId xmlns:p14="http://schemas.microsoft.com/office/powerpoint/2010/main" val="410586942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noChangeArrowheads="1"/>
          </p:cNvSpPr>
          <p:nvPr>
            <p:ph type="title"/>
          </p:nvPr>
        </p:nvSpPr>
        <p:spPr/>
        <p:txBody>
          <a:bodyPr/>
          <a:lstStyle/>
          <a:p>
            <a:r>
              <a:rPr lang="en-US" dirty="0"/>
              <a:t>Factors That Affect Death Rates (1 of 2)</a:t>
            </a:r>
          </a:p>
        </p:txBody>
      </p:sp>
      <p:sp>
        <p:nvSpPr>
          <p:cNvPr id="31747" name="Content Placeholder 3"/>
          <p:cNvSpPr>
            <a:spLocks noGrp="1" noChangeArrowheads="1"/>
          </p:cNvSpPr>
          <p:nvPr>
            <p:ph idx="1"/>
          </p:nvPr>
        </p:nvSpPr>
        <p:spPr/>
        <p:txBody>
          <a:bodyPr/>
          <a:lstStyle/>
          <a:p>
            <a:r>
              <a:rPr lang="en-US" dirty="0"/>
              <a:t>Indicators of overall health of people in a country</a:t>
            </a:r>
          </a:p>
          <a:p>
            <a:pPr lvl="1"/>
            <a:r>
              <a:rPr lang="en-US" dirty="0"/>
              <a:t>Life expectancy</a:t>
            </a:r>
          </a:p>
          <a:p>
            <a:pPr lvl="1"/>
            <a:r>
              <a:rPr lang="en-US" dirty="0"/>
              <a:t>Infant mortality rate</a:t>
            </a:r>
          </a:p>
          <a:p>
            <a:pPr lvl="2"/>
            <a:r>
              <a:rPr lang="en-US" dirty="0"/>
              <a:t>Number of babies out of every 1,000 who die before their first birthday</a:t>
            </a:r>
          </a:p>
          <a:p>
            <a:r>
              <a:rPr lang="en-US" dirty="0"/>
              <a:t>Factors that cause high infant mortality</a:t>
            </a:r>
          </a:p>
          <a:p>
            <a:pPr lvl="1"/>
            <a:r>
              <a:rPr lang="en-US" dirty="0"/>
              <a:t>Insufficient food, poor nutrition, and infectious disease</a:t>
            </a:r>
          </a:p>
        </p:txBody>
      </p:sp>
    </p:spTree>
    <p:extLst>
      <p:ext uri="{BB962C8B-B14F-4D97-AF65-F5344CB8AC3E}">
        <p14:creationId xmlns:p14="http://schemas.microsoft.com/office/powerpoint/2010/main" val="3065129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lstStyle/>
          <a:p>
            <a:r>
              <a:rPr lang="en-US" dirty="0"/>
              <a:t>Factors That Affect Death Rates (2 of 2)</a:t>
            </a:r>
          </a:p>
        </p:txBody>
      </p:sp>
      <p:pic>
        <p:nvPicPr>
          <p:cNvPr id="3" name="Picture 2" descr="Illustration shows a graph starting with the year 1960 and ending with 2050 with an interval of 10 years along the x-axis and infant mortality rate with (deaths per 1000 live births) starting with 0 and ending with 200 with an interval of 50 along the y-axis. The curve for more developed countries starts with 0 along the x-axis and less than 50 along the y-axis and forms a curve till it reaches 2015 along the x-axis and close to 0 along the y-axis, after which, it extends till 2050 parallel to x-axis. The curve for world starts with 1960 along the x-axis and below 150 along the y-axis and forms a curve sloping downward until it reaches 2015 along the x-axis and just above 50 along the y-axis and extends as a slope in dotted line until it reaches 2050 along the x-axis and below 50 along the y-axis. The curve for less-developed countries starts with 1960 along the x-axis and just above 150 along the y-axis and forms a curve sloping downward till it reaches 2015 along the x-axis and slightly above 50 or above the curve for world and extends as a slope in dotted line till it reaches 2050 along the x-axis and below 50 along the y-axis, thereby coinciding with the curve for world at the end poi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129284"/>
            <a:ext cx="5989528" cy="4814316"/>
          </a:xfrm>
          <a:prstGeom prst="rect">
            <a:avLst/>
          </a:prstGeom>
        </p:spPr>
      </p:pic>
    </p:spTree>
    <p:extLst>
      <p:ext uri="{BB962C8B-B14F-4D97-AF65-F5344CB8AC3E}">
        <p14:creationId xmlns:p14="http://schemas.microsoft.com/office/powerpoint/2010/main" val="126085159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noChangeArrowheads="1"/>
          </p:cNvSpPr>
          <p:nvPr>
            <p:ph type="title"/>
          </p:nvPr>
        </p:nvSpPr>
        <p:spPr/>
        <p:txBody>
          <a:bodyPr/>
          <a:lstStyle/>
          <a:p>
            <a:r>
              <a:rPr lang="en-US"/>
              <a:t>Migration</a:t>
            </a:r>
            <a:endParaRPr lang="en-US" dirty="0"/>
          </a:p>
        </p:txBody>
      </p:sp>
      <p:sp>
        <p:nvSpPr>
          <p:cNvPr id="35843" name="Content Placeholder 3"/>
          <p:cNvSpPr>
            <a:spLocks noGrp="1" noChangeArrowheads="1"/>
          </p:cNvSpPr>
          <p:nvPr>
            <p:ph idx="1"/>
          </p:nvPr>
        </p:nvSpPr>
        <p:spPr/>
        <p:txBody>
          <a:bodyPr/>
          <a:lstStyle/>
          <a:p>
            <a:r>
              <a:rPr lang="en-US" dirty="0"/>
              <a:t>The movement of people into and out of specific geographic areas</a:t>
            </a:r>
          </a:p>
          <a:p>
            <a:r>
              <a:rPr lang="en-US" dirty="0"/>
              <a:t>Reasons for migration</a:t>
            </a:r>
          </a:p>
          <a:p>
            <a:pPr lvl="1"/>
            <a:r>
              <a:rPr lang="en-US" dirty="0"/>
              <a:t>Jobs and economic improvement</a:t>
            </a:r>
          </a:p>
          <a:p>
            <a:pPr lvl="1"/>
            <a:r>
              <a:rPr lang="en-US" dirty="0"/>
              <a:t>Religious persecution or ethnic conflict</a:t>
            </a:r>
          </a:p>
          <a:p>
            <a:pPr lvl="1"/>
            <a:r>
              <a:rPr lang="en-US" dirty="0"/>
              <a:t>Political oppression or war</a:t>
            </a:r>
          </a:p>
          <a:p>
            <a:pPr lvl="1"/>
            <a:r>
              <a:rPr lang="en-US" dirty="0"/>
              <a:t>Environmental refugees</a:t>
            </a:r>
          </a:p>
        </p:txBody>
      </p:sp>
    </p:spTree>
    <p:extLst>
      <p:ext uri="{BB962C8B-B14F-4D97-AF65-F5344CB8AC3E}">
        <p14:creationId xmlns:p14="http://schemas.microsoft.com/office/powerpoint/2010/main" val="1550589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noChangeArrowheads="1"/>
          </p:cNvSpPr>
          <p:nvPr>
            <p:ph type="title"/>
          </p:nvPr>
        </p:nvSpPr>
        <p:spPr/>
        <p:txBody>
          <a:bodyPr>
            <a:normAutofit fontScale="90000"/>
          </a:bodyPr>
          <a:lstStyle/>
          <a:p>
            <a:r>
              <a:rPr lang="en-US" dirty="0"/>
              <a:t>8.3 How Does a Population’s Age Structure Affect Its Growth or Decline? </a:t>
            </a:r>
          </a:p>
        </p:txBody>
      </p:sp>
      <p:sp>
        <p:nvSpPr>
          <p:cNvPr id="38915" name="Content Placeholder 3"/>
          <p:cNvSpPr>
            <a:spLocks noGrp="1" noChangeArrowheads="1"/>
          </p:cNvSpPr>
          <p:nvPr>
            <p:ph idx="1"/>
          </p:nvPr>
        </p:nvSpPr>
        <p:spPr/>
        <p:txBody>
          <a:bodyPr/>
          <a:lstStyle/>
          <a:p>
            <a:r>
              <a:rPr lang="en-US"/>
              <a:t>Age structure</a:t>
            </a:r>
          </a:p>
          <a:p>
            <a:pPr lvl="1"/>
            <a:r>
              <a:rPr lang="en-US"/>
              <a:t>Number and percentages of males and females in young, middle, and older age groups in a population</a:t>
            </a:r>
          </a:p>
          <a:p>
            <a:pPr lvl="1"/>
            <a:r>
              <a:rPr lang="en-US"/>
              <a:t>Important factor in determining how fast a population grows or declines</a:t>
            </a:r>
            <a:endParaRPr lang="en-US" dirty="0"/>
          </a:p>
        </p:txBody>
      </p:sp>
    </p:spTree>
    <p:extLst>
      <p:ext uri="{BB962C8B-B14F-4D97-AF65-F5344CB8AC3E}">
        <p14:creationId xmlns:p14="http://schemas.microsoft.com/office/powerpoint/2010/main" val="711054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noChangeArrowheads="1"/>
          </p:cNvSpPr>
          <p:nvPr>
            <p:ph type="title"/>
          </p:nvPr>
        </p:nvSpPr>
        <p:spPr/>
        <p:txBody>
          <a:bodyPr/>
          <a:lstStyle/>
          <a:p>
            <a:r>
              <a:rPr lang="en-US" dirty="0"/>
              <a:t>Age Structure (1 of 2)</a:t>
            </a:r>
          </a:p>
        </p:txBody>
      </p:sp>
      <p:sp>
        <p:nvSpPr>
          <p:cNvPr id="39939" name="Content Placeholder 3"/>
          <p:cNvSpPr>
            <a:spLocks noGrp="1" noChangeArrowheads="1"/>
          </p:cNvSpPr>
          <p:nvPr>
            <p:ph idx="1"/>
          </p:nvPr>
        </p:nvSpPr>
        <p:spPr>
          <a:xfrm>
            <a:off x="228600" y="1295400"/>
            <a:ext cx="8229600" cy="4267200"/>
          </a:xfrm>
        </p:spPr>
        <p:txBody>
          <a:bodyPr/>
          <a:lstStyle/>
          <a:p>
            <a:r>
              <a:rPr lang="en-US" dirty="0"/>
              <a:t>Age structure categories</a:t>
            </a:r>
          </a:p>
          <a:p>
            <a:pPr lvl="1"/>
            <a:r>
              <a:rPr lang="en-US" dirty="0" err="1"/>
              <a:t>Prereproductive</a:t>
            </a:r>
            <a:r>
              <a:rPr lang="en-US" dirty="0"/>
              <a:t> (ages 0–14)</a:t>
            </a:r>
          </a:p>
          <a:p>
            <a:pPr lvl="1"/>
            <a:r>
              <a:rPr lang="en-US" dirty="0"/>
              <a:t>Reproductive (ages 15–44)</a:t>
            </a:r>
          </a:p>
          <a:p>
            <a:pPr lvl="1"/>
            <a:r>
              <a:rPr lang="en-US" dirty="0" err="1"/>
              <a:t>Postreproductive</a:t>
            </a:r>
            <a:r>
              <a:rPr lang="en-US" dirty="0"/>
              <a:t> (ages 45 and older)</a:t>
            </a:r>
          </a:p>
          <a:p>
            <a:r>
              <a:rPr lang="en-US" dirty="0"/>
              <a:t>Country with large percentage of people younger than age 15 will experience rapid population growth</a:t>
            </a:r>
          </a:p>
          <a:p>
            <a:r>
              <a:rPr lang="en-US" dirty="0"/>
              <a:t>Global population of seniors expected to triple between 2015 and 2050</a:t>
            </a:r>
          </a:p>
        </p:txBody>
      </p:sp>
    </p:spTree>
    <p:extLst>
      <p:ext uri="{BB962C8B-B14F-4D97-AF65-F5344CB8AC3E}">
        <p14:creationId xmlns:p14="http://schemas.microsoft.com/office/powerpoint/2010/main" val="218834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Core Case Study: Planet Earth: Population 7.3 Billion (2 of 2)</a:t>
            </a:r>
          </a:p>
        </p:txBody>
      </p:sp>
      <p:sp>
        <p:nvSpPr>
          <p:cNvPr id="2" name="Content Placeholder 1"/>
          <p:cNvSpPr>
            <a:spLocks noGrp="1"/>
          </p:cNvSpPr>
          <p:nvPr>
            <p:ph idx="1"/>
          </p:nvPr>
        </p:nvSpPr>
        <p:spPr/>
        <p:txBody>
          <a:bodyPr/>
          <a:lstStyle/>
          <a:p>
            <a:r>
              <a:rPr lang="en-US"/>
              <a:t>Factors impacting rapid rise of human population</a:t>
            </a:r>
          </a:p>
          <a:p>
            <a:pPr lvl="1"/>
            <a:r>
              <a:rPr lang="en-US"/>
              <a:t>Emergence of agriculture increased food production</a:t>
            </a:r>
          </a:p>
          <a:p>
            <a:pPr lvl="1"/>
            <a:r>
              <a:rPr lang="en-US"/>
              <a:t>Technologies help humans expand into almost all the planet’s climates and habitats</a:t>
            </a:r>
          </a:p>
          <a:p>
            <a:pPr lvl="1"/>
            <a:r>
              <a:rPr lang="en-US"/>
              <a:t>Drop in death rates with improved sanitation and health care</a:t>
            </a:r>
          </a:p>
          <a:p>
            <a:r>
              <a:rPr lang="en-US"/>
              <a:t>What is a sustainable human population?</a:t>
            </a:r>
          </a:p>
          <a:p>
            <a:pPr lvl="1"/>
            <a:endParaRPr lang="en-US" dirty="0"/>
          </a:p>
        </p:txBody>
      </p:sp>
    </p:spTree>
    <p:extLst>
      <p:ext uri="{BB962C8B-B14F-4D97-AF65-F5344CB8AC3E}">
        <p14:creationId xmlns:p14="http://schemas.microsoft.com/office/powerpoint/2010/main" val="1198224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76200"/>
            <a:ext cx="8032638" cy="1004011"/>
          </a:xfrm>
        </p:spPr>
        <p:txBody>
          <a:bodyPr>
            <a:normAutofit/>
          </a:bodyPr>
          <a:lstStyle/>
          <a:p>
            <a:r>
              <a:rPr lang="en-US" dirty="0"/>
              <a:t>Age Structure (2 of 2)</a:t>
            </a:r>
          </a:p>
        </p:txBody>
      </p:sp>
      <p:pic>
        <p:nvPicPr>
          <p:cNvPr id="4" name="Picture 3" descr="Illustration shows population age-structure diagram for the countries, where pre-reproductive ages 0-14 comprising of three bars, Reproductive ages 15-44 comprising of six bars, and post-reproductive ages 45-85+ comprising of 9 bars are shown in different shades. The bars are placed in the order of pre-reproductive ages, reproductive ages, and post-reproductive ages one above the other for the categories Expanding rapidly - Guatemala Niger Saudi Arabia, Expanding slowly – United States Thailand China, Stable – Russia, Italy, and Greece, and Declining – Japan, Bulgaria, and Hungary respectively. The expanding rapidly category goes like a step forming a triangle with sides being arc-like structure on both sides of the axis. The left-side is marked as male and right-side is marked as female. The expanding slowly forms a pyramid like structure with the axis in the middle with male on the left-side and female on the right. The stable category forms a tomb-like structure with the axis in the centre and male in the left and female in the right. The declining category seems to be like two tumblers placed on each other, where the bars of the pre-productive and reproductive ages expand in length and post-reproductive contract gradually. The male is labeled on the left and female on the right of the axi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10" y="1981200"/>
            <a:ext cx="8388380" cy="3388390"/>
          </a:xfrm>
          <a:prstGeom prst="rect">
            <a:avLst/>
          </a:prstGeom>
        </p:spPr>
      </p:pic>
    </p:spTree>
    <p:extLst>
      <p:ext uri="{BB962C8B-B14F-4D97-AF65-F5344CB8AC3E}">
        <p14:creationId xmlns:p14="http://schemas.microsoft.com/office/powerpoint/2010/main" val="412213679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noChangeArrowheads="1"/>
          </p:cNvSpPr>
          <p:nvPr>
            <p:ph type="title"/>
          </p:nvPr>
        </p:nvSpPr>
        <p:spPr/>
        <p:txBody>
          <a:bodyPr>
            <a:normAutofit fontScale="90000"/>
          </a:bodyPr>
          <a:lstStyle/>
          <a:p>
            <a:r>
              <a:rPr lang="en-US" dirty="0"/>
              <a:t>Case Study: The American Baby Boom</a:t>
            </a:r>
            <a:br>
              <a:rPr lang="en-US" dirty="0"/>
            </a:br>
            <a:r>
              <a:rPr lang="en-US" dirty="0"/>
              <a:t>(1 of 3)</a:t>
            </a:r>
          </a:p>
        </p:txBody>
      </p:sp>
      <p:sp>
        <p:nvSpPr>
          <p:cNvPr id="43011" name="Content Placeholder 3"/>
          <p:cNvSpPr>
            <a:spLocks noGrp="1" noChangeArrowheads="1"/>
          </p:cNvSpPr>
          <p:nvPr>
            <p:ph idx="1"/>
          </p:nvPr>
        </p:nvSpPr>
        <p:spPr/>
        <p:txBody>
          <a:bodyPr/>
          <a:lstStyle/>
          <a:p>
            <a:r>
              <a:rPr lang="en-US" dirty="0"/>
              <a:t>79 million people added from 1946–1964</a:t>
            </a:r>
          </a:p>
          <a:p>
            <a:pPr lvl="1"/>
            <a:r>
              <a:rPr lang="en-US" dirty="0"/>
              <a:t>Makes up 25% of the U.S. population</a:t>
            </a:r>
          </a:p>
          <a:p>
            <a:r>
              <a:rPr lang="en-US" dirty="0"/>
              <a:t>Affect politics and economics</a:t>
            </a:r>
          </a:p>
          <a:p>
            <a:r>
              <a:rPr lang="en-US" dirty="0"/>
              <a:t>Now becoming senior citizens</a:t>
            </a:r>
          </a:p>
          <a:p>
            <a:pPr lvl="1"/>
            <a:r>
              <a:rPr lang="en-US" dirty="0"/>
              <a:t>“Graying of America”</a:t>
            </a:r>
          </a:p>
          <a:p>
            <a:r>
              <a:rPr lang="en-US" dirty="0"/>
              <a:t>Millennial generation (Americans born since 1980)</a:t>
            </a:r>
          </a:p>
          <a:p>
            <a:pPr lvl="1"/>
            <a:r>
              <a:rPr lang="en-US" dirty="0"/>
              <a:t>Now largest generation living in the U.S.</a:t>
            </a:r>
          </a:p>
        </p:txBody>
      </p:sp>
    </p:spTree>
    <p:extLst>
      <p:ext uri="{BB962C8B-B14F-4D97-AF65-F5344CB8AC3E}">
        <p14:creationId xmlns:p14="http://schemas.microsoft.com/office/powerpoint/2010/main" val="2804603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Case Study: The American Baby Boom</a:t>
            </a:r>
            <a:br>
              <a:rPr lang="en-US" dirty="0"/>
            </a:br>
            <a:r>
              <a:rPr lang="en-US" dirty="0"/>
              <a:t>(2 of 3)</a:t>
            </a:r>
          </a:p>
        </p:txBody>
      </p:sp>
      <p:pic>
        <p:nvPicPr>
          <p:cNvPr id="3" name="Picture 2" descr="Illustration shows the Age-structure diagram for baby-boom generation in United States during 1955, 1985, 2015, and 2035 respectively. The Age structure diagram for the year 1955 shows three-dimensional cuboids placed one above the other with females labeled on the left side and males labeled on the right side with a scale below that reads in the decreasing order of 4 starting from 20 till it reaches 4 and in the increasing order of 4 until it reaches 20 starting from 4 again. The cuboid is numbered from 0 to 70 in the interval of 10 from bottom to top and the last cuboid is read as 80+. The cuboid numbered 0 is shaded in a different shade and is bigger and the rest are shaded in the same shade. The Age structure diagram for the year 1985 shows three-dimensional cuboids placed one above the other with females labeled on the left side and males labeled on the right side with a scale below that reads in the decreasing order of 2 starting from 24 till it reaches 4 and in the increasing order of 4 until it reaches 24 starting from 4 again. The cuboid is numbered from 0 to 70 in the interval of 10 from bottom to top and the last cuboid is read as 80+. The cuboid numbered 20 and 30 are shaded differently and are bigger, but the rest are shaded in the same shade. The Age structure diagram for the year 2015 shows three-dimensional cuboids placed one above the other with females labeled on the left side and males labeled on the right side with a scale below that reads in the decreasing order of 2 starting from 24 till it reaches 4 and in the increasing order of 4 until it reaches 24 starting from 4 again. The cuboid is numbered from 0 to 70 in the interval of 10 from bottom to top and the last cuboid is read as 80+. The cuboid numbered 50 and 60 are shaded differently and are bigger, but the rest are shaded in the same shade. The Age structure diagram for the year 2035 shows three-dimensional cuboids placed one above the other with females labeled on the left side and males labeled on the right side with a scale below that reads in the decreasing order of 2 starting from 24 till it reaches 4 and in the increasing order of 4 until it reaches 24 starting from 4 again. The cuboid is numbered from 0 to 70 in the interval of 10 from bottom to top and the last cuboid is read as 80+. The cuboid numbered 70 and 80+ are shaded differently and are bigger, but the rest are shaded in the same sha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10" y="1524000"/>
            <a:ext cx="7718580" cy="3368040"/>
          </a:xfrm>
          <a:prstGeom prst="rect">
            <a:avLst/>
          </a:prstGeom>
        </p:spPr>
      </p:pic>
    </p:spTree>
    <p:extLst>
      <p:ext uri="{BB962C8B-B14F-4D97-AF65-F5344CB8AC3E}">
        <p14:creationId xmlns:p14="http://schemas.microsoft.com/office/powerpoint/2010/main" val="12187645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Case Study: The American Baby Boom</a:t>
            </a:r>
            <a:br>
              <a:rPr lang="en-US" dirty="0"/>
            </a:br>
            <a:r>
              <a:rPr lang="en-US" dirty="0"/>
              <a:t>(3 of 3)</a:t>
            </a:r>
          </a:p>
        </p:txBody>
      </p:sp>
      <p:pic>
        <p:nvPicPr>
          <p:cNvPr id="3" name="Picture 2" descr="Illustration shows world Age-structure diagram for the years 1950, 2010, and 2050 which are represented in different shades. The Age-structure diagram shows population starting with 300 and decreases up to 0 in the interval of 100 and then increases again and reaches 300 in the interval of 100 along the x-axis and Age in the interval of 0-4, 5-9, 10-14, 15-19, 20-24, 25-29, 30-34, 35-39, 40-44, 45-49, 50-54, 55-59, 60-64, 65-69, 70-74, 75-79, 80-84, 85-89, 90-94, 95-99, and 100+ marked along the y-axis. The age structure for 1950 is formed of horizontal bar placed one above the other in the form of a pyramid with the axis in the centre, between 150 and 150 along the x-axis, and shaded in a darker shade. The age structure for 2010 covers the age the structure for 1950 in the shape of a tomb with bars arranged horizontally with the axis in the centre, nearing 300 on both sides, and shaded slightly in a lighter shade than the year 1950. The age structure for 2050 covers the age structure for both 1950 and 2010 in the shape of a tomb with bars arranged horizontally with the axis in the centre, merging at 300 on both sides, and shaded slightly in a lighter shade than the year 20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4629" y="1430067"/>
            <a:ext cx="5235771" cy="4437333"/>
          </a:xfrm>
          <a:prstGeom prst="rect">
            <a:avLst/>
          </a:prstGeom>
        </p:spPr>
      </p:pic>
    </p:spTree>
    <p:extLst>
      <p:ext uri="{BB962C8B-B14F-4D97-AF65-F5344CB8AC3E}">
        <p14:creationId xmlns:p14="http://schemas.microsoft.com/office/powerpoint/2010/main" val="32134721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noChangeArrowheads="1"/>
          </p:cNvSpPr>
          <p:nvPr>
            <p:ph type="title"/>
          </p:nvPr>
        </p:nvSpPr>
        <p:spPr/>
        <p:txBody>
          <a:bodyPr>
            <a:normAutofit fontScale="90000"/>
          </a:bodyPr>
          <a:lstStyle/>
          <a:p>
            <a:r>
              <a:rPr lang="en-US" dirty="0"/>
              <a:t>Aging Populations Can Decline Rapidly</a:t>
            </a:r>
            <a:br>
              <a:rPr lang="en-US" dirty="0"/>
            </a:br>
            <a:r>
              <a:rPr lang="en-US" dirty="0"/>
              <a:t>(1 of 2)</a:t>
            </a:r>
          </a:p>
        </p:txBody>
      </p:sp>
      <p:sp>
        <p:nvSpPr>
          <p:cNvPr id="45059" name="Content Placeholder 3"/>
          <p:cNvSpPr>
            <a:spLocks noGrp="1" noChangeArrowheads="1"/>
          </p:cNvSpPr>
          <p:nvPr>
            <p:ph idx="1"/>
          </p:nvPr>
        </p:nvSpPr>
        <p:spPr/>
        <p:txBody>
          <a:bodyPr/>
          <a:lstStyle/>
          <a:p>
            <a:r>
              <a:rPr lang="en-US"/>
              <a:t>Slow decline is generally manageable</a:t>
            </a:r>
          </a:p>
          <a:p>
            <a:r>
              <a:rPr lang="en-US"/>
              <a:t>Rapid decline leads to economic problems</a:t>
            </a:r>
          </a:p>
          <a:p>
            <a:pPr lvl="1"/>
            <a:r>
              <a:rPr lang="en-US"/>
              <a:t>Proportionally fewer young people working</a:t>
            </a:r>
          </a:p>
          <a:p>
            <a:pPr lvl="1"/>
            <a:r>
              <a:rPr lang="en-US"/>
              <a:t>Labor shortages</a:t>
            </a:r>
          </a:p>
          <a:p>
            <a:r>
              <a:rPr lang="en-US"/>
              <a:t>Some countries with rapidly declining populations</a:t>
            </a:r>
          </a:p>
          <a:p>
            <a:pPr lvl="1"/>
            <a:r>
              <a:rPr lang="en-US"/>
              <a:t>Japan, Germany, Italy, Bulgaria, Hungary, Romania, Cuba, and Portugal</a:t>
            </a:r>
            <a:endParaRPr lang="en-US" dirty="0"/>
          </a:p>
        </p:txBody>
      </p:sp>
    </p:spTree>
    <p:extLst>
      <p:ext uri="{BB962C8B-B14F-4D97-AF65-F5344CB8AC3E}">
        <p14:creationId xmlns:p14="http://schemas.microsoft.com/office/powerpoint/2010/main" val="2620313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a:xfrm>
            <a:off x="45720" y="27709"/>
            <a:ext cx="9052560" cy="1039091"/>
          </a:xfrm>
        </p:spPr>
        <p:txBody>
          <a:bodyPr>
            <a:normAutofit fontScale="90000"/>
          </a:bodyPr>
          <a:lstStyle/>
          <a:p>
            <a:r>
              <a:rPr lang="en-US" dirty="0"/>
              <a:t>Aging Populations Can Decline Rapidly</a:t>
            </a:r>
            <a:br>
              <a:rPr lang="en-US" dirty="0"/>
            </a:br>
            <a:r>
              <a:rPr lang="en-US" dirty="0"/>
              <a:t>(2 of 2)</a:t>
            </a:r>
          </a:p>
        </p:txBody>
      </p:sp>
      <p:pic>
        <p:nvPicPr>
          <p:cNvPr id="2" name="Picture 1" descr="Illustration shows a photo, a text, and another photo.&#10;The first photo shows a gate which is locked and chained and the text on the photo reads “CLOSED.”&#10;&#10;The second photo shows the text that reads “HELP WANTED.”&#10;The third photo shows two physicians viewing the x-ray of the thoracic region of a person by holding the x-ray in ha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295400"/>
            <a:ext cx="5173842" cy="4581976"/>
          </a:xfrm>
          <a:prstGeom prst="rect">
            <a:avLst/>
          </a:prstGeom>
        </p:spPr>
      </p:pic>
    </p:spTree>
    <p:extLst>
      <p:ext uri="{BB962C8B-B14F-4D97-AF65-F5344CB8AC3E}">
        <p14:creationId xmlns:p14="http://schemas.microsoft.com/office/powerpoint/2010/main" val="272043633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noChangeArrowheads="1"/>
          </p:cNvSpPr>
          <p:nvPr>
            <p:ph type="title"/>
          </p:nvPr>
        </p:nvSpPr>
        <p:spPr/>
        <p:txBody>
          <a:bodyPr>
            <a:normAutofit fontScale="90000"/>
          </a:bodyPr>
          <a:lstStyle/>
          <a:p>
            <a:r>
              <a:rPr lang="en-US" dirty="0"/>
              <a:t>6.4 How Can We Slow Human Population Growth? (1 of 2) </a:t>
            </a:r>
          </a:p>
        </p:txBody>
      </p:sp>
      <p:sp>
        <p:nvSpPr>
          <p:cNvPr id="49155" name="Content Placeholder 3"/>
          <p:cNvSpPr>
            <a:spLocks noGrp="1" noChangeArrowheads="1"/>
          </p:cNvSpPr>
          <p:nvPr>
            <p:ph idx="1"/>
          </p:nvPr>
        </p:nvSpPr>
        <p:spPr/>
        <p:txBody>
          <a:bodyPr/>
          <a:lstStyle/>
          <a:p>
            <a:r>
              <a:rPr lang="en-US"/>
              <a:t>Controversy on whether population growth needs to slow</a:t>
            </a:r>
          </a:p>
          <a:p>
            <a:r>
              <a:rPr lang="en-US"/>
              <a:t>Ways to slow human population growth</a:t>
            </a:r>
          </a:p>
          <a:p>
            <a:pPr lvl="1"/>
            <a:r>
              <a:rPr lang="en-US"/>
              <a:t>Reducing poverty through economic development</a:t>
            </a:r>
          </a:p>
          <a:p>
            <a:pPr lvl="1"/>
            <a:r>
              <a:rPr lang="en-US"/>
              <a:t>Elevating the status of women</a:t>
            </a:r>
          </a:p>
          <a:p>
            <a:pPr lvl="1"/>
            <a:r>
              <a:rPr lang="en-US"/>
              <a:t>Encouraging family planning </a:t>
            </a:r>
            <a:endParaRPr lang="en-US" dirty="0"/>
          </a:p>
        </p:txBody>
      </p:sp>
    </p:spTree>
    <p:extLst>
      <p:ext uri="{BB962C8B-B14F-4D97-AF65-F5344CB8AC3E}">
        <p14:creationId xmlns:p14="http://schemas.microsoft.com/office/powerpoint/2010/main" val="2726720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6.4 How Can We Slow Human Population Growth? (2 of 2) </a:t>
            </a:r>
          </a:p>
        </p:txBody>
      </p:sp>
      <p:pic>
        <p:nvPicPr>
          <p:cNvPr id="3" name="Picture 2" descr="Illustration comprises of two parts. &#10;The first part shows 3 linear graphs, one for birth rate, the next for death rate, and the last for total population. The graph shows Growth rate over time with low, increasing, very high, decreasing, low, zero, and negative along the x-axis and birth rate and death rate (number per 1000 per year) starting with 0 and ending with 80 with an interval of 10 along the y-axis. The region covered by the x-axis is divided into four divisions, namely, Stage 1 – preindustrial that covers the low region reads the text “Population grows very slowly because of a high birth rate (to compensate for a high infant mortality) and a high death rate,” Stage 2 – Transitional covering increasing, very high, and decreasing regions reads the text “Population grows rapidly because birth rates are high and death rates drop because of improved food production and health,” Stage 3 – Industrial covering low region reads the text “Population growth slows as both birth and death rates drop because of improved food production, health, and education,” stage 4 – Post-industrial covering zero and negative reads the text “Population growth levels off and then declines as birth rates equal and then fall below death rates.” The linear graph for Total population starts at a point slightly above 0 along the y-axis and goes parallel to x-axis till it reaches increasing region along the x-axis and 10 along the y-axis goes upward as a curve till it reaches 70 along the y-axis and the second low level along the x-axis and then drops down forming a few wave-like curves at zero region to the end of the x-axis at a level of 60 along the y-axis. The Birth rate curve starts above 30 along the y-axis touching the y-axis, reaches the end of the negative region, and touches the x-axis forming small waves throughout. The death rate curve starts above 30 forms waves in the low region, after which, it falls until it reaches nearly starting of the decreasing region along the x-axis and 10 along the y-axis. The death rate curve extends parallel to x-axis until it touches the end of the x-axis. All the three linear graphs are shown in different shades.&#10;Illustration shows Age-structure diagram for four stages namely, expanding rapidly, Expanding slowly, Stable, and declining, where pre-reproductive ages 0-14 comprising of three bars, Reproductive ages 15-44 comprising of six bars, and post-reproductive ages 45-85+ comprising of 9 bars are shown in different shades. The bars are placed in the order of pre-reproductive ages, reproductive ages, and post-reproductive ages one above the other for the stages expanding rapidly, Expanding slowly, Stable, and Declining. The expanding rapidly category goes like a step forming a triangle with sides being arc-like structure on both sides of the axis. The left-side is marked as male and right-side is marked as female. The expanding slowly forms a pyramid like structure with the axis in the middle with male on the left-side and female on the right. The stable category forms a tomb-like structure with the axis in the centre and male in the left and female in the right. The declining category seems to be like two tumblers placed on each other, where the bars of the pre-productive and reproductive ages expand in length and post-reproductive contract gradually. The male is labeled on the left and female on the right of the axi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223633"/>
            <a:ext cx="5203975" cy="4719967"/>
          </a:xfrm>
          <a:prstGeom prst="rect">
            <a:avLst/>
          </a:prstGeom>
        </p:spPr>
      </p:pic>
    </p:spTree>
    <p:extLst>
      <p:ext uri="{BB962C8B-B14F-4D97-AF65-F5344CB8AC3E}">
        <p14:creationId xmlns:p14="http://schemas.microsoft.com/office/powerpoint/2010/main" val="361420094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noChangeArrowheads="1"/>
          </p:cNvSpPr>
          <p:nvPr>
            <p:ph type="title"/>
          </p:nvPr>
        </p:nvSpPr>
        <p:spPr/>
        <p:txBody>
          <a:bodyPr/>
          <a:lstStyle/>
          <a:p>
            <a:r>
              <a:rPr lang="en-US"/>
              <a:t>Economic Development</a:t>
            </a:r>
            <a:endParaRPr lang="en-US" dirty="0"/>
          </a:p>
        </p:txBody>
      </p:sp>
      <p:sp>
        <p:nvSpPr>
          <p:cNvPr id="38915" name="Content Placeholder 3"/>
          <p:cNvSpPr>
            <a:spLocks noGrp="1" noChangeArrowheads="1"/>
          </p:cNvSpPr>
          <p:nvPr>
            <p:ph idx="1"/>
          </p:nvPr>
        </p:nvSpPr>
        <p:spPr/>
        <p:txBody>
          <a:bodyPr/>
          <a:lstStyle/>
          <a:p>
            <a:r>
              <a:rPr lang="en-US" dirty="0"/>
              <a:t>Demographic transition </a:t>
            </a:r>
          </a:p>
          <a:p>
            <a:pPr lvl="1"/>
            <a:r>
              <a:rPr lang="en-US" dirty="0"/>
              <a:t>As countries become industrialized, poverty declines</a:t>
            </a:r>
          </a:p>
          <a:p>
            <a:pPr lvl="1"/>
            <a:r>
              <a:rPr lang="en-US" dirty="0"/>
              <a:t>Populations then tend to grow more slowly</a:t>
            </a:r>
          </a:p>
          <a:p>
            <a:r>
              <a:rPr lang="en-US" dirty="0"/>
              <a:t>Threats to making a demographic transition</a:t>
            </a:r>
          </a:p>
          <a:p>
            <a:pPr lvl="1"/>
            <a:r>
              <a:rPr lang="en-US" dirty="0"/>
              <a:t>Extreme poverty and war</a:t>
            </a:r>
          </a:p>
          <a:p>
            <a:pPr lvl="1"/>
            <a:r>
              <a:rPr lang="en-US" dirty="0"/>
              <a:t>Environmental degradation and resource depletion</a:t>
            </a:r>
          </a:p>
        </p:txBody>
      </p:sp>
    </p:spTree>
    <p:extLst>
      <p:ext uri="{BB962C8B-B14F-4D97-AF65-F5344CB8AC3E}">
        <p14:creationId xmlns:p14="http://schemas.microsoft.com/office/powerpoint/2010/main" val="2708162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noChangeArrowheads="1"/>
          </p:cNvSpPr>
          <p:nvPr>
            <p:ph type="title"/>
          </p:nvPr>
        </p:nvSpPr>
        <p:spPr/>
        <p:txBody>
          <a:bodyPr>
            <a:normAutofit fontScale="90000"/>
          </a:bodyPr>
          <a:lstStyle/>
          <a:p>
            <a:r>
              <a:rPr lang="en-US" dirty="0"/>
              <a:t>Educating and Empowering Women</a:t>
            </a:r>
            <a:br>
              <a:rPr lang="en-US" dirty="0"/>
            </a:br>
            <a:r>
              <a:rPr lang="en-US" dirty="0"/>
              <a:t>(1 of 2)</a:t>
            </a:r>
          </a:p>
        </p:txBody>
      </p:sp>
      <p:sp>
        <p:nvSpPr>
          <p:cNvPr id="54275" name="Content Placeholder 3"/>
          <p:cNvSpPr>
            <a:spLocks noGrp="1" noChangeArrowheads="1"/>
          </p:cNvSpPr>
          <p:nvPr>
            <p:ph idx="1"/>
          </p:nvPr>
        </p:nvSpPr>
        <p:spPr/>
        <p:txBody>
          <a:bodyPr/>
          <a:lstStyle/>
          <a:p>
            <a:r>
              <a:rPr lang="en-US"/>
              <a:t>Women have fewer children if:</a:t>
            </a:r>
          </a:p>
          <a:p>
            <a:pPr lvl="1"/>
            <a:r>
              <a:rPr lang="en-US"/>
              <a:t>Educated</a:t>
            </a:r>
          </a:p>
          <a:p>
            <a:pPr lvl="1"/>
            <a:r>
              <a:rPr lang="en-US"/>
              <a:t>Able to earn an income</a:t>
            </a:r>
          </a:p>
          <a:p>
            <a:pPr lvl="1"/>
            <a:r>
              <a:rPr lang="en-US"/>
              <a:t>Society does not suppress their rights</a:t>
            </a:r>
          </a:p>
          <a:p>
            <a:r>
              <a:rPr lang="en-US"/>
              <a:t>Women:</a:t>
            </a:r>
          </a:p>
          <a:p>
            <a:pPr lvl="1"/>
            <a:r>
              <a:rPr lang="en-US"/>
              <a:t>Do most of the domestic work and child care</a:t>
            </a:r>
          </a:p>
          <a:p>
            <a:pPr lvl="1"/>
            <a:r>
              <a:rPr lang="en-US"/>
              <a:t>Provide unpaid health care</a:t>
            </a:r>
          </a:p>
          <a:p>
            <a:pPr lvl="1"/>
            <a:r>
              <a:rPr lang="en-US"/>
              <a:t>Have fewer rights and educational opportunities than men</a:t>
            </a:r>
            <a:endParaRPr lang="en-US" dirty="0"/>
          </a:p>
        </p:txBody>
      </p:sp>
    </p:spTree>
    <p:extLst>
      <p:ext uri="{BB962C8B-B14F-4D97-AF65-F5344CB8AC3E}">
        <p14:creationId xmlns:p14="http://schemas.microsoft.com/office/powerpoint/2010/main" val="204834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p:cNvSpPr>
            <a:spLocks noGrp="1" noChangeArrowheads="1"/>
          </p:cNvSpPr>
          <p:nvPr>
            <p:ph type="title"/>
          </p:nvPr>
        </p:nvSpPr>
        <p:spPr/>
        <p:txBody>
          <a:bodyPr>
            <a:normAutofit fontScale="90000"/>
          </a:bodyPr>
          <a:lstStyle/>
          <a:p>
            <a:r>
              <a:rPr lang="en-US" dirty="0"/>
              <a:t>8.1 How Many People Can the Earth Support?</a:t>
            </a:r>
          </a:p>
        </p:txBody>
      </p:sp>
      <p:sp>
        <p:nvSpPr>
          <p:cNvPr id="4099" name="Content Placeholder 3"/>
          <p:cNvSpPr>
            <a:spLocks noGrp="1" noChangeArrowheads="1"/>
          </p:cNvSpPr>
          <p:nvPr>
            <p:ph idx="1"/>
          </p:nvPr>
        </p:nvSpPr>
        <p:spPr/>
        <p:txBody>
          <a:bodyPr/>
          <a:lstStyle/>
          <a:p>
            <a:r>
              <a:rPr lang="en-US"/>
              <a:t>Throughout most of history, population rose slowly</a:t>
            </a:r>
          </a:p>
          <a:p>
            <a:pPr lvl="1"/>
            <a:r>
              <a:rPr lang="en-US"/>
              <a:t>Has grown rapidly for last 200 years</a:t>
            </a:r>
          </a:p>
          <a:p>
            <a:r>
              <a:rPr lang="en-US"/>
              <a:t>China, India, and the United States are the top three countries in terms of population</a:t>
            </a:r>
            <a:endParaRPr lang="en-US" dirty="0"/>
          </a:p>
        </p:txBody>
      </p:sp>
    </p:spTree>
    <p:extLst>
      <p:ext uri="{BB962C8B-B14F-4D97-AF65-F5344CB8AC3E}">
        <p14:creationId xmlns:p14="http://schemas.microsoft.com/office/powerpoint/2010/main" val="326981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Educating and Empowering Women</a:t>
            </a:r>
            <a:br>
              <a:rPr lang="en-US" dirty="0"/>
            </a:br>
            <a:r>
              <a:rPr lang="en-US" dirty="0"/>
              <a:t>(2 of 2)</a:t>
            </a:r>
          </a:p>
        </p:txBody>
      </p:sp>
      <p:pic>
        <p:nvPicPr>
          <p:cNvPr id="3" name="Picture 2" descr="Photo shows a woman carrying logs of firewood on her back and walking on the stree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2531" y="1295400"/>
            <a:ext cx="3744469" cy="4553711"/>
          </a:xfrm>
          <a:prstGeom prst="rect">
            <a:avLst/>
          </a:prstGeom>
        </p:spPr>
      </p:pic>
    </p:spTree>
    <p:extLst>
      <p:ext uri="{BB962C8B-B14F-4D97-AF65-F5344CB8AC3E}">
        <p14:creationId xmlns:p14="http://schemas.microsoft.com/office/powerpoint/2010/main" val="248881753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noChangeArrowheads="1"/>
          </p:cNvSpPr>
          <p:nvPr>
            <p:ph type="title"/>
          </p:nvPr>
        </p:nvSpPr>
        <p:spPr/>
        <p:txBody>
          <a:bodyPr/>
          <a:lstStyle/>
          <a:p>
            <a:r>
              <a:rPr lang="en-US"/>
              <a:t>Family Planning</a:t>
            </a:r>
            <a:endParaRPr lang="en-US" dirty="0"/>
          </a:p>
        </p:txBody>
      </p:sp>
      <p:sp>
        <p:nvSpPr>
          <p:cNvPr id="40963" name="Content Placeholder 3"/>
          <p:cNvSpPr>
            <a:spLocks noGrp="1" noChangeArrowheads="1"/>
          </p:cNvSpPr>
          <p:nvPr>
            <p:ph idx="1"/>
          </p:nvPr>
        </p:nvSpPr>
        <p:spPr/>
        <p:txBody>
          <a:bodyPr/>
          <a:lstStyle/>
          <a:p>
            <a:r>
              <a:rPr lang="en-US" dirty="0"/>
              <a:t>Family planning benefits</a:t>
            </a:r>
          </a:p>
          <a:p>
            <a:pPr lvl="1"/>
            <a:r>
              <a:rPr lang="en-US" dirty="0"/>
              <a:t>Reduced unintended pregnancies, births, and abortions</a:t>
            </a:r>
          </a:p>
          <a:p>
            <a:pPr lvl="1"/>
            <a:r>
              <a:rPr lang="en-US" dirty="0"/>
              <a:t>Better maternal and child health care</a:t>
            </a:r>
          </a:p>
          <a:p>
            <a:pPr lvl="1"/>
            <a:r>
              <a:rPr lang="en-US" dirty="0"/>
              <a:t>Reduced rate of infant mortality </a:t>
            </a:r>
          </a:p>
          <a:p>
            <a:pPr lvl="1"/>
            <a:r>
              <a:rPr lang="en-US" dirty="0"/>
              <a:t>Financial benefits</a:t>
            </a:r>
          </a:p>
          <a:p>
            <a:r>
              <a:rPr lang="en-US" dirty="0"/>
              <a:t>Problems</a:t>
            </a:r>
          </a:p>
          <a:p>
            <a:pPr lvl="1"/>
            <a:r>
              <a:rPr lang="en-US" dirty="0"/>
              <a:t>Lack of access to voluntary contraception</a:t>
            </a:r>
          </a:p>
          <a:p>
            <a:pPr lvl="1"/>
            <a:r>
              <a:rPr lang="en-US" dirty="0"/>
              <a:t>Child marriage customs</a:t>
            </a:r>
          </a:p>
        </p:txBody>
      </p:sp>
    </p:spTree>
    <p:extLst>
      <p:ext uri="{BB962C8B-B14F-4D97-AF65-F5344CB8AC3E}">
        <p14:creationId xmlns:p14="http://schemas.microsoft.com/office/powerpoint/2010/main" val="3106138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noChangeArrowheads="1"/>
          </p:cNvSpPr>
          <p:nvPr>
            <p:ph type="title"/>
          </p:nvPr>
        </p:nvSpPr>
        <p:spPr/>
        <p:txBody>
          <a:bodyPr>
            <a:normAutofit fontScale="90000"/>
          </a:bodyPr>
          <a:lstStyle/>
          <a:p>
            <a:r>
              <a:rPr lang="en-US" dirty="0"/>
              <a:t>Case Study: Population Growth in India</a:t>
            </a:r>
            <a:br>
              <a:rPr lang="en-US" dirty="0"/>
            </a:br>
            <a:r>
              <a:rPr lang="en-US" dirty="0"/>
              <a:t>(1 of 3)</a:t>
            </a:r>
          </a:p>
        </p:txBody>
      </p:sp>
      <p:sp>
        <p:nvSpPr>
          <p:cNvPr id="57347" name="Content Placeholder 3"/>
          <p:cNvSpPr>
            <a:spLocks noGrp="1" noChangeArrowheads="1"/>
          </p:cNvSpPr>
          <p:nvPr>
            <p:ph idx="1"/>
          </p:nvPr>
        </p:nvSpPr>
        <p:spPr/>
        <p:txBody>
          <a:bodyPr/>
          <a:lstStyle/>
          <a:p>
            <a:r>
              <a:rPr lang="en-US" dirty="0"/>
              <a:t>Population of 1.31 billion in 2015</a:t>
            </a:r>
          </a:p>
          <a:p>
            <a:r>
              <a:rPr lang="en-US" dirty="0"/>
              <a:t>Problems</a:t>
            </a:r>
          </a:p>
          <a:p>
            <a:pPr lvl="1"/>
            <a:r>
              <a:rPr lang="en-US" dirty="0"/>
              <a:t>Poverty, malnutrition, and environmental degradation</a:t>
            </a:r>
          </a:p>
          <a:p>
            <a:r>
              <a:rPr lang="en-US" dirty="0"/>
              <a:t>Causes</a:t>
            </a:r>
          </a:p>
          <a:p>
            <a:pPr lvl="1"/>
            <a:r>
              <a:rPr lang="en-US" dirty="0"/>
              <a:t>Most poor couples want many children</a:t>
            </a:r>
          </a:p>
          <a:p>
            <a:pPr lvl="1"/>
            <a:r>
              <a:rPr lang="en-US" dirty="0"/>
              <a:t>Bias toward having male children</a:t>
            </a:r>
          </a:p>
          <a:p>
            <a:pPr lvl="1"/>
            <a:r>
              <a:rPr lang="en-US" dirty="0"/>
              <a:t>Only 47% of couples use modern birth control methods</a:t>
            </a:r>
          </a:p>
        </p:txBody>
      </p:sp>
    </p:spTree>
    <p:extLst>
      <p:ext uri="{BB962C8B-B14F-4D97-AF65-F5344CB8AC3E}">
        <p14:creationId xmlns:p14="http://schemas.microsoft.com/office/powerpoint/2010/main" val="3615120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Case Study: Population Growth in India</a:t>
            </a:r>
            <a:br>
              <a:rPr lang="en-US" dirty="0"/>
            </a:br>
            <a:r>
              <a:rPr lang="en-US" dirty="0"/>
              <a:t>(2 of 3)</a:t>
            </a:r>
          </a:p>
        </p:txBody>
      </p:sp>
      <p:pic>
        <p:nvPicPr>
          <p:cNvPr id="3" name="Picture 2" descr="Illustration shows the Age-structure diagram of Indian population for 2010 and 2035. The Age structure diagram of Population of India during 2010 is represented as a tomb-like structure formed with horizontal bars, where the two sides along the axis are separated and shown in boxes as two parts. The text above the picture reads “India 2010.” The text below the picture reads “Population.” The age is marked in between the separation corresponding to each bar and reads from 0 to 100 with an interval of 5. The left side portion is shaded in a different shade and the text on that side reads “Male.” The right side portion is shaded in a different shade and the text on that side reads “Female.” The Age structure diagram of Population of India during 2035 is represented as a tomb-like structure formed with horizontal bars, where the two sides along the axis are separated and shown in boxes as two parts. The text above the picture reads “India 2035.” The text below the picture reads “Population.” The age is marked in between the separation corresponding to each bar and reads from 0 to 100 with an interval of 5. The left side portion is shaded in a different shade and the text on that side reads “Male.” The right side portion is shaded in a different shade and the text on that side reads “Fema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280" y="1524000"/>
            <a:ext cx="8239440" cy="3913632"/>
          </a:xfrm>
          <a:prstGeom prst="rect">
            <a:avLst/>
          </a:prstGeom>
        </p:spPr>
      </p:pic>
    </p:spTree>
    <p:extLst>
      <p:ext uri="{BB962C8B-B14F-4D97-AF65-F5344CB8AC3E}">
        <p14:creationId xmlns:p14="http://schemas.microsoft.com/office/powerpoint/2010/main" val="309533941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noChangeArrowheads="1"/>
          </p:cNvSpPr>
          <p:nvPr>
            <p:ph type="title"/>
          </p:nvPr>
        </p:nvSpPr>
        <p:spPr>
          <a:xfrm>
            <a:off x="45720" y="27709"/>
            <a:ext cx="9052560" cy="1039091"/>
          </a:xfrm>
        </p:spPr>
        <p:txBody>
          <a:bodyPr>
            <a:normAutofit fontScale="90000"/>
          </a:bodyPr>
          <a:lstStyle/>
          <a:p>
            <a:r>
              <a:rPr lang="en-US" dirty="0"/>
              <a:t>Case Study: Population Growth in India</a:t>
            </a:r>
            <a:br>
              <a:rPr lang="en-US" dirty="0"/>
            </a:br>
            <a:r>
              <a:rPr lang="en-US" dirty="0"/>
              <a:t>(3 of 3)</a:t>
            </a:r>
          </a:p>
        </p:txBody>
      </p:sp>
      <p:pic>
        <p:nvPicPr>
          <p:cNvPr id="3" name="Picture 2" descr="Photo shows many homeless people including children sleeping on roadside in front of the houses and shops in narrow stree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295400"/>
            <a:ext cx="5466466" cy="4562025"/>
          </a:xfrm>
          <a:prstGeom prst="rect">
            <a:avLst/>
          </a:prstGeom>
        </p:spPr>
      </p:pic>
    </p:spTree>
    <p:extLst>
      <p:ext uri="{BB962C8B-B14F-4D97-AF65-F5344CB8AC3E}">
        <p14:creationId xmlns:p14="http://schemas.microsoft.com/office/powerpoint/2010/main" val="21738698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Slowing Population Growth in</a:t>
            </a:r>
            <a:br>
              <a:rPr lang="en-US" dirty="0"/>
            </a:br>
            <a:r>
              <a:rPr lang="en-US" dirty="0"/>
              <a:t>China (1 of 4)</a:t>
            </a:r>
          </a:p>
        </p:txBody>
      </p:sp>
      <p:sp>
        <p:nvSpPr>
          <p:cNvPr id="3" name="Content Placeholder 2"/>
          <p:cNvSpPr>
            <a:spLocks noGrp="1"/>
          </p:cNvSpPr>
          <p:nvPr>
            <p:ph idx="1"/>
          </p:nvPr>
        </p:nvSpPr>
        <p:spPr/>
        <p:txBody>
          <a:bodyPr/>
          <a:lstStyle/>
          <a:p>
            <a:r>
              <a:rPr lang="en-US" dirty="0"/>
              <a:t>World’s most populous country</a:t>
            </a:r>
          </a:p>
          <a:p>
            <a:r>
              <a:rPr lang="en-US" dirty="0"/>
              <a:t>Threat of mass starvation in the 1960s</a:t>
            </a:r>
          </a:p>
          <a:p>
            <a:r>
              <a:rPr lang="en-US" dirty="0"/>
              <a:t>Government established strict family planning and birth control program in 1978</a:t>
            </a:r>
          </a:p>
          <a:p>
            <a:pPr lvl="1"/>
            <a:r>
              <a:rPr lang="en-US" dirty="0"/>
              <a:t>Reduced number of children born per woman from 3 to 1.7</a:t>
            </a:r>
          </a:p>
          <a:p>
            <a:pPr lvl="1"/>
            <a:r>
              <a:rPr lang="en-US" dirty="0"/>
              <a:t>TFR was already declining before 1978 due to increased education and employment opportunities for women</a:t>
            </a:r>
          </a:p>
        </p:txBody>
      </p:sp>
    </p:spTree>
    <p:extLst>
      <p:ext uri="{BB962C8B-B14F-4D97-AF65-F5344CB8AC3E}">
        <p14:creationId xmlns:p14="http://schemas.microsoft.com/office/powerpoint/2010/main" val="939738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Slowing Population Growth in</a:t>
            </a:r>
            <a:br>
              <a:rPr lang="en-US" dirty="0"/>
            </a:br>
            <a:r>
              <a:rPr lang="en-US" dirty="0"/>
              <a:t>China (2 of 4)</a:t>
            </a:r>
          </a:p>
        </p:txBody>
      </p:sp>
      <p:sp>
        <p:nvSpPr>
          <p:cNvPr id="3" name="Content Placeholder 2"/>
          <p:cNvSpPr>
            <a:spLocks noGrp="1"/>
          </p:cNvSpPr>
          <p:nvPr>
            <p:ph idx="1"/>
          </p:nvPr>
        </p:nvSpPr>
        <p:spPr/>
        <p:txBody>
          <a:bodyPr/>
          <a:lstStyle/>
          <a:p>
            <a:r>
              <a:rPr lang="en-US" dirty="0"/>
              <a:t>Negative effects of one-child policy</a:t>
            </a:r>
          </a:p>
          <a:p>
            <a:pPr lvl="1"/>
            <a:r>
              <a:rPr lang="en-US" dirty="0"/>
              <a:t>Preference for male children resulted in skewed population: too few females</a:t>
            </a:r>
          </a:p>
          <a:p>
            <a:pPr lvl="1"/>
            <a:r>
              <a:rPr lang="en-US" dirty="0"/>
              <a:t>Average population age increasing at one of the fastest rates ever recorded</a:t>
            </a:r>
          </a:p>
          <a:p>
            <a:pPr lvl="1"/>
            <a:r>
              <a:rPr lang="en-US" dirty="0"/>
              <a:t>By 2030, likely too few young workers to support aging population</a:t>
            </a:r>
          </a:p>
          <a:p>
            <a:r>
              <a:rPr lang="en-US" dirty="0"/>
              <a:t>2015: Chinese government replaced one-child policy with two-child policy</a:t>
            </a:r>
          </a:p>
        </p:txBody>
      </p:sp>
    </p:spTree>
    <p:extLst>
      <p:ext uri="{BB962C8B-B14F-4D97-AF65-F5344CB8AC3E}">
        <p14:creationId xmlns:p14="http://schemas.microsoft.com/office/powerpoint/2010/main" val="857295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 y="27709"/>
            <a:ext cx="9052560" cy="1039091"/>
          </a:xfrm>
        </p:spPr>
        <p:txBody>
          <a:bodyPr>
            <a:normAutofit fontScale="90000"/>
          </a:bodyPr>
          <a:lstStyle/>
          <a:p>
            <a:r>
              <a:rPr lang="en-US" dirty="0"/>
              <a:t>Case Study: Slowing Population Growth in</a:t>
            </a:r>
            <a:br>
              <a:rPr lang="en-US" dirty="0"/>
            </a:br>
            <a:r>
              <a:rPr lang="en-US" dirty="0"/>
              <a:t>China (3 of 4)</a:t>
            </a:r>
          </a:p>
        </p:txBody>
      </p:sp>
      <p:pic>
        <p:nvPicPr>
          <p:cNvPr id="3" name="Picture 2" descr="Photo shows many old and small houses in front of many tall and sophisticated building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371600"/>
            <a:ext cx="3589435" cy="4387873"/>
          </a:xfrm>
          <a:prstGeom prst="rect">
            <a:avLst/>
          </a:prstGeom>
        </p:spPr>
      </p:pic>
    </p:spTree>
    <p:extLst>
      <p:ext uri="{BB962C8B-B14F-4D97-AF65-F5344CB8AC3E}">
        <p14:creationId xmlns:p14="http://schemas.microsoft.com/office/powerpoint/2010/main" val="2221574578"/>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 y="27709"/>
            <a:ext cx="9052560" cy="1039091"/>
          </a:xfrm>
        </p:spPr>
        <p:txBody>
          <a:bodyPr>
            <a:normAutofit fontScale="90000"/>
          </a:bodyPr>
          <a:lstStyle/>
          <a:p>
            <a:r>
              <a:rPr lang="en-US" dirty="0"/>
              <a:t>Case Study: Slowing Population Growth in</a:t>
            </a:r>
            <a:br>
              <a:rPr lang="en-US" dirty="0"/>
            </a:br>
            <a:r>
              <a:rPr lang="en-US" dirty="0"/>
              <a:t>China (4 of 4)</a:t>
            </a:r>
          </a:p>
        </p:txBody>
      </p:sp>
      <p:pic>
        <p:nvPicPr>
          <p:cNvPr id="3" name="Picture 2" descr="Illustration shows the Age-structure diagram of Chinese population for 2010 and 2035. The Age structure diagram of Population of China during 2010 is represented as horizontal bars, where the two sides along the axis are separated and shown in boxes as two parts. The text above the picture reads “China 2010.” The text below the picture reads “Population.” The age is marked in between the separation corresponding to each bar and reads from 0 to 100 with an interval of 5. The left side portion is shaded in a different shade and the text on that side reads “Male.” The right side portion is shaded in a different shade and the text on that side reads “Female.” The bars are of not the same sizes. The shape of the bars arranged can be viewed as the upper half of the diamond, but with the sizes of the bar not being uniform. The Age structure diagram of Population of China during 2035 is represented as horizontal bars, where the two sides along the axis are separated and shown in boxes as two parts. The text above the picture reads “China 2035.” The text below the picture reads “Population.” The age is marked in between the separation corresponding to each bar and reads from 0 to 100 with an interval of 5. The left side portion is shaded in a different shade and the text on that side reads “Male.” The right side portion is shaded in a different shade and the text on that side reads “Female.” The bars are of not the same sizes. The shape of the bars arranged can be viewed as a zig-zag arrangement in ascending and descending ord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418" y="1447800"/>
            <a:ext cx="8173164" cy="3886200"/>
          </a:xfrm>
          <a:prstGeom prst="rect">
            <a:avLst/>
          </a:prstGeom>
        </p:spPr>
      </p:pic>
    </p:spTree>
    <p:extLst>
      <p:ext uri="{BB962C8B-B14F-4D97-AF65-F5344CB8AC3E}">
        <p14:creationId xmlns:p14="http://schemas.microsoft.com/office/powerpoint/2010/main" val="395524889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Big Ideas (1 of 2)</a:t>
            </a:r>
          </a:p>
        </p:txBody>
      </p:sp>
      <p:sp>
        <p:nvSpPr>
          <p:cNvPr id="2" name="Content Placeholder 1"/>
          <p:cNvSpPr>
            <a:spLocks noGrp="1"/>
          </p:cNvSpPr>
          <p:nvPr>
            <p:ph idx="1"/>
          </p:nvPr>
        </p:nvSpPr>
        <p:spPr/>
        <p:txBody>
          <a:bodyPr/>
          <a:lstStyle/>
          <a:p>
            <a:r>
              <a:rPr lang="en-US"/>
              <a:t>The human population is growing rapidly</a:t>
            </a:r>
          </a:p>
          <a:p>
            <a:pPr lvl="1"/>
            <a:r>
              <a:rPr lang="en-US"/>
              <a:t>May soon bump up against environmental limits</a:t>
            </a:r>
          </a:p>
          <a:p>
            <a:r>
              <a:rPr lang="en-US"/>
              <a:t>Combination of population growth and increasing rate of resource use per person is expanding human ecological footprint</a:t>
            </a:r>
          </a:p>
          <a:p>
            <a:pPr lvl="1"/>
            <a:r>
              <a:rPr lang="en-US"/>
              <a:t>Strains the earth’s natural capital</a:t>
            </a:r>
            <a:endParaRPr lang="en-US" dirty="0"/>
          </a:p>
        </p:txBody>
      </p:sp>
    </p:spTree>
    <p:extLst>
      <p:ext uri="{BB962C8B-B14F-4D97-AF65-F5344CB8AC3E}">
        <p14:creationId xmlns:p14="http://schemas.microsoft.com/office/powerpoint/2010/main" val="230554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p:cNvSpPr>
            <a:spLocks noGrp="1" noChangeArrowheads="1"/>
          </p:cNvSpPr>
          <p:nvPr>
            <p:ph type="title"/>
          </p:nvPr>
        </p:nvSpPr>
        <p:spPr/>
        <p:txBody>
          <a:bodyPr/>
          <a:lstStyle/>
          <a:p>
            <a:r>
              <a:rPr lang="en-US" dirty="0"/>
              <a:t>Human Population Growth (1 of 3)</a:t>
            </a:r>
          </a:p>
        </p:txBody>
      </p:sp>
      <p:sp>
        <p:nvSpPr>
          <p:cNvPr id="7" name="Content Placeholder 6"/>
          <p:cNvSpPr>
            <a:spLocks noGrp="1"/>
          </p:cNvSpPr>
          <p:nvPr>
            <p:ph idx="1"/>
          </p:nvPr>
        </p:nvSpPr>
        <p:spPr/>
        <p:txBody>
          <a:bodyPr/>
          <a:lstStyle/>
          <a:p>
            <a:r>
              <a:rPr lang="en-US"/>
              <a:t>Rate of population growth has slowed since 1960 to 1.2%</a:t>
            </a:r>
          </a:p>
          <a:p>
            <a:pPr lvl="1"/>
            <a:r>
              <a:rPr lang="en-US"/>
              <a:t>World’s population is still growing</a:t>
            </a:r>
          </a:p>
          <a:p>
            <a:r>
              <a:rPr lang="en-US"/>
              <a:t>Human population growth is unevenly distributed geographically</a:t>
            </a:r>
          </a:p>
          <a:p>
            <a:pPr lvl="1"/>
            <a:r>
              <a:rPr lang="en-US"/>
              <a:t>2% added to more-developed countries</a:t>
            </a:r>
          </a:p>
          <a:p>
            <a:pPr lvl="1"/>
            <a:r>
              <a:rPr lang="en-US"/>
              <a:t>98% added to less-developed countries</a:t>
            </a:r>
          </a:p>
          <a:p>
            <a:r>
              <a:rPr lang="en-US"/>
              <a:t>People are moving from rural to urban areas</a:t>
            </a:r>
            <a:endParaRPr lang="en-US" dirty="0"/>
          </a:p>
        </p:txBody>
      </p:sp>
    </p:spTree>
    <p:extLst>
      <p:ext uri="{BB962C8B-B14F-4D97-AF65-F5344CB8AC3E}">
        <p14:creationId xmlns:p14="http://schemas.microsoft.com/office/powerpoint/2010/main" val="305946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Big Ideas (2 of 2)</a:t>
            </a:r>
          </a:p>
        </p:txBody>
      </p:sp>
      <p:sp>
        <p:nvSpPr>
          <p:cNvPr id="2" name="Content Placeholder 1"/>
          <p:cNvSpPr>
            <a:spLocks noGrp="1"/>
          </p:cNvSpPr>
          <p:nvPr>
            <p:ph idx="1"/>
          </p:nvPr>
        </p:nvSpPr>
        <p:spPr/>
        <p:txBody>
          <a:bodyPr/>
          <a:lstStyle/>
          <a:p>
            <a:r>
              <a:rPr lang="en-US"/>
              <a:t>We can slow human population growth by reducing poverty, elevating the status of women, and encouraging family planning</a:t>
            </a:r>
            <a:endParaRPr lang="en-US" dirty="0"/>
          </a:p>
        </p:txBody>
      </p:sp>
    </p:spTree>
    <p:extLst>
      <p:ext uri="{BB962C8B-B14F-4D97-AF65-F5344CB8AC3E}">
        <p14:creationId xmlns:p14="http://schemas.microsoft.com/office/powerpoint/2010/main" val="2813351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Tying It All Together: World Population Growth and Sustainability</a:t>
            </a:r>
            <a:endParaRPr lang="en-US" dirty="0"/>
          </a:p>
        </p:txBody>
      </p:sp>
      <p:sp>
        <p:nvSpPr>
          <p:cNvPr id="3" name="Content Placeholder 2"/>
          <p:cNvSpPr>
            <a:spLocks noGrp="1"/>
          </p:cNvSpPr>
          <p:nvPr>
            <p:ph idx="1"/>
          </p:nvPr>
        </p:nvSpPr>
        <p:spPr/>
        <p:txBody>
          <a:bodyPr/>
          <a:lstStyle/>
          <a:p>
            <a:r>
              <a:rPr lang="en-US"/>
              <a:t>Many believe exponential growth is unsustainable in the long run</a:t>
            </a:r>
          </a:p>
          <a:p>
            <a:r>
              <a:rPr lang="en-US"/>
              <a:t>Employing solar and other renewable technologies can help reduce:</a:t>
            </a:r>
          </a:p>
          <a:p>
            <a:pPr lvl="1"/>
            <a:r>
              <a:rPr lang="en-US"/>
              <a:t>Pollution</a:t>
            </a:r>
          </a:p>
          <a:p>
            <a:pPr lvl="1"/>
            <a:r>
              <a:rPr lang="en-US"/>
              <a:t>Emissions of climate-changing gases</a:t>
            </a:r>
          </a:p>
          <a:p>
            <a:r>
              <a:rPr lang="en-US"/>
              <a:t>Reuse and recycle materials</a:t>
            </a:r>
          </a:p>
          <a:p>
            <a:r>
              <a:rPr lang="en-US"/>
              <a:t>Focus on preserving biodiversity</a:t>
            </a:r>
            <a:endParaRPr lang="en-US" dirty="0"/>
          </a:p>
        </p:txBody>
      </p:sp>
    </p:spTree>
    <p:extLst>
      <p:ext uri="{BB962C8B-B14F-4D97-AF65-F5344CB8AC3E}">
        <p14:creationId xmlns:p14="http://schemas.microsoft.com/office/powerpoint/2010/main" val="27718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noChangeArrowheads="1"/>
          </p:cNvSpPr>
          <p:nvPr>
            <p:ph type="title"/>
          </p:nvPr>
        </p:nvSpPr>
        <p:spPr>
          <a:xfrm>
            <a:off x="45720" y="27709"/>
            <a:ext cx="9052560" cy="1039091"/>
          </a:xfrm>
        </p:spPr>
        <p:txBody>
          <a:bodyPr/>
          <a:lstStyle/>
          <a:p>
            <a:r>
              <a:rPr lang="en-US" dirty="0"/>
              <a:t>Human Population Growth (2 of 3)</a:t>
            </a:r>
          </a:p>
        </p:txBody>
      </p:sp>
      <p:pic>
        <p:nvPicPr>
          <p:cNvPr id="3" name="Picture 2" descr="Illustration shows a graph which shows comparison of global human population size with the population growth rate. The graph shows the year starting with 1950 and ending with 2050 with an interval of 10 years along the x-axis and population growth rate in percentage starting with 0 and ending with 2.2 with an interval of 0.2 along one side of the y-axis and parallel to it is the population size in billions of people starting with 0 and ending with 10 with an interval of 1 marked. The population size graph is nearly a slanting line starting from 0 along the x-axis and 0.5 along the y-axis and ends at 2050 along the x-axis and above 9 along the axis parallel to y-axis with slight bends here and there. The graph of population growth line graph several peaks and slopes which starts at 0 along the x-axis and 1.5 along the y-axis and goes above till 1960 along the x-axis and 1.9 along the y-axis, then slopes down as a slant line close to 1960 along the x-axis and 1.3 along the y-axis, then goes above as a slant line till 1965 along the x-axis and 2.2 along the y-axis after which the line-graph slopes down and ends at 2050 along the x-axis and close to a point above 2 parallel to y-axis with several up and downs and jerks in betwe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949" y="1619113"/>
            <a:ext cx="8092102" cy="3619775"/>
          </a:xfrm>
          <a:prstGeom prst="rect">
            <a:avLst/>
          </a:prstGeom>
        </p:spPr>
      </p:pic>
    </p:spTree>
    <p:extLst>
      <p:ext uri="{BB962C8B-B14F-4D97-AF65-F5344CB8AC3E}">
        <p14:creationId xmlns:p14="http://schemas.microsoft.com/office/powerpoint/2010/main" val="398480328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noChangeArrowheads="1"/>
          </p:cNvSpPr>
          <p:nvPr>
            <p:ph type="title"/>
          </p:nvPr>
        </p:nvSpPr>
        <p:spPr>
          <a:xfrm>
            <a:off x="45720" y="27709"/>
            <a:ext cx="9052560" cy="1039091"/>
          </a:xfrm>
        </p:spPr>
        <p:txBody>
          <a:bodyPr/>
          <a:lstStyle/>
          <a:p>
            <a:r>
              <a:rPr lang="en-US" dirty="0"/>
              <a:t>Human Population Growth (3 of 3)</a:t>
            </a:r>
          </a:p>
        </p:txBody>
      </p:sp>
      <p:pic>
        <p:nvPicPr>
          <p:cNvPr id="2" name="Picture 1" descr="Illustration shows a graph with year starting with 1950 and ending with 2050 with an interval of 10 along the x-axis and world population in billions starting with 0 and ending with 10 with an interval of 1 along the y-axis. A linear graph starts with 0 along the x-axis and 1 along the y-axis and goes as a line parallel to the x-axis until it reaches a point between 2010 and 2020, after which, it goes as a dotted line. The region below this line until the x-axis is shaded and labeled as population in more developed countries. Another linear graph which is a curve starting at 1950 along the x-axis and 2.5 along the y-axis and ends at 2050 along the x-axis and 9 along the y-axis where the curve extends as a dotted line from the point somewhere before 2020 along the x-axis and 7 along the y-axis. The region between two linear graphs is shaded in a different shade and labeled as population in less-developed countr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90" y="1752600"/>
            <a:ext cx="8387620" cy="3505200"/>
          </a:xfrm>
          <a:prstGeom prst="rect">
            <a:avLst/>
          </a:prstGeom>
        </p:spPr>
      </p:pic>
    </p:spTree>
    <p:extLst>
      <p:ext uri="{BB962C8B-B14F-4D97-AF65-F5344CB8AC3E}">
        <p14:creationId xmlns:p14="http://schemas.microsoft.com/office/powerpoint/2010/main" val="243465396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Science Focus 8.1: How Long Can the Human Population Keep Growing? (1 of 2)</a:t>
            </a:r>
          </a:p>
        </p:txBody>
      </p:sp>
      <p:sp>
        <p:nvSpPr>
          <p:cNvPr id="2" name="Content Placeholder 1"/>
          <p:cNvSpPr>
            <a:spLocks noGrp="1"/>
          </p:cNvSpPr>
          <p:nvPr>
            <p:ph idx="1"/>
          </p:nvPr>
        </p:nvSpPr>
        <p:spPr/>
        <p:txBody>
          <a:bodyPr/>
          <a:lstStyle/>
          <a:p>
            <a:r>
              <a:rPr lang="en-US"/>
              <a:t>Many differing views</a:t>
            </a:r>
          </a:p>
          <a:p>
            <a:pPr lvl="1"/>
            <a:r>
              <a:rPr lang="en-US"/>
              <a:t>We have already exceeded tipping points, or planetary boundaries</a:t>
            </a:r>
          </a:p>
          <a:p>
            <a:pPr lvl="1"/>
            <a:r>
              <a:rPr lang="en-US"/>
              <a:t>The main problem is the rapidly growing number of people in less-developed countries</a:t>
            </a:r>
          </a:p>
          <a:p>
            <a:pPr lvl="1"/>
            <a:r>
              <a:rPr lang="en-US"/>
              <a:t>The main problem is overconsumption in more-developed countries</a:t>
            </a:r>
          </a:p>
          <a:p>
            <a:pPr lvl="1"/>
            <a:r>
              <a:rPr lang="en-US"/>
              <a:t>Technological ingenuity will help find substitutes to resources we are depleting</a:t>
            </a:r>
            <a:endParaRPr lang="en-US" dirty="0"/>
          </a:p>
        </p:txBody>
      </p:sp>
    </p:spTree>
    <p:extLst>
      <p:ext uri="{BB962C8B-B14F-4D97-AF65-F5344CB8AC3E}">
        <p14:creationId xmlns:p14="http://schemas.microsoft.com/office/powerpoint/2010/main" val="213224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Science Focus 8.1: How Long Can the Human Population Keep Growing? (2 of 2)</a:t>
            </a:r>
          </a:p>
        </p:txBody>
      </p:sp>
      <p:sp>
        <p:nvSpPr>
          <p:cNvPr id="3" name="Content Placeholder 2"/>
          <p:cNvSpPr>
            <a:spLocks noGrp="1"/>
          </p:cNvSpPr>
          <p:nvPr>
            <p:ph idx="1"/>
          </p:nvPr>
        </p:nvSpPr>
        <p:spPr/>
        <p:txBody>
          <a:bodyPr/>
          <a:lstStyle/>
          <a:p>
            <a:r>
              <a:rPr lang="en-US" dirty="0"/>
              <a:t>Proponents of slowing population growth</a:t>
            </a:r>
          </a:p>
          <a:p>
            <a:pPr lvl="1"/>
            <a:r>
              <a:rPr lang="en-US" dirty="0"/>
              <a:t>Basic needs for 1 billion people are not being met</a:t>
            </a:r>
          </a:p>
          <a:p>
            <a:pPr lvl="1"/>
            <a:r>
              <a:rPr lang="en-US" dirty="0"/>
              <a:t>Death rates could increase significantly and a population crash could result</a:t>
            </a:r>
          </a:p>
          <a:p>
            <a:pPr lvl="1"/>
            <a:r>
              <a:rPr lang="en-US" dirty="0"/>
              <a:t>As China, India, and Brazil increase their ecological foot[prints, greater resource use and environmental degradation may result</a:t>
            </a:r>
          </a:p>
          <a:p>
            <a:pPr marL="0" indent="0">
              <a:buNone/>
            </a:pPr>
            <a:endParaRPr lang="en-US" dirty="0"/>
          </a:p>
        </p:txBody>
      </p:sp>
    </p:spTree>
    <p:extLst>
      <p:ext uri="{BB962C8B-B14F-4D97-AF65-F5344CB8AC3E}">
        <p14:creationId xmlns:p14="http://schemas.microsoft.com/office/powerpoint/2010/main" val="27544501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5673</TotalTime>
  <Words>2460</Words>
  <Application>Microsoft Office PowerPoint</Application>
  <PresentationFormat>On-screen Show (4:3)</PresentationFormat>
  <Paragraphs>279</Paragraphs>
  <Slides>51</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ＭＳ Ｐゴシック</vt:lpstr>
      <vt:lpstr>Arial</vt:lpstr>
      <vt:lpstr>Calibri</vt:lpstr>
      <vt:lpstr>Courier New</vt:lpstr>
      <vt:lpstr>Verdana</vt:lpstr>
      <vt:lpstr>Wingdings</vt:lpstr>
      <vt:lpstr>Sample</vt:lpstr>
      <vt:lpstr>Exploring Environmental Science for AP®</vt:lpstr>
      <vt:lpstr>Core Case Study: Planet Earth: Population 7.5 Billion (1 of 2)</vt:lpstr>
      <vt:lpstr>Core Case Study: Planet Earth: Population 7.3 Billion (2 of 2)</vt:lpstr>
      <vt:lpstr>8.1 How Many People Can the Earth Support?</vt:lpstr>
      <vt:lpstr>Human Population Growth (1 of 3)</vt:lpstr>
      <vt:lpstr>Human Population Growth (2 of 3)</vt:lpstr>
      <vt:lpstr>Human Population Growth (3 of 3)</vt:lpstr>
      <vt:lpstr>Science Focus 8.1: How Long Can the Human Population Keep Growing? (1 of 2)</vt:lpstr>
      <vt:lpstr>Science Focus 8.1: How Long Can the Human Population Keep Growing? (2 of 2)</vt:lpstr>
      <vt:lpstr>Human Population Growth and Natural Capital (1 of 2)</vt:lpstr>
      <vt:lpstr>Human Population Growth and Natural Capital (2 of 2)</vt:lpstr>
      <vt:lpstr>8.2 What Factors Influence the Size of the Human Population? </vt:lpstr>
      <vt:lpstr>The Human Population Can Grow, Decline, or Stabilize</vt:lpstr>
      <vt:lpstr>Fertility Rates (1 of 2)</vt:lpstr>
      <vt:lpstr>Fertility Rates (2 of 2)</vt:lpstr>
      <vt:lpstr>Fertility Rates (3 of 3)</vt:lpstr>
      <vt:lpstr>Science Focus 8.2: Projecting Population Change (1 of 2)</vt:lpstr>
      <vt:lpstr>Science Focus 8.2: Projecting Population Change (2 of 2)</vt:lpstr>
      <vt:lpstr>Case Study: The U.S. Population–Third Largest and Growing (1 of 3)</vt:lpstr>
      <vt:lpstr>Case Study: The U.S. Population–Third Largest and Growing (2 of 3)</vt:lpstr>
      <vt:lpstr>Case Study: The U.S. Population–Third Largest and Growing (3 of 3)</vt:lpstr>
      <vt:lpstr>Factors That Affect Birth and Fertility Rates (1 of 3)</vt:lpstr>
      <vt:lpstr>Factors That Affect Birth and Fertility Rates  (2 of 3)</vt:lpstr>
      <vt:lpstr>Factors That Affect Birth and Fertility Rates  (3 of 3)</vt:lpstr>
      <vt:lpstr>Factors That Affect Death Rates (1 of 2)</vt:lpstr>
      <vt:lpstr>Factors That Affect Death Rates (2 of 2)</vt:lpstr>
      <vt:lpstr>Migration</vt:lpstr>
      <vt:lpstr>8.3 How Does a Population’s Age Structure Affect Its Growth or Decline? </vt:lpstr>
      <vt:lpstr>Age Structure (1 of 2)</vt:lpstr>
      <vt:lpstr>Age Structure (2 of 2)</vt:lpstr>
      <vt:lpstr>Case Study: The American Baby Boom (1 of 3)</vt:lpstr>
      <vt:lpstr>Case Study: The American Baby Boom (2 of 3)</vt:lpstr>
      <vt:lpstr>Case Study: The American Baby Boom (3 of 3)</vt:lpstr>
      <vt:lpstr>Aging Populations Can Decline Rapidly (1 of 2)</vt:lpstr>
      <vt:lpstr>Aging Populations Can Decline Rapidly (2 of 2)</vt:lpstr>
      <vt:lpstr>6.4 How Can We Slow Human Population Growth? (1 of 2) </vt:lpstr>
      <vt:lpstr>6.4 How Can We Slow Human Population Growth? (2 of 2) </vt:lpstr>
      <vt:lpstr>Economic Development</vt:lpstr>
      <vt:lpstr>Educating and Empowering Women (1 of 2)</vt:lpstr>
      <vt:lpstr>Educating and Empowering Women (2 of 2)</vt:lpstr>
      <vt:lpstr>Family Planning</vt:lpstr>
      <vt:lpstr>Case Study: Population Growth in India (1 of 3)</vt:lpstr>
      <vt:lpstr>Case Study: Population Growth in India (2 of 3)</vt:lpstr>
      <vt:lpstr>Case Study: Population Growth in India (3 of 3)</vt:lpstr>
      <vt:lpstr>Case Study: Slowing Population Growth in China (1 of 4)</vt:lpstr>
      <vt:lpstr>Case Study: Slowing Population Growth in China (2 of 4)</vt:lpstr>
      <vt:lpstr>Case Study: Slowing Population Growth in China (3 of 4)</vt:lpstr>
      <vt:lpstr>Case Study: Slowing Population Growth in China (4 of 4)</vt:lpstr>
      <vt:lpstr>Big Ideas (1 of 2)</vt:lpstr>
      <vt:lpstr>Big Ideas (2 of 2)</vt:lpstr>
      <vt:lpstr>Tying It All Together: World Population Growth and Sustainability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The Human Population</dc:title>
  <dc:creator>Tyler</dc:creator>
  <cp:lastModifiedBy>Anderson, John W</cp:lastModifiedBy>
  <cp:revision>418</cp:revision>
  <dcterms:created xsi:type="dcterms:W3CDTF">2013-09-12T16:10:24Z</dcterms:created>
  <dcterms:modified xsi:type="dcterms:W3CDTF">2018-09-25T17:28:40Z</dcterms:modified>
</cp:coreProperties>
</file>