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5" r:id="rId1"/>
  </p:sldMasterIdLst>
  <p:notesMasterIdLst>
    <p:notesMasterId r:id="rId51"/>
  </p:notesMasterIdLst>
  <p:sldIdLst>
    <p:sldId id="370" r:id="rId2"/>
    <p:sldId id="323" r:id="rId3"/>
    <p:sldId id="324" r:id="rId4"/>
    <p:sldId id="325" r:id="rId5"/>
    <p:sldId id="326" r:id="rId6"/>
    <p:sldId id="327" r:id="rId7"/>
    <p:sldId id="328" r:id="rId8"/>
    <p:sldId id="329" r:id="rId9"/>
    <p:sldId id="330" r:id="rId10"/>
    <p:sldId id="371"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347" r:id="rId28"/>
    <p:sldId id="348" r:id="rId29"/>
    <p:sldId id="349" r:id="rId30"/>
    <p:sldId id="350" r:id="rId31"/>
    <p:sldId id="351" r:id="rId32"/>
    <p:sldId id="352" r:id="rId33"/>
    <p:sldId id="353" r:id="rId34"/>
    <p:sldId id="354" r:id="rId35"/>
    <p:sldId id="355" r:id="rId36"/>
    <p:sldId id="357" r:id="rId37"/>
    <p:sldId id="356" r:id="rId38"/>
    <p:sldId id="358" r:id="rId39"/>
    <p:sldId id="360" r:id="rId40"/>
    <p:sldId id="359" r:id="rId41"/>
    <p:sldId id="361" r:id="rId42"/>
    <p:sldId id="362" r:id="rId43"/>
    <p:sldId id="363" r:id="rId44"/>
    <p:sldId id="364" r:id="rId45"/>
    <p:sldId id="365" r:id="rId46"/>
    <p:sldId id="366" r:id="rId47"/>
    <p:sldId id="367" r:id="rId48"/>
    <p:sldId id="368" r:id="rId49"/>
    <p:sldId id="369" r:id="rId5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F97"/>
    <a:srgbClr val="007DB7"/>
    <a:srgbClr val="90ECFE"/>
    <a:srgbClr val="48B5DB"/>
    <a:srgbClr val="002536"/>
    <a:srgbClr val="C58A4E"/>
    <a:srgbClr val="44C9F2"/>
    <a:srgbClr val="1DB9FF"/>
    <a:srgbClr val="0094D6"/>
    <a:srgbClr val="008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89520" autoAdjust="0"/>
  </p:normalViewPr>
  <p:slideViewPr>
    <p:cSldViewPr>
      <p:cViewPr>
        <p:scale>
          <a:sx n="66" d="100"/>
          <a:sy n="66" d="100"/>
        </p:scale>
        <p:origin x="-1464" y="-72"/>
      </p:cViewPr>
      <p:guideLst>
        <p:guide orient="horz" pos="2160"/>
        <p:guide pos="2880"/>
      </p:guideLst>
    </p:cSldViewPr>
  </p:slideViewPr>
  <p:outlineViewPr>
    <p:cViewPr>
      <p:scale>
        <a:sx n="33" d="100"/>
        <a:sy n="33" d="100"/>
      </p:scale>
      <p:origin x="48" y="24534"/>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fld id="{DFB95050-E3A9-4E27-9553-0C85D1628038}" type="slidenum">
              <a:rPr lang="en-US"/>
              <a:pPr>
                <a:defRPr/>
              </a:pPr>
              <a:t>‹#›</a:t>
            </a:fld>
            <a:endParaRPr lang="en-US" dirty="0"/>
          </a:p>
        </p:txBody>
      </p:sp>
    </p:spTree>
    <p:extLst>
      <p:ext uri="{BB962C8B-B14F-4D97-AF65-F5344CB8AC3E}">
        <p14:creationId xmlns:p14="http://schemas.microsoft.com/office/powerpoint/2010/main" val="2959009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655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9174A40-6860-4170-9096-416542B6EBC8}" type="slidenum">
              <a:rPr lang="en-US" altLang="en-US">
                <a:cs typeface="Arial" panose="020B0604020202020204" pitchFamily="34" charset="0"/>
              </a:rPr>
              <a:pPr>
                <a:spcBef>
                  <a:spcPct val="0"/>
                </a:spcBef>
              </a:pPr>
              <a:t>2</a:t>
            </a:fld>
            <a:endParaRPr lang="en-US" altLang="en-US" dirty="0">
              <a:cs typeface="Arial" panose="020B0604020202020204" pitchFamily="34" charset="0"/>
            </a:endParaRPr>
          </a:p>
        </p:txBody>
      </p:sp>
    </p:spTree>
    <p:extLst>
      <p:ext uri="{BB962C8B-B14F-4D97-AF65-F5344CB8AC3E}">
        <p14:creationId xmlns:p14="http://schemas.microsoft.com/office/powerpoint/2010/main" val="2197498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11</a:t>
            </a:fld>
            <a:endParaRPr lang="en-US" dirty="0"/>
          </a:p>
        </p:txBody>
      </p:sp>
    </p:spTree>
    <p:extLst>
      <p:ext uri="{BB962C8B-B14F-4D97-AF65-F5344CB8AC3E}">
        <p14:creationId xmlns:p14="http://schemas.microsoft.com/office/powerpoint/2010/main" val="3563362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12</a:t>
            </a:fld>
            <a:endParaRPr lang="en-US" dirty="0"/>
          </a:p>
        </p:txBody>
      </p:sp>
    </p:spTree>
    <p:extLst>
      <p:ext uri="{BB962C8B-B14F-4D97-AF65-F5344CB8AC3E}">
        <p14:creationId xmlns:p14="http://schemas.microsoft.com/office/powerpoint/2010/main" val="2322129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686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F6E5CDA-0537-490B-B5CF-4A83991B9218}" type="slidenum">
              <a:rPr lang="en-US" altLang="en-US">
                <a:cs typeface="Arial" panose="020B0604020202020204" pitchFamily="34" charset="0"/>
              </a:rPr>
              <a:pPr>
                <a:spcBef>
                  <a:spcPct val="0"/>
                </a:spcBef>
              </a:pPr>
              <a:t>13</a:t>
            </a:fld>
            <a:endParaRPr lang="en-US" altLang="en-US" dirty="0">
              <a:cs typeface="Arial" panose="020B0604020202020204" pitchFamily="34" charset="0"/>
            </a:endParaRPr>
          </a:p>
        </p:txBody>
      </p:sp>
    </p:spTree>
    <p:extLst>
      <p:ext uri="{BB962C8B-B14F-4D97-AF65-F5344CB8AC3E}">
        <p14:creationId xmlns:p14="http://schemas.microsoft.com/office/powerpoint/2010/main" val="3383481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14</a:t>
            </a:fld>
            <a:endParaRPr lang="en-US" dirty="0"/>
          </a:p>
        </p:txBody>
      </p:sp>
    </p:spTree>
    <p:extLst>
      <p:ext uri="{BB962C8B-B14F-4D97-AF65-F5344CB8AC3E}">
        <p14:creationId xmlns:p14="http://schemas.microsoft.com/office/powerpoint/2010/main" val="2808143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15</a:t>
            </a:fld>
            <a:endParaRPr lang="en-US" dirty="0"/>
          </a:p>
        </p:txBody>
      </p:sp>
    </p:spTree>
    <p:extLst>
      <p:ext uri="{BB962C8B-B14F-4D97-AF65-F5344CB8AC3E}">
        <p14:creationId xmlns:p14="http://schemas.microsoft.com/office/powerpoint/2010/main" val="1877223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16</a:t>
            </a:fld>
            <a:endParaRPr lang="en-US" dirty="0"/>
          </a:p>
        </p:txBody>
      </p:sp>
    </p:spTree>
    <p:extLst>
      <p:ext uri="{BB962C8B-B14F-4D97-AF65-F5344CB8AC3E}">
        <p14:creationId xmlns:p14="http://schemas.microsoft.com/office/powerpoint/2010/main" val="1304467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17</a:t>
            </a:fld>
            <a:endParaRPr lang="en-US" dirty="0"/>
          </a:p>
        </p:txBody>
      </p:sp>
    </p:spTree>
    <p:extLst>
      <p:ext uri="{BB962C8B-B14F-4D97-AF65-F5344CB8AC3E}">
        <p14:creationId xmlns:p14="http://schemas.microsoft.com/office/powerpoint/2010/main" val="2788253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7.5 </a:t>
            </a:r>
            <a:r>
              <a:rPr lang="en-US" dirty="0"/>
              <a:t>Reactions of glycolysis. This first stage of sugar breakdown starts and ends in the cytoplasm of all cells. All reactions are mediated by enzymes. For clarity, we track only the six carbon atoms (black balls) of the glucose molecule that enters the </a:t>
            </a:r>
            <a:r>
              <a:rPr lang="en-US" dirty="0" smtClean="0"/>
              <a:t>pathway.</a:t>
            </a:r>
          </a:p>
          <a:p>
            <a:r>
              <a:rPr lang="en-US" dirty="0" smtClean="0"/>
              <a:t>Cells </a:t>
            </a:r>
            <a:r>
              <a:rPr lang="en-US" dirty="0"/>
              <a:t>invest two ATP to start glycolysis, and two ATP form, so the net yield is two ATP per molecule of glucose. Electrons are also accepted by NADH. Depending on the type of cell and environmental conditions, the pyruvate product of glycolysis may enter the second stage of aerobic respiration or it may be used in other ways, such as in fermentation. Appendix III has more details for interested students.</a:t>
            </a:r>
          </a:p>
        </p:txBody>
      </p:sp>
      <p:sp>
        <p:nvSpPr>
          <p:cNvPr id="4" name="Slide Number Placeholder 3"/>
          <p:cNvSpPr>
            <a:spLocks noGrp="1"/>
          </p:cNvSpPr>
          <p:nvPr>
            <p:ph type="sldNum" sz="quarter" idx="10"/>
          </p:nvPr>
        </p:nvSpPr>
        <p:spPr/>
        <p:txBody>
          <a:bodyPr/>
          <a:lstStyle/>
          <a:p>
            <a:fld id="{8C277E15-EC11-4A15-A282-6489041490A9}" type="slidenum">
              <a:rPr lang="en-US" altLang="en-US" smtClean="0"/>
              <a:pPr/>
              <a:t>18</a:t>
            </a:fld>
            <a:endParaRPr lang="en-US" altLang="en-US" dirty="0"/>
          </a:p>
        </p:txBody>
      </p:sp>
    </p:spTree>
    <p:extLst>
      <p:ext uri="{BB962C8B-B14F-4D97-AF65-F5344CB8AC3E}">
        <p14:creationId xmlns:p14="http://schemas.microsoft.com/office/powerpoint/2010/main" val="3787234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19</a:t>
            </a:fld>
            <a:endParaRPr lang="en-US" dirty="0"/>
          </a:p>
        </p:txBody>
      </p:sp>
    </p:spTree>
    <p:extLst>
      <p:ext uri="{BB962C8B-B14F-4D97-AF65-F5344CB8AC3E}">
        <p14:creationId xmlns:p14="http://schemas.microsoft.com/office/powerpoint/2010/main" val="1887620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7.6 </a:t>
            </a:r>
            <a:r>
              <a:rPr lang="en-US" dirty="0"/>
              <a:t>Overview of acetyl-CoA formation and the citric acid cycle.</a:t>
            </a:r>
          </a:p>
          <a:p>
            <a:r>
              <a:rPr lang="en-US" dirty="0"/>
              <a:t>These two pathways break the bonds of two pyruvate molecules and release their carbon atoms in CO</a:t>
            </a:r>
            <a:r>
              <a:rPr lang="en-US" baseline="-25000" dirty="0"/>
              <a:t>2</a:t>
            </a:r>
            <a:r>
              <a:rPr lang="en-US" dirty="0"/>
              <a:t>. Two ATP form, and many coenzymes are reduced. In eukaryotes only, both pathways occur in mitochondria.</a:t>
            </a:r>
          </a:p>
        </p:txBody>
      </p:sp>
      <p:sp>
        <p:nvSpPr>
          <p:cNvPr id="4" name="Slide Number Placeholder 3"/>
          <p:cNvSpPr>
            <a:spLocks noGrp="1"/>
          </p:cNvSpPr>
          <p:nvPr>
            <p:ph type="sldNum" sz="quarter" idx="10"/>
          </p:nvPr>
        </p:nvSpPr>
        <p:spPr/>
        <p:txBody>
          <a:bodyPr/>
          <a:lstStyle/>
          <a:p>
            <a:fld id="{8C277E15-EC11-4A15-A282-6489041490A9}" type="slidenum">
              <a:rPr lang="en-US" altLang="en-US" smtClean="0"/>
              <a:pPr/>
              <a:t>20</a:t>
            </a:fld>
            <a:endParaRPr lang="en-US" altLang="en-US" dirty="0"/>
          </a:p>
        </p:txBody>
      </p:sp>
    </p:spTree>
    <p:extLst>
      <p:ext uri="{BB962C8B-B14F-4D97-AF65-F5344CB8AC3E}">
        <p14:creationId xmlns:p14="http://schemas.microsoft.com/office/powerpoint/2010/main" val="283062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a:t>
            </a:fld>
            <a:endParaRPr lang="en-US" dirty="0"/>
          </a:p>
        </p:txBody>
      </p:sp>
    </p:spTree>
    <p:extLst>
      <p:ext uri="{BB962C8B-B14F-4D97-AF65-F5344CB8AC3E}">
        <p14:creationId xmlns:p14="http://schemas.microsoft.com/office/powerpoint/2010/main" val="803719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7.7 </a:t>
            </a:r>
            <a:r>
              <a:rPr lang="en-US" altLang="en-US" b="0" dirty="0">
                <a:latin typeface="Arial" panose="020B0604020202020204" pitchFamily="34" charset="0"/>
                <a:ea typeface="ＭＳ Ｐゴシック" panose="020B0600070205080204" pitchFamily="34" charset="-128"/>
              </a:rPr>
              <a:t>Acetyl–CoA formation and the citric acid cycle in </a:t>
            </a:r>
            <a:r>
              <a:rPr lang="en-US" altLang="en-US" b="0" dirty="0" smtClean="0">
                <a:latin typeface="Arial" panose="020B0604020202020204" pitchFamily="34" charset="0"/>
                <a:ea typeface="ＭＳ Ｐゴシック" panose="020B0600070205080204" pitchFamily="34" charset="-128"/>
              </a:rPr>
              <a:t>mitochondria.</a:t>
            </a:r>
            <a:endParaRPr lang="en-US" altLang="en-US" b="0" dirty="0">
              <a:latin typeface="Arial" panose="020B0604020202020204" pitchFamily="34" charset="0"/>
              <a:ea typeface="ＭＳ Ｐゴシック" panose="020B0600070205080204" pitchFamily="34" charset="-128"/>
            </a:endParaRPr>
          </a:p>
          <a:p>
            <a:r>
              <a:rPr lang="en-US" altLang="en-US" b="0" dirty="0" smtClean="0">
                <a:latin typeface="Arial" panose="020B0604020202020204" pitchFamily="34" charset="0"/>
                <a:ea typeface="ＭＳ Ｐゴシック" panose="020B0600070205080204" pitchFamily="34" charset="-128"/>
              </a:rPr>
              <a:t>A  An </a:t>
            </a:r>
            <a:r>
              <a:rPr lang="en-US" altLang="en-US" b="0" dirty="0">
                <a:latin typeface="Arial" panose="020B0604020202020204" pitchFamily="34" charset="0"/>
                <a:ea typeface="ＭＳ Ｐゴシック" panose="020B0600070205080204" pitchFamily="34" charset="-128"/>
              </a:rPr>
              <a:t>inner membrane divides the interior of a mitochondrion into two compartments. The inner compartment is filled with a gel-like substance called </a:t>
            </a:r>
            <a:r>
              <a:rPr lang="en-US" altLang="en-US" b="0" dirty="0" smtClean="0">
                <a:latin typeface="Arial" panose="020B0604020202020204" pitchFamily="34" charset="0"/>
                <a:ea typeface="ＭＳ Ｐゴシック" panose="020B0600070205080204" pitchFamily="34" charset="-128"/>
              </a:rPr>
              <a:t>matrix.</a:t>
            </a:r>
          </a:p>
          <a:p>
            <a:r>
              <a:rPr lang="en-US" altLang="en-US" b="0" dirty="0" smtClean="0">
                <a:latin typeface="Arial" panose="020B0604020202020204" pitchFamily="34" charset="0"/>
                <a:ea typeface="ＭＳ Ｐゴシック" panose="020B0600070205080204" pitchFamily="34" charset="-128"/>
              </a:rPr>
              <a:t>The </a:t>
            </a:r>
            <a:r>
              <a:rPr lang="en-US" altLang="en-US" b="0" dirty="0">
                <a:latin typeface="Arial" panose="020B0604020202020204" pitchFamily="34" charset="0"/>
                <a:ea typeface="ＭＳ Ｐゴシック" panose="020B0600070205080204" pitchFamily="34" charset="-128"/>
              </a:rPr>
              <a:t>location of this mitochondrion is shown in an animal cell, but all eukaryotic cells have these organelles.</a:t>
            </a:r>
          </a:p>
          <a:p>
            <a:r>
              <a:rPr lang="en-US" altLang="en-US" b="0" dirty="0">
                <a:latin typeface="Arial" panose="020B0604020202020204" pitchFamily="34" charset="0"/>
                <a:ea typeface="ＭＳ Ｐゴシック" panose="020B0600070205080204" pitchFamily="34" charset="-128"/>
              </a:rPr>
              <a:t>B </a:t>
            </a:r>
            <a:r>
              <a:rPr lang="en-US" altLang="en-US" b="0" dirty="0" smtClean="0">
                <a:latin typeface="Arial" panose="020B0604020202020204" pitchFamily="34" charset="0"/>
                <a:ea typeface="ＭＳ Ｐゴシック" panose="020B0600070205080204" pitchFamily="34" charset="-128"/>
              </a:rPr>
              <a:t> Pyruvate </a:t>
            </a:r>
            <a:r>
              <a:rPr lang="en-US" altLang="en-US" b="0" dirty="0">
                <a:latin typeface="Arial" panose="020B0604020202020204" pitchFamily="34" charset="0"/>
                <a:ea typeface="ＭＳ Ｐゴシック" panose="020B0600070205080204" pitchFamily="34" charset="-128"/>
              </a:rPr>
              <a:t>produced by glycolysis is transported from cytoplasm into a mitochondrion, across both membranes, and into the matrix. Aerobic respiration continues here, in the matrix, with acetyl–CoA formation and the citric acid cycle.</a:t>
            </a:r>
          </a:p>
        </p:txBody>
      </p:sp>
      <p:sp>
        <p:nvSpPr>
          <p:cNvPr id="706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B7D2A5C-45E8-4C96-B64D-DB804E52CDDF}" type="slidenum">
              <a:rPr lang="en-US" altLang="en-US">
                <a:cs typeface="Arial" panose="020B0604020202020204" pitchFamily="34" charset="0"/>
              </a:rPr>
              <a:pPr>
                <a:spcBef>
                  <a:spcPct val="0"/>
                </a:spcBef>
              </a:pPr>
              <a:t>21</a:t>
            </a:fld>
            <a:endParaRPr lang="en-US" altLang="en-US" dirty="0">
              <a:cs typeface="Arial" panose="020B0604020202020204" pitchFamily="34" charset="0"/>
            </a:endParaRPr>
          </a:p>
        </p:txBody>
      </p:sp>
    </p:spTree>
    <p:extLst>
      <p:ext uri="{BB962C8B-B14F-4D97-AF65-F5344CB8AC3E}">
        <p14:creationId xmlns:p14="http://schemas.microsoft.com/office/powerpoint/2010/main" val="3652974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22</a:t>
            </a:fld>
            <a:endParaRPr lang="en-US" dirty="0"/>
          </a:p>
        </p:txBody>
      </p:sp>
    </p:spTree>
    <p:extLst>
      <p:ext uri="{BB962C8B-B14F-4D97-AF65-F5344CB8AC3E}">
        <p14:creationId xmlns:p14="http://schemas.microsoft.com/office/powerpoint/2010/main" val="2735401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23</a:t>
            </a:fld>
            <a:endParaRPr lang="en-US" dirty="0"/>
          </a:p>
        </p:txBody>
      </p:sp>
    </p:spTree>
    <p:extLst>
      <p:ext uri="{BB962C8B-B14F-4D97-AF65-F5344CB8AC3E}">
        <p14:creationId xmlns:p14="http://schemas.microsoft.com/office/powerpoint/2010/main" val="2601439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24</a:t>
            </a:fld>
            <a:endParaRPr lang="en-US" dirty="0"/>
          </a:p>
        </p:txBody>
      </p:sp>
    </p:spTree>
    <p:extLst>
      <p:ext uri="{BB962C8B-B14F-4D97-AF65-F5344CB8AC3E}">
        <p14:creationId xmlns:p14="http://schemas.microsoft.com/office/powerpoint/2010/main" val="1485024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25</a:t>
            </a:fld>
            <a:endParaRPr lang="en-US" dirty="0"/>
          </a:p>
        </p:txBody>
      </p:sp>
    </p:spTree>
    <p:extLst>
      <p:ext uri="{BB962C8B-B14F-4D97-AF65-F5344CB8AC3E}">
        <p14:creationId xmlns:p14="http://schemas.microsoft.com/office/powerpoint/2010/main" val="2391256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2002" y="4282118"/>
            <a:ext cx="5926914" cy="4675969"/>
          </a:xfrm>
        </p:spPr>
        <p:txBody>
          <a:bodyPr/>
          <a:lstStyle/>
          <a:p>
            <a:r>
              <a:rPr lang="en-US" sz="1100" b="1" dirty="0"/>
              <a:t>Figure 7.8 </a:t>
            </a:r>
            <a:r>
              <a:rPr lang="en-US" sz="1100" dirty="0"/>
              <a:t>Acetyl–CoA formation and the citric acid cycle. Follow the carbons (black balls) to understand the movement of matter; follow the electrons to see the movement of energy. Each time these reactions run, they break down one pyruvate molecule. Thus, it takes two sets of reactions to break down the two pyruvate molecules that formed during glycolysis. Then, all six carbons that entered glycolysis in one glucose molecule have exited the cell, in six CO</a:t>
            </a:r>
            <a:r>
              <a:rPr lang="en-US" sz="1100" baseline="-25000" dirty="0"/>
              <a:t>2</a:t>
            </a:r>
            <a:r>
              <a:rPr lang="en-US" sz="1100" dirty="0"/>
              <a:t>. Electrons and hydrogen ions are released as each carbon is removed from the backbone of intermediate molecules; these combine with ten coenzymes (thus reducing them). Not all reactions are shown; see Appendix III for details. </a:t>
            </a:r>
          </a:p>
          <a:p>
            <a:r>
              <a:rPr lang="en-US" sz="1100" dirty="0" smtClean="0"/>
              <a:t>1  </a:t>
            </a:r>
            <a:r>
              <a:rPr lang="en-US" sz="1100" dirty="0"/>
              <a:t>A pyruvate molecule is split into a two-carbon acetyl group and CO</a:t>
            </a:r>
            <a:r>
              <a:rPr lang="en-US" sz="1100" baseline="-25000" dirty="0"/>
              <a:t>2</a:t>
            </a:r>
            <a:r>
              <a:rPr lang="en-US" sz="1100" dirty="0"/>
              <a:t>, releasing electrons and a hydrogen ion that are transferred to NAD</a:t>
            </a:r>
            <a:r>
              <a:rPr lang="en-US" sz="1100" baseline="30000" dirty="0"/>
              <a:t>+</a:t>
            </a:r>
            <a:r>
              <a:rPr lang="en-US" sz="1100" dirty="0"/>
              <a:t>, so NADH forms. The acetyl group is transferred to coenzyme A, so acetyl–CoA forms, and the </a:t>
            </a:r>
            <a:r>
              <a:rPr lang="en-US" sz="1100" dirty="0" smtClean="0"/>
              <a:t>CO</a:t>
            </a:r>
            <a:r>
              <a:rPr lang="en-US" sz="1100" baseline="-25000" dirty="0" smtClean="0"/>
              <a:t>2 </a:t>
            </a:r>
            <a:r>
              <a:rPr lang="en-US" sz="1100" dirty="0" smtClean="0"/>
              <a:t>leaves </a:t>
            </a:r>
            <a:r>
              <a:rPr lang="en-US" sz="1100" dirty="0"/>
              <a:t>the cell.</a:t>
            </a:r>
          </a:p>
          <a:p>
            <a:r>
              <a:rPr lang="en-US" sz="1100" dirty="0" smtClean="0"/>
              <a:t>2  </a:t>
            </a:r>
            <a:r>
              <a:rPr lang="en-US" sz="1100" dirty="0"/>
              <a:t>The citric acid cycle starts as two carbon atoms are transferred from acetyl–CoA to oxaloacetate, a four-carbon molecule. Coenzyme A is regenerated, and citrate, a six-carbon molecule, forms.</a:t>
            </a:r>
          </a:p>
          <a:p>
            <a:r>
              <a:rPr lang="en-US" sz="1100" dirty="0" smtClean="0"/>
              <a:t>3  </a:t>
            </a:r>
            <a:r>
              <a:rPr lang="en-US" sz="1100" dirty="0"/>
              <a:t>Electrons and a hydrogen ion are transferred from an intermediate to </a:t>
            </a:r>
            <a:r>
              <a:rPr lang="en-US" sz="1100" dirty="0" smtClean="0"/>
              <a:t>NAD</a:t>
            </a:r>
            <a:r>
              <a:rPr lang="en-US" sz="1100" baseline="30000" dirty="0"/>
              <a:t>+</a:t>
            </a:r>
            <a:r>
              <a:rPr lang="en-US" sz="1100" dirty="0"/>
              <a:t>, so NADH forms. Oxidizing the intermediate causes it to lose a carbon atom that leaves the cell in CO</a:t>
            </a:r>
            <a:r>
              <a:rPr lang="en-US" sz="1100" baseline="-25000" dirty="0"/>
              <a:t>2</a:t>
            </a:r>
            <a:r>
              <a:rPr lang="en-US" sz="1100" dirty="0"/>
              <a:t>. </a:t>
            </a:r>
          </a:p>
          <a:p>
            <a:r>
              <a:rPr lang="en-US" sz="1100" dirty="0" smtClean="0"/>
              <a:t>4  A </a:t>
            </a:r>
            <a:r>
              <a:rPr lang="en-US" sz="1100" dirty="0"/>
              <a:t>carbon atom is removed from an intermediate, releasing electrons and a hydrogen ion that are transferred to NAD</a:t>
            </a:r>
            <a:r>
              <a:rPr lang="en-US" sz="1100" baseline="30000" dirty="0"/>
              <a:t>+</a:t>
            </a:r>
            <a:r>
              <a:rPr lang="en-US" sz="1100" dirty="0"/>
              <a:t>, so NADH forms. The carbon atom leaves the cell in CO</a:t>
            </a:r>
            <a:r>
              <a:rPr lang="en-US" sz="1100" baseline="-25000" dirty="0"/>
              <a:t>2</a:t>
            </a:r>
            <a:r>
              <a:rPr lang="en-US" sz="1100" dirty="0"/>
              <a:t>. Pyruvate’s three carbon atoms have now exited the cell, in CO</a:t>
            </a:r>
            <a:r>
              <a:rPr lang="en-US" sz="1100" baseline="-25000" dirty="0"/>
              <a:t>2</a:t>
            </a:r>
            <a:r>
              <a:rPr lang="en-US" sz="1100" dirty="0" smtClean="0"/>
              <a:t>.</a:t>
            </a:r>
          </a:p>
          <a:p>
            <a:r>
              <a:rPr lang="en-US" sz="1100" dirty="0" smtClean="0"/>
              <a:t>5  One </a:t>
            </a:r>
            <a:r>
              <a:rPr lang="en-US" sz="1100" dirty="0"/>
              <a:t>ATP forms by substrate-level phosphorylation</a:t>
            </a:r>
            <a:r>
              <a:rPr lang="en-US" sz="1100" dirty="0" smtClean="0"/>
              <a:t>.</a:t>
            </a:r>
          </a:p>
          <a:p>
            <a:r>
              <a:rPr lang="en-US" sz="1100" dirty="0" smtClean="0"/>
              <a:t>6  Electrons </a:t>
            </a:r>
            <a:r>
              <a:rPr lang="en-US" sz="1100" dirty="0"/>
              <a:t>and hydrogen atoms </a:t>
            </a:r>
            <a:r>
              <a:rPr lang="en-US" sz="1100" dirty="0" smtClean="0"/>
              <a:t>are transferred </a:t>
            </a:r>
            <a:r>
              <a:rPr lang="en-US" sz="1100" dirty="0"/>
              <a:t>from an intermediate to </a:t>
            </a:r>
            <a:r>
              <a:rPr lang="en-US" sz="1100" dirty="0" smtClean="0"/>
              <a:t>the coenzyme </a:t>
            </a:r>
            <a:r>
              <a:rPr lang="en-US" sz="1100" dirty="0"/>
              <a:t>FAD, which thereby </a:t>
            </a:r>
            <a:r>
              <a:rPr lang="en-US" sz="1100" dirty="0" smtClean="0"/>
              <a:t>becomes reduced </a:t>
            </a:r>
            <a:r>
              <a:rPr lang="en-US" sz="1100" dirty="0"/>
              <a:t>to FADH</a:t>
            </a:r>
            <a:r>
              <a:rPr lang="en-US" sz="1100" baseline="-25000" dirty="0"/>
              <a:t>2</a:t>
            </a:r>
            <a:r>
              <a:rPr lang="en-US" sz="1100" dirty="0" smtClean="0"/>
              <a:t>.</a:t>
            </a:r>
          </a:p>
          <a:p>
            <a:r>
              <a:rPr lang="en-US" sz="1100" dirty="0" smtClean="0"/>
              <a:t>7  Electrons </a:t>
            </a:r>
            <a:r>
              <a:rPr lang="en-US" sz="1100" dirty="0"/>
              <a:t>and a hydrogen ion </a:t>
            </a:r>
            <a:r>
              <a:rPr lang="en-US" sz="1100" dirty="0" smtClean="0"/>
              <a:t>are transferred </a:t>
            </a:r>
            <a:r>
              <a:rPr lang="en-US" sz="1100" dirty="0"/>
              <a:t>from an intermediate </a:t>
            </a:r>
            <a:r>
              <a:rPr lang="en-US" sz="1100" dirty="0" smtClean="0"/>
              <a:t>to NAD</a:t>
            </a:r>
            <a:r>
              <a:rPr lang="en-US" sz="1100" baseline="30000" dirty="0"/>
              <a:t>+</a:t>
            </a:r>
            <a:r>
              <a:rPr lang="en-US" sz="1100" dirty="0"/>
              <a:t>, so NADH forms</a:t>
            </a:r>
            <a:r>
              <a:rPr lang="en-US" sz="1100" dirty="0" smtClean="0"/>
              <a:t>.</a:t>
            </a:r>
          </a:p>
          <a:p>
            <a:r>
              <a:rPr lang="en-US" sz="1100" dirty="0" smtClean="0"/>
              <a:t>8  The </a:t>
            </a:r>
            <a:r>
              <a:rPr lang="en-US" sz="1100" dirty="0"/>
              <a:t>product of the </a:t>
            </a:r>
            <a:r>
              <a:rPr lang="en-US" sz="1100" dirty="0" smtClean="0"/>
              <a:t>final redox </a:t>
            </a:r>
            <a:r>
              <a:rPr lang="en-US" sz="1100" dirty="0"/>
              <a:t>reaction is oxaloacetate.</a:t>
            </a:r>
            <a:endParaRPr lang="en-US" sz="1100" dirty="0" smtClean="0"/>
          </a:p>
        </p:txBody>
      </p:sp>
      <p:sp>
        <p:nvSpPr>
          <p:cNvPr id="4" name="Slide Number Placeholder 3"/>
          <p:cNvSpPr>
            <a:spLocks noGrp="1"/>
          </p:cNvSpPr>
          <p:nvPr>
            <p:ph type="sldNum" sz="quarter" idx="10"/>
          </p:nvPr>
        </p:nvSpPr>
        <p:spPr/>
        <p:txBody>
          <a:bodyPr/>
          <a:lstStyle/>
          <a:p>
            <a:fld id="{8C277E15-EC11-4A15-A282-6489041490A9}" type="slidenum">
              <a:rPr lang="en-US" altLang="en-US" smtClean="0"/>
              <a:pPr/>
              <a:t>26</a:t>
            </a:fld>
            <a:endParaRPr lang="en-US" altLang="en-US" dirty="0"/>
          </a:p>
        </p:txBody>
      </p:sp>
    </p:spTree>
    <p:extLst>
      <p:ext uri="{BB962C8B-B14F-4D97-AF65-F5344CB8AC3E}">
        <p14:creationId xmlns:p14="http://schemas.microsoft.com/office/powerpoint/2010/main" val="3769484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27</a:t>
            </a:fld>
            <a:endParaRPr lang="en-US" dirty="0"/>
          </a:p>
        </p:txBody>
      </p:sp>
    </p:spTree>
    <p:extLst>
      <p:ext uri="{BB962C8B-B14F-4D97-AF65-F5344CB8AC3E}">
        <p14:creationId xmlns:p14="http://schemas.microsoft.com/office/powerpoint/2010/main" val="3107653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7.9 </a:t>
            </a:r>
            <a:r>
              <a:rPr lang="en-US" dirty="0"/>
              <a:t>Overview of electron transfer phosphorylation in aerobic respiration. In eukaryotes only, this pathway occurs in mitochondria. Coenzymes reduced during the previous stages of aerobic respiration deliver electrons and hydrogen ions to electron transfer chains in the inner mitochondrial membrane. The flow of electrons through these chains sets up a hydrogen ion gradient that powers ATP formation.</a:t>
            </a:r>
          </a:p>
        </p:txBody>
      </p:sp>
      <p:sp>
        <p:nvSpPr>
          <p:cNvPr id="4" name="Slide Number Placeholder 3"/>
          <p:cNvSpPr>
            <a:spLocks noGrp="1"/>
          </p:cNvSpPr>
          <p:nvPr>
            <p:ph type="sldNum" sz="quarter" idx="10"/>
          </p:nvPr>
        </p:nvSpPr>
        <p:spPr/>
        <p:txBody>
          <a:bodyPr/>
          <a:lstStyle/>
          <a:p>
            <a:fld id="{8C277E15-EC11-4A15-A282-6489041490A9}" type="slidenum">
              <a:rPr lang="en-US" altLang="en-US" smtClean="0"/>
              <a:pPr/>
              <a:t>28</a:t>
            </a:fld>
            <a:endParaRPr lang="en-US" altLang="en-US" dirty="0"/>
          </a:p>
        </p:txBody>
      </p:sp>
    </p:spTree>
    <p:extLst>
      <p:ext uri="{BB962C8B-B14F-4D97-AF65-F5344CB8AC3E}">
        <p14:creationId xmlns:p14="http://schemas.microsoft.com/office/powerpoint/2010/main" val="2302304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29</a:t>
            </a:fld>
            <a:endParaRPr lang="en-US" dirty="0"/>
          </a:p>
        </p:txBody>
      </p:sp>
    </p:spTree>
    <p:extLst>
      <p:ext uri="{BB962C8B-B14F-4D97-AF65-F5344CB8AC3E}">
        <p14:creationId xmlns:p14="http://schemas.microsoft.com/office/powerpoint/2010/main" val="2544314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30</a:t>
            </a:fld>
            <a:endParaRPr lang="en-US" dirty="0"/>
          </a:p>
        </p:txBody>
      </p:sp>
    </p:spTree>
    <p:extLst>
      <p:ext uri="{BB962C8B-B14F-4D97-AF65-F5344CB8AC3E}">
        <p14:creationId xmlns:p14="http://schemas.microsoft.com/office/powerpoint/2010/main" val="4218853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7.1 </a:t>
            </a:r>
            <a:r>
              <a:rPr lang="en-US" dirty="0"/>
              <a:t>Artist’s view of Earth’s early atmosphere. Earth’s early atmosphere may have been abundant in gases such as methane, hydrogen sulfide, and ammonia. There was no oxygen in the air before the noncyclic pathway of photosynthesis evolved, about 2.5 billion years ago.</a:t>
            </a:r>
          </a:p>
        </p:txBody>
      </p:sp>
      <p:sp>
        <p:nvSpPr>
          <p:cNvPr id="4" name="Slide Number Placeholder 3"/>
          <p:cNvSpPr>
            <a:spLocks noGrp="1"/>
          </p:cNvSpPr>
          <p:nvPr>
            <p:ph type="sldNum" sz="quarter" idx="10"/>
          </p:nvPr>
        </p:nvSpPr>
        <p:spPr/>
        <p:txBody>
          <a:bodyPr/>
          <a:lstStyle/>
          <a:p>
            <a:fld id="{8C277E15-EC11-4A15-A282-6489041490A9}" type="slidenum">
              <a:rPr lang="en-US" altLang="en-US" smtClean="0"/>
              <a:pPr/>
              <a:t>4</a:t>
            </a:fld>
            <a:endParaRPr lang="en-US" altLang="en-US" dirty="0"/>
          </a:p>
        </p:txBody>
      </p:sp>
    </p:spTree>
    <p:extLst>
      <p:ext uri="{BB962C8B-B14F-4D97-AF65-F5344CB8AC3E}">
        <p14:creationId xmlns:p14="http://schemas.microsoft.com/office/powerpoint/2010/main" val="376446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7.10 </a:t>
            </a:r>
            <a:r>
              <a:rPr lang="en-US" dirty="0"/>
              <a:t>The final step of aerobic respiration, electron transfer phosphorylation, in a mitochondrion. </a:t>
            </a:r>
          </a:p>
          <a:p>
            <a:r>
              <a:rPr lang="en-US" dirty="0"/>
              <a:t>1 </a:t>
            </a:r>
            <a:r>
              <a:rPr lang="en-US" dirty="0" smtClean="0"/>
              <a:t> NADH </a:t>
            </a:r>
            <a:r>
              <a:rPr lang="en-US" dirty="0"/>
              <a:t>and FADH</a:t>
            </a:r>
            <a:r>
              <a:rPr lang="en-US" baseline="-25000" dirty="0"/>
              <a:t>2</a:t>
            </a:r>
            <a:r>
              <a:rPr lang="en-US" dirty="0"/>
              <a:t> deliver electrons and hydrogen ions to electron transfer chains in the inner membrane.</a:t>
            </a:r>
          </a:p>
          <a:p>
            <a:r>
              <a:rPr lang="en-US" dirty="0" smtClean="0"/>
              <a:t>2  </a:t>
            </a:r>
            <a:r>
              <a:rPr lang="en-US" dirty="0"/>
              <a:t>Energy lost by electrons moving through electron transfer chains fuels the active transport of hydrogen ions (H</a:t>
            </a:r>
            <a:r>
              <a:rPr lang="en-US" baseline="30000" dirty="0"/>
              <a:t>+</a:t>
            </a:r>
            <a:r>
              <a:rPr lang="en-US" dirty="0"/>
              <a:t>) from the matrix to the intermembrane space. A hydrogen ion gradient forms across the inner membrane.</a:t>
            </a:r>
          </a:p>
          <a:p>
            <a:r>
              <a:rPr lang="en-US" dirty="0"/>
              <a:t>3 </a:t>
            </a:r>
            <a:r>
              <a:rPr lang="en-US" dirty="0" smtClean="0"/>
              <a:t> Hydrogen </a:t>
            </a:r>
            <a:r>
              <a:rPr lang="en-US" dirty="0"/>
              <a:t>ion flow back to the matrix through ATP synthases drives the formation of ATP from ADP and phosphate (P</a:t>
            </a:r>
            <a:r>
              <a:rPr lang="en-US" baseline="-25000" dirty="0"/>
              <a:t>i</a:t>
            </a:r>
            <a:r>
              <a:rPr lang="en-US" dirty="0"/>
              <a:t>).</a:t>
            </a:r>
          </a:p>
          <a:p>
            <a:r>
              <a:rPr lang="en-US" dirty="0"/>
              <a:t>4 </a:t>
            </a:r>
            <a:r>
              <a:rPr lang="en-US" dirty="0" smtClean="0"/>
              <a:t> Oxygen </a:t>
            </a:r>
            <a:r>
              <a:rPr lang="en-US" dirty="0"/>
              <a:t>accepts electrons and hydrogen ions at the end of the electron transfer chains, so water forms.</a:t>
            </a:r>
          </a:p>
        </p:txBody>
      </p:sp>
      <p:sp>
        <p:nvSpPr>
          <p:cNvPr id="4" name="Slide Number Placeholder 3"/>
          <p:cNvSpPr>
            <a:spLocks noGrp="1"/>
          </p:cNvSpPr>
          <p:nvPr>
            <p:ph type="sldNum" sz="quarter" idx="10"/>
          </p:nvPr>
        </p:nvSpPr>
        <p:spPr/>
        <p:txBody>
          <a:bodyPr/>
          <a:lstStyle/>
          <a:p>
            <a:fld id="{8C277E15-EC11-4A15-A282-6489041490A9}" type="slidenum">
              <a:rPr lang="en-US" altLang="en-US" smtClean="0"/>
              <a:pPr/>
              <a:t>31</a:t>
            </a:fld>
            <a:endParaRPr lang="en-US" altLang="en-US" dirty="0"/>
          </a:p>
        </p:txBody>
      </p:sp>
    </p:spTree>
    <p:extLst>
      <p:ext uri="{BB962C8B-B14F-4D97-AF65-F5344CB8AC3E}">
        <p14:creationId xmlns:p14="http://schemas.microsoft.com/office/powerpoint/2010/main" val="3000907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37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1895B83-577F-4ABE-A76C-CD8BBC50B241}" type="slidenum">
              <a:rPr lang="en-US" altLang="en-US">
                <a:cs typeface="Arial" panose="020B0604020202020204" pitchFamily="34" charset="0"/>
              </a:rPr>
              <a:pPr>
                <a:spcBef>
                  <a:spcPct val="0"/>
                </a:spcBef>
              </a:pPr>
              <a:t>32</a:t>
            </a:fld>
            <a:endParaRPr lang="en-US" altLang="en-US" dirty="0">
              <a:cs typeface="Arial" panose="020B0604020202020204" pitchFamily="34" charset="0"/>
            </a:endParaRPr>
          </a:p>
        </p:txBody>
      </p:sp>
    </p:spTree>
    <p:extLst>
      <p:ext uri="{BB962C8B-B14F-4D97-AF65-F5344CB8AC3E}">
        <p14:creationId xmlns:p14="http://schemas.microsoft.com/office/powerpoint/2010/main" val="5271968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7.11 </a:t>
            </a:r>
            <a:r>
              <a:rPr lang="en-US" dirty="0"/>
              <a:t>Summary of aerobic respiration in eukaryotes.</a:t>
            </a:r>
          </a:p>
          <a:p>
            <a:endParaRPr lang="en-US" dirty="0"/>
          </a:p>
        </p:txBody>
      </p:sp>
      <p:sp>
        <p:nvSpPr>
          <p:cNvPr id="4" name="Slide Number Placeholder 3"/>
          <p:cNvSpPr>
            <a:spLocks noGrp="1"/>
          </p:cNvSpPr>
          <p:nvPr>
            <p:ph type="sldNum" sz="quarter" idx="10"/>
          </p:nvPr>
        </p:nvSpPr>
        <p:spPr/>
        <p:txBody>
          <a:bodyPr/>
          <a:lstStyle/>
          <a:p>
            <a:fld id="{8C277E15-EC11-4A15-A282-6489041490A9}" type="slidenum">
              <a:rPr lang="en-US" altLang="en-US" smtClean="0"/>
              <a:pPr/>
              <a:t>33</a:t>
            </a:fld>
            <a:endParaRPr lang="en-US" altLang="en-US" dirty="0"/>
          </a:p>
        </p:txBody>
      </p:sp>
    </p:spTree>
    <p:extLst>
      <p:ext uri="{BB962C8B-B14F-4D97-AF65-F5344CB8AC3E}">
        <p14:creationId xmlns:p14="http://schemas.microsoft.com/office/powerpoint/2010/main" val="9177961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34</a:t>
            </a:fld>
            <a:endParaRPr lang="en-US" dirty="0"/>
          </a:p>
        </p:txBody>
      </p:sp>
    </p:spTree>
    <p:extLst>
      <p:ext uri="{BB962C8B-B14F-4D97-AF65-F5344CB8AC3E}">
        <p14:creationId xmlns:p14="http://schemas.microsoft.com/office/powerpoint/2010/main" val="5243044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35</a:t>
            </a:fld>
            <a:endParaRPr lang="en-US" dirty="0"/>
          </a:p>
        </p:txBody>
      </p:sp>
    </p:spTree>
    <p:extLst>
      <p:ext uri="{BB962C8B-B14F-4D97-AF65-F5344CB8AC3E}">
        <p14:creationId xmlns:p14="http://schemas.microsoft.com/office/powerpoint/2010/main" val="967568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36</a:t>
            </a:fld>
            <a:endParaRPr lang="en-US" dirty="0"/>
          </a:p>
        </p:txBody>
      </p:sp>
    </p:spTree>
    <p:extLst>
      <p:ext uri="{BB962C8B-B14F-4D97-AF65-F5344CB8AC3E}">
        <p14:creationId xmlns:p14="http://schemas.microsoft.com/office/powerpoint/2010/main" val="278272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7.12 </a:t>
            </a:r>
            <a:r>
              <a:rPr lang="en-US" dirty="0"/>
              <a:t>Alcoholic fermentation.</a:t>
            </a:r>
          </a:p>
          <a:p>
            <a:r>
              <a:rPr lang="en-US" dirty="0"/>
              <a:t>A </a:t>
            </a:r>
            <a:r>
              <a:rPr lang="en-US" dirty="0" smtClean="0"/>
              <a:t> Alcoholic </a:t>
            </a:r>
            <a:r>
              <a:rPr lang="en-US" dirty="0"/>
              <a:t>fermentation begins with glycolysis, and the final steps regenerate NAD</a:t>
            </a:r>
            <a:r>
              <a:rPr lang="en-US" baseline="30000" dirty="0"/>
              <a:t>+</a:t>
            </a:r>
            <a:r>
              <a:rPr lang="en-US" dirty="0"/>
              <a:t>. The net yield of these reactions is two ATP per molecule of glucose (from glycolysis).</a:t>
            </a:r>
          </a:p>
          <a:p>
            <a:r>
              <a:rPr lang="en-US" dirty="0"/>
              <a:t>B </a:t>
            </a:r>
            <a:r>
              <a:rPr lang="en-US" dirty="0" smtClean="0"/>
              <a:t> </a:t>
            </a:r>
            <a:r>
              <a:rPr lang="en-US" i="1" dirty="0" smtClean="0"/>
              <a:t>Saccharomyces </a:t>
            </a:r>
            <a:r>
              <a:rPr lang="en-US" i="1" dirty="0"/>
              <a:t>cerevisiae </a:t>
            </a:r>
            <a:r>
              <a:rPr lang="en-US" dirty="0"/>
              <a:t>cells (top). One product of alcoholic fermentation by this yeast (ethanol) makes beer alcoholic; another (CO</a:t>
            </a:r>
            <a:r>
              <a:rPr lang="en-US" baseline="-25000" dirty="0"/>
              <a:t>2</a:t>
            </a:r>
            <a:r>
              <a:rPr lang="en-US" dirty="0"/>
              <a:t>) makes it bubbly. Holes in bread are pockets where CO</a:t>
            </a:r>
            <a:r>
              <a:rPr lang="en-US" baseline="-25000" dirty="0"/>
              <a:t>2</a:t>
            </a:r>
            <a:r>
              <a:rPr lang="en-US" dirty="0"/>
              <a:t> released by fermenting yeast cells accumulated in the dough. </a:t>
            </a:r>
          </a:p>
        </p:txBody>
      </p:sp>
      <p:sp>
        <p:nvSpPr>
          <p:cNvPr id="4" name="Slide Number Placeholder 3"/>
          <p:cNvSpPr>
            <a:spLocks noGrp="1"/>
          </p:cNvSpPr>
          <p:nvPr>
            <p:ph type="sldNum" sz="quarter" idx="10"/>
          </p:nvPr>
        </p:nvSpPr>
        <p:spPr/>
        <p:txBody>
          <a:bodyPr/>
          <a:lstStyle/>
          <a:p>
            <a:fld id="{8C277E15-EC11-4A15-A282-6489041490A9}" type="slidenum">
              <a:rPr lang="en-US" altLang="en-US" smtClean="0"/>
              <a:pPr/>
              <a:t>37</a:t>
            </a:fld>
            <a:endParaRPr lang="en-US" altLang="en-US" dirty="0"/>
          </a:p>
        </p:txBody>
      </p:sp>
    </p:spTree>
    <p:extLst>
      <p:ext uri="{BB962C8B-B14F-4D97-AF65-F5344CB8AC3E}">
        <p14:creationId xmlns:p14="http://schemas.microsoft.com/office/powerpoint/2010/main" val="7371038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38</a:t>
            </a:fld>
            <a:endParaRPr lang="en-US" dirty="0"/>
          </a:p>
        </p:txBody>
      </p:sp>
    </p:spTree>
    <p:extLst>
      <p:ext uri="{BB962C8B-B14F-4D97-AF65-F5344CB8AC3E}">
        <p14:creationId xmlns:p14="http://schemas.microsoft.com/office/powerpoint/2010/main" val="2781042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39</a:t>
            </a:fld>
            <a:endParaRPr lang="en-US" dirty="0"/>
          </a:p>
        </p:txBody>
      </p:sp>
    </p:spTree>
    <p:extLst>
      <p:ext uri="{BB962C8B-B14F-4D97-AF65-F5344CB8AC3E}">
        <p14:creationId xmlns:p14="http://schemas.microsoft.com/office/powerpoint/2010/main" val="16223069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7.13 </a:t>
            </a:r>
            <a:r>
              <a:rPr lang="en-US" altLang="en-US" b="0" dirty="0">
                <a:latin typeface="Arial" panose="020B0604020202020204" pitchFamily="34" charset="0"/>
                <a:ea typeface="ＭＳ Ｐゴシック" panose="020B0600070205080204" pitchFamily="34" charset="-128"/>
              </a:rPr>
              <a:t>Lactate fermentation.</a:t>
            </a:r>
          </a:p>
          <a:p>
            <a:r>
              <a:rPr lang="en-US" altLang="en-US" b="0" dirty="0">
                <a:latin typeface="Arial" panose="020B0604020202020204" pitchFamily="34" charset="0"/>
                <a:ea typeface="ＭＳ Ｐゴシック" panose="020B0600070205080204" pitchFamily="34" charset="-128"/>
              </a:rPr>
              <a:t>A </a:t>
            </a:r>
            <a:r>
              <a:rPr lang="en-US" altLang="en-US" b="0" dirty="0" smtClean="0">
                <a:latin typeface="Arial" panose="020B0604020202020204" pitchFamily="34" charset="0"/>
                <a:ea typeface="ＭＳ Ｐゴシック" panose="020B0600070205080204" pitchFamily="34" charset="-128"/>
              </a:rPr>
              <a:t> Lactate </a:t>
            </a:r>
            <a:r>
              <a:rPr lang="en-US" altLang="en-US" b="0" dirty="0">
                <a:latin typeface="Arial" panose="020B0604020202020204" pitchFamily="34" charset="0"/>
                <a:ea typeface="ＭＳ Ｐゴシック" panose="020B0600070205080204" pitchFamily="34" charset="-128"/>
              </a:rPr>
              <a:t>fermentation begins with glycolysis, and the final steps regenerate NAD</a:t>
            </a:r>
            <a:r>
              <a:rPr lang="en-US" altLang="en-US" b="0" baseline="30000" dirty="0">
                <a:latin typeface="Arial" panose="020B0604020202020204" pitchFamily="34" charset="0"/>
                <a:ea typeface="ＭＳ Ｐゴシック" panose="020B0600070205080204" pitchFamily="34" charset="-128"/>
              </a:rPr>
              <a:t>+</a:t>
            </a:r>
            <a:r>
              <a:rPr lang="en-US" altLang="en-US" b="0" dirty="0">
                <a:latin typeface="Arial" panose="020B0604020202020204" pitchFamily="34" charset="0"/>
                <a:ea typeface="ＭＳ Ｐゴシック" panose="020B0600070205080204" pitchFamily="34" charset="-128"/>
              </a:rPr>
              <a:t>. The net yield of these reactions is two ATP per molecule of glucose (from glycolysis).</a:t>
            </a:r>
          </a:p>
          <a:p>
            <a:r>
              <a:rPr lang="en-US" altLang="en-US" b="0" dirty="0">
                <a:latin typeface="Arial" panose="020B0604020202020204" pitchFamily="34" charset="0"/>
                <a:ea typeface="ＭＳ Ｐゴシック" panose="020B0600070205080204" pitchFamily="34" charset="-128"/>
              </a:rPr>
              <a:t>B </a:t>
            </a:r>
            <a:r>
              <a:rPr lang="en-US" altLang="en-US" b="0" dirty="0" smtClean="0">
                <a:latin typeface="Arial" panose="020B0604020202020204" pitchFamily="34" charset="0"/>
                <a:ea typeface="ＭＳ Ｐゴシック" panose="020B0600070205080204" pitchFamily="34" charset="-128"/>
              </a:rPr>
              <a:t> Yogurt </a:t>
            </a:r>
            <a:r>
              <a:rPr lang="en-US" altLang="en-US" b="0" dirty="0">
                <a:latin typeface="Arial" panose="020B0604020202020204" pitchFamily="34" charset="0"/>
                <a:ea typeface="ＭＳ Ｐゴシック" panose="020B0600070205080204" pitchFamily="34" charset="-128"/>
              </a:rPr>
              <a:t>is a product of lactate fermentation by bacteria in milk. The micrograph shows </a:t>
            </a:r>
            <a:r>
              <a:rPr lang="en-US" altLang="en-US" b="0" i="1" dirty="0">
                <a:latin typeface="Arial" panose="020B0604020202020204" pitchFamily="34" charset="0"/>
                <a:ea typeface="ＭＳ Ｐゴシック" panose="020B0600070205080204" pitchFamily="34" charset="-128"/>
              </a:rPr>
              <a:t>Lactobacillus bulgaricus </a:t>
            </a:r>
            <a:r>
              <a:rPr lang="en-US" altLang="en-US" b="0" dirty="0">
                <a:latin typeface="Arial" panose="020B0604020202020204" pitchFamily="34" charset="0"/>
                <a:ea typeface="ＭＳ Ｐゴシック" panose="020B0600070205080204" pitchFamily="34" charset="-128"/>
              </a:rPr>
              <a:t>(red) and </a:t>
            </a:r>
            <a:r>
              <a:rPr lang="en-US" altLang="en-US" b="0" i="1" dirty="0">
                <a:latin typeface="Arial" panose="020B0604020202020204" pitchFamily="34" charset="0"/>
                <a:ea typeface="ＭＳ Ｐゴシック" panose="020B0600070205080204" pitchFamily="34" charset="-128"/>
              </a:rPr>
              <a:t>Streptococcus thermophilus </a:t>
            </a:r>
            <a:r>
              <a:rPr lang="en-US" altLang="en-US" b="0" dirty="0">
                <a:latin typeface="Arial" panose="020B0604020202020204" pitchFamily="34" charset="0"/>
                <a:ea typeface="ＭＳ Ｐゴシック" panose="020B0600070205080204" pitchFamily="34" charset="-128"/>
              </a:rPr>
              <a:t>(purple) in yogurt.</a:t>
            </a:r>
          </a:p>
        </p:txBody>
      </p:sp>
      <p:sp>
        <p:nvSpPr>
          <p:cNvPr id="7680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B6428B1-A193-4778-8C83-51328C326055}" type="slidenum">
              <a:rPr lang="en-US" altLang="en-US">
                <a:cs typeface="Arial" panose="020B0604020202020204" pitchFamily="34" charset="0"/>
              </a:rPr>
              <a:pPr>
                <a:spcBef>
                  <a:spcPct val="0"/>
                </a:spcBef>
              </a:pPr>
              <a:t>40</a:t>
            </a:fld>
            <a:endParaRPr lang="en-US" altLang="en-US" dirty="0">
              <a:cs typeface="Arial" panose="020B0604020202020204" pitchFamily="34" charset="0"/>
            </a:endParaRPr>
          </a:p>
        </p:txBody>
      </p:sp>
    </p:spTree>
    <p:extLst>
      <p:ext uri="{BB962C8B-B14F-4D97-AF65-F5344CB8AC3E}">
        <p14:creationId xmlns:p14="http://schemas.microsoft.com/office/powerpoint/2010/main" val="3913281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a:t>
            </a:fld>
            <a:endParaRPr lang="en-US" dirty="0"/>
          </a:p>
        </p:txBody>
      </p:sp>
    </p:spTree>
    <p:extLst>
      <p:ext uri="{BB962C8B-B14F-4D97-AF65-F5344CB8AC3E}">
        <p14:creationId xmlns:p14="http://schemas.microsoft.com/office/powerpoint/2010/main" val="17795498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41</a:t>
            </a:fld>
            <a:endParaRPr lang="en-US" dirty="0"/>
          </a:p>
        </p:txBody>
      </p:sp>
    </p:spTree>
    <p:extLst>
      <p:ext uri="{BB962C8B-B14F-4D97-AF65-F5344CB8AC3E}">
        <p14:creationId xmlns:p14="http://schemas.microsoft.com/office/powerpoint/2010/main" val="41694230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42</a:t>
            </a:fld>
            <a:endParaRPr lang="en-US" dirty="0"/>
          </a:p>
        </p:txBody>
      </p:sp>
    </p:spTree>
    <p:extLst>
      <p:ext uri="{BB962C8B-B14F-4D97-AF65-F5344CB8AC3E}">
        <p14:creationId xmlns:p14="http://schemas.microsoft.com/office/powerpoint/2010/main" val="42927363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43</a:t>
            </a:fld>
            <a:endParaRPr lang="en-US" dirty="0"/>
          </a:p>
        </p:txBody>
      </p:sp>
    </p:spTree>
    <p:extLst>
      <p:ext uri="{BB962C8B-B14F-4D97-AF65-F5344CB8AC3E}">
        <p14:creationId xmlns:p14="http://schemas.microsoft.com/office/powerpoint/2010/main" val="20514386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44</a:t>
            </a:fld>
            <a:endParaRPr lang="en-US" dirty="0"/>
          </a:p>
        </p:txBody>
      </p:sp>
    </p:spTree>
    <p:extLst>
      <p:ext uri="{BB962C8B-B14F-4D97-AF65-F5344CB8AC3E}">
        <p14:creationId xmlns:p14="http://schemas.microsoft.com/office/powerpoint/2010/main" val="24748516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7.14 </a:t>
            </a:r>
            <a:r>
              <a:rPr lang="en-US" dirty="0"/>
              <a:t>How a variety of organic compounds from food enter the reactions of aerobic respiration.</a:t>
            </a:r>
          </a:p>
        </p:txBody>
      </p:sp>
      <p:sp>
        <p:nvSpPr>
          <p:cNvPr id="4" name="Slide Number Placeholder 3"/>
          <p:cNvSpPr>
            <a:spLocks noGrp="1"/>
          </p:cNvSpPr>
          <p:nvPr>
            <p:ph type="sldNum" sz="quarter" idx="10"/>
          </p:nvPr>
        </p:nvSpPr>
        <p:spPr/>
        <p:txBody>
          <a:bodyPr/>
          <a:lstStyle/>
          <a:p>
            <a:fld id="{8C277E15-EC11-4A15-A282-6489041490A9}" type="slidenum">
              <a:rPr lang="en-US" altLang="en-US" smtClean="0"/>
              <a:pPr/>
              <a:t>45</a:t>
            </a:fld>
            <a:endParaRPr lang="en-US" altLang="en-US" dirty="0"/>
          </a:p>
        </p:txBody>
      </p:sp>
    </p:spTree>
    <p:extLst>
      <p:ext uri="{BB962C8B-B14F-4D97-AF65-F5344CB8AC3E}">
        <p14:creationId xmlns:p14="http://schemas.microsoft.com/office/powerpoint/2010/main" val="14674363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46</a:t>
            </a:fld>
            <a:endParaRPr lang="en-US" dirty="0"/>
          </a:p>
        </p:txBody>
      </p:sp>
    </p:spTree>
    <p:extLst>
      <p:ext uri="{BB962C8B-B14F-4D97-AF65-F5344CB8AC3E}">
        <p14:creationId xmlns:p14="http://schemas.microsoft.com/office/powerpoint/2010/main" val="18958664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47</a:t>
            </a:fld>
            <a:endParaRPr lang="en-US" dirty="0"/>
          </a:p>
        </p:txBody>
      </p:sp>
    </p:spTree>
    <p:extLst>
      <p:ext uri="{BB962C8B-B14F-4D97-AF65-F5344CB8AC3E}">
        <p14:creationId xmlns:p14="http://schemas.microsoft.com/office/powerpoint/2010/main" val="34409227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7.15 </a:t>
            </a:r>
            <a:r>
              <a:rPr lang="en-US" dirty="0"/>
              <a:t>Mitochondrial disorders. Left, Carter B., one of millions of children with devastating mitochondrial </a:t>
            </a:r>
            <a:r>
              <a:rPr lang="en-US" dirty="0" smtClean="0"/>
              <a:t>disorders.</a:t>
            </a:r>
            <a:r>
              <a:rPr lang="en-US" baseline="0" dirty="0" smtClean="0"/>
              <a:t> </a:t>
            </a:r>
            <a:r>
              <a:rPr lang="en-US" dirty="0" smtClean="0"/>
              <a:t>Right</a:t>
            </a:r>
            <a:r>
              <a:rPr lang="en-US" dirty="0"/>
              <a:t>, nerve cells, which are particularly affected by mitochondrial malfunction, are packed with mitochondria (gold).</a:t>
            </a:r>
          </a:p>
        </p:txBody>
      </p:sp>
      <p:sp>
        <p:nvSpPr>
          <p:cNvPr id="4" name="Slide Number Placeholder 3"/>
          <p:cNvSpPr>
            <a:spLocks noGrp="1"/>
          </p:cNvSpPr>
          <p:nvPr>
            <p:ph type="sldNum" sz="quarter" idx="10"/>
          </p:nvPr>
        </p:nvSpPr>
        <p:spPr/>
        <p:txBody>
          <a:bodyPr/>
          <a:lstStyle/>
          <a:p>
            <a:fld id="{8C277E15-EC11-4A15-A282-6489041490A9}" type="slidenum">
              <a:rPr lang="en-US" altLang="en-US" smtClean="0"/>
              <a:pPr/>
              <a:t>48</a:t>
            </a:fld>
            <a:endParaRPr lang="en-US" altLang="en-US" dirty="0"/>
          </a:p>
        </p:txBody>
      </p:sp>
    </p:spTree>
    <p:extLst>
      <p:ext uri="{BB962C8B-B14F-4D97-AF65-F5344CB8AC3E}">
        <p14:creationId xmlns:p14="http://schemas.microsoft.com/office/powerpoint/2010/main" val="32000849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49</a:t>
            </a:fld>
            <a:endParaRPr lang="en-US" dirty="0"/>
          </a:p>
        </p:txBody>
      </p:sp>
    </p:spTree>
    <p:extLst>
      <p:ext uri="{BB962C8B-B14F-4D97-AF65-F5344CB8AC3E}">
        <p14:creationId xmlns:p14="http://schemas.microsoft.com/office/powerpoint/2010/main" val="2311374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6</a:t>
            </a:fld>
            <a:endParaRPr lang="en-US" dirty="0"/>
          </a:p>
        </p:txBody>
      </p:sp>
    </p:spTree>
    <p:extLst>
      <p:ext uri="{BB962C8B-B14F-4D97-AF65-F5344CB8AC3E}">
        <p14:creationId xmlns:p14="http://schemas.microsoft.com/office/powerpoint/2010/main" val="1960630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7.2 </a:t>
            </a:r>
            <a:r>
              <a:rPr lang="en-US" dirty="0"/>
              <a:t>Substrates and products link photosynthesis with aerobic respiration. Photosynthesis produces sugars and, in most organisms, it also releases oxygen. The breakdown of sugars in aerobic respiration requires oxygen, and it produces carbon dioxide and water —the raw materials from which photosynthetic organisms make the sugars in the first place.</a:t>
            </a:r>
          </a:p>
        </p:txBody>
      </p:sp>
      <p:sp>
        <p:nvSpPr>
          <p:cNvPr id="4" name="Slide Number Placeholder 3"/>
          <p:cNvSpPr>
            <a:spLocks noGrp="1"/>
          </p:cNvSpPr>
          <p:nvPr>
            <p:ph type="sldNum" sz="quarter" idx="10"/>
          </p:nvPr>
        </p:nvSpPr>
        <p:spPr/>
        <p:txBody>
          <a:bodyPr/>
          <a:lstStyle/>
          <a:p>
            <a:fld id="{8C277E15-EC11-4A15-A282-6489041490A9}" type="slidenum">
              <a:rPr lang="en-US" altLang="en-US" smtClean="0"/>
              <a:pPr/>
              <a:t>7</a:t>
            </a:fld>
            <a:endParaRPr lang="en-US" altLang="en-US" dirty="0"/>
          </a:p>
        </p:txBody>
      </p:sp>
    </p:spTree>
    <p:extLst>
      <p:ext uri="{BB962C8B-B14F-4D97-AF65-F5344CB8AC3E}">
        <p14:creationId xmlns:p14="http://schemas.microsoft.com/office/powerpoint/2010/main" val="3776624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8</a:t>
            </a:fld>
            <a:endParaRPr lang="en-US" dirty="0"/>
          </a:p>
        </p:txBody>
      </p:sp>
    </p:spTree>
    <p:extLst>
      <p:ext uri="{BB962C8B-B14F-4D97-AF65-F5344CB8AC3E}">
        <p14:creationId xmlns:p14="http://schemas.microsoft.com/office/powerpoint/2010/main" val="1484021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7.3 </a:t>
            </a:r>
            <a:r>
              <a:rPr lang="en-US" dirty="0"/>
              <a:t>Overview of aerobic respiration. Left, aerobic respiration consists of four pathways: glycolysis, acetyl–CoA formation, the citric acid cycle, and electron transfer phosphorylation. In eukaryotes only, the last three steps occur in mitochondria. Right, Table 7.1 summarizes the reactants and products of each step.</a:t>
            </a:r>
          </a:p>
        </p:txBody>
      </p:sp>
      <p:sp>
        <p:nvSpPr>
          <p:cNvPr id="4" name="Slide Number Placeholder 3"/>
          <p:cNvSpPr>
            <a:spLocks noGrp="1"/>
          </p:cNvSpPr>
          <p:nvPr>
            <p:ph type="sldNum" sz="quarter" idx="10"/>
          </p:nvPr>
        </p:nvSpPr>
        <p:spPr/>
        <p:txBody>
          <a:bodyPr/>
          <a:lstStyle/>
          <a:p>
            <a:fld id="{8C277E15-EC11-4A15-A282-6489041490A9}" type="slidenum">
              <a:rPr lang="en-US" altLang="en-US" smtClean="0"/>
              <a:pPr/>
              <a:t>9</a:t>
            </a:fld>
            <a:endParaRPr lang="en-US" altLang="en-US" dirty="0"/>
          </a:p>
        </p:txBody>
      </p:sp>
    </p:spTree>
    <p:extLst>
      <p:ext uri="{BB962C8B-B14F-4D97-AF65-F5344CB8AC3E}">
        <p14:creationId xmlns:p14="http://schemas.microsoft.com/office/powerpoint/2010/main" val="3235431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7.3 </a:t>
            </a:r>
            <a:r>
              <a:rPr lang="en-US" dirty="0"/>
              <a:t>Overview of aerobic respiration. Left, aerobic respiration consists of four pathways: glycolysis, acetyl–CoA formation, the citric acid cycle, and electron transfer phosphorylation. In eukaryotes only, the last three steps occur in mitochondria. Right, Table 7.1 summarizes the reactants and products of each step.</a:t>
            </a:r>
          </a:p>
        </p:txBody>
      </p:sp>
      <p:sp>
        <p:nvSpPr>
          <p:cNvPr id="4" name="Slide Number Placeholder 3"/>
          <p:cNvSpPr>
            <a:spLocks noGrp="1"/>
          </p:cNvSpPr>
          <p:nvPr>
            <p:ph type="sldNum" sz="quarter" idx="10"/>
          </p:nvPr>
        </p:nvSpPr>
        <p:spPr/>
        <p:txBody>
          <a:bodyPr/>
          <a:lstStyle/>
          <a:p>
            <a:fld id="{8C277E15-EC11-4A15-A282-6489041490A9}" type="slidenum">
              <a:rPr lang="en-US" altLang="en-US" smtClean="0"/>
              <a:pPr/>
              <a:t>10</a:t>
            </a:fld>
            <a:endParaRPr lang="en-US" altLang="en-US" dirty="0"/>
          </a:p>
        </p:txBody>
      </p:sp>
    </p:spTree>
    <p:extLst>
      <p:ext uri="{BB962C8B-B14F-4D97-AF65-F5344CB8AC3E}">
        <p14:creationId xmlns:p14="http://schemas.microsoft.com/office/powerpoint/2010/main" val="3235431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3" name="Rectangle 12"/>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194F9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smtClean="0"/>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194F97"/>
          </a:solidFill>
          <a:ln>
            <a:noFill/>
          </a:ln>
          <a:extLst/>
        </p:spPr>
      </p:pic>
    </p:spTree>
    <p:extLst>
      <p:ext uri="{BB962C8B-B14F-4D97-AF65-F5344CB8AC3E}">
        <p14:creationId xmlns:p14="http://schemas.microsoft.com/office/powerpoint/2010/main" val="3001637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194F97"/>
              </a:buClr>
              <a:buSzPct val="100000"/>
              <a:defRPr/>
            </a:lvl1pPr>
            <a:lvl2pPr>
              <a:buClr>
                <a:srgbClr val="194F97"/>
              </a:buClr>
              <a:defRPr/>
            </a:lvl2pPr>
            <a:lvl3pPr marL="1143000" indent="-228600">
              <a:buClr>
                <a:srgbClr val="194F97"/>
              </a:buClr>
              <a:buFont typeface="Wingdings" pitchFamily="2" charset="2"/>
              <a:buChar char="§"/>
              <a:defRPr/>
            </a:lvl3pPr>
            <a:lvl4pPr marL="1600200" indent="-228600">
              <a:buClr>
                <a:srgbClr val="194F97"/>
              </a:buClr>
              <a:buFont typeface="Courier New" pitchFamily="49" charset="0"/>
              <a:buChar char="o"/>
              <a:defRPr/>
            </a:lvl4pPr>
            <a:lvl5pPr>
              <a:buClr>
                <a:srgbClr val="194F97"/>
              </a:buCl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5779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smtClean="0"/>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smtClean="0"/>
              <a:t>Click icon to add picture</a:t>
            </a:r>
            <a:endParaRPr lang="en-US"/>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p:nvPr userDrawn="1"/>
        </p:nvSpPr>
        <p:spPr bwMode="white">
          <a:xfrm>
            <a:off x="-7937" y="6248400"/>
            <a:ext cx="9151937" cy="617539"/>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userDrawn="1"/>
        </p:nvSpPr>
        <p:spPr bwMode="auto">
          <a:xfrm>
            <a:off x="1523999" y="6324601"/>
            <a:ext cx="7391401" cy="533081"/>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61952542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userDrawn="1"/>
        </p:nvSpPr>
        <p:spPr bwMode="auto">
          <a:xfrm>
            <a:off x="1388395" y="6394712"/>
            <a:ext cx="7714039" cy="504445"/>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22159"/>
            <a:ext cx="1316182" cy="435841"/>
          </a:xfrm>
          <a:prstGeom prst="rect">
            <a:avLst/>
          </a:prstGeom>
          <a:solidFill>
            <a:srgbClr val="194F97"/>
          </a:solidFill>
          <a:ln>
            <a:noFill/>
          </a:ln>
          <a:extLst/>
        </p:spPr>
      </p:pic>
    </p:spTree>
    <p:extLst>
      <p:ext uri="{BB962C8B-B14F-4D97-AF65-F5344CB8AC3E}">
        <p14:creationId xmlns:p14="http://schemas.microsoft.com/office/powerpoint/2010/main" val="1101585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white">
          <a:xfrm>
            <a:off x="0" y="0"/>
            <a:ext cx="9144000" cy="113355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3251422457"/>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94F9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194F9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194F9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194F9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194F9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dirty="0" smtClean="0"/>
              <a:t>Biology Concepts &amp; Applications</a:t>
            </a:r>
            <a:endParaRPr lang="en-US" dirty="0"/>
          </a:p>
        </p:txBody>
      </p:sp>
      <p:sp>
        <p:nvSpPr>
          <p:cNvPr id="5" name="Text Placeholder 4"/>
          <p:cNvSpPr>
            <a:spLocks noGrp="1"/>
          </p:cNvSpPr>
          <p:nvPr>
            <p:ph type="body" sz="quarter" idx="13"/>
          </p:nvPr>
        </p:nvSpPr>
        <p:spPr>
          <a:xfrm>
            <a:off x="76200" y="816430"/>
            <a:ext cx="8229600" cy="478970"/>
          </a:xfrm>
        </p:spPr>
        <p:txBody>
          <a:bodyPr/>
          <a:lstStyle/>
          <a:p>
            <a:r>
              <a:rPr lang="en-US" dirty="0" smtClean="0"/>
              <a:t>10 Edition</a:t>
            </a:r>
            <a:endParaRPr lang="en-US" dirty="0"/>
          </a:p>
        </p:txBody>
      </p:sp>
      <p:pic>
        <p:nvPicPr>
          <p:cNvPr id="1026" name="Picture 2" descr="Book cover reads title, edition number, and name of the author as follows: &quot;Biology: Concepts and Applications,&quot; “Tenth Edition,&quot; and &quot;Cecie Starr,&quot; &quot;Christine A. Evers,&quot; &quot;Lisa Starr.&quot; An image on the cover shows giant octopus with long tentacles in s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91342"/>
            <a:ext cx="3894714" cy="464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4"/>
          </p:nvPr>
        </p:nvSpPr>
        <p:spPr>
          <a:xfrm>
            <a:off x="4876800" y="2286000"/>
            <a:ext cx="3657600" cy="2739465"/>
          </a:xfrm>
        </p:spPr>
        <p:txBody>
          <a:bodyPr/>
          <a:lstStyle/>
          <a:p>
            <a:pPr algn="ctr"/>
            <a:r>
              <a:rPr lang="en-US" b="1" dirty="0"/>
              <a:t>Chapter </a:t>
            </a:r>
            <a:r>
              <a:rPr lang="en-US" b="1" dirty="0" smtClean="0"/>
              <a:t>7</a:t>
            </a:r>
          </a:p>
          <a:p>
            <a:pPr algn="ctr"/>
            <a:r>
              <a:rPr lang="en-US" dirty="0"/>
              <a:t>Releasing Chemical Energy</a:t>
            </a:r>
          </a:p>
        </p:txBody>
      </p:sp>
      <p:sp>
        <p:nvSpPr>
          <p:cNvPr id="7" name="Text Placeholder 6"/>
          <p:cNvSpPr>
            <a:spLocks noGrp="1"/>
          </p:cNvSpPr>
          <p:nvPr>
            <p:ph type="body" sz="quarter" idx="15"/>
          </p:nvPr>
        </p:nvSpPr>
        <p:spPr>
          <a:xfrm>
            <a:off x="1676400" y="6264725"/>
            <a:ext cx="7127628" cy="578846"/>
          </a:xfrm>
        </p:spPr>
        <p:txBody>
          <a:bodyPr/>
          <a:lstStyle/>
          <a:p>
            <a:pPr algn="ctr"/>
            <a:r>
              <a:rPr lang="en-US" sz="1200" dirty="0">
                <a:solidFill>
                  <a:schemeClr val="bg1"/>
                </a:solidFill>
              </a:rPr>
              <a:t>Copyright </a:t>
            </a:r>
            <a:r>
              <a:rPr lang="en-US" sz="1200" dirty="0">
                <a:solidFill>
                  <a:schemeClr val="bg1"/>
                </a:solidFill>
                <a:ea typeface="ＭＳ Ｐゴシック" pitchFamily="34" charset="-128"/>
              </a:rPr>
              <a:t>© 2018 </a:t>
            </a:r>
            <a:r>
              <a:rPr lang="en-US" sz="1200" dirty="0" err="1">
                <a:solidFill>
                  <a:schemeClr val="bg1"/>
                </a:solidFill>
                <a:ea typeface="ＭＳ Ｐゴシック" pitchFamily="34" charset="-128"/>
              </a:rPr>
              <a:t>Cengage</a:t>
            </a:r>
            <a:r>
              <a:rPr lang="en-US" sz="1200" dirty="0">
                <a:solidFill>
                  <a:schemeClr val="bg1"/>
                </a:solidFill>
                <a:ea typeface="ＭＳ Ｐゴシック" pitchFamily="34" charset="-128"/>
              </a:rPr>
              <a:t>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666974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152400"/>
            <a:ext cx="8032638" cy="828237"/>
          </a:xfrm>
        </p:spPr>
        <p:txBody>
          <a:bodyPr>
            <a:normAutofit fontScale="90000"/>
          </a:bodyPr>
          <a:lstStyle/>
          <a:p>
            <a:r>
              <a:rPr lang="en-US" altLang="en-US" dirty="0" smtClean="0"/>
              <a:t>Overview of Aerobic Respiration (2 of 2)</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45265796"/>
              </p:ext>
            </p:extLst>
          </p:nvPr>
        </p:nvGraphicFramePr>
        <p:xfrm>
          <a:off x="1524000" y="1219200"/>
          <a:ext cx="5829300" cy="709232"/>
        </p:xfrm>
        <a:graphic>
          <a:graphicData uri="http://schemas.openxmlformats.org/drawingml/2006/table">
            <a:tbl>
              <a:tblPr firstRow="1" bandRow="1">
                <a:tableStyleId>{5940675A-B579-460E-94D1-54222C63F5DA}</a:tableStyleId>
              </a:tblPr>
              <a:tblGrid>
                <a:gridCol w="5829300"/>
              </a:tblGrid>
              <a:tr h="354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bg1"/>
                          </a:solidFill>
                          <a:effectLst/>
                          <a:latin typeface="Arial" panose="020B0604020202020204" pitchFamily="34" charset="0"/>
                          <a:cs typeface="Arial" panose="020B0604020202020204" pitchFamily="34" charset="0"/>
                        </a:rPr>
                        <a:t>TABLE </a:t>
                      </a:r>
                      <a:r>
                        <a:rPr lang="en-US" sz="1700" spc="-100" dirty="0" smtClean="0">
                          <a:solidFill>
                            <a:schemeClr val="bg1"/>
                          </a:solidFill>
                          <a:effectLst/>
                          <a:latin typeface="Arial" panose="020B0604020202020204" pitchFamily="34" charset="0"/>
                          <a:cs typeface="Arial" panose="020B0604020202020204" pitchFamily="34" charset="0"/>
                        </a:rPr>
                        <a:t>7.1</a:t>
                      </a:r>
                      <a:endParaRPr lang="en-IN" sz="1700" dirty="0" smtClean="0">
                        <a:solidFill>
                          <a:schemeClr val="bg1"/>
                        </a:solidFill>
                        <a:effectLst/>
                        <a:latin typeface="Arial" panose="020B0604020202020204" pitchFamily="34" charset="0"/>
                        <a:ea typeface="Times New Roman"/>
                        <a:cs typeface="Arial" panose="020B0604020202020204" pitchFamily="34" charset="0"/>
                      </a:endParaRPr>
                    </a:p>
                  </a:txBody>
                  <a:tcPr marL="87440" marR="87440" marT="43720" marB="43720">
                    <a:solidFill>
                      <a:srgbClr val="194F97"/>
                    </a:solidFill>
                  </a:tcPr>
                </a:tc>
              </a:tr>
              <a:tr h="354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bg1"/>
                          </a:solidFill>
                          <a:effectLst/>
                          <a:latin typeface="Arial" panose="020B0604020202020204" pitchFamily="34" charset="0"/>
                          <a:cs typeface="Arial" panose="020B0604020202020204" pitchFamily="34" charset="0"/>
                        </a:rPr>
                        <a:t>Inputs and Outputs Linking Steps in Aerobic Respiration</a:t>
                      </a:r>
                      <a:endParaRPr lang="en-IN" sz="1700" dirty="0" smtClean="0">
                        <a:solidFill>
                          <a:schemeClr val="bg1"/>
                        </a:solidFill>
                        <a:effectLst/>
                        <a:latin typeface="Arial" panose="020B0604020202020204" pitchFamily="34" charset="0"/>
                        <a:ea typeface="Times New Roman"/>
                        <a:cs typeface="Arial" panose="020B0604020202020204" pitchFamily="34" charset="0"/>
                      </a:endParaRPr>
                    </a:p>
                  </a:txBody>
                  <a:tcPr marL="87440" marR="87440" marT="43720" marB="43720">
                    <a:solidFill>
                      <a:srgbClr val="194F97"/>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203997591"/>
              </p:ext>
            </p:extLst>
          </p:nvPr>
        </p:nvGraphicFramePr>
        <p:xfrm>
          <a:off x="1524000" y="1928432"/>
          <a:ext cx="5829300" cy="3903594"/>
        </p:xfrm>
        <a:graphic>
          <a:graphicData uri="http://schemas.openxmlformats.org/drawingml/2006/table">
            <a:tbl>
              <a:tblPr firstRow="1" bandRow="1">
                <a:tableStyleId>{5940675A-B579-460E-94D1-54222C63F5DA}</a:tableStyleId>
              </a:tblPr>
              <a:tblGrid>
                <a:gridCol w="1774135"/>
                <a:gridCol w="2112065"/>
                <a:gridCol w="1943100"/>
              </a:tblGrid>
              <a:tr h="248872">
                <a:tc>
                  <a:txBody>
                    <a:bodyPr/>
                    <a:lstStyle/>
                    <a:p>
                      <a:pPr>
                        <a:lnSpc>
                          <a:spcPct val="115000"/>
                        </a:lnSpc>
                        <a:spcAft>
                          <a:spcPts val="0"/>
                        </a:spcAft>
                      </a:pPr>
                      <a:r>
                        <a:rPr lang="en-US" sz="1600" dirty="0">
                          <a:solidFill>
                            <a:schemeClr val="tx1"/>
                          </a:solidFill>
                          <a:effectLst/>
                          <a:latin typeface="Arial" panose="020B0604020202020204" pitchFamily="34" charset="0"/>
                          <a:cs typeface="Arial" panose="020B0604020202020204" pitchFamily="34" charset="0"/>
                        </a:rPr>
                        <a:t>Pathway</a:t>
                      </a:r>
                      <a:endParaRPr lang="en-IN" sz="1600" dirty="0">
                        <a:solidFill>
                          <a:schemeClr val="tx1"/>
                        </a:solidFill>
                        <a:effectLst/>
                        <a:latin typeface="Arial" panose="020B0604020202020204" pitchFamily="34" charset="0"/>
                        <a:ea typeface="Times New Roman"/>
                        <a:cs typeface="Arial" panose="020B0604020202020204" pitchFamily="34" charset="0"/>
                      </a:endParaRPr>
                    </a:p>
                  </a:txBody>
                  <a:tcPr marL="28161" marR="28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41300">
                        <a:lnSpc>
                          <a:spcPct val="115000"/>
                        </a:lnSpc>
                        <a:spcAft>
                          <a:spcPts val="0"/>
                        </a:spcAft>
                      </a:pPr>
                      <a:r>
                        <a:rPr lang="en-US" sz="1600" dirty="0">
                          <a:solidFill>
                            <a:schemeClr val="tx1"/>
                          </a:solidFill>
                          <a:effectLst/>
                          <a:latin typeface="Arial" panose="020B0604020202020204" pitchFamily="34" charset="0"/>
                          <a:cs typeface="Arial" panose="020B0604020202020204" pitchFamily="34" charset="0"/>
                        </a:rPr>
                        <a:t>Main Reactants</a:t>
                      </a:r>
                      <a:endParaRPr lang="en-IN" sz="1600" dirty="0">
                        <a:solidFill>
                          <a:schemeClr val="tx1"/>
                        </a:solidFill>
                        <a:effectLst/>
                        <a:latin typeface="Arial" panose="020B0604020202020204" pitchFamily="34" charset="0"/>
                        <a:ea typeface="Times New Roman"/>
                        <a:cs typeface="Arial" panose="020B0604020202020204" pitchFamily="34" charset="0"/>
                      </a:endParaRPr>
                    </a:p>
                  </a:txBody>
                  <a:tcPr marL="28161" marR="28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5100">
                        <a:lnSpc>
                          <a:spcPct val="115000"/>
                        </a:lnSpc>
                        <a:spcAft>
                          <a:spcPts val="0"/>
                        </a:spcAft>
                      </a:pPr>
                      <a:r>
                        <a:rPr lang="en-US" sz="1600" dirty="0">
                          <a:solidFill>
                            <a:schemeClr val="tx1"/>
                          </a:solidFill>
                          <a:effectLst/>
                          <a:latin typeface="Arial" panose="020B0604020202020204" pitchFamily="34" charset="0"/>
                          <a:cs typeface="Arial" panose="020B0604020202020204" pitchFamily="34" charset="0"/>
                        </a:rPr>
                        <a:t>Net Yield</a:t>
                      </a:r>
                      <a:endParaRPr lang="en-IN" sz="1600" dirty="0">
                        <a:solidFill>
                          <a:schemeClr val="tx1"/>
                        </a:solidFill>
                        <a:effectLst/>
                        <a:latin typeface="Arial" panose="020B0604020202020204" pitchFamily="34" charset="0"/>
                        <a:ea typeface="Times New Roman"/>
                        <a:cs typeface="Arial" panose="020B0604020202020204" pitchFamily="34" charset="0"/>
                      </a:endParaRPr>
                    </a:p>
                  </a:txBody>
                  <a:tcPr marL="28161" marR="28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33620">
                <a:tc>
                  <a:txBody>
                    <a:bodyPr/>
                    <a:lstStyle/>
                    <a:p>
                      <a:pPr>
                        <a:lnSpc>
                          <a:spcPts val="1700"/>
                        </a:lnSpc>
                        <a:spcAft>
                          <a:spcPts val="0"/>
                        </a:spcAft>
                      </a:pPr>
                      <a:r>
                        <a:rPr lang="en-US" sz="1600" dirty="0">
                          <a:effectLst/>
                          <a:latin typeface="Arial" panose="020B0604020202020204" pitchFamily="34" charset="0"/>
                          <a:cs typeface="Arial" panose="020B0604020202020204" pitchFamily="34" charset="0"/>
                        </a:rPr>
                        <a:t>Glycolysis</a:t>
                      </a:r>
                      <a:endParaRPr lang="en-IN" sz="1600" dirty="0">
                        <a:effectLst/>
                        <a:latin typeface="Arial" panose="020B0604020202020204" pitchFamily="34" charset="0"/>
                        <a:ea typeface="Times New Roman"/>
                        <a:cs typeface="Arial" panose="020B0604020202020204" pitchFamily="34" charset="0"/>
                      </a:endParaRPr>
                    </a:p>
                  </a:txBody>
                  <a:tcPr marL="28161" marR="28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12700">
                        <a:lnSpc>
                          <a:spcPts val="1700"/>
                        </a:lnSpc>
                        <a:spcAft>
                          <a:spcPts val="0"/>
                        </a:spcAft>
                      </a:pPr>
                      <a:r>
                        <a:rPr lang="en-US" sz="1600" dirty="0" smtClean="0">
                          <a:effectLst/>
                          <a:latin typeface="Arial" panose="020B0604020202020204" pitchFamily="34" charset="0"/>
                          <a:cs typeface="Arial" panose="020B0604020202020204" pitchFamily="34" charset="0"/>
                        </a:rPr>
                        <a:t>1 six-carbon </a:t>
                      </a:r>
                      <a:r>
                        <a:rPr lang="en-US" sz="1600" dirty="0">
                          <a:effectLst/>
                          <a:latin typeface="Arial" panose="020B0604020202020204" pitchFamily="34" charset="0"/>
                          <a:cs typeface="Arial" panose="020B0604020202020204" pitchFamily="34" charset="0"/>
                        </a:rPr>
                        <a:t>sugar (such as glucose)</a:t>
                      </a:r>
                      <a:endParaRPr lang="en-IN" sz="1600" dirty="0">
                        <a:effectLst/>
                        <a:latin typeface="Arial" panose="020B0604020202020204" pitchFamily="34" charset="0"/>
                        <a:ea typeface="Times New Roman"/>
                        <a:cs typeface="Arial" panose="020B0604020202020204" pitchFamily="34" charset="0"/>
                      </a:endParaRPr>
                    </a:p>
                  </a:txBody>
                  <a:tcPr marL="28161" marR="28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a:lnSpc>
                          <a:spcPts val="1500"/>
                        </a:lnSpc>
                        <a:spcAft>
                          <a:spcPts val="0"/>
                        </a:spcAft>
                      </a:pPr>
                      <a:r>
                        <a:rPr lang="en-US" sz="1600" dirty="0">
                          <a:effectLst/>
                          <a:latin typeface="Arial" panose="020B0604020202020204" pitchFamily="34" charset="0"/>
                          <a:cs typeface="Arial" panose="020B0604020202020204" pitchFamily="34" charset="0"/>
                        </a:rPr>
                        <a:t>2 pyruvate </a:t>
                      </a:r>
                      <a:endParaRPr lang="en-US" sz="1600" dirty="0" smtClean="0">
                        <a:effectLst/>
                        <a:latin typeface="Arial" panose="020B0604020202020204" pitchFamily="34" charset="0"/>
                        <a:cs typeface="Arial" panose="020B0604020202020204" pitchFamily="34" charset="0"/>
                      </a:endParaRPr>
                    </a:p>
                    <a:p>
                      <a:pPr marL="165100">
                        <a:lnSpc>
                          <a:spcPts val="1500"/>
                        </a:lnSpc>
                        <a:spcAft>
                          <a:spcPts val="0"/>
                        </a:spcAft>
                      </a:pPr>
                      <a:r>
                        <a:rPr lang="en-US" sz="1600" dirty="0" smtClean="0">
                          <a:effectLst/>
                          <a:latin typeface="Arial" panose="020B0604020202020204" pitchFamily="34" charset="0"/>
                          <a:cs typeface="Arial" panose="020B0604020202020204" pitchFamily="34" charset="0"/>
                        </a:rPr>
                        <a:t>2 </a:t>
                      </a:r>
                      <a:r>
                        <a:rPr lang="en-US" sz="1600" dirty="0">
                          <a:effectLst/>
                          <a:latin typeface="Arial" panose="020B0604020202020204" pitchFamily="34" charset="0"/>
                          <a:cs typeface="Arial" panose="020B0604020202020204" pitchFamily="34" charset="0"/>
                        </a:rPr>
                        <a:t>NADH </a:t>
                      </a:r>
                      <a:endParaRPr lang="en-US" sz="1600" dirty="0" smtClean="0">
                        <a:effectLst/>
                        <a:latin typeface="Arial" panose="020B0604020202020204" pitchFamily="34" charset="0"/>
                        <a:cs typeface="Arial" panose="020B0604020202020204" pitchFamily="34" charset="0"/>
                      </a:endParaRPr>
                    </a:p>
                    <a:p>
                      <a:pPr marL="165100">
                        <a:lnSpc>
                          <a:spcPts val="1500"/>
                        </a:lnSpc>
                        <a:spcAft>
                          <a:spcPts val="0"/>
                        </a:spcAft>
                      </a:pPr>
                      <a:r>
                        <a:rPr lang="en-US" sz="1600" dirty="0" smtClean="0">
                          <a:effectLst/>
                          <a:latin typeface="Arial" panose="020B0604020202020204" pitchFamily="34" charset="0"/>
                          <a:cs typeface="Arial" panose="020B0604020202020204" pitchFamily="34" charset="0"/>
                        </a:rPr>
                        <a:t>2 </a:t>
                      </a:r>
                      <a:r>
                        <a:rPr lang="en-US" sz="1600" dirty="0">
                          <a:effectLst/>
                          <a:latin typeface="Arial" panose="020B0604020202020204" pitchFamily="34" charset="0"/>
                          <a:cs typeface="Arial" panose="020B0604020202020204" pitchFamily="34" charset="0"/>
                        </a:rPr>
                        <a:t>ATP</a:t>
                      </a:r>
                      <a:endParaRPr lang="en-IN" sz="1600" dirty="0">
                        <a:effectLst/>
                        <a:latin typeface="Arial" panose="020B0604020202020204" pitchFamily="34" charset="0"/>
                        <a:ea typeface="Times New Roman"/>
                        <a:cs typeface="Arial" panose="020B0604020202020204" pitchFamily="34" charset="0"/>
                      </a:endParaRPr>
                    </a:p>
                  </a:txBody>
                  <a:tcPr marL="28161" marR="28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5861">
                <a:tc>
                  <a:txBody>
                    <a:bodyPr/>
                    <a:lstStyle/>
                    <a:p>
                      <a:pPr marL="12700" indent="-12700">
                        <a:lnSpc>
                          <a:spcPts val="1600"/>
                        </a:lnSpc>
                        <a:spcAft>
                          <a:spcPts val="0"/>
                        </a:spcAft>
                      </a:pPr>
                      <a:r>
                        <a:rPr lang="en-US" sz="1600" dirty="0">
                          <a:effectLst/>
                          <a:latin typeface="Arial" panose="020B0604020202020204" pitchFamily="34" charset="0"/>
                          <a:cs typeface="Arial" panose="020B0604020202020204" pitchFamily="34" charset="0"/>
                        </a:rPr>
                        <a:t>Acetyl-CoA formation</a:t>
                      </a:r>
                      <a:endParaRPr lang="en-IN" sz="1600" dirty="0">
                        <a:effectLst/>
                        <a:latin typeface="Arial" panose="020B0604020202020204" pitchFamily="34" charset="0"/>
                        <a:ea typeface="Times New Roman"/>
                        <a:cs typeface="Arial" panose="020B0604020202020204" pitchFamily="34" charset="0"/>
                      </a:endParaRPr>
                    </a:p>
                  </a:txBody>
                  <a:tcPr marL="28161" marR="28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nSpc>
                          <a:spcPts val="1700"/>
                        </a:lnSpc>
                        <a:spcAft>
                          <a:spcPts val="0"/>
                        </a:spcAft>
                      </a:pPr>
                      <a:r>
                        <a:rPr lang="en-US" sz="1600">
                          <a:effectLst/>
                          <a:latin typeface="Arial" panose="020B0604020202020204" pitchFamily="34" charset="0"/>
                          <a:cs typeface="Arial" panose="020B0604020202020204" pitchFamily="34" charset="0"/>
                        </a:rPr>
                        <a:t>2 pyruvate</a:t>
                      </a:r>
                      <a:endParaRPr lang="en-IN" sz="1600">
                        <a:effectLst/>
                        <a:latin typeface="Arial" panose="020B0604020202020204" pitchFamily="34" charset="0"/>
                        <a:ea typeface="Times New Roman"/>
                        <a:cs typeface="Arial" panose="020B0604020202020204" pitchFamily="34" charset="0"/>
                      </a:endParaRPr>
                    </a:p>
                  </a:txBody>
                  <a:tcPr marL="28161" marR="28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a:lnSpc>
                          <a:spcPts val="1600"/>
                        </a:lnSpc>
                        <a:spcAft>
                          <a:spcPts val="0"/>
                        </a:spcAft>
                      </a:pPr>
                      <a:r>
                        <a:rPr lang="en-US" sz="1600" dirty="0">
                          <a:effectLst/>
                          <a:latin typeface="Arial" panose="020B0604020202020204" pitchFamily="34" charset="0"/>
                          <a:cs typeface="Arial" panose="020B0604020202020204" pitchFamily="34" charset="0"/>
                        </a:rPr>
                        <a:t>2 acetyl-CoA </a:t>
                      </a:r>
                      <a:endParaRPr lang="en-US" sz="1600" dirty="0" smtClean="0">
                        <a:effectLst/>
                        <a:latin typeface="Arial" panose="020B0604020202020204" pitchFamily="34" charset="0"/>
                        <a:cs typeface="Arial" panose="020B0604020202020204" pitchFamily="34" charset="0"/>
                      </a:endParaRPr>
                    </a:p>
                    <a:p>
                      <a:pPr marL="165100">
                        <a:lnSpc>
                          <a:spcPts val="1600"/>
                        </a:lnSpc>
                        <a:spcAft>
                          <a:spcPts val="0"/>
                        </a:spcAft>
                      </a:pPr>
                      <a:r>
                        <a:rPr lang="en-US" sz="1600" spc="100" dirty="0" smtClean="0">
                          <a:effectLst/>
                          <a:latin typeface="Arial" panose="020B0604020202020204" pitchFamily="34" charset="0"/>
                          <a:cs typeface="Arial" panose="020B0604020202020204" pitchFamily="34" charset="0"/>
                        </a:rPr>
                        <a:t>2 </a:t>
                      </a:r>
                      <a:r>
                        <a:rPr lang="en-US" sz="1600" spc="100" dirty="0">
                          <a:effectLst/>
                          <a:latin typeface="Arial" panose="020B0604020202020204" pitchFamily="34" charset="0"/>
                          <a:cs typeface="Arial" panose="020B0604020202020204" pitchFamily="34" charset="0"/>
                        </a:rPr>
                        <a:t>C0</a:t>
                      </a:r>
                      <a:r>
                        <a:rPr lang="en-US" sz="1600" spc="100" baseline="-25000" dirty="0">
                          <a:effectLst/>
                          <a:latin typeface="Arial" panose="020B0604020202020204" pitchFamily="34" charset="0"/>
                          <a:cs typeface="Arial" panose="020B0604020202020204" pitchFamily="34" charset="0"/>
                        </a:rPr>
                        <a:t>2 </a:t>
                      </a:r>
                      <a:r>
                        <a:rPr lang="en-US" sz="1600" spc="100" dirty="0" smtClean="0">
                          <a:effectLst/>
                          <a:latin typeface="Arial" panose="020B0604020202020204" pitchFamily="34" charset="0"/>
                          <a:cs typeface="Arial" panose="020B0604020202020204" pitchFamily="34" charset="0"/>
                        </a:rPr>
                        <a:t> </a:t>
                      </a:r>
                    </a:p>
                    <a:p>
                      <a:pPr marL="165100">
                        <a:lnSpc>
                          <a:spcPts val="1600"/>
                        </a:lnSpc>
                        <a:spcAft>
                          <a:spcPts val="0"/>
                        </a:spcAft>
                      </a:pPr>
                      <a:r>
                        <a:rPr lang="en-US" sz="1600" spc="100" dirty="0" smtClean="0">
                          <a:effectLst/>
                          <a:latin typeface="Arial" panose="020B0604020202020204" pitchFamily="34" charset="0"/>
                          <a:cs typeface="Arial" panose="020B0604020202020204" pitchFamily="34" charset="0"/>
                        </a:rPr>
                        <a:t>2 </a:t>
                      </a:r>
                      <a:r>
                        <a:rPr lang="en-US" sz="1600" dirty="0" smtClean="0">
                          <a:effectLst/>
                          <a:latin typeface="Arial" panose="020B0604020202020204" pitchFamily="34" charset="0"/>
                          <a:cs typeface="Arial" panose="020B0604020202020204" pitchFamily="34" charset="0"/>
                        </a:rPr>
                        <a:t>NADH</a:t>
                      </a:r>
                      <a:endParaRPr lang="en-IN" sz="1600" dirty="0">
                        <a:effectLst/>
                        <a:latin typeface="Arial" panose="020B0604020202020204" pitchFamily="34" charset="0"/>
                        <a:ea typeface="Times New Roman"/>
                        <a:cs typeface="Arial" panose="020B0604020202020204" pitchFamily="34" charset="0"/>
                      </a:endParaRPr>
                    </a:p>
                  </a:txBody>
                  <a:tcPr marL="28161" marR="28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1148">
                <a:tc>
                  <a:txBody>
                    <a:bodyPr/>
                    <a:lstStyle/>
                    <a:p>
                      <a:pPr marL="12700" indent="-12700">
                        <a:lnSpc>
                          <a:spcPts val="1600"/>
                        </a:lnSpc>
                        <a:spcAft>
                          <a:spcPts val="0"/>
                        </a:spcAft>
                      </a:pPr>
                      <a:r>
                        <a:rPr lang="en-US" sz="1600" dirty="0">
                          <a:effectLst/>
                          <a:latin typeface="Arial" panose="020B0604020202020204" pitchFamily="34" charset="0"/>
                          <a:cs typeface="Arial" panose="020B0604020202020204" pitchFamily="34" charset="0"/>
                        </a:rPr>
                        <a:t>Citric </a:t>
                      </a:r>
                      <a:r>
                        <a:rPr lang="en-US" sz="1600" dirty="0" smtClean="0">
                          <a:effectLst/>
                          <a:latin typeface="Arial" panose="020B0604020202020204" pitchFamily="34" charset="0"/>
                          <a:cs typeface="Arial" panose="020B0604020202020204" pitchFamily="34" charset="0"/>
                        </a:rPr>
                        <a:t>acid </a:t>
                      </a:r>
                    </a:p>
                    <a:p>
                      <a:pPr marL="12700" indent="-12700">
                        <a:lnSpc>
                          <a:spcPts val="1600"/>
                        </a:lnSpc>
                        <a:spcAft>
                          <a:spcPts val="0"/>
                        </a:spcAft>
                      </a:pPr>
                      <a:r>
                        <a:rPr lang="en-US" sz="1600" dirty="0" smtClean="0">
                          <a:effectLst/>
                          <a:latin typeface="Arial" panose="020B0604020202020204" pitchFamily="34" charset="0"/>
                          <a:cs typeface="Arial" panose="020B0604020202020204" pitchFamily="34" charset="0"/>
                        </a:rPr>
                        <a:t>cycle</a:t>
                      </a:r>
                      <a:endParaRPr lang="en-IN" sz="1600" dirty="0">
                        <a:effectLst/>
                        <a:latin typeface="Arial" panose="020B0604020202020204" pitchFamily="34" charset="0"/>
                        <a:ea typeface="Times New Roman"/>
                        <a:cs typeface="Arial" panose="020B0604020202020204" pitchFamily="34" charset="0"/>
                      </a:endParaRPr>
                    </a:p>
                  </a:txBody>
                  <a:tcPr marL="28161" marR="28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nSpc>
                          <a:spcPts val="1700"/>
                        </a:lnSpc>
                        <a:spcAft>
                          <a:spcPts val="0"/>
                        </a:spcAft>
                      </a:pPr>
                      <a:r>
                        <a:rPr lang="en-US" sz="1600">
                          <a:effectLst/>
                          <a:latin typeface="Arial" panose="020B0604020202020204" pitchFamily="34" charset="0"/>
                          <a:cs typeface="Arial" panose="020B0604020202020204" pitchFamily="34" charset="0"/>
                        </a:rPr>
                        <a:t>2 acetyl-CaA</a:t>
                      </a:r>
                      <a:endParaRPr lang="en-IN" sz="1600">
                        <a:effectLst/>
                        <a:latin typeface="Arial" panose="020B0604020202020204" pitchFamily="34" charset="0"/>
                        <a:ea typeface="Times New Roman"/>
                        <a:cs typeface="Arial" panose="020B0604020202020204" pitchFamily="34" charset="0"/>
                      </a:endParaRPr>
                    </a:p>
                  </a:txBody>
                  <a:tcPr marL="28161" marR="28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0">
                        <a:lnSpc>
                          <a:spcPts val="1600"/>
                        </a:lnSpc>
                        <a:spcAft>
                          <a:spcPts val="0"/>
                        </a:spcAft>
                      </a:pPr>
                      <a:r>
                        <a:rPr lang="en-US" sz="1600" dirty="0">
                          <a:effectLst/>
                          <a:latin typeface="Arial" panose="020B0604020202020204" pitchFamily="34" charset="0"/>
                          <a:cs typeface="Arial" panose="020B0604020202020204" pitchFamily="34" charset="0"/>
                        </a:rPr>
                        <a:t>4 C0</a:t>
                      </a:r>
                      <a:r>
                        <a:rPr lang="en-US" sz="1600" baseline="-25000" dirty="0">
                          <a:effectLst/>
                          <a:latin typeface="Arial" panose="020B0604020202020204" pitchFamily="34" charset="0"/>
                          <a:cs typeface="Arial" panose="020B0604020202020204" pitchFamily="34" charset="0"/>
                        </a:rPr>
                        <a:t>2 </a:t>
                      </a:r>
                      <a:endParaRPr lang="en-US" sz="1600" baseline="-25000" dirty="0" smtClean="0">
                        <a:effectLst/>
                        <a:latin typeface="Arial" panose="020B0604020202020204" pitchFamily="34" charset="0"/>
                        <a:cs typeface="Arial" panose="020B0604020202020204" pitchFamily="34" charset="0"/>
                      </a:endParaRPr>
                    </a:p>
                    <a:p>
                      <a:pPr marL="152400">
                        <a:lnSpc>
                          <a:spcPts val="1600"/>
                        </a:lnSpc>
                        <a:spcAft>
                          <a:spcPts val="0"/>
                        </a:spcAft>
                      </a:pPr>
                      <a:r>
                        <a:rPr lang="en-US" sz="1600" dirty="0" smtClean="0">
                          <a:effectLst/>
                          <a:latin typeface="Arial" panose="020B0604020202020204" pitchFamily="34" charset="0"/>
                          <a:cs typeface="Arial" panose="020B0604020202020204" pitchFamily="34" charset="0"/>
                        </a:rPr>
                        <a:t>6 </a:t>
                      </a:r>
                      <a:r>
                        <a:rPr lang="en-US" sz="1600" dirty="0">
                          <a:effectLst/>
                          <a:latin typeface="Arial" panose="020B0604020202020204" pitchFamily="34" charset="0"/>
                          <a:cs typeface="Arial" panose="020B0604020202020204" pitchFamily="34" charset="0"/>
                        </a:rPr>
                        <a:t>NADH </a:t>
                      </a:r>
                      <a:endParaRPr lang="en-US" sz="1600" dirty="0" smtClean="0">
                        <a:effectLst/>
                        <a:latin typeface="Arial" panose="020B0604020202020204" pitchFamily="34" charset="0"/>
                        <a:cs typeface="Arial" panose="020B0604020202020204" pitchFamily="34" charset="0"/>
                      </a:endParaRPr>
                    </a:p>
                    <a:p>
                      <a:pPr marL="152400">
                        <a:lnSpc>
                          <a:spcPts val="1600"/>
                        </a:lnSpc>
                        <a:spcAft>
                          <a:spcPts val="0"/>
                        </a:spcAft>
                      </a:pPr>
                      <a:r>
                        <a:rPr lang="en-US" sz="1600" dirty="0" smtClean="0">
                          <a:effectLst/>
                          <a:latin typeface="Arial" panose="020B0604020202020204" pitchFamily="34" charset="0"/>
                          <a:cs typeface="Arial" panose="020B0604020202020204" pitchFamily="34" charset="0"/>
                        </a:rPr>
                        <a:t>2 </a:t>
                      </a:r>
                      <a:r>
                        <a:rPr lang="en-US" sz="1600" dirty="0">
                          <a:effectLst/>
                          <a:latin typeface="Arial" panose="020B0604020202020204" pitchFamily="34" charset="0"/>
                          <a:cs typeface="Arial" panose="020B0604020202020204" pitchFamily="34" charset="0"/>
                        </a:rPr>
                        <a:t>FADH</a:t>
                      </a:r>
                      <a:r>
                        <a:rPr lang="en-US" sz="1600" baseline="-25000" dirty="0">
                          <a:effectLst/>
                          <a:latin typeface="Arial" panose="020B0604020202020204" pitchFamily="34" charset="0"/>
                          <a:cs typeface="Arial" panose="020B0604020202020204" pitchFamily="34" charset="0"/>
                        </a:rPr>
                        <a:t>2 </a:t>
                      </a:r>
                      <a:endParaRPr lang="en-US" sz="1600" baseline="-25000" dirty="0" smtClean="0">
                        <a:effectLst/>
                        <a:latin typeface="Arial" panose="020B0604020202020204" pitchFamily="34" charset="0"/>
                        <a:cs typeface="Arial" panose="020B0604020202020204" pitchFamily="34" charset="0"/>
                      </a:endParaRPr>
                    </a:p>
                    <a:p>
                      <a:pPr marL="152400">
                        <a:lnSpc>
                          <a:spcPts val="1600"/>
                        </a:lnSpc>
                        <a:spcAft>
                          <a:spcPts val="0"/>
                        </a:spcAft>
                      </a:pPr>
                      <a:r>
                        <a:rPr lang="en-US" sz="1600" dirty="0" smtClean="0">
                          <a:effectLst/>
                          <a:latin typeface="Arial" panose="020B0604020202020204" pitchFamily="34" charset="0"/>
                          <a:cs typeface="Arial" panose="020B0604020202020204" pitchFamily="34" charset="0"/>
                        </a:rPr>
                        <a:t>2 </a:t>
                      </a:r>
                      <a:r>
                        <a:rPr lang="en-US" sz="1600" dirty="0">
                          <a:effectLst/>
                          <a:latin typeface="Arial" panose="020B0604020202020204" pitchFamily="34" charset="0"/>
                          <a:cs typeface="Arial" panose="020B0604020202020204" pitchFamily="34" charset="0"/>
                        </a:rPr>
                        <a:t>ATP</a:t>
                      </a:r>
                      <a:endParaRPr lang="en-IN" sz="1600" dirty="0">
                        <a:effectLst/>
                        <a:latin typeface="Arial" panose="020B0604020202020204" pitchFamily="34" charset="0"/>
                        <a:ea typeface="Times New Roman"/>
                        <a:cs typeface="Arial" panose="020B0604020202020204" pitchFamily="34" charset="0"/>
                      </a:endParaRPr>
                    </a:p>
                  </a:txBody>
                  <a:tcPr marL="28161" marR="28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4447">
                <a:tc>
                  <a:txBody>
                    <a:bodyPr/>
                    <a:lstStyle/>
                    <a:p>
                      <a:pPr marR="203200">
                        <a:lnSpc>
                          <a:spcPts val="1400"/>
                        </a:lnSpc>
                        <a:spcAft>
                          <a:spcPts val="0"/>
                        </a:spcAft>
                      </a:pPr>
                      <a:r>
                        <a:rPr lang="en-US" sz="1600" dirty="0">
                          <a:effectLst/>
                          <a:latin typeface="Arial" panose="020B0604020202020204" pitchFamily="34" charset="0"/>
                          <a:cs typeface="Arial" panose="020B0604020202020204" pitchFamily="34" charset="0"/>
                        </a:rPr>
                        <a:t>Electron transfer phosphorylation</a:t>
                      </a:r>
                      <a:endParaRPr lang="en-IN" sz="1600" dirty="0">
                        <a:effectLst/>
                        <a:latin typeface="Arial" panose="020B0604020202020204" pitchFamily="34" charset="0"/>
                        <a:ea typeface="Times New Roman"/>
                        <a:cs typeface="Arial" panose="020B0604020202020204" pitchFamily="34" charset="0"/>
                      </a:endParaRPr>
                    </a:p>
                  </a:txBody>
                  <a:tcPr marL="28161" marR="28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nSpc>
                          <a:spcPts val="1500"/>
                        </a:lnSpc>
                        <a:spcAft>
                          <a:spcPts val="0"/>
                        </a:spcAft>
                      </a:pPr>
                      <a:r>
                        <a:rPr lang="en-US" sz="1600" dirty="0">
                          <a:effectLst/>
                          <a:latin typeface="Arial" panose="020B0604020202020204" pitchFamily="34" charset="0"/>
                          <a:cs typeface="Arial" panose="020B0604020202020204" pitchFamily="34" charset="0"/>
                        </a:rPr>
                        <a:t>10 NADH </a:t>
                      </a:r>
                      <a:endParaRPr lang="en-US" sz="1600" dirty="0" smtClean="0">
                        <a:effectLst/>
                        <a:latin typeface="Arial" panose="020B0604020202020204" pitchFamily="34" charset="0"/>
                        <a:cs typeface="Arial" panose="020B0604020202020204" pitchFamily="34" charset="0"/>
                      </a:endParaRPr>
                    </a:p>
                    <a:p>
                      <a:pPr marL="228600">
                        <a:lnSpc>
                          <a:spcPts val="1500"/>
                        </a:lnSpc>
                        <a:spcAft>
                          <a:spcPts val="0"/>
                        </a:spcAft>
                      </a:pPr>
                      <a:r>
                        <a:rPr lang="en-US" sz="1600" dirty="0" smtClean="0">
                          <a:effectLst/>
                          <a:latin typeface="Arial" panose="020B0604020202020204" pitchFamily="34" charset="0"/>
                          <a:cs typeface="Arial" panose="020B0604020202020204" pitchFamily="34" charset="0"/>
                        </a:rPr>
                        <a:t>2 FADH</a:t>
                      </a:r>
                      <a:r>
                        <a:rPr lang="en-US" sz="1600" baseline="-25000" dirty="0" smtClean="0">
                          <a:effectLst/>
                          <a:latin typeface="Arial" panose="020B0604020202020204" pitchFamily="34" charset="0"/>
                          <a:cs typeface="Arial" panose="020B0604020202020204" pitchFamily="34" charset="0"/>
                        </a:rPr>
                        <a:t>2</a:t>
                      </a:r>
                      <a:endParaRPr lang="en-IN" sz="1600" dirty="0">
                        <a:effectLst/>
                        <a:latin typeface="Arial" panose="020B0604020202020204" pitchFamily="34" charset="0"/>
                        <a:cs typeface="Arial" panose="020B0604020202020204" pitchFamily="34" charset="0"/>
                      </a:endParaRPr>
                    </a:p>
                    <a:p>
                      <a:pPr marL="228600">
                        <a:lnSpc>
                          <a:spcPct val="115000"/>
                        </a:lnSpc>
                        <a:spcAft>
                          <a:spcPts val="0"/>
                        </a:spcAft>
                      </a:pPr>
                      <a:r>
                        <a:rPr lang="en-US" sz="1600" baseline="0" dirty="0" smtClean="0">
                          <a:effectLst/>
                          <a:latin typeface="Arial" panose="020B0604020202020204" pitchFamily="34" charset="0"/>
                          <a:cs typeface="Arial" panose="020B0604020202020204" pitchFamily="34" charset="0"/>
                        </a:rPr>
                        <a:t>o</a:t>
                      </a:r>
                      <a:r>
                        <a:rPr lang="en-US" sz="1600" baseline="-25000" dirty="0" smtClean="0">
                          <a:effectLst/>
                          <a:latin typeface="Arial" panose="020B0604020202020204" pitchFamily="34" charset="0"/>
                          <a:cs typeface="Arial" panose="020B0604020202020204" pitchFamily="34" charset="0"/>
                        </a:rPr>
                        <a:t>2</a:t>
                      </a:r>
                      <a:endParaRPr lang="en-IN" sz="1600" dirty="0">
                        <a:effectLst/>
                        <a:latin typeface="Arial" panose="020B0604020202020204" pitchFamily="34" charset="0"/>
                        <a:ea typeface="Times New Roman"/>
                        <a:cs typeface="Arial" panose="020B0604020202020204" pitchFamily="34" charset="0"/>
                      </a:endParaRPr>
                    </a:p>
                  </a:txBody>
                  <a:tcPr marL="28161" marR="28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a:lnSpc>
                          <a:spcPts val="1700"/>
                        </a:lnSpc>
                        <a:spcAft>
                          <a:spcPts val="0"/>
                        </a:spcAft>
                      </a:pPr>
                      <a:r>
                        <a:rPr lang="en-US" sz="1600" dirty="0" smtClean="0">
                          <a:effectLst/>
                          <a:latin typeface="Arial" panose="020B0604020202020204" pitchFamily="34" charset="0"/>
                          <a:cs typeface="Arial" panose="020B0604020202020204" pitchFamily="34" charset="0"/>
                        </a:rPr>
                        <a:t>32 ATP (approx.) </a:t>
                      </a:r>
                      <a:r>
                        <a:rPr lang="en-US" sz="1600" dirty="0">
                          <a:effectLst/>
                          <a:latin typeface="Arial" panose="020B0604020202020204" pitchFamily="34" charset="0"/>
                          <a:cs typeface="Arial" panose="020B0604020202020204" pitchFamily="34" charset="0"/>
                        </a:rPr>
                        <a:t>H</a:t>
                      </a:r>
                      <a:r>
                        <a:rPr lang="en-US" sz="1600" baseline="-25000" dirty="0">
                          <a:effectLst/>
                          <a:latin typeface="Arial" panose="020B0604020202020204" pitchFamily="34" charset="0"/>
                          <a:cs typeface="Arial" panose="020B0604020202020204" pitchFamily="34" charset="0"/>
                        </a:rPr>
                        <a:t>2</a:t>
                      </a:r>
                      <a:r>
                        <a:rPr lang="en-US" sz="1600" dirty="0">
                          <a:effectLst/>
                          <a:latin typeface="Arial" panose="020B0604020202020204" pitchFamily="34" charset="0"/>
                          <a:cs typeface="Arial" panose="020B0604020202020204" pitchFamily="34" charset="0"/>
                        </a:rPr>
                        <a:t>0</a:t>
                      </a:r>
                      <a:endParaRPr lang="en-IN" sz="1600" dirty="0">
                        <a:effectLst/>
                        <a:latin typeface="Arial" panose="020B0604020202020204" pitchFamily="34" charset="0"/>
                        <a:ea typeface="Times New Roman"/>
                        <a:cs typeface="Arial" panose="020B0604020202020204" pitchFamily="34" charset="0"/>
                      </a:endParaRPr>
                    </a:p>
                  </a:txBody>
                  <a:tcPr marL="28161" marR="28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8102">
                <a:tc>
                  <a:txBody>
                    <a:bodyPr/>
                    <a:lstStyle/>
                    <a:p>
                      <a:pPr>
                        <a:lnSpc>
                          <a:spcPct val="115000"/>
                        </a:lnSpc>
                        <a:spcAft>
                          <a:spcPts val="0"/>
                        </a:spcAft>
                      </a:pPr>
                      <a:r>
                        <a:rPr lang="en-US" sz="1600" b="1" dirty="0">
                          <a:effectLst/>
                          <a:latin typeface="Arial" panose="020B0604020202020204" pitchFamily="34" charset="0"/>
                          <a:cs typeface="Arial" panose="020B0604020202020204" pitchFamily="34" charset="0"/>
                        </a:rPr>
                        <a:t>Overall</a:t>
                      </a:r>
                      <a:endParaRPr lang="en-IN" sz="1600" b="1" dirty="0">
                        <a:effectLst/>
                        <a:latin typeface="Arial" panose="020B0604020202020204" pitchFamily="34" charset="0"/>
                        <a:ea typeface="Times New Roman"/>
                        <a:cs typeface="Arial" panose="020B0604020202020204" pitchFamily="34" charset="0"/>
                      </a:endParaRPr>
                    </a:p>
                  </a:txBody>
                  <a:tcPr marL="28161" marR="28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a:lnSpc>
                          <a:spcPts val="1700"/>
                        </a:lnSpc>
                        <a:spcAft>
                          <a:spcPts val="0"/>
                        </a:spcAft>
                      </a:pPr>
                      <a:r>
                        <a:rPr lang="en-US" sz="1600" dirty="0">
                          <a:effectLst/>
                          <a:latin typeface="Arial" panose="020B0604020202020204" pitchFamily="34" charset="0"/>
                          <a:cs typeface="Arial" panose="020B0604020202020204" pitchFamily="34" charset="0"/>
                        </a:rPr>
                        <a:t>1 six-carbon sugar</a:t>
                      </a:r>
                      <a:endParaRPr lang="en-IN" sz="1600" dirty="0">
                        <a:effectLst/>
                        <a:latin typeface="Arial" panose="020B0604020202020204" pitchFamily="34" charset="0"/>
                        <a:cs typeface="Arial" panose="020B0604020202020204" pitchFamily="34" charset="0"/>
                      </a:endParaRPr>
                    </a:p>
                    <a:p>
                      <a:pPr marL="228600">
                        <a:lnSpc>
                          <a:spcPct val="115000"/>
                        </a:lnSpc>
                        <a:spcAft>
                          <a:spcPts val="0"/>
                        </a:spcAft>
                      </a:pPr>
                      <a:r>
                        <a:rPr lang="en-US" sz="1600" baseline="0" dirty="0" smtClean="0">
                          <a:effectLst/>
                          <a:latin typeface="Arial" panose="020B0604020202020204" pitchFamily="34" charset="0"/>
                          <a:cs typeface="Arial" panose="020B0604020202020204" pitchFamily="34" charset="0"/>
                        </a:rPr>
                        <a:t>o</a:t>
                      </a:r>
                      <a:r>
                        <a:rPr lang="en-US" sz="1600" baseline="-25000" dirty="0" smtClean="0">
                          <a:effectLst/>
                          <a:latin typeface="Arial" panose="020B0604020202020204" pitchFamily="34" charset="0"/>
                          <a:cs typeface="Arial" panose="020B0604020202020204" pitchFamily="34" charset="0"/>
                        </a:rPr>
                        <a:t>2</a:t>
                      </a:r>
                      <a:endParaRPr lang="en-IN" sz="1600" dirty="0">
                        <a:effectLst/>
                        <a:latin typeface="Arial" panose="020B0604020202020204" pitchFamily="34" charset="0"/>
                        <a:ea typeface="Times New Roman"/>
                        <a:cs typeface="Arial" panose="020B0604020202020204" pitchFamily="34" charset="0"/>
                      </a:endParaRPr>
                    </a:p>
                  </a:txBody>
                  <a:tcPr marL="28161" marR="28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0">
                        <a:lnSpc>
                          <a:spcPts val="1700"/>
                        </a:lnSpc>
                        <a:spcAft>
                          <a:spcPts val="0"/>
                        </a:spcAft>
                      </a:pPr>
                      <a:r>
                        <a:rPr lang="en-US" sz="1600" spc="150" dirty="0" smtClean="0">
                          <a:effectLst/>
                          <a:latin typeface="Arial" panose="020B0604020202020204" pitchFamily="34" charset="0"/>
                          <a:cs typeface="Arial" panose="020B0604020202020204" pitchFamily="34" charset="0"/>
                        </a:rPr>
                        <a:t>6C0</a:t>
                      </a:r>
                      <a:r>
                        <a:rPr lang="en-US" sz="1600" spc="150" baseline="-25000" dirty="0" smtClean="0">
                          <a:effectLst/>
                          <a:latin typeface="Arial" panose="020B0604020202020204" pitchFamily="34" charset="0"/>
                          <a:cs typeface="Arial" panose="020B0604020202020204" pitchFamily="34" charset="0"/>
                        </a:rPr>
                        <a:t>2</a:t>
                      </a:r>
                    </a:p>
                    <a:p>
                      <a:pPr marL="165100" marR="0" indent="0" algn="l" defTabSz="914400" rtl="0" eaLnBrk="1" fontAlgn="auto" latinLnBrk="0" hangingPunct="1">
                        <a:lnSpc>
                          <a:spcPts val="1700"/>
                        </a:lnSpc>
                        <a:spcBef>
                          <a:spcPts val="0"/>
                        </a:spcBef>
                        <a:spcAft>
                          <a:spcPts val="0"/>
                        </a:spcAft>
                        <a:buClrTx/>
                        <a:buSzTx/>
                        <a:buFontTx/>
                        <a:buNone/>
                        <a:tabLst/>
                        <a:defRPr/>
                      </a:pPr>
                      <a:r>
                        <a:rPr lang="en-US" sz="1600" dirty="0" smtClean="0">
                          <a:effectLst/>
                          <a:latin typeface="Arial" panose="020B0604020202020204" pitchFamily="34" charset="0"/>
                          <a:cs typeface="Arial" panose="020B0604020202020204" pitchFamily="34" charset="0"/>
                        </a:rPr>
                        <a:t>H</a:t>
                      </a:r>
                      <a:r>
                        <a:rPr lang="en-US" sz="1600" baseline="-25000" dirty="0" smtClean="0">
                          <a:effectLst/>
                          <a:latin typeface="Arial" panose="020B0604020202020204" pitchFamily="34" charset="0"/>
                          <a:cs typeface="Arial" panose="020B0604020202020204" pitchFamily="34" charset="0"/>
                        </a:rPr>
                        <a:t>2</a:t>
                      </a:r>
                      <a:r>
                        <a:rPr lang="en-US" sz="1600" dirty="0" smtClean="0">
                          <a:effectLst/>
                          <a:latin typeface="Arial" panose="020B0604020202020204" pitchFamily="34" charset="0"/>
                          <a:cs typeface="Arial" panose="020B0604020202020204" pitchFamily="34" charset="0"/>
                        </a:rPr>
                        <a:t>0</a:t>
                      </a:r>
                      <a:endParaRPr lang="en-IN" sz="1600" dirty="0">
                        <a:effectLst/>
                        <a:latin typeface="Arial" panose="020B0604020202020204" pitchFamily="34" charset="0"/>
                        <a:cs typeface="Arial" panose="020B0604020202020204" pitchFamily="34" charset="0"/>
                      </a:endParaRPr>
                    </a:p>
                    <a:p>
                      <a:pPr marL="165100">
                        <a:lnSpc>
                          <a:spcPts val="1700"/>
                        </a:lnSpc>
                        <a:spcAft>
                          <a:spcPts val="0"/>
                        </a:spcAft>
                      </a:pPr>
                      <a:r>
                        <a:rPr lang="en-US" sz="1600" dirty="0">
                          <a:effectLst/>
                          <a:latin typeface="Arial" panose="020B0604020202020204" pitchFamily="34" charset="0"/>
                          <a:cs typeface="Arial" panose="020B0604020202020204" pitchFamily="34" charset="0"/>
                        </a:rPr>
                        <a:t>36 ATP (approx.)</a:t>
                      </a:r>
                      <a:endParaRPr lang="en-IN" sz="1600" dirty="0">
                        <a:effectLst/>
                        <a:latin typeface="Arial" panose="020B0604020202020204" pitchFamily="34" charset="0"/>
                        <a:ea typeface="Times New Roman"/>
                        <a:cs typeface="Arial" panose="020B0604020202020204" pitchFamily="34" charset="0"/>
                      </a:endParaRPr>
                    </a:p>
                  </a:txBody>
                  <a:tcPr marL="28161" marR="28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9092195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Reaction Pathways</a:t>
            </a:r>
            <a:endParaRPr lang="en-US" dirty="0"/>
          </a:p>
        </p:txBody>
      </p:sp>
      <p:sp>
        <p:nvSpPr>
          <p:cNvPr id="16387" name="Content Placeholder 2"/>
          <p:cNvSpPr>
            <a:spLocks noGrp="1"/>
          </p:cNvSpPr>
          <p:nvPr>
            <p:ph idx="1"/>
          </p:nvPr>
        </p:nvSpPr>
        <p:spPr/>
        <p:txBody>
          <a:bodyPr/>
          <a:lstStyle/>
          <a:p>
            <a:r>
              <a:rPr lang="en-US" altLang="en-US" smtClean="0"/>
              <a:t>Fermentation: sugar breakdown pathway that does not require oxygen to make ATP</a:t>
            </a:r>
          </a:p>
          <a:p>
            <a:pPr lvl="1"/>
            <a:r>
              <a:rPr lang="en-US" altLang="en-US" smtClean="0"/>
              <a:t>Like aerobic respiration, fermentation begins with glycolysis in cytoplasm</a:t>
            </a:r>
          </a:p>
          <a:p>
            <a:pPr lvl="1"/>
            <a:r>
              <a:rPr lang="en-US" altLang="en-US" smtClean="0"/>
              <a:t>Unlike aerobic respiration, fermentation occurs entirely in cytoplasm and does not include electron transfer chains</a:t>
            </a:r>
          </a:p>
          <a:p>
            <a:pPr lvl="1"/>
            <a:r>
              <a:rPr lang="en-US" altLang="en-US" smtClean="0"/>
              <a:t>Net yield is two ATP, which provides enough ATP to sustain many single-celled species</a:t>
            </a: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7.2 Glycolysis—Sugar Breakdown Begins</a:t>
            </a:r>
            <a:endParaRPr lang="en-US" dirty="0"/>
          </a:p>
        </p:txBody>
      </p:sp>
      <p:sp>
        <p:nvSpPr>
          <p:cNvPr id="24579" name="Content Placeholder 2"/>
          <p:cNvSpPr>
            <a:spLocks noGrp="1"/>
          </p:cNvSpPr>
          <p:nvPr>
            <p:ph idx="1"/>
          </p:nvPr>
        </p:nvSpPr>
        <p:spPr/>
        <p:txBody>
          <a:bodyPr/>
          <a:lstStyle/>
          <a:p>
            <a:r>
              <a:rPr lang="en-US" altLang="en-US" dirty="0" smtClean="0"/>
              <a:t>Glycolysis: series of reactions that begin the sugar breakdown pathways of aerobic respiration and fermentation</a:t>
            </a:r>
          </a:p>
          <a:p>
            <a:pPr lvl="1"/>
            <a:r>
              <a:rPr lang="en-US" altLang="en-US" dirty="0" smtClean="0"/>
              <a:t>Convert one six-carbon molecule of sugar (such as glucose) into two molecules of </a:t>
            </a:r>
            <a:r>
              <a:rPr lang="en-US" altLang="en-US" i="1" dirty="0" smtClean="0"/>
              <a:t>pyruvate</a:t>
            </a:r>
            <a:r>
              <a:rPr lang="en-US" altLang="en-US" dirty="0" smtClean="0"/>
              <a:t>: an organic compound with a three-carbon backbone</a:t>
            </a:r>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152400"/>
            <a:ext cx="8032638" cy="828237"/>
          </a:xfrm>
        </p:spPr>
        <p:txBody>
          <a:bodyPr/>
          <a:lstStyle/>
          <a:p>
            <a:r>
              <a:rPr lang="en-US" altLang="en-US" dirty="0" smtClean="0"/>
              <a:t>Glycolysis</a:t>
            </a:r>
            <a:endParaRPr lang="en-US" altLang="en-US" dirty="0"/>
          </a:p>
        </p:txBody>
      </p:sp>
      <p:pic>
        <p:nvPicPr>
          <p:cNvPr id="25603" name="Picture 4" descr="An image shows a network of small balls of white, red and black colors interconnected through sticks labeled as, “glucose” getting converted to a small network of white, red and black balls labeled as, “pyruvate”."/>
          <p:cNvPicPr>
            <a:picLocks noChangeAspect="1"/>
          </p:cNvPicPr>
          <p:nvPr/>
        </p:nvPicPr>
        <p:blipFill rotWithShape="1">
          <a:blip r:embed="rId3" cstate="print">
            <a:extLst>
              <a:ext uri="{28A0092B-C50C-407E-A947-70E740481C1C}">
                <a14:useLocalDpi xmlns:a14="http://schemas.microsoft.com/office/drawing/2010/main" val="0"/>
              </a:ext>
            </a:extLst>
          </a:blip>
          <a:srcRect b="6151"/>
          <a:stretch/>
        </p:blipFill>
        <p:spPr bwMode="auto">
          <a:xfrm>
            <a:off x="152400" y="1981200"/>
            <a:ext cx="8839200" cy="261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Glycolysis Reactions (1 of 4)</a:t>
            </a:r>
            <a:endParaRPr lang="en-US" dirty="0"/>
          </a:p>
        </p:txBody>
      </p:sp>
      <p:sp>
        <p:nvSpPr>
          <p:cNvPr id="26627" name="Content Placeholder 2"/>
          <p:cNvSpPr>
            <a:spLocks noGrp="1"/>
          </p:cNvSpPr>
          <p:nvPr>
            <p:ph idx="1"/>
          </p:nvPr>
        </p:nvSpPr>
        <p:spPr/>
        <p:txBody>
          <a:bodyPr/>
          <a:lstStyle/>
          <a:p>
            <a:r>
              <a:rPr lang="en-US" altLang="en-US" smtClean="0"/>
              <a:t>Steps of glycolysis</a:t>
            </a:r>
          </a:p>
          <a:p>
            <a:pPr lvl="1"/>
            <a:r>
              <a:rPr lang="en-US" altLang="en-US" smtClean="0"/>
              <a:t>A phosphate group is transferred from ATP to glucose, forming glucose-6-phosphate</a:t>
            </a:r>
          </a:p>
          <a:p>
            <a:pPr lvl="1"/>
            <a:r>
              <a:rPr lang="en-US" altLang="en-US" smtClean="0"/>
              <a:t>Glucose-6-phosphate accepts a phosphate group from another ATP</a:t>
            </a:r>
          </a:p>
          <a:p>
            <a:pPr lvl="2"/>
            <a:r>
              <a:rPr lang="en-US" altLang="en-US" smtClean="0"/>
              <a:t>Two PGAL (phosphoglyceraldehyde) form</a:t>
            </a:r>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Glycolysis Reactions (2 of 4)</a:t>
            </a:r>
            <a:endParaRPr lang="en-US" dirty="0"/>
          </a:p>
        </p:txBody>
      </p:sp>
      <p:sp>
        <p:nvSpPr>
          <p:cNvPr id="27651" name="Content Placeholder 2"/>
          <p:cNvSpPr>
            <a:spLocks noGrp="1"/>
          </p:cNvSpPr>
          <p:nvPr>
            <p:ph idx="1"/>
          </p:nvPr>
        </p:nvSpPr>
        <p:spPr/>
        <p:txBody>
          <a:bodyPr/>
          <a:lstStyle/>
          <a:p>
            <a:r>
              <a:rPr lang="en-US" altLang="en-US" dirty="0" smtClean="0"/>
              <a:t>Steps of glycolysis (cont’d.)</a:t>
            </a:r>
          </a:p>
          <a:p>
            <a:pPr lvl="1"/>
            <a:r>
              <a:rPr lang="en-US" altLang="en-US" dirty="0" smtClean="0"/>
              <a:t>Each PGAL receives a second phosphate group, and each gives up two electrons and a hydrogen ion</a:t>
            </a:r>
          </a:p>
          <a:p>
            <a:pPr lvl="2"/>
            <a:r>
              <a:rPr lang="en-US" altLang="en-US" dirty="0" smtClean="0"/>
              <a:t>Two molecules of PGA (</a:t>
            </a:r>
            <a:r>
              <a:rPr lang="en-US" altLang="en-US" dirty="0" err="1" smtClean="0"/>
              <a:t>phosphoglycerate</a:t>
            </a:r>
            <a:r>
              <a:rPr lang="en-US" altLang="en-US" dirty="0" smtClean="0"/>
              <a:t>) form</a:t>
            </a:r>
          </a:p>
          <a:p>
            <a:pPr lvl="2"/>
            <a:r>
              <a:rPr lang="en-US" altLang="en-US" dirty="0" smtClean="0"/>
              <a:t>The electrons and hydrogen ions are accepted by two NAD</a:t>
            </a:r>
            <a:r>
              <a:rPr lang="en-US" altLang="en-US" baseline="30000" dirty="0" smtClean="0"/>
              <a:t>+</a:t>
            </a:r>
            <a:r>
              <a:rPr lang="en-US" altLang="en-US" dirty="0" smtClean="0"/>
              <a:t>, forming NADH (required for third step of aerobic respiration)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Glycolysis Reactions (3 of 4)</a:t>
            </a:r>
            <a:endParaRPr lang="en-US" dirty="0"/>
          </a:p>
        </p:txBody>
      </p:sp>
      <p:sp>
        <p:nvSpPr>
          <p:cNvPr id="28675" name="Content Placeholder 2"/>
          <p:cNvSpPr>
            <a:spLocks noGrp="1"/>
          </p:cNvSpPr>
          <p:nvPr>
            <p:ph idx="1"/>
          </p:nvPr>
        </p:nvSpPr>
        <p:spPr/>
        <p:txBody>
          <a:bodyPr/>
          <a:lstStyle/>
          <a:p>
            <a:r>
              <a:rPr lang="en-US" altLang="en-US" dirty="0" smtClean="0"/>
              <a:t>Steps of glycolysis (cont’d.)</a:t>
            </a:r>
          </a:p>
          <a:p>
            <a:pPr lvl="1"/>
            <a:r>
              <a:rPr lang="en-US" altLang="en-US" dirty="0" smtClean="0"/>
              <a:t>A phosphate group is transferred from each PGA to ADP, so two ATP form</a:t>
            </a:r>
          </a:p>
          <a:p>
            <a:pPr lvl="2"/>
            <a:r>
              <a:rPr lang="en-US" altLang="en-US" dirty="0" smtClean="0"/>
              <a:t>The direct transfer of a phosphate group from a substrate to ADP is called </a:t>
            </a:r>
            <a:r>
              <a:rPr lang="en-US" altLang="en-US" i="1" dirty="0" smtClean="0"/>
              <a:t>substrate-level phosphorylation</a:t>
            </a:r>
          </a:p>
          <a:p>
            <a:pPr lvl="1"/>
            <a:r>
              <a:rPr lang="en-US" altLang="en-US" dirty="0" smtClean="0"/>
              <a:t>Glycolysis ends with the formation of two more ATP by substrate-level phosphorylation</a:t>
            </a:r>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Glycolysis Reactions (4 of 4)</a:t>
            </a:r>
            <a:endParaRPr lang="en-US" dirty="0"/>
          </a:p>
        </p:txBody>
      </p:sp>
      <p:sp>
        <p:nvSpPr>
          <p:cNvPr id="29699" name="Content Placeholder 2"/>
          <p:cNvSpPr>
            <a:spLocks noGrp="1"/>
          </p:cNvSpPr>
          <p:nvPr>
            <p:ph idx="1"/>
          </p:nvPr>
        </p:nvSpPr>
        <p:spPr/>
        <p:txBody>
          <a:bodyPr/>
          <a:lstStyle/>
          <a:p>
            <a:r>
              <a:rPr lang="en-US" altLang="en-US" smtClean="0"/>
              <a:t>Net yield of glycolysis is two ATP per molecule of glucose</a:t>
            </a:r>
          </a:p>
          <a:p>
            <a:pPr lvl="1"/>
            <a:r>
              <a:rPr lang="en-US" altLang="en-US" smtClean="0"/>
              <a:t>A total of four ATP form, but two ATP were invested to begin the reactions of glycolysis</a:t>
            </a:r>
          </a:p>
          <a:p>
            <a:r>
              <a:rPr lang="en-US" altLang="en-US" smtClean="0"/>
              <a:t>Glycolysis also produces two three-carbon pyruvate molecules</a:t>
            </a: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76200"/>
            <a:ext cx="8032638" cy="828237"/>
          </a:xfrm>
        </p:spPr>
        <p:txBody>
          <a:bodyPr/>
          <a:lstStyle/>
          <a:p>
            <a:r>
              <a:rPr lang="en-US" dirty="0" smtClean="0"/>
              <a:t>Reactions of Glycolysis</a:t>
            </a:r>
            <a:endParaRPr lang="en-US" dirty="0"/>
          </a:p>
        </p:txBody>
      </p:sp>
      <p:pic>
        <p:nvPicPr>
          <p:cNvPr id="2050" name="Picture 2" descr="&quot;&#10;A figure shows the flow chart for the reaction of glycolysis. A six black ball like structure connected to an alphabet p inside a circle at the left end labeled as, glucose points to glucose- 6- phosphate by an arrow labeled as,1. A disc shaped structure labeled as ATP, is given as an input to 1 and ADP is the output from the process. An arrow labeled as, 2 points downwards from glucose-6-phosphate to a six black colored ball like structure connected to an alphabet p at both ends labeled as, 3. A disc shaped structure labeled as, ATP is given as an input to 2 and ADP is given as an output from 2. Two arrows branches from 3. An arrow on the left points to the three black colored ball like structure connected to alphabet p on left and is labeled as, PGAL. An arrow points downwards to three black colored ball like structure from PGAL is labeled as, 4 and NAD+ +Pi is an input to 4 and two e- adjacent to each other inside a circle pointing to NADH by an arrow is the output from the process. An arrow labeled as, 5 points from three black colored balls with p on both sides to three black colored balls attached with p on left side. ADP is the input to 5 and ATP is the output from 5. An arrow labeled as, 6 points from three black colored balls with p on left side to p at the center connecting to three black balls at the bottom. This is connected to three individual black balls by an arrow labeled as, 7 and ADP is the input to 7 and ATP is the output from 7. The same path is followed on the right side of the flow chart. The energy requiring steps on the right of the flow chart reads as, Step1 A phosphate group is transferred from ATP to glucose. Step 2 reads as, A phosphate group is transferred from a second ATP to an intermediate. A six carbon molecule with two phosphate group forms. Step 3 reads as, the six carbon molecule is split in half. Two three-carbon molecule of PGAL form. The energy harvesting steps reads as, step 4 two electron and a hydrogen ion (not shown) are transferred from PGAL to NAD+ so NADH forms. Step 5 reads as, a phosphate group is transferred from the intermediate to ADP , so ATP forms by substrate- level phosphorylation. Step 6 reads as, the remaining phosphate group is transferred from one carbon to another. Step 7 reads as, the phosphate group is transferred from the intermediate to ADP (substrate-level phosphorylation), so another ATP forms. The product of final reaction is pyruvate. &#10;&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738" y="1019175"/>
            <a:ext cx="5724525"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95277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7.3 Acetyl–CoA Formation and the Citric Acid Cycle</a:t>
            </a:r>
            <a:endParaRPr lang="en-US" dirty="0"/>
          </a:p>
        </p:txBody>
      </p:sp>
      <p:sp>
        <p:nvSpPr>
          <p:cNvPr id="30723" name="Content Placeholder 2"/>
          <p:cNvSpPr>
            <a:spLocks noGrp="1"/>
          </p:cNvSpPr>
          <p:nvPr>
            <p:ph idx="1"/>
          </p:nvPr>
        </p:nvSpPr>
        <p:spPr/>
        <p:txBody>
          <a:bodyPr/>
          <a:lstStyle/>
          <a:p>
            <a:r>
              <a:rPr lang="en-US" altLang="en-US" smtClean="0"/>
              <a:t>The second stage of aerobic respiration occurs inside mitochondria</a:t>
            </a:r>
          </a:p>
          <a:p>
            <a:pPr lvl="1"/>
            <a:r>
              <a:rPr lang="en-US" altLang="en-US" smtClean="0"/>
              <a:t>Includes two sets of reactions, acetyl–CoA formation and the citric acid cycle (also called the Krebs cycle)</a:t>
            </a:r>
          </a:p>
          <a:p>
            <a:r>
              <a:rPr lang="en-US" altLang="en-US" smtClean="0"/>
              <a:t>These pathways break down the pyruvate produced during glycolysis</a:t>
            </a:r>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ltLang="en-US" dirty="0" smtClean="0"/>
              <a:t>7.1 Introduction to Carbohydrate Breakdown Pathways</a:t>
            </a:r>
            <a:endParaRPr lang="en-US" dirty="0"/>
          </a:p>
        </p:txBody>
      </p:sp>
      <p:sp>
        <p:nvSpPr>
          <p:cNvPr id="12291" name="Content Placeholder 4"/>
          <p:cNvSpPr>
            <a:spLocks noGrp="1"/>
          </p:cNvSpPr>
          <p:nvPr>
            <p:ph idx="1"/>
          </p:nvPr>
        </p:nvSpPr>
        <p:spPr/>
        <p:txBody>
          <a:bodyPr/>
          <a:lstStyle/>
          <a:p>
            <a:r>
              <a:rPr lang="en-US" altLang="en-US" dirty="0" smtClean="0"/>
              <a:t>In order to use the energy stored in sugars, cells must first transfer it to ATP</a:t>
            </a:r>
          </a:p>
          <a:p>
            <a:pPr lvl="1"/>
            <a:r>
              <a:rPr lang="en-US" altLang="en-US" dirty="0" smtClean="0"/>
              <a:t>Energy transfer occurs when the bonds of a sugar’s carbon backbone are broken, driving ATP synthesis</a:t>
            </a:r>
          </a:p>
          <a:p>
            <a:r>
              <a:rPr lang="en-US" altLang="en-US" dirty="0" smtClean="0"/>
              <a:t>There are two main mechanisms that organisms use to make ATP</a:t>
            </a:r>
          </a:p>
          <a:p>
            <a:pPr lvl="1"/>
            <a:r>
              <a:rPr lang="en-US" altLang="en-US" dirty="0" smtClean="0"/>
              <a:t>Aerobic respiration</a:t>
            </a:r>
          </a:p>
          <a:p>
            <a:pPr lvl="1"/>
            <a:r>
              <a:rPr lang="en-US" altLang="en-US" dirty="0" smtClean="0"/>
              <a:t>Fermentation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62789"/>
            <a:ext cx="8032638" cy="1004011"/>
          </a:xfrm>
        </p:spPr>
        <p:txBody>
          <a:bodyPr>
            <a:normAutofit fontScale="90000"/>
          </a:bodyPr>
          <a:lstStyle/>
          <a:p>
            <a:r>
              <a:rPr lang="en-US" smtClean="0"/>
              <a:t>Overview of </a:t>
            </a:r>
            <a:r>
              <a:rPr lang="en-US" altLang="en-US" smtClean="0"/>
              <a:t>Acetyl–CoA</a:t>
            </a:r>
            <a:r>
              <a:rPr lang="en-US" smtClean="0"/>
              <a:t> Formation and the Citric Acid Cycle</a:t>
            </a:r>
            <a:endParaRPr lang="en-US" dirty="0"/>
          </a:p>
        </p:txBody>
      </p:sp>
      <p:pic>
        <p:nvPicPr>
          <p:cNvPr id="5" name="Picture 4" descr="An illustration shows the steps involved in a process. The text are labeled as, “2 pyruvate”, “Acetyl-CoA formation”, “2acetyl-CoA”, “2 CO2” and “2 NADH”. From the label 2 acetyl-CoA, a pointer is shown taking it towards another downward flow. The text are labeled as, “2 acetyl-CoA”, “Citric acid cycle”, “4 CO2”, “2 ATP”, “2FADH2” and “6 NADH”.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2321" y="1447800"/>
            <a:ext cx="5259359" cy="4724400"/>
          </a:xfrm>
          <a:prstGeom prst="rect">
            <a:avLst/>
          </a:prstGeom>
        </p:spPr>
      </p:pic>
    </p:spTree>
    <p:extLst>
      <p:ext uri="{BB962C8B-B14F-4D97-AF65-F5344CB8AC3E}">
        <p14:creationId xmlns:p14="http://schemas.microsoft.com/office/powerpoint/2010/main" val="1402509822"/>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228600"/>
            <a:ext cx="8032638" cy="828237"/>
          </a:xfrm>
        </p:spPr>
        <p:txBody>
          <a:bodyPr/>
          <a:lstStyle/>
          <a:p>
            <a:r>
              <a:rPr lang="en-US" altLang="en-US" dirty="0" smtClean="0"/>
              <a:t>Moving into Mitochondria</a:t>
            </a:r>
            <a:endParaRPr lang="en-US" altLang="en-US" dirty="0"/>
          </a:p>
        </p:txBody>
      </p:sp>
      <p:pic>
        <p:nvPicPr>
          <p:cNvPr id="2" name="Picture 1" descr="A figure shows two illustrations A and B adjacent to each other. An illustration A shows the cross sectional-view of an animal cell. A pointer from the mitochondria, points to an enlarged view of mitochondria is shown adjacently. This is shown as a shoe-shaped structure covered with a layer resembling a plastic sheet all around and also in the front. Thick folds are seen all along the border and also in the internal area. The following components are labeled. The corresponding description reads as, “An inner membrane divides the interior of a mitochondrion into two compartments. The inner compartment is filled with a gel-like substance called matrix. The location of this mitochondrion is shown in an animal cell, but all eukaryotic cells have these organelles. An illustration B shows three different vertical layers in the formation of a process. The following components are labeled. The top layer is labeled as, “cytoplasm”. “Outer membrane”, “Inner membrane” and “matrix” are commonly labeled between this illustration and the enlarged view of the mitochondria shown in the previous illustration. Within the cytoplasm layer it is labeled as, “2 pyruvate (from glycolysis)”. The flow reaches the bottom most layer matrix. The label “2 acetyl – CoA” leads to a circle labeled as, “citric acid cycle”. A pointer from this leads to four bi products labeled “6 CO2”, “2 ATP”, “8 NADH”, “2 FADH2”. An arrow commonly highlighting 8NADH and 2FADH2 leads to a description “Electrons carried by the coenzymes will power ATP formation in electron transfer phosphorylation, the final stage of aerobic respiration”. The description given above this reads as, “The breakdown of 2 pyruvate from glycolysis to 6 CO2 yields 2 ATP and 10 reduced coenzymes (8 NADH and 2 FADH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568" y="1676400"/>
            <a:ext cx="8084864" cy="3127986"/>
          </a:xfrm>
          <a:prstGeom prst="rect">
            <a:avLst/>
          </a:prstGeom>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Acetyl–CoA Formation</a:t>
            </a:r>
            <a:endParaRPr lang="en-US" dirty="0"/>
          </a:p>
        </p:txBody>
      </p:sp>
      <p:sp>
        <p:nvSpPr>
          <p:cNvPr id="32771" name="Content Placeholder 2"/>
          <p:cNvSpPr>
            <a:spLocks noGrp="1"/>
          </p:cNvSpPr>
          <p:nvPr>
            <p:ph idx="1"/>
          </p:nvPr>
        </p:nvSpPr>
        <p:spPr/>
        <p:txBody>
          <a:bodyPr/>
          <a:lstStyle/>
          <a:p>
            <a:r>
              <a:rPr lang="en-US" altLang="en-US" dirty="0" smtClean="0"/>
              <a:t>Steps of acetyl–CoA formation</a:t>
            </a:r>
          </a:p>
          <a:p>
            <a:pPr lvl="1"/>
            <a:r>
              <a:rPr lang="en-US" altLang="en-US" dirty="0" smtClean="0"/>
              <a:t>Pyruvate is transported into the mitochondrial matrix</a:t>
            </a:r>
          </a:p>
          <a:p>
            <a:pPr lvl="1"/>
            <a:r>
              <a:rPr lang="en-US" altLang="en-US" dirty="0" smtClean="0"/>
              <a:t>Pyruvate is split into CO</a:t>
            </a:r>
            <a:r>
              <a:rPr lang="en-US" altLang="en-US" baseline="-25000" dirty="0" smtClean="0"/>
              <a:t>2</a:t>
            </a:r>
            <a:r>
              <a:rPr lang="en-US" altLang="en-US" dirty="0" smtClean="0"/>
              <a:t> and a two-carbon acetyl group (–COCH</a:t>
            </a:r>
            <a:r>
              <a:rPr lang="en-US" altLang="en-US" baseline="-25000" dirty="0" smtClean="0"/>
              <a:t>3</a:t>
            </a:r>
            <a:r>
              <a:rPr lang="en-US" altLang="en-US" dirty="0" smtClean="0"/>
              <a:t>)</a:t>
            </a:r>
          </a:p>
          <a:p>
            <a:pPr lvl="1"/>
            <a:r>
              <a:rPr lang="en-US" altLang="en-US" dirty="0" smtClean="0"/>
              <a:t>CO</a:t>
            </a:r>
            <a:r>
              <a:rPr lang="en-US" altLang="en-US" baseline="-25000" dirty="0" smtClean="0"/>
              <a:t>2</a:t>
            </a:r>
            <a:r>
              <a:rPr lang="en-US" altLang="en-US" dirty="0" smtClean="0"/>
              <a:t> diffuses out of the cell and the acetyl group combines with coenzyme A (CoA), forming acetyl-CoA</a:t>
            </a:r>
          </a:p>
          <a:p>
            <a:pPr lvl="2"/>
            <a:r>
              <a:rPr lang="en-US" altLang="en-US" dirty="0" smtClean="0"/>
              <a:t>Electrons and hydrogen ions released by the reaction combine with NAD</a:t>
            </a:r>
            <a:r>
              <a:rPr lang="en-US" altLang="en-US" baseline="30000" dirty="0" smtClean="0"/>
              <a:t>+</a:t>
            </a:r>
            <a:r>
              <a:rPr lang="en-US" altLang="en-US" dirty="0" smtClean="0"/>
              <a:t>, so NADH also forms</a:t>
            </a:r>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The Citric Acid Cycle (1 of 2)</a:t>
            </a:r>
            <a:endParaRPr lang="en-US" dirty="0"/>
          </a:p>
        </p:txBody>
      </p:sp>
      <p:sp>
        <p:nvSpPr>
          <p:cNvPr id="33795" name="Content Placeholder 2"/>
          <p:cNvSpPr>
            <a:spLocks noGrp="1"/>
          </p:cNvSpPr>
          <p:nvPr>
            <p:ph idx="1"/>
          </p:nvPr>
        </p:nvSpPr>
        <p:spPr/>
        <p:txBody>
          <a:bodyPr/>
          <a:lstStyle/>
          <a:p>
            <a:r>
              <a:rPr lang="en-US" altLang="en-US" dirty="0" smtClean="0"/>
              <a:t>Steps of the citric acid cycle</a:t>
            </a:r>
          </a:p>
          <a:p>
            <a:pPr lvl="1"/>
            <a:r>
              <a:rPr lang="en-US" altLang="en-US" dirty="0" smtClean="0"/>
              <a:t>Two carbon atoms of acetyl–CoA are transferred to oxaloacetate, forming citrate</a:t>
            </a:r>
          </a:p>
          <a:p>
            <a:pPr lvl="1"/>
            <a:r>
              <a:rPr lang="en-US" altLang="en-US" dirty="0" smtClean="0"/>
              <a:t>Two CO</a:t>
            </a:r>
            <a:r>
              <a:rPr lang="en-US" altLang="en-US" baseline="-25000" dirty="0" smtClean="0"/>
              <a:t>2</a:t>
            </a:r>
            <a:r>
              <a:rPr lang="en-US" altLang="en-US" dirty="0" smtClean="0"/>
              <a:t> form and depart the cell</a:t>
            </a:r>
          </a:p>
          <a:p>
            <a:pPr lvl="1"/>
            <a:r>
              <a:rPr lang="en-US" altLang="en-US" dirty="0" smtClean="0"/>
              <a:t>Two NAD</a:t>
            </a:r>
            <a:r>
              <a:rPr lang="en-US" altLang="en-US" baseline="30000" dirty="0" smtClean="0"/>
              <a:t>+</a:t>
            </a:r>
            <a:r>
              <a:rPr lang="en-US" altLang="en-US" dirty="0" smtClean="0"/>
              <a:t> are reduced when they accept hydrogen ions and electrons, forming two NADH</a:t>
            </a:r>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The Citric Acid Cycle (2 of 2)</a:t>
            </a:r>
            <a:endParaRPr lang="en-US" dirty="0"/>
          </a:p>
        </p:txBody>
      </p:sp>
      <p:sp>
        <p:nvSpPr>
          <p:cNvPr id="34819" name="Content Placeholder 2"/>
          <p:cNvSpPr>
            <a:spLocks noGrp="1"/>
          </p:cNvSpPr>
          <p:nvPr>
            <p:ph idx="1"/>
          </p:nvPr>
        </p:nvSpPr>
        <p:spPr/>
        <p:txBody>
          <a:bodyPr/>
          <a:lstStyle/>
          <a:p>
            <a:r>
              <a:rPr lang="en-US" altLang="en-US" dirty="0" smtClean="0"/>
              <a:t>Steps of the citric acid cycle (cont’d.)</a:t>
            </a:r>
          </a:p>
          <a:p>
            <a:pPr lvl="1"/>
            <a:r>
              <a:rPr lang="en-US" altLang="en-US" dirty="0" smtClean="0"/>
              <a:t>ATP forms by substrate-level phosphorylation</a:t>
            </a:r>
          </a:p>
          <a:p>
            <a:pPr lvl="1"/>
            <a:r>
              <a:rPr lang="en-US" altLang="en-US" dirty="0" smtClean="0"/>
              <a:t>Two coenzymes are reduced: an FAD (</a:t>
            </a:r>
            <a:r>
              <a:rPr lang="en-US" altLang="en-US" dirty="0" err="1" smtClean="0"/>
              <a:t>flavin</a:t>
            </a:r>
            <a:r>
              <a:rPr lang="en-US" altLang="en-US" dirty="0" smtClean="0"/>
              <a:t> adenine dinucleotide) and another NAD</a:t>
            </a:r>
            <a:r>
              <a:rPr lang="en-US" altLang="en-US" baseline="30000" dirty="0" smtClean="0"/>
              <a:t>+</a:t>
            </a:r>
          </a:p>
          <a:p>
            <a:pPr lvl="1"/>
            <a:r>
              <a:rPr lang="en-US" altLang="en-US" dirty="0" smtClean="0"/>
              <a:t>Oxaloacetate is regenerated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Results of the Citric Acid Cycle</a:t>
            </a:r>
            <a:endParaRPr lang="en-US" dirty="0"/>
          </a:p>
        </p:txBody>
      </p:sp>
      <p:sp>
        <p:nvSpPr>
          <p:cNvPr id="35843" name="Content Placeholder 2"/>
          <p:cNvSpPr>
            <a:spLocks noGrp="1"/>
          </p:cNvSpPr>
          <p:nvPr>
            <p:ph idx="1"/>
          </p:nvPr>
        </p:nvSpPr>
        <p:spPr/>
        <p:txBody>
          <a:bodyPr/>
          <a:lstStyle/>
          <a:p>
            <a:r>
              <a:rPr lang="en-US" altLang="en-US" dirty="0" smtClean="0"/>
              <a:t>The combined second-stage reactions of aerobic respiration break down two pyruvate to six CO</a:t>
            </a:r>
            <a:r>
              <a:rPr lang="en-US" altLang="en-US" baseline="-25000" dirty="0" smtClean="0"/>
              <a:t>2</a:t>
            </a:r>
          </a:p>
          <a:p>
            <a:r>
              <a:rPr lang="en-US" altLang="en-US" dirty="0" smtClean="0"/>
              <a:t>Net yield of second-stage reactions is two ATP</a:t>
            </a:r>
          </a:p>
          <a:p>
            <a:r>
              <a:rPr lang="en-US" altLang="en-US" dirty="0" smtClean="0"/>
              <a:t>Ten coenzymes (eight NAD</a:t>
            </a:r>
            <a:r>
              <a:rPr lang="en-US" altLang="en-US" baseline="30000" dirty="0" smtClean="0"/>
              <a:t>+</a:t>
            </a:r>
            <a:r>
              <a:rPr lang="en-US" altLang="en-US" dirty="0" smtClean="0"/>
              <a:t> and two FAD) are reduced</a:t>
            </a:r>
          </a:p>
          <a:p>
            <a:pPr lvl="1"/>
            <a:r>
              <a:rPr lang="en-US" altLang="en-US" dirty="0" smtClean="0"/>
              <a:t>Provides electrons to the third stage of aerobic respiration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10600" cy="1004011"/>
          </a:xfrm>
        </p:spPr>
        <p:txBody>
          <a:bodyPr>
            <a:normAutofit fontScale="90000"/>
          </a:bodyPr>
          <a:lstStyle/>
          <a:p>
            <a:r>
              <a:rPr lang="en-US" altLang="en-US" dirty="0" smtClean="0"/>
              <a:t>Acetyl–CoA</a:t>
            </a:r>
            <a:r>
              <a:rPr lang="en-US" dirty="0" smtClean="0"/>
              <a:t> Formation and the Citric Acid Cycle</a:t>
            </a:r>
            <a:endParaRPr lang="en-US" dirty="0"/>
          </a:p>
        </p:txBody>
      </p:sp>
      <p:pic>
        <p:nvPicPr>
          <p:cNvPr id="3" name="Picture 2" descr="A detailed illustration shows step-wise flow of elements and in the Acetyl –CoA formation and the citric acid cycle. At the center of the whole illustration is a big circle labeled as, “Citric acid cycle”. The process starts with 3 small black balls labeled as, “pyruvate”. The downward flow leads to 2 back balls labeled “acetyl Co-A”. Coenzyme A is the input and 2 small circles with labels e- leading to NADH and a black ball labeled as, CO2 are the outputs during this process. Step 1 reads, “1. A pyruvate molecule is split into a two-carbon acetyl group and CO2, releasing electrons and a hydrogen ion that are transferred to NAD+, so NADH forms. The acetyl group is transferred to coenzyme A, so acetyl–CoA forms, and the CO2 leaves the cell.” Coenzyme A is released after acetyl Co-A touches the citric acid cycle. Acetyle Co-A from the previous step releases coenzyme A and leads to 6 black balls labeled as, “citrate”. The description for step 2 reads as, “2. The citric acid cycle starts as two carbon atoms are transferred from acetyl–CoA to oxaloacetate, a four-carbon molecule. Coenzyme A is regenerated, and citrate, a six-carbon molecule, forms.” Step 2 moves to step 3 which shows 5 black balls. During the process, 2 small circles labeled as, e- leading to NADH are released in addition to one black ball labeled as, CO2. The description for step 3 reads as, “Electrons and a hydrogen ion are transferred from an intermediate to NAD+, so NADH forms. Oxidizing the intermediate causes it to lose a carbon atom that leaves the cell in CO2.” The reduction from 5 black balls to 4 black balls is shown in the next step. During the process, 2 small circles labeled as, e- leading to NADH are released in addition to one black ball labeled CO2. The description for step 4 reads, “4. A carbon atom is removed from an intermediate, releasing electrons and a hydrogen ion that are transferred to NAD+, so NADH forms. The carbon atom leaves the cell in CO2. Pyruvate’s three carbon atoms have now exited the cell, in CO2.” An additional input ADP+Pi into this process leads to an output ATP. This output is shown as step 5. The description for this step reads, “One ATP forms by substrate-level phosphorylation.” In the next stage, from the four black balls, 2 small circles labeled as, e- which further leads to FADH2 are shown. This process is mentioned as step 6. The description for this reads as, “Electrons and hydrogen atoms are transferred from an intermediate to the coenzyme FAD, which thereby becomes reduced to FADH2.” The next stage shows another set 2 circles labeled as, e- which further leads to NADH as an output during a process. The corresponding description for step 7 reads as, “Electrons and a hydrogen ion are transferred from an intermediate to NAD+, so NADH forms.” The final stage shows 4 black balls is labeled as “oxaloacetate”. The description for step 8 reads as, “The product of the final redox reaction is oxaloaceta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3888" y="1295400"/>
            <a:ext cx="5356225" cy="4800600"/>
          </a:xfrm>
          <a:prstGeom prst="rect">
            <a:avLst/>
          </a:prstGeom>
        </p:spPr>
      </p:pic>
    </p:spTree>
    <p:extLst>
      <p:ext uri="{BB962C8B-B14F-4D97-AF65-F5344CB8AC3E}">
        <p14:creationId xmlns:p14="http://schemas.microsoft.com/office/powerpoint/2010/main" val="135995005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7.4 Aerobic Respiration’s Big Energy Payoff</a:t>
            </a:r>
            <a:endParaRPr lang="en-US" dirty="0"/>
          </a:p>
        </p:txBody>
      </p:sp>
      <p:sp>
        <p:nvSpPr>
          <p:cNvPr id="37891" name="Content Placeholder 2"/>
          <p:cNvSpPr>
            <a:spLocks noGrp="1"/>
          </p:cNvSpPr>
          <p:nvPr>
            <p:ph idx="1"/>
          </p:nvPr>
        </p:nvSpPr>
        <p:spPr/>
        <p:txBody>
          <a:bodyPr/>
          <a:lstStyle/>
          <a:p>
            <a:r>
              <a:rPr lang="en-US" altLang="en-US" dirty="0" smtClean="0"/>
              <a:t>The third stage of aerobic respiration occurs at the inner mitochondrial membrane</a:t>
            </a:r>
          </a:p>
          <a:p>
            <a:r>
              <a:rPr lang="en-US" altLang="en-US" dirty="0" smtClean="0"/>
              <a:t>NADH and FADH</a:t>
            </a:r>
            <a:r>
              <a:rPr lang="en-US" altLang="en-US" baseline="-25000" dirty="0" smtClean="0"/>
              <a:t>2</a:t>
            </a:r>
            <a:r>
              <a:rPr lang="en-US" altLang="en-US" dirty="0" smtClean="0"/>
              <a:t> (produced during the first two stages of aerobic respiration) deliver electrons and hydrogen ions to electron transfer chains</a:t>
            </a:r>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76200"/>
            <a:ext cx="8032638" cy="1004011"/>
          </a:xfrm>
        </p:spPr>
        <p:txBody>
          <a:bodyPr>
            <a:normAutofit fontScale="90000"/>
          </a:bodyPr>
          <a:lstStyle/>
          <a:p>
            <a:r>
              <a:rPr lang="en-US" dirty="0" smtClean="0"/>
              <a:t>Overview of Electron Transfer Phosphorylation</a:t>
            </a:r>
            <a:endParaRPr lang="en-US" dirty="0"/>
          </a:p>
        </p:txBody>
      </p:sp>
      <p:pic>
        <p:nvPicPr>
          <p:cNvPr id="5" name="Picture 4" descr="An illustration shows flow of a process in a vertical representation. The text are labeled as, 10 NADH, 2FADH2 in addition to O2 goes through “electron transfer phosphorylation” to give an output that is labeled as, H2O. Four stacks of discs labeled ATP prefixed with number 32 are seen next to the label H2O.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6465" y="1371600"/>
            <a:ext cx="5071071" cy="4724400"/>
          </a:xfrm>
          <a:prstGeom prst="rect">
            <a:avLst/>
          </a:prstGeom>
        </p:spPr>
      </p:pic>
    </p:spTree>
    <p:extLst>
      <p:ext uri="{BB962C8B-B14F-4D97-AF65-F5344CB8AC3E}">
        <p14:creationId xmlns:p14="http://schemas.microsoft.com/office/powerpoint/2010/main" val="1390185573"/>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Electron Transfer Phosphorylation (1 of 2)</a:t>
            </a:r>
            <a:endParaRPr lang="en-US" dirty="0"/>
          </a:p>
        </p:txBody>
      </p:sp>
      <p:sp>
        <p:nvSpPr>
          <p:cNvPr id="38915" name="Content Placeholder 2"/>
          <p:cNvSpPr>
            <a:spLocks noGrp="1"/>
          </p:cNvSpPr>
          <p:nvPr>
            <p:ph idx="1"/>
          </p:nvPr>
        </p:nvSpPr>
        <p:spPr/>
        <p:txBody>
          <a:bodyPr/>
          <a:lstStyle/>
          <a:p>
            <a:r>
              <a:rPr lang="en-US" altLang="en-US" dirty="0" smtClean="0"/>
              <a:t>As the electrons move through the chains, they give up energy little by little</a:t>
            </a:r>
          </a:p>
          <a:p>
            <a:r>
              <a:rPr lang="en-US" altLang="en-US" dirty="0" smtClean="0"/>
              <a:t>Hydrogen ions are actively transported across the inner membrane</a:t>
            </a:r>
          </a:p>
          <a:p>
            <a:pPr lvl="1"/>
            <a:r>
              <a:rPr lang="en-US" altLang="en-US" dirty="0" smtClean="0"/>
              <a:t>The resulting hydrogen ion gradient causes the ions to flow through the ATP synthase, driving the formation of ATP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Early Life</a:t>
            </a:r>
            <a:endParaRPr lang="en-US" dirty="0"/>
          </a:p>
        </p:txBody>
      </p:sp>
      <p:sp>
        <p:nvSpPr>
          <p:cNvPr id="17411" name="Content Placeholder 2"/>
          <p:cNvSpPr>
            <a:spLocks noGrp="1"/>
          </p:cNvSpPr>
          <p:nvPr>
            <p:ph idx="1"/>
          </p:nvPr>
        </p:nvSpPr>
        <p:spPr/>
        <p:txBody>
          <a:bodyPr/>
          <a:lstStyle/>
          <a:p>
            <a:r>
              <a:rPr lang="en-US" altLang="en-US" smtClean="0"/>
              <a:t>The first cells we know of appeared on Earth about 3.4 billion years ago</a:t>
            </a:r>
          </a:p>
          <a:p>
            <a:pPr lvl="1"/>
            <a:r>
              <a:rPr lang="en-US" altLang="en-US" smtClean="0"/>
              <a:t>These ancient organisms did not use sunlight</a:t>
            </a:r>
          </a:p>
          <a:p>
            <a:pPr lvl="1"/>
            <a:r>
              <a:rPr lang="en-US" altLang="en-US" smtClean="0"/>
              <a:t>They were also anaerobic</a:t>
            </a:r>
          </a:p>
          <a:p>
            <a:r>
              <a:rPr lang="en-US" altLang="en-US" smtClean="0"/>
              <a:t>Eventually, the cyclic pathway of photosynthesis evolved</a:t>
            </a:r>
          </a:p>
          <a:p>
            <a:pPr lvl="1"/>
            <a:r>
              <a:rPr lang="en-US" altLang="en-US" smtClean="0"/>
              <a:t>Sunlight offered an unlimited supply of energy</a:t>
            </a:r>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Electron Transfer Phosphorylation (2 of 2)</a:t>
            </a:r>
            <a:endParaRPr lang="en-US" dirty="0"/>
          </a:p>
        </p:txBody>
      </p:sp>
      <p:sp>
        <p:nvSpPr>
          <p:cNvPr id="39939" name="Content Placeholder 2"/>
          <p:cNvSpPr>
            <a:spLocks noGrp="1"/>
          </p:cNvSpPr>
          <p:nvPr>
            <p:ph idx="1"/>
          </p:nvPr>
        </p:nvSpPr>
        <p:spPr/>
        <p:txBody>
          <a:bodyPr/>
          <a:lstStyle/>
          <a:p>
            <a:r>
              <a:rPr lang="en-US" altLang="en-US" smtClean="0"/>
              <a:t>Oxygen accepts electrons at the end of mitochondrial electron transfer chains</a:t>
            </a:r>
          </a:p>
          <a:p>
            <a:pPr lvl="1"/>
            <a:r>
              <a:rPr lang="en-US" altLang="en-US" smtClean="0"/>
              <a:t>Water is formed as a by-product</a:t>
            </a:r>
          </a:p>
          <a:p>
            <a:r>
              <a:rPr lang="en-US" altLang="en-US" smtClean="0"/>
              <a:t>About thirty-two ATP form during the third-stage reactions</a:t>
            </a:r>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152400"/>
            <a:ext cx="8032638" cy="828237"/>
          </a:xfrm>
        </p:spPr>
        <p:txBody>
          <a:bodyPr/>
          <a:lstStyle/>
          <a:p>
            <a:r>
              <a:rPr lang="en-US" smtClean="0"/>
              <a:t>Final Step of Aerobic Respiration</a:t>
            </a:r>
            <a:endParaRPr lang="en-US" dirty="0"/>
          </a:p>
        </p:txBody>
      </p:sp>
      <p:pic>
        <p:nvPicPr>
          <p:cNvPr id="4" name="Picture 3" descr="An illustration shows an enlarged view of mitochondria. A pointer from this shows another illustration that shows 3 vertical layers. The top layer is labeled as, “matrix”. The middle layer labeled as, “intermembrane space” has a border at its top and bottom labeled as, “inner membrane” and “outer membrane” respectively. The bottom layer is labeled as, “cell cytoplasm”. A portion of this layer is highlighted to show the flow of the process titled “Electron transfer phosphorylation”. In the matrix layer, a combination of 10 NADH and 2 FADH2 gives 2 small circles labeled as, e- and another label H+. During step 1, these 2 e- circles, becomes one e- in the inner membrane. The description for step 1 reads as, “NADH and FADH2 deliver electrons and hydrogen ions to electron transfer chains in the inner membrane”. The H+ from the matrix layer moves to the innermembrane space as 4 H+ labels which is mentioned as step 2. The description for step 2 reads as, “Energy lost by electrons moving through electron transfer chains fuels the active transport of hydrogen ions (H+) from the matrix to the intermembrane space. A hydrogen ion gradient forms across the inner membrane.” The e- label takes two more steps before becoming O2 in the intermembrane space. This process is labeled as, “electron transfer chain”. From the intermembrane space 8 H+ labels move upwards through a big ball with a base labeled as, “ATP synthase” present in the inner membrane layer to release one H+. This ATP synthase is marked as step 3. The description for step 3 reads as, “Hydrogen ion flow back to the matrix through ATP synthases drives the formation of ATP from ADP and phosphate (Pi ).” The reaction ADP+pi giving out ATP is given next to this. The 8 H+ in the innermembrane space are also directed to O2. The output from this O2 is labeled as, H2O and is marked as, step 4. The description for the final step reads, “Oxygen accepts electrons and hydrogen ions at the end of the electron transfer chains, so water form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52" y="1219200"/>
            <a:ext cx="8159496" cy="4660392"/>
          </a:xfrm>
          <a:prstGeom prst="rect">
            <a:avLst/>
          </a:prstGeom>
        </p:spPr>
      </p:pic>
    </p:spTree>
    <p:extLst>
      <p:ext uri="{BB962C8B-B14F-4D97-AF65-F5344CB8AC3E}">
        <p14:creationId xmlns:p14="http://schemas.microsoft.com/office/powerpoint/2010/main" val="3497685231"/>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Summing Up</a:t>
            </a:r>
            <a:endParaRPr lang="en-US" dirty="0"/>
          </a:p>
        </p:txBody>
      </p:sp>
      <p:sp>
        <p:nvSpPr>
          <p:cNvPr id="41987" name="Content Placeholder 2"/>
          <p:cNvSpPr>
            <a:spLocks noGrp="1"/>
          </p:cNvSpPr>
          <p:nvPr>
            <p:ph idx="1"/>
          </p:nvPr>
        </p:nvSpPr>
        <p:spPr/>
        <p:txBody>
          <a:bodyPr/>
          <a:lstStyle/>
          <a:p>
            <a:r>
              <a:rPr lang="en-US" altLang="en-US" smtClean="0"/>
              <a:t>Summary of aerobic respiration</a:t>
            </a:r>
          </a:p>
          <a:p>
            <a:pPr lvl="1"/>
            <a:r>
              <a:rPr lang="en-US" altLang="en-US" smtClean="0"/>
              <a:t>For each glucose molecule, four ATP form in the first- and second-stage reactions</a:t>
            </a:r>
          </a:p>
          <a:p>
            <a:pPr lvl="1"/>
            <a:r>
              <a:rPr lang="en-US" altLang="en-US" smtClean="0"/>
              <a:t>The twelve coenzymes reduced in the first two stages deliver enough electrons to fuel synthesis of about thirty-two additional ATP during the third stage</a:t>
            </a:r>
          </a:p>
          <a:p>
            <a:pPr lvl="1"/>
            <a:r>
              <a:rPr lang="en-US" altLang="en-US" smtClean="0"/>
              <a:t>Thirty-six net ATP are produced in total</a:t>
            </a:r>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152400"/>
            <a:ext cx="8032638" cy="828237"/>
          </a:xfrm>
        </p:spPr>
        <p:txBody>
          <a:bodyPr/>
          <a:lstStyle/>
          <a:p>
            <a:r>
              <a:rPr lang="en-US" dirty="0" smtClean="0"/>
              <a:t>Summary of Aerobic Respiration</a:t>
            </a:r>
            <a:endParaRPr lang="en-US" dirty="0"/>
          </a:p>
        </p:txBody>
      </p:sp>
      <p:pic>
        <p:nvPicPr>
          <p:cNvPr id="3074" name="Picture 2" descr="An illustration is shown to summarize and consolidate the process of glycolysis, Acetyl Co-A formation, Citric acid cycle and electron transfer phosphorylation. The illustration shows the enlarged view of the folds seen in the shoe shaped mitochondria in which all the above mentioned processes take place. The text labeled as, “glucose (C6H12O6) goes through Glycolysis process. A horizontal pointer from here shows a label “2 ATP”. Two downward arrows from this process have labels “2 NADH” and “2 pyruvate”. The description for glycolysis reads as, “Glycolysis (in cytoplasm) splits a glucose molecule into 2 pyruvate. Two ATP form, and 2 NAD+ accept electrons and hydrogen ions, so 2 NADH form. The pyruvate and NADH are transported into the mitochondrial matrix.” The output in the glycolysis process 2 NADH further moves to 2 levels of 2 NADH. A downward arrow from the 2 pyruvate goes through Acetyl Co-A formation and shows 3 bi products. The first one is “2 NADH” on the right, “2 acetyl-CoA” at the center and “2 CO2” on its left. The description for step 2 reads as, “In the mitochondrial matrix, enzymes remove a carbon from both pyruvates. The carbon exits the cell in 2 CO2. Two acetyl–CoA and 2 NADH also form.” From one of the bi products of the previous process, “2 acetyl-CoA”, a circle labeled as, “Citric acid cycle” is shown. This process releases 6NADH and 2FADH2 on it left and 4 CO2 and 2 ATP on its right. The description for this process reads as, “In the mitochondrial matrix, the 2 acetyl–CoA are broken down to 4 CO2 (which leave the cell). Two ATP form. The reactions also produce 6 NADH and 2 FADH2.” In the next process labeled as, “Electron transfer phosphorylation”, which happens in the innermembrane region, oxygen is shown as the input and H2O is shown as the output along with a 4 stacks of discs containing 32 ATPs. The corresponding description reads as, “At the inner membrane, electrons from the 12 coenzymes reduced in the previous steps power the synthesis of approximately 32 ATP. Water forms when oxygen accepts electrons at the end of electron transfer cha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7" y="1062038"/>
            <a:ext cx="7019925"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275435"/>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7.5 Fermentation Pathways</a:t>
            </a:r>
            <a:endParaRPr lang="en-US" dirty="0"/>
          </a:p>
        </p:txBody>
      </p:sp>
      <p:sp>
        <p:nvSpPr>
          <p:cNvPr id="44035" name="Content Placeholder 6"/>
          <p:cNvSpPr>
            <a:spLocks noGrp="1"/>
          </p:cNvSpPr>
          <p:nvPr>
            <p:ph idx="1"/>
          </p:nvPr>
        </p:nvSpPr>
        <p:spPr/>
        <p:txBody>
          <a:bodyPr/>
          <a:lstStyle/>
          <a:p>
            <a:r>
              <a:rPr lang="en-US" altLang="en-US" dirty="0" smtClean="0"/>
              <a:t>Like aerobic respiration, fermentation begins with glycolysis in the cytoplasm </a:t>
            </a:r>
          </a:p>
          <a:p>
            <a:pPr lvl="1"/>
            <a:r>
              <a:rPr lang="en-US" altLang="en-US" dirty="0" smtClean="0"/>
              <a:t>In fermentation, pyruvate is not fully broken down to CO</a:t>
            </a:r>
            <a:r>
              <a:rPr lang="en-US" altLang="en-US" baseline="-25000" dirty="0" smtClean="0"/>
              <a:t>2</a:t>
            </a:r>
          </a:p>
          <a:p>
            <a:pPr lvl="1"/>
            <a:r>
              <a:rPr lang="en-US" altLang="en-US" dirty="0" smtClean="0"/>
              <a:t>Electrons do not move through electron transfer chains, so no additional ATP forms</a:t>
            </a:r>
          </a:p>
          <a:p>
            <a:pPr lvl="1"/>
            <a:r>
              <a:rPr lang="en-US" altLang="en-US" dirty="0" smtClean="0"/>
              <a:t>NAD</a:t>
            </a:r>
            <a:r>
              <a:rPr lang="en-US" altLang="en-US" baseline="30000" dirty="0" smtClean="0"/>
              <a:t>+</a:t>
            </a:r>
            <a:r>
              <a:rPr lang="en-US" altLang="en-US" dirty="0" smtClean="0"/>
              <a:t> is regenerated, allowing glycolysis to continue</a:t>
            </a:r>
          </a:p>
          <a:p>
            <a:pPr lvl="1"/>
            <a:r>
              <a:rPr lang="en-US" altLang="en-US" dirty="0" smtClean="0"/>
              <a:t>The net yield is two ATP</a:t>
            </a:r>
            <a:endParaRPr lang="en-US"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smtClean="0"/>
              <a:t>Alcoholic Fermentation (1 of 3)</a:t>
            </a:r>
            <a:endParaRPr lang="en-US" altLang="en-US" dirty="0"/>
          </a:p>
        </p:txBody>
      </p:sp>
      <p:sp>
        <p:nvSpPr>
          <p:cNvPr id="46083" name="Content Placeholder 2"/>
          <p:cNvSpPr>
            <a:spLocks noGrp="1"/>
          </p:cNvSpPr>
          <p:nvPr>
            <p:ph idx="1"/>
          </p:nvPr>
        </p:nvSpPr>
        <p:spPr/>
        <p:txBody>
          <a:bodyPr/>
          <a:lstStyle/>
          <a:p>
            <a:r>
              <a:rPr lang="en-US" altLang="en-US" dirty="0" smtClean="0"/>
              <a:t>Alcoholic fermentation: anaerobic sugar breakdown pathway that produces ATP, CO</a:t>
            </a:r>
            <a:r>
              <a:rPr lang="en-US" altLang="en-US" baseline="-25000" dirty="0" smtClean="0"/>
              <a:t>2</a:t>
            </a:r>
            <a:r>
              <a:rPr lang="en-US" altLang="en-US" dirty="0" smtClean="0"/>
              <a:t>, and ethanol</a:t>
            </a:r>
          </a:p>
          <a:p>
            <a:r>
              <a:rPr lang="en-US" altLang="en-US" dirty="0" smtClean="0"/>
              <a:t>Steps of alcoholic fermentation</a:t>
            </a:r>
          </a:p>
          <a:p>
            <a:pPr lvl="1"/>
            <a:r>
              <a:rPr lang="en-US" altLang="en-US" dirty="0" smtClean="0"/>
              <a:t>3-carbon pyruvate is split into carbon dioxide and 2-carbon acetaldehyde</a:t>
            </a:r>
          </a:p>
          <a:p>
            <a:pPr lvl="1"/>
            <a:r>
              <a:rPr lang="en-US" altLang="en-US" dirty="0" smtClean="0"/>
              <a:t>Electrons and hydrogen are transferred from NADH to the acetaldehyde, forming NAD</a:t>
            </a:r>
            <a:r>
              <a:rPr lang="en-US" altLang="en-US" baseline="30000" dirty="0" smtClean="0"/>
              <a:t>+</a:t>
            </a:r>
            <a:r>
              <a:rPr lang="en-US" altLang="en-US" dirty="0" smtClean="0"/>
              <a:t> and ethanol</a:t>
            </a:r>
            <a:endParaRPr lang="en-US"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Alcoholic Fermentation (2 of 3)</a:t>
            </a:r>
            <a:endParaRPr lang="en-US" dirty="0"/>
          </a:p>
        </p:txBody>
      </p:sp>
      <p:sp>
        <p:nvSpPr>
          <p:cNvPr id="48131" name="Content Placeholder 2"/>
          <p:cNvSpPr>
            <a:spLocks noGrp="1"/>
          </p:cNvSpPr>
          <p:nvPr>
            <p:ph idx="1"/>
          </p:nvPr>
        </p:nvSpPr>
        <p:spPr/>
        <p:txBody>
          <a:bodyPr/>
          <a:lstStyle/>
          <a:p>
            <a:r>
              <a:rPr lang="en-US" altLang="en-US" dirty="0" smtClean="0"/>
              <a:t>Alcoholic fermentation in a fungus, </a:t>
            </a:r>
            <a:r>
              <a:rPr lang="en-US" altLang="en-US" i="1" dirty="0" smtClean="0"/>
              <a:t>Saccharomyces </a:t>
            </a:r>
            <a:r>
              <a:rPr lang="en-US" altLang="en-US" i="1" dirty="0" err="1" smtClean="0"/>
              <a:t>cerevisiae</a:t>
            </a:r>
            <a:r>
              <a:rPr lang="en-US" altLang="en-US" dirty="0" smtClean="0"/>
              <a:t>, sustains these yeast cells as they grow and reproduce</a:t>
            </a:r>
          </a:p>
          <a:p>
            <a:pPr lvl="1"/>
            <a:r>
              <a:rPr lang="en-US" altLang="en-US" dirty="0" smtClean="0"/>
              <a:t>Used to produce beer, wine, and bread</a:t>
            </a:r>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19169" y="152400"/>
            <a:ext cx="8032638" cy="828237"/>
          </a:xfrm>
        </p:spPr>
        <p:txBody>
          <a:bodyPr/>
          <a:lstStyle/>
          <a:p>
            <a:r>
              <a:rPr lang="en-US" altLang="en-US" dirty="0" smtClean="0"/>
              <a:t>Alcoholic Fermentation (3 of 3)</a:t>
            </a:r>
            <a:endParaRPr lang="en-US" altLang="en-US" dirty="0"/>
          </a:p>
        </p:txBody>
      </p:sp>
      <p:pic>
        <p:nvPicPr>
          <p:cNvPr id="3" name="Picture 2" descr="A figure shows two illustrations A and B shown one below the other. An illustration A shows the vertical representation of the chemical process involved in glycolysis. 6 small black balls labeled as, “Glucose” is converted to 2 sets of 3 black balls each labeled as, “2 pyruvate”. During this process, 2ATP and 2 NAD+ are shown as input, and 4 ATPs are shown as the output. In addition to this, 4 circles labeled as, e- are also shown as output which eventually gets converted to NADH. This entire step is titled “Glycolysis”. The second frame is labeled as, “Regenerating NAD+”, below this shows those 2 sets of 3 black balls labeled as, “pyruvate”, coming in as input to become 2 sets of 2 black balls each which are labeled as, “2 acetaldehyde”. 2 CO2 represented by 2 black balls is shown as output from this process. The 2 acetaldehyde elements with the input of NADH which in turn gives 4 small circles labeled as, e- gives 2 ethanol which is also represented by 2 sets of 2 small black balls each. The 2 NAD+ released during this process is directed back as input to the Glycolysis process. The corresponding description reads, “Alcoholic fermentation begins with glycolysis, and the final steps regenerate NAD+. The net yield of these reactions is two ATP per molecule of glucose (from glycolysis).”An illustration B shows an illustration at the top and two images below it. The illustration shows many bluish ivory bubbles on a blue background. An images below this are that of a close up view of frothing beer in a glass and pores in a bread slice. The corresponding description reads as, “Saccharomyces cerevisiae cells (top). One product of alcoholic fermentation by this yeast (ethanol) makes beer alcoholic; another (CO2) makes it bubbly. Holes in bread are pockets where CO2 released by fermenting yeast cells accumulated in the doug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365" y="1219200"/>
            <a:ext cx="7397271" cy="4724400"/>
          </a:xfrm>
          <a:prstGeom prst="rect">
            <a:avLst/>
          </a:prstGeom>
        </p:spPr>
      </p:pic>
    </p:spTree>
    <p:extLst>
      <p:ext uri="{BB962C8B-B14F-4D97-AF65-F5344CB8AC3E}">
        <p14:creationId xmlns:p14="http://schemas.microsoft.com/office/powerpoint/2010/main" val="496584627"/>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smtClean="0"/>
              <a:t>Lactate Fermentation (1 of 3)</a:t>
            </a:r>
            <a:endParaRPr lang="en-US" altLang="en-US" dirty="0"/>
          </a:p>
        </p:txBody>
      </p:sp>
      <p:sp>
        <p:nvSpPr>
          <p:cNvPr id="49155" name="Content Placeholder 2"/>
          <p:cNvSpPr>
            <a:spLocks noGrp="1"/>
          </p:cNvSpPr>
          <p:nvPr>
            <p:ph idx="1"/>
          </p:nvPr>
        </p:nvSpPr>
        <p:spPr/>
        <p:txBody>
          <a:bodyPr/>
          <a:lstStyle/>
          <a:p>
            <a:r>
              <a:rPr lang="en-US" altLang="en-US" dirty="0" smtClean="0"/>
              <a:t>Lactate fermentation: anaerobic sugar breakdown pathway that produces ATP and lactate</a:t>
            </a:r>
          </a:p>
          <a:p>
            <a:r>
              <a:rPr lang="en-US" altLang="en-US" dirty="0" smtClean="0"/>
              <a:t>Steps of lactate fermentation</a:t>
            </a:r>
          </a:p>
          <a:p>
            <a:pPr lvl="1"/>
            <a:r>
              <a:rPr lang="en-US" altLang="en-US" dirty="0" smtClean="0"/>
              <a:t>The electrons and hydrogen ions carried by NADH are transferred directly to pyruvate</a:t>
            </a:r>
          </a:p>
          <a:p>
            <a:pPr lvl="1"/>
            <a:r>
              <a:rPr lang="en-US" altLang="en-US" dirty="0" smtClean="0"/>
              <a:t>Pyruvate is converted to 3-carbon lactate</a:t>
            </a:r>
          </a:p>
          <a:p>
            <a:pPr lvl="1"/>
            <a:r>
              <a:rPr lang="en-US" altLang="en-US" dirty="0" smtClean="0"/>
              <a:t>NADH is converted to NAD</a:t>
            </a:r>
            <a:r>
              <a:rPr lang="en-US" altLang="en-US" baseline="30000" dirty="0" smtClean="0"/>
              <a:t>+</a:t>
            </a:r>
            <a:endParaRPr lang="en-US" altLang="en-US" baseline="30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Lactate Fermentation (2 of 3)</a:t>
            </a:r>
            <a:endParaRPr lang="en-US" dirty="0"/>
          </a:p>
        </p:txBody>
      </p:sp>
      <p:sp>
        <p:nvSpPr>
          <p:cNvPr id="52227" name="Content Placeholder 2"/>
          <p:cNvSpPr>
            <a:spLocks noGrp="1"/>
          </p:cNvSpPr>
          <p:nvPr>
            <p:ph idx="1"/>
          </p:nvPr>
        </p:nvSpPr>
        <p:spPr/>
        <p:txBody>
          <a:bodyPr/>
          <a:lstStyle/>
          <a:p>
            <a:r>
              <a:rPr lang="en-US" altLang="en-US" smtClean="0"/>
              <a:t>Animal muscle cells carry out aerobic respiration and/or lactate fermentation</a:t>
            </a:r>
          </a:p>
          <a:p>
            <a:pPr lvl="1"/>
            <a:r>
              <a:rPr lang="en-US" altLang="en-US" smtClean="0"/>
              <a:t>Intense exercise depletes oxygen faster than it can be replenished</a:t>
            </a:r>
          </a:p>
          <a:p>
            <a:pPr lvl="2"/>
            <a:r>
              <a:rPr lang="en-US" altLang="en-US" smtClean="0"/>
              <a:t>In these cases, ATP is produced by lactate fermentation</a:t>
            </a:r>
          </a:p>
          <a:p>
            <a:pPr lvl="2"/>
            <a:r>
              <a:rPr lang="en-US" altLang="en-US" smtClean="0"/>
              <a:t>Lactate does not build up in cells and cause soreness</a:t>
            </a:r>
          </a:p>
          <a:p>
            <a:r>
              <a:rPr lang="en-US" altLang="en-US" smtClean="0"/>
              <a:t>Some hibernating animals also use lactate fermentation in low oxygen conditions</a:t>
            </a:r>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152400"/>
            <a:ext cx="8032638" cy="752037"/>
          </a:xfrm>
        </p:spPr>
        <p:txBody>
          <a:bodyPr/>
          <a:lstStyle/>
          <a:p>
            <a:r>
              <a:rPr lang="en-US" smtClean="0"/>
              <a:t>Earth’s Early Atmosphere</a:t>
            </a:r>
            <a:endParaRPr lang="en-US" dirty="0"/>
          </a:p>
        </p:txBody>
      </p:sp>
      <p:pic>
        <p:nvPicPr>
          <p:cNvPr id="5" name="Picture 4" descr="An image of a mountainous region with a water body in the surrounding area is shown. A recently erupted volcano is also see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1484" y="1219200"/>
            <a:ext cx="6161032" cy="4620774"/>
          </a:xfrm>
          <a:prstGeom prst="rect">
            <a:avLst/>
          </a:prstGeom>
        </p:spPr>
      </p:pic>
    </p:spTree>
    <p:extLst>
      <p:ext uri="{BB962C8B-B14F-4D97-AF65-F5344CB8AC3E}">
        <p14:creationId xmlns:p14="http://schemas.microsoft.com/office/powerpoint/2010/main" val="3191835977"/>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152400"/>
            <a:ext cx="8032638" cy="828237"/>
          </a:xfrm>
        </p:spPr>
        <p:txBody>
          <a:bodyPr/>
          <a:lstStyle/>
          <a:p>
            <a:r>
              <a:rPr lang="en-US" altLang="en-US" dirty="0" smtClean="0"/>
              <a:t>Lactate Fermentation (3 of 3)</a:t>
            </a:r>
            <a:endParaRPr lang="en-US" altLang="en-US" dirty="0"/>
          </a:p>
        </p:txBody>
      </p:sp>
      <p:pic>
        <p:nvPicPr>
          <p:cNvPr id="2" name="Picture 1" descr="A figure shows two illustrations A and B one below the other. An illustration A shows the vertical representation of the chemical process involved in glycolysis. 6 small black balls labeled as, “Glucose” is converted to 2 sets of 3 black balls each labeled as, “2 pyruvate”. During this process, 2ATP and 2 NAD+ are shown as input, and 4 ATPs are shown as the output. In addition to this, 4 circles labeled as, e- are also shown as output which eventually gets converted to NADH. This entire step is labeled as, “Glycolysis”. The second frame is labeled as, “Regenerating NAD+”, below this shows those 2 sets of 3 black balls labeled as, “2 lactate”. During this process 4 circles labeled as, e- are shown as input obtained from NADH. The 2 NAD+ released during this process is directed back as input to the Glycolysis process. The corresponding description reads as, “Lactate fermentation begins with glycolysis, and the final steps regenerate NAD+. The net yield of these reactions is two ATP per molecule of glucose (from glycolysis).”An illustration B shows an image and a microscopic view. The image shows a spoon kept in an open pack of yoghurt. The adjacent illustration shows a sheet of porous structure in which chains of elongated red beads and tubes in light purple are seen. The correspondent description reads as, “Yogurt is a product of lactate fermentation by bacteria in milk. The micrograph shows Lactobacillus bulgaricus (red) and Streptococcus thermophilus (purple) in yogur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068" y="1447800"/>
            <a:ext cx="7907864" cy="4293828"/>
          </a:xfrm>
          <a:prstGeom prst="rect">
            <a:avLst/>
          </a:prstGeom>
        </p:spPr>
      </p:pic>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7.6 Food as a Source of Energy</a:t>
            </a:r>
            <a:endParaRPr lang="en-US" dirty="0"/>
          </a:p>
        </p:txBody>
      </p:sp>
      <p:sp>
        <p:nvSpPr>
          <p:cNvPr id="54275" name="Content Placeholder 2"/>
          <p:cNvSpPr>
            <a:spLocks noGrp="1"/>
          </p:cNvSpPr>
          <p:nvPr>
            <p:ph idx="1"/>
          </p:nvPr>
        </p:nvSpPr>
        <p:spPr/>
        <p:txBody>
          <a:bodyPr/>
          <a:lstStyle/>
          <a:p>
            <a:r>
              <a:rPr lang="en-US" altLang="en-US" smtClean="0"/>
              <a:t>Energy from dietary molecules</a:t>
            </a:r>
          </a:p>
          <a:p>
            <a:pPr lvl="1"/>
            <a:r>
              <a:rPr lang="en-US" altLang="en-US" smtClean="0"/>
              <a:t>Aerobic respiration generates a lot of ATP by fully oxidizing glucose, completely dismantling it carbon by carbon</a:t>
            </a:r>
          </a:p>
          <a:p>
            <a:pPr lvl="2"/>
            <a:r>
              <a:rPr lang="en-US" altLang="en-US" smtClean="0"/>
              <a:t>Cells also dismantle other organic molecules by oxidizing them</a:t>
            </a:r>
          </a:p>
          <a:p>
            <a:pPr lvl="1"/>
            <a:r>
              <a:rPr lang="en-US" altLang="en-US" smtClean="0"/>
              <a:t>Complex carbohydrates, fats, and proteins in food can be converted to molecules that enter glycolysis or the citric acid cycle</a:t>
            </a:r>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Fats</a:t>
            </a:r>
            <a:endParaRPr lang="en-US" dirty="0"/>
          </a:p>
        </p:txBody>
      </p:sp>
      <p:sp>
        <p:nvSpPr>
          <p:cNvPr id="56323" name="Content Placeholder 2"/>
          <p:cNvSpPr>
            <a:spLocks noGrp="1"/>
          </p:cNvSpPr>
          <p:nvPr>
            <p:ph idx="1"/>
          </p:nvPr>
        </p:nvSpPr>
        <p:spPr/>
        <p:txBody>
          <a:bodyPr/>
          <a:lstStyle/>
          <a:p>
            <a:r>
              <a:rPr lang="en-US" altLang="en-US" smtClean="0"/>
              <a:t>Fats are dismantled by first breaking the bonds that connect the fatty acid tails to the glycerol head</a:t>
            </a:r>
          </a:p>
          <a:p>
            <a:r>
              <a:rPr lang="en-US" altLang="en-US" smtClean="0"/>
              <a:t>Free fatty acids are oxidized by splitting their backbones into two-carbon fragments</a:t>
            </a:r>
          </a:p>
          <a:p>
            <a:pPr lvl="1"/>
            <a:r>
              <a:rPr lang="en-US" altLang="en-US" smtClean="0"/>
              <a:t>These fragments are converted to acetyl–CoA, which can enter the citric acid cycle</a:t>
            </a:r>
          </a:p>
          <a:p>
            <a:r>
              <a:rPr lang="en-US" altLang="en-US" smtClean="0"/>
              <a:t>Glycerol gets converted to PGAL, an intermediate of glycolysis</a:t>
            </a:r>
            <a:endParaRPr lang="en-US"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Complex Carbohydrates</a:t>
            </a:r>
            <a:endParaRPr lang="en-US" dirty="0"/>
          </a:p>
        </p:txBody>
      </p:sp>
      <p:sp>
        <p:nvSpPr>
          <p:cNvPr id="55299" name="Content Placeholder 2"/>
          <p:cNvSpPr>
            <a:spLocks noGrp="1"/>
          </p:cNvSpPr>
          <p:nvPr>
            <p:ph idx="1"/>
          </p:nvPr>
        </p:nvSpPr>
        <p:spPr/>
        <p:txBody>
          <a:bodyPr/>
          <a:lstStyle/>
          <a:p>
            <a:r>
              <a:rPr lang="en-US" altLang="en-US" smtClean="0"/>
              <a:t>Starches and other complex carbohydrates are broken down into monosaccharides</a:t>
            </a:r>
          </a:p>
          <a:p>
            <a:r>
              <a:rPr lang="en-US" altLang="en-US" smtClean="0"/>
              <a:t>Sugars are converted to glucose-6-phosphate for glycolysis</a:t>
            </a:r>
          </a:p>
          <a:p>
            <a:pPr lvl="1"/>
            <a:r>
              <a:rPr lang="en-US" altLang="en-US" smtClean="0"/>
              <a:t>A high concentration of ATP causes glucose-6-phosphate to be diverted away from glycolysis and into the formation of glycogen stores</a:t>
            </a:r>
            <a:endParaRPr lang="en-US"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Proteins</a:t>
            </a:r>
            <a:endParaRPr lang="en-US" dirty="0"/>
          </a:p>
        </p:txBody>
      </p:sp>
      <p:sp>
        <p:nvSpPr>
          <p:cNvPr id="57347" name="Content Placeholder 2"/>
          <p:cNvSpPr>
            <a:spLocks noGrp="1"/>
          </p:cNvSpPr>
          <p:nvPr>
            <p:ph idx="1"/>
          </p:nvPr>
        </p:nvSpPr>
        <p:spPr/>
        <p:txBody>
          <a:bodyPr/>
          <a:lstStyle/>
          <a:p>
            <a:r>
              <a:rPr lang="en-US" altLang="en-US" dirty="0" smtClean="0"/>
              <a:t>Dietary proteins are split into their amino acid subunits</a:t>
            </a:r>
          </a:p>
          <a:p>
            <a:pPr lvl="1"/>
            <a:r>
              <a:rPr lang="en-US" altLang="en-US" dirty="0" smtClean="0"/>
              <a:t>Ammonia (NH</a:t>
            </a:r>
            <a:r>
              <a:rPr lang="en-US" altLang="en-US" baseline="-25000" dirty="0" smtClean="0"/>
              <a:t>3</a:t>
            </a:r>
            <a:r>
              <a:rPr lang="en-US" altLang="en-US" dirty="0" smtClean="0"/>
              <a:t>), formed as a waste product, is eliminated in urine</a:t>
            </a:r>
          </a:p>
          <a:p>
            <a:pPr lvl="1"/>
            <a:r>
              <a:rPr lang="en-US" altLang="en-US" dirty="0" smtClean="0"/>
              <a:t>The carbon backbone is split, and acetyl–CoA, pyruvate, or an intermediate of the citric acid cycle forms</a:t>
            </a:r>
          </a:p>
          <a:p>
            <a:pPr lvl="1"/>
            <a:r>
              <a:rPr lang="en-US" altLang="en-US" dirty="0" smtClean="0"/>
              <a:t>These molecules enter aerobic respiration’s second stage</a:t>
            </a:r>
            <a:endParaRPr lang="en-US"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76200"/>
            <a:ext cx="8032638" cy="828237"/>
          </a:xfrm>
        </p:spPr>
        <p:txBody>
          <a:bodyPr/>
          <a:lstStyle/>
          <a:p>
            <a:r>
              <a:rPr lang="en-US" dirty="0" smtClean="0"/>
              <a:t>Food Enters Aerobic Respiration</a:t>
            </a:r>
            <a:endParaRPr lang="en-US" dirty="0"/>
          </a:p>
        </p:txBody>
      </p:sp>
      <p:pic>
        <p:nvPicPr>
          <p:cNvPr id="4098" name="Picture 2" descr="A figure shows how a variety of organic compounds from food enter the reaction of aerobic respiration. Three arrows of different colors starting from the left end points to three text labeled as, a fats, b complex carbohydrates and c proteins. The molecular structure of the above organic compounds are shown. A highlighted rectangular box of a fats comprising of C H and O are labeled as, glycerol and the zig zag patterns are labeled as, fatty acids. From b complex carbohydrates an arrow pointing to monosaccharides is shown. From c protein an arrow pointing to amino acids is shown. An arrow points from glycerol to PGAL is labeled as, 2. An arrow points from monosaccharides to glycolysis is labeled as 3. An arrow points from PGAL to glycolysis. From glycolysis two arrows points to NADH and pyruvate. Three arrows points from amino acids labeled as 4, to pyruvate, acetyl- CoA , citric acid formed from citric acid intermediate which are formed from glycolysis. From NADH formed from glycolysis an arrow is shown from glycolysis to electron transfer phosphorylation. An arrow points to disc shaped structure labeled as, ATP from electron transfer phosphorylation. An arrow labeled as, 1 points from fatty acids to acetyl-CoA which is formed from glycolysi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3" y="995363"/>
            <a:ext cx="6543675"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658161"/>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Application: Mitochondrial Malfunction</a:t>
            </a:r>
            <a:endParaRPr lang="en-US" dirty="0"/>
          </a:p>
        </p:txBody>
      </p:sp>
      <p:sp>
        <p:nvSpPr>
          <p:cNvPr id="60419" name="Content Placeholder 2"/>
          <p:cNvSpPr>
            <a:spLocks noGrp="1"/>
          </p:cNvSpPr>
          <p:nvPr>
            <p:ph idx="1"/>
          </p:nvPr>
        </p:nvSpPr>
        <p:spPr/>
        <p:txBody>
          <a:bodyPr/>
          <a:lstStyle/>
          <a:p>
            <a:r>
              <a:rPr lang="en-US" altLang="en-US" smtClean="0"/>
              <a:t>Sometimes when oxygen enters an electron transfer chain, it escapes as a free radical</a:t>
            </a:r>
          </a:p>
          <a:p>
            <a:pPr lvl="1"/>
            <a:r>
              <a:rPr lang="en-US" altLang="en-US" smtClean="0"/>
              <a:t>Free radicals cause damage by oxidizing biological molecules and breaking carbon backbones</a:t>
            </a:r>
          </a:p>
          <a:p>
            <a:r>
              <a:rPr lang="en-US" altLang="en-US" smtClean="0"/>
              <a:t>Antioxidants in the cytoplasm detoxify free radicals</a:t>
            </a:r>
            <a:endParaRPr lang="en-US"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Mitochondrial Malfunction</a:t>
            </a:r>
            <a:endParaRPr lang="en-US" dirty="0"/>
          </a:p>
        </p:txBody>
      </p:sp>
      <p:sp>
        <p:nvSpPr>
          <p:cNvPr id="61443" name="Content Placeholder 2"/>
          <p:cNvSpPr>
            <a:spLocks noGrp="1"/>
          </p:cNvSpPr>
          <p:nvPr>
            <p:ph idx="1"/>
          </p:nvPr>
        </p:nvSpPr>
        <p:spPr/>
        <p:txBody>
          <a:bodyPr/>
          <a:lstStyle/>
          <a:p>
            <a:r>
              <a:rPr lang="en-US" altLang="en-US" smtClean="0"/>
              <a:t>A genetic disorder or encounter with a toxin can result in a missing antioxidant or defective electron transfer chain</a:t>
            </a:r>
          </a:p>
          <a:p>
            <a:pPr lvl="1"/>
            <a:r>
              <a:rPr lang="en-US" altLang="en-US" smtClean="0"/>
              <a:t>Free radicals accumulate and destroy first the function of mitochondria, then the cell</a:t>
            </a:r>
          </a:p>
          <a:p>
            <a:pPr lvl="2"/>
            <a:r>
              <a:rPr lang="en-US" altLang="en-US" smtClean="0"/>
              <a:t>This tissue damage is called oxidative stress</a:t>
            </a:r>
          </a:p>
          <a:p>
            <a:pPr lvl="1"/>
            <a:r>
              <a:rPr lang="en-US" altLang="en-US" smtClean="0"/>
              <a:t>Hundreds of incurable disorders are associated with such defects</a:t>
            </a:r>
          </a:p>
          <a:p>
            <a:pPr lvl="2"/>
            <a:r>
              <a:rPr lang="en-US" altLang="en-US" smtClean="0"/>
              <a:t>Cancer, hypertension, Alzheimer’s disease, and Parkinson’s disease</a:t>
            </a:r>
            <a:endParaRPr lang="en-US"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76200"/>
            <a:ext cx="8032638" cy="828237"/>
          </a:xfrm>
        </p:spPr>
        <p:txBody>
          <a:bodyPr/>
          <a:lstStyle/>
          <a:p>
            <a:r>
              <a:rPr lang="en-US" dirty="0" smtClean="0"/>
              <a:t>Mitochondrial Disorders</a:t>
            </a:r>
            <a:endParaRPr lang="en-US" dirty="0"/>
          </a:p>
        </p:txBody>
      </p:sp>
      <p:pic>
        <p:nvPicPr>
          <p:cNvPr id="5" name="Picture 4" descr="A photo and an illustration are shown adjacent to each other. A photo shows, close up view of a small boy affected by mitochondrial disorder. An illustration shows a thick irregular shaped boundary embedded in a fibrous layer. Yellow colored cylindrical structures are seen within the boundar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76" y="2133600"/>
            <a:ext cx="8296848" cy="3306352"/>
          </a:xfrm>
          <a:prstGeom prst="rect">
            <a:avLst/>
          </a:prstGeom>
        </p:spPr>
      </p:pic>
    </p:spTree>
    <p:extLst>
      <p:ext uri="{BB962C8B-B14F-4D97-AF65-F5344CB8AC3E}">
        <p14:creationId xmlns:p14="http://schemas.microsoft.com/office/powerpoint/2010/main" val="813532363"/>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p:txBody>
          <a:bodyPr/>
          <a:lstStyle/>
          <a:p>
            <a:r>
              <a:rPr lang="en-US" dirty="0" smtClean="0"/>
              <a:t>Which type of cells are most affected by mitochondrial free radical production?</a:t>
            </a:r>
          </a:p>
          <a:p>
            <a:r>
              <a:rPr lang="en-US" dirty="0" smtClean="0"/>
              <a:t>Yeast is added to a mixture of malt, hops, and water to brew beer—a product in which alcohol and carbon dioxide are desirable! Why is yeast added to bread dough?</a:t>
            </a:r>
          </a:p>
          <a:p>
            <a:r>
              <a:rPr lang="en-US" dirty="0" smtClean="0"/>
              <a:t>Why is fermentation necessary under anaerobic conditions? </a:t>
            </a:r>
            <a:endParaRPr lang="en-US" dirty="0"/>
          </a:p>
        </p:txBody>
      </p:sp>
    </p:spTree>
    <p:extLst>
      <p:ext uri="{BB962C8B-B14F-4D97-AF65-F5344CB8AC3E}">
        <p14:creationId xmlns:p14="http://schemas.microsoft.com/office/powerpoint/2010/main" val="2919936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Changing Environment</a:t>
            </a:r>
            <a:endParaRPr lang="en-US" dirty="0"/>
          </a:p>
        </p:txBody>
      </p:sp>
      <p:sp>
        <p:nvSpPr>
          <p:cNvPr id="19459" name="Content Placeholder 2"/>
          <p:cNvSpPr>
            <a:spLocks noGrp="1"/>
          </p:cNvSpPr>
          <p:nvPr>
            <p:ph idx="1"/>
          </p:nvPr>
        </p:nvSpPr>
        <p:spPr/>
        <p:txBody>
          <a:bodyPr/>
          <a:lstStyle/>
          <a:p>
            <a:r>
              <a:rPr lang="en-US" altLang="en-US" dirty="0" smtClean="0"/>
              <a:t>When O</a:t>
            </a:r>
            <a:r>
              <a:rPr lang="en-US" altLang="en-US" baseline="-25000" dirty="0" smtClean="0"/>
              <a:t>2</a:t>
            </a:r>
            <a:r>
              <a:rPr lang="en-US" altLang="en-US" dirty="0" smtClean="0"/>
              <a:t> first accumulated, it caused catastrophic pollution</a:t>
            </a:r>
          </a:p>
          <a:p>
            <a:pPr lvl="1"/>
            <a:r>
              <a:rPr lang="en-US" altLang="en-US" dirty="0" smtClean="0"/>
              <a:t>Free radicals form when O</a:t>
            </a:r>
            <a:r>
              <a:rPr lang="en-US" altLang="en-US" baseline="-25000" dirty="0" smtClean="0"/>
              <a:t>2</a:t>
            </a:r>
            <a:r>
              <a:rPr lang="en-US" altLang="en-US" dirty="0" smtClean="0"/>
              <a:t> reacts with metal cofactors</a:t>
            </a:r>
          </a:p>
          <a:p>
            <a:pPr lvl="1"/>
            <a:r>
              <a:rPr lang="en-US" altLang="en-US" dirty="0" smtClean="0"/>
              <a:t>Free radicals damage DNA and other biological molecules</a:t>
            </a:r>
          </a:p>
          <a:p>
            <a:pPr lvl="1"/>
            <a:r>
              <a:rPr lang="en-US" altLang="en-US" dirty="0" smtClean="0"/>
              <a:t>Cells with no way to cope with free radicals quickly died out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Aerobic Organisms</a:t>
            </a:r>
            <a:endParaRPr lang="en-US" dirty="0"/>
          </a:p>
        </p:txBody>
      </p:sp>
      <p:sp>
        <p:nvSpPr>
          <p:cNvPr id="21507" name="Content Placeholder 2"/>
          <p:cNvSpPr>
            <a:spLocks noGrp="1"/>
          </p:cNvSpPr>
          <p:nvPr>
            <p:ph idx="1"/>
          </p:nvPr>
        </p:nvSpPr>
        <p:spPr/>
        <p:txBody>
          <a:bodyPr/>
          <a:lstStyle/>
          <a:p>
            <a:r>
              <a:rPr lang="en-US" altLang="en-US" smtClean="0"/>
              <a:t>Aerobic organisms were capable of living in the presence of oxygen</a:t>
            </a:r>
          </a:p>
          <a:p>
            <a:r>
              <a:rPr lang="en-US" altLang="en-US" smtClean="0"/>
              <a:t>Many evolved metabolic pathways that became known as aerobic respiration</a:t>
            </a: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76200"/>
            <a:ext cx="8032638" cy="904437"/>
          </a:xfrm>
        </p:spPr>
        <p:txBody>
          <a:bodyPr>
            <a:normAutofit fontScale="90000"/>
          </a:bodyPr>
          <a:lstStyle/>
          <a:p>
            <a:r>
              <a:rPr lang="en-US" dirty="0" smtClean="0"/>
              <a:t>Photosynthesis and Aerobic Respiration</a:t>
            </a:r>
            <a:endParaRPr lang="en-US" dirty="0"/>
          </a:p>
        </p:txBody>
      </p:sp>
      <p:pic>
        <p:nvPicPr>
          <p:cNvPr id="5" name="Picture 4" descr="An illustration shows a cyclic representation of a process. This process is shown against a backdrop of sunlight, water, and few leaves. An illustration shows two squares one in the left and the other in the right. A square on the left is labeled as, CO2 and H2O. A green arrow points to the right square labeled as, O2 and sugars. The green arrow is labeled as, photosynthesis. A blue arrow points to the left square labeled as, aerobic respiration. A text labeled as, energy points to photosynthesis by an arrow and an arrow points outwards to ener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0" y="1219200"/>
            <a:ext cx="5562600" cy="4753287"/>
          </a:xfrm>
          <a:prstGeom prst="rect">
            <a:avLst/>
          </a:prstGeom>
        </p:spPr>
      </p:pic>
    </p:spTree>
    <p:extLst>
      <p:ext uri="{BB962C8B-B14F-4D97-AF65-F5344CB8AC3E}">
        <p14:creationId xmlns:p14="http://schemas.microsoft.com/office/powerpoint/2010/main" val="122527478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mtClean="0"/>
              <a:t>Aerobic Respiration</a:t>
            </a:r>
            <a:endParaRPr lang="en-US" dirty="0"/>
          </a:p>
        </p:txBody>
      </p:sp>
      <p:sp>
        <p:nvSpPr>
          <p:cNvPr id="14339" name="Content Placeholder 2"/>
          <p:cNvSpPr>
            <a:spLocks noGrp="1"/>
          </p:cNvSpPr>
          <p:nvPr>
            <p:ph idx="1"/>
          </p:nvPr>
        </p:nvSpPr>
        <p:spPr/>
        <p:txBody>
          <a:bodyPr/>
          <a:lstStyle/>
          <a:p>
            <a:r>
              <a:rPr lang="en-US" altLang="en-US" smtClean="0"/>
              <a:t>Requires oxygen to break down sugars to make ATP</a:t>
            </a:r>
          </a:p>
          <a:p>
            <a:pPr lvl="1"/>
            <a:r>
              <a:rPr lang="en-US" altLang="en-US" smtClean="0"/>
              <a:t>Main energy-releasing pathway in nearly all eukaryotes and some bacteria</a:t>
            </a:r>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69" y="228600"/>
            <a:ext cx="8032638" cy="828237"/>
          </a:xfrm>
        </p:spPr>
        <p:txBody>
          <a:bodyPr>
            <a:normAutofit fontScale="90000"/>
          </a:bodyPr>
          <a:lstStyle/>
          <a:p>
            <a:r>
              <a:rPr lang="en-US" altLang="en-US" dirty="0" smtClean="0"/>
              <a:t>Overview of Aerobic Respiration (1 of 2)</a:t>
            </a:r>
            <a:endParaRPr lang="en-US" dirty="0"/>
          </a:p>
        </p:txBody>
      </p:sp>
      <p:pic>
        <p:nvPicPr>
          <p:cNvPr id="3" name="Picture 2" descr="An illustration shows a process with four pathways. A square frame labeled as, “mitochondrion” is shown embedded in an outer frame labeled as, “cytoplasm”. The text labeled as, “glycolysis”, “Acetyl –CoA formation”, “citric acid cycle”, “electron transfer phosphorylation” are shown one below the other in the process. Glycolysis and a stack of discs labeled as, “ATP” are shown in the cytoplasm frame while another four stacks of discs labeled as, ATP are shown within the mitochondrian frame."/>
          <p:cNvPicPr>
            <a:picLocks noChangeAspect="1"/>
          </p:cNvPicPr>
          <p:nvPr/>
        </p:nvPicPr>
        <p:blipFill rotWithShape="1">
          <a:blip r:embed="rId3" cstate="print">
            <a:extLst>
              <a:ext uri="{28A0092B-C50C-407E-A947-70E740481C1C}">
                <a14:useLocalDpi xmlns:a14="http://schemas.microsoft.com/office/drawing/2010/main" val="0"/>
              </a:ext>
            </a:extLst>
          </a:blip>
          <a:srcRect r="51274"/>
          <a:stretch/>
        </p:blipFill>
        <p:spPr>
          <a:xfrm>
            <a:off x="1981200" y="1524000"/>
            <a:ext cx="4724400" cy="4352759"/>
          </a:xfrm>
          <a:prstGeom prst="rect">
            <a:avLst/>
          </a:prstGeom>
        </p:spPr>
      </p:pic>
    </p:spTree>
  </p:cSld>
  <p:clrMapOvr>
    <a:masterClrMapping/>
  </p:clrMapOvr>
  <p:transition spd="slow"/>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5169</TotalTime>
  <Words>3024</Words>
  <Application>Microsoft Office PowerPoint</Application>
  <PresentationFormat>On-screen Show (4:3)</PresentationFormat>
  <Paragraphs>288</Paragraphs>
  <Slides>49</Slides>
  <Notes>48</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Sample</vt:lpstr>
      <vt:lpstr>Biology Concepts &amp; Applications</vt:lpstr>
      <vt:lpstr>7.1 Introduction to Carbohydrate Breakdown Pathways</vt:lpstr>
      <vt:lpstr>Early Life</vt:lpstr>
      <vt:lpstr>Earth’s Early Atmosphere</vt:lpstr>
      <vt:lpstr>Changing Environment</vt:lpstr>
      <vt:lpstr>Aerobic Organisms</vt:lpstr>
      <vt:lpstr>Photosynthesis and Aerobic Respiration</vt:lpstr>
      <vt:lpstr>Aerobic Respiration</vt:lpstr>
      <vt:lpstr>Overview of Aerobic Respiration (1 of 2)</vt:lpstr>
      <vt:lpstr>Overview of Aerobic Respiration (2 of 2)</vt:lpstr>
      <vt:lpstr>Reaction Pathways</vt:lpstr>
      <vt:lpstr>7.2 Glycolysis—Sugar Breakdown Begins</vt:lpstr>
      <vt:lpstr>Glycolysis</vt:lpstr>
      <vt:lpstr>Glycolysis Reactions (1 of 4)</vt:lpstr>
      <vt:lpstr>Glycolysis Reactions (2 of 4)</vt:lpstr>
      <vt:lpstr>Glycolysis Reactions (3 of 4)</vt:lpstr>
      <vt:lpstr>Glycolysis Reactions (4 of 4)</vt:lpstr>
      <vt:lpstr>Reactions of Glycolysis</vt:lpstr>
      <vt:lpstr>7.3 Acetyl–CoA Formation and the Citric Acid Cycle</vt:lpstr>
      <vt:lpstr>Overview of Acetyl–CoA Formation and the Citric Acid Cycle</vt:lpstr>
      <vt:lpstr>Moving into Mitochondria</vt:lpstr>
      <vt:lpstr>Acetyl–CoA Formation</vt:lpstr>
      <vt:lpstr>The Citric Acid Cycle (1 of 2)</vt:lpstr>
      <vt:lpstr>The Citric Acid Cycle (2 of 2)</vt:lpstr>
      <vt:lpstr>Results of the Citric Acid Cycle</vt:lpstr>
      <vt:lpstr>Acetyl–CoA Formation and the Citric Acid Cycle</vt:lpstr>
      <vt:lpstr>7.4 Aerobic Respiration’s Big Energy Payoff</vt:lpstr>
      <vt:lpstr>Overview of Electron Transfer Phosphorylation</vt:lpstr>
      <vt:lpstr>Electron Transfer Phosphorylation (1 of 2)</vt:lpstr>
      <vt:lpstr>Electron Transfer Phosphorylation (2 of 2)</vt:lpstr>
      <vt:lpstr>Final Step of Aerobic Respiration</vt:lpstr>
      <vt:lpstr>Summing Up</vt:lpstr>
      <vt:lpstr>Summary of Aerobic Respiration</vt:lpstr>
      <vt:lpstr>7.5 Fermentation Pathways</vt:lpstr>
      <vt:lpstr>Alcoholic Fermentation (1 of 3)</vt:lpstr>
      <vt:lpstr>Alcoholic Fermentation (2 of 3)</vt:lpstr>
      <vt:lpstr>Alcoholic Fermentation (3 of 3)</vt:lpstr>
      <vt:lpstr>Lactate Fermentation (1 of 3)</vt:lpstr>
      <vt:lpstr>Lactate Fermentation (2 of 3)</vt:lpstr>
      <vt:lpstr>Lactate Fermentation (3 of 3)</vt:lpstr>
      <vt:lpstr>7.6 Food as a Source of Energy</vt:lpstr>
      <vt:lpstr>Fats</vt:lpstr>
      <vt:lpstr>Complex Carbohydrates</vt:lpstr>
      <vt:lpstr>Proteins</vt:lpstr>
      <vt:lpstr>Food Enters Aerobic Respiration</vt:lpstr>
      <vt:lpstr>Application: Mitochondrial Malfunction</vt:lpstr>
      <vt:lpstr>Mitochondrial Malfunction</vt:lpstr>
      <vt:lpstr>Mitochondrial Disorders</vt:lpstr>
      <vt:lpstr>Discuss</vt:lpstr>
    </vt:vector>
  </TitlesOfParts>
  <Company>Jacqueline Bennett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Releasing Chemical Energy</dc:title>
  <dc:creator>Starr</dc:creator>
  <cp:lastModifiedBy>CD</cp:lastModifiedBy>
  <cp:revision>283</cp:revision>
  <dcterms:modified xsi:type="dcterms:W3CDTF">2017-02-13T07:09:21Z</dcterms:modified>
</cp:coreProperties>
</file>