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1"/>
  </p:notesMasterIdLst>
  <p:sldIdLst>
    <p:sldId id="380" r:id="rId2"/>
    <p:sldId id="323" r:id="rId3"/>
    <p:sldId id="324" r:id="rId4"/>
    <p:sldId id="325" r:id="rId5"/>
    <p:sldId id="326" r:id="rId6"/>
    <p:sldId id="327" r:id="rId7"/>
    <p:sldId id="328" r:id="rId8"/>
    <p:sldId id="329" r:id="rId9"/>
    <p:sldId id="330" r:id="rId10"/>
    <p:sldId id="332" r:id="rId11"/>
    <p:sldId id="333" r:id="rId12"/>
    <p:sldId id="334" r:id="rId13"/>
    <p:sldId id="335" r:id="rId14"/>
    <p:sldId id="336" r:id="rId15"/>
    <p:sldId id="337" r:id="rId16"/>
    <p:sldId id="339" r:id="rId17"/>
    <p:sldId id="341" r:id="rId18"/>
    <p:sldId id="342" r:id="rId19"/>
    <p:sldId id="343" r:id="rId20"/>
    <p:sldId id="344" r:id="rId21"/>
    <p:sldId id="345" r:id="rId22"/>
    <p:sldId id="346" r:id="rId23"/>
    <p:sldId id="347" r:id="rId24"/>
    <p:sldId id="349" r:id="rId25"/>
    <p:sldId id="350" r:id="rId26"/>
    <p:sldId id="351" r:id="rId27"/>
    <p:sldId id="353" r:id="rId28"/>
    <p:sldId id="354" r:id="rId29"/>
    <p:sldId id="356" r:id="rId30"/>
    <p:sldId id="357" r:id="rId31"/>
    <p:sldId id="359" r:id="rId32"/>
    <p:sldId id="360" r:id="rId33"/>
    <p:sldId id="362" r:id="rId34"/>
    <p:sldId id="363"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90ECFE"/>
    <a:srgbClr val="48B5DB"/>
    <a:srgbClr val="002536"/>
    <a:srgbClr val="C58A4E"/>
    <a:srgbClr val="44C9F2"/>
    <a:srgbClr val="1DB9FF"/>
    <a:srgbClr val="0094D6"/>
    <a:srgbClr val="008AC8"/>
    <a:srgbClr val="007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03" autoAdjust="0"/>
    <p:restoredTop sz="86501" autoAdjust="0"/>
  </p:normalViewPr>
  <p:slideViewPr>
    <p:cSldViewPr>
      <p:cViewPr>
        <p:scale>
          <a:sx n="66" d="100"/>
          <a:sy n="66" d="100"/>
        </p:scale>
        <p:origin x="-1218" y="-72"/>
      </p:cViewPr>
      <p:guideLst>
        <p:guide orient="horz" pos="2160"/>
        <p:guide pos="2880"/>
      </p:guideLst>
    </p:cSldViewPr>
  </p:slideViewPr>
  <p:outlineViewPr>
    <p:cViewPr>
      <p:scale>
        <a:sx n="33" d="100"/>
        <a:sy n="33" d="100"/>
      </p:scale>
      <p:origin x="48" y="30576"/>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60420" name="Slide Number Placeholder 3"/>
          <p:cNvSpPr>
            <a:spLocks noGrp="1"/>
          </p:cNvSpPr>
          <p:nvPr>
            <p:ph type="sldNum" sz="quarter" idx="5"/>
          </p:nvPr>
        </p:nvSpPr>
        <p:spPr>
          <a:noFill/>
        </p:spPr>
        <p:txBody>
          <a:bodyPr/>
          <a:lstStyle/>
          <a:p>
            <a:fld id="{FEF3BA68-BF17-4937-96E5-027043263FFB}" type="slidenum">
              <a:rPr lang="en-US" altLang="en-US" smtClean="0">
                <a:latin typeface="Arial" pitchFamily="34" charset="0"/>
                <a:ea typeface="ＭＳ Ｐゴシック" pitchFamily="34" charset="-128"/>
              </a:rPr>
              <a:pPr/>
              <a:t>2</a:t>
            </a:fld>
            <a:endParaRPr lang="en-US" altLang="en-US" dirty="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a:t>
            </a:r>
            <a:r>
              <a:rPr lang="en-US" altLang="en-US" b="1" dirty="0" smtClean="0">
                <a:latin typeface="Arial" pitchFamily="34" charset="0"/>
                <a:ea typeface="ＭＳ Ｐゴシック" pitchFamily="34" charset="-128"/>
              </a:rPr>
              <a:t>6.4</a:t>
            </a:r>
            <a:r>
              <a:rPr lang="en-US" altLang="en-US" b="1" baseline="0" dirty="0" smtClean="0">
                <a:latin typeface="Arial" pitchFamily="34" charset="0"/>
                <a:ea typeface="ＭＳ Ｐゴシック" pitchFamily="34" charset="-128"/>
              </a:rPr>
              <a:t> </a:t>
            </a:r>
            <a:r>
              <a:rPr lang="en-US" sz="1200" b="0" i="0" u="none" strike="noStrike" kern="1200" baseline="0" dirty="0" smtClean="0">
                <a:solidFill>
                  <a:schemeClr val="tx1"/>
                </a:solidFill>
                <a:latin typeface="Arial" charset="0"/>
                <a:ea typeface="ＭＳ Ｐゴシック" pitchFamily="28" charset="-128"/>
                <a:cs typeface="+mn-cs"/>
              </a:rPr>
              <a:t>Discovery that photosynthesis is driven by particular wavelengths of light. </a:t>
            </a:r>
          </a:p>
          <a:p>
            <a:r>
              <a:rPr lang="en-US" altLang="en-US" b="0" baseline="0" dirty="0" smtClean="0">
                <a:latin typeface="Arial" pitchFamily="34" charset="0"/>
                <a:ea typeface="ＭＳ Ｐゴシック" pitchFamily="34" charset="-128"/>
              </a:rPr>
              <a:t>A</a:t>
            </a:r>
            <a:r>
              <a:rPr lang="en-US" altLang="en-US" b="0" baseline="0" dirty="0">
                <a:latin typeface="Arial" pitchFamily="34" charset="0"/>
                <a:ea typeface="ＭＳ Ｐゴシック" pitchFamily="34" charset="-128"/>
              </a:rPr>
              <a:t> </a:t>
            </a:r>
            <a:r>
              <a:rPr lang="en-US" altLang="en-US" b="1" baseline="0" dirty="0" smtClean="0">
                <a:latin typeface="Arial" pitchFamily="34" charset="0"/>
                <a:ea typeface="ＭＳ Ｐゴシック" pitchFamily="34" charset="-128"/>
              </a:rPr>
              <a:t> </a:t>
            </a:r>
            <a:r>
              <a:rPr lang="en-US" altLang="en-US" baseline="0" dirty="0">
                <a:latin typeface="Arial" pitchFamily="34" charset="0"/>
                <a:ea typeface="ＭＳ Ｐゴシック" pitchFamily="34" charset="-128"/>
              </a:rPr>
              <a:t>Each cell in a strand of </a:t>
            </a:r>
            <a:r>
              <a:rPr lang="en-US" altLang="en-US" i="1" baseline="0" dirty="0">
                <a:latin typeface="Arial" pitchFamily="34" charset="0"/>
                <a:ea typeface="ＭＳ Ｐゴシック" pitchFamily="34" charset="-128"/>
              </a:rPr>
              <a:t>Cladophora</a:t>
            </a:r>
            <a:r>
              <a:rPr lang="en-US" altLang="en-US" baseline="0" dirty="0">
                <a:latin typeface="Arial" pitchFamily="34" charset="0"/>
                <a:ea typeface="ＭＳ Ｐゴシック" pitchFamily="34" charset="-128"/>
              </a:rPr>
              <a:t> is filled with a single chloroplast. Theodor Engelmann used this and other species of green algae in a series of experiments to determine whether some colors of light are better for photosynthesis than </a:t>
            </a:r>
            <a:r>
              <a:rPr lang="en-US" altLang="en-US" baseline="0" dirty="0" smtClean="0">
                <a:latin typeface="Arial" pitchFamily="34" charset="0"/>
                <a:ea typeface="ＭＳ Ｐゴシック" pitchFamily="34" charset="-128"/>
              </a:rPr>
              <a:t>others.</a:t>
            </a:r>
          </a:p>
          <a:p>
            <a:r>
              <a:rPr lang="en-US" altLang="en-US" baseline="0" dirty="0" smtClean="0">
                <a:latin typeface="Arial" pitchFamily="34" charset="0"/>
                <a:ea typeface="ＭＳ Ｐゴシック" pitchFamily="34" charset="-128"/>
              </a:rPr>
              <a:t>B  </a:t>
            </a:r>
            <a:r>
              <a:rPr lang="en-US" altLang="en-US" baseline="0" dirty="0">
                <a:latin typeface="Arial" pitchFamily="34" charset="0"/>
                <a:ea typeface="ＭＳ Ｐゴシック" pitchFamily="34" charset="-128"/>
              </a:rPr>
              <a:t>Engelmann directed light through a prism so that bands of colors crossed a water droplet on a microscope slide. The water held a strand of photosynthetic algae, and also oxygen-requiring </a:t>
            </a:r>
            <a:r>
              <a:rPr lang="en-US" altLang="en-US" baseline="0" dirty="0" smtClean="0">
                <a:latin typeface="Arial" pitchFamily="34" charset="0"/>
                <a:ea typeface="ＭＳ Ｐゴシック" pitchFamily="34" charset="-128"/>
              </a:rPr>
              <a:t>bacteria.</a:t>
            </a:r>
          </a:p>
          <a:p>
            <a:r>
              <a:rPr lang="en-US" altLang="en-US" baseline="0" dirty="0" smtClean="0">
                <a:latin typeface="Arial" pitchFamily="34" charset="0"/>
                <a:ea typeface="ＭＳ Ｐゴシック" pitchFamily="34" charset="-128"/>
              </a:rPr>
              <a:t>The </a:t>
            </a:r>
            <a:r>
              <a:rPr lang="en-US" altLang="en-US" baseline="0" dirty="0">
                <a:latin typeface="Arial" pitchFamily="34" charset="0"/>
                <a:ea typeface="ＭＳ Ｐゴシック" pitchFamily="34" charset="-128"/>
              </a:rPr>
              <a:t>bacteria swarmed around the algal cells that were releasing the most oxygen</a:t>
            </a:r>
            <a:r>
              <a:rPr lang="en-US" sz="1200" kern="1200" dirty="0">
                <a:solidFill>
                  <a:schemeClr val="tx1"/>
                </a:solidFill>
                <a:effectLst/>
                <a:latin typeface="Arial" charset="0"/>
                <a:ea typeface="ＭＳ Ｐゴシック" pitchFamily="28" charset="-128"/>
                <a:cs typeface="+mn-cs"/>
              </a:rPr>
              <a:t>—</a:t>
            </a:r>
            <a:r>
              <a:rPr lang="en-US" altLang="en-US" baseline="0" dirty="0">
                <a:latin typeface="Arial" pitchFamily="34" charset="0"/>
                <a:ea typeface="ＭＳ Ｐゴシック" pitchFamily="34" charset="-128"/>
              </a:rPr>
              <a:t>the ones most actively engaged in photosynthesis. Those cells were under blue and red light.</a:t>
            </a:r>
          </a:p>
        </p:txBody>
      </p:sp>
      <p:sp>
        <p:nvSpPr>
          <p:cNvPr id="68612" name="Slide Number Placeholder 3"/>
          <p:cNvSpPr>
            <a:spLocks noGrp="1"/>
          </p:cNvSpPr>
          <p:nvPr>
            <p:ph type="sldNum" sz="quarter" idx="5"/>
          </p:nvPr>
        </p:nvSpPr>
        <p:spPr>
          <a:noFill/>
        </p:spPr>
        <p:txBody>
          <a:bodyPr/>
          <a:lstStyle/>
          <a:p>
            <a:fld id="{D757ACD6-95B8-4133-A340-9A73037FC910}" type="slidenum">
              <a:rPr lang="en-US" altLang="en-US" smtClean="0">
                <a:latin typeface="Arial" pitchFamily="34" charset="0"/>
                <a:ea typeface="ＭＳ Ｐゴシック" pitchFamily="34" charset="-128"/>
              </a:rPr>
              <a:pPr/>
              <a:t>11</a:t>
            </a:fld>
            <a:endParaRPr lang="en-US" altLang="en-US" dirty="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61444" name="Slide Number Placeholder 3"/>
          <p:cNvSpPr>
            <a:spLocks noGrp="1"/>
          </p:cNvSpPr>
          <p:nvPr>
            <p:ph type="sldNum" sz="quarter" idx="5"/>
          </p:nvPr>
        </p:nvSpPr>
        <p:spPr>
          <a:noFill/>
        </p:spPr>
        <p:txBody>
          <a:bodyPr/>
          <a:lstStyle/>
          <a:p>
            <a:fld id="{61680DD4-145A-4B40-91D7-65474AF8DDC4}" type="slidenum">
              <a:rPr lang="en-US" altLang="en-US" smtClean="0">
                <a:latin typeface="Arial" pitchFamily="34" charset="0"/>
                <a:ea typeface="ＭＳ Ｐゴシック" pitchFamily="34" charset="-128"/>
              </a:rPr>
              <a:pPr/>
              <a:t>12</a:t>
            </a:fld>
            <a:endParaRPr lang="en-US" altLang="en-US" dirty="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61444" name="Slide Number Placeholder 3"/>
          <p:cNvSpPr>
            <a:spLocks noGrp="1"/>
          </p:cNvSpPr>
          <p:nvPr>
            <p:ph type="sldNum" sz="quarter" idx="5"/>
          </p:nvPr>
        </p:nvSpPr>
        <p:spPr>
          <a:noFill/>
        </p:spPr>
        <p:txBody>
          <a:bodyPr/>
          <a:lstStyle/>
          <a:p>
            <a:fld id="{61680DD4-145A-4B40-91D7-65474AF8DDC4}" type="slidenum">
              <a:rPr lang="en-US" altLang="en-US" smtClean="0">
                <a:latin typeface="Arial" pitchFamily="34" charset="0"/>
                <a:ea typeface="ＭＳ Ｐゴシック" pitchFamily="34" charset="-128"/>
              </a:rPr>
              <a:pPr/>
              <a:t>13</a:t>
            </a:fld>
            <a:endParaRPr lang="en-US" altLang="en-US" dirty="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a:t>
            </a:r>
            <a:r>
              <a:rPr lang="en-US" altLang="en-US" b="1" dirty="0" smtClean="0">
                <a:latin typeface="Arial" pitchFamily="34" charset="0"/>
                <a:ea typeface="ＭＳ Ｐゴシック" pitchFamily="34" charset="-128"/>
              </a:rPr>
              <a:t>6.5</a:t>
            </a:r>
            <a:r>
              <a:rPr lang="en-US" altLang="en-US" b="1" baseline="0" dirty="0" smtClean="0">
                <a:latin typeface="Arial" pitchFamily="34" charset="0"/>
                <a:ea typeface="ＭＳ Ｐゴシック" pitchFamily="34" charset="-128"/>
              </a:rPr>
              <a:t> </a:t>
            </a:r>
            <a:r>
              <a:rPr lang="en-US" sz="1200" b="0" i="0" u="none" strike="noStrike" kern="1200" baseline="0" dirty="0" smtClean="0">
                <a:solidFill>
                  <a:schemeClr val="tx1"/>
                </a:solidFill>
                <a:latin typeface="Arial" charset="0"/>
                <a:ea typeface="ＭＳ Ｐゴシック" pitchFamily="28" charset="-128"/>
                <a:cs typeface="+mn-cs"/>
              </a:rPr>
              <a:t>Properties of light.</a:t>
            </a:r>
          </a:p>
          <a:p>
            <a:r>
              <a:rPr lang="en-US" altLang="en-US" baseline="0" dirty="0" smtClean="0">
                <a:latin typeface="Arial" pitchFamily="34" charset="0"/>
                <a:ea typeface="ＭＳ Ｐゴシック" pitchFamily="34" charset="-128"/>
              </a:rPr>
              <a:t>A </a:t>
            </a:r>
            <a:r>
              <a:rPr lang="en-US" altLang="en-US" b="0" baseline="0" dirty="0" smtClean="0">
                <a:latin typeface="Arial" pitchFamily="34" charset="0"/>
                <a:ea typeface="ＭＳ Ｐゴシック" pitchFamily="34" charset="-128"/>
              </a:rPr>
              <a:t> </a:t>
            </a:r>
            <a:r>
              <a:rPr lang="en-US" altLang="en-US" baseline="0" dirty="0">
                <a:latin typeface="Arial" pitchFamily="34" charset="0"/>
                <a:ea typeface="ＭＳ Ｐゴシック" pitchFamily="34" charset="-128"/>
              </a:rPr>
              <a:t>Electromagnetic radiation moves through space in waves that we measure in nanometers (nm). Visible light makes up a very small part of this energy. Raindrops or a prism can separate visible light’s different wavelengths, which we see as different colors. About 25 million nanometers are equal to 1 </a:t>
            </a:r>
            <a:r>
              <a:rPr lang="en-US" altLang="en-US" baseline="0" dirty="0" smtClean="0">
                <a:latin typeface="Arial" pitchFamily="34" charset="0"/>
                <a:ea typeface="ＭＳ Ｐゴシック" pitchFamily="34" charset="-128"/>
              </a:rPr>
              <a:t>inch.</a:t>
            </a:r>
          </a:p>
          <a:p>
            <a:r>
              <a:rPr lang="en-US" altLang="en-US" baseline="0" dirty="0" smtClean="0">
                <a:latin typeface="Arial" pitchFamily="34" charset="0"/>
                <a:ea typeface="ＭＳ Ｐゴシック" pitchFamily="34" charset="-128"/>
              </a:rPr>
              <a:t>B  </a:t>
            </a:r>
            <a:r>
              <a:rPr lang="en-US" altLang="en-US" baseline="0" dirty="0">
                <a:latin typeface="Arial" pitchFamily="34" charset="0"/>
                <a:ea typeface="ＭＳ Ｐゴシック" pitchFamily="34" charset="-128"/>
              </a:rPr>
              <a:t>Light is organized as packets of energy called photons. The shorter a photon’s wavelength, the greater its energy. Thus, photons of violet light carry more energy than photons of blue light, and so on.</a:t>
            </a:r>
            <a:endParaRPr lang="en-US" altLang="en-US" dirty="0">
              <a:latin typeface="Arial" pitchFamily="34" charset="0"/>
              <a:ea typeface="ＭＳ Ｐゴシック" pitchFamily="34" charset="-128"/>
            </a:endParaRPr>
          </a:p>
        </p:txBody>
      </p:sp>
      <p:sp>
        <p:nvSpPr>
          <p:cNvPr id="63492" name="Slide Number Placeholder 3"/>
          <p:cNvSpPr>
            <a:spLocks noGrp="1"/>
          </p:cNvSpPr>
          <p:nvPr>
            <p:ph type="sldNum" sz="quarter" idx="5"/>
          </p:nvPr>
        </p:nvSpPr>
        <p:spPr>
          <a:noFill/>
        </p:spPr>
        <p:txBody>
          <a:bodyPr/>
          <a:lstStyle/>
          <a:p>
            <a:fld id="{65C9AC3F-FA8D-44AE-A3B8-F863DC4E546E}" type="slidenum">
              <a:rPr lang="en-US" altLang="en-US" smtClean="0">
                <a:latin typeface="Arial" pitchFamily="34" charset="0"/>
                <a:ea typeface="ＭＳ Ｐゴシック" pitchFamily="34" charset="-128"/>
              </a:rPr>
              <a:pPr/>
              <a:t>14</a:t>
            </a:fld>
            <a:endParaRPr lang="en-US" altLang="en-US" dirty="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a:noFill/>
        </p:spPr>
        <p:txBody>
          <a:bodyPr/>
          <a:lstStyle/>
          <a:p>
            <a:fld id="{E831ECC9-CBE7-4A46-9150-724B339770D3}" type="slidenum">
              <a:rPr lang="en-US" altLang="en-US" smtClean="0">
                <a:latin typeface="Arial" pitchFamily="34" charset="0"/>
                <a:ea typeface="ＭＳ Ｐゴシック" pitchFamily="34" charset="-128"/>
              </a:rPr>
              <a:pPr/>
              <a:t>15</a:t>
            </a:fld>
            <a:endParaRPr lang="en-US" altLang="en-US" dirty="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DF9C2335-3DD7-471B-B7EA-BB6A7E2E2AEB}" type="slidenum">
              <a:rPr lang="en-US" altLang="en-US" smtClean="0">
                <a:latin typeface="Arial" pitchFamily="34" charset="0"/>
                <a:ea typeface="ＭＳ Ｐゴシック" pitchFamily="34" charset="-128"/>
              </a:rPr>
              <a:pPr/>
              <a:t>16</a:t>
            </a:fld>
            <a:endParaRPr lang="en-US" altLang="en-US" dirty="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6.6</a:t>
            </a:r>
            <a:r>
              <a:rPr lang="en-US" altLang="en-US" dirty="0">
                <a:latin typeface="Arial" pitchFamily="34" charset="0"/>
                <a:ea typeface="ＭＳ Ｐゴシック" pitchFamily="34" charset="-128"/>
              </a:rPr>
              <a:t> Photosynthetic </a:t>
            </a:r>
            <a:r>
              <a:rPr lang="en-US" altLang="en-US" dirty="0" smtClean="0">
                <a:latin typeface="Arial" pitchFamily="34" charset="0"/>
                <a:ea typeface="ＭＳ Ｐゴシック" pitchFamily="34" charset="-128"/>
              </a:rPr>
              <a:t>pigments.</a:t>
            </a:r>
          </a:p>
          <a:p>
            <a:r>
              <a:rPr lang="en-US" altLang="en-US" dirty="0" smtClean="0">
                <a:latin typeface="Arial" pitchFamily="34" charset="0"/>
                <a:ea typeface="ＭＳ Ｐゴシック" pitchFamily="34" charset="-128"/>
              </a:rPr>
              <a:t>A  Chlorophyll </a:t>
            </a:r>
            <a:r>
              <a:rPr lang="en-US" altLang="en-US" i="1" dirty="0">
                <a:latin typeface="Arial" pitchFamily="34" charset="0"/>
                <a:ea typeface="ＭＳ Ｐゴシック" pitchFamily="34" charset="-128"/>
              </a:rPr>
              <a:t>a</a:t>
            </a:r>
            <a:r>
              <a:rPr lang="en-US" altLang="en-US" dirty="0">
                <a:latin typeface="Arial" pitchFamily="34" charset="0"/>
                <a:ea typeface="ＭＳ Ｐゴシック" pitchFamily="34" charset="-128"/>
              </a:rPr>
              <a:t>. The light-trapping region (in green) has a magnesium atom at its center.</a:t>
            </a:r>
            <a:r>
              <a:rPr lang="en-US" altLang="en-US" baseline="0" dirty="0">
                <a:latin typeface="Arial" pitchFamily="34" charset="0"/>
                <a:ea typeface="ＭＳ Ｐゴシック" pitchFamily="34" charset="-128"/>
              </a:rPr>
              <a:t> Chlorophyll </a:t>
            </a:r>
            <a:r>
              <a:rPr lang="en-US" altLang="en-US" i="1" baseline="0" dirty="0">
                <a:latin typeface="Arial" pitchFamily="34" charset="0"/>
                <a:ea typeface="ＭＳ Ｐゴシック" pitchFamily="34" charset="-128"/>
              </a:rPr>
              <a:t>b</a:t>
            </a:r>
            <a:r>
              <a:rPr lang="en-US" altLang="en-US" baseline="0" dirty="0">
                <a:latin typeface="Arial" pitchFamily="34" charset="0"/>
                <a:ea typeface="ＭＳ Ｐゴシック" pitchFamily="34" charset="-128"/>
              </a:rPr>
              <a:t> is identical with chlorophyll </a:t>
            </a:r>
            <a:r>
              <a:rPr lang="en-US" altLang="en-US" i="1" baseline="0" dirty="0">
                <a:latin typeface="Arial" pitchFamily="34" charset="0"/>
                <a:ea typeface="ＭＳ Ｐゴシック" pitchFamily="34" charset="-128"/>
              </a:rPr>
              <a:t>a</a:t>
            </a:r>
            <a:r>
              <a:rPr lang="en-US" altLang="en-US" baseline="0" dirty="0">
                <a:latin typeface="Arial" pitchFamily="34" charset="0"/>
                <a:ea typeface="ＭＳ Ｐゴシック" pitchFamily="34" charset="-128"/>
              </a:rPr>
              <a:t> except it has an aldehyde group substituted for one of the methyl </a:t>
            </a:r>
            <a:r>
              <a:rPr lang="en-US" altLang="en-US" baseline="0" dirty="0" smtClean="0">
                <a:latin typeface="Arial" pitchFamily="34" charset="0"/>
                <a:ea typeface="ＭＳ Ｐゴシック" pitchFamily="34" charset="-128"/>
              </a:rPr>
              <a:t>groups.</a:t>
            </a:r>
          </a:p>
          <a:p>
            <a:r>
              <a:rPr lang="en-US" altLang="en-US" baseline="0" dirty="0" smtClean="0">
                <a:latin typeface="Arial" pitchFamily="34" charset="0"/>
                <a:ea typeface="ＭＳ Ｐゴシック" pitchFamily="34" charset="-128"/>
              </a:rPr>
              <a:t>B  Absorption </a:t>
            </a:r>
            <a:r>
              <a:rPr lang="en-US" altLang="en-US" baseline="0" dirty="0">
                <a:latin typeface="Arial" pitchFamily="34" charset="0"/>
                <a:ea typeface="ＭＳ Ｐゴシック" pitchFamily="34" charset="-128"/>
              </a:rPr>
              <a:t>spectra of three photosynthetic pigments reveal the efficiency with which each absorbs different wavelengths of visible light. Line color indicates the characteristic color of each pigment. Compare Figure 6.4B.</a:t>
            </a:r>
            <a:endParaRPr lang="en-US" altLang="en-US" dirty="0">
              <a:latin typeface="Arial" pitchFamily="34" charset="0"/>
              <a:ea typeface="ＭＳ Ｐゴシック" pitchFamily="34" charset="-128"/>
            </a:endParaRPr>
          </a:p>
        </p:txBody>
      </p:sp>
      <p:sp>
        <p:nvSpPr>
          <p:cNvPr id="65540" name="Slide Number Placeholder 3"/>
          <p:cNvSpPr>
            <a:spLocks noGrp="1"/>
          </p:cNvSpPr>
          <p:nvPr>
            <p:ph type="sldNum" sz="quarter" idx="5"/>
          </p:nvPr>
        </p:nvSpPr>
        <p:spPr>
          <a:noFill/>
        </p:spPr>
        <p:txBody>
          <a:bodyPr/>
          <a:lstStyle/>
          <a:p>
            <a:fld id="{70AF0BFC-215B-4ED8-B7C9-0FF060B3CE6D}" type="slidenum">
              <a:rPr lang="en-US" altLang="en-US" smtClean="0">
                <a:latin typeface="Arial" pitchFamily="34" charset="0"/>
                <a:ea typeface="ＭＳ Ｐゴシック" pitchFamily="34" charset="-128"/>
              </a:rPr>
              <a:pPr/>
              <a:t>17</a:t>
            </a:fld>
            <a:endParaRPr lang="en-US" altLang="en-US" dirty="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70660" name="Slide Number Placeholder 3"/>
          <p:cNvSpPr>
            <a:spLocks noGrp="1"/>
          </p:cNvSpPr>
          <p:nvPr>
            <p:ph type="sldNum" sz="quarter" idx="5"/>
          </p:nvPr>
        </p:nvSpPr>
        <p:spPr>
          <a:noFill/>
        </p:spPr>
        <p:txBody>
          <a:bodyPr/>
          <a:lstStyle/>
          <a:p>
            <a:fld id="{3D6AABD0-CDA1-4908-B680-F3AC10640774}" type="slidenum">
              <a:rPr lang="en-US" altLang="en-US" smtClean="0">
                <a:latin typeface="Arial" pitchFamily="34" charset="0"/>
                <a:ea typeface="ＭＳ Ｐゴシック" pitchFamily="34" charset="-128"/>
              </a:rPr>
              <a:pPr/>
              <a:t>18</a:t>
            </a:fld>
            <a:endParaRPr lang="en-US" altLang="en-US" dirty="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6.7</a:t>
            </a:r>
            <a:r>
              <a:rPr lang="en-US" altLang="en-US" dirty="0">
                <a:latin typeface="Arial" pitchFamily="34" charset="0"/>
                <a:ea typeface="ＭＳ Ｐゴシック" pitchFamily="34" charset="-128"/>
              </a:rPr>
              <a:t> Special arrangements</a:t>
            </a:r>
            <a:r>
              <a:rPr lang="en-US" altLang="en-US" baseline="0" dirty="0">
                <a:latin typeface="Arial" pitchFamily="34" charset="0"/>
                <a:ea typeface="ＭＳ Ｐゴシック" pitchFamily="34" charset="-128"/>
              </a:rPr>
              <a:t> of pigments in the thylakoid membrane. Chlorophylls are shown in green; beta-carotene and other </a:t>
            </a:r>
            <a:r>
              <a:rPr lang="en-US" altLang="en-US" baseline="0" dirty="0" smtClean="0">
                <a:latin typeface="Arial" pitchFamily="34" charset="0"/>
                <a:ea typeface="ＭＳ Ｐゴシック" pitchFamily="34" charset="-128"/>
              </a:rPr>
              <a:t>pigments, </a:t>
            </a:r>
            <a:r>
              <a:rPr lang="en-US" altLang="en-US" baseline="0" dirty="0">
                <a:latin typeface="Arial" pitchFamily="34" charset="0"/>
                <a:ea typeface="ＭＳ Ｐゴシック" pitchFamily="34" charset="-128"/>
              </a:rPr>
              <a:t>in orange and yellow; lipids, in </a:t>
            </a:r>
            <a:r>
              <a:rPr lang="en-US" altLang="en-US" baseline="0" dirty="0" smtClean="0">
                <a:latin typeface="Arial" pitchFamily="34" charset="0"/>
                <a:ea typeface="ＭＳ Ｐゴシック" pitchFamily="34" charset="-128"/>
              </a:rPr>
              <a:t>pink.</a:t>
            </a:r>
          </a:p>
          <a:p>
            <a:r>
              <a:rPr lang="en-US" altLang="en-US" baseline="0" dirty="0" smtClean="0">
                <a:latin typeface="Arial" pitchFamily="34" charset="0"/>
                <a:ea typeface="ＭＳ Ｐゴシック" pitchFamily="34" charset="-128"/>
              </a:rPr>
              <a:t>A  A </a:t>
            </a:r>
            <a:r>
              <a:rPr lang="en-US" altLang="en-US" baseline="0" dirty="0">
                <a:latin typeface="Arial" pitchFamily="34" charset="0"/>
                <a:ea typeface="ＭＳ Ｐゴシック" pitchFamily="34" charset="-128"/>
              </a:rPr>
              <a:t>light-harvesting complex from pea (</a:t>
            </a:r>
            <a:r>
              <a:rPr lang="en-US" altLang="en-US" i="1" baseline="0" dirty="0">
                <a:latin typeface="Arial" pitchFamily="34" charset="0"/>
                <a:ea typeface="ＭＳ Ｐゴシック" pitchFamily="34" charset="-128"/>
              </a:rPr>
              <a:t>Pisum sativum</a:t>
            </a:r>
            <a:r>
              <a:rPr lang="en-US" altLang="en-US" baseline="0" dirty="0">
                <a:latin typeface="Arial" pitchFamily="34" charset="0"/>
                <a:ea typeface="ＭＳ Ｐゴシック" pitchFamily="34" charset="-128"/>
              </a:rPr>
              <a:t>), top </a:t>
            </a:r>
            <a:r>
              <a:rPr lang="en-US" altLang="en-US" baseline="0" dirty="0" smtClean="0">
                <a:latin typeface="Arial" pitchFamily="34" charset="0"/>
                <a:ea typeface="ＭＳ Ｐゴシック" pitchFamily="34" charset="-128"/>
              </a:rPr>
              <a:t>view.</a:t>
            </a:r>
          </a:p>
          <a:p>
            <a:r>
              <a:rPr lang="en-US" altLang="en-US" baseline="0" dirty="0" smtClean="0">
                <a:latin typeface="Arial" pitchFamily="34" charset="0"/>
                <a:ea typeface="ＭＳ Ｐゴシック" pitchFamily="34" charset="-128"/>
              </a:rPr>
              <a:t>B</a:t>
            </a:r>
            <a:r>
              <a:rPr lang="en-US" altLang="en-US" b="1" baseline="0" dirty="0" smtClean="0">
                <a:latin typeface="Arial" pitchFamily="34" charset="0"/>
                <a:ea typeface="ＭＳ Ｐゴシック" pitchFamily="34" charset="-128"/>
              </a:rPr>
              <a:t> </a:t>
            </a:r>
            <a:r>
              <a:rPr lang="en-US" altLang="en-US" baseline="0" dirty="0" smtClean="0">
                <a:latin typeface="Arial" pitchFamily="34" charset="0"/>
                <a:ea typeface="ＭＳ Ｐゴシック" pitchFamily="34" charset="-128"/>
              </a:rPr>
              <a:t> </a:t>
            </a:r>
            <a:r>
              <a:rPr lang="en-US" altLang="en-US" baseline="0" dirty="0">
                <a:latin typeface="Arial" pitchFamily="34" charset="0"/>
                <a:ea typeface="ＭＳ Ｐゴシック" pitchFamily="34" charset="-128"/>
              </a:rPr>
              <a:t>A “special pair”: two closely associated chlorophyll molecules in the reaction center of a photosystem.</a:t>
            </a:r>
            <a:endParaRPr lang="en-US" altLang="en-US" dirty="0">
              <a:latin typeface="Arial" pitchFamily="34" charset="0"/>
              <a:ea typeface="ＭＳ Ｐゴシック" pitchFamily="34" charset="-128"/>
            </a:endParaRPr>
          </a:p>
        </p:txBody>
      </p:sp>
      <p:sp>
        <p:nvSpPr>
          <p:cNvPr id="65540" name="Slide Number Placeholder 3"/>
          <p:cNvSpPr>
            <a:spLocks noGrp="1"/>
          </p:cNvSpPr>
          <p:nvPr>
            <p:ph type="sldNum" sz="quarter" idx="5"/>
          </p:nvPr>
        </p:nvSpPr>
        <p:spPr>
          <a:noFill/>
        </p:spPr>
        <p:txBody>
          <a:bodyPr/>
          <a:lstStyle/>
          <a:p>
            <a:fld id="{70AF0BFC-215B-4ED8-B7C9-0FF060B3CE6D}" type="slidenum">
              <a:rPr lang="en-US" altLang="en-US" smtClean="0">
                <a:latin typeface="Arial" pitchFamily="34" charset="0"/>
                <a:ea typeface="ＭＳ Ｐゴシック" pitchFamily="34" charset="-128"/>
              </a:rPr>
              <a:pPr/>
              <a:t>19</a:t>
            </a:fld>
            <a:endParaRPr lang="en-US" altLang="en-US" dirty="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70660" name="Slide Number Placeholder 3"/>
          <p:cNvSpPr>
            <a:spLocks noGrp="1"/>
          </p:cNvSpPr>
          <p:nvPr>
            <p:ph type="sldNum" sz="quarter" idx="5"/>
          </p:nvPr>
        </p:nvSpPr>
        <p:spPr>
          <a:noFill/>
        </p:spPr>
        <p:txBody>
          <a:bodyPr/>
          <a:lstStyle/>
          <a:p>
            <a:fld id="{3D6AABD0-CDA1-4908-B680-F3AC10640774}" type="slidenum">
              <a:rPr lang="en-US" altLang="en-US" smtClean="0">
                <a:latin typeface="Arial" pitchFamily="34" charset="0"/>
                <a:ea typeface="ＭＳ Ｐゴシック" pitchFamily="34" charset="-128"/>
              </a:rPr>
              <a:pPr/>
              <a:t>20</a:t>
            </a:fld>
            <a:endParaRPr lang="en-US" altLang="en-US" dirty="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60420" name="Slide Number Placeholder 3"/>
          <p:cNvSpPr>
            <a:spLocks noGrp="1"/>
          </p:cNvSpPr>
          <p:nvPr>
            <p:ph type="sldNum" sz="quarter" idx="5"/>
          </p:nvPr>
        </p:nvSpPr>
        <p:spPr>
          <a:noFill/>
        </p:spPr>
        <p:txBody>
          <a:bodyPr/>
          <a:lstStyle/>
          <a:p>
            <a:fld id="{FEF3BA68-BF17-4937-96E5-027043263FFB}" type="slidenum">
              <a:rPr lang="en-US" altLang="en-US" smtClean="0">
                <a:latin typeface="Arial" pitchFamily="34" charset="0"/>
                <a:ea typeface="ＭＳ Ｐゴシック" pitchFamily="34" charset="-128"/>
              </a:rPr>
              <a:pPr/>
              <a:t>3</a:t>
            </a:fld>
            <a:endParaRPr lang="en-US" altLang="en-US" dirty="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71684" name="Slide Number Placeholder 3"/>
          <p:cNvSpPr>
            <a:spLocks noGrp="1"/>
          </p:cNvSpPr>
          <p:nvPr>
            <p:ph type="sldNum" sz="quarter" idx="5"/>
          </p:nvPr>
        </p:nvSpPr>
        <p:spPr>
          <a:noFill/>
        </p:spPr>
        <p:txBody>
          <a:bodyPr/>
          <a:lstStyle/>
          <a:p>
            <a:fld id="{F7B8BCB9-4A48-4A5E-9BE8-724AAD0A13D4}" type="slidenum">
              <a:rPr lang="en-US" altLang="en-US" smtClean="0">
                <a:latin typeface="Arial" pitchFamily="34" charset="0"/>
                <a:ea typeface="ＭＳ Ｐゴシック" pitchFamily="34" charset="-128"/>
              </a:rPr>
              <a:pPr/>
              <a:t>21</a:t>
            </a:fld>
            <a:endParaRPr lang="en-US" altLang="en-US" dirty="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80900" name="Slide Number Placeholder 3"/>
          <p:cNvSpPr>
            <a:spLocks noGrp="1"/>
          </p:cNvSpPr>
          <p:nvPr>
            <p:ph type="sldNum" sz="quarter" idx="5"/>
          </p:nvPr>
        </p:nvSpPr>
        <p:spPr>
          <a:noFill/>
        </p:spPr>
        <p:txBody>
          <a:bodyPr/>
          <a:lstStyle/>
          <a:p>
            <a:fld id="{0BEE5945-BA78-427E-A9AA-FA66B3D6FF01}" type="slidenum">
              <a:rPr lang="en-US" altLang="en-US" smtClean="0">
                <a:latin typeface="Arial" pitchFamily="34" charset="0"/>
                <a:ea typeface="ＭＳ Ｐゴシック" pitchFamily="34" charset="-128"/>
              </a:rPr>
              <a:pPr/>
              <a:t>22</a:t>
            </a:fld>
            <a:endParaRPr lang="en-US" altLang="en-US" dirty="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80900" name="Slide Number Placeholder 3"/>
          <p:cNvSpPr>
            <a:spLocks noGrp="1"/>
          </p:cNvSpPr>
          <p:nvPr>
            <p:ph type="sldNum" sz="quarter" idx="5"/>
          </p:nvPr>
        </p:nvSpPr>
        <p:spPr>
          <a:noFill/>
        </p:spPr>
        <p:txBody>
          <a:bodyPr/>
          <a:lstStyle/>
          <a:p>
            <a:fld id="{0BEE5945-BA78-427E-A9AA-FA66B3D6FF01}" type="slidenum">
              <a:rPr lang="en-US" altLang="en-US" smtClean="0">
                <a:latin typeface="Arial" pitchFamily="34" charset="0"/>
                <a:ea typeface="ＭＳ Ｐゴシック" pitchFamily="34" charset="-128"/>
              </a:rPr>
              <a:pPr/>
              <a:t>23</a:t>
            </a:fld>
            <a:endParaRPr lang="en-US" altLang="en-US" dirty="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82948" name="Slide Number Placeholder 3"/>
          <p:cNvSpPr>
            <a:spLocks noGrp="1"/>
          </p:cNvSpPr>
          <p:nvPr>
            <p:ph type="sldNum" sz="quarter" idx="5"/>
          </p:nvPr>
        </p:nvSpPr>
        <p:spPr>
          <a:noFill/>
        </p:spPr>
        <p:txBody>
          <a:bodyPr/>
          <a:lstStyle/>
          <a:p>
            <a:fld id="{00309933-453A-43C9-8979-3E86DC017140}" type="slidenum">
              <a:rPr lang="en-US" altLang="en-US" smtClean="0">
                <a:latin typeface="Arial" pitchFamily="34" charset="0"/>
                <a:ea typeface="ＭＳ Ｐゴシック" pitchFamily="34" charset="-128"/>
              </a:rPr>
              <a:pPr/>
              <a:t>24</a:t>
            </a:fld>
            <a:endParaRPr lang="en-US" altLang="en-US" dirty="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altLang="en-US" sz="1150" b="1" dirty="0">
                <a:latin typeface="Arial" pitchFamily="34" charset="0"/>
                <a:ea typeface="ＭＳ Ｐゴシック" pitchFamily="34" charset="-128"/>
              </a:rPr>
              <a:t>Figure 6.8</a:t>
            </a:r>
            <a:r>
              <a:rPr lang="en-US" altLang="en-US" sz="1150" dirty="0">
                <a:latin typeface="Arial" pitchFamily="34" charset="0"/>
                <a:ea typeface="ＭＳ Ｐゴシック" pitchFamily="34" charset="-128"/>
              </a:rPr>
              <a:t> Light-dependent</a:t>
            </a:r>
            <a:r>
              <a:rPr lang="en-US" altLang="en-US" sz="1150" baseline="0" dirty="0">
                <a:latin typeface="Arial" pitchFamily="34" charset="0"/>
                <a:ea typeface="ＭＳ Ｐゴシック" pitchFamily="34" charset="-128"/>
              </a:rPr>
              <a:t> reactions, noncyclic pathway. ATP and oxygen gas are produced in this pathway. Electrons that travel through two different electron transfer chains end up in NADPH. P</a:t>
            </a:r>
            <a:r>
              <a:rPr lang="en-US" altLang="en-US" sz="1150" i="1" baseline="-25000" dirty="0">
                <a:latin typeface="Arial" pitchFamily="34" charset="0"/>
                <a:ea typeface="ＭＳ Ｐゴシック" pitchFamily="34" charset="-128"/>
              </a:rPr>
              <a:t>i</a:t>
            </a:r>
            <a:r>
              <a:rPr lang="en-US" altLang="en-US" sz="1150" baseline="0" dirty="0">
                <a:latin typeface="Arial" pitchFamily="34" charset="0"/>
                <a:ea typeface="ＭＳ Ｐゴシック" pitchFamily="34" charset="-128"/>
              </a:rPr>
              <a:t> is an abbreviation for phosphate group.</a:t>
            </a:r>
          </a:p>
          <a:p>
            <a:pPr>
              <a:spcBef>
                <a:spcPts val="432"/>
              </a:spcBef>
            </a:pPr>
            <a:r>
              <a:rPr lang="en-US" altLang="en-US" sz="1150" baseline="0" dirty="0" smtClean="0">
                <a:latin typeface="Arial" pitchFamily="34" charset="0"/>
                <a:ea typeface="ＭＳ Ｐゴシック" pitchFamily="34" charset="-128"/>
              </a:rPr>
              <a:t>1  A </a:t>
            </a:r>
            <a:r>
              <a:rPr lang="en-US" altLang="en-US" sz="1150" baseline="0" dirty="0">
                <a:latin typeface="Arial" pitchFamily="34" charset="0"/>
                <a:ea typeface="ＭＳ Ｐゴシック" pitchFamily="34" charset="-128"/>
              </a:rPr>
              <a:t>photosystem II absorbs a photon and emits electrons.</a:t>
            </a:r>
          </a:p>
          <a:p>
            <a:pPr>
              <a:spcBef>
                <a:spcPts val="432"/>
              </a:spcBef>
            </a:pPr>
            <a:r>
              <a:rPr lang="en-US" altLang="en-US" sz="1150" baseline="0" dirty="0" smtClean="0">
                <a:latin typeface="Arial" pitchFamily="34" charset="0"/>
                <a:ea typeface="ＭＳ Ｐゴシック" pitchFamily="34" charset="-128"/>
              </a:rPr>
              <a:t>2  The </a:t>
            </a:r>
            <a:r>
              <a:rPr lang="en-US" altLang="en-US" sz="1150" baseline="0" dirty="0">
                <a:latin typeface="Arial" pitchFamily="34" charset="0"/>
                <a:ea typeface="ＭＳ Ｐゴシック" pitchFamily="34" charset="-128"/>
              </a:rPr>
              <a:t>photosystem pulls replacement electrons from water molecules, which then break apart into hydrogen ions and oxygen. The oxygen leaves the cell as O</a:t>
            </a:r>
            <a:r>
              <a:rPr lang="en-US" altLang="en-US" sz="1150" baseline="-25000" dirty="0">
                <a:latin typeface="Arial" pitchFamily="34" charset="0"/>
                <a:ea typeface="ＭＳ Ｐゴシック" pitchFamily="34" charset="-128"/>
              </a:rPr>
              <a:t>2</a:t>
            </a:r>
            <a:r>
              <a:rPr lang="en-US" altLang="en-US" sz="1150" baseline="0" dirty="0">
                <a:latin typeface="Arial" pitchFamily="34" charset="0"/>
                <a:ea typeface="ＭＳ Ｐゴシック" pitchFamily="34" charset="-128"/>
              </a:rPr>
              <a:t> gas.</a:t>
            </a:r>
          </a:p>
          <a:p>
            <a:pPr>
              <a:spcBef>
                <a:spcPts val="432"/>
              </a:spcBef>
            </a:pPr>
            <a:r>
              <a:rPr lang="en-US" altLang="en-US" sz="1150" baseline="0" dirty="0" smtClean="0">
                <a:latin typeface="Arial" pitchFamily="34" charset="0"/>
                <a:ea typeface="ＭＳ Ｐゴシック" pitchFamily="34" charset="-128"/>
              </a:rPr>
              <a:t>3  The </a:t>
            </a:r>
            <a:r>
              <a:rPr lang="en-US" altLang="en-US" sz="1150" baseline="0" dirty="0">
                <a:latin typeface="Arial" pitchFamily="34" charset="0"/>
                <a:ea typeface="ＭＳ Ｐゴシック" pitchFamily="34" charset="-128"/>
              </a:rPr>
              <a:t>electrons enter an electron transport chain in the thylakoid membrane.</a:t>
            </a:r>
          </a:p>
          <a:p>
            <a:pPr>
              <a:spcBef>
                <a:spcPts val="432"/>
              </a:spcBef>
            </a:pPr>
            <a:r>
              <a:rPr lang="en-US" altLang="en-US" sz="1150" baseline="0" dirty="0" smtClean="0">
                <a:latin typeface="Arial" pitchFamily="34" charset="0"/>
                <a:ea typeface="ＭＳ Ｐゴシック" pitchFamily="34" charset="-128"/>
              </a:rPr>
              <a:t>4  Energy </a:t>
            </a:r>
            <a:r>
              <a:rPr lang="en-US" altLang="en-US" sz="1150" baseline="0" dirty="0">
                <a:latin typeface="Arial" pitchFamily="34" charset="0"/>
                <a:ea typeface="ＭＳ Ｐゴシック" pitchFamily="34" charset="-128"/>
              </a:rPr>
              <a:t>released by the electrons as they move through the chain is used to actively transport hydrogen ions from the stroma into the thylakoid compartment. A hydrogen ion gradient forms across the thylakoid membrane.</a:t>
            </a:r>
          </a:p>
          <a:p>
            <a:pPr>
              <a:spcBef>
                <a:spcPts val="432"/>
              </a:spcBef>
            </a:pPr>
            <a:r>
              <a:rPr lang="en-US" altLang="en-US" sz="1150" baseline="0" dirty="0" smtClean="0">
                <a:latin typeface="Arial" pitchFamily="34" charset="0"/>
                <a:ea typeface="ＭＳ Ｐゴシック" pitchFamily="34" charset="-128"/>
              </a:rPr>
              <a:t>5  A </a:t>
            </a:r>
            <a:r>
              <a:rPr lang="en-US" altLang="en-US" sz="1150" baseline="0" dirty="0">
                <a:latin typeface="Arial" pitchFamily="34" charset="0"/>
                <a:ea typeface="ＭＳ Ｐゴシック" pitchFamily="34" charset="-128"/>
              </a:rPr>
              <a:t>photosystem I absorbs a photon and emits electrons. Replacement electrons come from photosystem II via an electron transfer chain.</a:t>
            </a:r>
          </a:p>
          <a:p>
            <a:pPr>
              <a:spcBef>
                <a:spcPts val="432"/>
              </a:spcBef>
            </a:pPr>
            <a:r>
              <a:rPr lang="en-US" altLang="en-US" sz="1150" baseline="0" dirty="0" smtClean="0">
                <a:latin typeface="Arial" pitchFamily="34" charset="0"/>
                <a:ea typeface="ＭＳ Ｐゴシック" pitchFamily="34" charset="-128"/>
              </a:rPr>
              <a:t>6  Electrons </a:t>
            </a:r>
            <a:r>
              <a:rPr lang="en-US" altLang="en-US" sz="1150" baseline="0" dirty="0">
                <a:latin typeface="Arial" pitchFamily="34" charset="0"/>
                <a:ea typeface="ＭＳ Ｐゴシック" pitchFamily="34" charset="-128"/>
              </a:rPr>
              <a:t>emitted from photosystem I move through a different electron transfer chain, then combine with NADP</a:t>
            </a:r>
            <a:r>
              <a:rPr lang="en-US" altLang="en-US" sz="1150" baseline="30000" dirty="0">
                <a:latin typeface="Arial" pitchFamily="34" charset="0"/>
                <a:ea typeface="ＭＳ Ｐゴシック" pitchFamily="34" charset="-128"/>
              </a:rPr>
              <a:t>+</a:t>
            </a:r>
            <a:r>
              <a:rPr lang="en-US" altLang="en-US" sz="1150" baseline="0" dirty="0">
                <a:latin typeface="Arial" pitchFamily="34" charset="0"/>
                <a:ea typeface="ＭＳ Ｐゴシック" pitchFamily="34" charset="-128"/>
              </a:rPr>
              <a:t> and H</a:t>
            </a:r>
            <a:r>
              <a:rPr lang="en-US" altLang="en-US" sz="1150" baseline="30000" dirty="0">
                <a:latin typeface="Arial" pitchFamily="34" charset="0"/>
                <a:ea typeface="ＭＳ Ｐゴシック" pitchFamily="34" charset="-128"/>
              </a:rPr>
              <a:t>+</a:t>
            </a:r>
            <a:r>
              <a:rPr lang="en-US" altLang="en-US" sz="1150" baseline="0" dirty="0">
                <a:latin typeface="Arial" pitchFamily="34" charset="0"/>
                <a:ea typeface="ＭＳ Ｐゴシック" pitchFamily="34" charset="-128"/>
              </a:rPr>
              <a:t> to form NADPH.</a:t>
            </a:r>
          </a:p>
          <a:p>
            <a:pPr>
              <a:spcBef>
                <a:spcPts val="432"/>
              </a:spcBef>
            </a:pPr>
            <a:r>
              <a:rPr lang="en-US" altLang="en-US" sz="1150" baseline="0" dirty="0" smtClean="0">
                <a:latin typeface="Arial" pitchFamily="34" charset="0"/>
                <a:ea typeface="ＭＳ Ｐゴシック" pitchFamily="34" charset="-128"/>
              </a:rPr>
              <a:t>7  Hydrogen </a:t>
            </a:r>
            <a:r>
              <a:rPr lang="en-US" altLang="en-US" sz="1150" baseline="0" dirty="0">
                <a:latin typeface="Arial" pitchFamily="34" charset="0"/>
                <a:ea typeface="ＭＳ Ｐゴシック" pitchFamily="34" charset="-128"/>
              </a:rPr>
              <a:t>ions in the thylakoid compartment follow their gradient across the thylakoid membrane by flowing through the interior of ATP synthases.</a:t>
            </a:r>
          </a:p>
          <a:p>
            <a:pPr>
              <a:spcBef>
                <a:spcPts val="432"/>
              </a:spcBef>
            </a:pPr>
            <a:r>
              <a:rPr lang="en-US" altLang="en-US" sz="1150" baseline="0" dirty="0" smtClean="0">
                <a:latin typeface="Arial" pitchFamily="34" charset="0"/>
                <a:ea typeface="ＭＳ Ｐゴシック" pitchFamily="34" charset="-128"/>
              </a:rPr>
              <a:t>8  Hydrogen </a:t>
            </a:r>
            <a:r>
              <a:rPr lang="en-US" altLang="en-US" sz="1150" baseline="0" dirty="0">
                <a:latin typeface="Arial" pitchFamily="34" charset="0"/>
                <a:ea typeface="ＭＳ Ｐゴシック" pitchFamily="34" charset="-128"/>
              </a:rPr>
              <a:t>ion flow causes ATP synthases to phosphorylate ADP, so ATP forms in the stroma.</a:t>
            </a:r>
            <a:endParaRPr lang="en-US" altLang="en-US" sz="1150" dirty="0">
              <a:latin typeface="Arial" pitchFamily="34" charset="0"/>
              <a:ea typeface="ＭＳ Ｐゴシック" pitchFamily="34" charset="-128"/>
            </a:endParaRPr>
          </a:p>
        </p:txBody>
      </p:sp>
      <p:sp>
        <p:nvSpPr>
          <p:cNvPr id="83972" name="Slide Number Placeholder 3"/>
          <p:cNvSpPr>
            <a:spLocks noGrp="1"/>
          </p:cNvSpPr>
          <p:nvPr>
            <p:ph type="sldNum" sz="quarter" idx="5"/>
          </p:nvPr>
        </p:nvSpPr>
        <p:spPr>
          <a:noFill/>
        </p:spPr>
        <p:txBody>
          <a:bodyPr/>
          <a:lstStyle/>
          <a:p>
            <a:fld id="{9EE41D2D-1E4B-4D22-B079-796C1A4B56E4}" type="slidenum">
              <a:rPr lang="en-US" altLang="en-US" smtClean="0">
                <a:latin typeface="Arial" pitchFamily="34" charset="0"/>
                <a:ea typeface="ＭＳ Ｐゴシック" pitchFamily="34" charset="-128"/>
              </a:rPr>
              <a:pPr/>
              <a:t>25</a:t>
            </a:fld>
            <a:endParaRPr lang="en-US" altLang="en-US" dirty="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86020" name="Slide Number Placeholder 3"/>
          <p:cNvSpPr>
            <a:spLocks noGrp="1"/>
          </p:cNvSpPr>
          <p:nvPr>
            <p:ph type="sldNum" sz="quarter" idx="5"/>
          </p:nvPr>
        </p:nvSpPr>
        <p:spPr>
          <a:noFill/>
        </p:spPr>
        <p:txBody>
          <a:bodyPr/>
          <a:lstStyle/>
          <a:p>
            <a:fld id="{793D3E2A-3B04-403F-AE31-4E66DCC249F8}" type="slidenum">
              <a:rPr lang="en-US" altLang="en-US" smtClean="0">
                <a:latin typeface="Arial" pitchFamily="34" charset="0"/>
                <a:ea typeface="ＭＳ Ｐゴシック" pitchFamily="34" charset="-128"/>
              </a:rPr>
              <a:pPr/>
              <a:t>26</a:t>
            </a:fld>
            <a:endParaRPr lang="en-US" altLang="en-US" dirty="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6.9</a:t>
            </a:r>
            <a:r>
              <a:rPr lang="en-US" altLang="en-US" baseline="0" dirty="0">
                <a:latin typeface="Arial" pitchFamily="34" charset="0"/>
                <a:ea typeface="ＭＳ Ｐゴシック" pitchFamily="34" charset="-128"/>
              </a:rPr>
              <a:t> Light-dependent reactions, cyclic pathway. Electrons released from photosystem I enter an electron transfer chain, then cycle back to the photosystem. ATP is produced, but not oxygen or NADPH.</a:t>
            </a:r>
            <a:endParaRPr lang="en-US" altLang="en-US" dirty="0">
              <a:latin typeface="Arial" pitchFamily="34" charset="0"/>
              <a:ea typeface="ＭＳ Ｐゴシック" pitchFamily="34" charset="-128"/>
            </a:endParaRPr>
          </a:p>
        </p:txBody>
      </p:sp>
      <p:sp>
        <p:nvSpPr>
          <p:cNvPr id="83972" name="Slide Number Placeholder 3"/>
          <p:cNvSpPr>
            <a:spLocks noGrp="1"/>
          </p:cNvSpPr>
          <p:nvPr>
            <p:ph type="sldNum" sz="quarter" idx="5"/>
          </p:nvPr>
        </p:nvSpPr>
        <p:spPr>
          <a:noFill/>
        </p:spPr>
        <p:txBody>
          <a:bodyPr/>
          <a:lstStyle/>
          <a:p>
            <a:fld id="{9EE41D2D-1E4B-4D22-B079-796C1A4B56E4}" type="slidenum">
              <a:rPr lang="en-US" altLang="en-US" smtClean="0">
                <a:latin typeface="Arial" pitchFamily="34" charset="0"/>
                <a:ea typeface="ＭＳ Ｐゴシック" pitchFamily="34" charset="-128"/>
              </a:rPr>
              <a:pPr/>
              <a:t>27</a:t>
            </a:fld>
            <a:endParaRPr lang="en-US" altLang="en-US" dirty="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86020" name="Slide Number Placeholder 3"/>
          <p:cNvSpPr>
            <a:spLocks noGrp="1"/>
          </p:cNvSpPr>
          <p:nvPr>
            <p:ph type="sldNum" sz="quarter" idx="5"/>
          </p:nvPr>
        </p:nvSpPr>
        <p:spPr>
          <a:noFill/>
        </p:spPr>
        <p:txBody>
          <a:bodyPr/>
          <a:lstStyle/>
          <a:p>
            <a:fld id="{793D3E2A-3B04-403F-AE31-4E66DCC249F8}" type="slidenum">
              <a:rPr lang="en-US" altLang="en-US" smtClean="0">
                <a:latin typeface="Arial" pitchFamily="34" charset="0"/>
                <a:ea typeface="ＭＳ Ｐゴシック" pitchFamily="34" charset="-128"/>
              </a:rPr>
              <a:pPr/>
              <a:t>28</a:t>
            </a:fld>
            <a:endParaRPr lang="en-US" altLang="en-US" dirty="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88068" name="Slide Number Placeholder 3"/>
          <p:cNvSpPr>
            <a:spLocks noGrp="1"/>
          </p:cNvSpPr>
          <p:nvPr>
            <p:ph type="sldNum" sz="quarter" idx="5"/>
          </p:nvPr>
        </p:nvSpPr>
        <p:spPr>
          <a:noFill/>
        </p:spPr>
        <p:txBody>
          <a:bodyPr/>
          <a:lstStyle/>
          <a:p>
            <a:fld id="{15E7566A-045D-4DA1-9AEE-406D6AC440F9}" type="slidenum">
              <a:rPr lang="en-US" altLang="en-US" smtClean="0">
                <a:latin typeface="Arial" pitchFamily="34" charset="0"/>
                <a:ea typeface="ＭＳ Ｐゴシック" pitchFamily="34" charset="-128"/>
              </a:rPr>
              <a:pPr/>
              <a:t>29</a:t>
            </a:fld>
            <a:endParaRPr lang="en-US" altLang="en-US" dirty="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89092" name="Slide Number Placeholder 3"/>
          <p:cNvSpPr>
            <a:spLocks noGrp="1"/>
          </p:cNvSpPr>
          <p:nvPr>
            <p:ph type="sldNum" sz="quarter" idx="5"/>
          </p:nvPr>
        </p:nvSpPr>
        <p:spPr>
          <a:noFill/>
        </p:spPr>
        <p:txBody>
          <a:bodyPr/>
          <a:lstStyle/>
          <a:p>
            <a:fld id="{B4C096F7-5790-4930-9735-603B4C827E03}" type="slidenum">
              <a:rPr lang="en-US" altLang="en-US" smtClean="0">
                <a:latin typeface="Arial" pitchFamily="34" charset="0"/>
                <a:ea typeface="ＭＳ Ｐゴシック" pitchFamily="34" charset="-128"/>
              </a:rPr>
              <a:pPr/>
              <a:t>30</a:t>
            </a:fld>
            <a:endParaRPr lang="en-US" altLang="en-US" dirty="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6.1</a:t>
            </a:r>
            <a:r>
              <a:rPr lang="en-US" altLang="en-US" dirty="0">
                <a:latin typeface="Arial" pitchFamily="34" charset="0"/>
                <a:ea typeface="ＭＳ Ｐゴシック" pitchFamily="34" charset="-128"/>
              </a:rPr>
              <a:t> How photosynthesis</a:t>
            </a:r>
            <a:r>
              <a:rPr lang="en-US" altLang="en-US" baseline="0" dirty="0">
                <a:latin typeface="Arial" pitchFamily="34" charset="0"/>
                <a:ea typeface="ＭＳ Ｐゴシック" pitchFamily="34" charset="-128"/>
              </a:rPr>
              <a:t> sustains life. Photosynthetic autotrophs get energy from sunlight, and carbon from carbon dioxide. Most heterotrophs </a:t>
            </a:r>
            <a:r>
              <a:rPr lang="en-US" altLang="en-US" baseline="0" dirty="0" smtClean="0">
                <a:latin typeface="Arial" pitchFamily="34" charset="0"/>
                <a:ea typeface="ＭＳ Ｐゴシック" pitchFamily="34" charset="-128"/>
              </a:rPr>
              <a:t>get their </a:t>
            </a:r>
            <a:r>
              <a:rPr lang="en-US" altLang="en-US" baseline="0" dirty="0">
                <a:latin typeface="Arial" pitchFamily="34" charset="0"/>
                <a:ea typeface="ＭＳ Ｐゴシック" pitchFamily="34" charset="-128"/>
              </a:rPr>
              <a:t>energy and carbon from organic molecules assembled by </a:t>
            </a:r>
            <a:r>
              <a:rPr lang="en-US" altLang="en-US" baseline="0" dirty="0" smtClean="0">
                <a:latin typeface="Arial" pitchFamily="34" charset="0"/>
                <a:ea typeface="ＭＳ Ｐゴシック" pitchFamily="34" charset="-128"/>
              </a:rPr>
              <a:t>photosynthetic </a:t>
            </a:r>
            <a:r>
              <a:rPr lang="en-US" altLang="en-US" baseline="0" dirty="0">
                <a:latin typeface="Arial" pitchFamily="34" charset="0"/>
                <a:ea typeface="ＭＳ Ｐゴシック" pitchFamily="34" charset="-128"/>
              </a:rPr>
              <a:t>autotrophs.</a:t>
            </a:r>
            <a:endParaRPr lang="en-US" altLang="en-US" dirty="0">
              <a:latin typeface="Arial" pitchFamily="34" charset="0"/>
              <a:ea typeface="ＭＳ Ｐゴシック" pitchFamily="34" charset="-128"/>
            </a:endParaRPr>
          </a:p>
        </p:txBody>
      </p:sp>
      <p:sp>
        <p:nvSpPr>
          <p:cNvPr id="60420" name="Slide Number Placeholder 3"/>
          <p:cNvSpPr>
            <a:spLocks noGrp="1"/>
          </p:cNvSpPr>
          <p:nvPr>
            <p:ph type="sldNum" sz="quarter" idx="5"/>
          </p:nvPr>
        </p:nvSpPr>
        <p:spPr>
          <a:noFill/>
        </p:spPr>
        <p:txBody>
          <a:bodyPr/>
          <a:lstStyle/>
          <a:p>
            <a:fld id="{FEF3BA68-BF17-4937-96E5-027043263FFB}" type="slidenum">
              <a:rPr lang="en-US" altLang="en-US" smtClean="0">
                <a:latin typeface="Arial" pitchFamily="34" charset="0"/>
                <a:ea typeface="ＭＳ Ｐゴシック" pitchFamily="34" charset="-128"/>
              </a:rPr>
              <a:pPr/>
              <a:t>4</a:t>
            </a:fld>
            <a:endParaRPr lang="en-US" altLang="en-US" dirty="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6.10</a:t>
            </a:r>
            <a:r>
              <a:rPr lang="en-US" altLang="en-US" dirty="0">
                <a:latin typeface="Arial" pitchFamily="34" charset="0"/>
                <a:ea typeface="ＭＳ Ｐゴシック" pitchFamily="34" charset="-128"/>
              </a:rPr>
              <a:t> The Calvin</a:t>
            </a:r>
            <a:r>
              <a:rPr lang="en-US" altLang="en-US" dirty="0"/>
              <a:t>–</a:t>
            </a:r>
            <a:r>
              <a:rPr lang="en-US" altLang="en-US" dirty="0">
                <a:latin typeface="Arial" pitchFamily="34" charset="0"/>
                <a:ea typeface="ＭＳ Ｐゴシック" pitchFamily="34" charset="-128"/>
              </a:rPr>
              <a:t>Benson</a:t>
            </a:r>
            <a:r>
              <a:rPr lang="en-US" altLang="en-US" baseline="0" dirty="0">
                <a:latin typeface="Arial" pitchFamily="34" charset="0"/>
                <a:ea typeface="ＭＳ Ｐゴシック" pitchFamily="34" charset="-128"/>
              </a:rPr>
              <a:t> cycle in a chloroplast. This is a cross-section of a chloroplast with Calvin</a:t>
            </a:r>
            <a:r>
              <a:rPr lang="en-US" altLang="en-US" dirty="0"/>
              <a:t>–</a:t>
            </a:r>
            <a:r>
              <a:rPr lang="en-US" altLang="en-US" baseline="0" dirty="0">
                <a:latin typeface="Arial" pitchFamily="34" charset="0"/>
                <a:ea typeface="ＭＳ Ｐゴシック" pitchFamily="34" charset="-128"/>
              </a:rPr>
              <a:t>Benson reactions cycling in the stroma. The steps are a summary of three cycles of reactions. Water is also a substrate, but not shown for clarity (Appendix III details the reactions). Black balls signify carbon atoms</a:t>
            </a:r>
            <a:r>
              <a:rPr lang="en-US" altLang="en-US" baseline="0" dirty="0" smtClean="0">
                <a:latin typeface="Arial" pitchFamily="34" charset="0"/>
                <a:ea typeface="ＭＳ Ｐゴシック" pitchFamily="34" charset="-128"/>
              </a:rPr>
              <a:t>.</a:t>
            </a:r>
          </a:p>
          <a:p>
            <a:r>
              <a:rPr lang="en-US" altLang="en-US" baseline="0" dirty="0" smtClean="0">
                <a:latin typeface="Arial" pitchFamily="34" charset="0"/>
                <a:ea typeface="ＭＳ Ｐゴシック" pitchFamily="34" charset="-128"/>
              </a:rPr>
              <a:t>1  Three </a:t>
            </a:r>
            <a:r>
              <a:rPr lang="en-US" altLang="en-US" baseline="0" dirty="0">
                <a:latin typeface="Arial" pitchFamily="34" charset="0"/>
                <a:ea typeface="ＭＳ Ｐゴシック" pitchFamily="34" charset="-128"/>
              </a:rPr>
              <a:t>CO</a:t>
            </a:r>
            <a:r>
              <a:rPr lang="en-US" altLang="en-US" baseline="-25000" dirty="0">
                <a:latin typeface="Arial" pitchFamily="34" charset="0"/>
                <a:ea typeface="ＭＳ Ｐゴシック" pitchFamily="34" charset="-128"/>
              </a:rPr>
              <a:t>2</a:t>
            </a:r>
            <a:r>
              <a:rPr lang="en-US" altLang="en-US" baseline="0" dirty="0">
                <a:latin typeface="Arial" pitchFamily="34" charset="0"/>
                <a:ea typeface="ＭＳ Ｐゴシック" pitchFamily="34" charset="-128"/>
              </a:rPr>
              <a:t> molecules diffuse into a photosynthetic cell, and then into a chloroplast. Rubisco attaches each to a five-carbon RuBP molecule. The resulting intermediates split, so six molecules of three-carbon PGA form</a:t>
            </a:r>
            <a:r>
              <a:rPr lang="en-US" altLang="en-US" baseline="0" dirty="0" smtClean="0">
                <a:latin typeface="Arial" pitchFamily="34" charset="0"/>
                <a:ea typeface="ＭＳ Ｐゴシック" pitchFamily="34" charset="-128"/>
              </a:rPr>
              <a:t>.</a:t>
            </a:r>
          </a:p>
          <a:p>
            <a:r>
              <a:rPr lang="en-US" altLang="en-US" baseline="0" dirty="0" smtClean="0">
                <a:latin typeface="Arial" pitchFamily="34" charset="0"/>
                <a:ea typeface="ＭＳ Ｐゴシック" pitchFamily="34" charset="-128"/>
              </a:rPr>
              <a:t>2  Each </a:t>
            </a:r>
            <a:r>
              <a:rPr lang="en-US" altLang="en-US" baseline="0" dirty="0">
                <a:latin typeface="Arial" pitchFamily="34" charset="0"/>
                <a:ea typeface="ＭＳ Ｐゴシック" pitchFamily="34" charset="-128"/>
              </a:rPr>
              <a:t>PGA gets a phosphate group from ATP, plus hydrogen and electrons from NADPH, so six PGAL form. This phosphorylated sugar is the product of the Calvin</a:t>
            </a:r>
            <a:r>
              <a:rPr lang="en-US" altLang="en-US" dirty="0"/>
              <a:t>–</a:t>
            </a:r>
            <a:r>
              <a:rPr lang="en-US" altLang="en-US" baseline="0" dirty="0">
                <a:latin typeface="Arial" pitchFamily="34" charset="0"/>
                <a:ea typeface="ＭＳ Ｐゴシック" pitchFamily="34" charset="-128"/>
              </a:rPr>
              <a:t>Benson cycle.</a:t>
            </a:r>
          </a:p>
          <a:p>
            <a:r>
              <a:rPr lang="en-US" altLang="en-US" baseline="0" dirty="0" smtClean="0">
                <a:latin typeface="Arial" pitchFamily="34" charset="0"/>
                <a:ea typeface="ＭＳ Ｐゴシック" pitchFamily="34" charset="-128"/>
              </a:rPr>
              <a:t>3  Five </a:t>
            </a:r>
            <a:r>
              <a:rPr lang="en-US" altLang="en-US" baseline="0" dirty="0">
                <a:latin typeface="Arial" pitchFamily="34" charset="0"/>
                <a:ea typeface="ＭＳ Ｐゴシック" pitchFamily="34" charset="-128"/>
              </a:rPr>
              <a:t>PGAL continue in reactions that regenerate 3 RuBP.</a:t>
            </a:r>
          </a:p>
          <a:p>
            <a:r>
              <a:rPr lang="en-US" altLang="en-US" baseline="0" dirty="0" smtClean="0">
                <a:latin typeface="Arial" pitchFamily="34" charset="0"/>
                <a:ea typeface="ＭＳ Ｐゴシック" pitchFamily="34" charset="-128"/>
              </a:rPr>
              <a:t>4  The </a:t>
            </a:r>
            <a:r>
              <a:rPr lang="en-US" altLang="en-US" baseline="0" dirty="0">
                <a:latin typeface="Arial" pitchFamily="34" charset="0"/>
                <a:ea typeface="ＭＳ Ｐゴシック" pitchFamily="34" charset="-128"/>
              </a:rPr>
              <a:t>remaining PGAL is usually exported from the chloroplast. In plant cell cytoplasm, PGAL molecules are combined to form sucrose </a:t>
            </a:r>
            <a:r>
              <a:rPr lang="en-US" altLang="en-US" baseline="0" dirty="0" smtClean="0">
                <a:latin typeface="Arial" pitchFamily="34" charset="0"/>
                <a:ea typeface="ＭＳ Ｐゴシック" pitchFamily="34" charset="-128"/>
              </a:rPr>
              <a:t>5.</a:t>
            </a:r>
            <a:endParaRPr lang="en-US" altLang="en-US" dirty="0">
              <a:latin typeface="Arial" pitchFamily="34" charset="0"/>
              <a:ea typeface="ＭＳ Ｐゴシック" pitchFamily="34" charset="-128"/>
            </a:endParaRPr>
          </a:p>
        </p:txBody>
      </p:sp>
      <p:sp>
        <p:nvSpPr>
          <p:cNvPr id="90116" name="Slide Number Placeholder 3"/>
          <p:cNvSpPr>
            <a:spLocks noGrp="1"/>
          </p:cNvSpPr>
          <p:nvPr>
            <p:ph type="sldNum" sz="quarter" idx="5"/>
          </p:nvPr>
        </p:nvSpPr>
        <p:spPr>
          <a:noFill/>
        </p:spPr>
        <p:txBody>
          <a:bodyPr/>
          <a:lstStyle/>
          <a:p>
            <a:fld id="{E9FBACAE-B8A5-44A7-9384-92A41DE11D9D}" type="slidenum">
              <a:rPr lang="en-US" altLang="en-US" smtClean="0">
                <a:latin typeface="Arial" pitchFamily="34" charset="0"/>
                <a:ea typeface="ＭＳ Ｐゴシック" pitchFamily="34" charset="-128"/>
              </a:rPr>
              <a:pPr/>
              <a:t>31</a:t>
            </a:fld>
            <a:endParaRPr lang="en-US" altLang="en-US" dirty="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92164" name="Slide Number Placeholder 3"/>
          <p:cNvSpPr>
            <a:spLocks noGrp="1"/>
          </p:cNvSpPr>
          <p:nvPr>
            <p:ph type="sldNum" sz="quarter" idx="5"/>
          </p:nvPr>
        </p:nvSpPr>
        <p:spPr>
          <a:noFill/>
        </p:spPr>
        <p:txBody>
          <a:bodyPr/>
          <a:lstStyle/>
          <a:p>
            <a:fld id="{53678C0E-9461-487E-9578-E49448EFE940}" type="slidenum">
              <a:rPr lang="en-US" altLang="en-US" smtClean="0">
                <a:latin typeface="Arial" pitchFamily="34" charset="0"/>
                <a:ea typeface="ＭＳ Ｐゴシック" pitchFamily="34" charset="-128"/>
              </a:rPr>
              <a:pPr/>
              <a:t>32</a:t>
            </a:fld>
            <a:endParaRPr lang="en-US" altLang="en-US" dirty="0">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92164" name="Slide Number Placeholder 3"/>
          <p:cNvSpPr>
            <a:spLocks noGrp="1"/>
          </p:cNvSpPr>
          <p:nvPr>
            <p:ph type="sldNum" sz="quarter" idx="5"/>
          </p:nvPr>
        </p:nvSpPr>
        <p:spPr>
          <a:noFill/>
        </p:spPr>
        <p:txBody>
          <a:bodyPr/>
          <a:lstStyle/>
          <a:p>
            <a:fld id="{53678C0E-9461-487E-9578-E49448EFE940}" type="slidenum">
              <a:rPr lang="en-US" altLang="en-US" smtClean="0">
                <a:latin typeface="Arial" pitchFamily="34" charset="0"/>
                <a:ea typeface="ＭＳ Ｐゴシック" pitchFamily="34" charset="-128"/>
              </a:rPr>
              <a:pPr/>
              <a:t>33</a:t>
            </a:fld>
            <a:endParaRPr lang="en-US" altLang="en-US" dirty="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92164" name="Slide Number Placeholder 3"/>
          <p:cNvSpPr>
            <a:spLocks noGrp="1"/>
          </p:cNvSpPr>
          <p:nvPr>
            <p:ph type="sldNum" sz="quarter" idx="5"/>
          </p:nvPr>
        </p:nvSpPr>
        <p:spPr>
          <a:noFill/>
        </p:spPr>
        <p:txBody>
          <a:bodyPr/>
          <a:lstStyle/>
          <a:p>
            <a:fld id="{53678C0E-9461-487E-9578-E49448EFE940}" type="slidenum">
              <a:rPr lang="en-US" altLang="en-US" smtClean="0">
                <a:latin typeface="Arial" pitchFamily="34" charset="0"/>
                <a:ea typeface="ＭＳ Ｐゴシック" pitchFamily="34" charset="-128"/>
              </a:rPr>
              <a:pPr/>
              <a:t>34</a:t>
            </a:fld>
            <a:endParaRPr lang="en-US" altLang="en-US" dirty="0">
              <a:latin typeface="Arial"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6.11</a:t>
            </a:r>
            <a:r>
              <a:rPr lang="en-US" altLang="en-US" dirty="0">
                <a:latin typeface="Arial" pitchFamily="34" charset="0"/>
                <a:ea typeface="ＭＳ Ｐゴシック" pitchFamily="34" charset="-128"/>
              </a:rPr>
              <a:t> Photorespiration. </a:t>
            </a:r>
          </a:p>
          <a:p>
            <a:r>
              <a:rPr lang="en-US" altLang="en-US" dirty="0">
                <a:latin typeface="Arial" pitchFamily="34" charset="0"/>
                <a:ea typeface="ＭＳ Ｐゴシック" pitchFamily="34" charset="-128"/>
              </a:rPr>
              <a:t>A</a:t>
            </a:r>
            <a:r>
              <a:rPr lang="en-US" altLang="en-US" baseline="0" dirty="0">
                <a:latin typeface="Arial" pitchFamily="34" charset="0"/>
                <a:ea typeface="ＭＳ Ｐゴシック" pitchFamily="34" charset="-128"/>
              </a:rPr>
              <a:t> </a:t>
            </a:r>
            <a:r>
              <a:rPr lang="en-US" altLang="en-US" baseline="0" dirty="0" smtClean="0">
                <a:latin typeface="Arial" pitchFamily="34" charset="0"/>
                <a:ea typeface="ＭＳ Ｐゴシック" pitchFamily="34" charset="-128"/>
              </a:rPr>
              <a:t> Stomata </a:t>
            </a:r>
            <a:r>
              <a:rPr lang="en-US" altLang="en-US" baseline="0" dirty="0">
                <a:latin typeface="Arial" pitchFamily="34" charset="0"/>
                <a:ea typeface="ＭＳ Ｐゴシック" pitchFamily="34" charset="-128"/>
              </a:rPr>
              <a:t>on the surface of a leaf. When these tiny pores are open, they allow gas exchange between the plant’s internal tissues and air. Stomata close to conserve water on hot, dry days, and then gas exchange stops. Oxygen produced by the light-dependent reactions cannot exit the plant, and CO</a:t>
            </a:r>
            <a:r>
              <a:rPr lang="en-US" altLang="en-US" baseline="-25000" dirty="0">
                <a:latin typeface="Arial" pitchFamily="34" charset="0"/>
                <a:ea typeface="ＭＳ Ｐゴシック" pitchFamily="34" charset="-128"/>
              </a:rPr>
              <a:t>2</a:t>
            </a:r>
            <a:r>
              <a:rPr lang="en-US" altLang="en-US" baseline="0" dirty="0">
                <a:latin typeface="Arial" pitchFamily="34" charset="0"/>
                <a:ea typeface="ＭＳ Ｐゴシック" pitchFamily="34" charset="-128"/>
              </a:rPr>
              <a:t> required for the light-independent reactions cannot enter it. Thus, the amount of oxygen rises and the </a:t>
            </a:r>
            <a:r>
              <a:rPr lang="en-US" altLang="en-US" baseline="0" dirty="0" smtClean="0">
                <a:latin typeface="Arial" pitchFamily="34" charset="0"/>
                <a:ea typeface="ＭＳ Ｐゴシック" pitchFamily="34" charset="-128"/>
              </a:rPr>
              <a:t>amount </a:t>
            </a:r>
            <a:r>
              <a:rPr lang="en-US" altLang="en-US" baseline="0" dirty="0">
                <a:latin typeface="Arial" pitchFamily="34" charset="0"/>
                <a:ea typeface="ＭＳ Ｐゴシック" pitchFamily="34" charset="-128"/>
              </a:rPr>
              <a:t>of CO</a:t>
            </a:r>
            <a:r>
              <a:rPr lang="en-US" altLang="en-US" baseline="-25000" dirty="0">
                <a:latin typeface="Arial" pitchFamily="34" charset="0"/>
                <a:ea typeface="ＭＳ Ｐゴシック" pitchFamily="34" charset="-128"/>
              </a:rPr>
              <a:t>2</a:t>
            </a:r>
            <a:r>
              <a:rPr lang="en-US" altLang="en-US" baseline="0" dirty="0">
                <a:latin typeface="Arial" pitchFamily="34" charset="0"/>
                <a:ea typeface="ＭＳ Ｐゴシック" pitchFamily="34" charset="-128"/>
              </a:rPr>
              <a:t> declines in photosynthetic </a:t>
            </a:r>
            <a:r>
              <a:rPr lang="en-US" altLang="en-US" baseline="0" dirty="0" smtClean="0">
                <a:latin typeface="Arial" pitchFamily="34" charset="0"/>
                <a:ea typeface="ＭＳ Ｐゴシック" pitchFamily="34" charset="-128"/>
              </a:rPr>
              <a:t>tissues.</a:t>
            </a:r>
          </a:p>
          <a:p>
            <a:r>
              <a:rPr lang="en-US" altLang="en-US" baseline="0" dirty="0" smtClean="0">
                <a:latin typeface="Arial" pitchFamily="34" charset="0"/>
                <a:ea typeface="ＭＳ Ｐゴシック" pitchFamily="34" charset="-128"/>
              </a:rPr>
              <a:t>B  Photorespiration </a:t>
            </a:r>
            <a:r>
              <a:rPr lang="en-US" altLang="en-US" baseline="0" dirty="0">
                <a:latin typeface="Arial" pitchFamily="34" charset="0"/>
                <a:ea typeface="ＭＳ Ｐゴシック" pitchFamily="34" charset="-128"/>
              </a:rPr>
              <a:t>occurs when the oxygen/CO</a:t>
            </a:r>
            <a:r>
              <a:rPr lang="en-US" altLang="en-US" baseline="-25000" dirty="0">
                <a:latin typeface="Arial" pitchFamily="34" charset="0"/>
                <a:ea typeface="ＭＳ Ｐゴシック" pitchFamily="34" charset="-128"/>
              </a:rPr>
              <a:t>2</a:t>
            </a:r>
            <a:r>
              <a:rPr lang="en-US" altLang="en-US" baseline="0" dirty="0">
                <a:latin typeface="Arial" pitchFamily="34" charset="0"/>
                <a:ea typeface="ＭＳ Ｐゴシック" pitchFamily="34" charset="-128"/>
              </a:rPr>
              <a:t> ratio increases in photosynthetic tissues, causing rubisco to use oxygen as a substrate. Several reactions are necessary to convert the product of this reaction to a molecule that can reenter the Calvin</a:t>
            </a:r>
            <a:r>
              <a:rPr lang="en-US" altLang="en-US" dirty="0"/>
              <a:t>–</a:t>
            </a:r>
            <a:r>
              <a:rPr lang="en-US" altLang="en-US" baseline="0" dirty="0">
                <a:latin typeface="Arial" pitchFamily="34" charset="0"/>
                <a:ea typeface="ＭＳ Ｐゴシック" pitchFamily="34" charset="-128"/>
              </a:rPr>
              <a:t>Benson cycle. Intermediates are transported from the chloroplast to a peroxisome, then a mitochondrion, a peroxisome again, and back to a chloroplast. The energy required to carry out the extra steps make photorespiration an inefficient way to produce sugars.</a:t>
            </a:r>
            <a:endParaRPr lang="en-US" altLang="en-US" dirty="0">
              <a:latin typeface="Arial" pitchFamily="34" charset="0"/>
              <a:ea typeface="ＭＳ Ｐゴシック" pitchFamily="34" charset="-128"/>
            </a:endParaRPr>
          </a:p>
        </p:txBody>
      </p:sp>
      <p:sp>
        <p:nvSpPr>
          <p:cNvPr id="93188" name="Slide Number Placeholder 3"/>
          <p:cNvSpPr>
            <a:spLocks noGrp="1"/>
          </p:cNvSpPr>
          <p:nvPr>
            <p:ph type="sldNum" sz="quarter" idx="5"/>
          </p:nvPr>
        </p:nvSpPr>
        <p:spPr>
          <a:noFill/>
        </p:spPr>
        <p:txBody>
          <a:bodyPr/>
          <a:lstStyle/>
          <a:p>
            <a:fld id="{AE3F612C-75CA-425E-9BC5-974D3864FB3A}" type="slidenum">
              <a:rPr lang="en-US" altLang="en-US" smtClean="0">
                <a:latin typeface="Arial" pitchFamily="34" charset="0"/>
                <a:ea typeface="ＭＳ Ｐゴシック" pitchFamily="34" charset="-128"/>
              </a:rPr>
              <a:pPr/>
              <a:t>35</a:t>
            </a:fld>
            <a:endParaRPr lang="en-US" altLang="en-US" dirty="0">
              <a:latin typeface="Arial"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95236" name="Slide Number Placeholder 3"/>
          <p:cNvSpPr>
            <a:spLocks noGrp="1"/>
          </p:cNvSpPr>
          <p:nvPr>
            <p:ph type="sldNum" sz="quarter" idx="5"/>
          </p:nvPr>
        </p:nvSpPr>
        <p:spPr>
          <a:noFill/>
        </p:spPr>
        <p:txBody>
          <a:bodyPr/>
          <a:lstStyle/>
          <a:p>
            <a:fld id="{20A92FA5-B0FD-405D-9EB3-B9E3D975873E}" type="slidenum">
              <a:rPr lang="en-US" altLang="en-US" smtClean="0">
                <a:latin typeface="Arial" pitchFamily="34" charset="0"/>
                <a:ea typeface="ＭＳ Ｐゴシック" pitchFamily="34" charset="-128"/>
              </a:rPr>
              <a:pPr/>
              <a:t>36</a:t>
            </a:fld>
            <a:endParaRPr lang="en-US" altLang="en-US" dirty="0">
              <a:latin typeface="Arial"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95236" name="Slide Number Placeholder 3"/>
          <p:cNvSpPr>
            <a:spLocks noGrp="1"/>
          </p:cNvSpPr>
          <p:nvPr>
            <p:ph type="sldNum" sz="quarter" idx="5"/>
          </p:nvPr>
        </p:nvSpPr>
        <p:spPr>
          <a:noFill/>
        </p:spPr>
        <p:txBody>
          <a:bodyPr/>
          <a:lstStyle/>
          <a:p>
            <a:fld id="{20A92FA5-B0FD-405D-9EB3-B9E3D975873E}" type="slidenum">
              <a:rPr lang="en-US" altLang="en-US" smtClean="0">
                <a:latin typeface="Arial" pitchFamily="34" charset="0"/>
                <a:ea typeface="ＭＳ Ｐゴシック" pitchFamily="34" charset="-128"/>
              </a:rPr>
              <a:pPr/>
              <a:t>37</a:t>
            </a:fld>
            <a:endParaRPr lang="en-US" altLang="en-US" dirty="0">
              <a:latin typeface="Arial"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6.12</a:t>
            </a:r>
            <a:r>
              <a:rPr lang="en-US" altLang="en-US" baseline="0" dirty="0">
                <a:latin typeface="Arial" pitchFamily="34" charset="0"/>
                <a:ea typeface="ＭＳ Ｐゴシック" pitchFamily="34" charset="-128"/>
              </a:rPr>
              <a:t> C4 plant adaptations minimize </a:t>
            </a:r>
            <a:r>
              <a:rPr lang="en-US" altLang="en-US" baseline="0" dirty="0" smtClean="0">
                <a:latin typeface="Arial" pitchFamily="34" charset="0"/>
                <a:ea typeface="ＭＳ Ｐゴシック" pitchFamily="34" charset="-128"/>
              </a:rPr>
              <a:t>photorespiration.</a:t>
            </a:r>
          </a:p>
          <a:p>
            <a:r>
              <a:rPr lang="en-US" altLang="en-US" baseline="0" dirty="0" smtClean="0">
                <a:latin typeface="Arial" pitchFamily="34" charset="0"/>
                <a:ea typeface="ＭＳ Ｐゴシック" pitchFamily="34" charset="-128"/>
              </a:rPr>
              <a:t>A  In </a:t>
            </a:r>
            <a:r>
              <a:rPr lang="en-US" altLang="en-US" baseline="0" dirty="0">
                <a:latin typeface="Arial" pitchFamily="34" charset="0"/>
                <a:ea typeface="ＭＳ Ｐゴシック" pitchFamily="34" charset="-128"/>
              </a:rPr>
              <a:t>a C3 plant (barley, left), chloroplasts</a:t>
            </a:r>
            <a:r>
              <a:rPr lang="en-US" sz="1200" kern="1200" dirty="0">
                <a:solidFill>
                  <a:schemeClr val="tx1"/>
                </a:solidFill>
                <a:effectLst/>
                <a:latin typeface="Arial" charset="0"/>
                <a:ea typeface="ＭＳ Ｐゴシック" pitchFamily="28" charset="-128"/>
                <a:cs typeface="+mn-cs"/>
              </a:rPr>
              <a:t>—</a:t>
            </a:r>
            <a:r>
              <a:rPr lang="en-US" altLang="en-US" baseline="0" dirty="0">
                <a:latin typeface="Arial" pitchFamily="34" charset="0"/>
                <a:ea typeface="ＭＳ Ｐゴシック" pitchFamily="34" charset="-128"/>
              </a:rPr>
              <a:t>the sites of carbon fixation</a:t>
            </a:r>
            <a:r>
              <a:rPr lang="en-US" sz="1200" kern="1200" dirty="0">
                <a:solidFill>
                  <a:schemeClr val="tx1"/>
                </a:solidFill>
                <a:effectLst/>
                <a:latin typeface="Arial" charset="0"/>
                <a:ea typeface="ＭＳ Ｐゴシック" pitchFamily="28" charset="-128"/>
                <a:cs typeface="+mn-cs"/>
              </a:rPr>
              <a:t>—</a:t>
            </a:r>
            <a:r>
              <a:rPr lang="en-US" altLang="en-US" baseline="0" dirty="0">
                <a:latin typeface="Arial" pitchFamily="34" charset="0"/>
                <a:ea typeface="ＭＳ Ｐゴシック" pitchFamily="34" charset="-128"/>
              </a:rPr>
              <a:t>occur mainly in mesophyll cells. A C4 plant (millet, right) has chloroplasts in mesophyll cells and in bundle-sheath cells, so it can carry out photosynthesis in both types of cells. C4 plants minimize photorespiration by fixing carbon twice, in the two cell types.</a:t>
            </a:r>
            <a:endParaRPr lang="en-US" altLang="en-US" dirty="0">
              <a:latin typeface="Arial" pitchFamily="34" charset="0"/>
              <a:ea typeface="ＭＳ Ｐゴシック" pitchFamily="34" charset="-128"/>
            </a:endParaRPr>
          </a:p>
        </p:txBody>
      </p:sp>
      <p:sp>
        <p:nvSpPr>
          <p:cNvPr id="97284" name="Slide Number Placeholder 3"/>
          <p:cNvSpPr>
            <a:spLocks noGrp="1"/>
          </p:cNvSpPr>
          <p:nvPr>
            <p:ph type="sldNum" sz="quarter" idx="5"/>
          </p:nvPr>
        </p:nvSpPr>
        <p:spPr>
          <a:noFill/>
        </p:spPr>
        <p:txBody>
          <a:bodyPr/>
          <a:lstStyle/>
          <a:p>
            <a:fld id="{6F1364C0-7244-45F5-9266-682018CC9609}" type="slidenum">
              <a:rPr lang="en-US" altLang="en-US" smtClean="0">
                <a:latin typeface="Arial" pitchFamily="34" charset="0"/>
                <a:ea typeface="ＭＳ Ｐゴシック" pitchFamily="34" charset="-128"/>
              </a:rPr>
              <a:pPr/>
              <a:t>38</a:t>
            </a:fld>
            <a:endParaRPr lang="en-US" altLang="en-US" dirty="0">
              <a:latin typeface="Arial" pitchFamily="3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6.12</a:t>
            </a:r>
            <a:r>
              <a:rPr lang="en-US" altLang="en-US" baseline="0" dirty="0">
                <a:latin typeface="Arial" pitchFamily="34" charset="0"/>
                <a:ea typeface="ＭＳ Ｐゴシック" pitchFamily="34" charset="-128"/>
              </a:rPr>
              <a:t> C4 plant adaptations minimize </a:t>
            </a:r>
            <a:r>
              <a:rPr lang="en-US" altLang="en-US" baseline="0" dirty="0" smtClean="0">
                <a:latin typeface="Arial" pitchFamily="34" charset="0"/>
                <a:ea typeface="ＭＳ Ｐゴシック" pitchFamily="34" charset="-128"/>
              </a:rPr>
              <a:t>photorespiration</a:t>
            </a:r>
            <a:r>
              <a:rPr lang="en-US" altLang="en-US" dirty="0" smtClean="0">
                <a:latin typeface="Arial" pitchFamily="34" charset="0"/>
                <a:ea typeface="ＭＳ Ｐゴシック" pitchFamily="34" charset="-128"/>
              </a:rPr>
              <a:t>.</a:t>
            </a:r>
          </a:p>
          <a:p>
            <a:r>
              <a:rPr lang="en-US" altLang="en-US" dirty="0" smtClean="0">
                <a:latin typeface="Arial" pitchFamily="34" charset="0"/>
                <a:ea typeface="ＭＳ Ｐゴシック" pitchFamily="34" charset="-128"/>
              </a:rPr>
              <a:t>B</a:t>
            </a:r>
            <a:r>
              <a:rPr lang="en-US" altLang="en-US" b="1" dirty="0" smtClean="0">
                <a:latin typeface="Arial" pitchFamily="34" charset="0"/>
                <a:ea typeface="ＭＳ Ｐゴシック" pitchFamily="34" charset="-128"/>
              </a:rPr>
              <a:t> </a:t>
            </a:r>
            <a:r>
              <a:rPr lang="en-US" altLang="en-US" dirty="0" smtClean="0">
                <a:latin typeface="Arial" pitchFamily="34" charset="0"/>
                <a:ea typeface="ＭＳ Ｐゴシック" pitchFamily="34" charset="-128"/>
              </a:rPr>
              <a:t> </a:t>
            </a:r>
            <a:r>
              <a:rPr lang="en-US" altLang="en-US" dirty="0">
                <a:latin typeface="Arial" pitchFamily="34" charset="0"/>
                <a:ea typeface="ＭＳ Ｐゴシック" pitchFamily="34" charset="-128"/>
              </a:rPr>
              <a:t>In C4 plants, as in C3 plants, oxygen builds</a:t>
            </a:r>
            <a:r>
              <a:rPr lang="en-US" altLang="en-US" baseline="0" dirty="0">
                <a:latin typeface="Arial" pitchFamily="34" charset="0"/>
                <a:ea typeface="ＭＳ Ｐゴシック" pitchFamily="34" charset="-128"/>
              </a:rPr>
              <a:t> up when stomata close during photosynthesis. However, C4 plants fix carbon twice, first in mesophyll cells and then in bundle-sheath cells. This strategy minimizes photorespiration because it keeps the CO</a:t>
            </a:r>
            <a:r>
              <a:rPr lang="en-US" altLang="en-US" baseline="-25000" dirty="0">
                <a:latin typeface="Arial" pitchFamily="34" charset="0"/>
                <a:ea typeface="ＭＳ Ｐゴシック" pitchFamily="34" charset="-128"/>
              </a:rPr>
              <a:t>2</a:t>
            </a:r>
            <a:r>
              <a:rPr lang="en-US" altLang="en-US" baseline="0" dirty="0">
                <a:latin typeface="Arial" pitchFamily="34" charset="0"/>
                <a:ea typeface="ＭＳ Ｐゴシック" pitchFamily="34" charset="-128"/>
              </a:rPr>
              <a:t> concentration high and the O</a:t>
            </a:r>
            <a:r>
              <a:rPr lang="en-US" altLang="en-US" baseline="-25000" dirty="0">
                <a:latin typeface="Arial" pitchFamily="34" charset="0"/>
                <a:ea typeface="ＭＳ Ｐゴシック" pitchFamily="34" charset="-128"/>
              </a:rPr>
              <a:t>2</a:t>
            </a:r>
            <a:r>
              <a:rPr lang="en-US" altLang="en-US" baseline="0" dirty="0">
                <a:latin typeface="Arial" pitchFamily="34" charset="0"/>
                <a:ea typeface="ＭＳ Ｐゴシック" pitchFamily="34" charset="-128"/>
              </a:rPr>
              <a:t> concentration low, near rubisco.</a:t>
            </a:r>
            <a:endParaRPr lang="en-US" altLang="en-US" dirty="0">
              <a:latin typeface="Arial" pitchFamily="34" charset="0"/>
              <a:ea typeface="ＭＳ Ｐゴシック" pitchFamily="34" charset="-128"/>
            </a:endParaRPr>
          </a:p>
        </p:txBody>
      </p:sp>
      <p:sp>
        <p:nvSpPr>
          <p:cNvPr id="97284" name="Slide Number Placeholder 3"/>
          <p:cNvSpPr>
            <a:spLocks noGrp="1"/>
          </p:cNvSpPr>
          <p:nvPr>
            <p:ph type="sldNum" sz="quarter" idx="5"/>
          </p:nvPr>
        </p:nvSpPr>
        <p:spPr>
          <a:noFill/>
        </p:spPr>
        <p:txBody>
          <a:bodyPr/>
          <a:lstStyle/>
          <a:p>
            <a:fld id="{6F1364C0-7244-45F5-9266-682018CC9609}" type="slidenum">
              <a:rPr lang="en-US" altLang="en-US" smtClean="0">
                <a:latin typeface="Arial" pitchFamily="34" charset="0"/>
                <a:ea typeface="ＭＳ Ｐゴシック" pitchFamily="34" charset="-128"/>
              </a:rPr>
              <a:pPr/>
              <a:t>39</a:t>
            </a:fld>
            <a:endParaRPr lang="en-US" altLang="en-US" dirty="0">
              <a:latin typeface="Arial" pitchFamily="3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6.12</a:t>
            </a:r>
            <a:r>
              <a:rPr lang="en-US" altLang="en-US" baseline="0" dirty="0">
                <a:latin typeface="Arial" pitchFamily="34" charset="0"/>
                <a:ea typeface="ＭＳ Ｐゴシック" pitchFamily="34" charset="-128"/>
              </a:rPr>
              <a:t> C4 plant adaptations minimize </a:t>
            </a:r>
            <a:r>
              <a:rPr lang="en-US" altLang="en-US" baseline="0" dirty="0" smtClean="0">
                <a:latin typeface="Arial" pitchFamily="34" charset="0"/>
                <a:ea typeface="ＭＳ Ｐゴシック" pitchFamily="34" charset="-128"/>
              </a:rPr>
              <a:t>photorespiration.</a:t>
            </a:r>
          </a:p>
          <a:p>
            <a:r>
              <a:rPr lang="en-US" altLang="en-US" dirty="0" smtClean="0">
                <a:latin typeface="Arial" pitchFamily="34" charset="0"/>
                <a:ea typeface="ＭＳ Ｐゴシック" pitchFamily="34" charset="-128"/>
              </a:rPr>
              <a:t>C  Crabgrass </a:t>
            </a:r>
            <a:r>
              <a:rPr lang="en-US" altLang="en-US" dirty="0">
                <a:latin typeface="Arial" pitchFamily="34" charset="0"/>
                <a:ea typeface="ＭＳ Ｐゴシック" pitchFamily="34" charset="-128"/>
              </a:rPr>
              <a:t>“weeds” overgrowing a lawn. Crabgrasses, which are C4 plants, thrive in hot, dry summers, when they easily outcompete Kentucky bluegrass and other fine-leaved C3 grasses commonly planted in residential lawns.</a:t>
            </a:r>
          </a:p>
        </p:txBody>
      </p:sp>
      <p:sp>
        <p:nvSpPr>
          <p:cNvPr id="98308" name="Slide Number Placeholder 3"/>
          <p:cNvSpPr>
            <a:spLocks noGrp="1"/>
          </p:cNvSpPr>
          <p:nvPr>
            <p:ph type="sldNum" sz="quarter" idx="5"/>
          </p:nvPr>
        </p:nvSpPr>
        <p:spPr>
          <a:noFill/>
        </p:spPr>
        <p:txBody>
          <a:bodyPr/>
          <a:lstStyle/>
          <a:p>
            <a:fld id="{B2B23EC9-5ECD-40E3-AE19-A45605A79682}" type="slidenum">
              <a:rPr lang="en-US" altLang="en-US" smtClean="0">
                <a:latin typeface="Arial" pitchFamily="34" charset="0"/>
                <a:ea typeface="ＭＳ Ｐゴシック" pitchFamily="34" charset="-128"/>
              </a:rPr>
              <a:pPr/>
              <a:t>40</a:t>
            </a:fld>
            <a:endParaRPr lang="en-US" altLang="en-US" dirty="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60420" name="Slide Number Placeholder 3"/>
          <p:cNvSpPr>
            <a:spLocks noGrp="1"/>
          </p:cNvSpPr>
          <p:nvPr>
            <p:ph type="sldNum" sz="quarter" idx="5"/>
          </p:nvPr>
        </p:nvSpPr>
        <p:spPr>
          <a:noFill/>
        </p:spPr>
        <p:txBody>
          <a:bodyPr/>
          <a:lstStyle/>
          <a:p>
            <a:fld id="{FEF3BA68-BF17-4937-96E5-027043263FFB}" type="slidenum">
              <a:rPr lang="en-US" altLang="en-US" smtClean="0">
                <a:latin typeface="Arial" pitchFamily="34" charset="0"/>
                <a:ea typeface="ＭＳ Ｐゴシック" pitchFamily="34" charset="-128"/>
              </a:rPr>
              <a:pPr/>
              <a:t>5</a:t>
            </a:fld>
            <a:endParaRPr lang="en-US" altLang="en-US" dirty="0">
              <a:latin typeface="Arial" pitchFamily="3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96260" name="Slide Number Placeholder 3"/>
          <p:cNvSpPr>
            <a:spLocks noGrp="1"/>
          </p:cNvSpPr>
          <p:nvPr>
            <p:ph type="sldNum" sz="quarter" idx="5"/>
          </p:nvPr>
        </p:nvSpPr>
        <p:spPr>
          <a:noFill/>
        </p:spPr>
        <p:txBody>
          <a:bodyPr/>
          <a:lstStyle/>
          <a:p>
            <a:fld id="{5813FFAE-6C19-45EB-8826-D3853DE8E2D6}" type="slidenum">
              <a:rPr lang="en-US" altLang="en-US" smtClean="0">
                <a:latin typeface="Arial" pitchFamily="34" charset="0"/>
                <a:ea typeface="ＭＳ Ｐゴシック" pitchFamily="34" charset="-128"/>
              </a:rPr>
              <a:pPr/>
              <a:t>41</a:t>
            </a:fld>
            <a:endParaRPr lang="en-US" altLang="en-US" dirty="0">
              <a:latin typeface="Arial"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99332" name="Slide Number Placeholder 3"/>
          <p:cNvSpPr>
            <a:spLocks noGrp="1"/>
          </p:cNvSpPr>
          <p:nvPr>
            <p:ph type="sldNum" sz="quarter" idx="5"/>
          </p:nvPr>
        </p:nvSpPr>
        <p:spPr>
          <a:noFill/>
        </p:spPr>
        <p:txBody>
          <a:bodyPr/>
          <a:lstStyle/>
          <a:p>
            <a:fld id="{79378CB7-EEB7-43D5-9935-C3B482AC0641}" type="slidenum">
              <a:rPr lang="en-US" altLang="en-US" smtClean="0">
                <a:latin typeface="Arial" pitchFamily="34" charset="0"/>
                <a:ea typeface="ＭＳ Ｐゴシック" pitchFamily="34" charset="-128"/>
              </a:rPr>
              <a:pPr/>
              <a:t>42</a:t>
            </a:fld>
            <a:endParaRPr lang="en-US" altLang="en-US" dirty="0">
              <a:latin typeface="Arial" pitchFamily="3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100356" name="Slide Number Placeholder 3"/>
          <p:cNvSpPr>
            <a:spLocks noGrp="1"/>
          </p:cNvSpPr>
          <p:nvPr>
            <p:ph type="sldNum" sz="quarter" idx="5"/>
          </p:nvPr>
        </p:nvSpPr>
        <p:spPr>
          <a:noFill/>
        </p:spPr>
        <p:txBody>
          <a:bodyPr/>
          <a:lstStyle/>
          <a:p>
            <a:fld id="{9944BDD9-B5E5-49D6-A904-E3A1165AACCC}" type="slidenum">
              <a:rPr lang="en-US" altLang="en-US" smtClean="0">
                <a:latin typeface="Arial" pitchFamily="34" charset="0"/>
                <a:ea typeface="ＭＳ Ｐゴシック" pitchFamily="34" charset="-128"/>
              </a:rPr>
              <a:pPr/>
              <a:t>43</a:t>
            </a:fld>
            <a:endParaRPr lang="en-US" altLang="en-US" dirty="0">
              <a:latin typeface="Arial" pitchFamily="34"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6.13</a:t>
            </a:r>
            <a:r>
              <a:rPr lang="en-US" altLang="en-US" dirty="0">
                <a:latin typeface="Arial" pitchFamily="34" charset="0"/>
                <a:ea typeface="ＭＳ Ｐゴシック" pitchFamily="34" charset="-128"/>
              </a:rPr>
              <a:t> Air pollution</a:t>
            </a:r>
            <a:r>
              <a:rPr lang="en-US" sz="1200" kern="1200" dirty="0">
                <a:solidFill>
                  <a:schemeClr val="tx1"/>
                </a:solidFill>
                <a:effectLst/>
                <a:latin typeface="Arial" charset="0"/>
                <a:ea typeface="ＭＳ Ｐゴシック" pitchFamily="28" charset="-128"/>
                <a:cs typeface="+mn-cs"/>
              </a:rPr>
              <a:t>—</a:t>
            </a:r>
            <a:r>
              <a:rPr lang="en-US" altLang="en-US" dirty="0">
                <a:latin typeface="Arial" pitchFamily="34" charset="0"/>
                <a:ea typeface="ＭＳ Ｐゴシック" pitchFamily="34" charset="-128"/>
              </a:rPr>
              <a:t>smog</a:t>
            </a:r>
            <a:r>
              <a:rPr lang="en-US" sz="1200" kern="1200" dirty="0">
                <a:solidFill>
                  <a:schemeClr val="tx1"/>
                </a:solidFill>
                <a:effectLst/>
                <a:latin typeface="Arial" charset="0"/>
                <a:ea typeface="ＭＳ Ｐゴシック" pitchFamily="28" charset="-128"/>
                <a:cs typeface="+mn-cs"/>
              </a:rPr>
              <a:t>—</a:t>
            </a:r>
            <a:r>
              <a:rPr lang="en-US" altLang="en-US" dirty="0">
                <a:latin typeface="Arial" pitchFamily="34" charset="0"/>
                <a:ea typeface="ＭＳ Ｐゴシック" pitchFamily="34" charset="-128"/>
              </a:rPr>
              <a:t>from fossil fuel use blankets Lianyungang, China, in December 2013. The brown color of smog comes from a gas (nitric</a:t>
            </a:r>
            <a:r>
              <a:rPr lang="en-US" altLang="en-US" baseline="0" dirty="0">
                <a:latin typeface="Arial" pitchFamily="34" charset="0"/>
                <a:ea typeface="ＭＳ Ｐゴシック" pitchFamily="34" charset="-128"/>
              </a:rPr>
              <a:t> oxide) that is toxic in large amounts. Invisible components include other nitrogen compounds, sulfur compounds, organic molecules, mercury and other heavy metals, and carbon dioxide.</a:t>
            </a:r>
            <a:endParaRPr lang="en-US" altLang="en-US" dirty="0">
              <a:latin typeface="Arial" pitchFamily="34" charset="0"/>
              <a:ea typeface="ＭＳ Ｐゴシック" pitchFamily="34" charset="-128"/>
            </a:endParaRPr>
          </a:p>
        </p:txBody>
      </p:sp>
      <p:sp>
        <p:nvSpPr>
          <p:cNvPr id="100356" name="Slide Number Placeholder 3"/>
          <p:cNvSpPr>
            <a:spLocks noGrp="1"/>
          </p:cNvSpPr>
          <p:nvPr>
            <p:ph type="sldNum" sz="quarter" idx="5"/>
          </p:nvPr>
        </p:nvSpPr>
        <p:spPr>
          <a:noFill/>
        </p:spPr>
        <p:txBody>
          <a:bodyPr/>
          <a:lstStyle/>
          <a:p>
            <a:fld id="{9944BDD9-B5E5-49D6-A904-E3A1165AACCC}" type="slidenum">
              <a:rPr lang="en-US" altLang="en-US" smtClean="0">
                <a:latin typeface="Arial" pitchFamily="34" charset="0"/>
                <a:ea typeface="ＭＳ Ｐゴシック" pitchFamily="34" charset="-128"/>
              </a:rPr>
              <a:pPr/>
              <a:t>44</a:t>
            </a:fld>
            <a:endParaRPr lang="en-US" altLang="en-US" dirty="0">
              <a:latin typeface="Arial" pitchFamily="34"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102404" name="Slide Number Placeholder 3"/>
          <p:cNvSpPr>
            <a:spLocks noGrp="1"/>
          </p:cNvSpPr>
          <p:nvPr>
            <p:ph type="sldNum" sz="quarter" idx="5"/>
          </p:nvPr>
        </p:nvSpPr>
        <p:spPr>
          <a:noFill/>
        </p:spPr>
        <p:txBody>
          <a:bodyPr/>
          <a:lstStyle/>
          <a:p>
            <a:fld id="{01D0B43F-09CB-48BD-AA5D-DEA5A9CF82B0}" type="slidenum">
              <a:rPr lang="en-US" altLang="en-US" smtClean="0">
                <a:latin typeface="Arial" pitchFamily="34" charset="0"/>
                <a:ea typeface="ＭＳ Ｐゴシック" pitchFamily="34" charset="-128"/>
              </a:rPr>
              <a:pPr/>
              <a:t>45</a:t>
            </a:fld>
            <a:endParaRPr lang="en-US" altLang="en-US" dirty="0">
              <a:latin typeface="Arial" pitchFamily="34"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105476" name="Slide Number Placeholder 3"/>
          <p:cNvSpPr>
            <a:spLocks noGrp="1"/>
          </p:cNvSpPr>
          <p:nvPr>
            <p:ph type="sldNum" sz="quarter" idx="5"/>
          </p:nvPr>
        </p:nvSpPr>
        <p:spPr>
          <a:noFill/>
        </p:spPr>
        <p:txBody>
          <a:bodyPr/>
          <a:lstStyle/>
          <a:p>
            <a:fld id="{A8417A3F-2BF7-4202-BEF4-0998A3000C7F}" type="slidenum">
              <a:rPr lang="en-US" altLang="en-US" smtClean="0">
                <a:latin typeface="Arial" pitchFamily="34" charset="0"/>
                <a:ea typeface="ＭＳ Ｐゴシック" pitchFamily="34" charset="-128"/>
              </a:rPr>
              <a:pPr/>
              <a:t>46</a:t>
            </a:fld>
            <a:endParaRPr lang="en-US" altLang="en-US" dirty="0">
              <a:latin typeface="Arial" pitchFamily="34"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101380" name="Slide Number Placeholder 3"/>
          <p:cNvSpPr>
            <a:spLocks noGrp="1"/>
          </p:cNvSpPr>
          <p:nvPr>
            <p:ph type="sldNum" sz="quarter" idx="5"/>
          </p:nvPr>
        </p:nvSpPr>
        <p:spPr>
          <a:noFill/>
        </p:spPr>
        <p:txBody>
          <a:bodyPr/>
          <a:lstStyle/>
          <a:p>
            <a:fld id="{FA0FC9E1-3215-4CAA-88C8-464E213930C1}" type="slidenum">
              <a:rPr lang="en-US" altLang="en-US" smtClean="0">
                <a:latin typeface="Arial" pitchFamily="34" charset="0"/>
                <a:ea typeface="ＭＳ Ｐゴシック" pitchFamily="34" charset="-128"/>
              </a:rPr>
              <a:pPr/>
              <a:t>47</a:t>
            </a:fld>
            <a:endParaRPr lang="en-US" altLang="en-US" dirty="0">
              <a:latin typeface="Arial" pitchFamily="34"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108548" name="Slide Number Placeholder 3"/>
          <p:cNvSpPr>
            <a:spLocks noGrp="1"/>
          </p:cNvSpPr>
          <p:nvPr>
            <p:ph type="sldNum" sz="quarter" idx="5"/>
          </p:nvPr>
        </p:nvSpPr>
        <p:spPr>
          <a:noFill/>
        </p:spPr>
        <p:txBody>
          <a:bodyPr/>
          <a:lstStyle/>
          <a:p>
            <a:fld id="{8972A7AD-A8C7-4D93-A106-F761FBF20679}" type="slidenum">
              <a:rPr lang="en-US" altLang="en-US" smtClean="0">
                <a:latin typeface="Arial" pitchFamily="34" charset="0"/>
                <a:ea typeface="ＭＳ Ｐゴシック" pitchFamily="34" charset="-128"/>
              </a:rPr>
              <a:pPr/>
              <a:t>48</a:t>
            </a:fld>
            <a:endParaRPr lang="en-US" altLang="en-US" dirty="0">
              <a:latin typeface="Arial" pitchFamily="34"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108548" name="Slide Number Placeholder 3"/>
          <p:cNvSpPr>
            <a:spLocks noGrp="1"/>
          </p:cNvSpPr>
          <p:nvPr>
            <p:ph type="sldNum" sz="quarter" idx="5"/>
          </p:nvPr>
        </p:nvSpPr>
        <p:spPr>
          <a:noFill/>
        </p:spPr>
        <p:txBody>
          <a:bodyPr/>
          <a:lstStyle/>
          <a:p>
            <a:fld id="{8972A7AD-A8C7-4D93-A106-F761FBF20679}" type="slidenum">
              <a:rPr lang="en-US" altLang="en-US" smtClean="0">
                <a:latin typeface="Arial" pitchFamily="34" charset="0"/>
                <a:ea typeface="ＭＳ Ｐゴシック" pitchFamily="34" charset="-128"/>
              </a:rPr>
              <a:pPr/>
              <a:t>49</a:t>
            </a:fld>
            <a:endParaRPr lang="en-US" altLang="en-US" dirty="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60420" name="Slide Number Placeholder 3"/>
          <p:cNvSpPr>
            <a:spLocks noGrp="1"/>
          </p:cNvSpPr>
          <p:nvPr>
            <p:ph type="sldNum" sz="quarter" idx="5"/>
          </p:nvPr>
        </p:nvSpPr>
        <p:spPr>
          <a:noFill/>
        </p:spPr>
        <p:txBody>
          <a:bodyPr/>
          <a:lstStyle/>
          <a:p>
            <a:fld id="{FEF3BA68-BF17-4937-96E5-027043263FFB}" type="slidenum">
              <a:rPr lang="en-US" altLang="en-US" smtClean="0">
                <a:latin typeface="Arial" pitchFamily="34" charset="0"/>
                <a:ea typeface="ＭＳ Ｐゴシック" pitchFamily="34" charset="-128"/>
              </a:rPr>
              <a:pPr/>
              <a:t>6</a:t>
            </a:fld>
            <a:endParaRPr lang="en-US" altLang="en-US" dirty="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6.2</a:t>
            </a:r>
            <a:r>
              <a:rPr lang="en-US" altLang="en-US" dirty="0">
                <a:latin typeface="Arial" pitchFamily="34" charset="0"/>
                <a:ea typeface="ＭＳ Ｐゴシック" pitchFamily="34" charset="-128"/>
              </a:rPr>
              <a:t> How coenzymes connect the first- and second- stage</a:t>
            </a:r>
            <a:r>
              <a:rPr lang="en-US" altLang="en-US" baseline="0" dirty="0">
                <a:latin typeface="Arial" pitchFamily="34" charset="0"/>
                <a:ea typeface="ＭＳ Ｐゴシック" pitchFamily="34" charset="-128"/>
              </a:rPr>
              <a:t> reactions of photosynthesis. Substrates and products of the main pathways are shown as they occur in chloroplasts. With some variation, cyanobacteria use the same pathways. </a:t>
            </a:r>
            <a:br>
              <a:rPr lang="en-US" altLang="en-US" baseline="0" dirty="0">
                <a:latin typeface="Arial" pitchFamily="34" charset="0"/>
                <a:ea typeface="ＭＳ Ｐゴシック" pitchFamily="34" charset="-128"/>
              </a:rPr>
            </a:br>
            <a:endParaRPr lang="en-US" altLang="en-US" dirty="0">
              <a:latin typeface="Arial" pitchFamily="34" charset="0"/>
              <a:ea typeface="ＭＳ Ｐゴシック" pitchFamily="34" charset="-128"/>
            </a:endParaRPr>
          </a:p>
        </p:txBody>
      </p:sp>
      <p:sp>
        <p:nvSpPr>
          <p:cNvPr id="60420" name="Slide Number Placeholder 3"/>
          <p:cNvSpPr>
            <a:spLocks noGrp="1"/>
          </p:cNvSpPr>
          <p:nvPr>
            <p:ph type="sldNum" sz="quarter" idx="5"/>
          </p:nvPr>
        </p:nvSpPr>
        <p:spPr>
          <a:noFill/>
        </p:spPr>
        <p:txBody>
          <a:bodyPr/>
          <a:lstStyle/>
          <a:p>
            <a:fld id="{FEF3BA68-BF17-4937-96E5-027043263FFB}" type="slidenum">
              <a:rPr lang="en-US" altLang="en-US" smtClean="0">
                <a:latin typeface="Arial" pitchFamily="34" charset="0"/>
                <a:ea typeface="ＭＳ Ｐゴシック" pitchFamily="34" charset="-128"/>
              </a:rPr>
              <a:pPr/>
              <a:t>7</a:t>
            </a:fld>
            <a:endParaRPr lang="en-US" altLang="en-US" dirty="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60420" name="Slide Number Placeholder 3"/>
          <p:cNvSpPr>
            <a:spLocks noGrp="1"/>
          </p:cNvSpPr>
          <p:nvPr>
            <p:ph type="sldNum" sz="quarter" idx="5"/>
          </p:nvPr>
        </p:nvSpPr>
        <p:spPr>
          <a:noFill/>
        </p:spPr>
        <p:txBody>
          <a:bodyPr/>
          <a:lstStyle/>
          <a:p>
            <a:fld id="{FEF3BA68-BF17-4937-96E5-027043263FFB}" type="slidenum">
              <a:rPr lang="en-US" altLang="en-US" smtClean="0">
                <a:latin typeface="Arial" pitchFamily="34" charset="0"/>
                <a:ea typeface="ＭＳ Ｐゴシック" pitchFamily="34" charset="-128"/>
              </a:rPr>
              <a:pPr/>
              <a:t>8</a:t>
            </a:fld>
            <a:endParaRPr lang="en-US" altLang="en-US" dirty="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altLang="en-US" b="1" dirty="0">
                <a:latin typeface="Arial" pitchFamily="34" charset="0"/>
                <a:ea typeface="ＭＳ Ｐゴシック" pitchFamily="34" charset="-128"/>
              </a:rPr>
              <a:t>Figure 6.3</a:t>
            </a:r>
            <a:r>
              <a:rPr lang="en-US" altLang="en-US" dirty="0">
                <a:latin typeface="Arial" pitchFamily="34" charset="0"/>
                <a:ea typeface="ＭＳ Ｐゴシック" pitchFamily="34" charset="-128"/>
              </a:rPr>
              <a:t> Zooming</a:t>
            </a:r>
            <a:r>
              <a:rPr lang="en-US" altLang="en-US" baseline="0" dirty="0">
                <a:latin typeface="Arial" pitchFamily="34" charset="0"/>
                <a:ea typeface="ＭＳ Ｐゴシック" pitchFamily="34" charset="-128"/>
              </a:rPr>
              <a:t> in on the site of photosynthesis in a </a:t>
            </a:r>
            <a:r>
              <a:rPr lang="en-US" altLang="en-US" baseline="0" dirty="0" smtClean="0">
                <a:latin typeface="Arial" pitchFamily="34" charset="0"/>
                <a:ea typeface="ＭＳ Ｐゴシック" pitchFamily="34" charset="-128"/>
              </a:rPr>
              <a:t>leaf.</a:t>
            </a:r>
          </a:p>
          <a:p>
            <a:r>
              <a:rPr lang="en-US" altLang="en-US" baseline="0" dirty="0" smtClean="0">
                <a:latin typeface="Arial" pitchFamily="34" charset="0"/>
                <a:ea typeface="ＭＳ Ｐゴシック" pitchFamily="34" charset="-128"/>
              </a:rPr>
              <a:t>A  Different </a:t>
            </a:r>
            <a:r>
              <a:rPr lang="en-US" altLang="en-US" baseline="0" dirty="0">
                <a:latin typeface="Arial" pitchFamily="34" charset="0"/>
                <a:ea typeface="ＭＳ Ｐゴシック" pitchFamily="34" charset="-128"/>
              </a:rPr>
              <a:t>kinds of cells compose a leaf; air spaces in the interior of the leaf allow gases to circulate around the cells. Photosynthetic cells have chloroplasts.</a:t>
            </a:r>
            <a:endParaRPr lang="en-US" altLang="en-US" dirty="0">
              <a:latin typeface="Arial" pitchFamily="34" charset="0"/>
              <a:ea typeface="ＭＳ Ｐゴシック" pitchFamily="34" charset="-128"/>
            </a:endParaRPr>
          </a:p>
        </p:txBody>
      </p:sp>
      <p:sp>
        <p:nvSpPr>
          <p:cNvPr id="60420" name="Slide Number Placeholder 3"/>
          <p:cNvSpPr>
            <a:spLocks noGrp="1"/>
          </p:cNvSpPr>
          <p:nvPr>
            <p:ph type="sldNum" sz="quarter" idx="5"/>
          </p:nvPr>
        </p:nvSpPr>
        <p:spPr>
          <a:noFill/>
        </p:spPr>
        <p:txBody>
          <a:bodyPr/>
          <a:lstStyle/>
          <a:p>
            <a:fld id="{FEF3BA68-BF17-4937-96E5-027043263FFB}" type="slidenum">
              <a:rPr lang="en-US" altLang="en-US" smtClean="0">
                <a:latin typeface="Arial" pitchFamily="34" charset="0"/>
                <a:ea typeface="ＭＳ Ｐゴシック" pitchFamily="34" charset="-128"/>
              </a:rPr>
              <a:pPr/>
              <a:t>9</a:t>
            </a:fld>
            <a:endParaRPr lang="en-US" altLang="en-US" dirty="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ltLang="en-US" dirty="0">
              <a:latin typeface="Arial" pitchFamily="34" charset="0"/>
              <a:ea typeface="ＭＳ Ｐゴシック" pitchFamily="34" charset="-128"/>
            </a:endParaRPr>
          </a:p>
        </p:txBody>
      </p:sp>
      <p:sp>
        <p:nvSpPr>
          <p:cNvPr id="61444" name="Slide Number Placeholder 3"/>
          <p:cNvSpPr>
            <a:spLocks noGrp="1"/>
          </p:cNvSpPr>
          <p:nvPr>
            <p:ph type="sldNum" sz="quarter" idx="5"/>
          </p:nvPr>
        </p:nvSpPr>
        <p:spPr>
          <a:noFill/>
        </p:spPr>
        <p:txBody>
          <a:bodyPr/>
          <a:lstStyle/>
          <a:p>
            <a:fld id="{61680DD4-145A-4B40-91D7-65474AF8DDC4}" type="slidenum">
              <a:rPr lang="en-US" altLang="en-US" smtClean="0">
                <a:latin typeface="Arial" pitchFamily="34" charset="0"/>
                <a:ea typeface="ＭＳ Ｐゴシック" pitchFamily="34" charset="-128"/>
              </a:rPr>
              <a:pPr/>
              <a:t>10</a:t>
            </a:fld>
            <a:endParaRPr lang="en-US" altLang="en-US" dirty="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71500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3596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123820181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298944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15936001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492752" y="2819400"/>
            <a:ext cx="4425696" cy="1901265"/>
          </a:xfrm>
        </p:spPr>
        <p:txBody>
          <a:bodyPr/>
          <a:lstStyle/>
          <a:p>
            <a:pPr algn="ctr"/>
            <a:r>
              <a:rPr lang="en-US" b="1" dirty="0"/>
              <a:t>Chapter </a:t>
            </a:r>
            <a:r>
              <a:rPr lang="en-US" b="1" dirty="0" smtClean="0"/>
              <a:t>6</a:t>
            </a:r>
          </a:p>
          <a:p>
            <a:pPr algn="ctr"/>
            <a:r>
              <a:rPr lang="en-US" sz="4000" dirty="0"/>
              <a:t>Where It </a:t>
            </a:r>
            <a:r>
              <a:rPr lang="en-US" sz="4000" dirty="0" smtClean="0"/>
              <a:t>Starts —</a:t>
            </a:r>
            <a:r>
              <a:rPr lang="en-US" sz="4000" dirty="0"/>
              <a:t>Photosynthesis</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438252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6.2 Sunlight as an Energy Source</a:t>
            </a:r>
            <a:endParaRPr lang="en-US" altLang="en-US" dirty="0"/>
          </a:p>
        </p:txBody>
      </p:sp>
      <p:sp>
        <p:nvSpPr>
          <p:cNvPr id="10243" name="Content Placeholder 2"/>
          <p:cNvSpPr>
            <a:spLocks noGrp="1"/>
          </p:cNvSpPr>
          <p:nvPr>
            <p:ph idx="1"/>
          </p:nvPr>
        </p:nvSpPr>
        <p:spPr/>
        <p:txBody>
          <a:bodyPr/>
          <a:lstStyle/>
          <a:p>
            <a:r>
              <a:rPr lang="en-US" altLang="en-US" dirty="0" smtClean="0"/>
              <a:t>1882: Theodor Engelmann’s photosynthesis experiment</a:t>
            </a:r>
          </a:p>
          <a:p>
            <a:pPr lvl="1"/>
            <a:r>
              <a:rPr lang="en-US" altLang="en-US" dirty="0" smtClean="0"/>
              <a:t>Directed a spectrum of light across individual strands of green algae; added motile, oxygen-requiring bacteria </a:t>
            </a:r>
          </a:p>
          <a:p>
            <a:pPr lvl="1"/>
            <a:r>
              <a:rPr lang="en-US" altLang="en-US" dirty="0" smtClean="0"/>
              <a:t>Used oxygen emission as a measurement of photosynthetic activity</a:t>
            </a:r>
          </a:p>
          <a:p>
            <a:pPr lvl="1"/>
            <a:r>
              <a:rPr lang="en-US" altLang="en-US" dirty="0" smtClean="0"/>
              <a:t>Clustering of bacteria near blue and red light indicated these wavelengths of light are optimal for driving photosynthesis</a:t>
            </a:r>
            <a:endParaRPr lang="en-US" altLang="en-US" dirty="0"/>
          </a:p>
        </p:txBody>
      </p:sp>
    </p:spTree>
    <p:extLst>
      <p:ext uri="{BB962C8B-B14F-4D97-AF65-F5344CB8AC3E}">
        <p14:creationId xmlns:p14="http://schemas.microsoft.com/office/powerpoint/2010/main" val="310160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519169" y="291389"/>
            <a:ext cx="8032638" cy="1004011"/>
          </a:xfrm>
        </p:spPr>
        <p:txBody>
          <a:bodyPr>
            <a:normAutofit fontScale="90000"/>
          </a:bodyPr>
          <a:lstStyle/>
          <a:p>
            <a:r>
              <a:rPr lang="en-US" dirty="0" smtClean="0"/>
              <a:t>Theodor Engelmann’s Photosynthesis Experiment</a:t>
            </a:r>
            <a:endParaRPr lang="en-US" dirty="0"/>
          </a:p>
        </p:txBody>
      </p:sp>
      <p:pic>
        <p:nvPicPr>
          <p:cNvPr id="2" name="Picture 1" descr="&quot;&#10;A figure shows two illustrations one below the other. The first illustration A shows three rectangular blocks filled with greenish yellow specs placed horizontally next to each other. The text below this reads, “A. Each cell in a strand of Cladophora is filled with a single chloroplast. Theodor Engelmann used this and other species of green algae in a series of experiments to determine whether some colors of light are better for photosynthesis than others.” The second illustration “B” shows several green rectangular blocks placed horizontally next to each other against a color band. Four different markings “400 nm, 500 nm, 600 nm and 700nm” are given horizontally from end to end below the color band. The label “Wavelength” is given below these numbers. Some tiny particles are seen around the green blocks against the blue and red part of the color band. More number of them is seen around the blue part of the band than the red. The following components are labeled: Bacteria and algae. The label below this illustration reads, “B Engelmann directed light through a prism so that bands of colors crossed a water droplet on a microscope slide. The water held a strand of photosynthetic algae, and also oxygen-requiring bacteria. The bacteria swarmed around the algal cells that were releasing the most oxygen—the ones most actively engaged in photosynthesis. Those cells were under blue and red light.&#10;&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338" y="1295400"/>
            <a:ext cx="4431324" cy="4871282"/>
          </a:xfrm>
          <a:prstGeom prst="rect">
            <a:avLst/>
          </a:prstGeom>
        </p:spPr>
      </p:pic>
    </p:spTree>
    <p:extLst>
      <p:ext uri="{BB962C8B-B14F-4D97-AF65-F5344CB8AC3E}">
        <p14:creationId xmlns:p14="http://schemas.microsoft.com/office/powerpoint/2010/main" val="37413317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Light is Electromagnetic Radiation</a:t>
            </a:r>
            <a:endParaRPr lang="en-US" altLang="en-US" dirty="0"/>
          </a:p>
        </p:txBody>
      </p:sp>
      <p:sp>
        <p:nvSpPr>
          <p:cNvPr id="10243" name="Content Placeholder 2"/>
          <p:cNvSpPr>
            <a:spLocks noGrp="1"/>
          </p:cNvSpPr>
          <p:nvPr>
            <p:ph idx="1"/>
          </p:nvPr>
        </p:nvSpPr>
        <p:spPr/>
        <p:txBody>
          <a:bodyPr/>
          <a:lstStyle/>
          <a:p>
            <a:r>
              <a:rPr lang="en-US" altLang="en-US" dirty="0" smtClean="0"/>
              <a:t>Light</a:t>
            </a:r>
          </a:p>
          <a:p>
            <a:pPr lvl="1"/>
            <a:r>
              <a:rPr lang="en-US" altLang="en-US" dirty="0" smtClean="0"/>
              <a:t>Electromagnetic radiation</a:t>
            </a:r>
          </a:p>
          <a:p>
            <a:pPr lvl="1"/>
            <a:r>
              <a:rPr lang="en-US" altLang="en-US" dirty="0" smtClean="0"/>
              <a:t>Travels as waves, in energy packets (photons)</a:t>
            </a:r>
          </a:p>
          <a:p>
            <a:pPr lvl="1"/>
            <a:r>
              <a:rPr lang="en-US" altLang="en-US" dirty="0" smtClean="0"/>
              <a:t>Wavelength (nm) = the distance between the crests of two successive waves</a:t>
            </a:r>
          </a:p>
          <a:p>
            <a:pPr lvl="1"/>
            <a:r>
              <a:rPr lang="en-US" altLang="en-US" dirty="0" smtClean="0"/>
              <a:t>Photon’s energy is related to wavelength</a:t>
            </a:r>
          </a:p>
          <a:p>
            <a:pPr lvl="2"/>
            <a:r>
              <a:rPr lang="en-US" altLang="en-US" dirty="0" smtClean="0"/>
              <a:t>The shorter the wavelength, the higher the energy</a:t>
            </a:r>
            <a:endParaRPr lang="en-US" altLang="en-US" dirty="0"/>
          </a:p>
        </p:txBody>
      </p:sp>
    </p:spTree>
    <p:extLst>
      <p:ext uri="{BB962C8B-B14F-4D97-AF65-F5344CB8AC3E}">
        <p14:creationId xmlns:p14="http://schemas.microsoft.com/office/powerpoint/2010/main" val="242929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Visible Light Drives Photosynthesis</a:t>
            </a:r>
            <a:endParaRPr lang="en-US" altLang="en-US" dirty="0"/>
          </a:p>
        </p:txBody>
      </p:sp>
      <p:sp>
        <p:nvSpPr>
          <p:cNvPr id="10243" name="Content Placeholder 2"/>
          <p:cNvSpPr>
            <a:spLocks noGrp="1"/>
          </p:cNvSpPr>
          <p:nvPr>
            <p:ph idx="1"/>
          </p:nvPr>
        </p:nvSpPr>
        <p:spPr/>
        <p:txBody>
          <a:bodyPr/>
          <a:lstStyle/>
          <a:p>
            <a:r>
              <a:rPr lang="en-US" altLang="en-US" dirty="0" smtClean="0"/>
              <a:t>Visible light</a:t>
            </a:r>
          </a:p>
          <a:p>
            <a:pPr lvl="1"/>
            <a:r>
              <a:rPr lang="en-US" altLang="en-US" dirty="0" smtClean="0"/>
              <a:t>Main form of energy that drives photosynthesis</a:t>
            </a:r>
          </a:p>
          <a:p>
            <a:pPr lvl="1"/>
            <a:r>
              <a:rPr lang="en-US" altLang="en-US" dirty="0" smtClean="0"/>
              <a:t>Small part of the spectrum of electromagnetic radiation (380 to 750 nm)</a:t>
            </a:r>
          </a:p>
          <a:p>
            <a:pPr lvl="1"/>
            <a:r>
              <a:rPr lang="en-US" altLang="en-US" dirty="0" smtClean="0"/>
              <a:t>We perceive different wavelengths as different colors</a:t>
            </a:r>
          </a:p>
          <a:p>
            <a:pPr lvl="2"/>
            <a:r>
              <a:rPr lang="en-US" altLang="en-US" dirty="0" smtClean="0"/>
              <a:t>Light with all wavelengths combined appears white</a:t>
            </a:r>
          </a:p>
          <a:p>
            <a:pPr lvl="2"/>
            <a:r>
              <a:rPr lang="en-US" altLang="en-US" dirty="0" smtClean="0"/>
              <a:t>White light is separated by prisms</a:t>
            </a:r>
            <a:endParaRPr lang="en-US" altLang="en-US" dirty="0"/>
          </a:p>
        </p:txBody>
      </p:sp>
    </p:spTree>
    <p:extLst>
      <p:ext uri="{BB962C8B-B14F-4D97-AF65-F5344CB8AC3E}">
        <p14:creationId xmlns:p14="http://schemas.microsoft.com/office/powerpoint/2010/main" val="6105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r>
              <a:rPr lang="en-US" altLang="en-US" dirty="0" smtClean="0"/>
              <a:t>Properties of Light</a:t>
            </a:r>
            <a:endParaRPr lang="en-US" altLang="en-US" dirty="0"/>
          </a:p>
        </p:txBody>
      </p:sp>
      <p:pic>
        <p:nvPicPr>
          <p:cNvPr id="2" name="Picture 1" descr="A figure two illustrations A and B are shown one below the other. Illustration A shows a horizontal strip with labels “gamma rays, x-rays, ultraviolet (UV) radiation, near-infrared radiation, infrared radiation, microwaves and radio waves.” The strip is cut in between the labels “ultraviolet radiation” and “near–infrared radiation.” The thin white line in the cut portion is labeled as, “visible light.” From this portion, a beam of different colors in a rainbow are projected downwards. The labels “400nm, 500nm, 600nm and 700nm” are given horizontally from the beginning to the end of the beam at equal intervals. The label below this reads, “A Electromagnetic radiation moves through space in waves that we measure in nanometers (nm). Visible light makes up a very small part of this energy. Raindrops or a prism can separate visible light’s different wavelengths, which we see as different colors. About 25 million nanometers are equal to 1 inch.” Illustration B shows four wavy lines of different wave lengths one below the other. Adjacent to these lines is an upward arrow with the label “energy.” The label adjacent to this illustration reads, “B Light is organized as packets of energy called photons.  Shorter the photon’s wavelength, greater its energy. Thus, photons of violet light carry more energy than photons of blue light, and so 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397" y="1992924"/>
            <a:ext cx="8379206" cy="3341076"/>
          </a:xfrm>
          <a:prstGeom prst="rect">
            <a:avLst/>
          </a:prstGeom>
        </p:spPr>
      </p:pic>
    </p:spTree>
    <p:extLst>
      <p:ext uri="{BB962C8B-B14F-4D97-AF65-F5344CB8AC3E}">
        <p14:creationId xmlns:p14="http://schemas.microsoft.com/office/powerpoint/2010/main" val="392573162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To Catch a Rainbow</a:t>
            </a:r>
            <a:endParaRPr lang="en-US" altLang="en-US" dirty="0"/>
          </a:p>
        </p:txBody>
      </p:sp>
      <p:sp>
        <p:nvSpPr>
          <p:cNvPr id="13315" name="Content Placeholder 2"/>
          <p:cNvSpPr>
            <a:spLocks noGrp="1"/>
          </p:cNvSpPr>
          <p:nvPr>
            <p:ph idx="1"/>
          </p:nvPr>
        </p:nvSpPr>
        <p:spPr/>
        <p:txBody>
          <a:bodyPr/>
          <a:lstStyle/>
          <a:p>
            <a:r>
              <a:rPr lang="en-US" altLang="en-US" dirty="0" smtClean="0"/>
              <a:t>Photosynthesizers use pigments to capture light of specific wavelengths</a:t>
            </a:r>
          </a:p>
          <a:p>
            <a:r>
              <a:rPr lang="en-US" altLang="en-US" dirty="0" smtClean="0"/>
              <a:t>Chlorophyll a is the most common photosynthetic pigment</a:t>
            </a:r>
          </a:p>
          <a:p>
            <a:pPr lvl="1"/>
            <a:r>
              <a:rPr lang="en-US" altLang="en-US" dirty="0" smtClean="0"/>
              <a:t>Absorbs violet, red, and orange light</a:t>
            </a:r>
          </a:p>
          <a:p>
            <a:pPr lvl="1"/>
            <a:r>
              <a:rPr lang="en-US" altLang="en-US" dirty="0" smtClean="0"/>
              <a:t>Reflects green light (appears as green)</a:t>
            </a:r>
          </a:p>
          <a:p>
            <a:r>
              <a:rPr lang="en-US" altLang="en-US" dirty="0"/>
              <a:t>Accessory pigments </a:t>
            </a:r>
          </a:p>
          <a:p>
            <a:pPr lvl="1"/>
            <a:r>
              <a:rPr lang="en-US" altLang="en-US" dirty="0"/>
              <a:t>Capture light of other wavelengths</a:t>
            </a:r>
          </a:p>
          <a:p>
            <a:pPr lvl="1"/>
            <a:r>
              <a:rPr lang="en-US" altLang="en-US" dirty="0"/>
              <a:t>Other functions (attract pollinators; antioxidants</a:t>
            </a:r>
            <a:r>
              <a:rPr lang="en-US" altLang="en-US" dirty="0" smtClean="0"/>
              <a:t>)</a:t>
            </a:r>
            <a:endParaRPr lang="en-US" altLang="en-US" dirty="0"/>
          </a:p>
        </p:txBody>
      </p:sp>
    </p:spTree>
    <p:extLst>
      <p:ext uri="{BB962C8B-B14F-4D97-AF65-F5344CB8AC3E}">
        <p14:creationId xmlns:p14="http://schemas.microsoft.com/office/powerpoint/2010/main" val="186797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Accessory Pigments</a:t>
            </a:r>
            <a:endParaRPr lang="en-US" altLang="en-US" dirty="0"/>
          </a:p>
        </p:txBody>
      </p:sp>
      <p:sp>
        <p:nvSpPr>
          <p:cNvPr id="18435" name="Content Placeholder 2"/>
          <p:cNvSpPr>
            <a:spLocks noGrp="1"/>
          </p:cNvSpPr>
          <p:nvPr>
            <p:ph idx="1"/>
          </p:nvPr>
        </p:nvSpPr>
        <p:spPr/>
        <p:txBody>
          <a:bodyPr/>
          <a:lstStyle/>
          <a:p>
            <a:r>
              <a:rPr lang="en-US" altLang="en-US" dirty="0" smtClean="0"/>
              <a:t>The combination of photosynthetic pigments differs among species</a:t>
            </a:r>
          </a:p>
          <a:p>
            <a:pPr lvl="1"/>
            <a:r>
              <a:rPr lang="en-US" altLang="en-US" dirty="0" smtClean="0"/>
              <a:t>Photosynthetic species are adapted to the environment in which they evolved</a:t>
            </a:r>
          </a:p>
          <a:p>
            <a:pPr lvl="1"/>
            <a:r>
              <a:rPr lang="en-US" altLang="en-US" dirty="0" smtClean="0"/>
              <a:t>Light that reaches different environments varies in its proportions of wavelengths</a:t>
            </a:r>
          </a:p>
          <a:p>
            <a:r>
              <a:rPr lang="en-US" altLang="en-US" dirty="0"/>
              <a:t>Green plants</a:t>
            </a:r>
          </a:p>
          <a:p>
            <a:pPr lvl="1"/>
            <a:r>
              <a:rPr lang="en-US" altLang="en-US" dirty="0"/>
              <a:t>Appear green due to abundant chlorophyll a</a:t>
            </a:r>
          </a:p>
          <a:p>
            <a:pPr lvl="1"/>
            <a:r>
              <a:rPr lang="en-US" altLang="en-US" dirty="0"/>
              <a:t>Disassembly of chlorophylls during autumn reveals accessory </a:t>
            </a:r>
            <a:r>
              <a:rPr lang="en-US" altLang="en-US" dirty="0" smtClean="0"/>
              <a:t>pigments</a:t>
            </a:r>
            <a:endParaRPr lang="en-US" altLang="en-US" dirty="0"/>
          </a:p>
        </p:txBody>
      </p:sp>
    </p:spTree>
    <p:extLst>
      <p:ext uri="{BB962C8B-B14F-4D97-AF65-F5344CB8AC3E}">
        <p14:creationId xmlns:p14="http://schemas.microsoft.com/office/powerpoint/2010/main" val="964685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19169" y="457200"/>
            <a:ext cx="8032638" cy="685753"/>
          </a:xfrm>
        </p:spPr>
        <p:txBody>
          <a:bodyPr/>
          <a:lstStyle/>
          <a:p>
            <a:r>
              <a:rPr lang="en-US" altLang="en-US" dirty="0" smtClean="0"/>
              <a:t>Photosynthetic Pigments</a:t>
            </a:r>
            <a:endParaRPr lang="en-US" altLang="en-US" dirty="0"/>
          </a:p>
        </p:txBody>
      </p:sp>
      <p:pic>
        <p:nvPicPr>
          <p:cNvPr id="2" name="Picture 1" descr="A figure shows two illustrations A and B given one below the other. Illustration A shows the structural formula of photosynthetic pigments. The elements given in the representation are H3C, H2C, CH3, O, N and Mg. The label given below reads, “A. Chlorophyll a. The light-trapping region (in green) has a magnesium atom at its center. Chlorophyll b is identical with chlorophyll except it has an aldehyde group substituted for one of the methyl groups.” Illustration B given below this text shows a graph with three different wavy lines. The “y” axis is labeled as, “amount of light absorbed.” The x-axis has markings “400nm, 500nm, 600nm and 700nm” marked at equal intervals. A color band strip is given below the “x” axis. The labels for the waves are “Chlorophyll b”, “chlorophyll a” and “Beta carotene.” The wave for Chlorophyll b peaks between 400nm and 500nm on x axis. The label given below this graph reads, “B. Absorption spectra of three photosynthetic pigments reveal the efficiency with which each absorbs different wavelengths of visible light. Line color indicates the characteristic color of each pig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295400"/>
            <a:ext cx="4876800" cy="4864739"/>
          </a:xfrm>
          <a:prstGeom prst="rect">
            <a:avLst/>
          </a:prstGeom>
        </p:spPr>
      </p:pic>
    </p:spTree>
    <p:extLst>
      <p:ext uri="{BB962C8B-B14F-4D97-AF65-F5344CB8AC3E}">
        <p14:creationId xmlns:p14="http://schemas.microsoft.com/office/powerpoint/2010/main" val="54836636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6.3 Light-Dependent Reactions</a:t>
            </a:r>
            <a:endParaRPr lang="en-US" altLang="en-US" dirty="0"/>
          </a:p>
        </p:txBody>
      </p:sp>
      <p:sp>
        <p:nvSpPr>
          <p:cNvPr id="19459" name="Content Placeholder 2"/>
          <p:cNvSpPr>
            <a:spLocks noGrp="1"/>
          </p:cNvSpPr>
          <p:nvPr>
            <p:ph idx="1"/>
          </p:nvPr>
        </p:nvSpPr>
        <p:spPr/>
        <p:txBody>
          <a:bodyPr/>
          <a:lstStyle/>
          <a:p>
            <a:r>
              <a:rPr lang="en-US" altLang="en-US" dirty="0" smtClean="0"/>
              <a:t>Light-harvesting complex in thylakoid membrane </a:t>
            </a:r>
          </a:p>
          <a:p>
            <a:pPr lvl="1"/>
            <a:r>
              <a:rPr lang="en-US" altLang="en-US" dirty="0" smtClean="0"/>
              <a:t>Absorbs a photon; one of its electrons jumps to a higher energy level</a:t>
            </a:r>
          </a:p>
          <a:p>
            <a:pPr lvl="1"/>
            <a:r>
              <a:rPr lang="en-US" altLang="en-US" dirty="0" smtClean="0"/>
              <a:t>Extra energy emitted as a photon as electron falls back to lower energy level</a:t>
            </a:r>
          </a:p>
          <a:p>
            <a:pPr lvl="1"/>
            <a:r>
              <a:rPr lang="en-US" altLang="en-US" dirty="0" smtClean="0"/>
              <a:t>Photon passed back and forth between complexes</a:t>
            </a:r>
          </a:p>
          <a:p>
            <a:pPr lvl="1"/>
            <a:r>
              <a:rPr lang="en-US" altLang="en-US" dirty="0" smtClean="0"/>
              <a:t>Photon becomes absorbed by a photosystem</a:t>
            </a:r>
            <a:endParaRPr lang="en-US" altLang="en-US" dirty="0"/>
          </a:p>
        </p:txBody>
      </p:sp>
    </p:spTree>
    <p:extLst>
      <p:ext uri="{BB962C8B-B14F-4D97-AF65-F5344CB8AC3E}">
        <p14:creationId xmlns:p14="http://schemas.microsoft.com/office/powerpoint/2010/main" val="1345396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altLang="en-US" dirty="0" smtClean="0"/>
              <a:t>Photosynthetic Pigments in the Thylakoid Membrane</a:t>
            </a:r>
            <a:endParaRPr lang="en-US" altLang="en-US" dirty="0"/>
          </a:p>
        </p:txBody>
      </p:sp>
      <p:pic>
        <p:nvPicPr>
          <p:cNvPr id="3" name="Picture 2" descr="A figure shows two illustrations A and B are shown next to each other.  An illustration A shows a mass of multi colored spiral structures of varying thickness, tiny balls and strands in different colors. The adjacent label reads, “A. A light-harvesting complex from pea (pistum sativum), top view.” Illustration B shows two small green balls held by a green strand. The label given below this reads, “B. A “special pair”: two closely associated chlorophyll molecules in the reaction center of a photo syste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665" y="1594104"/>
            <a:ext cx="7146670" cy="4501896"/>
          </a:xfrm>
          <a:prstGeom prst="rect">
            <a:avLst/>
          </a:prstGeom>
        </p:spPr>
      </p:pic>
    </p:spTree>
    <p:extLst>
      <p:ext uri="{BB962C8B-B14F-4D97-AF65-F5344CB8AC3E}">
        <p14:creationId xmlns:p14="http://schemas.microsoft.com/office/powerpoint/2010/main" val="383613602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6.1 Overview of Photosynthesis</a:t>
            </a:r>
            <a:endParaRPr lang="en-US" altLang="en-US" dirty="0"/>
          </a:p>
        </p:txBody>
      </p:sp>
      <p:sp>
        <p:nvSpPr>
          <p:cNvPr id="9219" name="Content Placeholder 2"/>
          <p:cNvSpPr>
            <a:spLocks noGrp="1"/>
          </p:cNvSpPr>
          <p:nvPr>
            <p:ph idx="1"/>
          </p:nvPr>
        </p:nvSpPr>
        <p:spPr>
          <a:xfrm>
            <a:off x="228600" y="1295401"/>
            <a:ext cx="8763000" cy="3276600"/>
          </a:xfrm>
        </p:spPr>
        <p:txBody>
          <a:bodyPr/>
          <a:lstStyle/>
          <a:p>
            <a:r>
              <a:rPr lang="en-US" altLang="en-US" dirty="0" smtClean="0"/>
              <a:t>Energy flow through ecosystems begins when photosynthesizers capture sunlight and convert it to chemical energy</a:t>
            </a:r>
          </a:p>
          <a:p>
            <a:r>
              <a:rPr lang="en-US" altLang="en-US" dirty="0" smtClean="0"/>
              <a:t>Unlike light, chemical energy can power the reactions of life, and can be stored for use at a later time</a:t>
            </a:r>
          </a:p>
          <a:p>
            <a:r>
              <a:rPr lang="en-US" altLang="en-US" dirty="0" smtClean="0"/>
              <a:t>Photosynthesis summary:</a:t>
            </a:r>
            <a:endParaRPr lang="en-US" altLang="en-US" baseline="-25000" dirty="0"/>
          </a:p>
        </p:txBody>
      </p:sp>
      <p:graphicFrame>
        <p:nvGraphicFramePr>
          <p:cNvPr id="2" name="Object 1"/>
          <p:cNvGraphicFramePr>
            <a:graphicFrameLocks noChangeAspect="1"/>
          </p:cNvGraphicFramePr>
          <p:nvPr>
            <p:extLst>
              <p:ext uri="{D42A27DB-BD31-4B8C-83A1-F6EECF244321}">
                <p14:modId xmlns:p14="http://schemas.microsoft.com/office/powerpoint/2010/main" val="419791552"/>
              </p:ext>
            </p:extLst>
          </p:nvPr>
        </p:nvGraphicFramePr>
        <p:xfrm>
          <a:off x="1540898" y="4953000"/>
          <a:ext cx="6155302" cy="575262"/>
        </p:xfrm>
        <a:graphic>
          <a:graphicData uri="http://schemas.openxmlformats.org/presentationml/2006/ole">
            <mc:AlternateContent xmlns:mc="http://schemas.openxmlformats.org/markup-compatibility/2006">
              <mc:Choice xmlns:v="urn:schemas-microsoft-com:vml" Requires="v">
                <p:oleObj spid="_x0000_s1060" name="Equation" r:id="rId4" imgW="2717640" imgH="253800" progId="Equation.DSMT4">
                  <p:embed/>
                </p:oleObj>
              </mc:Choice>
              <mc:Fallback>
                <p:oleObj name="Equation" r:id="rId4" imgW="2717640" imgH="253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0898" y="4953000"/>
                        <a:ext cx="6155302" cy="5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71317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Photosystem</a:t>
            </a:r>
            <a:endParaRPr lang="en-US" altLang="en-US" dirty="0"/>
          </a:p>
        </p:txBody>
      </p:sp>
      <p:sp>
        <p:nvSpPr>
          <p:cNvPr id="19459" name="Content Placeholder 2"/>
          <p:cNvSpPr>
            <a:spLocks noGrp="1"/>
          </p:cNvSpPr>
          <p:nvPr>
            <p:ph idx="1"/>
          </p:nvPr>
        </p:nvSpPr>
        <p:spPr/>
        <p:txBody>
          <a:bodyPr/>
          <a:lstStyle/>
          <a:p>
            <a:r>
              <a:rPr lang="en-US" altLang="en-US" dirty="0" smtClean="0"/>
              <a:t>Large complex of molecules in thylakoid membrane</a:t>
            </a:r>
          </a:p>
          <a:p>
            <a:r>
              <a:rPr lang="en-US" altLang="en-US" dirty="0" smtClean="0"/>
              <a:t>Reaction center (proteins, pigments, and cofactors) surrounded by a ring of light-harvesting complexes</a:t>
            </a:r>
            <a:endParaRPr lang="en-US" altLang="en-US" dirty="0"/>
          </a:p>
        </p:txBody>
      </p:sp>
    </p:spTree>
    <p:extLst>
      <p:ext uri="{BB962C8B-B14F-4D97-AF65-F5344CB8AC3E}">
        <p14:creationId xmlns:p14="http://schemas.microsoft.com/office/powerpoint/2010/main" val="1825179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altLang="en-US" dirty="0" smtClean="0"/>
              <a:t>Light-Dependent Reactions:</a:t>
            </a:r>
            <a:br>
              <a:rPr lang="en-US" altLang="en-US" dirty="0" smtClean="0"/>
            </a:br>
            <a:r>
              <a:rPr lang="en-US" altLang="en-US" dirty="0" smtClean="0"/>
              <a:t>Cyclic and Noncyclic Pathways</a:t>
            </a:r>
            <a:endParaRPr lang="en-US" altLang="en-US" dirty="0"/>
          </a:p>
        </p:txBody>
      </p:sp>
      <p:sp>
        <p:nvSpPr>
          <p:cNvPr id="20483" name="Content Placeholder 2"/>
          <p:cNvSpPr>
            <a:spLocks noGrp="1"/>
          </p:cNvSpPr>
          <p:nvPr>
            <p:ph idx="1"/>
          </p:nvPr>
        </p:nvSpPr>
        <p:spPr/>
        <p:txBody>
          <a:bodyPr/>
          <a:lstStyle/>
          <a:p>
            <a:r>
              <a:rPr lang="en-US" altLang="en-US" dirty="0" smtClean="0"/>
              <a:t>Noncyclic pathways</a:t>
            </a:r>
          </a:p>
          <a:p>
            <a:pPr lvl="1"/>
            <a:r>
              <a:rPr lang="en-US" altLang="en-US" dirty="0" smtClean="0"/>
              <a:t>Use photosystems I and II</a:t>
            </a:r>
          </a:p>
          <a:p>
            <a:pPr lvl="1"/>
            <a:r>
              <a:rPr lang="en-US" altLang="en-US" dirty="0" smtClean="0"/>
              <a:t>Produce ATP, O</a:t>
            </a:r>
            <a:r>
              <a:rPr lang="en-US" altLang="en-US" baseline="-25000" dirty="0" smtClean="0"/>
              <a:t>2</a:t>
            </a:r>
            <a:r>
              <a:rPr lang="en-US" altLang="en-US" dirty="0" smtClean="0"/>
              <a:t>, and NADPH</a:t>
            </a:r>
          </a:p>
          <a:p>
            <a:pPr lvl="1"/>
            <a:r>
              <a:rPr lang="en-US" altLang="en-US" dirty="0" smtClean="0"/>
              <a:t>Primary photosynthetic system</a:t>
            </a:r>
          </a:p>
          <a:p>
            <a:r>
              <a:rPr lang="en-US" altLang="en-US" dirty="0" smtClean="0"/>
              <a:t>Cyclic pathways</a:t>
            </a:r>
          </a:p>
          <a:p>
            <a:pPr lvl="1"/>
            <a:r>
              <a:rPr lang="en-US" altLang="en-US" dirty="0" smtClean="0"/>
              <a:t>Use photosystem I only</a:t>
            </a:r>
          </a:p>
          <a:p>
            <a:pPr lvl="1"/>
            <a:r>
              <a:rPr lang="en-US" altLang="en-US" dirty="0" smtClean="0"/>
              <a:t>Produce ATP</a:t>
            </a:r>
          </a:p>
          <a:p>
            <a:pPr lvl="1"/>
            <a:r>
              <a:rPr lang="en-US" altLang="en-US" dirty="0" smtClean="0"/>
              <a:t>Evolved before noncyclic pathways</a:t>
            </a:r>
            <a:endParaRPr lang="en-US" altLang="en-US" dirty="0"/>
          </a:p>
        </p:txBody>
      </p:sp>
    </p:spTree>
    <p:extLst>
      <p:ext uri="{BB962C8B-B14F-4D97-AF65-F5344CB8AC3E}">
        <p14:creationId xmlns:p14="http://schemas.microsoft.com/office/powerpoint/2010/main" val="3506454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altLang="en-US" dirty="0" smtClean="0"/>
              <a:t>Steps of the Noncyclic Pathway: Photosystem II</a:t>
            </a:r>
            <a:endParaRPr lang="en-US" altLang="en-US" dirty="0"/>
          </a:p>
        </p:txBody>
      </p:sp>
      <p:sp>
        <p:nvSpPr>
          <p:cNvPr id="29699" name="Content Placeholder 2"/>
          <p:cNvSpPr>
            <a:spLocks noGrp="1"/>
          </p:cNvSpPr>
          <p:nvPr>
            <p:ph idx="1"/>
          </p:nvPr>
        </p:nvSpPr>
        <p:spPr>
          <a:xfrm>
            <a:off x="228600" y="1295401"/>
            <a:ext cx="8763000" cy="4038600"/>
          </a:xfrm>
        </p:spPr>
        <p:txBody>
          <a:bodyPr/>
          <a:lstStyle/>
          <a:p>
            <a:pPr marL="514350" indent="-514350">
              <a:buFont typeface="+mj-lt"/>
              <a:buAutoNum type="arabicParenR"/>
            </a:pPr>
            <a:r>
              <a:rPr lang="en-US" altLang="en-US" dirty="0" smtClean="0"/>
              <a:t>Photosystem II absorbs a photon, followed by loss of electrons</a:t>
            </a:r>
          </a:p>
          <a:p>
            <a:pPr marL="514350" indent="-514350">
              <a:buFont typeface="+mj-lt"/>
              <a:buAutoNum type="arabicParenR"/>
            </a:pPr>
            <a:r>
              <a:rPr lang="en-US" altLang="en-US" dirty="0" smtClean="0"/>
              <a:t>Photosystem II pulls electrons from water molecules to replace lost electrons</a:t>
            </a:r>
          </a:p>
          <a:p>
            <a:pPr lvl="1"/>
            <a:r>
              <a:rPr lang="en-US" altLang="en-US" dirty="0" smtClean="0"/>
              <a:t>Photolysis: water is broken down to yield H</a:t>
            </a:r>
            <a:r>
              <a:rPr lang="en-US" altLang="en-US" baseline="30000" dirty="0" smtClean="0"/>
              <a:t>+</a:t>
            </a:r>
            <a:r>
              <a:rPr lang="en-US" altLang="en-US" dirty="0" smtClean="0"/>
              <a:t> and O</a:t>
            </a:r>
            <a:r>
              <a:rPr lang="en-US" altLang="en-US" baseline="-25000" dirty="0" smtClean="0"/>
              <a:t>2</a:t>
            </a:r>
          </a:p>
          <a:p>
            <a:pPr marL="514350" indent="-514350">
              <a:buFont typeface="+mj-lt"/>
              <a:buAutoNum type="arabicParenR" startAt="3"/>
            </a:pPr>
            <a:r>
              <a:rPr lang="en-US" dirty="0"/>
              <a:t>Electrons enter an electron transfer chain in the thylakoid membrane</a:t>
            </a:r>
          </a:p>
          <a:p>
            <a:pPr marL="514350" indent="-514350">
              <a:buFont typeface="+mj-lt"/>
              <a:buAutoNum type="arabicParenR" startAt="3"/>
            </a:pPr>
            <a:r>
              <a:rPr lang="en-US" altLang="en-US" dirty="0"/>
              <a:t>H</a:t>
            </a:r>
            <a:r>
              <a:rPr lang="en-US" altLang="en-US" baseline="30000" dirty="0"/>
              <a:t>+</a:t>
            </a:r>
            <a:r>
              <a:rPr lang="en-US" altLang="en-US" dirty="0"/>
              <a:t> </a:t>
            </a:r>
            <a:r>
              <a:rPr lang="en-US" dirty="0"/>
              <a:t>gradient forms across the thylakoid </a:t>
            </a:r>
            <a:r>
              <a:rPr lang="en-US" dirty="0" smtClean="0"/>
              <a:t>membrane</a:t>
            </a:r>
            <a:endParaRPr lang="en-US" altLang="en-US" baseline="-25000" dirty="0"/>
          </a:p>
        </p:txBody>
      </p:sp>
    </p:spTree>
    <p:extLst>
      <p:ext uri="{BB962C8B-B14F-4D97-AF65-F5344CB8AC3E}">
        <p14:creationId xmlns:p14="http://schemas.microsoft.com/office/powerpoint/2010/main" val="1627978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altLang="en-US" dirty="0" smtClean="0"/>
              <a:t>Steps of the Noncyclic Pathway: Photosystem I</a:t>
            </a:r>
            <a:endParaRPr lang="en-US" altLang="en-US" dirty="0"/>
          </a:p>
        </p:txBody>
      </p:sp>
      <p:sp>
        <p:nvSpPr>
          <p:cNvPr id="29699" name="Content Placeholder 2"/>
          <p:cNvSpPr>
            <a:spLocks noGrp="1"/>
          </p:cNvSpPr>
          <p:nvPr>
            <p:ph idx="1"/>
          </p:nvPr>
        </p:nvSpPr>
        <p:spPr/>
        <p:txBody>
          <a:bodyPr>
            <a:normAutofit/>
          </a:bodyPr>
          <a:lstStyle/>
          <a:p>
            <a:pPr marL="514350" indent="-514350">
              <a:buFont typeface="+mj-lt"/>
              <a:buAutoNum type="arabicParenR" startAt="5"/>
            </a:pPr>
            <a:r>
              <a:rPr lang="en-US" sz="2600" dirty="0"/>
              <a:t>After electrons move through first electron transport chain, they are accepted by photosystem I</a:t>
            </a:r>
          </a:p>
          <a:p>
            <a:pPr marL="514350" indent="-514350">
              <a:buFont typeface="+mj-lt"/>
              <a:buAutoNum type="arabicParenR" startAt="5"/>
            </a:pPr>
            <a:r>
              <a:rPr lang="en-US" sz="2600" dirty="0"/>
              <a:t>Pair of chlorophylls in photosystem I releases electrons, which enter a second electron transfer chain; NADPH forms</a:t>
            </a:r>
          </a:p>
        </p:txBody>
      </p:sp>
    </p:spTree>
    <p:extLst>
      <p:ext uri="{BB962C8B-B14F-4D97-AF65-F5344CB8AC3E}">
        <p14:creationId xmlns:p14="http://schemas.microsoft.com/office/powerpoint/2010/main" val="160523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altLang="en-US" dirty="0" smtClean="0"/>
              <a:t>Steps of the Noncyclic Pathway: ATP Synthesis</a:t>
            </a:r>
            <a:endParaRPr lang="en-US" altLang="en-US" dirty="0"/>
          </a:p>
        </p:txBody>
      </p:sp>
      <p:sp>
        <p:nvSpPr>
          <p:cNvPr id="31747" name="Content Placeholder 2"/>
          <p:cNvSpPr>
            <a:spLocks noGrp="1"/>
          </p:cNvSpPr>
          <p:nvPr>
            <p:ph idx="1"/>
          </p:nvPr>
        </p:nvSpPr>
        <p:spPr/>
        <p:txBody>
          <a:bodyPr/>
          <a:lstStyle/>
          <a:p>
            <a:pPr marL="514350" indent="-514350">
              <a:buFont typeface="+mj-lt"/>
              <a:buAutoNum type="arabicParenR" startAt="7"/>
            </a:pPr>
            <a:r>
              <a:rPr lang="en-US" altLang="en-US" dirty="0" smtClean="0"/>
              <a:t>Hydrogen ions in the thylakoid compartment are propelled through ATP synthases</a:t>
            </a:r>
          </a:p>
          <a:p>
            <a:pPr marL="514350" indent="-514350">
              <a:buFont typeface="+mj-lt"/>
              <a:buAutoNum type="arabicParenR" startAt="7"/>
            </a:pPr>
            <a:r>
              <a:rPr lang="en-US" altLang="en-US" dirty="0" smtClean="0"/>
              <a:t>ATP synthases phosphorylate ADP in the </a:t>
            </a:r>
            <a:r>
              <a:rPr lang="en-US" altLang="en-US" dirty="0" err="1" smtClean="0"/>
              <a:t>stroma</a:t>
            </a:r>
            <a:r>
              <a:rPr lang="en-US" altLang="en-US" dirty="0" smtClean="0"/>
              <a:t> to form ATP</a:t>
            </a:r>
          </a:p>
          <a:p>
            <a:pPr lvl="1"/>
            <a:r>
              <a:rPr lang="en-US" altLang="en-US" dirty="0" smtClean="0"/>
              <a:t>Electron transfer phosphorylation</a:t>
            </a:r>
          </a:p>
          <a:p>
            <a:pPr lvl="2"/>
            <a:r>
              <a:rPr lang="en-US" altLang="en-US" dirty="0" smtClean="0"/>
              <a:t>Process by which electron flow through electron transfer chains drives ATP formation</a:t>
            </a:r>
            <a:endParaRPr lang="en-US" altLang="en-US" dirty="0"/>
          </a:p>
        </p:txBody>
      </p:sp>
    </p:spTree>
    <p:extLst>
      <p:ext uri="{BB962C8B-B14F-4D97-AF65-F5344CB8AC3E}">
        <p14:creationId xmlns:p14="http://schemas.microsoft.com/office/powerpoint/2010/main" val="2960530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dirty="0" smtClean="0"/>
              <a:t>Light-Dependent Reactions, Noncyclic Pathway</a:t>
            </a:r>
            <a:endParaRPr lang="en-US" altLang="en-US" dirty="0"/>
          </a:p>
        </p:txBody>
      </p:sp>
      <p:pic>
        <p:nvPicPr>
          <p:cNvPr id="2" name="Picture 1" descr="A figure shows two illustrations are given next to each other. The one on the extreme right is a stack of green discs from which an arrow points to the first illustration on the left. The first illustration shows an elongated rectangular structure placed horizontally. The entire unit is green in color with a dark brown wavy border and is labeled as, “thylakoid compartment.” Two capsule shaped structures with bright spots with the labels “photosystem I” and “photosystem II” are seen on the top border. Eight steps with labels “1. Light energy, 2. H2O, 3. Electron transfer chain, 4. H+, 5. Light energy, 6. Electron transfer chain, 7. H+, 8.H+” are seen at various places in the illustration. Several processes are shown happening in this illustration. Within the compartment, from the label “H2O”, two arrows are seen branching with one travelling inside the unit with labels H+ and the other arrow coming out of the compartment with the label O2. Another arrow shows a series of steps with labels “e-“ leading to the label “NADPH.” In step 4 with the label “H+”, an arrow is pointed towards the unit and in step 8 with H+ label, an arrow is shown coming out of the unit. The label given below the illustration describes all the 8 steps as mentioned. “1. A photosystem II absorbs a photon and emits electrons.” 2. “The photosystem pulls replacement electrons from water molecules, which then break apart into hydrogen ions and oxygen. The oxygen leaves the cell as O2 gas.” 3. “The electrons enter an electron transfer chain in the thylakoid membrane.” 4. Energy released by the electrons as they move through the chain is used to actively transport hydrogen ions from the stroma into the thylakoid compartment. A hydrogen ion gradient forms across the thylakoid membrane. 5. “A photosystem I absorbs a photon and emits electrons. Replacement electrons come from photosystem II via an electron transfer chain.” 6. “Electrons emitted from photosystem I move through a different electron transfer chain, then combine with NADP+ and H+ to form NADPH.” 7. “Hydrogen ions in the thylakoid compartment follow their gradient across the thylakoid membrane by flowing through the interior of ATP synthases.” 8. “Hydrogen ion flow causes ATP synthases to phosphorylate ADP, so ATP forms in the strom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84" y="2682630"/>
            <a:ext cx="8431432" cy="2117970"/>
          </a:xfrm>
          <a:prstGeom prst="rect">
            <a:avLst/>
          </a:prstGeom>
        </p:spPr>
      </p:pic>
    </p:spTree>
    <p:extLst>
      <p:ext uri="{BB962C8B-B14F-4D97-AF65-F5344CB8AC3E}">
        <p14:creationId xmlns:p14="http://schemas.microsoft.com/office/powerpoint/2010/main" val="179993035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r>
              <a:rPr lang="en-US" altLang="en-US" sz="3800" dirty="0" smtClean="0"/>
              <a:t>Steps of the Cyclic Pathway</a:t>
            </a:r>
            <a:endParaRPr lang="en-US" altLang="en-US" sz="3800" dirty="0"/>
          </a:p>
        </p:txBody>
      </p:sp>
      <p:sp>
        <p:nvSpPr>
          <p:cNvPr id="34819" name="Content Placeholder 2"/>
          <p:cNvSpPr>
            <a:spLocks noGrp="1"/>
          </p:cNvSpPr>
          <p:nvPr>
            <p:ph idx="1"/>
          </p:nvPr>
        </p:nvSpPr>
        <p:spPr>
          <a:xfrm>
            <a:off x="228600" y="1295401"/>
            <a:ext cx="8763000" cy="4343400"/>
          </a:xfrm>
        </p:spPr>
        <p:txBody>
          <a:bodyPr/>
          <a:lstStyle/>
          <a:p>
            <a:pPr marL="514350" indent="-514350">
              <a:buFont typeface="+mj-lt"/>
              <a:buAutoNum type="arabicParenR"/>
            </a:pPr>
            <a:r>
              <a:rPr lang="en-US" altLang="en-US" dirty="0" smtClean="0"/>
              <a:t>Photosystem I absorbs a photon and emits electrons</a:t>
            </a:r>
          </a:p>
          <a:p>
            <a:pPr marL="514350" indent="-514350">
              <a:buFont typeface="+mj-lt"/>
              <a:buAutoNum type="arabicParenR"/>
            </a:pPr>
            <a:r>
              <a:rPr lang="en-US" altLang="en-US" dirty="0" smtClean="0"/>
              <a:t>Electrons ejected from photosystem I enter an electron transfer chain</a:t>
            </a:r>
          </a:p>
          <a:p>
            <a:pPr marL="514350" indent="-514350">
              <a:buFont typeface="+mj-lt"/>
              <a:buAutoNum type="arabicParenR" startAt="3"/>
            </a:pPr>
            <a:r>
              <a:rPr lang="en-US" altLang="en-US" dirty="0"/>
              <a:t>H</a:t>
            </a:r>
            <a:r>
              <a:rPr lang="en-US" altLang="en-US" baseline="30000" dirty="0"/>
              <a:t>+</a:t>
            </a:r>
            <a:r>
              <a:rPr lang="en-US" altLang="en-US" dirty="0"/>
              <a:t> gradient forms across thylakoid membrane to drive ATP formation</a:t>
            </a:r>
          </a:p>
          <a:p>
            <a:pPr marL="514350" indent="-514350">
              <a:buFont typeface="+mj-lt"/>
              <a:buAutoNum type="arabicParenR" startAt="3"/>
            </a:pPr>
            <a:r>
              <a:rPr lang="en-US" altLang="en-US" dirty="0"/>
              <a:t>Electrons that reach the end of the electron transport chain return to photosystem I</a:t>
            </a:r>
          </a:p>
          <a:p>
            <a:pPr lvl="1"/>
            <a:r>
              <a:rPr lang="en-US" altLang="en-US" dirty="0"/>
              <a:t>NADPH and O</a:t>
            </a:r>
            <a:r>
              <a:rPr lang="en-US" altLang="en-US" baseline="-25000" dirty="0"/>
              <a:t>2</a:t>
            </a:r>
            <a:r>
              <a:rPr lang="en-US" altLang="en-US" dirty="0"/>
              <a:t> do not </a:t>
            </a:r>
            <a:r>
              <a:rPr lang="en-US" altLang="en-US" dirty="0" smtClean="0"/>
              <a:t>form</a:t>
            </a:r>
            <a:endParaRPr lang="en-US" altLang="en-US" dirty="0"/>
          </a:p>
        </p:txBody>
      </p:sp>
    </p:spTree>
    <p:extLst>
      <p:ext uri="{BB962C8B-B14F-4D97-AF65-F5344CB8AC3E}">
        <p14:creationId xmlns:p14="http://schemas.microsoft.com/office/powerpoint/2010/main" val="2867561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dirty="0" smtClean="0"/>
              <a:t>Light-Dependent Reactions, Cyclic Pathway</a:t>
            </a:r>
            <a:endParaRPr lang="en-US" altLang="en-US" dirty="0"/>
          </a:p>
        </p:txBody>
      </p:sp>
      <p:pic>
        <p:nvPicPr>
          <p:cNvPr id="2" name="Picture 1" descr="An illustration shows a small segment from the previous illustration is shown here. The capsule like structure is labeled as, “photosystem I” which is a wavy line labeled “light energy” given above it. The circles with the labels “e-“ are given in a square arrangement and arrows are shown from one circle to another in a cyclic manner. Two arrows with the labels H+ are seen coming into the unit and going away from it. In between the two arrows many H+ are shown. The outgoing arrow with the label H+ goes through a ball like structure labeled as, “ATP synthase.” The label ADP + Pi pointing ATP is shown at the en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81" y="1981200"/>
            <a:ext cx="6973438" cy="3493476"/>
          </a:xfrm>
          <a:prstGeom prst="rect">
            <a:avLst/>
          </a:prstGeom>
        </p:spPr>
      </p:pic>
    </p:spTree>
    <p:extLst>
      <p:ext uri="{BB962C8B-B14F-4D97-AF65-F5344CB8AC3E}">
        <p14:creationId xmlns:p14="http://schemas.microsoft.com/office/powerpoint/2010/main" val="33967552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Autofit/>
          </a:bodyPr>
          <a:lstStyle/>
          <a:p>
            <a:r>
              <a:rPr lang="en-US" altLang="en-US" sz="3400" dirty="0"/>
              <a:t>Roles of the Cyclic and Noncyclic </a:t>
            </a:r>
            <a:r>
              <a:rPr lang="en-US" altLang="en-US" sz="3400" dirty="0" smtClean="0"/>
              <a:t>Pathways</a:t>
            </a:r>
            <a:endParaRPr lang="en-US" altLang="en-US" sz="3400" dirty="0"/>
          </a:p>
        </p:txBody>
      </p:sp>
      <p:sp>
        <p:nvSpPr>
          <p:cNvPr id="34819" name="Content Placeholder 2"/>
          <p:cNvSpPr>
            <a:spLocks noGrp="1"/>
          </p:cNvSpPr>
          <p:nvPr>
            <p:ph idx="1"/>
          </p:nvPr>
        </p:nvSpPr>
        <p:spPr/>
        <p:txBody>
          <a:bodyPr/>
          <a:lstStyle/>
          <a:p>
            <a:r>
              <a:rPr lang="en-US" altLang="en-US" dirty="0" smtClean="0"/>
              <a:t>Noncyclic pathway </a:t>
            </a:r>
          </a:p>
          <a:p>
            <a:pPr lvl="1"/>
            <a:r>
              <a:rPr lang="en-US" altLang="en-US" dirty="0" smtClean="0"/>
              <a:t>Has additional photosystem with access to unlimited supply of electrons from water</a:t>
            </a:r>
          </a:p>
          <a:p>
            <a:pPr lvl="1"/>
            <a:r>
              <a:rPr lang="en-US" altLang="en-US" dirty="0" smtClean="0"/>
              <a:t>Electrons stored in NADPH are used to produce sugars from CO</a:t>
            </a:r>
            <a:r>
              <a:rPr lang="en-US" altLang="en-US" baseline="-25000" dirty="0" smtClean="0"/>
              <a:t>2</a:t>
            </a:r>
            <a:endParaRPr lang="en-US" altLang="en-US" baseline="-25000" dirty="0"/>
          </a:p>
          <a:p>
            <a:r>
              <a:rPr lang="en-US" altLang="en-US" dirty="0"/>
              <a:t>Cyclic pathway </a:t>
            </a:r>
          </a:p>
          <a:p>
            <a:pPr lvl="1"/>
            <a:r>
              <a:rPr lang="en-US" altLang="en-US" dirty="0"/>
              <a:t>Produces O</a:t>
            </a:r>
            <a:r>
              <a:rPr lang="en-US" altLang="en-US" baseline="-25000" dirty="0"/>
              <a:t>2</a:t>
            </a:r>
            <a:r>
              <a:rPr lang="en-US" altLang="en-US" dirty="0"/>
              <a:t> but not NADPH</a:t>
            </a:r>
          </a:p>
          <a:p>
            <a:pPr lvl="1"/>
            <a:r>
              <a:rPr lang="en-US" altLang="en-US" dirty="0"/>
              <a:t>Not enough ATP is produced in the noncyclic pathway to balance NADPH, so cyclic pathway provides extra </a:t>
            </a:r>
            <a:r>
              <a:rPr lang="en-US" altLang="en-US" dirty="0" smtClean="0"/>
              <a:t>ATP</a:t>
            </a:r>
            <a:endParaRPr lang="en-US" altLang="en-US" baseline="-25000" dirty="0" smtClean="0"/>
          </a:p>
        </p:txBody>
      </p:sp>
    </p:spTree>
    <p:extLst>
      <p:ext uri="{BB962C8B-B14F-4D97-AF65-F5344CB8AC3E}">
        <p14:creationId xmlns:p14="http://schemas.microsoft.com/office/powerpoint/2010/main" val="104107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6.4 Light-Independent Reactions</a:t>
            </a:r>
            <a:endParaRPr lang="en-US" altLang="en-US" dirty="0"/>
          </a:p>
        </p:txBody>
      </p:sp>
      <p:sp>
        <p:nvSpPr>
          <p:cNvPr id="36867" name="Content Placeholder 2"/>
          <p:cNvSpPr>
            <a:spLocks noGrp="1"/>
          </p:cNvSpPr>
          <p:nvPr>
            <p:ph idx="1"/>
          </p:nvPr>
        </p:nvSpPr>
        <p:spPr/>
        <p:txBody>
          <a:bodyPr/>
          <a:lstStyle/>
          <a:p>
            <a:r>
              <a:rPr lang="en-US" altLang="en-US" dirty="0" smtClean="0"/>
              <a:t>The Calvin–Benson cycle</a:t>
            </a:r>
          </a:p>
          <a:p>
            <a:pPr lvl="1"/>
            <a:r>
              <a:rPr lang="en-US" altLang="en-US" dirty="0" smtClean="0"/>
              <a:t>Builds sugars in the </a:t>
            </a:r>
            <a:r>
              <a:rPr lang="en-US" altLang="en-US" dirty="0" err="1" smtClean="0"/>
              <a:t>stroma</a:t>
            </a:r>
            <a:r>
              <a:rPr lang="en-US" altLang="en-US" dirty="0" smtClean="0"/>
              <a:t> of chloroplasts</a:t>
            </a:r>
          </a:p>
          <a:p>
            <a:pPr lvl="1"/>
            <a:r>
              <a:rPr lang="en-US" altLang="en-US" dirty="0" smtClean="0"/>
              <a:t>Not powered by light energy</a:t>
            </a:r>
          </a:p>
          <a:p>
            <a:pPr lvl="2"/>
            <a:r>
              <a:rPr lang="en-US" altLang="en-US" dirty="0" smtClean="0"/>
              <a:t>Driving force is ATP and NADPH formed by the light-dependent reactions</a:t>
            </a:r>
          </a:p>
          <a:p>
            <a:pPr lvl="1"/>
            <a:r>
              <a:rPr lang="en-US" altLang="en-US" dirty="0" smtClean="0"/>
              <a:t>Uses carbon atoms from CO</a:t>
            </a:r>
            <a:r>
              <a:rPr lang="en-US" altLang="en-US" baseline="-25000" dirty="0" smtClean="0"/>
              <a:t>2</a:t>
            </a:r>
            <a:r>
              <a:rPr lang="en-US" altLang="en-US" dirty="0" smtClean="0"/>
              <a:t> to make sugars</a:t>
            </a:r>
          </a:p>
          <a:p>
            <a:pPr lvl="2"/>
            <a:r>
              <a:rPr lang="en-US" altLang="en-US" dirty="0" smtClean="0"/>
              <a:t>Carbon fixation</a:t>
            </a:r>
          </a:p>
          <a:p>
            <a:pPr lvl="3"/>
            <a:r>
              <a:rPr lang="en-US" altLang="en-US" dirty="0" smtClean="0"/>
              <a:t>Carbon from an inorganic source is incorporated into an organic molecule</a:t>
            </a:r>
            <a:endParaRPr lang="en-US" altLang="en-US" dirty="0"/>
          </a:p>
        </p:txBody>
      </p:sp>
    </p:spTree>
    <p:extLst>
      <p:ext uri="{BB962C8B-B14F-4D97-AF65-F5344CB8AC3E}">
        <p14:creationId xmlns:p14="http://schemas.microsoft.com/office/powerpoint/2010/main" val="311503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Autotrophs and Heterotrophs</a:t>
            </a:r>
            <a:endParaRPr lang="en-US" altLang="en-US" dirty="0"/>
          </a:p>
        </p:txBody>
      </p:sp>
      <p:sp>
        <p:nvSpPr>
          <p:cNvPr id="9219" name="Content Placeholder 2"/>
          <p:cNvSpPr>
            <a:spLocks noGrp="1"/>
          </p:cNvSpPr>
          <p:nvPr>
            <p:ph idx="1"/>
          </p:nvPr>
        </p:nvSpPr>
        <p:spPr/>
        <p:txBody>
          <a:bodyPr/>
          <a:lstStyle/>
          <a:p>
            <a:r>
              <a:rPr lang="en-US" altLang="en-US" dirty="0" smtClean="0"/>
              <a:t>Autotrophs are producers</a:t>
            </a:r>
          </a:p>
          <a:p>
            <a:pPr lvl="1"/>
            <a:r>
              <a:rPr lang="en-US" altLang="en-US" dirty="0" smtClean="0"/>
              <a:t>Make food using energy from environment and carbon from inorganic molecules</a:t>
            </a:r>
          </a:p>
          <a:p>
            <a:r>
              <a:rPr lang="en-US" altLang="en-US" dirty="0" smtClean="0"/>
              <a:t>Heterotrophs are consumers</a:t>
            </a:r>
          </a:p>
          <a:p>
            <a:pPr lvl="1"/>
            <a:r>
              <a:rPr lang="en-US" altLang="en-US" dirty="0" smtClean="0"/>
              <a:t>Obtain carbon from organic compounds assembled by other organisms</a:t>
            </a:r>
            <a:endParaRPr lang="en-US" altLang="en-US" dirty="0"/>
          </a:p>
        </p:txBody>
      </p:sp>
    </p:spTree>
    <p:extLst>
      <p:ext uri="{BB962C8B-B14F-4D97-AF65-F5344CB8AC3E}">
        <p14:creationId xmlns:p14="http://schemas.microsoft.com/office/powerpoint/2010/main" val="3702774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sz="3800" dirty="0"/>
              <a:t>Steps of the Calvin–Benson </a:t>
            </a:r>
            <a:r>
              <a:rPr lang="en-US" altLang="en-US" sz="3800" dirty="0" smtClean="0"/>
              <a:t>Cycle</a:t>
            </a:r>
            <a:endParaRPr lang="en-US" altLang="en-US" sz="3800" dirty="0"/>
          </a:p>
        </p:txBody>
      </p:sp>
      <p:sp>
        <p:nvSpPr>
          <p:cNvPr id="37891" name="Content Placeholder 2"/>
          <p:cNvSpPr>
            <a:spLocks noGrp="1"/>
          </p:cNvSpPr>
          <p:nvPr>
            <p:ph idx="1"/>
          </p:nvPr>
        </p:nvSpPr>
        <p:spPr>
          <a:xfrm>
            <a:off x="228600" y="1295401"/>
            <a:ext cx="8763000" cy="3962400"/>
          </a:xfrm>
        </p:spPr>
        <p:txBody>
          <a:bodyPr/>
          <a:lstStyle/>
          <a:p>
            <a:pPr marL="514350" indent="-514350">
              <a:buFont typeface="+mj-lt"/>
              <a:buAutoNum type="arabicParenR"/>
            </a:pPr>
            <a:r>
              <a:rPr lang="en-US" altLang="en-US" sz="2500" dirty="0" err="1" smtClean="0"/>
              <a:t>Rubisco</a:t>
            </a:r>
            <a:r>
              <a:rPr lang="en-US" altLang="en-US" sz="2500" dirty="0" smtClean="0"/>
              <a:t> fixes carbon by attaching CO</a:t>
            </a:r>
            <a:r>
              <a:rPr lang="en-US" altLang="en-US" sz="2500" baseline="-25000" dirty="0" smtClean="0"/>
              <a:t>2</a:t>
            </a:r>
            <a:r>
              <a:rPr lang="en-US" altLang="en-US" sz="2500" dirty="0" smtClean="0"/>
              <a:t> to 5-carbon </a:t>
            </a:r>
            <a:r>
              <a:rPr lang="en-US" altLang="en-US" sz="2500" dirty="0" err="1" smtClean="0"/>
              <a:t>RuBP</a:t>
            </a:r>
            <a:endParaRPr lang="en-US" altLang="en-US" sz="2500" dirty="0" smtClean="0"/>
          </a:p>
          <a:p>
            <a:pPr lvl="1"/>
            <a:r>
              <a:rPr lang="en-US" altLang="en-US" dirty="0" smtClean="0"/>
              <a:t>The intermediate splits to form two 3-carbon PGA molecules per CO</a:t>
            </a:r>
            <a:r>
              <a:rPr lang="en-US" altLang="en-US" baseline="-25000" dirty="0" smtClean="0"/>
              <a:t>2</a:t>
            </a:r>
            <a:r>
              <a:rPr lang="en-US" altLang="en-US" dirty="0" smtClean="0"/>
              <a:t> molecule</a:t>
            </a:r>
          </a:p>
          <a:p>
            <a:pPr lvl="1"/>
            <a:r>
              <a:rPr lang="en-US" altLang="en-US" dirty="0" smtClean="0"/>
              <a:t>Six PGA total</a:t>
            </a:r>
          </a:p>
          <a:p>
            <a:pPr marL="514350" indent="-514350">
              <a:buFont typeface="+mj-lt"/>
              <a:buAutoNum type="arabicParenR"/>
            </a:pPr>
            <a:r>
              <a:rPr lang="en-US" altLang="en-US" sz="2500" dirty="0" smtClean="0"/>
              <a:t>Each PGA receives Pi from ATP, plus H</a:t>
            </a:r>
            <a:r>
              <a:rPr lang="en-US" altLang="en-US" sz="2500" baseline="30000" dirty="0" smtClean="0"/>
              <a:t>+</a:t>
            </a:r>
            <a:r>
              <a:rPr lang="en-US" altLang="en-US" sz="2500" dirty="0" smtClean="0"/>
              <a:t> and electrons from NADPH to form six PGAL</a:t>
            </a:r>
          </a:p>
          <a:p>
            <a:pPr marL="514350" indent="-514350">
              <a:buFont typeface="+mj-lt"/>
              <a:buAutoNum type="arabicParenR" startAt="3"/>
            </a:pPr>
            <a:r>
              <a:rPr lang="en-US" altLang="en-US" sz="2500" dirty="0"/>
              <a:t>Five PGAL regenerate three </a:t>
            </a:r>
            <a:r>
              <a:rPr lang="en-US" altLang="en-US" sz="2500" dirty="0" err="1"/>
              <a:t>RuBP</a:t>
            </a:r>
            <a:endParaRPr lang="en-US" altLang="en-US" sz="2500" dirty="0"/>
          </a:p>
          <a:p>
            <a:pPr marL="514350" indent="-514350">
              <a:buFont typeface="+mj-lt"/>
              <a:buAutoNum type="arabicParenR" startAt="3"/>
            </a:pPr>
            <a:r>
              <a:rPr lang="en-US" altLang="en-US" sz="2500" dirty="0"/>
              <a:t>One PGAL is exported to the cytoplasm to combine with another PGAL to form </a:t>
            </a:r>
            <a:r>
              <a:rPr lang="en-US" altLang="en-US" sz="2500" dirty="0" smtClean="0"/>
              <a:t>sucrose</a:t>
            </a:r>
            <a:endParaRPr lang="en-US" altLang="en-US" dirty="0"/>
          </a:p>
        </p:txBody>
      </p:sp>
    </p:spTree>
    <p:extLst>
      <p:ext uri="{BB962C8B-B14F-4D97-AF65-F5344CB8AC3E}">
        <p14:creationId xmlns:p14="http://schemas.microsoft.com/office/powerpoint/2010/main" val="375677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altLang="en-US" dirty="0" smtClean="0"/>
              <a:t>The Calvin–Benson Cycle in a Chloroplast</a:t>
            </a:r>
            <a:endParaRPr lang="en-US" altLang="en-US" dirty="0"/>
          </a:p>
        </p:txBody>
      </p:sp>
      <p:pic>
        <p:nvPicPr>
          <p:cNvPr id="2" name="Picture 1" descr="An illustration shows the chemical reaction happening in the chloroplast. An elongated rectangular structure is shown with a green border labeled as, “chloroplast.” The inner side is labeled as, “stroma.” A cyclic reaction involving five steps is shown in the stroma. Step 1 shows two small red balls and a small black ball with the label 3CO2. An arrow from this moves anti clockwise to step 2 which shows 3 black balls with the label 6 PGA. An arrow from here moves down to 3 black balls with the label 6 PGAL. From here, 2 arrows are seen branching out. One continues in the circular anti clockwise direction to step 3 with three black balls and label 5 PGAL. The other arrow branches down away from the circle to step 4 with three black balls with the label 1 PGAL. This moves down further and comes out of the chlorophyll as step 5 labeled as, “sucrose.” An arrow from step 3 moves up anti clockwise to 5 black balls with the label 3RuBP. At the centre of this circular process is a label named as, “Calvin-Benson Cycle.” In between step 2 and label 6 PGAL, are two chemical reactions labeled as, “6 ADP + 6 Pi, pointing from 6 ATP” and “6 NADPH pointing to 6 NADP+.” Between step 3 and the label “3 RuBP” 2 Pi is released and a chemical reaction with the label 3 ATP pointing to 3 AD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338" y="1447800"/>
            <a:ext cx="6717324" cy="4649072"/>
          </a:xfrm>
          <a:prstGeom prst="rect">
            <a:avLst/>
          </a:prstGeom>
        </p:spPr>
      </p:pic>
    </p:spTree>
    <p:extLst>
      <p:ext uri="{BB962C8B-B14F-4D97-AF65-F5344CB8AC3E}">
        <p14:creationId xmlns:p14="http://schemas.microsoft.com/office/powerpoint/2010/main" val="408007949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Stomata</a:t>
            </a:r>
            <a:endParaRPr lang="en-US" altLang="en-US" dirty="0"/>
          </a:p>
        </p:txBody>
      </p:sp>
      <p:sp>
        <p:nvSpPr>
          <p:cNvPr id="39939" name="Content Placeholder 3"/>
          <p:cNvSpPr>
            <a:spLocks noGrp="1"/>
          </p:cNvSpPr>
          <p:nvPr>
            <p:ph idx="1"/>
          </p:nvPr>
        </p:nvSpPr>
        <p:spPr>
          <a:xfrm>
            <a:off x="228600" y="1295401"/>
            <a:ext cx="8763000" cy="4267200"/>
          </a:xfrm>
        </p:spPr>
        <p:txBody>
          <a:bodyPr/>
          <a:lstStyle/>
          <a:p>
            <a:r>
              <a:rPr lang="en-US" altLang="en-US" dirty="0" smtClean="0"/>
              <a:t>Tiny, closable gaps on the surfaces of leaves and stems</a:t>
            </a:r>
          </a:p>
          <a:p>
            <a:r>
              <a:rPr lang="en-US" altLang="en-US" dirty="0" smtClean="0"/>
              <a:t>Open stomata </a:t>
            </a:r>
          </a:p>
          <a:p>
            <a:pPr lvl="1"/>
            <a:r>
              <a:rPr lang="en-US" altLang="en-US" dirty="0" smtClean="0"/>
              <a:t>Allow CO</a:t>
            </a:r>
            <a:r>
              <a:rPr lang="en-US" altLang="en-US" baseline="-25000" dirty="0" smtClean="0"/>
              <a:t>2</a:t>
            </a:r>
            <a:r>
              <a:rPr lang="en-US" altLang="en-US" dirty="0" smtClean="0"/>
              <a:t> to diffuse from the air into the plant cells</a:t>
            </a:r>
          </a:p>
          <a:p>
            <a:pPr lvl="1"/>
            <a:r>
              <a:rPr lang="en-US" altLang="en-US" dirty="0" smtClean="0"/>
              <a:t>Allow O</a:t>
            </a:r>
            <a:r>
              <a:rPr lang="en-US" altLang="en-US" baseline="-25000" dirty="0" smtClean="0"/>
              <a:t>2</a:t>
            </a:r>
            <a:r>
              <a:rPr lang="en-US" altLang="en-US" dirty="0" smtClean="0"/>
              <a:t> to diffuse out of these cells and into the air</a:t>
            </a:r>
          </a:p>
          <a:p>
            <a:r>
              <a:rPr lang="en-US" altLang="en-US" dirty="0"/>
              <a:t>Closed stomata </a:t>
            </a:r>
          </a:p>
          <a:p>
            <a:pPr lvl="1"/>
            <a:r>
              <a:rPr lang="en-US" altLang="en-US" dirty="0"/>
              <a:t>Conserve water on hot, dry days</a:t>
            </a:r>
          </a:p>
          <a:p>
            <a:pPr lvl="1"/>
            <a:r>
              <a:rPr lang="en-US" altLang="en-US" dirty="0"/>
              <a:t>Limit the availability of CO</a:t>
            </a:r>
            <a:r>
              <a:rPr lang="en-US" altLang="en-US" baseline="-25000" dirty="0"/>
              <a:t>2</a:t>
            </a:r>
            <a:r>
              <a:rPr lang="en-US" altLang="en-US" dirty="0"/>
              <a:t> for the light-independent reactions; sugar synthesis </a:t>
            </a:r>
            <a:r>
              <a:rPr lang="en-US" altLang="en-US" dirty="0" smtClean="0"/>
              <a:t>slows</a:t>
            </a:r>
            <a:endParaRPr lang="en-US" altLang="en-US" dirty="0"/>
          </a:p>
        </p:txBody>
      </p:sp>
    </p:spTree>
    <p:extLst>
      <p:ext uri="{BB962C8B-B14F-4D97-AF65-F5344CB8AC3E}">
        <p14:creationId xmlns:p14="http://schemas.microsoft.com/office/powerpoint/2010/main" val="2266644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C3 Plants</a:t>
            </a:r>
            <a:endParaRPr lang="en-US" altLang="en-US" dirty="0"/>
          </a:p>
        </p:txBody>
      </p:sp>
      <p:sp>
        <p:nvSpPr>
          <p:cNvPr id="39939" name="Content Placeholder 3"/>
          <p:cNvSpPr>
            <a:spLocks noGrp="1"/>
          </p:cNvSpPr>
          <p:nvPr>
            <p:ph idx="1"/>
          </p:nvPr>
        </p:nvSpPr>
        <p:spPr/>
        <p:txBody>
          <a:bodyPr/>
          <a:lstStyle/>
          <a:p>
            <a:r>
              <a:rPr lang="en-US" altLang="en-US" dirty="0" smtClean="0"/>
              <a:t>Fix carbon only by the Calvin–Benson cycle</a:t>
            </a:r>
          </a:p>
          <a:p>
            <a:r>
              <a:rPr lang="en-US" altLang="en-US" dirty="0" smtClean="0"/>
              <a:t>Light-dependent and light-independent reactions run during the day</a:t>
            </a:r>
          </a:p>
          <a:p>
            <a:r>
              <a:rPr lang="en-US" altLang="en-US" dirty="0" smtClean="0"/>
              <a:t>When stomata are closed:</a:t>
            </a:r>
          </a:p>
          <a:p>
            <a:pPr lvl="1"/>
            <a:r>
              <a:rPr lang="en-US" altLang="en-US" dirty="0" smtClean="0"/>
              <a:t>O</a:t>
            </a:r>
            <a:r>
              <a:rPr lang="en-US" altLang="en-US" baseline="-25000" dirty="0" smtClean="0"/>
              <a:t>2</a:t>
            </a:r>
            <a:r>
              <a:rPr lang="en-US" altLang="en-US" dirty="0" smtClean="0"/>
              <a:t> levels rise and CO</a:t>
            </a:r>
            <a:r>
              <a:rPr lang="en-US" altLang="en-US" baseline="-25000" dirty="0" smtClean="0"/>
              <a:t>2</a:t>
            </a:r>
            <a:r>
              <a:rPr lang="en-US" altLang="en-US" dirty="0" smtClean="0"/>
              <a:t> levels fall in plant tissues</a:t>
            </a:r>
          </a:p>
          <a:p>
            <a:pPr lvl="1"/>
            <a:r>
              <a:rPr lang="en-US" altLang="en-US" dirty="0" smtClean="0"/>
              <a:t>Both gases are substrates of </a:t>
            </a:r>
            <a:r>
              <a:rPr lang="en-US" altLang="en-US" dirty="0" err="1" smtClean="0"/>
              <a:t>rubisco</a:t>
            </a:r>
            <a:r>
              <a:rPr lang="en-US" altLang="en-US" dirty="0" smtClean="0"/>
              <a:t> and compete for active site</a:t>
            </a:r>
            <a:endParaRPr lang="en-US" altLang="en-US" dirty="0"/>
          </a:p>
        </p:txBody>
      </p:sp>
    </p:spTree>
    <p:extLst>
      <p:ext uri="{BB962C8B-B14F-4D97-AF65-F5344CB8AC3E}">
        <p14:creationId xmlns:p14="http://schemas.microsoft.com/office/powerpoint/2010/main" val="1477643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Photorespiration is Inefficient</a:t>
            </a:r>
            <a:endParaRPr lang="en-US" altLang="en-US" dirty="0"/>
          </a:p>
        </p:txBody>
      </p:sp>
      <p:sp>
        <p:nvSpPr>
          <p:cNvPr id="39939" name="Content Placeholder 3"/>
          <p:cNvSpPr>
            <a:spLocks noGrp="1"/>
          </p:cNvSpPr>
          <p:nvPr>
            <p:ph idx="1"/>
          </p:nvPr>
        </p:nvSpPr>
        <p:spPr>
          <a:xfrm>
            <a:off x="228600" y="1295401"/>
            <a:ext cx="8763000" cy="3429000"/>
          </a:xfrm>
        </p:spPr>
        <p:txBody>
          <a:bodyPr/>
          <a:lstStyle/>
          <a:p>
            <a:r>
              <a:rPr lang="en-US" altLang="en-US" dirty="0" smtClean="0"/>
              <a:t>When O</a:t>
            </a:r>
            <a:r>
              <a:rPr lang="en-US" altLang="en-US" baseline="-25000" dirty="0" smtClean="0"/>
              <a:t>2</a:t>
            </a:r>
            <a:r>
              <a:rPr lang="en-US" altLang="en-US" dirty="0" smtClean="0"/>
              <a:t> levels rise:</a:t>
            </a:r>
          </a:p>
          <a:p>
            <a:pPr lvl="1"/>
            <a:r>
              <a:rPr lang="en-US" altLang="en-US" dirty="0" err="1" smtClean="0"/>
              <a:t>Rubisco</a:t>
            </a:r>
            <a:r>
              <a:rPr lang="en-US" altLang="en-US" dirty="0" smtClean="0"/>
              <a:t> attaches O</a:t>
            </a:r>
            <a:r>
              <a:rPr lang="en-US" altLang="en-US" baseline="-25000" dirty="0" smtClean="0"/>
              <a:t>2</a:t>
            </a:r>
            <a:r>
              <a:rPr lang="en-US" altLang="en-US" dirty="0" smtClean="0"/>
              <a:t> to </a:t>
            </a:r>
            <a:r>
              <a:rPr lang="en-US" altLang="en-US" dirty="0" err="1" smtClean="0"/>
              <a:t>RuBP</a:t>
            </a:r>
            <a:r>
              <a:rPr lang="en-US" altLang="en-US" dirty="0" smtClean="0"/>
              <a:t> (photorespiration) to create substrate for Calvin–Benson cycle</a:t>
            </a:r>
          </a:p>
          <a:p>
            <a:pPr lvl="2"/>
            <a:r>
              <a:rPr lang="en-US" altLang="en-US" dirty="0" smtClean="0"/>
              <a:t>Intermediates must be transported among three organelles</a:t>
            </a:r>
          </a:p>
          <a:p>
            <a:pPr lvl="2"/>
            <a:r>
              <a:rPr lang="en-US" altLang="en-US" dirty="0" smtClean="0"/>
              <a:t>Requires ATP; produces CO</a:t>
            </a:r>
            <a:r>
              <a:rPr lang="en-US" altLang="en-US" baseline="-25000" dirty="0" smtClean="0"/>
              <a:t>2</a:t>
            </a:r>
            <a:r>
              <a:rPr lang="en-US" altLang="en-US" dirty="0" smtClean="0"/>
              <a:t> and ammonia</a:t>
            </a:r>
          </a:p>
          <a:p>
            <a:pPr lvl="3"/>
            <a:r>
              <a:rPr lang="en-US" altLang="en-US" dirty="0" smtClean="0"/>
              <a:t>CO</a:t>
            </a:r>
            <a:r>
              <a:rPr lang="en-US" altLang="en-US" baseline="-25000" dirty="0" smtClean="0"/>
              <a:t>2</a:t>
            </a:r>
            <a:r>
              <a:rPr lang="en-US" altLang="en-US" dirty="0" smtClean="0"/>
              <a:t> is lost; ammonia must be detoxified</a:t>
            </a:r>
          </a:p>
          <a:p>
            <a:r>
              <a:rPr lang="en-US" altLang="en-US" dirty="0"/>
              <a:t>Photorespiration is therefore inefficient</a:t>
            </a:r>
          </a:p>
          <a:p>
            <a:pPr lvl="1"/>
            <a:r>
              <a:rPr lang="en-US" altLang="en-US" dirty="0"/>
              <a:t>C3 plants compensate by making lots of </a:t>
            </a:r>
            <a:r>
              <a:rPr lang="en-US" altLang="en-US" dirty="0" smtClean="0"/>
              <a:t>rubisco</a:t>
            </a:r>
            <a:endParaRPr lang="en-US" altLang="en-US" dirty="0"/>
          </a:p>
        </p:txBody>
      </p:sp>
    </p:spTree>
    <p:extLst>
      <p:ext uri="{BB962C8B-B14F-4D97-AF65-F5344CB8AC3E}">
        <p14:creationId xmlns:p14="http://schemas.microsoft.com/office/powerpoint/2010/main" val="815037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Photorespiration</a:t>
            </a:r>
            <a:endParaRPr lang="en-US" altLang="en-US" dirty="0"/>
          </a:p>
        </p:txBody>
      </p:sp>
      <p:pic>
        <p:nvPicPr>
          <p:cNvPr id="2" name="Picture 1" descr="An image and an illustration are given adjacent to each other. The image shows a greenish porous surface. The text given below the image reads, “A Stomata on the surface of a leaf. When these tiny pores are open, they allow gas exchange between the plant’s internal tissues and air. Stomata close to conserve water on hot, dry days, and then gas exchange stops. Oxygen produced by the light- dependent reactions cannot exit the plant, and CO2 required for the light-independent reactions cannot enter it. Thus, the amount of oxygen rises and the amount of CO2 declines in photosynthetic tissues.” The illustration adjacent to it shows three vertical layers labeled mitochondrion, peroxisome and chloroplast from bottom to top. A circle with arrows marked anticlockwise is given in the chloroplast layer with two labels RuBP and PGA. In the process between PGA and RuBP, a vertical arrow branches from the circle with a label PGAL which further gets changed as Sucrose and is pushed out of the top most layer. A pointer with the label O2 joins the portion between RuBP and PGA phase which further moves down as 2PG. This proceeds as a downward arrow and branches out as the label Hydrogen peroxide in the middle layer. This process flows into the bottom layer also and makes a “U” turn and proceeds towards bottom up. Two branches with the labels “CO2” and “NH3 (ammonia)” are shown at the bottom layer as the pointer starts flowing upwards. This goes up to the label PGA in the top layer to which there is an input labeled as, “ATP.” The label below the illustration reads, “B. Photorespiration occurs when the oxygen/CO2 ratio increases in photosynthetic tissues, causing rubisco to use oxygen as a substrate. Several reactions are necessary to convert the product of this reaction to a molecule that can reenter the Calvin–Benson cycle. Intermediates are transported from the chloroplast to a peroxisome, then a mitochondrion, a peroxisome again, and back to a chloroplast. The energy required to carry out the extra steps make photorespiration an inefficient way to produce sug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882" y="1905000"/>
            <a:ext cx="8488236" cy="3517087"/>
          </a:xfrm>
          <a:prstGeom prst="rect">
            <a:avLst/>
          </a:prstGeom>
        </p:spPr>
      </p:pic>
    </p:spTree>
    <p:extLst>
      <p:ext uri="{BB962C8B-B14F-4D97-AF65-F5344CB8AC3E}">
        <p14:creationId xmlns:p14="http://schemas.microsoft.com/office/powerpoint/2010/main" val="238194259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6.5 Carbon-Fixing Adaptations of Plants</a:t>
            </a:r>
            <a:endParaRPr lang="en-US" altLang="en-US" dirty="0"/>
          </a:p>
        </p:txBody>
      </p:sp>
      <p:sp>
        <p:nvSpPr>
          <p:cNvPr id="43011" name="Content Placeholder 3"/>
          <p:cNvSpPr>
            <a:spLocks noGrp="1"/>
          </p:cNvSpPr>
          <p:nvPr>
            <p:ph idx="1"/>
          </p:nvPr>
        </p:nvSpPr>
        <p:spPr/>
        <p:txBody>
          <a:bodyPr/>
          <a:lstStyle/>
          <a:p>
            <a:r>
              <a:rPr lang="en-US" altLang="en-US" dirty="0" smtClean="0"/>
              <a:t>Some plants have evolved to minimize photorespiration</a:t>
            </a:r>
          </a:p>
          <a:p>
            <a:pPr lvl="1"/>
            <a:r>
              <a:rPr lang="en-US" altLang="en-US" dirty="0" smtClean="0"/>
              <a:t>C4 and CAM plants</a:t>
            </a:r>
          </a:p>
          <a:p>
            <a:r>
              <a:rPr lang="en-US" altLang="en-US" dirty="0" smtClean="0"/>
              <a:t>Stomata are closed on hot, dry days</a:t>
            </a:r>
          </a:p>
          <a:p>
            <a:r>
              <a:rPr lang="en-US" altLang="en-US" dirty="0" smtClean="0"/>
              <a:t>Sugar production remains high</a:t>
            </a:r>
            <a:endParaRPr lang="en-US" altLang="en-US" dirty="0"/>
          </a:p>
        </p:txBody>
      </p:sp>
    </p:spTree>
    <p:extLst>
      <p:ext uri="{BB962C8B-B14F-4D97-AF65-F5344CB8AC3E}">
        <p14:creationId xmlns:p14="http://schemas.microsoft.com/office/powerpoint/2010/main" val="248278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Carbon-Fixing Adaptations of C4 Plants</a:t>
            </a:r>
            <a:endParaRPr lang="en-US" altLang="en-US" dirty="0"/>
          </a:p>
        </p:txBody>
      </p:sp>
      <p:sp>
        <p:nvSpPr>
          <p:cNvPr id="43011" name="Content Placeholder 3"/>
          <p:cNvSpPr>
            <a:spLocks noGrp="1"/>
          </p:cNvSpPr>
          <p:nvPr>
            <p:ph idx="1"/>
          </p:nvPr>
        </p:nvSpPr>
        <p:spPr/>
        <p:txBody>
          <a:bodyPr/>
          <a:lstStyle/>
          <a:p>
            <a:r>
              <a:rPr lang="en-US" altLang="en-US" dirty="0" smtClean="0"/>
              <a:t>Fixes carbon twice in two cell types</a:t>
            </a:r>
          </a:p>
          <a:p>
            <a:pPr lvl="1"/>
            <a:r>
              <a:rPr lang="en-US" altLang="en-US" dirty="0" smtClean="0"/>
              <a:t>Mesophyll cells</a:t>
            </a:r>
          </a:p>
          <a:p>
            <a:pPr lvl="1"/>
            <a:r>
              <a:rPr lang="en-US" altLang="en-US" dirty="0" smtClean="0"/>
              <a:t>Bundle-sheath cells</a:t>
            </a:r>
          </a:p>
          <a:p>
            <a:pPr lvl="1"/>
            <a:r>
              <a:rPr lang="en-US" altLang="en-US" dirty="0" smtClean="0"/>
              <a:t>This minimizes photorespiration by keeping CO</a:t>
            </a:r>
            <a:r>
              <a:rPr lang="en-US" altLang="en-US" baseline="-25000" dirty="0" smtClean="0"/>
              <a:t>2</a:t>
            </a:r>
            <a:r>
              <a:rPr lang="en-US" altLang="en-US" dirty="0" smtClean="0"/>
              <a:t> levels high and O</a:t>
            </a:r>
            <a:r>
              <a:rPr lang="en-US" altLang="en-US" baseline="-25000" dirty="0" smtClean="0"/>
              <a:t>2</a:t>
            </a:r>
            <a:r>
              <a:rPr lang="en-US" altLang="en-US" dirty="0" smtClean="0"/>
              <a:t> levels low near </a:t>
            </a:r>
            <a:r>
              <a:rPr lang="en-US" altLang="en-US" dirty="0" err="1" smtClean="0"/>
              <a:t>rubisco</a:t>
            </a:r>
            <a:endParaRPr lang="en-US" altLang="en-US" dirty="0" smtClean="0"/>
          </a:p>
          <a:p>
            <a:r>
              <a:rPr lang="en-US" altLang="en-US" dirty="0" smtClean="0"/>
              <a:t>Examples</a:t>
            </a:r>
          </a:p>
          <a:p>
            <a:pPr lvl="1"/>
            <a:r>
              <a:rPr lang="en-US" altLang="en-US" dirty="0" smtClean="0"/>
              <a:t>Corn, bamboo</a:t>
            </a:r>
            <a:endParaRPr lang="en-US" altLang="en-US" dirty="0"/>
          </a:p>
        </p:txBody>
      </p:sp>
    </p:spTree>
    <p:extLst>
      <p:ext uri="{BB962C8B-B14F-4D97-AF65-F5344CB8AC3E}">
        <p14:creationId xmlns:p14="http://schemas.microsoft.com/office/powerpoint/2010/main" val="1475161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19169" y="516755"/>
            <a:ext cx="8032638" cy="685753"/>
          </a:xfrm>
        </p:spPr>
        <p:txBody>
          <a:bodyPr>
            <a:normAutofit/>
          </a:bodyPr>
          <a:lstStyle/>
          <a:p>
            <a:r>
              <a:rPr lang="en-US" altLang="en-US" dirty="0" smtClean="0"/>
              <a:t>C4 Plants Minimize Photorespiration</a:t>
            </a:r>
            <a:endParaRPr lang="en-US" altLang="en-US" dirty="0"/>
          </a:p>
        </p:txBody>
      </p:sp>
      <p:pic>
        <p:nvPicPr>
          <p:cNvPr id="2" name="Picture 1" descr="In the first part a cluster of small whitish balls are seen with greenish circular and elongated structures spread on both its sides. The top and bottom portion are bordered with whitish balls. The second part of the illustration shows a cluster of whitish balls with just one layer of greenish circular and elongated structures around it. More whitish balls are seen on both sides. Both parts of the illustration have common labels named as, “mesophyll cell” and “bundle-sheath cell.” The text below this illustration reads, “A. In a C3 plant (barley, left), chloroplasts—the sites of carbon fixation—occur mainly in mesophyll cells. A C4 plant (millet, right) has chloroplasts in mesophyll cells and in bundle-sheath cells, so it can carry out photosynthesis in both types of cells. C4 plants minimize photorespiration by fixing carbon twice, in the two cell typ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210" y="1171942"/>
            <a:ext cx="6621780" cy="5000258"/>
          </a:xfrm>
          <a:prstGeom prst="rect">
            <a:avLst/>
          </a:prstGeom>
        </p:spPr>
      </p:pic>
    </p:spTree>
    <p:extLst>
      <p:ext uri="{BB962C8B-B14F-4D97-AF65-F5344CB8AC3E}">
        <p14:creationId xmlns:p14="http://schemas.microsoft.com/office/powerpoint/2010/main" val="93901563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Carbon</a:t>
            </a:r>
            <a:r>
              <a:rPr lang="fr-FR" altLang="en-US" dirty="0" smtClean="0"/>
              <a:t> Fixation in C4 Plants</a:t>
            </a:r>
            <a:endParaRPr lang="fr-FR" altLang="en-US" dirty="0"/>
          </a:p>
        </p:txBody>
      </p:sp>
      <p:pic>
        <p:nvPicPr>
          <p:cNvPr id="2" name="Picture 1" descr="Section B given below also has two parts next to each other and are labeled as, “mesophyll cell” and “bundle-sheath cell.” In the first part, a rectangular representation of a process that moves in the anticlockwise direction is shown. The following components are labeled as follows: CO2, C4 reactions, oxaloacetate and malate. A portion of the process also continues in the second part in which the CO2 branches out. This gets added to another cyclic process called, “Calvin-Benson cycle” that goes in the anticlockwise direction. The labels shown in the process are RuBP, PGA, PGAL and Sucrose outside the illustration. The label below this illustration reads, “B. In C4 plants, as in C3 plants, oxygen builds up when stomata close during photosynthesis. However, C4 plants fix carbon twice, first in mesophyll cells and then in bundle-sheath cells. This strategy minimizes photorespiration because it keeps the CO2 concentration high and the O2 concentration low near rubisco.” A photo shows a close view of a bunch of grass in the middle of a law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10" y="1600200"/>
            <a:ext cx="8424781" cy="4478998"/>
          </a:xfrm>
          <a:prstGeom prst="rect">
            <a:avLst/>
          </a:prstGeom>
        </p:spPr>
      </p:pic>
    </p:spTree>
    <p:extLst>
      <p:ext uri="{BB962C8B-B14F-4D97-AF65-F5344CB8AC3E}">
        <p14:creationId xmlns:p14="http://schemas.microsoft.com/office/powerpoint/2010/main" val="410480020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Photosynthesis Sustains Life</a:t>
            </a:r>
            <a:endParaRPr lang="en-US" altLang="en-US" dirty="0"/>
          </a:p>
        </p:txBody>
      </p:sp>
      <p:pic>
        <p:nvPicPr>
          <p:cNvPr id="2" name="Picture 1" descr="An illustration shows a grassland with plants and sunlight falling on a plant.  The cross sectional view of the soil shows a plant with its roots spread in it.  A rabbit is seen sitting next to the plant and eating a leaf plucked from it.  The following components are labeled;  Water, carbon dioxide, oxygen, sunlight and organic molecul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1356532"/>
            <a:ext cx="5410200" cy="4739468"/>
          </a:xfrm>
          <a:prstGeom prst="rect">
            <a:avLst/>
          </a:prstGeom>
        </p:spPr>
      </p:pic>
    </p:spTree>
    <p:extLst>
      <p:ext uri="{BB962C8B-B14F-4D97-AF65-F5344CB8AC3E}">
        <p14:creationId xmlns:p14="http://schemas.microsoft.com/office/powerpoint/2010/main" val="392339972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Crabgrass, a C4 Plant</a:t>
            </a:r>
            <a:endParaRPr lang="en-US" altLang="en-US" dirty="0"/>
          </a:p>
        </p:txBody>
      </p:sp>
      <p:pic>
        <p:nvPicPr>
          <p:cNvPr id="2" name="Picture 1" descr="The label below this image reads, “C. Crabgrass “weeds” overgrowing a lawn. Crabgrasses, which are C4 plants, thrive in hot, dry summers, when they easily outcompete Kentucky bluegrass and other fine-leaved C3 grasses commonly planted in residential law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472" y="1344989"/>
            <a:ext cx="6555056" cy="4827211"/>
          </a:xfrm>
          <a:prstGeom prst="rect">
            <a:avLst/>
          </a:prstGeom>
        </p:spPr>
      </p:pic>
    </p:spTree>
    <p:extLst>
      <p:ext uri="{BB962C8B-B14F-4D97-AF65-F5344CB8AC3E}">
        <p14:creationId xmlns:p14="http://schemas.microsoft.com/office/powerpoint/2010/main" val="51715289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Carbon-Fixing Adaptations of CAM Plants</a:t>
            </a:r>
            <a:endParaRPr lang="en-US" altLang="en-US" dirty="0"/>
          </a:p>
        </p:txBody>
      </p:sp>
      <p:sp>
        <p:nvSpPr>
          <p:cNvPr id="44035" name="Content Placeholder 3"/>
          <p:cNvSpPr>
            <a:spLocks noGrp="1"/>
          </p:cNvSpPr>
          <p:nvPr>
            <p:ph idx="1"/>
          </p:nvPr>
        </p:nvSpPr>
        <p:spPr/>
        <p:txBody>
          <a:bodyPr/>
          <a:lstStyle/>
          <a:p>
            <a:r>
              <a:rPr lang="en-US" altLang="en-US" dirty="0" smtClean="0"/>
              <a:t>Conserve water even in desert regions with extremely high daytime temperatures</a:t>
            </a:r>
          </a:p>
          <a:p>
            <a:r>
              <a:rPr lang="en-US" altLang="en-US" dirty="0" smtClean="0"/>
              <a:t>Open stomata at night when lower temperatures minimize evaporative water loss</a:t>
            </a:r>
          </a:p>
          <a:p>
            <a:r>
              <a:rPr lang="en-US" altLang="en-US" dirty="0" smtClean="0"/>
              <a:t>Conserve water by fixing carbon twice, at different times of day</a:t>
            </a:r>
            <a:endParaRPr lang="en-US" altLang="en-US" dirty="0"/>
          </a:p>
        </p:txBody>
      </p:sp>
    </p:spTree>
    <p:extLst>
      <p:ext uri="{BB962C8B-B14F-4D97-AF65-F5344CB8AC3E}">
        <p14:creationId xmlns:p14="http://schemas.microsoft.com/office/powerpoint/2010/main" val="1258095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r>
              <a:rPr lang="en-US" altLang="en-US" dirty="0" smtClean="0"/>
              <a:t>Application: Science &amp; Society</a:t>
            </a:r>
            <a:r>
              <a:rPr lang="en-US" dirty="0" smtClean="0"/>
              <a:t>—</a:t>
            </a:r>
            <a:r>
              <a:rPr lang="en-US" altLang="en-US" dirty="0" smtClean="0"/>
              <a:t>A Burning Concern</a:t>
            </a:r>
            <a:endParaRPr lang="en-US" altLang="en-US" dirty="0"/>
          </a:p>
        </p:txBody>
      </p:sp>
      <p:sp>
        <p:nvSpPr>
          <p:cNvPr id="5" name="Content Placeholder 4"/>
          <p:cNvSpPr>
            <a:spLocks noGrp="1"/>
          </p:cNvSpPr>
          <p:nvPr>
            <p:ph idx="1"/>
          </p:nvPr>
        </p:nvSpPr>
        <p:spPr/>
        <p:txBody>
          <a:bodyPr/>
          <a:lstStyle/>
          <a:p>
            <a:r>
              <a:rPr lang="en-US" dirty="0" smtClean="0"/>
              <a:t>Photosynthesis</a:t>
            </a:r>
          </a:p>
          <a:p>
            <a:pPr lvl="1"/>
            <a:r>
              <a:rPr lang="en-US" dirty="0" smtClean="0"/>
              <a:t>Removes carbon from the atmosphere and fixes it into organic compounds</a:t>
            </a:r>
          </a:p>
          <a:p>
            <a:pPr lvl="1"/>
            <a:r>
              <a:rPr lang="en-US" dirty="0" smtClean="0"/>
              <a:t>These organic compounds fuel heterotrophs, as well as cars, etc.</a:t>
            </a:r>
          </a:p>
          <a:p>
            <a:pPr lvl="2"/>
            <a:r>
              <a:rPr lang="en-US" dirty="0" smtClean="0"/>
              <a:t>Both processes release energy by breaking bonds in organic molecules</a:t>
            </a:r>
          </a:p>
          <a:p>
            <a:pPr lvl="2"/>
            <a:r>
              <a:rPr lang="en-US" dirty="0" smtClean="0"/>
              <a:t>Both processes release CO</a:t>
            </a:r>
            <a:r>
              <a:rPr lang="en-US" baseline="-25000" dirty="0" smtClean="0"/>
              <a:t>2</a:t>
            </a:r>
            <a:endParaRPr lang="en-US" baseline="-25000" dirty="0"/>
          </a:p>
        </p:txBody>
      </p:sp>
    </p:spTree>
    <p:extLst>
      <p:ext uri="{BB962C8B-B14F-4D97-AF65-F5344CB8AC3E}">
        <p14:creationId xmlns:p14="http://schemas.microsoft.com/office/powerpoint/2010/main" val="352996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Fossil Fuels</a:t>
            </a:r>
            <a:endParaRPr lang="en-US" altLang="en-US" dirty="0"/>
          </a:p>
        </p:txBody>
      </p:sp>
      <p:sp>
        <p:nvSpPr>
          <p:cNvPr id="48131" name="Content Placeholder 2"/>
          <p:cNvSpPr>
            <a:spLocks noGrp="1"/>
          </p:cNvSpPr>
          <p:nvPr>
            <p:ph idx="1"/>
          </p:nvPr>
        </p:nvSpPr>
        <p:spPr/>
        <p:txBody>
          <a:bodyPr/>
          <a:lstStyle/>
          <a:p>
            <a:r>
              <a:rPr lang="en-US" altLang="en-US" dirty="0" smtClean="0"/>
              <a:t>Petroleum, coal, and natural gas</a:t>
            </a:r>
          </a:p>
          <a:p>
            <a:r>
              <a:rPr lang="en-US" altLang="en-US" dirty="0" smtClean="0"/>
              <a:t>Organic remains of ancient organisms</a:t>
            </a:r>
          </a:p>
          <a:p>
            <a:r>
              <a:rPr lang="en-US" altLang="en-US" dirty="0" smtClean="0"/>
              <a:t>Burning fossil fuels releases CO</a:t>
            </a:r>
            <a:r>
              <a:rPr lang="en-US" altLang="en-US" baseline="-25000" dirty="0" smtClean="0"/>
              <a:t>2</a:t>
            </a:r>
          </a:p>
          <a:p>
            <a:pPr lvl="1"/>
            <a:r>
              <a:rPr lang="en-US" altLang="en-US" dirty="0" smtClean="0"/>
              <a:t>This adds far more CO</a:t>
            </a:r>
            <a:r>
              <a:rPr lang="en-US" altLang="en-US" baseline="-25000" dirty="0" smtClean="0"/>
              <a:t>2</a:t>
            </a:r>
            <a:r>
              <a:rPr lang="en-US" altLang="en-US" dirty="0" smtClean="0"/>
              <a:t> into the atmosphere than photosynthesizers can remove</a:t>
            </a:r>
            <a:endParaRPr lang="en-US" altLang="en-US" dirty="0"/>
          </a:p>
        </p:txBody>
      </p:sp>
    </p:spTree>
    <p:extLst>
      <p:ext uri="{BB962C8B-B14F-4D97-AF65-F5344CB8AC3E}">
        <p14:creationId xmlns:p14="http://schemas.microsoft.com/office/powerpoint/2010/main" val="3261097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Air Pollution</a:t>
            </a:r>
            <a:endParaRPr lang="en-US" altLang="en-US" dirty="0"/>
          </a:p>
        </p:txBody>
      </p:sp>
      <p:pic>
        <p:nvPicPr>
          <p:cNvPr id="2" name="Picture 1" descr="A photo shows a town covered with dense smog and in-between few tall buildings are f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177552"/>
            <a:ext cx="7951129" cy="4927046"/>
          </a:xfrm>
          <a:prstGeom prst="rect">
            <a:avLst/>
          </a:prstGeom>
        </p:spPr>
      </p:pic>
    </p:spTree>
    <p:extLst>
      <p:ext uri="{BB962C8B-B14F-4D97-AF65-F5344CB8AC3E}">
        <p14:creationId xmlns:p14="http://schemas.microsoft.com/office/powerpoint/2010/main" val="484590469"/>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Biofuels</a:t>
            </a:r>
            <a:endParaRPr lang="en-US" altLang="en-US" dirty="0"/>
          </a:p>
        </p:txBody>
      </p:sp>
      <p:sp>
        <p:nvSpPr>
          <p:cNvPr id="50179" name="Content Placeholder 2"/>
          <p:cNvSpPr>
            <a:spLocks noGrp="1"/>
          </p:cNvSpPr>
          <p:nvPr>
            <p:ph idx="1"/>
          </p:nvPr>
        </p:nvSpPr>
        <p:spPr/>
        <p:txBody>
          <a:bodyPr/>
          <a:lstStyle/>
          <a:p>
            <a:r>
              <a:rPr lang="en-US" altLang="en-US" dirty="0" smtClean="0"/>
              <a:t>Biofuels are a renewable source of energy</a:t>
            </a:r>
          </a:p>
          <a:p>
            <a:pPr lvl="1"/>
            <a:r>
              <a:rPr lang="en-US" altLang="en-US" dirty="0" smtClean="0"/>
              <a:t>Growing more plants creates more sources of biofuels</a:t>
            </a:r>
          </a:p>
          <a:p>
            <a:r>
              <a:rPr lang="en-US" altLang="en-US" dirty="0" smtClean="0"/>
              <a:t>Corn and other food crops are rich in oils, starches, and sugars that can be easily converted to biofuels</a:t>
            </a:r>
          </a:p>
          <a:p>
            <a:pPr lvl="1"/>
            <a:r>
              <a:rPr lang="en-US" altLang="en-US" dirty="0" smtClean="0"/>
              <a:t>Starch from corn kernels can be broken down to glucose, which is converted to ethanol by bacteria or yeast</a:t>
            </a:r>
            <a:endParaRPr lang="en-US" altLang="en-US" dirty="0"/>
          </a:p>
        </p:txBody>
      </p:sp>
    </p:spTree>
    <p:extLst>
      <p:ext uri="{BB962C8B-B14F-4D97-AF65-F5344CB8AC3E}">
        <p14:creationId xmlns:p14="http://schemas.microsoft.com/office/powerpoint/2010/main" val="1824351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Biofuels from Other Sources</a:t>
            </a:r>
            <a:endParaRPr lang="en-US" altLang="en-US" dirty="0"/>
          </a:p>
        </p:txBody>
      </p:sp>
      <p:sp>
        <p:nvSpPr>
          <p:cNvPr id="53251" name="Content Placeholder 2"/>
          <p:cNvSpPr>
            <a:spLocks noGrp="1"/>
          </p:cNvSpPr>
          <p:nvPr>
            <p:ph idx="1"/>
          </p:nvPr>
        </p:nvSpPr>
        <p:spPr/>
        <p:txBody>
          <a:bodyPr/>
          <a:lstStyle/>
          <a:p>
            <a:r>
              <a:rPr lang="en-US" altLang="en-US" dirty="0" smtClean="0"/>
              <a:t>Weeds, wood chips, and agricultural waste</a:t>
            </a:r>
          </a:p>
          <a:p>
            <a:pPr lvl="1"/>
            <a:r>
              <a:rPr lang="en-US" altLang="en-US" dirty="0" smtClean="0"/>
              <a:t>Higher proportion of cellulose</a:t>
            </a:r>
          </a:p>
          <a:p>
            <a:pPr lvl="1"/>
            <a:r>
              <a:rPr lang="en-US" altLang="en-US" dirty="0" smtClean="0"/>
              <a:t>Making biofuels from these sources requires additional steps</a:t>
            </a:r>
            <a:endParaRPr lang="en-US" altLang="en-US" dirty="0"/>
          </a:p>
        </p:txBody>
      </p:sp>
    </p:spTree>
    <p:extLst>
      <p:ext uri="{BB962C8B-B14F-4D97-AF65-F5344CB8AC3E}">
        <p14:creationId xmlns:p14="http://schemas.microsoft.com/office/powerpoint/2010/main" val="658899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Biofuels vs. Fossil Fuels</a:t>
            </a:r>
            <a:endParaRPr lang="en-US" altLang="en-US" dirty="0"/>
          </a:p>
        </p:txBody>
      </p:sp>
      <p:sp>
        <p:nvSpPr>
          <p:cNvPr id="49155" name="Content Placeholder 2"/>
          <p:cNvSpPr>
            <a:spLocks noGrp="1"/>
          </p:cNvSpPr>
          <p:nvPr>
            <p:ph idx="1"/>
          </p:nvPr>
        </p:nvSpPr>
        <p:spPr/>
        <p:txBody>
          <a:bodyPr/>
          <a:lstStyle/>
          <a:p>
            <a:r>
              <a:rPr lang="en-US" altLang="en-US" dirty="0" smtClean="0"/>
              <a:t>The processes of burning fossil fuels and biofuels are fundamentally the same</a:t>
            </a:r>
          </a:p>
          <a:p>
            <a:pPr lvl="1"/>
            <a:r>
              <a:rPr lang="en-US" altLang="en-US" dirty="0" smtClean="0"/>
              <a:t>Both release energy by breaking the bonds of organic molecules</a:t>
            </a:r>
          </a:p>
          <a:p>
            <a:pPr lvl="1"/>
            <a:r>
              <a:rPr lang="en-US" altLang="en-US" dirty="0" smtClean="0"/>
              <a:t>Both use oxygen to break those bonds</a:t>
            </a:r>
          </a:p>
          <a:p>
            <a:pPr lvl="1"/>
            <a:r>
              <a:rPr lang="en-US" altLang="en-US" dirty="0" smtClean="0"/>
              <a:t>Both produce carbon dioxide</a:t>
            </a:r>
          </a:p>
          <a:p>
            <a:r>
              <a:rPr lang="en-US" altLang="en-US" dirty="0" smtClean="0"/>
              <a:t>Biofuels contribute less to global climate</a:t>
            </a:r>
          </a:p>
          <a:p>
            <a:pPr lvl="1"/>
            <a:r>
              <a:rPr lang="en-US" altLang="en-US" dirty="0" smtClean="0"/>
              <a:t>Growing plant matter for fuel recycles carbon that is already in the atmosphere</a:t>
            </a:r>
            <a:endParaRPr lang="en-US" altLang="en-US" dirty="0"/>
          </a:p>
        </p:txBody>
      </p:sp>
    </p:spTree>
    <p:extLst>
      <p:ext uri="{BB962C8B-B14F-4D97-AF65-F5344CB8AC3E}">
        <p14:creationId xmlns:p14="http://schemas.microsoft.com/office/powerpoint/2010/main" val="417240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smtClean="0"/>
              <a:t>Engage: Sustainability</a:t>
            </a:r>
            <a:endParaRPr lang="en-US" altLang="en-US" dirty="0"/>
          </a:p>
        </p:txBody>
      </p:sp>
      <p:sp>
        <p:nvSpPr>
          <p:cNvPr id="56323" name="Content Placeholder 2"/>
          <p:cNvSpPr>
            <a:spLocks noGrp="1"/>
          </p:cNvSpPr>
          <p:nvPr>
            <p:ph idx="1"/>
          </p:nvPr>
        </p:nvSpPr>
        <p:spPr/>
        <p:txBody>
          <a:bodyPr/>
          <a:lstStyle/>
          <a:p>
            <a:r>
              <a:rPr lang="en-US" altLang="en-US" dirty="0" smtClean="0"/>
              <a:t>Sub-Saharan Africa</a:t>
            </a:r>
          </a:p>
          <a:p>
            <a:pPr lvl="1"/>
            <a:r>
              <a:rPr lang="en-US" altLang="en-US" dirty="0" smtClean="0"/>
              <a:t>Wood burning used for cooking fuel and heat</a:t>
            </a:r>
          </a:p>
          <a:p>
            <a:pPr lvl="1"/>
            <a:r>
              <a:rPr lang="en-US" altLang="en-US" dirty="0" smtClean="0"/>
              <a:t>Forests are destroyed</a:t>
            </a:r>
          </a:p>
          <a:p>
            <a:pPr lvl="2"/>
            <a:r>
              <a:rPr lang="en-US" altLang="en-US" dirty="0" smtClean="0"/>
              <a:t>Scarce, expensive wood</a:t>
            </a:r>
          </a:p>
          <a:p>
            <a:r>
              <a:rPr lang="en-US" altLang="en-US" dirty="0" smtClean="0"/>
              <a:t>Sanga Moses</a:t>
            </a:r>
          </a:p>
          <a:p>
            <a:pPr lvl="1"/>
            <a:r>
              <a:rPr lang="en-US" altLang="en-US" dirty="0" smtClean="0"/>
              <a:t>Goal is to provide clean, inexpensive cooking energy to all Africans</a:t>
            </a:r>
          </a:p>
          <a:p>
            <a:pPr lvl="1"/>
            <a:r>
              <a:rPr lang="en-US" altLang="en-US" dirty="0" smtClean="0"/>
              <a:t>Farm waste is burned in kilns; char is converted into briquettes for cooking</a:t>
            </a:r>
          </a:p>
        </p:txBody>
      </p:sp>
    </p:spTree>
    <p:extLst>
      <p:ext uri="{BB962C8B-B14F-4D97-AF65-F5344CB8AC3E}">
        <p14:creationId xmlns:p14="http://schemas.microsoft.com/office/powerpoint/2010/main" val="3986412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smtClean="0"/>
              <a:t>Discuss</a:t>
            </a:r>
            <a:endParaRPr lang="en-US" altLang="en-US" dirty="0"/>
          </a:p>
        </p:txBody>
      </p:sp>
      <p:sp>
        <p:nvSpPr>
          <p:cNvPr id="56323" name="Content Placeholder 2"/>
          <p:cNvSpPr>
            <a:spLocks noGrp="1"/>
          </p:cNvSpPr>
          <p:nvPr>
            <p:ph idx="1"/>
          </p:nvPr>
        </p:nvSpPr>
        <p:spPr/>
        <p:txBody>
          <a:bodyPr/>
          <a:lstStyle/>
          <a:p>
            <a:pPr lvl="0"/>
            <a:r>
              <a:rPr lang="en-US" dirty="0" smtClean="0"/>
              <a:t>In what ways could the “greenhouse effect” hurt agriculture? In what ways could it possibly </a:t>
            </a:r>
            <a:r>
              <a:rPr lang="en-US" i="1" dirty="0" smtClean="0"/>
              <a:t>help</a:t>
            </a:r>
            <a:r>
              <a:rPr lang="en-US" dirty="0" smtClean="0"/>
              <a:t>, and in which countries?</a:t>
            </a:r>
          </a:p>
          <a:p>
            <a:r>
              <a:rPr lang="en-US" dirty="0" smtClean="0"/>
              <a:t>Consider the current marketing of compact fluorescent light bulbs. How are these products linked to atmospheric carbon?</a:t>
            </a:r>
            <a:endParaRPr lang="en-US" dirty="0"/>
          </a:p>
        </p:txBody>
      </p:sp>
    </p:spTree>
    <p:extLst>
      <p:ext uri="{BB962C8B-B14F-4D97-AF65-F5344CB8AC3E}">
        <p14:creationId xmlns:p14="http://schemas.microsoft.com/office/powerpoint/2010/main" val="4219482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ltLang="en-US" dirty="0" smtClean="0"/>
              <a:t>First Stage of Photosynthesis: Light-Dependent Reactions</a:t>
            </a:r>
            <a:endParaRPr lang="en-US" altLang="en-US" dirty="0"/>
          </a:p>
        </p:txBody>
      </p:sp>
      <p:sp>
        <p:nvSpPr>
          <p:cNvPr id="9219" name="Content Placeholder 2"/>
          <p:cNvSpPr>
            <a:spLocks noGrp="1"/>
          </p:cNvSpPr>
          <p:nvPr>
            <p:ph idx="1"/>
          </p:nvPr>
        </p:nvSpPr>
        <p:spPr/>
        <p:txBody>
          <a:bodyPr/>
          <a:lstStyle/>
          <a:p>
            <a:r>
              <a:rPr lang="en-US" altLang="en-US" dirty="0" smtClean="0"/>
              <a:t>First stage of photosynthesis (“photo”)</a:t>
            </a:r>
          </a:p>
          <a:p>
            <a:r>
              <a:rPr lang="en-US" altLang="en-US" dirty="0" smtClean="0"/>
              <a:t>Driven by light energy</a:t>
            </a:r>
          </a:p>
          <a:p>
            <a:r>
              <a:rPr lang="en-US" altLang="en-US" dirty="0" smtClean="0"/>
              <a:t>Conversion of light energy to the chemical bond energy of ATP</a:t>
            </a:r>
          </a:p>
          <a:p>
            <a:r>
              <a:rPr lang="en-US" altLang="en-US" dirty="0" smtClean="0"/>
              <a:t>Splits water (photolysis) to yield H</a:t>
            </a:r>
            <a:r>
              <a:rPr lang="en-US" altLang="en-US" baseline="30000" dirty="0" smtClean="0"/>
              <a:t>+</a:t>
            </a:r>
            <a:r>
              <a:rPr lang="en-US" altLang="en-US" dirty="0" smtClean="0"/>
              <a:t> and electrons to form NADPH; oxygen released</a:t>
            </a:r>
            <a:endParaRPr lang="en-US" altLang="en-US" dirty="0"/>
          </a:p>
        </p:txBody>
      </p:sp>
    </p:spTree>
    <p:extLst>
      <p:ext uri="{BB962C8B-B14F-4D97-AF65-F5344CB8AC3E}">
        <p14:creationId xmlns:p14="http://schemas.microsoft.com/office/powerpoint/2010/main" val="230535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ltLang="en-US" dirty="0" smtClean="0"/>
              <a:t>Second Stage of Photosynthesis: Light-Independent Reactions</a:t>
            </a:r>
            <a:endParaRPr lang="en-US" altLang="en-US" dirty="0"/>
          </a:p>
        </p:txBody>
      </p:sp>
      <p:sp>
        <p:nvSpPr>
          <p:cNvPr id="9219" name="Content Placeholder 2"/>
          <p:cNvSpPr>
            <a:spLocks noGrp="1"/>
          </p:cNvSpPr>
          <p:nvPr>
            <p:ph idx="1"/>
          </p:nvPr>
        </p:nvSpPr>
        <p:spPr>
          <a:xfrm>
            <a:off x="228600" y="1295401"/>
            <a:ext cx="8763000" cy="2971800"/>
          </a:xfrm>
        </p:spPr>
        <p:txBody>
          <a:bodyPr/>
          <a:lstStyle/>
          <a:p>
            <a:r>
              <a:rPr lang="en-US" altLang="en-US" dirty="0" smtClean="0"/>
              <a:t>Second stage of photosynthesis (“synthesis”)</a:t>
            </a:r>
          </a:p>
          <a:p>
            <a:r>
              <a:rPr lang="en-US" altLang="en-US" dirty="0" smtClean="0"/>
              <a:t>NADPH and ATP generated by light-dependent reactions drive synthesis of sugars from CO</a:t>
            </a:r>
            <a:r>
              <a:rPr lang="en-US" altLang="en-US" baseline="-25000" dirty="0" smtClean="0"/>
              <a:t>2</a:t>
            </a:r>
            <a:r>
              <a:rPr lang="en-US" altLang="en-US" dirty="0" smtClean="0"/>
              <a:t> and H</a:t>
            </a:r>
            <a:r>
              <a:rPr lang="en-US" altLang="en-US" baseline="-25000" dirty="0" smtClean="0"/>
              <a:t>2</a:t>
            </a:r>
            <a:r>
              <a:rPr lang="en-US" altLang="en-US" dirty="0" smtClean="0"/>
              <a:t>O</a:t>
            </a:r>
          </a:p>
          <a:p>
            <a:r>
              <a:rPr lang="en-US" altLang="en-US" dirty="0" smtClean="0"/>
              <a:t>NADP</a:t>
            </a:r>
            <a:r>
              <a:rPr lang="en-US" altLang="en-US" baseline="30000" dirty="0" smtClean="0"/>
              <a:t>+</a:t>
            </a:r>
            <a:r>
              <a:rPr lang="en-US" altLang="en-US" dirty="0" smtClean="0"/>
              <a:t> and ADP recycled for use in the light-dependent reactions</a:t>
            </a:r>
            <a:endParaRPr lang="en-US" altLang="en-US" dirty="0"/>
          </a:p>
        </p:txBody>
      </p:sp>
    </p:spTree>
    <p:extLst>
      <p:ext uri="{BB962C8B-B14F-4D97-AF65-F5344CB8AC3E}">
        <p14:creationId xmlns:p14="http://schemas.microsoft.com/office/powerpoint/2010/main" val="427075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19169" y="304800"/>
            <a:ext cx="8032638" cy="1004011"/>
          </a:xfrm>
        </p:spPr>
        <p:txBody>
          <a:bodyPr>
            <a:normAutofit fontScale="90000"/>
          </a:bodyPr>
          <a:lstStyle/>
          <a:p>
            <a:r>
              <a:rPr lang="en-US" altLang="en-US" dirty="0" smtClean="0"/>
              <a:t>Coenzymes Connect the Reactions of Photosynthesis</a:t>
            </a:r>
            <a:endParaRPr lang="en-US" altLang="en-US" dirty="0"/>
          </a:p>
        </p:txBody>
      </p:sp>
      <p:pic>
        <p:nvPicPr>
          <p:cNvPr id="3" name="Picture 2" descr="An illustration shows three chemical reactions A, B and C. Illustration A shows the labels, “ADP NADP+ H2O energy” and “ATP NADPH O2.”  An arrow is marked from the first label towards the second with the text that reads, “A. Light Dependent reactions (main pathway).” Illustration B shows the labels “ATP NADPH CO2” and “ADP NADP+ sugars.”  An arrow is marked from the first label towards the second and the text reads, “B. Light-independent reactions (Calvin-Benson cycle).” Illustration C shows two labels placed next to each other.  Pointers are shown going towards and away from the labels.  This entire unit is placed in an oval shaped green background box labeled as, “chloroplast.” Light energy and water are the inputs for “light-dependent reactions” and “oxygen” is the output from it.  An arrow with the label the label NADPH, ATP points from the first label to light-dependent reactions and NADP+ , ADP points as second label to light independent reactions.” The arrow from the second label light independent reactions is encircled with “carbon dioxide” coming in and “sugars” going out.  The label below the illustration states, “C.  Light energy drives the production of ATP in the light-dependent reactions; the main pathway also produces NADPH and O2.  NADPH and ATP drive sugar production in the light-independent reac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100" y="1333101"/>
            <a:ext cx="3733800" cy="4839099"/>
          </a:xfrm>
          <a:prstGeom prst="rect">
            <a:avLst/>
          </a:prstGeom>
        </p:spPr>
      </p:pic>
    </p:spTree>
    <p:extLst>
      <p:ext uri="{BB962C8B-B14F-4D97-AF65-F5344CB8AC3E}">
        <p14:creationId xmlns:p14="http://schemas.microsoft.com/office/powerpoint/2010/main" val="397739297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Where Photosynthesis Occurs</a:t>
            </a:r>
            <a:endParaRPr lang="en-US" altLang="en-US" dirty="0"/>
          </a:p>
        </p:txBody>
      </p:sp>
      <p:sp>
        <p:nvSpPr>
          <p:cNvPr id="9219" name="Content Placeholder 2"/>
          <p:cNvSpPr>
            <a:spLocks noGrp="1"/>
          </p:cNvSpPr>
          <p:nvPr>
            <p:ph idx="1"/>
          </p:nvPr>
        </p:nvSpPr>
        <p:spPr/>
        <p:txBody>
          <a:bodyPr/>
          <a:lstStyle/>
          <a:p>
            <a:r>
              <a:rPr lang="en-US" altLang="en-US" dirty="0" smtClean="0"/>
              <a:t>Chloroplast</a:t>
            </a:r>
          </a:p>
          <a:p>
            <a:pPr lvl="1"/>
            <a:r>
              <a:rPr lang="en-US" altLang="en-US" dirty="0" smtClean="0"/>
              <a:t>Thylakoid membrane</a:t>
            </a:r>
          </a:p>
          <a:p>
            <a:pPr lvl="2"/>
            <a:r>
              <a:rPr lang="en-US" altLang="en-US" dirty="0" smtClean="0"/>
              <a:t>Highly folded into stacks of interconnected thylakoids</a:t>
            </a:r>
          </a:p>
          <a:p>
            <a:pPr lvl="2"/>
            <a:r>
              <a:rPr lang="en-US" altLang="en-US" dirty="0" smtClean="0"/>
              <a:t>Light-dependent reactions</a:t>
            </a:r>
          </a:p>
          <a:p>
            <a:pPr lvl="1"/>
            <a:r>
              <a:rPr lang="en-US" altLang="en-US" dirty="0" smtClean="0"/>
              <a:t>Stroma</a:t>
            </a:r>
          </a:p>
          <a:p>
            <a:pPr lvl="2"/>
            <a:r>
              <a:rPr lang="en-US" altLang="en-US" dirty="0" smtClean="0"/>
              <a:t>Cytoplasm-like fluid inside the chloroplast</a:t>
            </a:r>
          </a:p>
          <a:p>
            <a:pPr lvl="2"/>
            <a:r>
              <a:rPr lang="en-US" altLang="en-US" dirty="0" smtClean="0"/>
              <a:t>Light-independent reactions</a:t>
            </a:r>
            <a:endParaRPr lang="en-US" altLang="en-US" dirty="0"/>
          </a:p>
        </p:txBody>
      </p:sp>
    </p:spTree>
    <p:extLst>
      <p:ext uri="{BB962C8B-B14F-4D97-AF65-F5344CB8AC3E}">
        <p14:creationId xmlns:p14="http://schemas.microsoft.com/office/powerpoint/2010/main" val="385444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19169" y="228647"/>
            <a:ext cx="8032638" cy="685753"/>
          </a:xfrm>
        </p:spPr>
        <p:txBody>
          <a:bodyPr>
            <a:normAutofit/>
          </a:bodyPr>
          <a:lstStyle/>
          <a:p>
            <a:r>
              <a:rPr lang="en-US" altLang="en-US" dirty="0" smtClean="0"/>
              <a:t>Site of Photosynthesis in a Leaf</a:t>
            </a:r>
            <a:endParaRPr lang="en-US" altLang="en-US" dirty="0"/>
          </a:p>
        </p:txBody>
      </p:sp>
      <p:pic>
        <p:nvPicPr>
          <p:cNvPr id="2050" name="Picture 2" descr="A figure shows four illustrations one below the other. The first illustration shows a bunch of leaves with sunlight falling on them. A red bug is present on one of the corners of the leaf. Then an arrow with a marking like box at corner of another leaf is pointed to next illustration. The second illustration B shows an enlarged microscopic view of a portion of the leaf from the first illustration. Many elongated structures with tiny circles are hanging from the top. They are also seen between the top and bottom layer. Some are attached to the base and others are spread in the space in between. The portion of leaf is pointed to with an arrow mark to the next illustration. The label given below this illustration reads, “A. Different kinds of cells compose a leaf; air spaces in the interior of the leaf allow gases to circulate around the cells. Photosynthetic cells have chloroplasts.” The third illustration given below shows an enlarged view of the elongated structure. An oval structure with a green border and greenish spots are seen. The structure is filled with bluish white substances. It points to the adjacent illustration with an arrow mark. The fourth illustration adjacent to this is an enlarged view of the greenish spot seen in the previous illustration. An irregular shaped greenish structure is seen with stacks of green discs connected to each other. The following components are labeled in the illustration: Chloroplast, stroma and thylakoid membrane. The fourth illustration points down to another illustration. The fifth illustration given below is an enlarged view of the thylakoid membrane. This shows an enlarged view of the stacked green circles seen in the previous illustration where each stack appears embedded in a separate fold. The label below this reads, “B. Inside a chloroplast, stroma surrounds a highly folded thylakoid membrane that encloses one continuous space (compar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162" y="1202005"/>
            <a:ext cx="2285677" cy="497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845366"/>
      </p:ext>
    </p:extLst>
  </p:cSld>
  <p:clrMapOvr>
    <a:masterClrMapping/>
  </p:clrMapOvr>
  <p:transition spd="slow"/>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5297</TotalTime>
  <Words>2978</Words>
  <Application>Microsoft Office PowerPoint</Application>
  <PresentationFormat>On-screen Show (4:3)</PresentationFormat>
  <Paragraphs>306</Paragraphs>
  <Slides>49</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Sample</vt:lpstr>
      <vt:lpstr>Equation</vt:lpstr>
      <vt:lpstr>Biology Concepts &amp; Applications</vt:lpstr>
      <vt:lpstr>6.1 Overview of Photosynthesis</vt:lpstr>
      <vt:lpstr>Autotrophs and Heterotrophs</vt:lpstr>
      <vt:lpstr>Photosynthesis Sustains Life</vt:lpstr>
      <vt:lpstr>First Stage of Photosynthesis: Light-Dependent Reactions</vt:lpstr>
      <vt:lpstr>Second Stage of Photosynthesis: Light-Independent Reactions</vt:lpstr>
      <vt:lpstr>Coenzymes Connect the Reactions of Photosynthesis</vt:lpstr>
      <vt:lpstr>Where Photosynthesis Occurs</vt:lpstr>
      <vt:lpstr>Site of Photosynthesis in a Leaf</vt:lpstr>
      <vt:lpstr>6.2 Sunlight as an Energy Source</vt:lpstr>
      <vt:lpstr>Theodor Engelmann’s Photosynthesis Experiment</vt:lpstr>
      <vt:lpstr>Light is Electromagnetic Radiation</vt:lpstr>
      <vt:lpstr>Visible Light Drives Photosynthesis</vt:lpstr>
      <vt:lpstr>Properties of Light</vt:lpstr>
      <vt:lpstr>To Catch a Rainbow</vt:lpstr>
      <vt:lpstr>Accessory Pigments</vt:lpstr>
      <vt:lpstr>Photosynthetic Pigments</vt:lpstr>
      <vt:lpstr>6.3 Light-Dependent Reactions</vt:lpstr>
      <vt:lpstr>Photosynthetic Pigments in the Thylakoid Membrane</vt:lpstr>
      <vt:lpstr>Photosystem</vt:lpstr>
      <vt:lpstr>Light-Dependent Reactions: Cyclic and Noncyclic Pathways</vt:lpstr>
      <vt:lpstr>Steps of the Noncyclic Pathway: Photosystem II</vt:lpstr>
      <vt:lpstr>Steps of the Noncyclic Pathway: Photosystem I</vt:lpstr>
      <vt:lpstr>Steps of the Noncyclic Pathway: ATP Synthesis</vt:lpstr>
      <vt:lpstr>Light-Dependent Reactions, Noncyclic Pathway</vt:lpstr>
      <vt:lpstr>Steps of the Cyclic Pathway</vt:lpstr>
      <vt:lpstr>Light-Dependent Reactions, Cyclic Pathway</vt:lpstr>
      <vt:lpstr>Roles of the Cyclic and Noncyclic Pathways</vt:lpstr>
      <vt:lpstr>6.4 Light-Independent Reactions</vt:lpstr>
      <vt:lpstr>Steps of the Calvin–Benson Cycle</vt:lpstr>
      <vt:lpstr>The Calvin–Benson Cycle in a Chloroplast</vt:lpstr>
      <vt:lpstr>Stomata</vt:lpstr>
      <vt:lpstr>C3 Plants</vt:lpstr>
      <vt:lpstr>Photorespiration is Inefficient</vt:lpstr>
      <vt:lpstr>Photorespiration</vt:lpstr>
      <vt:lpstr>6.5 Carbon-Fixing Adaptations of Plants</vt:lpstr>
      <vt:lpstr>Carbon-Fixing Adaptations of C4 Plants</vt:lpstr>
      <vt:lpstr>C4 Plants Minimize Photorespiration</vt:lpstr>
      <vt:lpstr>Carbon Fixation in C4 Plants</vt:lpstr>
      <vt:lpstr>Crabgrass, a C4 Plant</vt:lpstr>
      <vt:lpstr>Carbon-Fixing Adaptations of CAM Plants</vt:lpstr>
      <vt:lpstr>Application: Science &amp; Society—A Burning Concern</vt:lpstr>
      <vt:lpstr>Fossil Fuels</vt:lpstr>
      <vt:lpstr>Air Pollution</vt:lpstr>
      <vt:lpstr>Biofuels</vt:lpstr>
      <vt:lpstr>Biofuels from Other Sources</vt:lpstr>
      <vt:lpstr>Biofuels vs. Fossil Fuels</vt:lpstr>
      <vt:lpstr>Engage: Sustainability</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Where It Starts —Photosynthesis</dc:title>
  <dc:creator>Starr</dc:creator>
  <cp:lastModifiedBy>CD</cp:lastModifiedBy>
  <cp:revision>282</cp:revision>
  <dcterms:modified xsi:type="dcterms:W3CDTF">2017-02-13T07:08:58Z</dcterms:modified>
</cp:coreProperties>
</file>