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2" r:id="rId1"/>
  </p:sldMasterIdLst>
  <p:notesMasterIdLst>
    <p:notesMasterId r:id="rId61"/>
  </p:notesMasterIdLst>
  <p:sldIdLst>
    <p:sldId id="31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311" r:id="rId32"/>
    <p:sldId id="312" r:id="rId33"/>
    <p:sldId id="288" r:id="rId34"/>
    <p:sldId id="289" r:id="rId35"/>
    <p:sldId id="290" r:id="rId36"/>
    <p:sldId id="291" r:id="rId37"/>
    <p:sldId id="313" r:id="rId38"/>
    <p:sldId id="314" r:id="rId39"/>
    <p:sldId id="292" r:id="rId40"/>
    <p:sldId id="293" r:id="rId41"/>
    <p:sldId id="294" r:id="rId42"/>
    <p:sldId id="295" r:id="rId43"/>
    <p:sldId id="296" r:id="rId44"/>
    <p:sldId id="297" r:id="rId45"/>
    <p:sldId id="298" r:id="rId46"/>
    <p:sldId id="315" r:id="rId47"/>
    <p:sldId id="316" r:id="rId48"/>
    <p:sldId id="299" r:id="rId49"/>
    <p:sldId id="300" r:id="rId50"/>
    <p:sldId id="301" r:id="rId51"/>
    <p:sldId id="302" r:id="rId52"/>
    <p:sldId id="303" r:id="rId53"/>
    <p:sldId id="304" r:id="rId54"/>
    <p:sldId id="305" r:id="rId55"/>
    <p:sldId id="318" r:id="rId56"/>
    <p:sldId id="319" r:id="rId57"/>
    <p:sldId id="320" r:id="rId58"/>
    <p:sldId id="306" r:id="rId59"/>
    <p:sldId id="307" r:id="rId60"/>
  </p:sldIdLst>
  <p:sldSz cx="9144000" cy="6858000" type="screen4x3"/>
  <p:notesSz cx="6858000" cy="9144000"/>
  <p:custDataLst>
    <p:tags r:id="rId62"/>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orient="horz" pos="960">
          <p15:clr>
            <a:srgbClr val="A4A3A4"/>
          </p15:clr>
        </p15:guide>
        <p15:guide id="3" orient="horz" pos="384">
          <p15:clr>
            <a:srgbClr val="A4A3A4"/>
          </p15:clr>
        </p15:guide>
        <p15:guide id="4"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Mitra" initials="RM" lastIdx="1" clrIdx="0">
    <p:extLst/>
  </p:cmAuthor>
  <p:cmAuthor id="2" name="Holly"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333300"/>
    <a:srgbClr val="007A00"/>
    <a:srgbClr val="7B5A2D"/>
    <a:srgbClr val="C19253"/>
    <a:srgbClr val="77562B"/>
    <a:srgbClr val="46331A"/>
    <a:srgbClr val="2C2010"/>
    <a:srgbClr val="004200"/>
    <a:srgbClr val="001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511" autoAdjust="0"/>
    <p:restoredTop sz="92359" autoAdjust="0"/>
  </p:normalViewPr>
  <p:slideViewPr>
    <p:cSldViewPr>
      <p:cViewPr varScale="1">
        <p:scale>
          <a:sx n="125" d="100"/>
          <a:sy n="125" d="100"/>
        </p:scale>
        <p:origin x="792" y="90"/>
      </p:cViewPr>
      <p:guideLst>
        <p:guide orient="horz" pos="2160"/>
        <p:guide orient="horz" pos="960"/>
        <p:guide orient="horz" pos="384"/>
        <p:guide pos="2880"/>
      </p:guideLst>
    </p:cSldViewPr>
  </p:slideViewPr>
  <p:outlineViewPr>
    <p:cViewPr>
      <p:scale>
        <a:sx n="33" d="100"/>
        <a:sy n="33" d="100"/>
      </p:scale>
      <p:origin x="0" y="23790"/>
    </p:cViewPr>
  </p:outlineViewPr>
  <p:notesTextViewPr>
    <p:cViewPr>
      <p:scale>
        <a:sx n="100" d="100"/>
        <a:sy n="100" d="100"/>
      </p:scale>
      <p:origin x="0" y="0"/>
    </p:cViewPr>
  </p:notesTextViewPr>
  <p:sorterViewPr>
    <p:cViewPr>
      <p:scale>
        <a:sx n="100" d="100"/>
        <a:sy n="100" d="100"/>
      </p:scale>
      <p:origin x="0" y="6344"/>
    </p:cViewPr>
  </p:sorterViewPr>
  <p:notesViewPr>
    <p:cSldViewPr snapToGrid="0" snapToObjects="1">
      <p:cViewPr varScale="1">
        <p:scale>
          <a:sx n="108" d="100"/>
          <a:sy n="108" d="100"/>
        </p:scale>
        <p:origin x="-51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1"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1" charset="-128"/>
                <a:cs typeface="+mn-cs"/>
              </a:defRPr>
            </a:lvl1pPr>
          </a:lstStyle>
          <a:p>
            <a:pPr>
              <a:defRPr/>
            </a:pPr>
            <a:endParaRPr lang="en-US" dirty="0"/>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1"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17FC884-6B8A-AA41-8AD1-6286A1B9538A}" type="slidenum">
              <a:rPr lang="en-US"/>
              <a:pPr/>
              <a:t>‹#›</a:t>
            </a:fld>
            <a:endParaRPr lang="en-US" dirty="0"/>
          </a:p>
        </p:txBody>
      </p:sp>
    </p:spTree>
    <p:extLst>
      <p:ext uri="{BB962C8B-B14F-4D97-AF65-F5344CB8AC3E}">
        <p14:creationId xmlns:p14="http://schemas.microsoft.com/office/powerpoint/2010/main" val="2016555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2</a:t>
            </a:fld>
            <a:endParaRPr lang="en-US" dirty="0"/>
          </a:p>
        </p:txBody>
      </p:sp>
    </p:spTree>
    <p:extLst>
      <p:ext uri="{BB962C8B-B14F-4D97-AF65-F5344CB8AC3E}">
        <p14:creationId xmlns:p14="http://schemas.microsoft.com/office/powerpoint/2010/main" val="290409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7.4</a:t>
            </a:r>
            <a:r>
              <a:rPr lang="en-US" baseline="0" dirty="0"/>
              <a:t> </a:t>
            </a:r>
            <a:r>
              <a:rPr lang="en-US" sz="1200" b="0" i="0" u="none" strike="noStrike" kern="1200" baseline="0" dirty="0">
                <a:solidFill>
                  <a:schemeClr val="tx1"/>
                </a:solidFill>
                <a:latin typeface="Arial"/>
                <a:ea typeface="ＭＳ Ｐゴシック" pitchFamily="1" charset="-128"/>
                <a:cs typeface="ＭＳ Ｐゴシック" charset="-128"/>
              </a:rPr>
              <a:t>Typical global weather effects of an El Niño–Southern Oscillation. Critical thinking: How might an ENSO affect the weather where you live or go to school?</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11</a:t>
            </a:fld>
            <a:endParaRPr lang="en-US" dirty="0"/>
          </a:p>
        </p:txBody>
      </p:sp>
    </p:spTree>
    <p:extLst>
      <p:ext uri="{BB962C8B-B14F-4D97-AF65-F5344CB8AC3E}">
        <p14:creationId xmlns:p14="http://schemas.microsoft.com/office/powerpoint/2010/main" val="1408838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12</a:t>
            </a:fld>
            <a:endParaRPr lang="en-US" dirty="0"/>
          </a:p>
        </p:txBody>
      </p:sp>
    </p:spTree>
    <p:extLst>
      <p:ext uri="{BB962C8B-B14F-4D97-AF65-F5344CB8AC3E}">
        <p14:creationId xmlns:p14="http://schemas.microsoft.com/office/powerpoint/2010/main" val="314709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7.5</a:t>
            </a:r>
            <a:r>
              <a:rPr lang="en-US" baseline="0" dirty="0"/>
              <a:t> </a:t>
            </a:r>
            <a:r>
              <a:rPr lang="en-US" sz="1200" b="0" i="0" u="none" strike="noStrike" kern="1200" baseline="0" dirty="0">
                <a:solidFill>
                  <a:schemeClr val="tx1"/>
                </a:solidFill>
                <a:latin typeface="Arial"/>
                <a:ea typeface="ＭＳ Ｐゴシック" pitchFamily="1" charset="-128"/>
                <a:cs typeface="ＭＳ Ｐゴシック" charset="-128"/>
              </a:rPr>
              <a:t>Formation of a tornado, or twister. The most active tornado season in the United States is usually March through August.</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13</a:t>
            </a:fld>
            <a:endParaRPr lang="en-US" dirty="0"/>
          </a:p>
        </p:txBody>
      </p:sp>
    </p:spTree>
    <p:extLst>
      <p:ext uri="{BB962C8B-B14F-4D97-AF65-F5344CB8AC3E}">
        <p14:creationId xmlns:p14="http://schemas.microsoft.com/office/powerpoint/2010/main" val="305319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7.6</a:t>
            </a:r>
            <a:r>
              <a:rPr lang="en-US" baseline="0" dirty="0"/>
              <a:t> </a:t>
            </a:r>
            <a:r>
              <a:rPr lang="en-US" sz="1200" b="0" i="0" u="none" strike="noStrike" kern="1200" baseline="0" dirty="0">
                <a:solidFill>
                  <a:schemeClr val="tx1"/>
                </a:solidFill>
                <a:latin typeface="Arial"/>
                <a:ea typeface="ＭＳ Ｐゴシック" pitchFamily="1" charset="-128"/>
                <a:cs typeface="ＭＳ Ｐゴシック" charset="-128"/>
              </a:rPr>
              <a:t>Formation of a tropical cyclone. Those forming in the Atlantic Ocean are called hurricanes. Those forming in the Pacific Ocean are called typhoons.</a:t>
            </a:r>
            <a:endParaRPr lang="en-US" i="0"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14</a:t>
            </a:fld>
            <a:endParaRPr lang="en-US" dirty="0"/>
          </a:p>
        </p:txBody>
      </p:sp>
    </p:spTree>
    <p:extLst>
      <p:ext uri="{BB962C8B-B14F-4D97-AF65-F5344CB8AC3E}">
        <p14:creationId xmlns:p14="http://schemas.microsoft.com/office/powerpoint/2010/main" val="167781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0420" name="Slide Number Placeholder 3"/>
          <p:cNvSpPr>
            <a:spLocks noGrp="1"/>
          </p:cNvSpPr>
          <p:nvPr>
            <p:ph type="sldNum" sz="quarter" idx="5"/>
          </p:nvPr>
        </p:nvSpPr>
        <p:spPr>
          <a:noFill/>
        </p:spPr>
        <p:txBody>
          <a:bodyPr/>
          <a:lstStyle/>
          <a:p>
            <a:fld id="{51141FE8-8B90-1041-BC9F-0D4605846910}" type="slidenum">
              <a:rPr lang="en-US"/>
              <a:pPr/>
              <a:t>15</a:t>
            </a:fld>
            <a:endParaRPr lang="en-US" dirty="0"/>
          </a:p>
        </p:txBody>
      </p:sp>
    </p:spTree>
    <p:extLst>
      <p:ext uri="{BB962C8B-B14F-4D97-AF65-F5344CB8AC3E}">
        <p14:creationId xmlns:p14="http://schemas.microsoft.com/office/powerpoint/2010/main" val="105431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1444" name="Slide Number Placeholder 3"/>
          <p:cNvSpPr>
            <a:spLocks noGrp="1"/>
          </p:cNvSpPr>
          <p:nvPr>
            <p:ph type="sldNum" sz="quarter" idx="5"/>
          </p:nvPr>
        </p:nvSpPr>
        <p:spPr>
          <a:noFill/>
        </p:spPr>
        <p:txBody>
          <a:bodyPr/>
          <a:lstStyle/>
          <a:p>
            <a:fld id="{7D132959-D0F9-6448-BEB0-F99FCC6E51B2}" type="slidenum">
              <a:rPr lang="en-US"/>
              <a:pPr/>
              <a:t>16</a:t>
            </a:fld>
            <a:endParaRPr lang="en-US" dirty="0"/>
          </a:p>
        </p:txBody>
      </p:sp>
    </p:spTree>
    <p:extLst>
      <p:ext uri="{BB962C8B-B14F-4D97-AF65-F5344CB8AC3E}">
        <p14:creationId xmlns:p14="http://schemas.microsoft.com/office/powerpoint/2010/main" val="383811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b="0" noProof="1">
                <a:solidFill>
                  <a:srgbClr val="000000"/>
                </a:solidFill>
                <a:ea typeface="ＭＳ Ｐゴシック" charset="-128"/>
              </a:rPr>
              <a:t>Figure 7</a:t>
            </a:r>
            <a:r>
              <a:rPr lang="en-US" b="0" noProof="1">
                <a:solidFill>
                  <a:srgbClr val="000000"/>
                </a:solidFill>
                <a:ea typeface="ＭＳ Ｐゴシック" charset="-128"/>
              </a:rPr>
              <a:t>.7</a:t>
            </a:r>
            <a:r>
              <a:rPr b="0" noProof="1">
                <a:solidFill>
                  <a:srgbClr val="000000"/>
                </a:solidFill>
                <a:ea typeface="ＭＳ Ｐゴシック" charset="-128"/>
              </a:rPr>
              <a:t>: Natural capital. </a:t>
            </a:r>
            <a:r>
              <a:rPr lang="en-US" sz="1200" kern="1200" baseline="0" dirty="0">
                <a:solidFill>
                  <a:srgbClr val="000000"/>
                </a:solidFill>
              </a:rPr>
              <a:t>This generalized map of the earth’s current climate zones also shows the major ocean currents and upwelling areas (where currents bring nutrients from the ocean bottom to the surface). Question: Based on this map, what is the general type of climate where you live?</a:t>
            </a:r>
            <a:endParaRPr noProof="1">
              <a:solidFill>
                <a:srgbClr val="000000"/>
              </a:solidFill>
              <a:ea typeface="ＭＳ Ｐゴシック" charset="-128"/>
            </a:endParaRPr>
          </a:p>
        </p:txBody>
      </p:sp>
      <p:sp>
        <p:nvSpPr>
          <p:cNvPr id="62468" name="Slide Number Placeholder 3"/>
          <p:cNvSpPr>
            <a:spLocks noGrp="1"/>
          </p:cNvSpPr>
          <p:nvPr>
            <p:ph type="sldNum" sz="quarter" idx="5"/>
          </p:nvPr>
        </p:nvSpPr>
        <p:spPr>
          <a:noFill/>
        </p:spPr>
        <p:txBody>
          <a:bodyPr/>
          <a:lstStyle/>
          <a:p>
            <a:fld id="{EC8A55D9-F5D3-5B49-9AB9-AFD4EF7671FD}" type="slidenum">
              <a:rPr lang="en-US"/>
              <a:pPr/>
              <a:t>17</a:t>
            </a:fld>
            <a:endParaRPr lang="en-US" dirty="0"/>
          </a:p>
        </p:txBody>
      </p:sp>
    </p:spTree>
    <p:extLst>
      <p:ext uri="{BB962C8B-B14F-4D97-AF65-F5344CB8AC3E}">
        <p14:creationId xmlns:p14="http://schemas.microsoft.com/office/powerpoint/2010/main" val="46770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3492" name="Slide Number Placeholder 3"/>
          <p:cNvSpPr>
            <a:spLocks noGrp="1"/>
          </p:cNvSpPr>
          <p:nvPr>
            <p:ph type="sldNum" sz="quarter" idx="5"/>
          </p:nvPr>
        </p:nvSpPr>
        <p:spPr>
          <a:noFill/>
        </p:spPr>
        <p:txBody>
          <a:bodyPr/>
          <a:lstStyle/>
          <a:p>
            <a:fld id="{6DE3730F-B5A4-6347-B4CB-7014FE836D18}" type="slidenum">
              <a:rPr lang="en-US"/>
              <a:pPr/>
              <a:t>18</a:t>
            </a:fld>
            <a:endParaRPr lang="en-US" dirty="0"/>
          </a:p>
        </p:txBody>
      </p:sp>
    </p:spTree>
    <p:extLst>
      <p:ext uri="{BB962C8B-B14F-4D97-AF65-F5344CB8AC3E}">
        <p14:creationId xmlns:p14="http://schemas.microsoft.com/office/powerpoint/2010/main" val="2613799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7.8 Convection cells play a key role in transferring energy (heat) and moisture through the atmosphere from place to place on the planet.</a:t>
            </a:r>
          </a:p>
        </p:txBody>
      </p:sp>
      <p:sp>
        <p:nvSpPr>
          <p:cNvPr id="4" name="Slide Number Placeholder 3"/>
          <p:cNvSpPr>
            <a:spLocks noGrp="1"/>
          </p:cNvSpPr>
          <p:nvPr>
            <p:ph type="sldNum" sz="quarter" idx="10"/>
          </p:nvPr>
        </p:nvSpPr>
        <p:spPr/>
        <p:txBody>
          <a:bodyPr/>
          <a:lstStyle/>
          <a:p>
            <a:fld id="{AD4E17D8-0BC7-BF46-8F16-12DAA852F562}" type="slidenum">
              <a:rPr lang="en-US" smtClean="0"/>
              <a:pPr/>
              <a:t>19</a:t>
            </a:fld>
            <a:endParaRPr lang="en-US" dirty="0"/>
          </a:p>
        </p:txBody>
      </p:sp>
    </p:spTree>
    <p:extLst>
      <p:ext uri="{BB962C8B-B14F-4D97-AF65-F5344CB8AC3E}">
        <p14:creationId xmlns:p14="http://schemas.microsoft.com/office/powerpoint/2010/main" val="145067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3D26D9-CB5F-0A4C-8ABF-E7BB1EF8C3D2}" type="slidenum">
              <a:rPr lang="en-US"/>
              <a:pPr>
                <a:defRPr/>
              </a:pPr>
              <a:t>20</a:t>
            </a:fld>
            <a:endParaRPr lang="en-US" dirty="0"/>
          </a:p>
        </p:txBody>
      </p:sp>
      <p:sp>
        <p:nvSpPr>
          <p:cNvPr id="6758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xfrm>
            <a:off x="912813" y="4343400"/>
            <a:ext cx="5032375" cy="4113213"/>
          </a:xfrm>
        </p:spPr>
        <p:txBody>
          <a:bodyPr lIns="91426" tIns="45714" rIns="91426" bIns="45714"/>
          <a:lstStyle/>
          <a:p>
            <a:r>
              <a:rPr lang="en-US" dirty="0"/>
              <a:t>Figure 7.9 Global air circulation: Air rises and falls in giant convection cells (right). Air flowing away from the equator is deflected to the east and air flowing toward the equator is deflected west, due to the </a:t>
            </a:r>
            <a:r>
              <a:rPr lang="en-US" dirty="0" err="1"/>
              <a:t>Coriolis</a:t>
            </a:r>
            <a:r>
              <a:rPr lang="en-US" dirty="0"/>
              <a:t> effect. This creates global patterns of prevailing winds (left) that help to distribute heat and moisture in the atmosphere, which leads to the earth’s variety of forests, grasslands, and deserts (right).</a:t>
            </a:r>
          </a:p>
        </p:txBody>
      </p:sp>
    </p:spTree>
    <p:extLst>
      <p:ext uri="{BB962C8B-B14F-4D97-AF65-F5344CB8AC3E}">
        <p14:creationId xmlns:p14="http://schemas.microsoft.com/office/powerpoint/2010/main" val="142957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b="0" noProof="1">
                <a:solidFill>
                  <a:srgbClr val="221E1F"/>
                </a:solidFill>
                <a:ea typeface="ＭＳ Ｐゴシック" charset="-128"/>
              </a:rPr>
              <a:t>Figure 7</a:t>
            </a:r>
            <a:r>
              <a:rPr lang="en-US" b="0" noProof="1">
                <a:solidFill>
                  <a:srgbClr val="221E1F"/>
                </a:solidFill>
                <a:ea typeface="ＭＳ Ｐゴシック" charset="-128"/>
              </a:rPr>
              <a:t>.1</a:t>
            </a:r>
            <a:r>
              <a:rPr b="0" noProof="1">
                <a:solidFill>
                  <a:srgbClr val="221E1F"/>
                </a:solidFill>
                <a:ea typeface="ＭＳ Ｐゴシック" charset="-128"/>
              </a:rPr>
              <a:t> </a:t>
            </a:r>
            <a:r>
              <a:rPr lang="en-US" sz="1200" kern="1200" baseline="0" noProof="1">
                <a:solidFill>
                  <a:schemeClr val="tx1"/>
                </a:solidFill>
                <a:ea typeface="ＭＳ Ｐゴシック" pitchFamily="1" charset="-128"/>
              </a:rPr>
              <a:t>Elephants on a tropical African savanna</a:t>
            </a:r>
            <a:endParaRPr noProof="1">
              <a:solidFill>
                <a:srgbClr val="221E1F"/>
              </a:solidFill>
              <a:latin typeface="Frutiger LT Std 45 Light" charset="0"/>
              <a:ea typeface="ＭＳ Ｐゴシック" charset="-128"/>
            </a:endParaRPr>
          </a:p>
        </p:txBody>
      </p:sp>
      <p:sp>
        <p:nvSpPr>
          <p:cNvPr id="59396" name="Slide Number Placeholder 3"/>
          <p:cNvSpPr>
            <a:spLocks noGrp="1"/>
          </p:cNvSpPr>
          <p:nvPr>
            <p:ph type="sldNum" sz="quarter" idx="5"/>
          </p:nvPr>
        </p:nvSpPr>
        <p:spPr>
          <a:noFill/>
        </p:spPr>
        <p:txBody>
          <a:bodyPr/>
          <a:lstStyle/>
          <a:p>
            <a:fld id="{47314CB6-E6AD-264F-84BB-32CC0C566E95}" type="slidenum">
              <a:rPr lang="en-US"/>
              <a:pPr/>
              <a:t>3</a:t>
            </a:fld>
            <a:endParaRPr lang="en-US" dirty="0"/>
          </a:p>
        </p:txBody>
      </p:sp>
    </p:spTree>
    <p:extLst>
      <p:ext uri="{BB962C8B-B14F-4D97-AF65-F5344CB8AC3E}">
        <p14:creationId xmlns:p14="http://schemas.microsoft.com/office/powerpoint/2010/main" val="1970286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3D26D9-CB5F-0A4C-8ABF-E7BB1EF8C3D2}" type="slidenum">
              <a:rPr lang="en-US"/>
              <a:pPr>
                <a:defRPr/>
              </a:pPr>
              <a:t>21</a:t>
            </a:fld>
            <a:endParaRPr lang="en-US" dirty="0"/>
          </a:p>
        </p:txBody>
      </p:sp>
      <p:sp>
        <p:nvSpPr>
          <p:cNvPr id="6758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7.10 </a:t>
            </a:r>
            <a:r>
              <a:rPr lang="en-US" sz="1200" b="0" i="0" u="none" strike="noStrike" kern="1200" baseline="0" dirty="0">
                <a:solidFill>
                  <a:schemeClr val="tx1"/>
                </a:solidFill>
                <a:latin typeface="Arial"/>
                <a:ea typeface="ＭＳ Ｐゴシック" pitchFamily="1" charset="-128"/>
                <a:cs typeface="ＭＳ Ｐゴシック" charset="-128"/>
              </a:rPr>
              <a:t>The earth’s axis is tilted about 23.5° with respect to the plane of the earth’s path around the sun. The resulting variations in solar energy reaching the northern and southern hemispheres throughout a year result in seasons. Critical thinking: How might your life be different if the earth’s axis was not tilted?</a:t>
            </a:r>
            <a:endParaRPr lang="en-US" dirty="0"/>
          </a:p>
        </p:txBody>
      </p:sp>
    </p:spTree>
    <p:extLst>
      <p:ext uri="{BB962C8B-B14F-4D97-AF65-F5344CB8AC3E}">
        <p14:creationId xmlns:p14="http://schemas.microsoft.com/office/powerpoint/2010/main" val="14464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C50AA0-1F4C-0C4B-A975-A1F0B19C129A}" type="slidenum">
              <a:rPr lang="en-US"/>
              <a:pPr>
                <a:defRPr/>
              </a:pPr>
              <a:t>22</a:t>
            </a:fld>
            <a:endParaRPr lang="en-US" dirty="0"/>
          </a:p>
        </p:txBody>
      </p:sp>
      <p:sp>
        <p:nvSpPr>
          <p:cNvPr id="71682"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7.11 </a:t>
            </a:r>
            <a:r>
              <a:rPr lang="en-US" dirty="0"/>
              <a:t>A connected loop of deep and shallow ocean currents transports warm and cool water to various parts of the earth. </a:t>
            </a:r>
          </a:p>
        </p:txBody>
      </p:sp>
    </p:spTree>
    <p:extLst>
      <p:ext uri="{BB962C8B-B14F-4D97-AF65-F5344CB8AC3E}">
        <p14:creationId xmlns:p14="http://schemas.microsoft.com/office/powerpoint/2010/main" val="137985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9636" name="Slide Number Placeholder 3"/>
          <p:cNvSpPr>
            <a:spLocks noGrp="1"/>
          </p:cNvSpPr>
          <p:nvPr>
            <p:ph type="sldNum" sz="quarter" idx="5"/>
          </p:nvPr>
        </p:nvSpPr>
        <p:spPr>
          <a:noFill/>
        </p:spPr>
        <p:txBody>
          <a:bodyPr/>
          <a:lstStyle/>
          <a:p>
            <a:fld id="{40311574-40D8-FB40-AF1C-B73E7F26F676}" type="slidenum">
              <a:rPr lang="en-US"/>
              <a:pPr/>
              <a:t>23</a:t>
            </a:fld>
            <a:endParaRPr lang="en-US" dirty="0"/>
          </a:p>
        </p:txBody>
      </p:sp>
    </p:spTree>
    <p:extLst>
      <p:ext uri="{BB962C8B-B14F-4D97-AF65-F5344CB8AC3E}">
        <p14:creationId xmlns:p14="http://schemas.microsoft.com/office/powerpoint/2010/main" val="3468025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1684" name="Slide Number Placeholder 3"/>
          <p:cNvSpPr>
            <a:spLocks noGrp="1"/>
          </p:cNvSpPr>
          <p:nvPr>
            <p:ph type="sldNum" sz="quarter" idx="5"/>
          </p:nvPr>
        </p:nvSpPr>
        <p:spPr>
          <a:noFill/>
        </p:spPr>
        <p:txBody>
          <a:bodyPr/>
          <a:lstStyle/>
          <a:p>
            <a:fld id="{D0580428-12B0-4F43-A6F3-0301A59CE58C}" type="slidenum">
              <a:rPr lang="en-US"/>
              <a:pPr/>
              <a:t>24</a:t>
            </a:fld>
            <a:endParaRPr lang="en-US" dirty="0"/>
          </a:p>
        </p:txBody>
      </p:sp>
    </p:spTree>
    <p:extLst>
      <p:ext uri="{BB962C8B-B14F-4D97-AF65-F5344CB8AC3E}">
        <p14:creationId xmlns:p14="http://schemas.microsoft.com/office/powerpoint/2010/main" val="171444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b="0" noProof="1">
                <a:solidFill>
                  <a:srgbClr val="221E1F"/>
                </a:solidFill>
                <a:ea typeface="ＭＳ Ｐゴシック" charset="-128"/>
              </a:rPr>
              <a:t>Figure </a:t>
            </a:r>
            <a:r>
              <a:rPr lang="en-US" b="0" noProof="1">
                <a:solidFill>
                  <a:srgbClr val="221E1F"/>
                </a:solidFill>
                <a:ea typeface="ＭＳ Ｐゴシック" charset="-128"/>
              </a:rPr>
              <a:t>7.12</a:t>
            </a:r>
            <a:r>
              <a:rPr b="0" noProof="1">
                <a:solidFill>
                  <a:srgbClr val="221E1F"/>
                </a:solidFill>
                <a:ea typeface="ＭＳ Ｐゴシック" charset="-128"/>
              </a:rPr>
              <a:t> </a:t>
            </a:r>
            <a:r>
              <a:rPr lang="en-US" sz="1200" kern="1200" baseline="0" dirty="0">
                <a:solidFill>
                  <a:schemeClr val="tx1"/>
                </a:solidFill>
                <a:ea typeface="ＭＳ Ｐゴシック" pitchFamily="1" charset="-128"/>
                <a:cs typeface="ＭＳ Ｐゴシック" charset="-128"/>
              </a:rPr>
              <a:t>The rain shadow effect is a reduction of rainfall and loss of moisture from the landscape on the leeward side of a mountain. Warm, moist air in onshore winds loses most of its moisture as rain and snow that fall on the windward slopes of a mountain range. This leads to semiarid and arid conditions on the leeward side of the mountain range and on the land beyond.</a:t>
            </a:r>
            <a:endParaRPr noProof="1">
              <a:solidFill>
                <a:srgbClr val="221E1F"/>
              </a:solidFill>
              <a:latin typeface="Frutiger LT Std 45 Light" charset="0"/>
              <a:ea typeface="ＭＳ Ｐゴシック" charset="-128"/>
            </a:endParaRPr>
          </a:p>
        </p:txBody>
      </p:sp>
      <p:sp>
        <p:nvSpPr>
          <p:cNvPr id="72708" name="Slide Number Placeholder 3"/>
          <p:cNvSpPr>
            <a:spLocks noGrp="1"/>
          </p:cNvSpPr>
          <p:nvPr>
            <p:ph type="sldNum" sz="quarter" idx="5"/>
          </p:nvPr>
        </p:nvSpPr>
        <p:spPr>
          <a:noFill/>
        </p:spPr>
        <p:txBody>
          <a:bodyPr/>
          <a:lstStyle/>
          <a:p>
            <a:fld id="{A15F25EA-9305-1747-AEFC-4EC4A1D26EC2}" type="slidenum">
              <a:rPr lang="en-US"/>
              <a:pPr/>
              <a:t>25</a:t>
            </a:fld>
            <a:endParaRPr lang="en-US" dirty="0"/>
          </a:p>
        </p:txBody>
      </p:sp>
    </p:spTree>
    <p:extLst>
      <p:ext uri="{BB962C8B-B14F-4D97-AF65-F5344CB8AC3E}">
        <p14:creationId xmlns:p14="http://schemas.microsoft.com/office/powerpoint/2010/main" val="432145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73732" name="Slide Number Placeholder 3"/>
          <p:cNvSpPr>
            <a:spLocks noGrp="1"/>
          </p:cNvSpPr>
          <p:nvPr>
            <p:ph type="sldNum" sz="quarter" idx="5"/>
          </p:nvPr>
        </p:nvSpPr>
        <p:spPr>
          <a:noFill/>
        </p:spPr>
        <p:txBody>
          <a:bodyPr/>
          <a:lstStyle/>
          <a:p>
            <a:fld id="{E0BF061A-9B0F-9C46-B03D-BDE960C0E95A}" type="slidenum">
              <a:rPr lang="en-US"/>
              <a:pPr/>
              <a:t>26</a:t>
            </a:fld>
            <a:endParaRPr lang="en-US" dirty="0"/>
          </a:p>
        </p:txBody>
      </p:sp>
    </p:spTree>
    <p:extLst>
      <p:ext uri="{BB962C8B-B14F-4D97-AF65-F5344CB8AC3E}">
        <p14:creationId xmlns:p14="http://schemas.microsoft.com/office/powerpoint/2010/main" val="140548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b="0" noProof="1">
                <a:solidFill>
                  <a:srgbClr val="000000"/>
                </a:solidFill>
                <a:ea typeface="ＭＳ Ｐゴシック" charset="-128"/>
              </a:rPr>
              <a:t>Figure 7</a:t>
            </a:r>
            <a:r>
              <a:rPr lang="en-US" b="0" noProof="1">
                <a:solidFill>
                  <a:srgbClr val="000000"/>
                </a:solidFill>
                <a:ea typeface="ＭＳ Ｐゴシック" charset="-128"/>
              </a:rPr>
              <a:t>.13</a:t>
            </a:r>
            <a:r>
              <a:rPr b="0" noProof="1">
                <a:solidFill>
                  <a:srgbClr val="000000"/>
                </a:solidFill>
                <a:ea typeface="ＭＳ Ｐゴシック" charset="-128"/>
              </a:rPr>
              <a:t> Natural capital. </a:t>
            </a:r>
            <a:r>
              <a:rPr lang="en-US" sz="1200" kern="1200" baseline="0" dirty="0">
                <a:solidFill>
                  <a:srgbClr val="000000"/>
                </a:solidFill>
              </a:rPr>
              <a:t>Average precipitation and average temperature, acting together as limiting factors over a long time, help to determine the type of desert, grassland, or forest in any particular area, and thus the types of plants, animals, and decomposers found in that area (assuming it has not been disturbed by human activities).</a:t>
            </a:r>
            <a:endParaRPr noProof="1">
              <a:solidFill>
                <a:srgbClr val="000000"/>
              </a:solidFill>
              <a:ea typeface="ＭＳ Ｐゴシック" charset="-128"/>
            </a:endParaRPr>
          </a:p>
        </p:txBody>
      </p:sp>
      <p:sp>
        <p:nvSpPr>
          <p:cNvPr id="75780" name="Slide Number Placeholder 3"/>
          <p:cNvSpPr>
            <a:spLocks noGrp="1"/>
          </p:cNvSpPr>
          <p:nvPr>
            <p:ph type="sldNum" sz="quarter" idx="5"/>
          </p:nvPr>
        </p:nvSpPr>
        <p:spPr>
          <a:noFill/>
        </p:spPr>
        <p:txBody>
          <a:bodyPr/>
          <a:lstStyle/>
          <a:p>
            <a:fld id="{7D8E6183-D2B5-3041-96A2-6CD15235B097}" type="slidenum">
              <a:rPr lang="en-US"/>
              <a:pPr/>
              <a:t>27</a:t>
            </a:fld>
            <a:endParaRPr lang="en-US" dirty="0"/>
          </a:p>
        </p:txBody>
      </p:sp>
    </p:spTree>
    <p:extLst>
      <p:ext uri="{BB962C8B-B14F-4D97-AF65-F5344CB8AC3E}">
        <p14:creationId xmlns:p14="http://schemas.microsoft.com/office/powerpoint/2010/main" val="366654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b="0" noProof="1">
                <a:solidFill>
                  <a:srgbClr val="000000"/>
                </a:solidFill>
                <a:ea typeface="ＭＳ Ｐゴシック" charset="-128"/>
              </a:rPr>
              <a:t>Figure 7</a:t>
            </a:r>
            <a:r>
              <a:rPr lang="en-US" b="0" noProof="1">
                <a:solidFill>
                  <a:srgbClr val="000000"/>
                </a:solidFill>
                <a:ea typeface="ＭＳ Ｐゴシック" charset="-128"/>
              </a:rPr>
              <a:t>.14</a:t>
            </a:r>
            <a:r>
              <a:rPr b="0" noProof="1">
                <a:solidFill>
                  <a:srgbClr val="000000"/>
                </a:solidFill>
                <a:ea typeface="ＭＳ Ｐゴシック" charset="-128"/>
              </a:rPr>
              <a:t> Natural capital. </a:t>
            </a:r>
            <a:r>
              <a:rPr lang="en-US" sz="1200" b="0" kern="1200" baseline="0" dirty="0">
                <a:solidFill>
                  <a:srgbClr val="000000"/>
                </a:solidFill>
                <a:ea typeface="ＭＳ Ｐゴシック" pitchFamily="1" charset="-128"/>
                <a:cs typeface="ＭＳ Ｐゴシック" charset="-128"/>
              </a:rPr>
              <a:t>The earth’s </a:t>
            </a:r>
            <a:r>
              <a:rPr lang="en-US" sz="1200" kern="1200" baseline="0" dirty="0">
                <a:solidFill>
                  <a:srgbClr val="000000"/>
                </a:solidFill>
              </a:rPr>
              <a:t>major biomes result primarily from differences in climate.</a:t>
            </a:r>
            <a:endParaRPr noProof="1">
              <a:solidFill>
                <a:srgbClr val="000000"/>
              </a:solidFill>
              <a:ea typeface="ＭＳ Ｐゴシック" charset="-128"/>
            </a:endParaRPr>
          </a:p>
        </p:txBody>
      </p:sp>
      <p:sp>
        <p:nvSpPr>
          <p:cNvPr id="78852" name="Slide Number Placeholder 3"/>
          <p:cNvSpPr>
            <a:spLocks noGrp="1"/>
          </p:cNvSpPr>
          <p:nvPr>
            <p:ph type="sldNum" sz="quarter" idx="5"/>
          </p:nvPr>
        </p:nvSpPr>
        <p:spPr>
          <a:noFill/>
        </p:spPr>
        <p:txBody>
          <a:bodyPr/>
          <a:lstStyle/>
          <a:p>
            <a:fld id="{1812BC8D-39FA-2047-9539-4DFEC549FB4B}" type="slidenum">
              <a:rPr lang="en-US"/>
              <a:pPr/>
              <a:t>28</a:t>
            </a:fld>
            <a:endParaRPr lang="en-US" dirty="0"/>
          </a:p>
        </p:txBody>
      </p:sp>
    </p:spTree>
    <p:extLst>
      <p:ext uri="{BB962C8B-B14F-4D97-AF65-F5344CB8AC3E}">
        <p14:creationId xmlns:p14="http://schemas.microsoft.com/office/powerpoint/2010/main" val="3374402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0900" name="Slide Number Placeholder 3"/>
          <p:cNvSpPr>
            <a:spLocks noGrp="1"/>
          </p:cNvSpPr>
          <p:nvPr>
            <p:ph type="sldNum" sz="quarter" idx="5"/>
          </p:nvPr>
        </p:nvSpPr>
        <p:spPr>
          <a:noFill/>
        </p:spPr>
        <p:txBody>
          <a:bodyPr/>
          <a:lstStyle/>
          <a:p>
            <a:fld id="{DE6B8F97-C93A-F742-92AB-C466FD8B33FA}" type="slidenum">
              <a:rPr lang="en-US"/>
              <a:pPr/>
              <a:t>29</a:t>
            </a:fld>
            <a:endParaRPr lang="en-US" dirty="0"/>
          </a:p>
        </p:txBody>
      </p:sp>
    </p:spTree>
    <p:extLst>
      <p:ext uri="{BB962C8B-B14F-4D97-AF65-F5344CB8AC3E}">
        <p14:creationId xmlns:p14="http://schemas.microsoft.com/office/powerpoint/2010/main" val="4195671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FC2A7F-F999-2240-93D9-C8A74B44AD22}" type="slidenum">
              <a:rPr lang="en-US"/>
              <a:pPr>
                <a:defRPr/>
              </a:pPr>
              <a:t>30</a:t>
            </a:fld>
            <a:endParaRPr lang="en-US" dirty="0"/>
          </a:p>
        </p:txBody>
      </p:sp>
      <p:sp>
        <p:nvSpPr>
          <p:cNvPr id="2867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7.15a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(savanna), temperate, and cold deserts. Photo: a </a:t>
            </a:r>
            <a:r>
              <a:rPr lang="en-US" sz="1200" b="0" i="1" u="none" strike="noStrike" kern="1200" baseline="0" dirty="0">
                <a:solidFill>
                  <a:schemeClr val="tx1"/>
                </a:solidFill>
                <a:latin typeface="Arial"/>
                <a:ea typeface="ＭＳ Ｐゴシック" pitchFamily="1" charset="-128"/>
                <a:cs typeface="ＭＳ Ｐゴシック" charset="-128"/>
              </a:rPr>
              <a:t>tropical desert </a:t>
            </a:r>
            <a:r>
              <a:rPr lang="en-US" sz="1200" b="0" i="0" u="none" strike="noStrike" kern="1200" baseline="0" dirty="0">
                <a:solidFill>
                  <a:schemeClr val="tx1"/>
                </a:solidFill>
                <a:latin typeface="Arial"/>
                <a:ea typeface="ＭＳ Ｐゴシック" pitchFamily="1" charset="-128"/>
                <a:cs typeface="ＭＳ Ｐゴシック" charset="-128"/>
              </a:rPr>
              <a:t>in Morocco. Data analysis: Which month of the year has the highest temperature and which month has the lowest rainfall for each of the three types of deserts?</a:t>
            </a:r>
            <a:endParaRPr lang="en-US" dirty="0"/>
          </a:p>
        </p:txBody>
      </p:sp>
    </p:spTree>
    <p:extLst>
      <p:ext uri="{BB962C8B-B14F-4D97-AF65-F5344CB8AC3E}">
        <p14:creationId xmlns:p14="http://schemas.microsoft.com/office/powerpoint/2010/main" val="269632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60420" name="Slide Number Placeholder 3"/>
          <p:cNvSpPr>
            <a:spLocks noGrp="1"/>
          </p:cNvSpPr>
          <p:nvPr>
            <p:ph type="sldNum" sz="quarter" idx="5"/>
          </p:nvPr>
        </p:nvSpPr>
        <p:spPr>
          <a:noFill/>
        </p:spPr>
        <p:txBody>
          <a:bodyPr/>
          <a:lstStyle/>
          <a:p>
            <a:fld id="{51141FE8-8B90-1041-BC9F-0D4605846910}" type="slidenum">
              <a:rPr lang="en-US"/>
              <a:pPr/>
              <a:t>4</a:t>
            </a:fld>
            <a:endParaRPr lang="en-US" dirty="0"/>
          </a:p>
        </p:txBody>
      </p:sp>
    </p:spTree>
    <p:extLst>
      <p:ext uri="{BB962C8B-B14F-4D97-AF65-F5344CB8AC3E}">
        <p14:creationId xmlns:p14="http://schemas.microsoft.com/office/powerpoint/2010/main" val="2222951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FC2A7F-F999-2240-93D9-C8A74B44AD22}" type="slidenum">
              <a:rPr lang="en-US"/>
              <a:pPr>
                <a:defRPr/>
              </a:pPr>
              <a:t>31</a:t>
            </a:fld>
            <a:endParaRPr lang="en-US" dirty="0"/>
          </a:p>
        </p:txBody>
      </p:sp>
      <p:sp>
        <p:nvSpPr>
          <p:cNvPr id="2867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7.15b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(savanna), temperate, and cold deserts. Photo: a temperate desert in southeastern California, with saguaro cactus, a prominent species in this ecosystem. Data analysis: Which month of the year has the highest temperature and which month has the lowest rainfall for each of the three types of deserts?</a:t>
            </a:r>
            <a:endParaRPr lang="en-US" dirty="0"/>
          </a:p>
        </p:txBody>
      </p:sp>
    </p:spTree>
    <p:extLst>
      <p:ext uri="{BB962C8B-B14F-4D97-AF65-F5344CB8AC3E}">
        <p14:creationId xmlns:p14="http://schemas.microsoft.com/office/powerpoint/2010/main" val="1903415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FC2A7F-F999-2240-93D9-C8A74B44AD22}" type="slidenum">
              <a:rPr lang="en-US"/>
              <a:pPr>
                <a:defRPr/>
              </a:pPr>
              <a:t>32</a:t>
            </a:fld>
            <a:endParaRPr lang="en-US" dirty="0"/>
          </a:p>
        </p:txBody>
      </p:sp>
      <p:sp>
        <p:nvSpPr>
          <p:cNvPr id="2867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7.15c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(savanna), temperate, and cold deserts. Photo: a </a:t>
            </a:r>
            <a:r>
              <a:rPr lang="en-US" sz="1200" b="0" i="1" u="none" strike="noStrike" kern="1200" baseline="0" dirty="0">
                <a:solidFill>
                  <a:schemeClr val="tx1"/>
                </a:solidFill>
                <a:latin typeface="Arial"/>
                <a:ea typeface="ＭＳ Ｐゴシック" pitchFamily="1" charset="-128"/>
                <a:cs typeface="ＭＳ Ｐゴシック" charset="-128"/>
              </a:rPr>
              <a:t>cold desert</a:t>
            </a:r>
            <a:r>
              <a:rPr lang="en-US" sz="1200" b="0" i="0" u="none" strike="noStrike" kern="1200" baseline="0" dirty="0">
                <a:solidFill>
                  <a:schemeClr val="tx1"/>
                </a:solidFill>
                <a:latin typeface="Arial"/>
                <a:ea typeface="ＭＳ Ｐゴシック" pitchFamily="1" charset="-128"/>
                <a:cs typeface="ＭＳ Ｐゴシック" charset="-128"/>
              </a:rPr>
              <a:t>, Mongolia’s Gobi Desert. Data analysis: Which month of the year has the highest temperature and which month has the lowest rainfall for each of the three types of deserts?</a:t>
            </a:r>
            <a:endParaRPr lang="en-US" dirty="0"/>
          </a:p>
        </p:txBody>
      </p:sp>
    </p:spTree>
    <p:extLst>
      <p:ext uri="{BB962C8B-B14F-4D97-AF65-F5344CB8AC3E}">
        <p14:creationId xmlns:p14="http://schemas.microsoft.com/office/powerpoint/2010/main" val="381846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33</a:t>
            </a:fld>
            <a:endParaRPr lang="en-US" dirty="0"/>
          </a:p>
        </p:txBody>
      </p:sp>
    </p:spTree>
    <p:extLst>
      <p:ext uri="{BB962C8B-B14F-4D97-AF65-F5344CB8AC3E}">
        <p14:creationId xmlns:p14="http://schemas.microsoft.com/office/powerpoint/2010/main" val="4216609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34</a:t>
            </a:fld>
            <a:endParaRPr lang="en-US" dirty="0"/>
          </a:p>
        </p:txBody>
      </p:sp>
    </p:spTree>
    <p:extLst>
      <p:ext uri="{BB962C8B-B14F-4D97-AF65-F5344CB8AC3E}">
        <p14:creationId xmlns:p14="http://schemas.microsoft.com/office/powerpoint/2010/main" val="552976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6020" name="Slide Number Placeholder 3"/>
          <p:cNvSpPr>
            <a:spLocks noGrp="1"/>
          </p:cNvSpPr>
          <p:nvPr>
            <p:ph type="sldNum" sz="quarter" idx="5"/>
          </p:nvPr>
        </p:nvSpPr>
        <p:spPr>
          <a:noFill/>
        </p:spPr>
        <p:txBody>
          <a:bodyPr/>
          <a:lstStyle/>
          <a:p>
            <a:fld id="{20619F2E-20A9-3340-AE1A-4DC4CD200E9D}" type="slidenum">
              <a:rPr lang="en-US"/>
              <a:pPr/>
              <a:t>35</a:t>
            </a:fld>
            <a:endParaRPr lang="en-US" dirty="0"/>
          </a:p>
        </p:txBody>
      </p:sp>
    </p:spTree>
    <p:extLst>
      <p:ext uri="{BB962C8B-B14F-4D97-AF65-F5344CB8AC3E}">
        <p14:creationId xmlns:p14="http://schemas.microsoft.com/office/powerpoint/2010/main" val="612520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28C3B9-BC66-F343-82E5-60E55C1B7601}" type="slidenum">
              <a:rPr lang="en-US"/>
              <a:pPr>
                <a:defRPr/>
              </a:pPr>
              <a:t>36</a:t>
            </a:fld>
            <a:endParaRPr lang="en-US" dirty="0"/>
          </a:p>
        </p:txBody>
      </p:sp>
      <p:sp>
        <p:nvSpPr>
          <p:cNvPr id="3891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7.16a </a:t>
            </a:r>
            <a:r>
              <a:rPr lang="en-US" dirty="0"/>
              <a:t>These climate graphs track the typical variations in annual temperature (red) and precipitation (blue) in tropical, temperate, and cold (arctic tundra) grasslands. Photo: </a:t>
            </a:r>
            <a:r>
              <a:rPr lang="en-US" i="1" dirty="0"/>
              <a:t>savanna (tropical grassland) </a:t>
            </a:r>
            <a:r>
              <a:rPr lang="en-US" dirty="0"/>
              <a:t>in Kenya, Africa, with zebras grazing.</a:t>
            </a:r>
            <a:r>
              <a:rPr lang="en-US" baseline="0" dirty="0"/>
              <a:t> </a:t>
            </a:r>
            <a:r>
              <a:rPr lang="en-US" b="0" i="0" dirty="0"/>
              <a:t>Data analysis: </a:t>
            </a:r>
            <a:r>
              <a:rPr lang="en-US" dirty="0"/>
              <a:t>Which month of the year has the highest temperature and which month has the lowest rainfall for each of the three types of grassland? </a:t>
            </a:r>
          </a:p>
        </p:txBody>
      </p:sp>
    </p:spTree>
    <p:extLst>
      <p:ext uri="{BB962C8B-B14F-4D97-AF65-F5344CB8AC3E}">
        <p14:creationId xmlns:p14="http://schemas.microsoft.com/office/powerpoint/2010/main" val="4140336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28C3B9-BC66-F343-82E5-60E55C1B7601}" type="slidenum">
              <a:rPr lang="en-US"/>
              <a:pPr>
                <a:defRPr/>
              </a:pPr>
              <a:t>37</a:t>
            </a:fld>
            <a:endParaRPr lang="en-US" dirty="0"/>
          </a:p>
        </p:txBody>
      </p:sp>
      <p:sp>
        <p:nvSpPr>
          <p:cNvPr id="3891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7.16b </a:t>
            </a:r>
            <a:r>
              <a:rPr lang="en-US" dirty="0"/>
              <a:t>These climate graphs track the typical variations in annual temperature (red) and precipitation (blue) in tropical, temperate, and cold (arctic tundra) grasslands. Photo: </a:t>
            </a:r>
            <a:r>
              <a:rPr lang="en-US" i="1" dirty="0"/>
              <a:t>prairie (temperate grassland) </a:t>
            </a:r>
            <a:r>
              <a:rPr lang="en-US" dirty="0"/>
              <a:t>in the U.S. state of Illinois. </a:t>
            </a:r>
            <a:r>
              <a:rPr lang="en-US" b="0" i="0" dirty="0"/>
              <a:t>Data analysis: </a:t>
            </a:r>
            <a:r>
              <a:rPr lang="en-US" dirty="0"/>
              <a:t>Which month of the year has the highest temperature and which month has the lowest rainfall for each of the three types of grassland? </a:t>
            </a:r>
          </a:p>
        </p:txBody>
      </p:sp>
    </p:spTree>
    <p:extLst>
      <p:ext uri="{BB962C8B-B14F-4D97-AF65-F5344CB8AC3E}">
        <p14:creationId xmlns:p14="http://schemas.microsoft.com/office/powerpoint/2010/main" val="3469346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28C3B9-BC66-F343-82E5-60E55C1B7601}" type="slidenum">
              <a:rPr lang="en-US"/>
              <a:pPr>
                <a:defRPr/>
              </a:pPr>
              <a:t>38</a:t>
            </a:fld>
            <a:endParaRPr lang="en-US" dirty="0"/>
          </a:p>
        </p:txBody>
      </p:sp>
      <p:sp>
        <p:nvSpPr>
          <p:cNvPr id="3891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7.16c </a:t>
            </a:r>
            <a:r>
              <a:rPr lang="en-US" dirty="0"/>
              <a:t>These climate graphs track the typical variations in annual temperature (red) and precipitation (blue) in tropical, temperate, and cold (arctic tundra) grasslands. Photo: </a:t>
            </a:r>
            <a:r>
              <a:rPr lang="en-US" i="1" dirty="0"/>
              <a:t>arctic tundra (cold grassland) </a:t>
            </a:r>
            <a:r>
              <a:rPr lang="en-US" dirty="0"/>
              <a:t>in Iceland in fall. </a:t>
            </a:r>
            <a:r>
              <a:rPr lang="en-US" b="0" i="0" dirty="0"/>
              <a:t>Data analysis: </a:t>
            </a:r>
            <a:r>
              <a:rPr lang="en-US" dirty="0"/>
              <a:t>Which month of the year has the highest temperature and which month has the lowest rainfall for each of the three types of grassland? </a:t>
            </a:r>
          </a:p>
        </p:txBody>
      </p:sp>
    </p:spTree>
    <p:extLst>
      <p:ext uri="{BB962C8B-B14F-4D97-AF65-F5344CB8AC3E}">
        <p14:creationId xmlns:p14="http://schemas.microsoft.com/office/powerpoint/2010/main" val="1156740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88068" name="Slide Number Placeholder 3"/>
          <p:cNvSpPr>
            <a:spLocks noGrp="1"/>
          </p:cNvSpPr>
          <p:nvPr>
            <p:ph type="sldNum" sz="quarter" idx="5"/>
          </p:nvPr>
        </p:nvSpPr>
        <p:spPr>
          <a:noFill/>
        </p:spPr>
        <p:txBody>
          <a:bodyPr/>
          <a:lstStyle/>
          <a:p>
            <a:fld id="{EBD6A5F5-1DDF-1149-BF53-360262AD4027}" type="slidenum">
              <a:rPr lang="en-US"/>
              <a:pPr/>
              <a:t>39</a:t>
            </a:fld>
            <a:endParaRPr lang="en-US" dirty="0"/>
          </a:p>
        </p:txBody>
      </p:sp>
    </p:spTree>
    <p:extLst>
      <p:ext uri="{BB962C8B-B14F-4D97-AF65-F5344CB8AC3E}">
        <p14:creationId xmlns:p14="http://schemas.microsoft.com/office/powerpoint/2010/main" val="3435522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Arial"/>
                <a:ea typeface="ＭＳ Ｐゴシック" pitchFamily="1" charset="-128"/>
                <a:cs typeface="ＭＳ Ｐゴシック" charset="-128"/>
              </a:rPr>
              <a:t>Figure 7.17 Natural capital degradation: This intensively cultivated cropland is an example of the replacement of biologically diverse temperate grasslands (such as in the center photo of Figure 7.16) with a monoculture crop.</a:t>
            </a:r>
            <a:endParaRPr lang="en-US" b="1"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40</a:t>
            </a:fld>
            <a:endParaRPr lang="en-US" dirty="0"/>
          </a:p>
        </p:txBody>
      </p:sp>
    </p:spTree>
    <p:extLst>
      <p:ext uri="{BB962C8B-B14F-4D97-AF65-F5344CB8AC3E}">
        <p14:creationId xmlns:p14="http://schemas.microsoft.com/office/powerpoint/2010/main" val="13135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5</a:t>
            </a:fld>
            <a:endParaRPr lang="en-US" dirty="0"/>
          </a:p>
        </p:txBody>
      </p:sp>
    </p:spTree>
    <p:extLst>
      <p:ext uri="{BB962C8B-B14F-4D97-AF65-F5344CB8AC3E}">
        <p14:creationId xmlns:p14="http://schemas.microsoft.com/office/powerpoint/2010/main" val="1758274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0116" name="Slide Number Placeholder 3"/>
          <p:cNvSpPr>
            <a:spLocks noGrp="1"/>
          </p:cNvSpPr>
          <p:nvPr>
            <p:ph type="sldNum" sz="quarter" idx="5"/>
          </p:nvPr>
        </p:nvSpPr>
        <p:spPr>
          <a:noFill/>
        </p:spPr>
        <p:txBody>
          <a:bodyPr/>
          <a:lstStyle/>
          <a:p>
            <a:fld id="{3DEC0907-A6FA-A243-9AE0-0FD15E963B44}" type="slidenum">
              <a:rPr lang="en-US"/>
              <a:pPr/>
              <a:t>41</a:t>
            </a:fld>
            <a:endParaRPr lang="en-US" dirty="0"/>
          </a:p>
        </p:txBody>
      </p:sp>
    </p:spTree>
    <p:extLst>
      <p:ext uri="{BB962C8B-B14F-4D97-AF65-F5344CB8AC3E}">
        <p14:creationId xmlns:p14="http://schemas.microsoft.com/office/powerpoint/2010/main" val="19074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42</a:t>
            </a:fld>
            <a:endParaRPr lang="en-US" dirty="0"/>
          </a:p>
        </p:txBody>
      </p:sp>
    </p:spTree>
    <p:extLst>
      <p:ext uri="{BB962C8B-B14F-4D97-AF65-F5344CB8AC3E}">
        <p14:creationId xmlns:p14="http://schemas.microsoft.com/office/powerpoint/2010/main" val="2478677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7.18 </a:t>
            </a:r>
            <a:r>
              <a:rPr lang="en-US" sz="1200" b="0" i="0" u="none" strike="noStrike" kern="1200" baseline="0" dirty="0">
                <a:solidFill>
                  <a:schemeClr val="tx1"/>
                </a:solidFill>
                <a:latin typeface="Arial"/>
                <a:ea typeface="ＭＳ Ｐゴシック" pitchFamily="1" charset="-128"/>
                <a:cs typeface="ＭＳ Ｐゴシック" charset="-128"/>
              </a:rPr>
              <a:t>Lowland chaparral in the Rio Grande River Valley, New Mexico (USA).</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43</a:t>
            </a:fld>
            <a:endParaRPr lang="en-US" dirty="0"/>
          </a:p>
        </p:txBody>
      </p:sp>
    </p:spTree>
    <p:extLst>
      <p:ext uri="{BB962C8B-B14F-4D97-AF65-F5344CB8AC3E}">
        <p14:creationId xmlns:p14="http://schemas.microsoft.com/office/powerpoint/2010/main" val="3022468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3188" name="Slide Number Placeholder 3"/>
          <p:cNvSpPr>
            <a:spLocks noGrp="1"/>
          </p:cNvSpPr>
          <p:nvPr>
            <p:ph type="sldNum" sz="quarter" idx="5"/>
          </p:nvPr>
        </p:nvSpPr>
        <p:spPr>
          <a:noFill/>
        </p:spPr>
        <p:txBody>
          <a:bodyPr/>
          <a:lstStyle/>
          <a:p>
            <a:fld id="{059B1627-F51B-CB4A-9088-DEC0086B36D7}" type="slidenum">
              <a:rPr lang="en-US"/>
              <a:pPr/>
              <a:t>44</a:t>
            </a:fld>
            <a:endParaRPr lang="en-US" dirty="0"/>
          </a:p>
        </p:txBody>
      </p:sp>
    </p:spTree>
    <p:extLst>
      <p:ext uri="{BB962C8B-B14F-4D97-AF65-F5344CB8AC3E}">
        <p14:creationId xmlns:p14="http://schemas.microsoft.com/office/powerpoint/2010/main" val="3697737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FBB5F5-E08C-2E49-925A-8F4D4CD33AD1}" type="slidenum">
              <a:rPr lang="en-US"/>
              <a:pPr>
                <a:defRPr/>
              </a:pPr>
              <a:t>45</a:t>
            </a:fld>
            <a:endParaRPr lang="en-US" dirty="0"/>
          </a:p>
        </p:txBody>
      </p:sp>
      <p:sp>
        <p:nvSpPr>
          <p:cNvPr id="4915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7.19a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temperate, and cold (northern coniferous, or boreal) forests. Photo: the closed canopy of a </a:t>
            </a:r>
            <a:r>
              <a:rPr lang="en-US" sz="1200" b="0" i="1" u="none" strike="noStrike" kern="1200" baseline="0" dirty="0">
                <a:solidFill>
                  <a:schemeClr val="tx1"/>
                </a:solidFill>
                <a:latin typeface="Arial"/>
                <a:ea typeface="ＭＳ Ｐゴシック" pitchFamily="1" charset="-128"/>
                <a:cs typeface="ＭＳ Ｐゴシック" charset="-128"/>
              </a:rPr>
              <a:t>tropical rain forest </a:t>
            </a:r>
            <a:r>
              <a:rPr lang="en-US" sz="1200" b="0" i="0" u="none" strike="noStrike" kern="1200" baseline="0" dirty="0">
                <a:solidFill>
                  <a:schemeClr val="tx1"/>
                </a:solidFill>
                <a:latin typeface="Arial"/>
                <a:ea typeface="ＭＳ Ｐゴシック" pitchFamily="1" charset="-128"/>
                <a:cs typeface="ＭＳ Ｐゴシック" charset="-128"/>
              </a:rPr>
              <a:t>in Costa Rica. Data analysis:</a:t>
            </a:r>
            <a:r>
              <a:rPr lang="en-US" sz="1200" b="0" i="1" u="none" strike="noStrike" kern="1200" baseline="0" dirty="0">
                <a:solidFill>
                  <a:schemeClr val="tx1"/>
                </a:solidFill>
                <a:latin typeface="Arial"/>
                <a:ea typeface="ＭＳ Ｐゴシック" pitchFamily="1" charset="-128"/>
                <a:cs typeface="ＭＳ Ｐゴシック" charset="-128"/>
              </a:rPr>
              <a:t> </a:t>
            </a:r>
            <a:r>
              <a:rPr lang="en-US" sz="1200" b="0" i="0" u="none" strike="noStrike" kern="1200" baseline="0" dirty="0">
                <a:solidFill>
                  <a:schemeClr val="tx1"/>
                </a:solidFill>
                <a:latin typeface="Arial"/>
                <a:ea typeface="ＭＳ Ｐゴシック" pitchFamily="1" charset="-128"/>
                <a:cs typeface="ＭＳ Ｐゴシック" charset="-128"/>
              </a:rPr>
              <a:t>Which month of the year has the highest temperature and which month has the lowest rainfall for each of the three types of forest?</a:t>
            </a:r>
            <a:endParaRPr lang="en-US" dirty="0"/>
          </a:p>
        </p:txBody>
      </p:sp>
    </p:spTree>
    <p:extLst>
      <p:ext uri="{BB962C8B-B14F-4D97-AF65-F5344CB8AC3E}">
        <p14:creationId xmlns:p14="http://schemas.microsoft.com/office/powerpoint/2010/main" val="743440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FBB5F5-E08C-2E49-925A-8F4D4CD33AD1}" type="slidenum">
              <a:rPr lang="en-US"/>
              <a:pPr>
                <a:defRPr/>
              </a:pPr>
              <a:t>46</a:t>
            </a:fld>
            <a:endParaRPr lang="en-US" dirty="0"/>
          </a:p>
        </p:txBody>
      </p:sp>
      <p:sp>
        <p:nvSpPr>
          <p:cNvPr id="4915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7.19b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temperate, and cold (northern coniferous, or boreal) forests. Photo: a </a:t>
            </a:r>
            <a:r>
              <a:rPr lang="en-US" sz="1200" b="0" i="1" u="none" strike="noStrike" kern="1200" baseline="0" dirty="0">
                <a:solidFill>
                  <a:schemeClr val="tx1"/>
                </a:solidFill>
                <a:latin typeface="Arial"/>
                <a:ea typeface="ＭＳ Ｐゴシック" pitchFamily="1" charset="-128"/>
                <a:cs typeface="ＭＳ Ｐゴシック" charset="-128"/>
              </a:rPr>
              <a:t>temperate deciduous forest </a:t>
            </a:r>
            <a:r>
              <a:rPr lang="en-US" sz="1200" b="0" i="0" u="none" strike="noStrike" kern="1200" baseline="0" dirty="0">
                <a:solidFill>
                  <a:schemeClr val="tx1"/>
                </a:solidFill>
                <a:latin typeface="Arial"/>
                <a:ea typeface="ＭＳ Ｐゴシック" pitchFamily="1" charset="-128"/>
                <a:cs typeface="ＭＳ Ｐゴシック" charset="-128"/>
              </a:rPr>
              <a:t>near Hamburg, Germany, in autumn. Data analysis:</a:t>
            </a:r>
            <a:r>
              <a:rPr lang="en-US" sz="1200" b="0" i="1" u="none" strike="noStrike" kern="1200" baseline="0" dirty="0">
                <a:solidFill>
                  <a:schemeClr val="tx1"/>
                </a:solidFill>
                <a:latin typeface="Arial"/>
                <a:ea typeface="ＭＳ Ｐゴシック" pitchFamily="1" charset="-128"/>
                <a:cs typeface="ＭＳ Ｐゴシック" charset="-128"/>
              </a:rPr>
              <a:t> </a:t>
            </a:r>
            <a:r>
              <a:rPr lang="en-US" sz="1200" b="0" i="0" u="none" strike="noStrike" kern="1200" baseline="0" dirty="0">
                <a:solidFill>
                  <a:schemeClr val="tx1"/>
                </a:solidFill>
                <a:latin typeface="Arial"/>
                <a:ea typeface="ＭＳ Ｐゴシック" pitchFamily="1" charset="-128"/>
                <a:cs typeface="ＭＳ Ｐゴシック" charset="-128"/>
              </a:rPr>
              <a:t>Which month of the year has the highest temperature and which month has the lowest rainfall for each of the three types of forest?</a:t>
            </a:r>
            <a:endParaRPr lang="en-US" dirty="0"/>
          </a:p>
        </p:txBody>
      </p:sp>
    </p:spTree>
    <p:extLst>
      <p:ext uri="{BB962C8B-B14F-4D97-AF65-F5344CB8AC3E}">
        <p14:creationId xmlns:p14="http://schemas.microsoft.com/office/powerpoint/2010/main" val="4189878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FBB5F5-E08C-2E49-925A-8F4D4CD33AD1}" type="slidenum">
              <a:rPr lang="en-US"/>
              <a:pPr>
                <a:defRPr/>
              </a:pPr>
              <a:t>47</a:t>
            </a:fld>
            <a:endParaRPr lang="en-US" dirty="0"/>
          </a:p>
        </p:txBody>
      </p:sp>
      <p:sp>
        <p:nvSpPr>
          <p:cNvPr id="4915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a:xfrm>
            <a:off x="912813" y="4343400"/>
            <a:ext cx="5032375" cy="4113213"/>
          </a:xfrm>
        </p:spPr>
        <p:txBody>
          <a:bodyPr lIns="91426" tIns="45714" rIns="91426" bIns="45714"/>
          <a:lstStyle/>
          <a:p>
            <a:r>
              <a:rPr lang="en-US" b="0" dirty="0"/>
              <a:t>Figure 7.19c </a:t>
            </a:r>
            <a:r>
              <a:rPr lang="en-US" sz="1200" b="0" i="0" u="none" strike="noStrike" kern="1200" baseline="0" dirty="0">
                <a:solidFill>
                  <a:schemeClr val="tx1"/>
                </a:solidFill>
                <a:latin typeface="Arial"/>
                <a:ea typeface="ＭＳ Ｐゴシック" pitchFamily="1" charset="-128"/>
                <a:cs typeface="ＭＳ Ｐゴシック" charset="-128"/>
              </a:rPr>
              <a:t>These climate graphs track the typical variations in annual temperature (red) and precipitation (blue) in tropical, temperate, and cold (northern coniferous, or boreal) forests. Photo: a </a:t>
            </a:r>
            <a:r>
              <a:rPr lang="en-US" sz="1200" b="0" i="1" u="none" strike="noStrike" kern="1200" baseline="0" dirty="0">
                <a:solidFill>
                  <a:schemeClr val="tx1"/>
                </a:solidFill>
                <a:latin typeface="Arial"/>
                <a:ea typeface="ＭＳ Ｐゴシック" pitchFamily="1" charset="-128"/>
                <a:cs typeface="ＭＳ Ｐゴシック" charset="-128"/>
              </a:rPr>
              <a:t>northern coniferous forest </a:t>
            </a:r>
            <a:r>
              <a:rPr lang="en-US" sz="1200" b="0" i="0" u="none" strike="noStrike" kern="1200" baseline="0" dirty="0">
                <a:solidFill>
                  <a:schemeClr val="tx1"/>
                </a:solidFill>
                <a:latin typeface="Arial"/>
                <a:ea typeface="ＭＳ Ｐゴシック" pitchFamily="1" charset="-128"/>
                <a:cs typeface="ＭＳ Ｐゴシック" charset="-128"/>
              </a:rPr>
              <a:t>in Canada. Data analysis:</a:t>
            </a:r>
            <a:r>
              <a:rPr lang="en-US" sz="1200" b="0" i="1" u="none" strike="noStrike" kern="1200" baseline="0" dirty="0">
                <a:solidFill>
                  <a:schemeClr val="tx1"/>
                </a:solidFill>
                <a:latin typeface="Arial"/>
                <a:ea typeface="ＭＳ Ｐゴシック" pitchFamily="1" charset="-128"/>
                <a:cs typeface="ＭＳ Ｐゴシック" charset="-128"/>
              </a:rPr>
              <a:t> </a:t>
            </a:r>
            <a:r>
              <a:rPr lang="en-US" sz="1200" b="0" i="0" u="none" strike="noStrike" kern="1200" baseline="0" dirty="0">
                <a:solidFill>
                  <a:schemeClr val="tx1"/>
                </a:solidFill>
                <a:latin typeface="Arial"/>
                <a:ea typeface="ＭＳ Ｐゴシック" pitchFamily="1" charset="-128"/>
                <a:cs typeface="ＭＳ Ｐゴシック" charset="-128"/>
              </a:rPr>
              <a:t>Which month of the year has the highest temperature and which month has the lowest rainfall for each of the three types of forest?</a:t>
            </a:r>
            <a:endParaRPr lang="en-US" dirty="0"/>
          </a:p>
        </p:txBody>
      </p:sp>
    </p:spTree>
    <p:extLst>
      <p:ext uri="{BB962C8B-B14F-4D97-AF65-F5344CB8AC3E}">
        <p14:creationId xmlns:p14="http://schemas.microsoft.com/office/powerpoint/2010/main" val="3164811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5236" name="Slide Number Placeholder 3"/>
          <p:cNvSpPr>
            <a:spLocks noGrp="1"/>
          </p:cNvSpPr>
          <p:nvPr>
            <p:ph type="sldNum" sz="quarter" idx="5"/>
          </p:nvPr>
        </p:nvSpPr>
        <p:spPr>
          <a:noFill/>
        </p:spPr>
        <p:txBody>
          <a:bodyPr/>
          <a:lstStyle/>
          <a:p>
            <a:fld id="{C6407602-8767-C64E-A8ED-17ACB822FE2D}" type="slidenum">
              <a:rPr lang="en-US"/>
              <a:pPr/>
              <a:t>48</a:t>
            </a:fld>
            <a:endParaRPr lang="en-US" dirty="0"/>
          </a:p>
        </p:txBody>
      </p:sp>
    </p:spTree>
    <p:extLst>
      <p:ext uri="{BB962C8B-B14F-4D97-AF65-F5344CB8AC3E}">
        <p14:creationId xmlns:p14="http://schemas.microsoft.com/office/powerpoint/2010/main" val="3432541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F3A1A7-B23D-1845-87F3-5E46915C44C4}" type="slidenum">
              <a:rPr lang="en-US"/>
              <a:pPr>
                <a:defRPr/>
              </a:pPr>
              <a:t>49</a:t>
            </a:fld>
            <a:endParaRPr lang="en-US" dirty="0"/>
          </a:p>
        </p:txBody>
      </p:sp>
      <p:sp>
        <p:nvSpPr>
          <p:cNvPr id="81922"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7.20 </a:t>
            </a:r>
            <a:r>
              <a:rPr lang="en-US" dirty="0"/>
              <a:t>Specialized plant and animal niches are </a:t>
            </a:r>
            <a:r>
              <a:rPr lang="en-US" i="0" dirty="0"/>
              <a:t>stratified,</a:t>
            </a:r>
            <a:r>
              <a:rPr lang="en-US" i="1" dirty="0"/>
              <a:t> </a:t>
            </a:r>
            <a:r>
              <a:rPr lang="en-US" dirty="0"/>
              <a:t>or arranged roughly in layers, in a tropical rain forest. Filling such specialized niches enables species to avoid or minimize competition for resources and results in the coexistence of a great variety of species. </a:t>
            </a:r>
          </a:p>
        </p:txBody>
      </p:sp>
    </p:spTree>
    <p:extLst>
      <p:ext uri="{BB962C8B-B14F-4D97-AF65-F5344CB8AC3E}">
        <p14:creationId xmlns:p14="http://schemas.microsoft.com/office/powerpoint/2010/main" val="66879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8308" name="Slide Number Placeholder 3"/>
          <p:cNvSpPr>
            <a:spLocks noGrp="1"/>
          </p:cNvSpPr>
          <p:nvPr>
            <p:ph type="sldNum" sz="quarter" idx="5"/>
          </p:nvPr>
        </p:nvSpPr>
        <p:spPr>
          <a:noFill/>
        </p:spPr>
        <p:txBody>
          <a:bodyPr/>
          <a:lstStyle/>
          <a:p>
            <a:fld id="{D1EC1DD1-B182-DF47-ABB4-16D5F5D9F1B0}" type="slidenum">
              <a:rPr lang="en-US"/>
              <a:pPr/>
              <a:t>50</a:t>
            </a:fld>
            <a:endParaRPr lang="en-US" dirty="0"/>
          </a:p>
        </p:txBody>
      </p:sp>
    </p:spTree>
    <p:extLst>
      <p:ext uri="{BB962C8B-B14F-4D97-AF65-F5344CB8AC3E}">
        <p14:creationId xmlns:p14="http://schemas.microsoft.com/office/powerpoint/2010/main" val="86967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6</a:t>
            </a:fld>
            <a:endParaRPr lang="en-US" dirty="0"/>
          </a:p>
        </p:txBody>
      </p:sp>
    </p:spTree>
    <p:extLst>
      <p:ext uri="{BB962C8B-B14F-4D97-AF65-F5344CB8AC3E}">
        <p14:creationId xmlns:p14="http://schemas.microsoft.com/office/powerpoint/2010/main" val="4259513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7.21 Temperate</a:t>
            </a:r>
            <a:r>
              <a:rPr lang="en-US" baseline="0" dirty="0"/>
              <a:t> rain forest in Olympic National Park in the U.S. state of Washington.</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51</a:t>
            </a:fld>
            <a:endParaRPr lang="en-US" dirty="0"/>
          </a:p>
        </p:txBody>
      </p:sp>
    </p:spTree>
    <p:extLst>
      <p:ext uri="{BB962C8B-B14F-4D97-AF65-F5344CB8AC3E}">
        <p14:creationId xmlns:p14="http://schemas.microsoft.com/office/powerpoint/2010/main" val="1322166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0356" name="Slide Number Placeholder 3"/>
          <p:cNvSpPr>
            <a:spLocks noGrp="1"/>
          </p:cNvSpPr>
          <p:nvPr>
            <p:ph type="sldNum" sz="quarter" idx="5"/>
          </p:nvPr>
        </p:nvSpPr>
        <p:spPr>
          <a:noFill/>
        </p:spPr>
        <p:txBody>
          <a:bodyPr/>
          <a:lstStyle/>
          <a:p>
            <a:fld id="{63755A48-9FD0-4247-9365-BA9878EB8229}" type="slidenum">
              <a:rPr lang="en-US"/>
              <a:pPr/>
              <a:t>52</a:t>
            </a:fld>
            <a:endParaRPr lang="en-US" dirty="0"/>
          </a:p>
        </p:txBody>
      </p:sp>
    </p:spTree>
    <p:extLst>
      <p:ext uri="{BB962C8B-B14F-4D97-AF65-F5344CB8AC3E}">
        <p14:creationId xmlns:p14="http://schemas.microsoft.com/office/powerpoint/2010/main" val="2584964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3428" name="Slide Number Placeholder 3"/>
          <p:cNvSpPr>
            <a:spLocks noGrp="1"/>
          </p:cNvSpPr>
          <p:nvPr>
            <p:ph type="sldNum" sz="quarter" idx="5"/>
          </p:nvPr>
        </p:nvSpPr>
        <p:spPr>
          <a:noFill/>
        </p:spPr>
        <p:txBody>
          <a:bodyPr/>
          <a:lstStyle/>
          <a:p>
            <a:fld id="{0E1C7F85-622E-F740-ACC0-7FD9F3F324CA}" type="slidenum">
              <a:rPr lang="en-US"/>
              <a:pPr/>
              <a:t>53</a:t>
            </a:fld>
            <a:endParaRPr lang="en-US" dirty="0"/>
          </a:p>
        </p:txBody>
      </p:sp>
    </p:spTree>
    <p:extLst>
      <p:ext uri="{BB962C8B-B14F-4D97-AF65-F5344CB8AC3E}">
        <p14:creationId xmlns:p14="http://schemas.microsoft.com/office/powerpoint/2010/main" val="3259531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b="0" noProof="1">
                <a:solidFill>
                  <a:srgbClr val="221E1F"/>
                </a:solidFill>
                <a:ea typeface="ＭＳ Ｐゴシック" charset="-128"/>
              </a:rPr>
              <a:t>Figure 7</a:t>
            </a:r>
            <a:r>
              <a:rPr lang="en-US" b="0" noProof="1">
                <a:solidFill>
                  <a:srgbClr val="221E1F"/>
                </a:solidFill>
                <a:ea typeface="ＭＳ Ｐゴシック" charset="-128"/>
              </a:rPr>
              <a:t>.22</a:t>
            </a:r>
            <a:r>
              <a:rPr lang="en-US" b="0" baseline="0" noProof="1">
                <a:solidFill>
                  <a:srgbClr val="221E1F"/>
                </a:solidFill>
                <a:ea typeface="ＭＳ Ｐゴシック" charset="-128"/>
              </a:rPr>
              <a:t> Mountains</a:t>
            </a:r>
            <a:r>
              <a:rPr lang="en-US" sz="1200" kern="1200" baseline="0" dirty="0">
                <a:solidFill>
                  <a:schemeClr val="tx1"/>
                </a:solidFill>
                <a:ea typeface="ＭＳ Ｐゴシック" pitchFamily="1" charset="-128"/>
                <a:cs typeface="ＭＳ Ｐゴシック" charset="-128"/>
              </a:rPr>
              <a:t>, such as these surrounding a lake, provide vital ecosystem services.</a:t>
            </a:r>
            <a:endParaRPr noProof="1">
              <a:solidFill>
                <a:srgbClr val="221E1F"/>
              </a:solidFill>
              <a:latin typeface="Frutiger LT Std 45 Light" charset="0"/>
              <a:ea typeface="ＭＳ Ｐゴシック" charset="-128"/>
            </a:endParaRPr>
          </a:p>
        </p:txBody>
      </p:sp>
      <p:sp>
        <p:nvSpPr>
          <p:cNvPr id="104452" name="Slide Number Placeholder 3"/>
          <p:cNvSpPr>
            <a:spLocks noGrp="1"/>
          </p:cNvSpPr>
          <p:nvPr>
            <p:ph type="sldNum" sz="quarter" idx="5"/>
          </p:nvPr>
        </p:nvSpPr>
        <p:spPr>
          <a:noFill/>
        </p:spPr>
        <p:txBody>
          <a:bodyPr/>
          <a:lstStyle/>
          <a:p>
            <a:fld id="{0C40ACAE-1E39-A547-96F5-C071E904F4E0}" type="slidenum">
              <a:rPr lang="en-US"/>
              <a:pPr/>
              <a:t>54</a:t>
            </a:fld>
            <a:endParaRPr lang="en-US" dirty="0"/>
          </a:p>
        </p:txBody>
      </p:sp>
    </p:spTree>
    <p:extLst>
      <p:ext uri="{BB962C8B-B14F-4D97-AF65-F5344CB8AC3E}">
        <p14:creationId xmlns:p14="http://schemas.microsoft.com/office/powerpoint/2010/main" val="700298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5476" name="Slide Number Placeholder 3"/>
          <p:cNvSpPr>
            <a:spLocks noGrp="1"/>
          </p:cNvSpPr>
          <p:nvPr>
            <p:ph type="sldNum" sz="quarter" idx="5"/>
          </p:nvPr>
        </p:nvSpPr>
        <p:spPr>
          <a:noFill/>
        </p:spPr>
        <p:txBody>
          <a:bodyPr/>
          <a:lstStyle/>
          <a:p>
            <a:fld id="{AB762432-FCFF-EF4F-82B8-6A49B74A5538}" type="slidenum">
              <a:rPr lang="en-US"/>
              <a:pPr/>
              <a:t>58</a:t>
            </a:fld>
            <a:endParaRPr lang="en-US" dirty="0"/>
          </a:p>
        </p:txBody>
      </p:sp>
    </p:spTree>
    <p:extLst>
      <p:ext uri="{BB962C8B-B14F-4D97-AF65-F5344CB8AC3E}">
        <p14:creationId xmlns:p14="http://schemas.microsoft.com/office/powerpoint/2010/main" val="3961874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4DD5D2-8661-9646-A1F6-D34B6C7D3F96}" type="slidenum">
              <a:rPr lang="en-US"/>
              <a:pPr>
                <a:defRPr/>
              </a:pPr>
              <a:t>59</a:t>
            </a:fld>
            <a:endParaRPr lang="en-US" dirty="0"/>
          </a:p>
        </p:txBody>
      </p:sp>
      <p:sp>
        <p:nvSpPr>
          <p:cNvPr id="86018"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0" dirty="0"/>
              <a:t>Figure 7.24 </a:t>
            </a:r>
            <a:r>
              <a:rPr lang="en-US" dirty="0"/>
              <a:t>Human activities have had major impacts on the world’s deserts, grasslands, forests, and mountains,</a:t>
            </a:r>
            <a:r>
              <a:rPr lang="en-US" baseline="0" dirty="0"/>
              <a:t> </a:t>
            </a:r>
            <a:r>
              <a:rPr lang="en-US" dirty="0"/>
              <a:t>as summarized here. </a:t>
            </a:r>
            <a:r>
              <a:rPr lang="en-US" b="0" i="0" dirty="0"/>
              <a:t>Critical thinking: </a:t>
            </a:r>
            <a:r>
              <a:rPr lang="en-US" dirty="0"/>
              <a:t>For each of these biomes, which two of the impacts listed do you think are the most harmful? Explain.</a:t>
            </a:r>
          </a:p>
        </p:txBody>
      </p:sp>
    </p:spTree>
    <p:extLst>
      <p:ext uri="{BB962C8B-B14F-4D97-AF65-F5344CB8AC3E}">
        <p14:creationId xmlns:p14="http://schemas.microsoft.com/office/powerpoint/2010/main" val="246084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7</a:t>
            </a:fld>
            <a:endParaRPr lang="en-US" dirty="0"/>
          </a:p>
        </p:txBody>
      </p:sp>
    </p:spTree>
    <p:extLst>
      <p:ext uri="{BB962C8B-B14F-4D97-AF65-F5344CB8AC3E}">
        <p14:creationId xmlns:p14="http://schemas.microsoft.com/office/powerpoint/2010/main" val="231794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7.2 Weather fronts: A warm front (left) occurs when a</a:t>
            </a:r>
            <a:r>
              <a:rPr lang="en-US" baseline="0" dirty="0"/>
              <a:t> moving mass of warm air meets and rises up over a mass of denser cool air. A cold front (right) forms when a moving mass of cold air wedges beneath a mass of less dense warm air.</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8</a:t>
            </a:fld>
            <a:endParaRPr lang="en-US" dirty="0"/>
          </a:p>
        </p:txBody>
      </p:sp>
    </p:spTree>
    <p:extLst>
      <p:ext uri="{BB962C8B-B14F-4D97-AF65-F5344CB8AC3E}">
        <p14:creationId xmlns:p14="http://schemas.microsoft.com/office/powerpoint/2010/main" val="241385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FC884-6B8A-AA41-8AD1-6286A1B9538A}" type="slidenum">
              <a:rPr lang="en-US" smtClean="0"/>
              <a:pPr/>
              <a:t>9</a:t>
            </a:fld>
            <a:endParaRPr lang="en-US" dirty="0"/>
          </a:p>
        </p:txBody>
      </p:sp>
    </p:spTree>
    <p:extLst>
      <p:ext uri="{BB962C8B-B14F-4D97-AF65-F5344CB8AC3E}">
        <p14:creationId xmlns:p14="http://schemas.microsoft.com/office/powerpoint/2010/main" val="104887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7.3</a:t>
            </a:r>
            <a:r>
              <a:rPr lang="en-US" baseline="0" dirty="0"/>
              <a:t> </a:t>
            </a:r>
            <a:r>
              <a:rPr lang="en-US" sz="1200" b="0" i="0" u="none" strike="noStrike" kern="1200" baseline="0" dirty="0">
                <a:solidFill>
                  <a:schemeClr val="tx1"/>
                </a:solidFill>
                <a:latin typeface="Arial"/>
                <a:ea typeface="ＭＳ Ｐゴシック" pitchFamily="1" charset="-128"/>
                <a:cs typeface="ＭＳ Ｐゴシック" charset="-128"/>
              </a:rPr>
              <a:t>El Niño: Normal trade winds blowing east to west cause shore upwellings of cold, nutrient-rich bottom water in the tropical Pacific Ocean near the coast of Peru (left). A zone of gradual temperature change called the thermocline separates the warm and cold water. Every few years, a shift in trade winds known as the El Niño–Southern Oscillation (ENSO) disrupts this pattern (right) for 1 to 2 years.</a:t>
            </a:r>
            <a:endParaRPr lang="en-US" dirty="0"/>
          </a:p>
        </p:txBody>
      </p:sp>
      <p:sp>
        <p:nvSpPr>
          <p:cNvPr id="4" name="Slide Number Placeholder 3"/>
          <p:cNvSpPr>
            <a:spLocks noGrp="1"/>
          </p:cNvSpPr>
          <p:nvPr>
            <p:ph type="sldNum" sz="quarter" idx="10"/>
          </p:nvPr>
        </p:nvSpPr>
        <p:spPr/>
        <p:txBody>
          <a:bodyPr/>
          <a:lstStyle/>
          <a:p>
            <a:fld id="{AD4E17D8-0BC7-BF46-8F16-12DAA852F562}" type="slidenum">
              <a:rPr lang="en-US" smtClean="0"/>
              <a:pPr/>
              <a:t>10</a:t>
            </a:fld>
            <a:endParaRPr lang="en-US" dirty="0"/>
          </a:p>
        </p:txBody>
      </p:sp>
    </p:spTree>
    <p:extLst>
      <p:ext uri="{BB962C8B-B14F-4D97-AF65-F5344CB8AC3E}">
        <p14:creationId xmlns:p14="http://schemas.microsoft.com/office/powerpoint/2010/main" val="1544440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228600"/>
            <a:ext cx="8229600" cy="622828"/>
          </a:xfrm>
        </p:spPr>
        <p:txBody>
          <a:bodyPr anchor="t">
            <a:noAutofit/>
          </a:bodyPr>
          <a:lstStyle>
            <a:lvl1pP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7" name="Conten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latin typeface="Arial" pitchFamily="34" charset="0"/>
                <a:ea typeface="Verdana" pitchFamily="34" charset="0"/>
                <a:cs typeface="Arial"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atin typeface="Arial" pitchFamily="34" charset="0"/>
                <a:ea typeface="Verdana" pitchFamily="34" charset="0"/>
                <a:cs typeface="Arial"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800">
                <a:latin typeface="Arial" pitchFamily="34" charset="0"/>
                <a:ea typeface="Verdana" pitchFamily="34" charset="0"/>
                <a:cs typeface="Arial"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3" name="Rectangle 12"/>
          <p:cNvSpPr/>
          <p:nvPr/>
        </p:nvSpPr>
        <p:spPr bwMode="white">
          <a:xfrm>
            <a:off x="-7938" y="62484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6"/>
          </p:nvPr>
        </p:nvSpPr>
        <p:spPr>
          <a:xfrm>
            <a:off x="1600200" y="6285230"/>
            <a:ext cx="7543800" cy="572770"/>
          </a:xfrm>
          <a:solidFill>
            <a:srgbClr val="076387"/>
          </a:solidFill>
        </p:spPr>
        <p:txBody>
          <a:bodyPr>
            <a:noAutofit/>
          </a:bodyPr>
          <a:lstStyle>
            <a:lvl1pPr algn="ct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stStyle>
          <a:p>
            <a:pPr lvl="0"/>
            <a:r>
              <a:rPr lang="en-US"/>
              <a:t>Click to edit Master text styles</a:t>
            </a:r>
          </a:p>
        </p:txBody>
      </p:sp>
      <p:pic>
        <p:nvPicPr>
          <p:cNvPr id="1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7" y="6324787"/>
            <a:ext cx="1447800" cy="479425"/>
          </a:xfrm>
          <a:prstGeom prst="rect">
            <a:avLst/>
          </a:prstGeom>
          <a:solidFill>
            <a:srgbClr val="076387"/>
          </a:solidFill>
          <a:ln>
            <a:noFill/>
          </a:ln>
          <a:extLst/>
        </p:spPr>
      </p:pic>
    </p:spTree>
    <p:extLst>
      <p:ext uri="{BB962C8B-B14F-4D97-AF65-F5344CB8AC3E}">
        <p14:creationId xmlns:p14="http://schemas.microsoft.com/office/powerpoint/2010/main" val="42017395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 y="27709"/>
            <a:ext cx="9052560" cy="1039091"/>
          </a:xfrm>
        </p:spPr>
        <p:txBody>
          <a:bodyPr>
            <a:normAutofit/>
          </a:bodyPr>
          <a:lstStyle>
            <a:lvl1pPr algn="ctr">
              <a:defRPr sz="3600">
                <a:latin typeface="Arial" pitchFamily="34" charset="0"/>
                <a:ea typeface="Verdana"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76387"/>
              </a:buClr>
              <a:buSzPct val="100000"/>
              <a:defRPr/>
            </a:lvl1pPr>
            <a:lvl2pPr>
              <a:buClr>
                <a:srgbClr val="076387"/>
              </a:buClr>
              <a:defRPr/>
            </a:lvl2pPr>
            <a:lvl3pPr marL="1143000" indent="-228600">
              <a:buClr>
                <a:srgbClr val="076387"/>
              </a:buClr>
              <a:buFont typeface="Wingdings" pitchFamily="2" charset="2"/>
              <a:buChar char="§"/>
              <a:defRPr/>
            </a:lvl3pPr>
            <a:lvl4pPr marL="1600200" indent="-228600">
              <a:buClr>
                <a:srgbClr val="076387"/>
              </a:buClr>
              <a:buFont typeface="Courier New" pitchFamily="49" charset="0"/>
              <a:buChar char="o"/>
              <a:defRPr/>
            </a:lvl4pPr>
            <a:lvl5pPr>
              <a:buClr>
                <a:srgbClr val="076387"/>
              </a:buCl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192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igure + Caption Layout">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19169" y="357626"/>
            <a:ext cx="8032638" cy="1004011"/>
          </a:xfrm>
        </p:spPr>
        <p:txBody>
          <a:bodyPr>
            <a:normAutofit/>
          </a:bodyPr>
          <a:lstStyle>
            <a:lvl1pPr algn="ctr">
              <a:defRPr sz="3600" b="0">
                <a:solidFill>
                  <a:schemeClr val="tx1"/>
                </a:solidFill>
              </a:defRPr>
            </a:lvl1pPr>
          </a:lstStyle>
          <a:p>
            <a:r>
              <a:rPr lang="en-US"/>
              <a:t>Click to edit Master title style</a:t>
            </a:r>
            <a:endParaRPr lang="en-US" dirty="0"/>
          </a:p>
        </p:txBody>
      </p:sp>
      <p:sp>
        <p:nvSpPr>
          <p:cNvPr id="3" name="Picture Placeholder 2"/>
          <p:cNvSpPr>
            <a:spLocks noGrp="1"/>
          </p:cNvSpPr>
          <p:nvPr>
            <p:ph type="pic" sz="quarter" idx="10"/>
          </p:nvPr>
        </p:nvSpPr>
        <p:spPr>
          <a:xfrm>
            <a:off x="1143000" y="1752600"/>
            <a:ext cx="6997700" cy="3429000"/>
          </a:xfrm>
        </p:spPr>
        <p:txBody>
          <a:bodyPr/>
          <a:lstStyle/>
          <a:p>
            <a:r>
              <a:rPr lang="en-US"/>
              <a:t>Click icon to add picture</a:t>
            </a:r>
          </a:p>
        </p:txBody>
      </p:sp>
      <p:sp>
        <p:nvSpPr>
          <p:cNvPr id="11" name="Text Placeholder 3"/>
          <p:cNvSpPr>
            <a:spLocks noGrp="1"/>
          </p:cNvSpPr>
          <p:nvPr>
            <p:ph type="body" sz="half" idx="2"/>
          </p:nvPr>
        </p:nvSpPr>
        <p:spPr>
          <a:xfrm>
            <a:off x="519169" y="5486400"/>
            <a:ext cx="8032638" cy="665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p:nvPr/>
        </p:nvSpPr>
        <p:spPr bwMode="white">
          <a:xfrm>
            <a:off x="-7937" y="6248400"/>
            <a:ext cx="9151937" cy="617539"/>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pyright" descr="Pearson: Copyright 2015, 2012, 2009"/>
          <p:cNvSpPr txBox="1">
            <a:spLocks noChangeArrowheads="1"/>
          </p:cNvSpPr>
          <p:nvPr/>
        </p:nvSpPr>
        <p:spPr bwMode="auto">
          <a:xfrm>
            <a:off x="1523999" y="6324601"/>
            <a:ext cx="7391401" cy="533081"/>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1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2650317971"/>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3246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descr="Pearson: Copyright 2015, 2012, 2009"/>
          <p:cNvSpPr txBox="1">
            <a:spLocks noChangeArrowheads="1"/>
          </p:cNvSpPr>
          <p:nvPr/>
        </p:nvSpPr>
        <p:spPr bwMode="auto">
          <a:xfrm>
            <a:off x="1388395" y="6394712"/>
            <a:ext cx="7714039" cy="504445"/>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2143299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type="title"/>
          </p:nvPr>
        </p:nvSpPr>
        <p:spPr>
          <a:xfrm>
            <a:off x="457200" y="27709"/>
            <a:ext cx="8229600" cy="1039091"/>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p:cNvSpPr>
            <a:spLocks noGrp="1"/>
          </p:cNvSpPr>
          <p:nvPr>
            <p:ph type="body" idx="1"/>
          </p:nvPr>
        </p:nvSpPr>
        <p:spPr>
          <a:xfrm>
            <a:off x="228600" y="1295400"/>
            <a:ext cx="87630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white">
          <a:xfrm>
            <a:off x="0" y="0"/>
            <a:ext cx="9144000" cy="113355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bwMode="white">
          <a:xfrm>
            <a:off x="-7938" y="6248400"/>
            <a:ext cx="9161464" cy="629874"/>
          </a:xfrm>
          <a:prstGeom prst="rect">
            <a:avLst/>
          </a:prstGeom>
          <a:solidFill>
            <a:srgbClr val="07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pyright" descr="Pearson: Copyright 2015, 2012, 2009"/>
          <p:cNvSpPr txBox="1">
            <a:spLocks noChangeArrowheads="1"/>
          </p:cNvSpPr>
          <p:nvPr/>
        </p:nvSpPr>
        <p:spPr bwMode="auto">
          <a:xfrm>
            <a:off x="1402250" y="6317675"/>
            <a:ext cx="7714039" cy="509488"/>
          </a:xfrm>
          <a:prstGeom prst="rect">
            <a:avLst/>
          </a:prstGeom>
          <a:solidFill>
            <a:srgbClr val="07638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bg1"/>
                </a:solidFill>
                <a:effectLst/>
                <a:latin typeface="Arial" pitchFamily="34" charset="0"/>
                <a:ea typeface="Verdana" pitchFamily="34" charset="0"/>
                <a:cs typeface="Arial" pitchFamily="34" charset="0"/>
              </a:rPr>
              <a:t>Copyright</a:t>
            </a:r>
            <a:r>
              <a:rPr lang="en-US" sz="1200" kern="1200" baseline="0" dirty="0">
                <a:solidFill>
                  <a:schemeClr val="bg1"/>
                </a:solidFill>
                <a:effectLst/>
                <a:latin typeface="Arial" pitchFamily="34" charset="0"/>
                <a:ea typeface="Verdana" pitchFamily="34" charset="0"/>
                <a:cs typeface="Arial" pitchFamily="34" charset="0"/>
              </a:rPr>
              <a:t> </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2018 </a:t>
            </a:r>
            <a:r>
              <a:rPr kumimoji="0" lang="en-US" sz="1200" b="0" i="0" u="none" strike="noStrike" kern="1200" cap="none" spc="0" normalizeH="0" baseline="0" noProof="0" dirty="0" err="1">
                <a:ln>
                  <a:noFill/>
                </a:ln>
                <a:solidFill>
                  <a:schemeClr val="bg1"/>
                </a:solidFill>
                <a:effectLst/>
                <a:uLnTx/>
                <a:uFillTx/>
                <a:latin typeface="Arial" pitchFamily="34" charset="0"/>
                <a:ea typeface="ＭＳ Ｐゴシック" pitchFamily="34" charset="-128"/>
                <a:cs typeface="+mn-cs"/>
              </a:rPr>
              <a:t>Cengage</a:t>
            </a:r>
            <a:r>
              <a:rPr kumimoji="0" lang="en-US" sz="12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dirty="0">
              <a:solidFill>
                <a:schemeClr val="bg1"/>
              </a:solidFill>
            </a:endParaRPr>
          </a:p>
        </p:txBody>
      </p:sp>
      <p:pic>
        <p:nvPicPr>
          <p:cNvPr id="16"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45959"/>
            <a:ext cx="1316182" cy="435841"/>
          </a:xfrm>
          <a:prstGeom prst="rect">
            <a:avLst/>
          </a:prstGeom>
          <a:solidFill>
            <a:srgbClr val="076387"/>
          </a:solidFill>
          <a:ln>
            <a:noFill/>
          </a:ln>
          <a:extLst/>
        </p:spPr>
      </p:pic>
    </p:spTree>
    <p:extLst>
      <p:ext uri="{BB962C8B-B14F-4D97-AF65-F5344CB8AC3E}">
        <p14:creationId xmlns:p14="http://schemas.microsoft.com/office/powerpoint/2010/main" val="137822050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hf sldNum="0" hdr="0" ftr="0" dt="0"/>
  <p:txStyles>
    <p:titleStyle>
      <a:lvl1pPr algn="ctr" defTabSz="914400" rtl="0" eaLnBrk="1" latinLnBrk="0" hangingPunct="1">
        <a:spcBef>
          <a:spcPct val="0"/>
        </a:spcBef>
        <a:buNone/>
        <a:defRPr sz="36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076387"/>
        </a:buClr>
        <a:buFont typeface="Arial" pitchFamily="34" charset="0"/>
        <a:buChar char="•"/>
        <a:defRPr sz="2800" kern="1200">
          <a:solidFill>
            <a:schemeClr val="tx1"/>
          </a:solidFill>
          <a:latin typeface="Arial" pitchFamily="34" charset="0"/>
          <a:ea typeface="Verdana" pitchFamily="34" charset="0"/>
          <a:cs typeface="Arial" pitchFamily="34" charset="0"/>
        </a:defRPr>
      </a:lvl1pPr>
      <a:lvl2pPr marL="742950" indent="-285750" algn="l" defTabSz="914400" rtl="0" eaLnBrk="1" latinLnBrk="0" hangingPunct="1">
        <a:spcBef>
          <a:spcPct val="20000"/>
        </a:spcBef>
        <a:buClr>
          <a:srgbClr val="076387"/>
        </a:buClr>
        <a:buFont typeface="Arial" pitchFamily="34" charset="0"/>
        <a:buChar char="–"/>
        <a:defRPr sz="2400" kern="1200">
          <a:solidFill>
            <a:schemeClr val="tx1"/>
          </a:solidFill>
          <a:latin typeface="Arial" pitchFamily="34" charset="0"/>
          <a:ea typeface="Verdana" pitchFamily="34" charset="0"/>
          <a:cs typeface="Arial" pitchFamily="34" charset="0"/>
        </a:defRPr>
      </a:lvl2pPr>
      <a:lvl3pPr marL="1143000" indent="-228600" algn="l" defTabSz="914400" rtl="0" eaLnBrk="1" latinLnBrk="0" hangingPunct="1">
        <a:spcBef>
          <a:spcPct val="20000"/>
        </a:spcBef>
        <a:buClr>
          <a:srgbClr val="076387"/>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600200" indent="-228600" algn="l" defTabSz="914400" rtl="0" eaLnBrk="1" latinLnBrk="0" hangingPunct="1">
        <a:spcBef>
          <a:spcPct val="20000"/>
        </a:spcBef>
        <a:buClr>
          <a:srgbClr val="076387"/>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057400" indent="-228600" algn="l" defTabSz="914400" rtl="0" eaLnBrk="1" latinLnBrk="0" hangingPunct="1">
        <a:spcBef>
          <a:spcPct val="20000"/>
        </a:spcBef>
        <a:buClr>
          <a:srgbClr val="076387"/>
        </a:buClr>
        <a:buFont typeface="Arial" pitchFamily="34"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93602"/>
            <a:ext cx="8229600" cy="622828"/>
          </a:xfrm>
        </p:spPr>
        <p:txBody>
          <a:bodyPr/>
          <a:lstStyle/>
          <a:p>
            <a:pPr algn="l"/>
            <a:r>
              <a:rPr lang="en-US" sz="2800" b="1" dirty="0"/>
              <a:t>Exploring Environmental Science for AP</a:t>
            </a:r>
            <a:r>
              <a:rPr lang="en-US" sz="2800" b="1" baseline="30000" dirty="0"/>
              <a:t>®</a:t>
            </a:r>
            <a:endParaRPr lang="en-US" sz="2800" baseline="30000" dirty="0"/>
          </a:p>
        </p:txBody>
      </p:sp>
      <p:sp>
        <p:nvSpPr>
          <p:cNvPr id="5" name="Text Placeholder 4"/>
          <p:cNvSpPr>
            <a:spLocks noGrp="1"/>
          </p:cNvSpPr>
          <p:nvPr>
            <p:ph type="body" sz="quarter" idx="13"/>
          </p:nvPr>
        </p:nvSpPr>
        <p:spPr>
          <a:xfrm>
            <a:off x="76200" y="816430"/>
            <a:ext cx="8229600" cy="478970"/>
          </a:xfrm>
        </p:spPr>
        <p:txBody>
          <a:bodyPr/>
          <a:lstStyle/>
          <a:p>
            <a:r>
              <a:rPr lang="en-US" dirty="0"/>
              <a:t>1st Edition</a:t>
            </a:r>
          </a:p>
        </p:txBody>
      </p:sp>
      <p:sp>
        <p:nvSpPr>
          <p:cNvPr id="6" name="Text Placeholder 5"/>
          <p:cNvSpPr>
            <a:spLocks noGrp="1"/>
          </p:cNvSpPr>
          <p:nvPr>
            <p:ph type="body" sz="quarter" idx="14"/>
          </p:nvPr>
        </p:nvSpPr>
        <p:spPr>
          <a:xfrm>
            <a:off x="4419600" y="2929338"/>
            <a:ext cx="4267200" cy="2072440"/>
          </a:xfrm>
        </p:spPr>
        <p:txBody>
          <a:bodyPr/>
          <a:lstStyle/>
          <a:p>
            <a:pPr algn="ctr"/>
            <a:r>
              <a:rPr lang="en-US" sz="4000" b="1" dirty="0"/>
              <a:t>Chapter 5</a:t>
            </a:r>
          </a:p>
          <a:p>
            <a:pPr algn="ctr"/>
            <a:r>
              <a:rPr lang="en-US" sz="4000" dirty="0"/>
              <a:t>Climate and Terrestrial Biodiversity</a:t>
            </a:r>
          </a:p>
        </p:txBody>
      </p:sp>
      <p:sp>
        <p:nvSpPr>
          <p:cNvPr id="7" name="Text Placeholder 6"/>
          <p:cNvSpPr>
            <a:spLocks noGrp="1"/>
          </p:cNvSpPr>
          <p:nvPr>
            <p:ph type="body" sz="quarter" idx="15"/>
          </p:nvPr>
        </p:nvSpPr>
        <p:spPr>
          <a:xfrm>
            <a:off x="1676400" y="6267487"/>
            <a:ext cx="7127628" cy="578846"/>
          </a:xfrm>
        </p:spPr>
        <p:txBody>
          <a:bodyPr/>
          <a:lstStyle/>
          <a:p>
            <a:pPr algn="ctr"/>
            <a:r>
              <a:rPr lang="en-US" sz="1200" dirty="0">
                <a:solidFill>
                  <a:schemeClr val="bg1"/>
                </a:solidFill>
              </a:rPr>
              <a:t>Copyright © 2018 </a:t>
            </a:r>
            <a:r>
              <a:rPr lang="en-US" sz="1200" dirty="0" err="1">
                <a:solidFill>
                  <a:schemeClr val="bg1"/>
                </a:solidFill>
              </a:rPr>
              <a:t>Cengage</a:t>
            </a:r>
            <a:r>
              <a:rPr lang="en-US" sz="1200" dirty="0">
                <a:solidFill>
                  <a:schemeClr val="bg1"/>
                </a:solidFill>
              </a:rPr>
              <a:t> Learning. All Rights Reserved. May not be copied, scanned, or duplicated, in whole or in part, except for use as permitted in a license distributed with a certain product or service or otherwise on a password-protected website for classroom use.</a:t>
            </a:r>
          </a:p>
        </p:txBody>
      </p:sp>
      <p:pic>
        <p:nvPicPr>
          <p:cNvPr id="3" name="Picture 2">
            <a:extLst>
              <a:ext uri="{FF2B5EF4-FFF2-40B4-BE49-F238E27FC236}">
                <a16:creationId xmlns:a16="http://schemas.microsoft.com/office/drawing/2014/main" id="{95B249CC-5E48-4A79-A3D1-BD06A94B3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591056"/>
            <a:ext cx="3549982" cy="4480560"/>
          </a:xfrm>
          <a:prstGeom prst="rect">
            <a:avLst/>
          </a:prstGeom>
        </p:spPr>
      </p:pic>
    </p:spTree>
    <p:extLst>
      <p:ext uri="{BB962C8B-B14F-4D97-AF65-F5344CB8AC3E}">
        <p14:creationId xmlns:p14="http://schemas.microsoft.com/office/powerpoint/2010/main" val="371970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normAutofit fontScale="90000"/>
          </a:bodyPr>
          <a:lstStyle/>
          <a:p>
            <a:r>
              <a:rPr lang="en-US" dirty="0"/>
              <a:t>Weather is Affected by Atmospheric Pressure and Wind Patterns (4 of 5)</a:t>
            </a:r>
          </a:p>
        </p:txBody>
      </p:sp>
      <p:pic>
        <p:nvPicPr>
          <p:cNvPr id="3" name="Picture 2" descr="An Illustration shows two sections. The first section shows a three-dimensional cuboid on which a portion of the world map is drawn at the top of cuboid. A portion of north and South America are shown on the right and a portion of Australia is shown on the left. The line of equator is indicated by dotted lines and labeled. The arrow marks on the line of equator from right to left and one from top and one from bottom towards the center are shown and labeled as warm water pushed westward. Clouds and rain droplets are shown above the map and the surface winds are indicated above the atmosphere of the earth as arrow marks forming circular patterns and labeled as, “Surface winds blow westward.” Below the map or below the surface of the earth is the cold water at the bottom and warm water at the top and a layer that separates these two layers is labeled as Thermocline. This section is labeled as normal conditions. The second section shows a three-dimensional cuboid on which a portion of the world map is drawn. A portion of north and South America are shown on the right and a portion of Australia is shown on the left. The line of equator is indicated by dotted lines and labeled. The arrow marks on the line of equator from the left to right and one from center to top and other from center to bottom indicate warm water flow stopped or reversed and is labeled accordingly. Clouds and rainfall are shown above the surface of the earth and the surface winds are indicated above the atmosphere of the earth as arrow marks forming circular patterns, of which, one is in the left which is labeled as, “drought in Australia and Southeast Asia” and the other is in the right which is labeled as, “Winds weaken, causing updrafts and storms.” Below the map or below the surface of the earth is the cold water at the bottom and warm water at the top and layer that separates these two layers is labeled as thermocline. The right side of the warm water layer reads the text “Warm water deepens off South America.” This section is labeled as El Nino condi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80" y="1600200"/>
            <a:ext cx="8319241" cy="3538728"/>
          </a:xfrm>
          <a:prstGeom prst="rect">
            <a:avLst/>
          </a:prstGeom>
        </p:spPr>
      </p:pic>
    </p:spTree>
    <p:extLst>
      <p:ext uri="{BB962C8B-B14F-4D97-AF65-F5344CB8AC3E}">
        <p14:creationId xmlns:p14="http://schemas.microsoft.com/office/powerpoint/2010/main" val="328942746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normAutofit fontScale="90000"/>
          </a:bodyPr>
          <a:lstStyle/>
          <a:p>
            <a:r>
              <a:rPr lang="en-US" dirty="0"/>
              <a:t>Weather is Affected by Atmospheric Pressure and Wind Patterns (5 of 5)</a:t>
            </a:r>
          </a:p>
        </p:txBody>
      </p:sp>
      <p:pic>
        <p:nvPicPr>
          <p:cNvPr id="3" name="Picture 2" descr="A map shows the continents of the globe with North and South America on the right and Asia and Africa in the left, and Australia in the middle. Here the global map is slightly rotated. The conditions drought, unusually high rainfall, and unusually warm periods are shaded in different shades. The drought is shown in certain parts of south eastern Africa, northern portions of Australia and in some portions of the Pacific Ocean, and in north eastern portions of South America. The unusually high rainfall zones are indicated in some portions of eastern coast of central Africa, north-western and south eastern parts of South America, a small portion in the Pacific Ocean, and a small portion in southern North America. The unusually warm periods are indicated in some portions of Pacific and Atlantic Oceans adjoining the Asian and north American reg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187" y="1498681"/>
            <a:ext cx="7169727" cy="4233256"/>
          </a:xfrm>
          <a:prstGeom prst="rect">
            <a:avLst/>
          </a:prstGeom>
        </p:spPr>
      </p:pic>
    </p:spTree>
    <p:extLst>
      <p:ext uri="{BB962C8B-B14F-4D97-AF65-F5344CB8AC3E}">
        <p14:creationId xmlns:p14="http://schemas.microsoft.com/office/powerpoint/2010/main" val="369357874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Tornados and Tropical Cyclones Are Violent Weather Extremes (1 of 3)</a:t>
            </a:r>
          </a:p>
        </p:txBody>
      </p:sp>
      <p:sp>
        <p:nvSpPr>
          <p:cNvPr id="2" name="Content Placeholder 1"/>
          <p:cNvSpPr>
            <a:spLocks noGrp="1"/>
          </p:cNvSpPr>
          <p:nvPr>
            <p:ph idx="1"/>
          </p:nvPr>
        </p:nvSpPr>
        <p:spPr/>
        <p:txBody>
          <a:bodyPr/>
          <a:lstStyle/>
          <a:p>
            <a:r>
              <a:rPr lang="en-US"/>
              <a:t>Tornadoes</a:t>
            </a:r>
          </a:p>
          <a:p>
            <a:pPr lvl="1"/>
            <a:r>
              <a:rPr lang="en-US"/>
              <a:t>Violent weather event that forms over land</a:t>
            </a:r>
          </a:p>
          <a:p>
            <a:pPr lvl="1"/>
            <a:r>
              <a:rPr lang="en-US"/>
              <a:t>Vertical convection currents suck air upward</a:t>
            </a:r>
          </a:p>
          <a:p>
            <a:pPr lvl="1"/>
            <a:r>
              <a:rPr lang="en-US"/>
              <a:t>Most occur in American Midwest in spring</a:t>
            </a:r>
          </a:p>
          <a:p>
            <a:r>
              <a:rPr lang="en-US"/>
              <a:t>Tropical cyclones</a:t>
            </a:r>
          </a:p>
          <a:p>
            <a:pPr lvl="1"/>
            <a:r>
              <a:rPr lang="en-US"/>
              <a:t>Form over warm ocean waters</a:t>
            </a:r>
          </a:p>
          <a:p>
            <a:pPr lvl="1"/>
            <a:r>
              <a:rPr lang="en-US"/>
              <a:t>Take a long time to form and gain strength</a:t>
            </a:r>
          </a:p>
          <a:p>
            <a:pPr lvl="1"/>
            <a:r>
              <a:rPr lang="en-US"/>
              <a:t>Intensities rated based on wind speeds</a:t>
            </a:r>
            <a:endParaRPr lang="en-US" dirty="0"/>
          </a:p>
        </p:txBody>
      </p:sp>
    </p:spTree>
    <p:extLst>
      <p:ext uri="{BB962C8B-B14F-4D97-AF65-F5344CB8AC3E}">
        <p14:creationId xmlns:p14="http://schemas.microsoft.com/office/powerpoint/2010/main" val="331020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normAutofit fontScale="90000"/>
          </a:bodyPr>
          <a:lstStyle/>
          <a:p>
            <a:r>
              <a:rPr lang="en-US" dirty="0"/>
              <a:t>Tornados and Tropical Cyclones Are Violent Weather Extremes (2 of 3)</a:t>
            </a:r>
          </a:p>
        </p:txBody>
      </p:sp>
      <p:pic>
        <p:nvPicPr>
          <p:cNvPr id="3" name="Picture 2" descr="An illustration shows the formation of a tornado or a twister. This shows a plane surface above which air flowing like a smoke at the base of the surface is shown covering a portion of the base and an arrow mark is indicated moving towards the surface which is labeled as “warm moist air drawn in.” The warm air spirals and rises like a twister and indicated by a shaded spiral arrow mark and labeled as, “rising warm air” with an arrow pointing upwards beside it. A callout pointing to the spiral arrow mark for warm air reads, “Rising updraft of air.” Clouds and thunder showers are shown above the surface and the thunder is labeled as “severe thunder storm.” The cool air is shown descending downwards forming a spiral and is shaded in a different shade within the spiral for the warm air and near the clouds and labeled as “Descending cool air.” A twister-like structure formed is shown as a smoke area within the spiral region for warm and cool air and a callout pointing to this region is labeled as “Tornado forms when cool downdraft and warm updraft of air meet and interact.” Another small twister is also shown rising from the base and looking like a smoke or cloud mass rising from the surface towards the sky and a callout pointing to it reads, “Severe thunderstorms can trigger a number of smaller tornado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100" y="1444752"/>
            <a:ext cx="5860472" cy="4498848"/>
          </a:xfrm>
          <a:prstGeom prst="rect">
            <a:avLst/>
          </a:prstGeom>
        </p:spPr>
      </p:pic>
    </p:spTree>
    <p:extLst>
      <p:ext uri="{BB962C8B-B14F-4D97-AF65-F5344CB8AC3E}">
        <p14:creationId xmlns:p14="http://schemas.microsoft.com/office/powerpoint/2010/main" val="379767329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normAutofit fontScale="90000"/>
          </a:bodyPr>
          <a:lstStyle/>
          <a:p>
            <a:r>
              <a:rPr lang="en-US" dirty="0"/>
              <a:t>Tornados and Tropical Cyclones Are Violent Weather Extremes (3 of 3)</a:t>
            </a:r>
          </a:p>
        </p:txBody>
      </p:sp>
      <p:pic>
        <p:nvPicPr>
          <p:cNvPr id="3" name="Picture 2" descr="An illustration shows the formation of tropical cyclone. Ocean water is shown and on the surface of the ocean water is the ripples formed that is shown as a semicircle on side of the ocean. Few circular arrow marks pass through the base of the ripple pattern and rises to form spiral reaching high altitudes. The outermost circular arrow mark is labeled as, 1 and reads, “Moist surface winds spiral in toward the center of the storm.” The portion below the ripples or at the base of the ripple formation is labeled as warm moist air. The spiral rising is labeled as 2 and reads, “Gales circle the eye at speeds of up to 320 kilometers (200 miles) per hour. “The hollow region within the spiral portion is labeled as 3 and reads, “The calm central eye usually is about 24 kilometers (15 miles) wide.” The arrow mark rising from the spiral towards the sky is labeled as 4 and reads “Rising winds exit from the storm at high altitudes.” Some of the arrow marks are also shown pointing from outward towards the center at the ba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71600"/>
            <a:ext cx="6378688" cy="4529438"/>
          </a:xfrm>
          <a:prstGeom prst="rect">
            <a:avLst/>
          </a:prstGeom>
        </p:spPr>
      </p:pic>
    </p:spTree>
    <p:extLst>
      <p:ext uri="{BB962C8B-B14F-4D97-AF65-F5344CB8AC3E}">
        <p14:creationId xmlns:p14="http://schemas.microsoft.com/office/powerpoint/2010/main" val="42818483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noChangeArrowheads="1"/>
          </p:cNvSpPr>
          <p:nvPr>
            <p:ph type="title"/>
          </p:nvPr>
        </p:nvSpPr>
        <p:spPr/>
        <p:txBody>
          <a:bodyPr/>
          <a:lstStyle/>
          <a:p>
            <a:r>
              <a:rPr lang="en-US"/>
              <a:t>7.2 What Factors Influence Climate? </a:t>
            </a:r>
            <a:endParaRPr lang="en-US" dirty="0"/>
          </a:p>
        </p:txBody>
      </p:sp>
      <p:sp>
        <p:nvSpPr>
          <p:cNvPr id="6147" name="Content Placeholder3"/>
          <p:cNvSpPr>
            <a:spLocks noGrp="1" noChangeArrowheads="1"/>
          </p:cNvSpPr>
          <p:nvPr>
            <p:ph idx="1"/>
          </p:nvPr>
        </p:nvSpPr>
        <p:spPr/>
        <p:txBody>
          <a:bodyPr/>
          <a:lstStyle/>
          <a:p>
            <a:r>
              <a:rPr lang="en-US"/>
              <a:t>Key factors that determine an area’s climate</a:t>
            </a:r>
          </a:p>
          <a:p>
            <a:pPr lvl="1"/>
            <a:r>
              <a:rPr lang="en-US"/>
              <a:t>Incoming solar energy</a:t>
            </a:r>
          </a:p>
          <a:p>
            <a:pPr lvl="1"/>
            <a:r>
              <a:rPr lang="en-US"/>
              <a:t>The earth’s rotation</a:t>
            </a:r>
          </a:p>
          <a:p>
            <a:pPr lvl="1"/>
            <a:r>
              <a:rPr lang="en-US"/>
              <a:t>Global patterns of air and water movement</a:t>
            </a:r>
          </a:p>
          <a:p>
            <a:pPr lvl="1"/>
            <a:r>
              <a:rPr lang="en-US"/>
              <a:t>Atmospheric gases</a:t>
            </a:r>
          </a:p>
          <a:p>
            <a:pPr lvl="1"/>
            <a:r>
              <a:rPr lang="en-US"/>
              <a:t>The earth’s surface features</a:t>
            </a:r>
            <a:endParaRPr lang="en-US" dirty="0"/>
          </a:p>
        </p:txBody>
      </p:sp>
    </p:spTree>
    <p:extLst>
      <p:ext uri="{BB962C8B-B14F-4D97-AF65-F5344CB8AC3E}">
        <p14:creationId xmlns:p14="http://schemas.microsoft.com/office/powerpoint/2010/main" val="3574413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noChangeArrowheads="1"/>
          </p:cNvSpPr>
          <p:nvPr>
            <p:ph type="title"/>
          </p:nvPr>
        </p:nvSpPr>
        <p:spPr/>
        <p:txBody>
          <a:bodyPr>
            <a:noAutofit/>
          </a:bodyPr>
          <a:lstStyle/>
          <a:p>
            <a:r>
              <a:rPr lang="en-US" sz="3200" dirty="0"/>
              <a:t>Several Factors Affect Regional Climates</a:t>
            </a:r>
            <a:br>
              <a:rPr lang="en-US" sz="3200" dirty="0"/>
            </a:br>
            <a:r>
              <a:rPr lang="en-US" sz="3200" dirty="0"/>
              <a:t>(1 of 7)</a:t>
            </a:r>
          </a:p>
        </p:txBody>
      </p:sp>
      <p:sp>
        <p:nvSpPr>
          <p:cNvPr id="7171" name="Content Placeholder 3"/>
          <p:cNvSpPr>
            <a:spLocks noGrp="1" noChangeArrowheads="1"/>
          </p:cNvSpPr>
          <p:nvPr>
            <p:ph idx="1"/>
          </p:nvPr>
        </p:nvSpPr>
        <p:spPr/>
        <p:txBody>
          <a:bodyPr/>
          <a:lstStyle/>
          <a:p>
            <a:r>
              <a:rPr lang="en-US" dirty="0"/>
              <a:t>Weather </a:t>
            </a:r>
          </a:p>
          <a:p>
            <a:pPr lvl="1"/>
            <a:r>
              <a:rPr lang="en-US" dirty="0"/>
              <a:t>Temperature, precipitation, wind speed, and cloud cover</a:t>
            </a:r>
          </a:p>
          <a:p>
            <a:pPr lvl="1"/>
            <a:r>
              <a:rPr lang="en-US" dirty="0"/>
              <a:t>Hours to days</a:t>
            </a:r>
          </a:p>
          <a:p>
            <a:r>
              <a:rPr lang="en-US" dirty="0"/>
              <a:t>Climate</a:t>
            </a:r>
          </a:p>
          <a:p>
            <a:pPr lvl="1"/>
            <a:r>
              <a:rPr lang="en-US" dirty="0"/>
              <a:t>Area’s general pattern of atmospheric conditions over three decades and longer</a:t>
            </a:r>
          </a:p>
          <a:p>
            <a:pPr lvl="1"/>
            <a:r>
              <a:rPr lang="en-US" dirty="0"/>
              <a:t>Varies among the earth’s different regions</a:t>
            </a:r>
          </a:p>
        </p:txBody>
      </p:sp>
    </p:spTree>
    <p:extLst>
      <p:ext uri="{BB962C8B-B14F-4D97-AF65-F5344CB8AC3E}">
        <p14:creationId xmlns:p14="http://schemas.microsoft.com/office/powerpoint/2010/main" val="390205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Autofit/>
          </a:bodyPr>
          <a:lstStyle/>
          <a:p>
            <a:r>
              <a:rPr lang="en-US" sz="3200" dirty="0"/>
              <a:t>Several Factors Affect Regional Climates</a:t>
            </a:r>
            <a:br>
              <a:rPr lang="en-US" sz="3200" dirty="0"/>
            </a:br>
            <a:r>
              <a:rPr lang="en-US" sz="3200" dirty="0"/>
              <a:t>(2 of 7)</a:t>
            </a:r>
          </a:p>
        </p:txBody>
      </p:sp>
      <p:pic>
        <p:nvPicPr>
          <p:cNvPr id="4" name="Picture 3" descr="A map shows the continents of the globe with equator, tropic of cancer, tropic of Capricorn, Arctic Circle, and Antarctic Circle marked. The polar (ice) region, subarctic (snow) region, cool temperate region, highland region, warm ocean current, river, warm temperate region, dry region, tropical region, major upwelling zones, and cold ocean current are shown in different shades. Polar ice is shown in the Greenland region, subarctic snow is shown in a few portions of north America and Asia, cool temperate is shown in a few portions of north America, South America, Asia, major portion of Europe, and few portions of Australia, warm temperate zone is shown in a few portions of Asia, North America, South America, Africa, Europe, and Australia, dry regions are found in a few portions of north America, South America, Africa, Asia, and Australia, tropical zone is shown in a few portions of north America, South America, Asia, Africa, and Australia, and major upwelling zones are shown in a few portions in the ocean region. The warm ocean currents namely, north pacific drift, equatorial counter current, south equatorial current, gulf stream, north Atlantic drift, Caribbean current, Guinea current, South Equatorial current, Brazil current, monsoon drift, north equatorial current, south equatorial current, Kuroshio current, north equatorial current, and East Australian current are labeled. The cold ocean currents namely, the Alaska current, California current, Labrador current, Peru current, Canaries current, Benguela current, Oyashio current, and west Australian current are labeled. The west wind drift is indicated as arrows pointing from left to right just above the Antarctic Circ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801" y="1619596"/>
            <a:ext cx="6380018" cy="4019204"/>
          </a:xfrm>
          <a:prstGeom prst="rect">
            <a:avLst/>
          </a:prstGeom>
        </p:spPr>
      </p:pic>
    </p:spTree>
    <p:extLst>
      <p:ext uri="{BB962C8B-B14F-4D97-AF65-F5344CB8AC3E}">
        <p14:creationId xmlns:p14="http://schemas.microsoft.com/office/powerpoint/2010/main" val="197613838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noChangeArrowheads="1"/>
          </p:cNvSpPr>
          <p:nvPr>
            <p:ph type="title"/>
          </p:nvPr>
        </p:nvSpPr>
        <p:spPr/>
        <p:txBody>
          <a:bodyPr>
            <a:normAutofit fontScale="90000"/>
          </a:bodyPr>
          <a:lstStyle/>
          <a:p>
            <a:r>
              <a:rPr lang="en-US" dirty="0"/>
              <a:t>Several Factors Affect Regional Climates</a:t>
            </a:r>
            <a:br>
              <a:rPr lang="en-US" dirty="0"/>
            </a:br>
            <a:r>
              <a:rPr lang="en-US" dirty="0"/>
              <a:t>(3 of 7)</a:t>
            </a:r>
          </a:p>
        </p:txBody>
      </p:sp>
      <p:sp>
        <p:nvSpPr>
          <p:cNvPr id="8195" name="Content Placeholder 3"/>
          <p:cNvSpPr>
            <a:spLocks noGrp="1" noChangeArrowheads="1"/>
          </p:cNvSpPr>
          <p:nvPr>
            <p:ph idx="1"/>
          </p:nvPr>
        </p:nvSpPr>
        <p:spPr/>
        <p:txBody>
          <a:bodyPr/>
          <a:lstStyle/>
          <a:p>
            <a:r>
              <a:rPr lang="en-US" dirty="0"/>
              <a:t>Factors that determine regional climates</a:t>
            </a:r>
          </a:p>
          <a:p>
            <a:pPr lvl="1"/>
            <a:r>
              <a:rPr lang="en-US" dirty="0"/>
              <a:t>Cyclical air movement driven by solar energy</a:t>
            </a:r>
          </a:p>
          <a:p>
            <a:pPr lvl="1"/>
            <a:r>
              <a:rPr lang="en-US" dirty="0"/>
              <a:t>Uneven heating of the earth’s surface by the sun</a:t>
            </a:r>
          </a:p>
          <a:p>
            <a:pPr lvl="2"/>
            <a:r>
              <a:rPr lang="en-US" dirty="0"/>
              <a:t>Varies with latitude</a:t>
            </a:r>
          </a:p>
          <a:p>
            <a:pPr lvl="1"/>
            <a:r>
              <a:rPr lang="en-US" dirty="0"/>
              <a:t>Tilt of earth’s axis and resulting seasonal changes</a:t>
            </a:r>
          </a:p>
          <a:p>
            <a:pPr lvl="1"/>
            <a:r>
              <a:rPr lang="en-US" dirty="0"/>
              <a:t>Rotation of the earth on its axis</a:t>
            </a:r>
          </a:p>
          <a:p>
            <a:pPr lvl="1"/>
            <a:r>
              <a:rPr lang="en-US" dirty="0"/>
              <a:t>Ocean currents help redistribute sun’s heat</a:t>
            </a:r>
          </a:p>
        </p:txBody>
      </p:sp>
    </p:spTree>
    <p:extLst>
      <p:ext uri="{BB962C8B-B14F-4D97-AF65-F5344CB8AC3E}">
        <p14:creationId xmlns:p14="http://schemas.microsoft.com/office/powerpoint/2010/main" val="74711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normAutofit fontScale="90000"/>
          </a:bodyPr>
          <a:lstStyle/>
          <a:p>
            <a:r>
              <a:rPr lang="en-US" dirty="0"/>
              <a:t>Several Factors Affect Regional Climates</a:t>
            </a:r>
            <a:br>
              <a:rPr lang="en-US" dirty="0"/>
            </a:br>
            <a:r>
              <a:rPr lang="en-US" dirty="0"/>
              <a:t>(4 of 7)</a:t>
            </a:r>
          </a:p>
        </p:txBody>
      </p:sp>
      <p:pic>
        <p:nvPicPr>
          <p:cNvPr id="3" name="Picture 2" descr="An Illustration shows sun at the top of the sky and sea water below. Low pressure is indicated at left top corner and right bottom corner and high pressure is indicated at right top corner and left bottom corner. A chain flow diagram forming a cycle is shown where just above the surface of the sea is the text that reads, “Moist surface warmed by sun.” The warm dry air is connected by a flow line to the hot, wet air and the text over the arrow mark reads “flows towards low pressure, picks up moisture and heat.” The hot wet air is connected to condensation and precipitation through a flow line and labeled as, “rises, expands, and cools.” The condensation and precipitation is connected to cool dry air through a flow line and labeled as “heat released radiates to space” and an upward arrow is marked to indicate it. The cool dry air is connected to warm dry air through a flow line and labeled as, “falls, is compressed warms” and this completes the cyc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213382"/>
            <a:ext cx="3619527" cy="4806418"/>
          </a:xfrm>
          <a:prstGeom prst="rect">
            <a:avLst/>
          </a:prstGeom>
        </p:spPr>
      </p:pic>
    </p:spTree>
    <p:extLst>
      <p:ext uri="{BB962C8B-B14F-4D97-AF65-F5344CB8AC3E}">
        <p14:creationId xmlns:p14="http://schemas.microsoft.com/office/powerpoint/2010/main" val="15969149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Core Case Study: African Savanna (1 of 2)</a:t>
            </a:r>
          </a:p>
        </p:txBody>
      </p:sp>
      <p:sp>
        <p:nvSpPr>
          <p:cNvPr id="4099" name="Content Placeholder 2"/>
          <p:cNvSpPr>
            <a:spLocks noGrp="1"/>
          </p:cNvSpPr>
          <p:nvPr>
            <p:ph idx="1"/>
          </p:nvPr>
        </p:nvSpPr>
        <p:spPr/>
        <p:txBody>
          <a:bodyPr/>
          <a:lstStyle/>
          <a:p>
            <a:r>
              <a:rPr lang="en-US" dirty="0"/>
              <a:t>Why do grasslands grow in some areas while forests and deserts form in others?</a:t>
            </a:r>
          </a:p>
          <a:p>
            <a:pPr lvl="1"/>
            <a:r>
              <a:rPr lang="en-US" dirty="0"/>
              <a:t>Climate </a:t>
            </a:r>
          </a:p>
          <a:p>
            <a:pPr lvl="2"/>
            <a:r>
              <a:rPr lang="en-US" dirty="0"/>
              <a:t>Tropical </a:t>
            </a:r>
          </a:p>
          <a:p>
            <a:pPr lvl="2"/>
            <a:r>
              <a:rPr lang="en-US" dirty="0"/>
              <a:t>Polar</a:t>
            </a:r>
          </a:p>
          <a:p>
            <a:pPr lvl="2"/>
            <a:r>
              <a:rPr lang="en-US" dirty="0"/>
              <a:t>Temperate</a:t>
            </a:r>
          </a:p>
          <a:p>
            <a:r>
              <a:rPr lang="en-US" dirty="0"/>
              <a:t>Savanna</a:t>
            </a:r>
          </a:p>
          <a:p>
            <a:pPr lvl="1"/>
            <a:r>
              <a:rPr lang="en-US" dirty="0"/>
              <a:t>Scattered trees and warm temperatures</a:t>
            </a:r>
          </a:p>
          <a:p>
            <a:pPr lvl="1"/>
            <a:r>
              <a:rPr lang="en-US" dirty="0"/>
              <a:t>Loss of habitat threatens native animals</a:t>
            </a:r>
          </a:p>
        </p:txBody>
      </p:sp>
    </p:spTree>
    <p:extLst>
      <p:ext uri="{BB962C8B-B14F-4D97-AF65-F5344CB8AC3E}">
        <p14:creationId xmlns:p14="http://schemas.microsoft.com/office/powerpoint/2010/main" val="127318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rmAutofit fontScale="90000"/>
          </a:bodyPr>
          <a:lstStyle/>
          <a:p>
            <a:r>
              <a:rPr lang="en-US" dirty="0"/>
              <a:t>Several Factors Affect Regional Climates</a:t>
            </a:r>
            <a:br>
              <a:rPr lang="en-US" dirty="0"/>
            </a:br>
            <a:r>
              <a:rPr lang="en-US" dirty="0"/>
              <a:t>(5 of 7)</a:t>
            </a:r>
          </a:p>
        </p:txBody>
      </p:sp>
      <p:pic>
        <p:nvPicPr>
          <p:cNvPr id="2" name="Picture 1" descr="An illustration provides information about global air circulation that shows a globe and to the left of the globe is the solar energy represented as a circular object and labeled. An arrow mark indicating 0 degree is marked and labeled as Equator 0 degree and the line of equator is shown in the globe. Arrow marks for 30 and 60 degrees above and below the equators in north and south are drawn and extended as latitudes along the globe. The polar caps are labeled along the north and south poles. The globe is divided into two sections. The left side comprises of a portion of the global map above which is the Coriolis effect, which shows the patterns of prevailing winds called westerlies that flow outward from the equator and the north-east trade and south east trade that flow inward towards the equator and labeled. In the right side of the globe, between the 30 and 60 degrees north is the Evergreen coniferous forest and temperate deciduous forest and grassland, between 30 degree north and equator is the hot desert and the tropical deciduous forest, 0 degree and 30 degrees south is the tropical rain forest, tropical deciduous forest, and hot desert, and between 30 and 60 degrees south is the temperate deciduous forest and the grassland and cold deserts. The convection cells are shown as tablet-like regions formed by two curved arrow marks pointing towards each other along the circumference of the right side of the globe and labeled as Hadley cells. The region between the first and the second convection cells comprise of text that reads, “Moist air rises, cools, and releases moisture as rain.” The region between the second and the third convection cells comprise of text that reads, “Air cools and descends at lower altitudes.” The region between the third and the fourth convection cells comprise of text that reads, “Warm air rises and moves towards the poles.” The region between the fourth and the fifth convection cells comprise of text that reads, “Air cools and descends at lower latitudes.” "/>
          <p:cNvPicPr>
            <a:picLocks noChangeAspect="1"/>
          </p:cNvPicPr>
          <p:nvPr/>
        </p:nvPicPr>
        <p:blipFill rotWithShape="1">
          <a:blip r:embed="rId3" cstate="print">
            <a:extLst>
              <a:ext uri="{28A0092B-C50C-407E-A947-70E740481C1C}">
                <a14:useLocalDpi xmlns:a14="http://schemas.microsoft.com/office/drawing/2010/main" val="0"/>
              </a:ext>
            </a:extLst>
          </a:blip>
          <a:srcRect t="868" b="-1"/>
          <a:stretch/>
        </p:blipFill>
        <p:spPr>
          <a:xfrm>
            <a:off x="1251594" y="1654930"/>
            <a:ext cx="6743888" cy="4096543"/>
          </a:xfrm>
          <a:prstGeom prst="rect">
            <a:avLst/>
          </a:prstGeom>
        </p:spPr>
      </p:pic>
    </p:spTree>
    <p:extLst>
      <p:ext uri="{BB962C8B-B14F-4D97-AF65-F5344CB8AC3E}">
        <p14:creationId xmlns:p14="http://schemas.microsoft.com/office/powerpoint/2010/main" val="41472218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rmAutofit fontScale="90000"/>
          </a:bodyPr>
          <a:lstStyle/>
          <a:p>
            <a:r>
              <a:rPr lang="en-US" dirty="0"/>
              <a:t>Several Factors Affect Regional Climates</a:t>
            </a:r>
            <a:br>
              <a:rPr lang="en-US" dirty="0"/>
            </a:br>
            <a:r>
              <a:rPr lang="en-US" dirty="0"/>
              <a:t>(6 of 7)</a:t>
            </a:r>
          </a:p>
        </p:txBody>
      </p:sp>
      <p:pic>
        <p:nvPicPr>
          <p:cNvPr id="2" name="Picture 1" descr="An Illustration shows the sun at the center labeled as solar radiation and planet earth’s path is shown around the sun and the position of the earth at four places along the left top and bottom and right top and bottom are shown and it is tilted at an angle of 23.5 degree. The top left planet is labeled as, “Spring: sun aims directly at the equator.” The bottom left planet is labeled as, “Summer: northern hemisphere tilt toward sun.” The top right planet is labeled as, “Winter: northern hemisphere tilts away from the sun.” The bottom right planet is labeled as “Fall: sun aims directly at equa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676400"/>
            <a:ext cx="5074088" cy="4129763"/>
          </a:xfrm>
          <a:prstGeom prst="rect">
            <a:avLst/>
          </a:prstGeom>
        </p:spPr>
      </p:pic>
    </p:spTree>
    <p:extLst>
      <p:ext uri="{BB962C8B-B14F-4D97-AF65-F5344CB8AC3E}">
        <p14:creationId xmlns:p14="http://schemas.microsoft.com/office/powerpoint/2010/main" val="405586448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rmAutofit fontScale="90000"/>
          </a:bodyPr>
          <a:lstStyle/>
          <a:p>
            <a:r>
              <a:rPr lang="en-US" dirty="0"/>
              <a:t>Several Factors Affect Regional Climates</a:t>
            </a:r>
            <a:br>
              <a:rPr lang="en-US" dirty="0"/>
            </a:br>
            <a:r>
              <a:rPr lang="en-US" dirty="0"/>
              <a:t>(7 of 7)</a:t>
            </a:r>
          </a:p>
        </p:txBody>
      </p:sp>
      <p:pic>
        <p:nvPicPr>
          <p:cNvPr id="2" name="Picture 1" descr="An Illustration shows the world map with a connected loop of deep and shallow ocean currents along the oceans found in the globe. The cold, salty, and deep current is shown in the lower portion and warm, less salty, shallow current is indicated in the upper portion of the ocean currents and both the portions are shaded in different shad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409560"/>
            <a:ext cx="6144768" cy="4381640"/>
          </a:xfrm>
          <a:prstGeom prst="rect">
            <a:avLst/>
          </a:prstGeom>
        </p:spPr>
      </p:pic>
    </p:spTree>
    <p:extLst>
      <p:ext uri="{BB962C8B-B14F-4D97-AF65-F5344CB8AC3E}">
        <p14:creationId xmlns:p14="http://schemas.microsoft.com/office/powerpoint/2010/main" val="219457052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noChangeArrowheads="1"/>
          </p:cNvSpPr>
          <p:nvPr>
            <p:ph type="title"/>
          </p:nvPr>
        </p:nvSpPr>
        <p:spPr/>
        <p:txBody>
          <a:bodyPr>
            <a:normAutofit fontScale="90000"/>
          </a:bodyPr>
          <a:lstStyle/>
          <a:p>
            <a:r>
              <a:rPr lang="en-US"/>
              <a:t>Greenhouse Gases Warm the Lower Atmosphere</a:t>
            </a:r>
            <a:endParaRPr lang="en-US" dirty="0"/>
          </a:p>
        </p:txBody>
      </p:sp>
      <p:sp>
        <p:nvSpPr>
          <p:cNvPr id="16387" name="Content Placeholder 3"/>
          <p:cNvSpPr>
            <a:spLocks noGrp="1" noChangeArrowheads="1"/>
          </p:cNvSpPr>
          <p:nvPr>
            <p:ph idx="1"/>
          </p:nvPr>
        </p:nvSpPr>
        <p:spPr/>
        <p:txBody>
          <a:bodyPr/>
          <a:lstStyle/>
          <a:p>
            <a:r>
              <a:rPr lang="en-US" dirty="0"/>
              <a:t>Greenhouse gases</a:t>
            </a:r>
          </a:p>
          <a:p>
            <a:pPr lvl="1"/>
            <a:r>
              <a:rPr lang="en-US" dirty="0"/>
              <a:t>H</a:t>
            </a:r>
            <a:r>
              <a:rPr lang="en-US" baseline="-25000" dirty="0"/>
              <a:t>2</a:t>
            </a:r>
            <a:r>
              <a:rPr lang="en-US" dirty="0"/>
              <a:t>O</a:t>
            </a:r>
          </a:p>
          <a:p>
            <a:pPr lvl="1"/>
            <a:r>
              <a:rPr lang="en-US" dirty="0"/>
              <a:t>CO</a:t>
            </a:r>
            <a:r>
              <a:rPr lang="en-US" baseline="-25000" dirty="0"/>
              <a:t>2</a:t>
            </a:r>
          </a:p>
          <a:p>
            <a:pPr lvl="1"/>
            <a:r>
              <a:rPr lang="en-US" dirty="0"/>
              <a:t>CH</a:t>
            </a:r>
            <a:r>
              <a:rPr lang="en-US" baseline="-25000" dirty="0"/>
              <a:t>4</a:t>
            </a:r>
          </a:p>
          <a:p>
            <a:pPr lvl="1"/>
            <a:r>
              <a:rPr lang="en-US" dirty="0"/>
              <a:t>N</a:t>
            </a:r>
            <a:r>
              <a:rPr lang="en-US" baseline="-25000" dirty="0"/>
              <a:t>2</a:t>
            </a:r>
            <a:r>
              <a:rPr lang="en-US" dirty="0"/>
              <a:t>O</a:t>
            </a:r>
          </a:p>
          <a:p>
            <a:r>
              <a:rPr lang="en-US" dirty="0"/>
              <a:t>Natural greenhouse effect</a:t>
            </a:r>
          </a:p>
          <a:p>
            <a:pPr lvl="1"/>
            <a:r>
              <a:rPr lang="en-US" dirty="0"/>
              <a:t>Gases keep the earth habitable</a:t>
            </a:r>
          </a:p>
          <a:p>
            <a:r>
              <a:rPr lang="en-US" dirty="0"/>
              <a:t>Human-enhanced global warming</a:t>
            </a:r>
          </a:p>
        </p:txBody>
      </p:sp>
    </p:spTree>
    <p:extLst>
      <p:ext uri="{BB962C8B-B14F-4D97-AF65-F5344CB8AC3E}">
        <p14:creationId xmlns:p14="http://schemas.microsoft.com/office/powerpoint/2010/main" val="3878090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noChangeArrowheads="1"/>
          </p:cNvSpPr>
          <p:nvPr>
            <p:ph type="title"/>
          </p:nvPr>
        </p:nvSpPr>
        <p:spPr/>
        <p:txBody>
          <a:bodyPr>
            <a:normAutofit fontScale="90000"/>
          </a:bodyPr>
          <a:lstStyle/>
          <a:p>
            <a:r>
              <a:rPr lang="en-US" dirty="0"/>
              <a:t>The Earth’s Surface Features Affect Local Climates (1 of 2)</a:t>
            </a:r>
          </a:p>
        </p:txBody>
      </p:sp>
      <p:sp>
        <p:nvSpPr>
          <p:cNvPr id="18435" name="Content Placeholder 7"/>
          <p:cNvSpPr>
            <a:spLocks noGrp="1" noChangeArrowheads="1"/>
          </p:cNvSpPr>
          <p:nvPr>
            <p:ph idx="1"/>
          </p:nvPr>
        </p:nvSpPr>
        <p:spPr/>
        <p:txBody>
          <a:bodyPr/>
          <a:lstStyle/>
          <a:p>
            <a:r>
              <a:rPr lang="en-US" dirty="0"/>
              <a:t>Mountains interrupt flow of prevailing winds</a:t>
            </a:r>
          </a:p>
          <a:p>
            <a:r>
              <a:rPr lang="en-US" dirty="0"/>
              <a:t>Rain shadow effect</a:t>
            </a:r>
          </a:p>
          <a:p>
            <a:pPr lvl="1"/>
            <a:r>
              <a:rPr lang="en-US" dirty="0"/>
              <a:t>Most precipitation falls on the windward side of mountain ranges</a:t>
            </a:r>
          </a:p>
          <a:p>
            <a:pPr lvl="1"/>
            <a:r>
              <a:rPr lang="en-US" dirty="0"/>
              <a:t>Deserts leeward</a:t>
            </a:r>
          </a:p>
          <a:p>
            <a:r>
              <a:rPr lang="en-US" dirty="0"/>
              <a:t>Cities create microclimates</a:t>
            </a:r>
          </a:p>
          <a:p>
            <a:pPr lvl="1"/>
            <a:r>
              <a:rPr lang="en-US" dirty="0"/>
              <a:t>Heat islands</a:t>
            </a:r>
          </a:p>
        </p:txBody>
      </p:sp>
    </p:spTree>
    <p:extLst>
      <p:ext uri="{BB962C8B-B14F-4D97-AF65-F5344CB8AC3E}">
        <p14:creationId xmlns:p14="http://schemas.microsoft.com/office/powerpoint/2010/main" val="89634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noChangeArrowheads="1"/>
          </p:cNvSpPr>
          <p:nvPr>
            <p:ph type="title"/>
          </p:nvPr>
        </p:nvSpPr>
        <p:spPr>
          <a:xfrm>
            <a:off x="45720" y="27709"/>
            <a:ext cx="9052560" cy="1039091"/>
          </a:xfrm>
        </p:spPr>
        <p:txBody>
          <a:bodyPr>
            <a:normAutofit fontScale="90000"/>
          </a:bodyPr>
          <a:lstStyle/>
          <a:p>
            <a:r>
              <a:rPr lang="en-US" dirty="0"/>
              <a:t>The Earth’s Surface Features Affect Local Climates (2 of 2)</a:t>
            </a:r>
          </a:p>
        </p:txBody>
      </p:sp>
      <p:pic>
        <p:nvPicPr>
          <p:cNvPr id="2" name="Picture 1" descr="An Illustration shows the rain shadow effect, where a three-dimensional surface is shown. Ocean is at one end, after which the vegetation is shown. After the vegetation is the mountain ranges. Finally, a plain surface of land is shown. An arrow is shown starting from the ocean and ending at the plain surface in the leeward side of the mountain ranges. The shading of the arrow till the windward side of the mountain ranges is in one shade and after it the shading is changed. At the starting point of the arrow mark, just above the ocean the text reads, “Prevailing winds pick up moisture from an ocean.” The text above the windward side of the mountain ranges reads the text, “On the windward side of the mountain range, air rises, cools, and releases moisture.” The text above the leeward side of the mountain ranges reads, “On the leeward side of the mountain range, the air descends, warms, and releases little moisture causing rain shadow effect.” Rain from the rain-bearing clouds is shown in the windward side of the mountain ran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32" y="2362200"/>
            <a:ext cx="8215536" cy="2709672"/>
          </a:xfrm>
          <a:prstGeom prst="rect">
            <a:avLst/>
          </a:prstGeom>
        </p:spPr>
      </p:pic>
    </p:spTree>
    <p:extLst>
      <p:ext uri="{BB962C8B-B14F-4D97-AF65-F5344CB8AC3E}">
        <p14:creationId xmlns:p14="http://schemas.microsoft.com/office/powerpoint/2010/main" val="202448120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noChangeArrowheads="1"/>
          </p:cNvSpPr>
          <p:nvPr>
            <p:ph type="title"/>
          </p:nvPr>
        </p:nvSpPr>
        <p:spPr/>
        <p:txBody>
          <a:bodyPr>
            <a:normAutofit fontScale="90000"/>
          </a:bodyPr>
          <a:lstStyle/>
          <a:p>
            <a:r>
              <a:rPr lang="en-US" dirty="0"/>
              <a:t>7.3 How Does Climate Affect the Nature and Locations of Biomes? (1 of 3)</a:t>
            </a:r>
          </a:p>
        </p:txBody>
      </p:sp>
      <p:sp>
        <p:nvSpPr>
          <p:cNvPr id="20483" name="Content Placeholder 3"/>
          <p:cNvSpPr>
            <a:spLocks noGrp="1" noChangeArrowheads="1"/>
          </p:cNvSpPr>
          <p:nvPr>
            <p:ph idx="1"/>
          </p:nvPr>
        </p:nvSpPr>
        <p:spPr/>
        <p:txBody>
          <a:bodyPr/>
          <a:lstStyle/>
          <a:p>
            <a:r>
              <a:rPr lang="en-US"/>
              <a:t>Biomes</a:t>
            </a:r>
          </a:p>
          <a:p>
            <a:pPr lvl="1"/>
            <a:r>
              <a:rPr lang="en-US"/>
              <a:t>Large terrestrial regions</a:t>
            </a:r>
          </a:p>
          <a:p>
            <a:pPr lvl="1"/>
            <a:r>
              <a:rPr lang="en-US"/>
              <a:t>Each characterized by different type of climate and plant life</a:t>
            </a:r>
          </a:p>
          <a:p>
            <a:pPr lvl="1"/>
            <a:r>
              <a:rPr lang="en-US"/>
              <a:t>Not uniform</a:t>
            </a:r>
            <a:endParaRPr lang="en-US" dirty="0"/>
          </a:p>
        </p:txBody>
      </p:sp>
    </p:spTree>
    <p:extLst>
      <p:ext uri="{BB962C8B-B14F-4D97-AF65-F5344CB8AC3E}">
        <p14:creationId xmlns:p14="http://schemas.microsoft.com/office/powerpoint/2010/main" val="2849305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rmAutofit fontScale="90000"/>
          </a:bodyPr>
          <a:lstStyle/>
          <a:p>
            <a:r>
              <a:rPr lang="en-US" dirty="0"/>
              <a:t>7.3 How Does Climate Affect the Nature and Locations of Biomes? (2 of 3)</a:t>
            </a:r>
          </a:p>
        </p:txBody>
      </p:sp>
      <p:pic>
        <p:nvPicPr>
          <p:cNvPr id="2" name="Picture 1" descr="An illustration shows a three-dimensional hemisphere whose base and left side are surrounded by a layer and labeled as dry on the right side of the base and ends at wet on the left side of the base. The next starts from point wet, and ends at the top or centre of the hemisphere which is labeled as cold. The hemisphere is divided into four regions. The base region is divided into three portions namely, tropical rain forest, tropical grassland (savanna), and tropical desert from left to right. The next region is divided into four portions, namely, temperate deciduous forest, chaparral, temperate grassland, and temperate desert. The third layer is divided into two portions, namely, Evergreen coniferous forest and cold desert. The fourth layer is divided into Arctic tundra. Vegetation is shown in all the four lay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524000"/>
            <a:ext cx="6928576" cy="4374656"/>
          </a:xfrm>
          <a:prstGeom prst="rect">
            <a:avLst/>
          </a:prstGeom>
        </p:spPr>
      </p:pic>
    </p:spTree>
    <p:extLst>
      <p:ext uri="{BB962C8B-B14F-4D97-AF65-F5344CB8AC3E}">
        <p14:creationId xmlns:p14="http://schemas.microsoft.com/office/powerpoint/2010/main" val="176192214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normAutofit fontScale="90000"/>
          </a:bodyPr>
          <a:lstStyle/>
          <a:p>
            <a:r>
              <a:rPr lang="en-US" dirty="0"/>
              <a:t>7.3 How Does Climate Affect the Nature and Locations of Biomes? (3 of 3)</a:t>
            </a:r>
          </a:p>
        </p:txBody>
      </p:sp>
      <p:pic>
        <p:nvPicPr>
          <p:cNvPr id="3" name="Picture 2" descr="A map shows entire globe with high mountains, polar ice, Arctic tundra (cold grassland), temperate grassland, tropical grassland (savanna), chaparral, coniferous forest, temperate deciduous forest, temperate rain forest, tropical rain forest, tropical dry forest, and desert that are shaded in different colors and spread across various regions of the globe. Tropic of Cancer, Equator and Tropic of Capricorn are drawn to scale on the map. High mountains are found in the Himalayan region, western portion of North America, western portion of South America, and a few portions of Asia and Africa. Polar ice is shown in major portion of Greenland. The Arctic Tundra is shown in a few portions of Greenland, northern portion of North America and northern portion of Asia. The temperate grassland is shown in a small portion in North and South America and a few portions in the Central part of Asia, Tropical grassland is shown in a few portions in South America, Africa, and Australia. The chaparral is shown in a small portion in Africa, Australia, Europe, and Asia, coniferous forest is found in some portions of north America and some portions of Asia, temperate deciduous forest is shown in few portions of north America and few portions of Asia, temperate rain forest is shown in few portions of western north America, a very few portions of south America, few portions of Asia, and Australia, tropical rain forest is shown in few portions of South America, Africa, Asia, and Australia, Tropical dry forest is shown in few portions of South America, north America, Africa, Asia, and Australia, and a few portions of north America, Africa, Asia, and Austral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295400"/>
            <a:ext cx="6664105" cy="4564934"/>
          </a:xfrm>
          <a:prstGeom prst="rect">
            <a:avLst/>
          </a:prstGeom>
        </p:spPr>
      </p:pic>
    </p:spTree>
    <p:extLst>
      <p:ext uri="{BB962C8B-B14F-4D97-AF65-F5344CB8AC3E}">
        <p14:creationId xmlns:p14="http://schemas.microsoft.com/office/powerpoint/2010/main" val="34662384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noChangeArrowheads="1"/>
          </p:cNvSpPr>
          <p:nvPr>
            <p:ph type="title"/>
          </p:nvPr>
        </p:nvSpPr>
        <p:spPr/>
        <p:txBody>
          <a:bodyPr/>
          <a:lstStyle/>
          <a:p>
            <a:r>
              <a:rPr lang="en-US" dirty="0"/>
              <a:t>Three Types of Deserts (1 of 4) </a:t>
            </a:r>
          </a:p>
        </p:txBody>
      </p:sp>
      <p:sp>
        <p:nvSpPr>
          <p:cNvPr id="24579" name="Content Placeholder 3"/>
          <p:cNvSpPr>
            <a:spLocks noGrp="1" noChangeArrowheads="1"/>
          </p:cNvSpPr>
          <p:nvPr>
            <p:ph idx="1"/>
          </p:nvPr>
        </p:nvSpPr>
        <p:spPr>
          <a:xfrm>
            <a:off x="381000" y="1295400"/>
            <a:ext cx="8229600" cy="5029200"/>
          </a:xfrm>
        </p:spPr>
        <p:txBody>
          <a:bodyPr/>
          <a:lstStyle/>
          <a:p>
            <a:r>
              <a:rPr lang="en-US" dirty="0"/>
              <a:t>Desert – annual precipitation low and scattered unevenly throughout the year</a:t>
            </a:r>
          </a:p>
          <a:p>
            <a:pPr lvl="1"/>
            <a:r>
              <a:rPr lang="en-US" dirty="0"/>
              <a:t>Tropical deserts</a:t>
            </a:r>
          </a:p>
          <a:p>
            <a:pPr lvl="1"/>
            <a:r>
              <a:rPr lang="en-US" dirty="0"/>
              <a:t>Temperate deserts</a:t>
            </a:r>
          </a:p>
          <a:p>
            <a:pPr lvl="1"/>
            <a:r>
              <a:rPr lang="en-US" dirty="0"/>
              <a:t>Cold deserts</a:t>
            </a:r>
          </a:p>
          <a:p>
            <a:r>
              <a:rPr lang="en-US" dirty="0"/>
              <a:t>Desert ecosystems vulnerable to disruption</a:t>
            </a:r>
          </a:p>
          <a:p>
            <a:pPr lvl="1"/>
            <a:r>
              <a:rPr lang="en-US" dirty="0"/>
              <a:t>Slow plant growth and low species diversity</a:t>
            </a:r>
          </a:p>
          <a:p>
            <a:pPr lvl="1"/>
            <a:r>
              <a:rPr lang="en-US" dirty="0"/>
              <a:t>Slow nutrient cycling</a:t>
            </a:r>
          </a:p>
        </p:txBody>
      </p:sp>
    </p:spTree>
    <p:extLst>
      <p:ext uri="{BB962C8B-B14F-4D97-AF65-F5344CB8AC3E}">
        <p14:creationId xmlns:p14="http://schemas.microsoft.com/office/powerpoint/2010/main" val="427637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 y="27709"/>
            <a:ext cx="9052560" cy="1039091"/>
          </a:xfrm>
        </p:spPr>
        <p:txBody>
          <a:bodyPr/>
          <a:lstStyle/>
          <a:p>
            <a:r>
              <a:rPr lang="en-US" dirty="0"/>
              <a:t>Core Case Study: African Savanna (2 of 2)</a:t>
            </a:r>
          </a:p>
        </p:txBody>
      </p:sp>
      <p:pic>
        <p:nvPicPr>
          <p:cNvPr id="2" name="Picture 1" descr="A photo shows two African elephants moving one behind the other on the tropical African Savann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76" y="1828800"/>
            <a:ext cx="8292448" cy="3489960"/>
          </a:xfrm>
          <a:prstGeom prst="rect">
            <a:avLst/>
          </a:prstGeom>
        </p:spPr>
      </p:pic>
    </p:spTree>
    <p:extLst>
      <p:ext uri="{BB962C8B-B14F-4D97-AF65-F5344CB8AC3E}">
        <p14:creationId xmlns:p14="http://schemas.microsoft.com/office/powerpoint/2010/main" val="156051972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lstStyle/>
          <a:p>
            <a:r>
              <a:rPr lang="en-US" dirty="0"/>
              <a:t>Three Types of Deserts (2 of 4) </a:t>
            </a:r>
          </a:p>
        </p:txBody>
      </p:sp>
      <p:pic>
        <p:nvPicPr>
          <p:cNvPr id="2" name="Picture 1" descr="An illustration shows three photos and their corresponding graphs beside it. The first photo shows a tropical desert with hot sun. The corresponding graph beside shows Months starting from January to December along the x-axis, mean monthly temperature in degree Celsius starting from -40 and ending at 30 with an interval of 10 is represented on the y-axis, and mean monthly precipitation in (mm) starting from 0 and ending at 350 with an interval of 50 is represented along the axis parallel to y-axis. Freezing point is shown as a dotted horizontal line at 0 along the y-axis parallel to x-axis at the center of the graph. The curve starts above 20 along the y-axis and January along the x-axis and goes as a red curve and ends above 300 along the axis parallel to y-axis and December on the x-axis. A shading is shown in the left and right corners of the graph near the x-ax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17" y="1933918"/>
            <a:ext cx="8501366" cy="2990164"/>
          </a:xfrm>
          <a:prstGeom prst="rect">
            <a:avLst/>
          </a:prstGeom>
        </p:spPr>
      </p:pic>
    </p:spTree>
    <p:extLst>
      <p:ext uri="{BB962C8B-B14F-4D97-AF65-F5344CB8AC3E}">
        <p14:creationId xmlns:p14="http://schemas.microsoft.com/office/powerpoint/2010/main" val="407092378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lstStyle/>
          <a:p>
            <a:r>
              <a:rPr lang="en-US" dirty="0"/>
              <a:t>Three Types of Deserts (3 of 4) </a:t>
            </a:r>
          </a:p>
        </p:txBody>
      </p:sp>
      <p:pic>
        <p:nvPicPr>
          <p:cNvPr id="2" name="Picture 1" descr="The second photo shows the temperate desert with plants growing in the region. The corresponding graph is similar to the first graph shown for tropical desert. The curve alone changes and it starts from January along the x-axis, at 0 along the y-axis and goes as a red curve and ends at December along the x-axis at 200 along the axis parallel to y-axis. A shading is shown in the left and right corners of the graph and the shading also continues parallel to x-ax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798" y="1905000"/>
            <a:ext cx="8420404" cy="3048000"/>
          </a:xfrm>
          <a:prstGeom prst="rect">
            <a:avLst/>
          </a:prstGeom>
        </p:spPr>
      </p:pic>
    </p:spTree>
    <p:extLst>
      <p:ext uri="{BB962C8B-B14F-4D97-AF65-F5344CB8AC3E}">
        <p14:creationId xmlns:p14="http://schemas.microsoft.com/office/powerpoint/2010/main" val="194421617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lstStyle/>
          <a:p>
            <a:r>
              <a:rPr lang="en-US" dirty="0"/>
              <a:t>Three Types of Deserts (4 of 4) </a:t>
            </a:r>
          </a:p>
        </p:txBody>
      </p:sp>
      <p:pic>
        <p:nvPicPr>
          <p:cNvPr id="2" name="Picture 1" descr="The third photo shows a cold desert with dry land and little vegetation. The corresponding graph beside is similar to the first graph. The curve alone changes and it starts from January along the x-axis, the curve starts from January along the x-axis and -14 along the y-axis and goes as a red curve and ends at December along the x-axis and at 140 along the axis parallel to y-axis. A shading is shown as a small layer parallel to x-ax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81" y="1981200"/>
            <a:ext cx="8421038" cy="2895600"/>
          </a:xfrm>
          <a:prstGeom prst="rect">
            <a:avLst/>
          </a:prstGeom>
        </p:spPr>
      </p:pic>
    </p:spTree>
    <p:extLst>
      <p:ext uri="{BB962C8B-B14F-4D97-AF65-F5344CB8AC3E}">
        <p14:creationId xmlns:p14="http://schemas.microsoft.com/office/powerpoint/2010/main" val="104037127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Science Focus 7.1: Staying Alive in the Desert</a:t>
            </a:r>
            <a:br>
              <a:rPr lang="en-US" dirty="0"/>
            </a:br>
            <a:r>
              <a:rPr lang="en-US" dirty="0"/>
              <a:t>(1 of 2)</a:t>
            </a:r>
          </a:p>
        </p:txBody>
      </p:sp>
      <p:sp>
        <p:nvSpPr>
          <p:cNvPr id="2" name="Content Placeholder 1"/>
          <p:cNvSpPr>
            <a:spLocks noGrp="1"/>
          </p:cNvSpPr>
          <p:nvPr>
            <p:ph idx="1"/>
          </p:nvPr>
        </p:nvSpPr>
        <p:spPr/>
        <p:txBody>
          <a:bodyPr/>
          <a:lstStyle/>
          <a:p>
            <a:r>
              <a:rPr lang="en-US"/>
              <a:t>Desert survival adaptations</a:t>
            </a:r>
          </a:p>
          <a:p>
            <a:pPr lvl="1"/>
            <a:r>
              <a:rPr lang="en-US"/>
              <a:t>Plant water conservation</a:t>
            </a:r>
          </a:p>
          <a:p>
            <a:pPr lvl="2"/>
            <a:r>
              <a:rPr lang="en-US"/>
              <a:t>Dormancy</a:t>
            </a:r>
          </a:p>
          <a:p>
            <a:pPr lvl="2"/>
            <a:r>
              <a:rPr lang="en-US"/>
              <a:t>Deep roots</a:t>
            </a:r>
          </a:p>
          <a:p>
            <a:pPr lvl="2"/>
            <a:r>
              <a:rPr lang="en-US"/>
              <a:t>Storing water in leaves</a:t>
            </a:r>
          </a:p>
          <a:p>
            <a:pPr lvl="2"/>
            <a:r>
              <a:rPr lang="en-US"/>
              <a:t>Waxy leaves reduce water loss</a:t>
            </a:r>
          </a:p>
          <a:p>
            <a:pPr lvl="2"/>
            <a:r>
              <a:rPr lang="en-US"/>
              <a:t>Open pores only at night</a:t>
            </a:r>
            <a:endParaRPr lang="en-US" dirty="0"/>
          </a:p>
        </p:txBody>
      </p:sp>
    </p:spTree>
    <p:extLst>
      <p:ext uri="{BB962C8B-B14F-4D97-AF65-F5344CB8AC3E}">
        <p14:creationId xmlns:p14="http://schemas.microsoft.com/office/powerpoint/2010/main" val="646002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Science Focus 7.1: Staying Alive in the Desert </a:t>
            </a:r>
            <a:br>
              <a:rPr lang="en-US" dirty="0"/>
            </a:br>
            <a:r>
              <a:rPr lang="en-US" dirty="0"/>
              <a:t>(2 of 2)</a:t>
            </a:r>
          </a:p>
        </p:txBody>
      </p:sp>
      <p:sp>
        <p:nvSpPr>
          <p:cNvPr id="2" name="Content Placeholder 1"/>
          <p:cNvSpPr>
            <a:spLocks noGrp="1"/>
          </p:cNvSpPr>
          <p:nvPr>
            <p:ph idx="1"/>
          </p:nvPr>
        </p:nvSpPr>
        <p:spPr/>
        <p:txBody>
          <a:bodyPr/>
          <a:lstStyle/>
          <a:p>
            <a:r>
              <a:rPr lang="en-US" dirty="0"/>
              <a:t>Desert animal adaptations</a:t>
            </a:r>
          </a:p>
          <a:p>
            <a:pPr lvl="1"/>
            <a:r>
              <a:rPr lang="en-US" dirty="0"/>
              <a:t>Hiding in cool burrows or rocky crevices by day</a:t>
            </a:r>
          </a:p>
          <a:p>
            <a:pPr lvl="1"/>
            <a:r>
              <a:rPr lang="en-US" dirty="0"/>
              <a:t>Dormancy</a:t>
            </a:r>
          </a:p>
          <a:p>
            <a:pPr lvl="1"/>
            <a:r>
              <a:rPr lang="en-US" dirty="0"/>
              <a:t>Camels drink massive amounts of water and store</a:t>
            </a:r>
          </a:p>
          <a:p>
            <a:pPr lvl="1"/>
            <a:r>
              <a:rPr lang="en-US" dirty="0"/>
              <a:t>Reptiles’ thick outer coverings minimize water loss</a:t>
            </a:r>
          </a:p>
        </p:txBody>
      </p:sp>
    </p:spTree>
    <p:extLst>
      <p:ext uri="{BB962C8B-B14F-4D97-AF65-F5344CB8AC3E}">
        <p14:creationId xmlns:p14="http://schemas.microsoft.com/office/powerpoint/2010/main" val="3840853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noChangeArrowheads="1"/>
          </p:cNvSpPr>
          <p:nvPr>
            <p:ph type="title"/>
          </p:nvPr>
        </p:nvSpPr>
        <p:spPr/>
        <p:txBody>
          <a:bodyPr/>
          <a:lstStyle/>
          <a:p>
            <a:r>
              <a:rPr lang="en-US" dirty="0"/>
              <a:t>Three Types of Grasslands (1 of 7)</a:t>
            </a:r>
          </a:p>
        </p:txBody>
      </p:sp>
      <p:sp>
        <p:nvSpPr>
          <p:cNvPr id="32771" name="Content Placeholder 3"/>
          <p:cNvSpPr>
            <a:spLocks noGrp="1" noChangeArrowheads="1"/>
          </p:cNvSpPr>
          <p:nvPr>
            <p:ph idx="1"/>
          </p:nvPr>
        </p:nvSpPr>
        <p:spPr/>
        <p:txBody>
          <a:bodyPr/>
          <a:lstStyle/>
          <a:p>
            <a:r>
              <a:rPr lang="en-US"/>
              <a:t>Grasslands exist in continent interiors</a:t>
            </a:r>
          </a:p>
          <a:p>
            <a:pPr lvl="1"/>
            <a:r>
              <a:rPr lang="en-US"/>
              <a:t>Areas too moist for deserts but too dry for forests</a:t>
            </a:r>
          </a:p>
          <a:p>
            <a:r>
              <a:rPr lang="en-US"/>
              <a:t>Three main types</a:t>
            </a:r>
          </a:p>
          <a:p>
            <a:pPr lvl="1"/>
            <a:r>
              <a:rPr lang="en-US"/>
              <a:t>Tropical</a:t>
            </a:r>
          </a:p>
          <a:p>
            <a:pPr lvl="1"/>
            <a:r>
              <a:rPr lang="en-US"/>
              <a:t>Temperate</a:t>
            </a:r>
          </a:p>
          <a:p>
            <a:pPr lvl="1"/>
            <a:r>
              <a:rPr lang="en-US"/>
              <a:t>Cold (arctic tundra)</a:t>
            </a:r>
            <a:endParaRPr lang="en-US" dirty="0"/>
          </a:p>
        </p:txBody>
      </p:sp>
    </p:spTree>
    <p:extLst>
      <p:ext uri="{BB962C8B-B14F-4D97-AF65-F5344CB8AC3E}">
        <p14:creationId xmlns:p14="http://schemas.microsoft.com/office/powerpoint/2010/main" val="169540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Grasslands (2 of 7)</a:t>
            </a:r>
          </a:p>
        </p:txBody>
      </p:sp>
      <p:pic>
        <p:nvPicPr>
          <p:cNvPr id="3" name="Picture 2" descr="An illustration shows three photos and their corresponding graphs beside it. The first photo shows a tropical grassland savanna which is a dry grassland with a tree and numerous zebras are shown grazing in the land. The corresponding graph beside shows Months starting from January to December along the x-axis, mean monthly temperature in degree Celsius starting from -40 and ending at 30 with an interval of 10 along the y-axis, and mean monthly precipitation in (mm) starting from 0 and ending at 350 with an interval of 50 along the axis parallel to y-axis. Freezing point is shown as a dotted horizontal line at 0 along the y-axis and 200 along the axis parallel to y-axis at the center of the graph. The curve starts from January along the x-axis and20 along the y-axis and goes as a red curve and ends at December along the x-axis touching 300 along the axis parallel to y-axis. A cup-shaped shading is given seen in the lower region forming a curve and the edges of the cup shape touches January along the x-axis and 20 along the y-axis and December along the x-axis and above 100 along the axis parallel to y-axi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99223"/>
            <a:ext cx="8686800" cy="3059554"/>
          </a:xfrm>
          <a:prstGeom prst="rect">
            <a:avLst/>
          </a:prstGeom>
        </p:spPr>
      </p:pic>
    </p:spTree>
    <p:extLst>
      <p:ext uri="{BB962C8B-B14F-4D97-AF65-F5344CB8AC3E}">
        <p14:creationId xmlns:p14="http://schemas.microsoft.com/office/powerpoint/2010/main" val="218767730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Grasslands (3 of 7)</a:t>
            </a:r>
          </a:p>
        </p:txBody>
      </p:sp>
      <p:pic>
        <p:nvPicPr>
          <p:cNvPr id="3" name="Picture 2" descr="The second photo shows a temperate grassland (prairie), which is a fresh green vegetation found. The corresponding graph beside is similar to the first graph as for tropical grassland. The curve and shade alone changes. The curve starts from January along the x-axis at 0 on x-axis and till 200 on axis parallel to the y-axis. The shade goes like a wave from January to December on x-axis touching 20 on y-axis and 25 on axis parallel to it. The freezing point line is also similar to the first graph as a centered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73" y="1749552"/>
            <a:ext cx="8464255" cy="3358896"/>
          </a:xfrm>
          <a:prstGeom prst="rect">
            <a:avLst/>
          </a:prstGeom>
        </p:spPr>
      </p:pic>
    </p:spTree>
    <p:extLst>
      <p:ext uri="{BB962C8B-B14F-4D97-AF65-F5344CB8AC3E}">
        <p14:creationId xmlns:p14="http://schemas.microsoft.com/office/powerpoint/2010/main" val="186475427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Grasslands (4 of 7)</a:t>
            </a:r>
          </a:p>
        </p:txBody>
      </p:sp>
      <p:pic>
        <p:nvPicPr>
          <p:cNvPr id="3" name="Picture 2" descr="The third photo shows a cold grassland (arctic tundra), which shows cold mountain ranges covered with snow and grassland shown in front of the mountain ranges. The corresponding graph beside shows similar graph as that of first graph represented for tropical grass land with the ranges on x and y-axis. The curve and shade differs for the cold grass land. The curve starts from January along the x-axis at -30 on y-axis and ends at December on axis and above 50 on the axis parallel to y-axis. The shade goes a little above and parallel to x-axis with slopes and peak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941612"/>
            <a:ext cx="8534400" cy="2974778"/>
          </a:xfrm>
          <a:prstGeom prst="rect">
            <a:avLst/>
          </a:prstGeom>
        </p:spPr>
      </p:pic>
    </p:spTree>
    <p:extLst>
      <p:ext uri="{BB962C8B-B14F-4D97-AF65-F5344CB8AC3E}">
        <p14:creationId xmlns:p14="http://schemas.microsoft.com/office/powerpoint/2010/main" val="225083437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noChangeArrowheads="1"/>
          </p:cNvSpPr>
          <p:nvPr>
            <p:ph type="title"/>
          </p:nvPr>
        </p:nvSpPr>
        <p:spPr/>
        <p:txBody>
          <a:bodyPr/>
          <a:lstStyle/>
          <a:p>
            <a:r>
              <a:rPr lang="en-US" dirty="0"/>
              <a:t>Three Types of Grasslands (5 of 7)</a:t>
            </a:r>
          </a:p>
        </p:txBody>
      </p:sp>
      <p:sp>
        <p:nvSpPr>
          <p:cNvPr id="34819" name="Content Placeholder 3"/>
          <p:cNvSpPr>
            <a:spLocks noGrp="1" noChangeArrowheads="1"/>
          </p:cNvSpPr>
          <p:nvPr>
            <p:ph idx="1"/>
          </p:nvPr>
        </p:nvSpPr>
        <p:spPr/>
        <p:txBody>
          <a:bodyPr/>
          <a:lstStyle/>
          <a:p>
            <a:r>
              <a:rPr lang="en-US" dirty="0"/>
              <a:t>Tropical</a:t>
            </a:r>
          </a:p>
          <a:p>
            <a:pPr lvl="1"/>
            <a:r>
              <a:rPr lang="en-US" dirty="0"/>
              <a:t>Savanna</a:t>
            </a:r>
          </a:p>
          <a:p>
            <a:pPr lvl="2"/>
            <a:r>
              <a:rPr lang="en-US" dirty="0"/>
              <a:t>Warm temperatures year-round</a:t>
            </a:r>
          </a:p>
          <a:p>
            <a:pPr lvl="2"/>
            <a:r>
              <a:rPr lang="en-US" dirty="0"/>
              <a:t>Grazing and browsing animals</a:t>
            </a:r>
          </a:p>
          <a:p>
            <a:r>
              <a:rPr lang="en-US" dirty="0"/>
              <a:t>Temperate</a:t>
            </a:r>
          </a:p>
          <a:p>
            <a:pPr lvl="1"/>
            <a:r>
              <a:rPr lang="en-US" dirty="0"/>
              <a:t>Cold winters and hot, dry summers</a:t>
            </a:r>
          </a:p>
          <a:p>
            <a:pPr lvl="1"/>
            <a:r>
              <a:rPr lang="en-US" dirty="0"/>
              <a:t>Tallgrass prairies</a:t>
            </a:r>
          </a:p>
          <a:p>
            <a:pPr lvl="1"/>
            <a:r>
              <a:rPr lang="en-US" dirty="0"/>
              <a:t>Short-grass prairies</a:t>
            </a:r>
          </a:p>
          <a:p>
            <a:pPr lvl="1"/>
            <a:r>
              <a:rPr lang="en-US" dirty="0"/>
              <a:t>Often converted to farmland</a:t>
            </a:r>
          </a:p>
        </p:txBody>
      </p:sp>
    </p:spTree>
    <p:extLst>
      <p:ext uri="{BB962C8B-B14F-4D97-AF65-F5344CB8AC3E}">
        <p14:creationId xmlns:p14="http://schemas.microsoft.com/office/powerpoint/2010/main" val="178521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noChangeArrowheads="1"/>
          </p:cNvSpPr>
          <p:nvPr>
            <p:ph type="title"/>
          </p:nvPr>
        </p:nvSpPr>
        <p:spPr/>
        <p:txBody>
          <a:bodyPr/>
          <a:lstStyle/>
          <a:p>
            <a:r>
              <a:rPr lang="en-US"/>
              <a:t>7.1 What Factors Influence Weather? </a:t>
            </a:r>
            <a:endParaRPr lang="en-US" dirty="0"/>
          </a:p>
        </p:txBody>
      </p:sp>
      <p:sp>
        <p:nvSpPr>
          <p:cNvPr id="6147" name="Content Placeholder 3"/>
          <p:cNvSpPr>
            <a:spLocks noGrp="1" noChangeArrowheads="1"/>
          </p:cNvSpPr>
          <p:nvPr>
            <p:ph idx="1"/>
          </p:nvPr>
        </p:nvSpPr>
        <p:spPr/>
        <p:txBody>
          <a:bodyPr/>
          <a:lstStyle/>
          <a:p>
            <a:r>
              <a:rPr lang="en-US" dirty="0"/>
              <a:t>Weather</a:t>
            </a:r>
          </a:p>
          <a:p>
            <a:pPr lvl="1"/>
            <a:r>
              <a:rPr lang="en-US" dirty="0"/>
              <a:t>Set of physical conditions of the lower atmosphere in an area over a period of hours to days</a:t>
            </a:r>
          </a:p>
          <a:p>
            <a:pPr lvl="1"/>
            <a:r>
              <a:rPr lang="en-US" dirty="0"/>
              <a:t>Atmospheric temperature and precipitation</a:t>
            </a:r>
          </a:p>
          <a:p>
            <a:r>
              <a:rPr lang="en-US" dirty="0"/>
              <a:t>Weather affected by:</a:t>
            </a:r>
          </a:p>
          <a:p>
            <a:pPr lvl="1"/>
            <a:r>
              <a:rPr lang="en-US" dirty="0"/>
              <a:t>Moving masses of warm or cold air</a:t>
            </a:r>
          </a:p>
          <a:p>
            <a:pPr lvl="1"/>
            <a:r>
              <a:rPr lang="en-US" dirty="0"/>
              <a:t>Atmospheric pressure changes</a:t>
            </a:r>
          </a:p>
          <a:p>
            <a:pPr lvl="1"/>
            <a:r>
              <a:rPr lang="en-US" dirty="0"/>
              <a:t>Occasional shifts in major winds</a:t>
            </a:r>
          </a:p>
        </p:txBody>
      </p:sp>
    </p:spTree>
    <p:extLst>
      <p:ext uri="{BB962C8B-B14F-4D97-AF65-F5344CB8AC3E}">
        <p14:creationId xmlns:p14="http://schemas.microsoft.com/office/powerpoint/2010/main" val="812967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Grasslands (6 of 7)</a:t>
            </a:r>
          </a:p>
        </p:txBody>
      </p:sp>
      <p:pic>
        <p:nvPicPr>
          <p:cNvPr id="3" name="Picture 2" descr="A photo shows a field which is intensively cultivated using machi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647" y="1066800"/>
            <a:ext cx="7403523" cy="4836968"/>
          </a:xfrm>
          <a:prstGeom prst="rect">
            <a:avLst/>
          </a:prstGeom>
        </p:spPr>
      </p:pic>
    </p:spTree>
    <p:extLst>
      <p:ext uri="{BB962C8B-B14F-4D97-AF65-F5344CB8AC3E}">
        <p14:creationId xmlns:p14="http://schemas.microsoft.com/office/powerpoint/2010/main" val="167774313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noChangeArrowheads="1"/>
          </p:cNvSpPr>
          <p:nvPr>
            <p:ph type="title"/>
          </p:nvPr>
        </p:nvSpPr>
        <p:spPr/>
        <p:txBody>
          <a:bodyPr/>
          <a:lstStyle/>
          <a:p>
            <a:r>
              <a:rPr lang="en-US" dirty="0"/>
              <a:t>Three Types of Grasslands (7 of 7)</a:t>
            </a:r>
          </a:p>
        </p:txBody>
      </p:sp>
      <p:sp>
        <p:nvSpPr>
          <p:cNvPr id="36867" name="Content Placeholder 3"/>
          <p:cNvSpPr>
            <a:spLocks noGrp="1" noChangeArrowheads="1"/>
          </p:cNvSpPr>
          <p:nvPr>
            <p:ph idx="1"/>
          </p:nvPr>
        </p:nvSpPr>
        <p:spPr/>
        <p:txBody>
          <a:bodyPr/>
          <a:lstStyle/>
          <a:p>
            <a:r>
              <a:rPr lang="en-US" dirty="0"/>
              <a:t>Arctic tundra</a:t>
            </a:r>
          </a:p>
          <a:p>
            <a:pPr lvl="1"/>
            <a:r>
              <a:rPr lang="en-US" dirty="0"/>
              <a:t>Plants close to ground to conserve heat</a:t>
            </a:r>
          </a:p>
          <a:p>
            <a:pPr lvl="1"/>
            <a:r>
              <a:rPr lang="en-US" dirty="0"/>
              <a:t>Most growth in short summer</a:t>
            </a:r>
          </a:p>
          <a:p>
            <a:pPr lvl="1"/>
            <a:r>
              <a:rPr lang="en-US" dirty="0"/>
              <a:t>Animals have thick fur</a:t>
            </a:r>
          </a:p>
          <a:p>
            <a:pPr lvl="1"/>
            <a:r>
              <a:rPr lang="en-US" dirty="0"/>
              <a:t>Permafrost</a:t>
            </a:r>
          </a:p>
          <a:p>
            <a:pPr lvl="2"/>
            <a:r>
              <a:rPr lang="en-US" dirty="0"/>
              <a:t>Underground soil that stays frozen</a:t>
            </a:r>
          </a:p>
          <a:p>
            <a:r>
              <a:rPr lang="en-US" dirty="0"/>
              <a:t>Alpine tundra</a:t>
            </a:r>
          </a:p>
          <a:p>
            <a:pPr lvl="1"/>
            <a:r>
              <a:rPr lang="en-US" dirty="0"/>
              <a:t>Above tree line in mountains</a:t>
            </a:r>
          </a:p>
        </p:txBody>
      </p:sp>
    </p:spTree>
    <p:extLst>
      <p:ext uri="{BB962C8B-B14F-4D97-AF65-F5344CB8AC3E}">
        <p14:creationId xmlns:p14="http://schemas.microsoft.com/office/powerpoint/2010/main" val="357318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Chaparral: A Dry, Temperate Biome (1 of 2)</a:t>
            </a:r>
          </a:p>
        </p:txBody>
      </p:sp>
      <p:sp>
        <p:nvSpPr>
          <p:cNvPr id="2" name="Content Placeholder 1"/>
          <p:cNvSpPr>
            <a:spLocks noGrp="1"/>
          </p:cNvSpPr>
          <p:nvPr>
            <p:ph idx="1"/>
          </p:nvPr>
        </p:nvSpPr>
        <p:spPr/>
        <p:txBody>
          <a:bodyPr/>
          <a:lstStyle/>
          <a:p>
            <a:r>
              <a:rPr lang="en-US"/>
              <a:t>Occur in coastal regions that border deserts</a:t>
            </a:r>
          </a:p>
          <a:p>
            <a:r>
              <a:rPr lang="en-US"/>
              <a:t>Dense growths of low growing, evergreen shrubs</a:t>
            </a:r>
          </a:p>
          <a:p>
            <a:r>
              <a:rPr lang="en-US"/>
              <a:t>Some small trees with leathery leaves</a:t>
            </a:r>
          </a:p>
          <a:p>
            <a:r>
              <a:rPr lang="en-US"/>
              <a:t>Thin soil</a:t>
            </a:r>
          </a:p>
          <a:p>
            <a:r>
              <a:rPr lang="en-US"/>
              <a:t>Adapted to and maintained by occasional fires</a:t>
            </a:r>
            <a:endParaRPr lang="en-US" dirty="0"/>
          </a:p>
        </p:txBody>
      </p:sp>
    </p:spTree>
    <p:extLst>
      <p:ext uri="{BB962C8B-B14F-4D97-AF65-F5344CB8AC3E}">
        <p14:creationId xmlns:p14="http://schemas.microsoft.com/office/powerpoint/2010/main" val="758714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lstStyle/>
          <a:p>
            <a:r>
              <a:rPr lang="en-US" dirty="0"/>
              <a:t>Chaparral: A Dry, Temperate Biome (2 of 2)</a:t>
            </a:r>
          </a:p>
        </p:txBody>
      </p:sp>
      <p:pic>
        <p:nvPicPr>
          <p:cNvPr id="3" name="Picture 2" descr="A photo shows lowlands showing several plants and shrub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038397"/>
            <a:ext cx="6315594" cy="4981403"/>
          </a:xfrm>
          <a:prstGeom prst="rect">
            <a:avLst/>
          </a:prstGeom>
        </p:spPr>
      </p:pic>
    </p:spTree>
    <p:extLst>
      <p:ext uri="{BB962C8B-B14F-4D97-AF65-F5344CB8AC3E}">
        <p14:creationId xmlns:p14="http://schemas.microsoft.com/office/powerpoint/2010/main" val="331309747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noChangeArrowheads="1"/>
          </p:cNvSpPr>
          <p:nvPr>
            <p:ph type="title"/>
          </p:nvPr>
        </p:nvSpPr>
        <p:spPr/>
        <p:txBody>
          <a:bodyPr/>
          <a:lstStyle/>
          <a:p>
            <a:r>
              <a:rPr lang="en-US" dirty="0"/>
              <a:t>Three Types of Forests (1 of 9)</a:t>
            </a:r>
          </a:p>
        </p:txBody>
      </p:sp>
      <p:sp>
        <p:nvSpPr>
          <p:cNvPr id="33795" name="Content Placeholder  3"/>
          <p:cNvSpPr>
            <a:spLocks noGrp="1" noChangeArrowheads="1"/>
          </p:cNvSpPr>
          <p:nvPr>
            <p:ph idx="1"/>
          </p:nvPr>
        </p:nvSpPr>
        <p:spPr/>
        <p:txBody>
          <a:bodyPr/>
          <a:lstStyle/>
          <a:p>
            <a:r>
              <a:rPr lang="en-US" dirty="0"/>
              <a:t>Forests – lands dominated by trees</a:t>
            </a:r>
          </a:p>
          <a:p>
            <a:r>
              <a:rPr lang="en-US" dirty="0"/>
              <a:t>Tropical</a:t>
            </a:r>
          </a:p>
          <a:p>
            <a:r>
              <a:rPr lang="en-US" dirty="0"/>
              <a:t>Temperate</a:t>
            </a:r>
          </a:p>
          <a:p>
            <a:r>
              <a:rPr lang="en-US" dirty="0"/>
              <a:t>Cold</a:t>
            </a:r>
          </a:p>
          <a:p>
            <a:pPr lvl="1"/>
            <a:r>
              <a:rPr lang="en-US" dirty="0"/>
              <a:t>Northern coniferous and boreal</a:t>
            </a:r>
          </a:p>
        </p:txBody>
      </p:sp>
    </p:spTree>
    <p:extLst>
      <p:ext uri="{BB962C8B-B14F-4D97-AF65-F5344CB8AC3E}">
        <p14:creationId xmlns:p14="http://schemas.microsoft.com/office/powerpoint/2010/main" val="3712817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Forests (2 of 9)</a:t>
            </a:r>
          </a:p>
        </p:txBody>
      </p:sp>
      <p:pic>
        <p:nvPicPr>
          <p:cNvPr id="3" name="Picture 2" descr="An illustration shows three photos and their corresponding graphs beside it. The first photo shows a tropical rain forest. The corresponding graph beside shows Months starting from January to December along the x-axis, mean monthly temperature in degree Celsius starting from -40 and ending at 30 with an interval of 10 along the y-axis, and mean monthly precipitation in (mm) starting from 0 and ending at 350 with an interval of 50 along the axis parallel to y-axis. Freezing point is shown as a dotted horizontal line at 0 along the y-axis and 200 along the axis parallel to x-axis at the center of the graph. The curve is a near straight line which starts from January along the x-axis and 25 along the y-axis and goes as a red curve and ends at December along the x-axis and 325 along the axis parallel to y-axis. A curve-like shading starting from January along x-axis and 10 along the y-axis and ending at December along the x-axis and above 300 along the axis parallel to y-axis is shown and the shaded area has curves, peaks and slopes from 10 on y-axis above the freezing point and 200 on axis parallel along the y-axis from January to December on x-ax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18" y="1948676"/>
            <a:ext cx="8387165" cy="2960649"/>
          </a:xfrm>
          <a:prstGeom prst="rect">
            <a:avLst/>
          </a:prstGeom>
        </p:spPr>
      </p:pic>
    </p:spTree>
    <p:extLst>
      <p:ext uri="{BB962C8B-B14F-4D97-AF65-F5344CB8AC3E}">
        <p14:creationId xmlns:p14="http://schemas.microsoft.com/office/powerpoint/2010/main" val="139333434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Forests (3 of 9)</a:t>
            </a:r>
          </a:p>
        </p:txBody>
      </p:sp>
      <p:pic>
        <p:nvPicPr>
          <p:cNvPr id="3" name="Picture 2" descr="The second photo shows a temperate deciduous forest with orange branches on the trees. The corresponding graph beside shows similar graph as first graph represented for tropical rain forest. The ranges on x-axis and both y-axis are same except the curve and shade. The curve starts from 0 above and reaches near 250 on axis parallel to y-axis. The shade is filled on x-axis and from -20 on y-axis and reaches till above 100 and it is below the freezing point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67" y="1931299"/>
            <a:ext cx="8290066" cy="2995403"/>
          </a:xfrm>
          <a:prstGeom prst="rect">
            <a:avLst/>
          </a:prstGeom>
        </p:spPr>
      </p:pic>
    </p:spTree>
    <p:extLst>
      <p:ext uri="{BB962C8B-B14F-4D97-AF65-F5344CB8AC3E}">
        <p14:creationId xmlns:p14="http://schemas.microsoft.com/office/powerpoint/2010/main" val="246652714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Forests (4 of 9)</a:t>
            </a:r>
          </a:p>
        </p:txBody>
      </p:sp>
      <p:pic>
        <p:nvPicPr>
          <p:cNvPr id="3" name="Picture 2" descr="The third photo shows northern coniferous forest (boreal forest, taiga) and a grassland beside it. The corresponding graph beside shows similar graph as of the first two. The curve and shade alone varies. The curve starts from January along the x-axis and at -10 on y-axis until reaching above 150 on the axis parallel to y-axis. The shaded area is below the freezing point from -40 on y-axis and 25 on the axis parallel to y-ax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10" y="1999488"/>
            <a:ext cx="8247781" cy="2859024"/>
          </a:xfrm>
          <a:prstGeom prst="rect">
            <a:avLst/>
          </a:prstGeom>
        </p:spPr>
      </p:pic>
    </p:spTree>
    <p:extLst>
      <p:ext uri="{BB962C8B-B14F-4D97-AF65-F5344CB8AC3E}">
        <p14:creationId xmlns:p14="http://schemas.microsoft.com/office/powerpoint/2010/main" val="364086226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noChangeArrowheads="1"/>
          </p:cNvSpPr>
          <p:nvPr>
            <p:ph type="title"/>
          </p:nvPr>
        </p:nvSpPr>
        <p:spPr/>
        <p:txBody>
          <a:bodyPr/>
          <a:lstStyle/>
          <a:p>
            <a:r>
              <a:rPr lang="en-US" dirty="0"/>
              <a:t>Three Types of Forests (5 of 9)</a:t>
            </a:r>
          </a:p>
        </p:txBody>
      </p:sp>
      <p:sp>
        <p:nvSpPr>
          <p:cNvPr id="41987" name="Content Placeholder 3"/>
          <p:cNvSpPr>
            <a:spLocks noGrp="1" noChangeArrowheads="1"/>
          </p:cNvSpPr>
          <p:nvPr>
            <p:ph idx="1"/>
          </p:nvPr>
        </p:nvSpPr>
        <p:spPr/>
        <p:txBody>
          <a:bodyPr/>
          <a:lstStyle/>
          <a:p>
            <a:r>
              <a:rPr lang="en-US"/>
              <a:t>Tropical rain forests</a:t>
            </a:r>
          </a:p>
          <a:p>
            <a:pPr lvl="1"/>
            <a:r>
              <a:rPr lang="en-US"/>
              <a:t>Hot, high moisture air</a:t>
            </a:r>
          </a:p>
          <a:p>
            <a:pPr lvl="1"/>
            <a:r>
              <a:rPr lang="en-US"/>
              <a:t>Stratification of specialized plant and animal niches</a:t>
            </a:r>
          </a:p>
          <a:p>
            <a:pPr lvl="1"/>
            <a:r>
              <a:rPr lang="en-US"/>
              <a:t>Rapid recycling of scarce soil nutrients</a:t>
            </a:r>
          </a:p>
          <a:p>
            <a:pPr lvl="1"/>
            <a:r>
              <a:rPr lang="en-US"/>
              <a:t>What is the impact of human activities in the rain forest?</a:t>
            </a:r>
            <a:endParaRPr lang="en-US" dirty="0"/>
          </a:p>
        </p:txBody>
      </p:sp>
    </p:spTree>
    <p:extLst>
      <p:ext uri="{BB962C8B-B14F-4D97-AF65-F5344CB8AC3E}">
        <p14:creationId xmlns:p14="http://schemas.microsoft.com/office/powerpoint/2010/main" val="2251979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lstStyle/>
          <a:p>
            <a:r>
              <a:rPr lang="en-US" dirty="0"/>
              <a:t>Three Types of Forests (6 of 9)</a:t>
            </a:r>
          </a:p>
        </p:txBody>
      </p:sp>
      <p:pic>
        <p:nvPicPr>
          <p:cNvPr id="2" name="Picture 1" descr="An illustration shows a photo of a tropical rain forest on which a graph is shown with height in meters starting from 0 and ending at 45 along the y-axis with an interval of 5. This height is divided into five layers namely, ground layer, shrub layer, under story, canopy, and emergent layer. The photo of a black-crowned antpitta is shown in the ground layer, Brazilian Tapir is shown in the shrub layer, Wooly opossum in the under story, Toco toucan in the Canopy, and Harpy Eagle in the Emergent lay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624" y="1219200"/>
            <a:ext cx="6262393" cy="4552673"/>
          </a:xfrm>
          <a:prstGeom prst="rect">
            <a:avLst/>
          </a:prstGeom>
        </p:spPr>
      </p:pic>
    </p:spTree>
    <p:extLst>
      <p:ext uri="{BB962C8B-B14F-4D97-AF65-F5344CB8AC3E}">
        <p14:creationId xmlns:p14="http://schemas.microsoft.com/office/powerpoint/2010/main" val="82478350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Weather is Affected by Moving Masses of Warm or Cold Air (1 of 2)</a:t>
            </a:r>
          </a:p>
        </p:txBody>
      </p:sp>
      <p:sp>
        <p:nvSpPr>
          <p:cNvPr id="2" name="Content Placeholder 1"/>
          <p:cNvSpPr>
            <a:spLocks noGrp="1"/>
          </p:cNvSpPr>
          <p:nvPr>
            <p:ph idx="1"/>
          </p:nvPr>
        </p:nvSpPr>
        <p:spPr/>
        <p:txBody>
          <a:bodyPr/>
          <a:lstStyle/>
          <a:p>
            <a:r>
              <a:rPr lang="en-US"/>
              <a:t>Front</a:t>
            </a:r>
          </a:p>
          <a:p>
            <a:pPr lvl="1"/>
            <a:r>
              <a:rPr lang="en-US"/>
              <a:t>Boundary between two air masses with different temperatures and densities</a:t>
            </a:r>
          </a:p>
          <a:p>
            <a:r>
              <a:rPr lang="en-US"/>
              <a:t>Warm front</a:t>
            </a:r>
          </a:p>
          <a:p>
            <a:pPr lvl="1"/>
            <a:r>
              <a:rPr lang="en-US"/>
              <a:t>Advancing warm air mass rises up over cooler air</a:t>
            </a:r>
          </a:p>
          <a:p>
            <a:pPr lvl="1"/>
            <a:r>
              <a:rPr lang="en-US"/>
              <a:t>Moisture begins to condense</a:t>
            </a:r>
          </a:p>
          <a:p>
            <a:pPr lvl="2"/>
            <a:r>
              <a:rPr lang="en-US"/>
              <a:t>Forms layers of clouds at different altitudes</a:t>
            </a:r>
            <a:endParaRPr lang="en-US" dirty="0"/>
          </a:p>
        </p:txBody>
      </p:sp>
    </p:spTree>
    <p:extLst>
      <p:ext uri="{BB962C8B-B14F-4D97-AF65-F5344CB8AC3E}">
        <p14:creationId xmlns:p14="http://schemas.microsoft.com/office/powerpoint/2010/main" val="1287135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noChangeArrowheads="1"/>
          </p:cNvSpPr>
          <p:nvPr>
            <p:ph type="title"/>
          </p:nvPr>
        </p:nvSpPr>
        <p:spPr/>
        <p:txBody>
          <a:bodyPr/>
          <a:lstStyle/>
          <a:p>
            <a:r>
              <a:rPr lang="en-US" dirty="0"/>
              <a:t>Three Types of Forests (7 of 9)</a:t>
            </a:r>
          </a:p>
        </p:txBody>
      </p:sp>
      <p:sp>
        <p:nvSpPr>
          <p:cNvPr id="45059" name="Content Placeholder 3"/>
          <p:cNvSpPr>
            <a:spLocks noGrp="1" noChangeArrowheads="1"/>
          </p:cNvSpPr>
          <p:nvPr>
            <p:ph idx="1"/>
          </p:nvPr>
        </p:nvSpPr>
        <p:spPr/>
        <p:txBody>
          <a:bodyPr/>
          <a:lstStyle/>
          <a:p>
            <a:r>
              <a:rPr lang="en-US" dirty="0"/>
              <a:t>Temperate deciduous forests</a:t>
            </a:r>
          </a:p>
          <a:p>
            <a:pPr lvl="1"/>
            <a:r>
              <a:rPr lang="en-US" dirty="0"/>
              <a:t>Cooler temperatures, abundant moisture</a:t>
            </a:r>
          </a:p>
          <a:p>
            <a:pPr lvl="1"/>
            <a:r>
              <a:rPr lang="en-US" dirty="0"/>
              <a:t>Broadleaf deciduous trees</a:t>
            </a:r>
          </a:p>
          <a:p>
            <a:pPr lvl="1"/>
            <a:r>
              <a:rPr lang="en-US" dirty="0"/>
              <a:t>Slow rate of decomposition</a:t>
            </a:r>
          </a:p>
          <a:p>
            <a:pPr lvl="1"/>
            <a:r>
              <a:rPr lang="en-US" dirty="0"/>
              <a:t>What is the impact of human activities on temperate forests?</a:t>
            </a:r>
          </a:p>
        </p:txBody>
      </p:sp>
    </p:spTree>
    <p:extLst>
      <p:ext uri="{BB962C8B-B14F-4D97-AF65-F5344CB8AC3E}">
        <p14:creationId xmlns:p14="http://schemas.microsoft.com/office/powerpoint/2010/main" val="4248137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lstStyle/>
          <a:p>
            <a:r>
              <a:rPr lang="en-US" dirty="0"/>
              <a:t>Three Types of Forests (8 of 9)</a:t>
            </a:r>
          </a:p>
        </p:txBody>
      </p:sp>
      <p:pic>
        <p:nvPicPr>
          <p:cNvPr id="3" name="Picture 2" descr="A photo shows the base of the trees in the dense temperate rain fores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55505"/>
            <a:ext cx="7620000" cy="4964295"/>
          </a:xfrm>
          <a:prstGeom prst="rect">
            <a:avLst/>
          </a:prstGeom>
        </p:spPr>
      </p:pic>
    </p:spTree>
    <p:extLst>
      <p:ext uri="{BB962C8B-B14F-4D97-AF65-F5344CB8AC3E}">
        <p14:creationId xmlns:p14="http://schemas.microsoft.com/office/powerpoint/2010/main" val="330870164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noChangeArrowheads="1"/>
          </p:cNvSpPr>
          <p:nvPr>
            <p:ph type="title"/>
          </p:nvPr>
        </p:nvSpPr>
        <p:spPr/>
        <p:txBody>
          <a:bodyPr/>
          <a:lstStyle/>
          <a:p>
            <a:r>
              <a:rPr lang="en-US" dirty="0"/>
              <a:t>Three Types of Forests (9 of 9)</a:t>
            </a:r>
          </a:p>
        </p:txBody>
      </p:sp>
      <p:sp>
        <p:nvSpPr>
          <p:cNvPr id="47107" name="Content Placeholder 3"/>
          <p:cNvSpPr>
            <a:spLocks noGrp="1" noChangeArrowheads="1"/>
          </p:cNvSpPr>
          <p:nvPr>
            <p:ph idx="1"/>
          </p:nvPr>
        </p:nvSpPr>
        <p:spPr/>
        <p:txBody>
          <a:bodyPr/>
          <a:lstStyle/>
          <a:p>
            <a:r>
              <a:rPr lang="en-US" sz="2800" dirty="0"/>
              <a:t>Coastal coniferous forest</a:t>
            </a:r>
          </a:p>
          <a:p>
            <a:pPr lvl="1"/>
            <a:r>
              <a:rPr lang="en-US" sz="2400" dirty="0"/>
              <a:t>Also called temperate rain forests</a:t>
            </a:r>
          </a:p>
          <a:p>
            <a:pPr lvl="1"/>
            <a:r>
              <a:rPr lang="en-US" sz="2400" dirty="0"/>
              <a:t>Found in scattered coastal regions</a:t>
            </a:r>
          </a:p>
          <a:p>
            <a:pPr lvl="1"/>
            <a:r>
              <a:rPr lang="en-US" sz="2400" dirty="0"/>
              <a:t>Ample rainfall and moisture from fog</a:t>
            </a:r>
          </a:p>
          <a:p>
            <a:pPr lvl="1"/>
            <a:r>
              <a:rPr lang="en-US" sz="2400" dirty="0"/>
              <a:t>Evergreen coniferous trees</a:t>
            </a:r>
          </a:p>
          <a:p>
            <a:r>
              <a:rPr lang="en-US" sz="2800" dirty="0"/>
              <a:t>Cold (northern) coniferous forest</a:t>
            </a:r>
          </a:p>
          <a:p>
            <a:pPr lvl="1"/>
            <a:r>
              <a:rPr lang="en-US" sz="2400" dirty="0"/>
              <a:t>Also called boreal forests or taigas</a:t>
            </a:r>
          </a:p>
          <a:p>
            <a:pPr lvl="1"/>
            <a:r>
              <a:rPr lang="en-US" sz="2400" dirty="0"/>
              <a:t>South of arctic tundra</a:t>
            </a:r>
          </a:p>
          <a:p>
            <a:pPr lvl="1"/>
            <a:r>
              <a:rPr lang="en-US" sz="2400" dirty="0"/>
              <a:t>Cold winters and short summers</a:t>
            </a:r>
            <a:endParaRPr lang="en-US" sz="2800" dirty="0"/>
          </a:p>
        </p:txBody>
      </p:sp>
    </p:spTree>
    <p:extLst>
      <p:ext uri="{BB962C8B-B14F-4D97-AF65-F5344CB8AC3E}">
        <p14:creationId xmlns:p14="http://schemas.microsoft.com/office/powerpoint/2010/main" val="3788458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noChangeArrowheads="1"/>
          </p:cNvSpPr>
          <p:nvPr>
            <p:ph type="title"/>
          </p:nvPr>
        </p:nvSpPr>
        <p:spPr/>
        <p:txBody>
          <a:bodyPr>
            <a:normAutofit fontScale="90000"/>
          </a:bodyPr>
          <a:lstStyle/>
          <a:p>
            <a:r>
              <a:rPr lang="en-US" dirty="0"/>
              <a:t>Mountains Play Important Ecological Roles</a:t>
            </a:r>
            <a:br>
              <a:rPr lang="en-US" dirty="0"/>
            </a:br>
            <a:r>
              <a:rPr lang="en-US" dirty="0"/>
              <a:t>(1 of 2)</a:t>
            </a:r>
          </a:p>
        </p:txBody>
      </p:sp>
      <p:sp>
        <p:nvSpPr>
          <p:cNvPr id="50179" name="Content Placeholder 3"/>
          <p:cNvSpPr>
            <a:spLocks noGrp="1" noChangeArrowheads="1"/>
          </p:cNvSpPr>
          <p:nvPr>
            <p:ph idx="1"/>
          </p:nvPr>
        </p:nvSpPr>
        <p:spPr/>
        <p:txBody>
          <a:bodyPr/>
          <a:lstStyle/>
          <a:p>
            <a:r>
              <a:rPr lang="en-US"/>
              <a:t>Mountains – steep or high elevation lands</a:t>
            </a:r>
          </a:p>
          <a:p>
            <a:pPr lvl="1"/>
            <a:r>
              <a:rPr lang="en-US"/>
              <a:t>Large portion of world’s forests</a:t>
            </a:r>
          </a:p>
          <a:p>
            <a:pPr lvl="1"/>
            <a:r>
              <a:rPr lang="en-US"/>
              <a:t>Islands of biodiversity </a:t>
            </a:r>
          </a:p>
          <a:p>
            <a:pPr lvl="1"/>
            <a:r>
              <a:rPr lang="en-US"/>
              <a:t>Habitats for endemic species</a:t>
            </a:r>
          </a:p>
          <a:p>
            <a:pPr lvl="1"/>
            <a:r>
              <a:rPr lang="en-US"/>
              <a:t>Help regulate the earth’s climate</a:t>
            </a:r>
          </a:p>
          <a:p>
            <a:pPr lvl="1"/>
            <a:r>
              <a:rPr lang="en-US"/>
              <a:t>Major storehouses of water</a:t>
            </a:r>
          </a:p>
          <a:p>
            <a:pPr lvl="2"/>
            <a:r>
              <a:rPr lang="en-US"/>
              <a:t>Role in hydrologic cycle</a:t>
            </a:r>
            <a:endParaRPr lang="en-US" dirty="0"/>
          </a:p>
        </p:txBody>
      </p:sp>
    </p:spTree>
    <p:extLst>
      <p:ext uri="{BB962C8B-B14F-4D97-AF65-F5344CB8AC3E}">
        <p14:creationId xmlns:p14="http://schemas.microsoft.com/office/powerpoint/2010/main" val="940867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noChangeArrowheads="1"/>
          </p:cNvSpPr>
          <p:nvPr>
            <p:ph type="title"/>
          </p:nvPr>
        </p:nvSpPr>
        <p:spPr>
          <a:xfrm>
            <a:off x="45720" y="27709"/>
            <a:ext cx="9052560" cy="1039091"/>
          </a:xfrm>
        </p:spPr>
        <p:txBody>
          <a:bodyPr>
            <a:normAutofit fontScale="90000"/>
          </a:bodyPr>
          <a:lstStyle/>
          <a:p>
            <a:r>
              <a:rPr lang="en-US" dirty="0"/>
              <a:t>Mountains Play Important Ecological Roles</a:t>
            </a:r>
            <a:br>
              <a:rPr lang="en-US" dirty="0"/>
            </a:br>
            <a:r>
              <a:rPr lang="en-US" dirty="0"/>
              <a:t>(2 of 2)</a:t>
            </a:r>
          </a:p>
        </p:txBody>
      </p:sp>
      <p:pic>
        <p:nvPicPr>
          <p:cNvPr id="3" name="Picture 2" descr="A photo shows mountain ranges. A lake is shown at the base of the mountain ranges which is surrounded by trees and grassl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47800"/>
            <a:ext cx="6526114" cy="4232633"/>
          </a:xfrm>
          <a:prstGeom prst="rect">
            <a:avLst/>
          </a:prstGeom>
        </p:spPr>
      </p:pic>
    </p:spTree>
    <p:extLst>
      <p:ext uri="{BB962C8B-B14F-4D97-AF65-F5344CB8AC3E}">
        <p14:creationId xmlns:p14="http://schemas.microsoft.com/office/powerpoint/2010/main" val="191928636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Concepts: Valuation of Natural Capital</a:t>
            </a:r>
            <a:br>
              <a:rPr lang="en-US" dirty="0"/>
            </a:br>
            <a:r>
              <a:rPr lang="en-US" dirty="0"/>
              <a:t>(1 of 3)</a:t>
            </a:r>
          </a:p>
        </p:txBody>
      </p:sp>
      <p:sp>
        <p:nvSpPr>
          <p:cNvPr id="3" name="Content Placeholder 2"/>
          <p:cNvSpPr>
            <a:spLocks noGrp="1"/>
          </p:cNvSpPr>
          <p:nvPr>
            <p:ph idx="1"/>
          </p:nvPr>
        </p:nvSpPr>
        <p:spPr/>
        <p:txBody>
          <a:bodyPr/>
          <a:lstStyle/>
          <a:p>
            <a:r>
              <a:rPr lang="en-US" dirty="0"/>
              <a:t>Robert </a:t>
            </a:r>
            <a:r>
              <a:rPr lang="en-US" dirty="0" err="1"/>
              <a:t>Costanza</a:t>
            </a:r>
            <a:r>
              <a:rPr lang="en-US" dirty="0"/>
              <a:t> and his colleagues estimate the economic value of ecosystem services by the earth’s forests to be $15.6 trillion per year</a:t>
            </a:r>
          </a:p>
          <a:p>
            <a:r>
              <a:rPr lang="en-US" dirty="0"/>
              <a:t>Far greater in value than the amount of money the felled timber would bring</a:t>
            </a:r>
          </a:p>
          <a:p>
            <a:r>
              <a:rPr lang="en-US" dirty="0"/>
              <a:t>Underpricing of natural resources when not considering the services they provide leads to unsustainable management.</a:t>
            </a:r>
          </a:p>
        </p:txBody>
      </p:sp>
    </p:spTree>
    <p:extLst>
      <p:ext uri="{BB962C8B-B14F-4D97-AF65-F5344CB8AC3E}">
        <p14:creationId xmlns:p14="http://schemas.microsoft.com/office/powerpoint/2010/main" val="1696863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Concepts: Valuation of Natural Capital</a:t>
            </a:r>
            <a:br>
              <a:rPr lang="en-US" dirty="0"/>
            </a:br>
            <a:r>
              <a:rPr lang="en-US" dirty="0"/>
              <a:t>(2 of 3)</a:t>
            </a:r>
          </a:p>
        </p:txBody>
      </p:sp>
      <p:sp>
        <p:nvSpPr>
          <p:cNvPr id="3" name="Content Placeholder 2"/>
          <p:cNvSpPr>
            <a:spLocks noGrp="1"/>
          </p:cNvSpPr>
          <p:nvPr>
            <p:ph idx="1"/>
          </p:nvPr>
        </p:nvSpPr>
        <p:spPr/>
        <p:txBody>
          <a:bodyPr/>
          <a:lstStyle/>
          <a:p>
            <a:r>
              <a:rPr lang="en-US" dirty="0"/>
              <a:t>Important ecosystem services include	</a:t>
            </a:r>
          </a:p>
          <a:p>
            <a:pPr lvl="1"/>
            <a:r>
              <a:rPr lang="en-US" dirty="0"/>
              <a:t>Pollination</a:t>
            </a:r>
          </a:p>
          <a:p>
            <a:pPr lvl="1"/>
            <a:r>
              <a:rPr lang="en-US" dirty="0"/>
              <a:t>Clean water</a:t>
            </a:r>
          </a:p>
          <a:p>
            <a:pPr lvl="1"/>
            <a:r>
              <a:rPr lang="en-US" dirty="0"/>
              <a:t>Seed dispersal</a:t>
            </a:r>
          </a:p>
          <a:p>
            <a:pPr lvl="1"/>
            <a:r>
              <a:rPr lang="en-US" dirty="0"/>
              <a:t>Soil fertility</a:t>
            </a:r>
          </a:p>
          <a:p>
            <a:pPr lvl="1"/>
            <a:r>
              <a:rPr lang="en-US" dirty="0"/>
              <a:t>Decomposition of organic waste</a:t>
            </a:r>
          </a:p>
          <a:p>
            <a:pPr lvl="1"/>
            <a:r>
              <a:rPr lang="en-US" dirty="0"/>
              <a:t>Pest control</a:t>
            </a:r>
          </a:p>
          <a:p>
            <a:pPr lvl="1"/>
            <a:r>
              <a:rPr lang="en-US" dirty="0"/>
              <a:t>Flood control</a:t>
            </a:r>
          </a:p>
          <a:p>
            <a:pPr lvl="1"/>
            <a:r>
              <a:rPr lang="en-US" dirty="0"/>
              <a:t>Climate regulation</a:t>
            </a:r>
          </a:p>
          <a:p>
            <a:pPr lvl="1"/>
            <a:r>
              <a:rPr lang="en-US" dirty="0"/>
              <a:t>Cycling of nutrients</a:t>
            </a:r>
          </a:p>
        </p:txBody>
      </p:sp>
    </p:spTree>
    <p:extLst>
      <p:ext uri="{BB962C8B-B14F-4D97-AF65-F5344CB8AC3E}">
        <p14:creationId xmlns:p14="http://schemas.microsoft.com/office/powerpoint/2010/main" val="351150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Concepts: Valuation of Natural Capital (3 of 3)</a:t>
            </a:r>
          </a:p>
        </p:txBody>
      </p:sp>
      <p:pic>
        <p:nvPicPr>
          <p:cNvPr id="6" name="Picture 5">
            <a:extLst>
              <a:ext uri="{FF2B5EF4-FFF2-40B4-BE49-F238E27FC236}">
                <a16:creationId xmlns:a16="http://schemas.microsoft.com/office/drawing/2014/main" id="{36BD7432-6C6B-4A60-BCF5-06E7609FC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00200"/>
            <a:ext cx="7375320" cy="4343400"/>
          </a:xfrm>
          <a:prstGeom prst="rect">
            <a:avLst/>
          </a:prstGeom>
        </p:spPr>
      </p:pic>
    </p:spTree>
    <p:extLst>
      <p:ext uri="{BB962C8B-B14F-4D97-AF65-F5344CB8AC3E}">
        <p14:creationId xmlns:p14="http://schemas.microsoft.com/office/powerpoint/2010/main" val="105429992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noChangeArrowheads="1"/>
          </p:cNvSpPr>
          <p:nvPr>
            <p:ph type="title"/>
          </p:nvPr>
        </p:nvSpPr>
        <p:spPr/>
        <p:txBody>
          <a:bodyPr>
            <a:normAutofit fontScale="90000"/>
          </a:bodyPr>
          <a:lstStyle/>
          <a:p>
            <a:r>
              <a:rPr lang="en-US" dirty="0"/>
              <a:t>Humans Have Disturbed Much of the Earth’s Land (1 of 2)</a:t>
            </a:r>
          </a:p>
        </p:txBody>
      </p:sp>
      <p:sp>
        <p:nvSpPr>
          <p:cNvPr id="52227" name="Content Placeholder 3"/>
          <p:cNvSpPr>
            <a:spLocks noGrp="1" noChangeArrowheads="1"/>
          </p:cNvSpPr>
          <p:nvPr>
            <p:ph idx="1"/>
          </p:nvPr>
        </p:nvSpPr>
        <p:spPr/>
        <p:txBody>
          <a:bodyPr/>
          <a:lstStyle/>
          <a:p>
            <a:r>
              <a:rPr lang="en-US"/>
              <a:t>About 60% of world’s major terrestrial ecosystems being degraded or used unsustainably</a:t>
            </a:r>
          </a:p>
          <a:p>
            <a:r>
              <a:rPr lang="en-US"/>
              <a:t>The human ecological footprint is spreading across the globe</a:t>
            </a:r>
            <a:endParaRPr lang="en-US" dirty="0"/>
          </a:p>
        </p:txBody>
      </p:sp>
    </p:spTree>
    <p:extLst>
      <p:ext uri="{BB962C8B-B14F-4D97-AF65-F5344CB8AC3E}">
        <p14:creationId xmlns:p14="http://schemas.microsoft.com/office/powerpoint/2010/main" val="2618944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a:xfrm>
            <a:off x="45720" y="27709"/>
            <a:ext cx="9052560" cy="1039091"/>
          </a:xfrm>
        </p:spPr>
        <p:txBody>
          <a:bodyPr>
            <a:normAutofit fontScale="90000"/>
          </a:bodyPr>
          <a:lstStyle/>
          <a:p>
            <a:r>
              <a:rPr lang="en-US" dirty="0"/>
              <a:t>Humans Have Disturbed Much of the Earth’s Land (2 of 2)</a:t>
            </a:r>
          </a:p>
        </p:txBody>
      </p:sp>
      <p:pic>
        <p:nvPicPr>
          <p:cNvPr id="2" name="Picture 1" descr="An illustration provides information about Major Human Impacts on Terrestrial Ecosystems. The photo comprises of four sections. The first section shows a desert covered with dry sand and a small photo on it shows a board with the text that reads “Las Vegas” and labeled as deserts. The second section shows grasslands and another photo on top of it shows a field which is covered with crops to harvest and a huge device is used to support the harvesting of crops and the second photo is labeled as Grasslands. The third section shows a dense forest and a photo on the top of it shows a bare land with a few trees in distant view. The fourth section shows mountain ranges and a rain shadow region shown and the small photo on it shows vegetation on the hilly area. The text below the deserts photo reads, “large desert cities, destruction of soil and underground habitat by off-road vehicles, depletion of ground water, and land disturbance and pollution from mineral extraction.” The text below the grasslands photo reads, “Conversion to cropland, release of carbon-di-oxide to atmosphere from burning grassland, overgrazing by livestock, and oil production and off-road vehicles in arctic tundra.” The text below the forests reads, “Clearing for agriculture, livestock grazing, timber, and urban development, conversion of diverse forests to tree plantations, damage from off-road vehicles, and pollution of forest streams.” The text below the Mountains reads, “Agriculture, timber and mineral extraction, hydroelectric dams and reservoirs, air pollution blowing in from urban areas and power plants, and soil damage from off-road vehicles.” The entire text is encapsulated in a box and the heading reads “Natural Capital Degrad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082" y="1524000"/>
            <a:ext cx="6542116" cy="4285211"/>
          </a:xfrm>
          <a:prstGeom prst="rect">
            <a:avLst/>
          </a:prstGeom>
        </p:spPr>
      </p:pic>
    </p:spTree>
    <p:extLst>
      <p:ext uri="{BB962C8B-B14F-4D97-AF65-F5344CB8AC3E}">
        <p14:creationId xmlns:p14="http://schemas.microsoft.com/office/powerpoint/2010/main" val="215176207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Weather is Affected by Moving Masses of Warm or Cold </a:t>
            </a:r>
            <a:r>
              <a:rPr lang="en-US"/>
              <a:t>Air (2 </a:t>
            </a:r>
            <a:r>
              <a:rPr lang="en-US" dirty="0"/>
              <a:t>of 2)</a:t>
            </a:r>
          </a:p>
        </p:txBody>
      </p:sp>
      <p:sp>
        <p:nvSpPr>
          <p:cNvPr id="2" name="Content Placeholder 1"/>
          <p:cNvSpPr>
            <a:spLocks noGrp="1"/>
          </p:cNvSpPr>
          <p:nvPr>
            <p:ph idx="1"/>
          </p:nvPr>
        </p:nvSpPr>
        <p:spPr/>
        <p:txBody>
          <a:bodyPr/>
          <a:lstStyle/>
          <a:p>
            <a:r>
              <a:rPr lang="en-US"/>
              <a:t>Cold front</a:t>
            </a:r>
          </a:p>
          <a:p>
            <a:pPr lvl="1"/>
            <a:r>
              <a:rPr lang="en-US"/>
              <a:t>Advancing cold air mass stays close to the ground, wedging below warmer air</a:t>
            </a:r>
          </a:p>
          <a:p>
            <a:pPr lvl="1"/>
            <a:r>
              <a:rPr lang="en-US"/>
              <a:t>Produces rapidly moving, towering clouds called thunderheads</a:t>
            </a:r>
          </a:p>
          <a:p>
            <a:pPr lvl="2"/>
            <a:r>
              <a:rPr lang="en-US"/>
              <a:t>Can cause high surface winds and thunderstorms as it passes through</a:t>
            </a:r>
            <a:endParaRPr lang="en-US" dirty="0"/>
          </a:p>
        </p:txBody>
      </p:sp>
    </p:spTree>
    <p:extLst>
      <p:ext uri="{BB962C8B-B14F-4D97-AF65-F5344CB8AC3E}">
        <p14:creationId xmlns:p14="http://schemas.microsoft.com/office/powerpoint/2010/main" val="3216339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Weather is Affected by Atmospheric Pressure and Wind Patterns (1 of 5)</a:t>
            </a:r>
          </a:p>
        </p:txBody>
      </p:sp>
      <p:sp>
        <p:nvSpPr>
          <p:cNvPr id="2" name="Content Placeholder 1"/>
          <p:cNvSpPr>
            <a:spLocks noGrp="1"/>
          </p:cNvSpPr>
          <p:nvPr>
            <p:ph idx="1"/>
          </p:nvPr>
        </p:nvSpPr>
        <p:spPr/>
        <p:txBody>
          <a:bodyPr/>
          <a:lstStyle/>
          <a:p>
            <a:r>
              <a:rPr lang="en-US"/>
              <a:t>Atmospheric pressure</a:t>
            </a:r>
          </a:p>
          <a:p>
            <a:pPr lvl="1"/>
            <a:r>
              <a:rPr lang="en-US"/>
              <a:t>Greater near the earth’s surface</a:t>
            </a:r>
          </a:p>
          <a:p>
            <a:r>
              <a:rPr lang="en-US"/>
              <a:t>High pressure air mass contains cool, dense air</a:t>
            </a:r>
          </a:p>
          <a:p>
            <a:r>
              <a:rPr lang="en-US"/>
              <a:t>Low pressure air mass contains low-density, warm air</a:t>
            </a:r>
          </a:p>
          <a:p>
            <a:pPr lvl="1"/>
            <a:r>
              <a:rPr lang="en-US"/>
              <a:t>Air rises, expands, and cools</a:t>
            </a:r>
          </a:p>
          <a:p>
            <a:pPr lvl="1"/>
            <a:r>
              <a:rPr lang="en-US"/>
              <a:t>Condenses when temperature drops below dew point</a:t>
            </a:r>
            <a:endParaRPr lang="en-US" dirty="0"/>
          </a:p>
        </p:txBody>
      </p:sp>
    </p:spTree>
    <p:extLst>
      <p:ext uri="{BB962C8B-B14F-4D97-AF65-F5344CB8AC3E}">
        <p14:creationId xmlns:p14="http://schemas.microsoft.com/office/powerpoint/2010/main" val="94767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 y="27709"/>
            <a:ext cx="9052560" cy="1039091"/>
          </a:xfrm>
        </p:spPr>
        <p:txBody>
          <a:bodyPr>
            <a:normAutofit fontScale="90000"/>
          </a:bodyPr>
          <a:lstStyle/>
          <a:p>
            <a:r>
              <a:rPr lang="en-US" dirty="0"/>
              <a:t>Weather is Affected by Atmospheric Pressure and Wind Patterns (2 of 5)</a:t>
            </a:r>
          </a:p>
        </p:txBody>
      </p:sp>
      <p:pic>
        <p:nvPicPr>
          <p:cNvPr id="3" name="Picture 2" descr="An Illustration has two sections with three-dimensional cuboid each. The first section on the left represents a warm front and on the right represents a cold front. The warm front surface is a sloping curved surface which lies in between the cool air mass and the warm air mass and is indicated by a curved arrow mark. The cold front surface is formed at the center between the cool air mass and the warm air mass. At the top side of the cuboid is the Anvil top and the arrow marks are indicated moving on both the right and left hand sides in the cold front surfa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08" y="2033808"/>
            <a:ext cx="8482584" cy="2461992"/>
          </a:xfrm>
          <a:prstGeom prst="rect">
            <a:avLst/>
          </a:prstGeom>
        </p:spPr>
      </p:pic>
    </p:spTree>
    <p:extLst>
      <p:ext uri="{BB962C8B-B14F-4D97-AF65-F5344CB8AC3E}">
        <p14:creationId xmlns:p14="http://schemas.microsoft.com/office/powerpoint/2010/main" val="297206889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Weather is Affected by Atmospheric Pressure and Wind Patterns (3 of 5)</a:t>
            </a:r>
          </a:p>
        </p:txBody>
      </p:sp>
      <p:sp>
        <p:nvSpPr>
          <p:cNvPr id="2" name="Content Placeholder 1"/>
          <p:cNvSpPr>
            <a:spLocks noGrp="1"/>
          </p:cNvSpPr>
          <p:nvPr>
            <p:ph idx="1"/>
          </p:nvPr>
        </p:nvSpPr>
        <p:spPr/>
        <p:txBody>
          <a:bodyPr/>
          <a:lstStyle/>
          <a:p>
            <a:r>
              <a:rPr lang="en-US"/>
              <a:t>Jet streams</a:t>
            </a:r>
          </a:p>
          <a:p>
            <a:pPr lvl="1"/>
            <a:r>
              <a:rPr lang="en-US"/>
              <a:t>Powerful winds that circle the globe</a:t>
            </a:r>
          </a:p>
          <a:p>
            <a:r>
              <a:rPr lang="en-US"/>
              <a:t>El Niño-Southern Oscillation (ENSO)</a:t>
            </a:r>
          </a:p>
          <a:p>
            <a:pPr lvl="1"/>
            <a:r>
              <a:rPr lang="en-US"/>
              <a:t>Periodic change in wind patterns in the Pacific Ocean</a:t>
            </a:r>
          </a:p>
          <a:p>
            <a:pPr lvl="1"/>
            <a:r>
              <a:rPr lang="en-US"/>
              <a:t>Results in drier weather in some areas and wetter in others</a:t>
            </a:r>
          </a:p>
          <a:p>
            <a:pPr lvl="1"/>
            <a:r>
              <a:rPr lang="en-US"/>
              <a:t>Can alter conditions over two-thirds of the world</a:t>
            </a:r>
            <a:endParaRPr lang="en-US" dirty="0"/>
          </a:p>
        </p:txBody>
      </p:sp>
    </p:spTree>
    <p:extLst>
      <p:ext uri="{BB962C8B-B14F-4D97-AF65-F5344CB8AC3E}">
        <p14:creationId xmlns:p14="http://schemas.microsoft.com/office/powerpoint/2010/main" val="2875139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VERSION" val="XP"/>
  <p:tag name="ISGAMESHOW" val="False"/>
</p:tagLst>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5482</TotalTime>
  <Words>3034</Words>
  <Application>Microsoft Office PowerPoint</Application>
  <PresentationFormat>On-screen Show (4:3)</PresentationFormat>
  <Paragraphs>322</Paragraphs>
  <Slides>59</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Ｐゴシック</vt:lpstr>
      <vt:lpstr>Arial</vt:lpstr>
      <vt:lpstr>Calibri</vt:lpstr>
      <vt:lpstr>Courier New</vt:lpstr>
      <vt:lpstr>Frutiger LT Std 45 Light</vt:lpstr>
      <vt:lpstr>Verdana</vt:lpstr>
      <vt:lpstr>Wingdings</vt:lpstr>
      <vt:lpstr>Sample</vt:lpstr>
      <vt:lpstr>Exploring Environmental Science for AP®</vt:lpstr>
      <vt:lpstr>Core Case Study: African Savanna (1 of 2)</vt:lpstr>
      <vt:lpstr>Core Case Study: African Savanna (2 of 2)</vt:lpstr>
      <vt:lpstr>7.1 What Factors Influence Weather? </vt:lpstr>
      <vt:lpstr>Weather is Affected by Moving Masses of Warm or Cold Air (1 of 2)</vt:lpstr>
      <vt:lpstr>Weather is Affected by Moving Masses of Warm or Cold Air (2 of 2)</vt:lpstr>
      <vt:lpstr>Weather is Affected by Atmospheric Pressure and Wind Patterns (1 of 5)</vt:lpstr>
      <vt:lpstr>Weather is Affected by Atmospheric Pressure and Wind Patterns (2 of 5)</vt:lpstr>
      <vt:lpstr>Weather is Affected by Atmospheric Pressure and Wind Patterns (3 of 5)</vt:lpstr>
      <vt:lpstr>Weather is Affected by Atmospheric Pressure and Wind Patterns (4 of 5)</vt:lpstr>
      <vt:lpstr>Weather is Affected by Atmospheric Pressure and Wind Patterns (5 of 5)</vt:lpstr>
      <vt:lpstr>Tornados and Tropical Cyclones Are Violent Weather Extremes (1 of 3)</vt:lpstr>
      <vt:lpstr>Tornados and Tropical Cyclones Are Violent Weather Extremes (2 of 3)</vt:lpstr>
      <vt:lpstr>Tornados and Tropical Cyclones Are Violent Weather Extremes (3 of 3)</vt:lpstr>
      <vt:lpstr>7.2 What Factors Influence Climate? </vt:lpstr>
      <vt:lpstr>Several Factors Affect Regional Climates (1 of 7)</vt:lpstr>
      <vt:lpstr>Several Factors Affect Regional Climates (2 of 7)</vt:lpstr>
      <vt:lpstr>Several Factors Affect Regional Climates (3 of 7)</vt:lpstr>
      <vt:lpstr>Several Factors Affect Regional Climates (4 of 7)</vt:lpstr>
      <vt:lpstr>Several Factors Affect Regional Climates (5 of 7)</vt:lpstr>
      <vt:lpstr>Several Factors Affect Regional Climates (6 of 7)</vt:lpstr>
      <vt:lpstr>Several Factors Affect Regional Climates (7 of 7)</vt:lpstr>
      <vt:lpstr>Greenhouse Gases Warm the Lower Atmosphere</vt:lpstr>
      <vt:lpstr>The Earth’s Surface Features Affect Local Climates (1 of 2)</vt:lpstr>
      <vt:lpstr>The Earth’s Surface Features Affect Local Climates (2 of 2)</vt:lpstr>
      <vt:lpstr>7.3 How Does Climate Affect the Nature and Locations of Biomes? (1 of 3)</vt:lpstr>
      <vt:lpstr>7.3 How Does Climate Affect the Nature and Locations of Biomes? (2 of 3)</vt:lpstr>
      <vt:lpstr>7.3 How Does Climate Affect the Nature and Locations of Biomes? (3 of 3)</vt:lpstr>
      <vt:lpstr>Three Types of Deserts (1 of 4) </vt:lpstr>
      <vt:lpstr>Three Types of Deserts (2 of 4) </vt:lpstr>
      <vt:lpstr>Three Types of Deserts (3 of 4) </vt:lpstr>
      <vt:lpstr>Three Types of Deserts (4 of 4) </vt:lpstr>
      <vt:lpstr>Science Focus 7.1: Staying Alive in the Desert (1 of 2)</vt:lpstr>
      <vt:lpstr>Science Focus 7.1: Staying Alive in the Desert  (2 of 2)</vt:lpstr>
      <vt:lpstr>Three Types of Grasslands (1 of 7)</vt:lpstr>
      <vt:lpstr>Three Types of Grasslands (2 of 7)</vt:lpstr>
      <vt:lpstr>Three Types of Grasslands (3 of 7)</vt:lpstr>
      <vt:lpstr>Three Types of Grasslands (4 of 7)</vt:lpstr>
      <vt:lpstr>Three Types of Grasslands (5 of 7)</vt:lpstr>
      <vt:lpstr>Three Types of Grasslands (6 of 7)</vt:lpstr>
      <vt:lpstr>Three Types of Grasslands (7 of 7)</vt:lpstr>
      <vt:lpstr>Chaparral: A Dry, Temperate Biome (1 of 2)</vt:lpstr>
      <vt:lpstr>Chaparral: A Dry, Temperate Biome (2 of 2)</vt:lpstr>
      <vt:lpstr>Three Types of Forests (1 of 9)</vt:lpstr>
      <vt:lpstr>Three Types of Forests (2 of 9)</vt:lpstr>
      <vt:lpstr>Three Types of Forests (3 of 9)</vt:lpstr>
      <vt:lpstr>Three Types of Forests (4 of 9)</vt:lpstr>
      <vt:lpstr>Three Types of Forests (5 of 9)</vt:lpstr>
      <vt:lpstr>Three Types of Forests (6 of 9)</vt:lpstr>
      <vt:lpstr>Three Types of Forests (7 of 9)</vt:lpstr>
      <vt:lpstr>Three Types of Forests (8 of 9)</vt:lpstr>
      <vt:lpstr>Three Types of Forests (9 of 9)</vt:lpstr>
      <vt:lpstr>Mountains Play Important Ecological Roles (1 of 2)</vt:lpstr>
      <vt:lpstr>Mountains Play Important Ecological Roles (2 of 2)</vt:lpstr>
      <vt:lpstr>Critical Concepts: Valuation of Natural Capital (1 of 3)</vt:lpstr>
      <vt:lpstr>Critical Concepts: Valuation of Natural Capital (2 of 3)</vt:lpstr>
      <vt:lpstr>Critical Concepts: Valuation of Natural Capital (3 of 3)</vt:lpstr>
      <vt:lpstr>Humans Have Disturbed Much of the Earth’s Land (1 of 2)</vt:lpstr>
      <vt:lpstr>Humans Have Disturbed Much of the Earth’s Land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Climate and Biodiversity</dc:title>
  <dc:creator>Tyler</dc:creator>
  <cp:lastModifiedBy>Anderson, John W</cp:lastModifiedBy>
  <cp:revision>427</cp:revision>
  <dcterms:created xsi:type="dcterms:W3CDTF">2013-09-12T16:10:24Z</dcterms:created>
  <dcterms:modified xsi:type="dcterms:W3CDTF">2018-09-25T16:52:34Z</dcterms:modified>
</cp:coreProperties>
</file>