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1"/>
  </p:notesMasterIdLst>
  <p:handoutMasterIdLst>
    <p:handoutMasterId r:id="rId52"/>
  </p:handoutMasterIdLst>
  <p:sldIdLst>
    <p:sldId id="371"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5" autoAdjust="0"/>
    <p:restoredTop sz="88810" autoAdjust="0"/>
  </p:normalViewPr>
  <p:slideViewPr>
    <p:cSldViewPr>
      <p:cViewPr>
        <p:scale>
          <a:sx n="69" d="100"/>
          <a:sy n="69" d="100"/>
        </p:scale>
        <p:origin x="-1098" y="-72"/>
      </p:cViewPr>
      <p:guideLst>
        <p:guide orient="horz" pos="2160"/>
        <p:guide pos="2880"/>
      </p:guideLst>
    </p:cSldViewPr>
  </p:slideViewPr>
  <p:outlineViewPr>
    <p:cViewPr>
      <p:scale>
        <a:sx n="33" d="100"/>
        <a:sy n="33" d="100"/>
      </p:scale>
      <p:origin x="0" y="16938"/>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shadeToTitle="1">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22D3EB-1495-499B-B64D-20D00D6122DB}"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14EA30-3419-4C5E-BFCC-9EA77A96FB73}" type="slidenum">
              <a:rPr lang="en-US" smtClean="0"/>
              <a:t>‹#›</a:t>
            </a:fld>
            <a:endParaRPr lang="en-US"/>
          </a:p>
        </p:txBody>
      </p:sp>
    </p:spTree>
    <p:extLst>
      <p:ext uri="{BB962C8B-B14F-4D97-AF65-F5344CB8AC3E}">
        <p14:creationId xmlns:p14="http://schemas.microsoft.com/office/powerpoint/2010/main" val="1645221067"/>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a:t>
            </a:fld>
            <a:endParaRPr lang="en-US" dirty="0"/>
          </a:p>
        </p:txBody>
      </p:sp>
    </p:spTree>
    <p:extLst>
      <p:ext uri="{BB962C8B-B14F-4D97-AF65-F5344CB8AC3E}">
        <p14:creationId xmlns:p14="http://schemas.microsoft.com/office/powerpoint/2010/main" val="396595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smtClean="0">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6AF159-8F4A-4D72-93DB-1625B2C2B8BB}" type="slidenum">
              <a:rPr lang="en-US" altLang="en-US">
                <a:cs typeface="Arial" panose="020B0604020202020204" pitchFamily="34" charset="0"/>
              </a:rPr>
              <a:pPr>
                <a:spcBef>
                  <a:spcPct val="0"/>
                </a:spcBef>
              </a:pPr>
              <a:t>11</a:t>
            </a:fld>
            <a:endParaRPr lang="en-US" altLang="en-US" dirty="0">
              <a:cs typeface="Arial" panose="020B0604020202020204" pitchFamily="34" charset="0"/>
            </a:endParaRPr>
          </a:p>
        </p:txBody>
      </p:sp>
    </p:spTree>
    <p:extLst>
      <p:ext uri="{BB962C8B-B14F-4D97-AF65-F5344CB8AC3E}">
        <p14:creationId xmlns:p14="http://schemas.microsoft.com/office/powerpoint/2010/main" val="237729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44.3 </a:t>
            </a:r>
            <a:r>
              <a:rPr lang="en-US" altLang="en-US" dirty="0" smtClean="0">
                <a:latin typeface="Arial" panose="020B0604020202020204" pitchFamily="34" charset="0"/>
                <a:ea typeface="ＭＳ Ｐゴシック" panose="020B0600070205080204" pitchFamily="34" charset="-128"/>
              </a:rPr>
              <a:t>Deforestation. Cropland that once was rainforest extends right up to the edge of Iguaçu national park, a World Heritage site that straddles the border between Brazil and  Argentina.</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93AF6B-E135-47B0-9151-34346A8DDE97}" type="slidenum">
              <a:rPr lang="en-US" altLang="en-US">
                <a:solidFill>
                  <a:srgbClr val="000000"/>
                </a:solidFill>
                <a:cs typeface="Arial" panose="020B0604020202020204" pitchFamily="34" charset="0"/>
              </a:rPr>
              <a:pPr>
                <a:spcBef>
                  <a:spcPct val="0"/>
                </a:spcBef>
              </a:pPr>
              <a:t>12</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97710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F07ED1E-D301-4D2A-BF8E-4D2E0C6C7D61}" type="slidenum">
              <a:rPr lang="en-US" altLang="en-US">
                <a:cs typeface="Arial" panose="020B0604020202020204" pitchFamily="34" charset="0"/>
              </a:rPr>
              <a:pPr>
                <a:spcBef>
                  <a:spcPct val="0"/>
                </a:spcBef>
              </a:pPr>
              <a:t>13</a:t>
            </a:fld>
            <a:endParaRPr lang="en-US" altLang="en-US" dirty="0">
              <a:cs typeface="Arial" panose="020B0604020202020204" pitchFamily="34" charset="0"/>
            </a:endParaRPr>
          </a:p>
        </p:txBody>
      </p:sp>
    </p:spTree>
    <p:extLst>
      <p:ext uri="{BB962C8B-B14F-4D97-AF65-F5344CB8AC3E}">
        <p14:creationId xmlns:p14="http://schemas.microsoft.com/office/powerpoint/2010/main" val="1050742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44.4 </a:t>
            </a:r>
            <a:r>
              <a:rPr lang="en-US" dirty="0" smtClean="0"/>
              <a:t>Effect of experimental deforestation on nutrient losses from soil. After deforestation, calcium (Ca) levels in runoff increased sixfold (gray). An undisturbed plot in the same forest showed no increase during this time (green).</a:t>
            </a:r>
            <a:endParaRPr lang="en-US" dirty="0"/>
          </a:p>
        </p:txBody>
      </p:sp>
      <p:sp>
        <p:nvSpPr>
          <p:cNvPr id="4" name="Slide Number Placeholder 3"/>
          <p:cNvSpPr>
            <a:spLocks noGrp="1"/>
          </p:cNvSpPr>
          <p:nvPr>
            <p:ph type="sldNum" sz="quarter" idx="10"/>
          </p:nvPr>
        </p:nvSpPr>
        <p:spPr/>
        <p:txBody>
          <a:bodyPr/>
          <a:lstStyle/>
          <a:p>
            <a:fld id="{4C6566F7-ECF0-4AE4-824A-F087C51769D6}" type="slidenum">
              <a:rPr lang="en-US" altLang="en-US" smtClean="0"/>
              <a:pPr/>
              <a:t>14</a:t>
            </a:fld>
            <a:endParaRPr lang="en-US" altLang="en-US" dirty="0"/>
          </a:p>
        </p:txBody>
      </p:sp>
    </p:spTree>
    <p:extLst>
      <p:ext uri="{BB962C8B-B14F-4D97-AF65-F5344CB8AC3E}">
        <p14:creationId xmlns:p14="http://schemas.microsoft.com/office/powerpoint/2010/main" val="26846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333659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356524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44.5 </a:t>
            </a:r>
            <a:r>
              <a:rPr lang="en-US" altLang="en-US" dirty="0" smtClean="0">
                <a:latin typeface="Arial" panose="020B0604020202020204" pitchFamily="34" charset="0"/>
                <a:ea typeface="ＭＳ Ｐゴシック" panose="020B0600070205080204" pitchFamily="34" charset="-128"/>
              </a:rPr>
              <a:t>Perils of plastic.</a:t>
            </a:r>
          </a:p>
          <a:p>
            <a:r>
              <a:rPr lang="en-US" altLang="en-US" b="0" dirty="0" smtClean="0">
                <a:latin typeface="Arial" panose="020B0604020202020204" pitchFamily="34" charset="0"/>
                <a:ea typeface="ＭＳ Ｐゴシック" panose="020B0600070205080204" pitchFamily="34" charset="-128"/>
              </a:rPr>
              <a:t>A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Juvenile sea lion with ring of discarded plastic around its neck. As the animal grows, the plastic will cut into its neck, causing a wound and impairing its ability to feed.</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Recently deceased Laysan albatross chick, dissected to reveal the contents of its gut. Scientists found more than 300 pieces of plastic inside the bird. One of the pieces had punctured its gut wall, resulting in its death. The chick was fed the plastic by its parents, who gathered the material from the ocean surface, mistaking it for food.</a:t>
            </a:r>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E331F6-6340-411F-97B6-81511439FD8D}" type="slidenum">
              <a:rPr lang="en-US" altLang="en-US">
                <a:solidFill>
                  <a:srgbClr val="000000"/>
                </a:solidFill>
                <a:cs typeface="Arial" panose="020B0604020202020204" pitchFamily="34" charset="0"/>
              </a:rPr>
              <a:pPr>
                <a:spcBef>
                  <a:spcPct val="0"/>
                </a:spcBef>
              </a:pPr>
              <a:t>17</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28287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215715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422127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34315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127841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2335166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150322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00310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86977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44.7 </a:t>
            </a:r>
            <a:r>
              <a:rPr lang="en-US" altLang="en-US" dirty="0" smtClean="0">
                <a:latin typeface="Arial" panose="020B0604020202020204" pitchFamily="34" charset="0"/>
                <a:ea typeface="ＭＳ Ｐゴシック" panose="020B0600070205080204" pitchFamily="34" charset="-128"/>
              </a:rPr>
              <a:t>Destruction of the ozone layer.</a:t>
            </a:r>
            <a:endParaRPr lang="en-US" altLang="en-US" b="1" dirty="0"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F3D879-37AC-4F35-9B1F-FD9C354C23AC}" type="slidenum">
              <a:rPr lang="en-US" altLang="en-US">
                <a:cs typeface="Arial" panose="020B0604020202020204" pitchFamily="34" charset="0"/>
              </a:rPr>
              <a:pPr>
                <a:spcBef>
                  <a:spcPct val="0"/>
                </a:spcBef>
              </a:pPr>
              <a:t>25</a:t>
            </a:fld>
            <a:endParaRPr lang="en-US" altLang="en-US" dirty="0">
              <a:cs typeface="Arial" panose="020B0604020202020204" pitchFamily="34" charset="0"/>
            </a:endParaRPr>
          </a:p>
        </p:txBody>
      </p:sp>
    </p:spTree>
    <p:extLst>
      <p:ext uri="{BB962C8B-B14F-4D97-AF65-F5344CB8AC3E}">
        <p14:creationId xmlns:p14="http://schemas.microsoft.com/office/powerpoint/2010/main" val="289361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095529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813193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73852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44.8 </a:t>
            </a:r>
            <a:r>
              <a:rPr lang="en-US" altLang="en-US" b="0" dirty="0" smtClean="0">
                <a:latin typeface="Arial" panose="020B0604020202020204" pitchFamily="34" charset="0"/>
                <a:ea typeface="ＭＳ Ｐゴシック" panose="020B0600070205080204" pitchFamily="34" charset="-128"/>
              </a:rPr>
              <a:t>Rising global temperature. The temperature anomaly is the amount a temperature deviates from average temperature during the interval from 1951 to 1980. Temperatures were measured at weather stations on land.</a:t>
            </a: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9AD007-A845-404F-8CCF-DDA07FB1806B}" type="slidenum">
              <a:rPr lang="en-US" altLang="en-US">
                <a:solidFill>
                  <a:srgbClr val="000000"/>
                </a:solidFill>
                <a:cs typeface="Arial" panose="020B0604020202020204" pitchFamily="34" charset="0"/>
              </a:rPr>
              <a:pPr>
                <a:spcBef>
                  <a:spcPct val="0"/>
                </a:spcBef>
              </a:pPr>
              <a:t>29</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429042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44.9 </a:t>
            </a:r>
            <a:r>
              <a:rPr lang="en-US" altLang="en-US" dirty="0" smtClean="0">
                <a:latin typeface="Arial" panose="020B0604020202020204" pitchFamily="34" charset="0"/>
                <a:ea typeface="ＭＳ Ｐゴシック" panose="020B0600070205080204" pitchFamily="34" charset="-128"/>
              </a:rPr>
              <a:t>Melting glaciers, a sign of a warming world. A recent study estimates that Alaska’s glaciers lost an average of 75 million tons of ice per year between 1994 and 2013.</a:t>
            </a: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A41031-A94E-4195-B107-1BEC3AD5C461}" type="slidenum">
              <a:rPr lang="en-US" altLang="en-US">
                <a:solidFill>
                  <a:srgbClr val="000000"/>
                </a:solidFill>
                <a:cs typeface="Arial" panose="020B0604020202020204" pitchFamily="34" charset="0"/>
              </a:rPr>
              <a:pPr>
                <a:spcBef>
                  <a:spcPct val="0"/>
                </a:spcBef>
              </a:pPr>
              <a:t>30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55446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44.1 </a:t>
            </a:r>
            <a:r>
              <a:rPr lang="en-US" dirty="0" smtClean="0"/>
              <a:t>Some endangered species of the United States. To learn more about these and other endangered species, visit the United States Fish and Wildlife Service’s website at www.fws.gov/endangered/.</a:t>
            </a:r>
          </a:p>
          <a:p>
            <a:r>
              <a:rPr lang="en-US" b="0" dirty="0" smtClean="0"/>
              <a:t>A</a:t>
            </a:r>
            <a:r>
              <a:rPr lang="en-US" b="1" dirty="0" smtClean="0"/>
              <a:t>  </a:t>
            </a:r>
            <a:r>
              <a:rPr lang="en-US" dirty="0" smtClean="0"/>
              <a:t>White abalone. </a:t>
            </a:r>
          </a:p>
          <a:p>
            <a:r>
              <a:rPr lang="en-US" b="0" dirty="0" smtClean="0"/>
              <a:t>B</a:t>
            </a:r>
            <a:r>
              <a:rPr lang="en-US" b="1" dirty="0" smtClean="0"/>
              <a:t>  </a:t>
            </a:r>
            <a:r>
              <a:rPr lang="en-US" dirty="0" err="1" smtClean="0"/>
              <a:t>Pyne’s</a:t>
            </a:r>
            <a:r>
              <a:rPr lang="en-US" dirty="0" smtClean="0"/>
              <a:t> ground plum.</a:t>
            </a:r>
          </a:p>
          <a:p>
            <a:r>
              <a:rPr lang="en-US" b="0" dirty="0" smtClean="0"/>
              <a:t>C</a:t>
            </a:r>
            <a:r>
              <a:rPr lang="en-US" b="1" dirty="0" smtClean="0"/>
              <a:t>  </a:t>
            </a:r>
            <a:r>
              <a:rPr lang="en-US" dirty="0" smtClean="0"/>
              <a:t>Texas blind salamander.</a:t>
            </a:r>
            <a:endParaRPr lang="en-US" dirty="0"/>
          </a:p>
        </p:txBody>
      </p:sp>
      <p:sp>
        <p:nvSpPr>
          <p:cNvPr id="4" name="Slide Number Placeholder 3"/>
          <p:cNvSpPr>
            <a:spLocks noGrp="1"/>
          </p:cNvSpPr>
          <p:nvPr>
            <p:ph type="sldNum" sz="quarter" idx="10"/>
          </p:nvPr>
        </p:nvSpPr>
        <p:spPr/>
        <p:txBody>
          <a:bodyPr/>
          <a:lstStyle/>
          <a:p>
            <a:fld id="{4C6566F7-ECF0-4AE4-824A-F087C51769D6}" type="slidenum">
              <a:rPr lang="en-US" altLang="en-US" smtClean="0"/>
              <a:pPr/>
              <a:t>4</a:t>
            </a:fld>
            <a:endParaRPr lang="en-US" altLang="en-US" dirty="0"/>
          </a:p>
        </p:txBody>
      </p:sp>
    </p:spTree>
    <p:extLst>
      <p:ext uri="{BB962C8B-B14F-4D97-AF65-F5344CB8AC3E}">
        <p14:creationId xmlns:p14="http://schemas.microsoft.com/office/powerpoint/2010/main" val="3229630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601833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242794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3568961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2075564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44.10 </a:t>
            </a:r>
            <a:r>
              <a:rPr lang="en-US" altLang="en-US" dirty="0" smtClean="0">
                <a:latin typeface="Arial" panose="020B0604020202020204" pitchFamily="34" charset="0"/>
                <a:ea typeface="ＭＳ Ｐゴシック" panose="020B0600070205080204" pitchFamily="34" charset="-128"/>
              </a:rPr>
              <a:t>The location and conservation status of the land ecoregions deemed most important by the World Wildlife Fund.</a:t>
            </a: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ED8031C-C2F4-4777-991E-E200B7AB30FE}" type="slidenum">
              <a:rPr lang="en-US" altLang="en-US">
                <a:solidFill>
                  <a:srgbClr val="000000"/>
                </a:solidFill>
                <a:cs typeface="Arial" panose="020B0604020202020204" pitchFamily="34" charset="0"/>
              </a:rPr>
              <a:pPr>
                <a:spcBef>
                  <a:spcPct val="0"/>
                </a:spcBef>
              </a:pPr>
              <a:t>35</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24920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44.11 </a:t>
            </a:r>
            <a:r>
              <a:rPr lang="en-US" altLang="en-US" dirty="0" smtClean="0">
                <a:latin typeface="Arial" panose="020B0604020202020204" pitchFamily="34" charset="0"/>
                <a:ea typeface="ＭＳ Ｐゴシック" panose="020B0600070205080204" pitchFamily="34" charset="-128"/>
              </a:rPr>
              <a:t>Klamath–Siskiyou forest, one of North America’s critical ecoregions. Endangered northern spotted owls (inset) are endemic to this coniferous forest.</a:t>
            </a: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BDBC20-86F6-4111-A021-893457DDE146}" type="slidenum">
              <a:rPr lang="en-US" altLang="en-US">
                <a:solidFill>
                  <a:srgbClr val="000000"/>
                </a:solidFill>
                <a:cs typeface="Arial" panose="020B0604020202020204" pitchFamily="34" charset="0"/>
              </a:rPr>
              <a:pPr>
                <a:spcBef>
                  <a:spcPct val="0"/>
                </a:spcBef>
              </a:pPr>
              <a:t>36</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88069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179832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44.12 </a:t>
            </a:r>
            <a:r>
              <a:rPr lang="en-US" altLang="en-US" dirty="0" smtClean="0">
                <a:latin typeface="Arial" panose="020B0604020202020204" pitchFamily="34" charset="0"/>
                <a:ea typeface="ＭＳ Ｐゴシック" panose="020B0600070205080204" pitchFamily="34" charset="-128"/>
              </a:rPr>
              <a:t>Ecological restoration in Louisiana’s Sabine National Wildlife Refuge. Where marshland has become open water, sediments are barged in and marsh grasses are planted on them. The squares are new sediment with marsh grass.</a:t>
            </a:r>
            <a:endParaRPr lang="en-US" altLang="en-US" b="1" dirty="0" smtClean="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B69007-1B06-4A1F-A8E8-0282406C15D7}" type="slidenum">
              <a:rPr lang="en-US" altLang="en-US">
                <a:cs typeface="Arial" panose="020B0604020202020204" pitchFamily="34" charset="0"/>
              </a:rPr>
              <a:pPr>
                <a:spcBef>
                  <a:spcPct val="0"/>
                </a:spcBef>
              </a:pPr>
              <a:t>38</a:t>
            </a:fld>
            <a:endParaRPr lang="en-US" altLang="en-US" dirty="0">
              <a:cs typeface="Arial" panose="020B0604020202020204" pitchFamily="34" charset="0"/>
            </a:endParaRPr>
          </a:p>
        </p:txBody>
      </p:sp>
    </p:spTree>
    <p:extLst>
      <p:ext uri="{BB962C8B-B14F-4D97-AF65-F5344CB8AC3E}">
        <p14:creationId xmlns:p14="http://schemas.microsoft.com/office/powerpoint/2010/main" val="2221941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1076663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129947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871154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44.13 </a:t>
            </a:r>
            <a:r>
              <a:rPr lang="en-US" altLang="en-US" dirty="0" smtClean="0">
                <a:latin typeface="Arial" panose="020B0604020202020204" pitchFamily="34" charset="0"/>
                <a:ea typeface="ＭＳ Ｐゴシック" panose="020B0600070205080204" pitchFamily="34" charset="-128"/>
              </a:rPr>
              <a:t>Environmental costs of resource extraction.</a:t>
            </a: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Bingham copper mine near Salt Lake City, Utah. This open pit mine is 4 kilometers (2.5 miles) wide and 1,200 meters (0.75 miles) deep, the largest man-made excavation on Earth.</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Pelican covered with oil that accidentally escaped from a deep sea-drilling platform in the Gulf of Mexico.</a:t>
            </a:r>
            <a:endParaRPr lang="en-US" altLang="en-US" b="1" dirty="0" smtClean="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AE0EBB-6005-451A-893D-FC217D32A855}" type="slidenum">
              <a:rPr lang="en-US" altLang="en-US">
                <a:solidFill>
                  <a:srgbClr val="000000"/>
                </a:solidFill>
                <a:cs typeface="Arial" panose="020B0604020202020204" pitchFamily="34" charset="0"/>
              </a:rPr>
              <a:pPr>
                <a:spcBef>
                  <a:spcPct val="0"/>
                </a:spcBef>
              </a:pPr>
              <a:t>41</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843971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4240837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986658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4210192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44.14 </a:t>
            </a:r>
            <a:r>
              <a:rPr lang="en-US" altLang="en-US" dirty="0" smtClean="0">
                <a:latin typeface="Arial" panose="020B0604020202020204" pitchFamily="34" charset="0"/>
                <a:ea typeface="ＭＳ Ｐゴシック" panose="020B0600070205080204" pitchFamily="34" charset="-128"/>
              </a:rPr>
              <a:t>Volunteers restoring the Little Salmon River in Idaho so that salmon can migrate upstream to their breeding grounds.</a:t>
            </a:r>
            <a:endParaRPr lang="en-US" altLang="en-US" b="1" dirty="0"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008100-A099-453F-9A4E-0024F1A7FE2A}" type="slidenum">
              <a:rPr lang="en-US" altLang="en-US">
                <a:solidFill>
                  <a:srgbClr val="000000"/>
                </a:solidFill>
                <a:cs typeface="Arial" panose="020B0604020202020204" pitchFamily="34" charset="0"/>
              </a:rPr>
              <a:pPr>
                <a:spcBef>
                  <a:spcPct val="0"/>
                </a:spcBef>
              </a:pPr>
              <a:t>45</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457772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3835821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3832567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44.15 </a:t>
            </a:r>
            <a:r>
              <a:rPr lang="en-US" dirty="0" smtClean="0"/>
              <a:t>Documenting biodiversity.</a:t>
            </a:r>
            <a:endParaRPr lang="en-US" dirty="0"/>
          </a:p>
        </p:txBody>
      </p:sp>
      <p:sp>
        <p:nvSpPr>
          <p:cNvPr id="4" name="Slide Number Placeholder 3"/>
          <p:cNvSpPr>
            <a:spLocks noGrp="1"/>
          </p:cNvSpPr>
          <p:nvPr>
            <p:ph type="sldNum" sz="quarter" idx="10"/>
          </p:nvPr>
        </p:nvSpPr>
        <p:spPr/>
        <p:txBody>
          <a:bodyPr/>
          <a:lstStyle/>
          <a:p>
            <a:fld id="{4C6566F7-ECF0-4AE4-824A-F087C51769D6}" type="slidenum">
              <a:rPr lang="en-US" altLang="en-US" smtClean="0"/>
              <a:pPr/>
              <a:t>48</a:t>
            </a:fld>
            <a:endParaRPr lang="en-US" altLang="en-US" dirty="0"/>
          </a:p>
        </p:txBody>
      </p:sp>
    </p:spTree>
    <p:extLst>
      <p:ext uri="{BB962C8B-B14F-4D97-AF65-F5344CB8AC3E}">
        <p14:creationId xmlns:p14="http://schemas.microsoft.com/office/powerpoint/2010/main" val="819711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49336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357673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298741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410950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3878E7-E8E0-4F92-95D7-444BB8C3694E}" type="slidenum">
              <a:rPr lang="en-US" altLang="en-US">
                <a:cs typeface="Arial" panose="020B0604020202020204" pitchFamily="34" charset="0"/>
              </a:rPr>
              <a:pPr>
                <a:spcBef>
                  <a:spcPct val="0"/>
                </a:spcBef>
              </a:pPr>
              <a:t>9</a:t>
            </a:fld>
            <a:endParaRPr lang="en-US" altLang="en-US" dirty="0">
              <a:cs typeface="Arial" panose="020B0604020202020204" pitchFamily="34" charset="0"/>
            </a:endParaRPr>
          </a:p>
        </p:txBody>
      </p:sp>
    </p:spTree>
    <p:extLst>
      <p:ext uri="{BB962C8B-B14F-4D97-AF65-F5344CB8AC3E}">
        <p14:creationId xmlns:p14="http://schemas.microsoft.com/office/powerpoint/2010/main" val="30315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44.2 </a:t>
            </a:r>
            <a:r>
              <a:rPr lang="en-US" altLang="en-US" dirty="0" smtClean="0">
                <a:latin typeface="Arial" panose="020B0604020202020204" pitchFamily="34" charset="0"/>
                <a:ea typeface="ＭＳ Ｐゴシック" panose="020B0600070205080204" pitchFamily="34" charset="-128"/>
              </a:rPr>
              <a:t>Dust storms, one outcome of desertification.</a:t>
            </a:r>
            <a:endParaRPr lang="en-US" altLang="en-US" b="1" dirty="0"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8491EB-DFB8-4462-983A-7216D3AED1B1}" type="slidenum">
              <a:rPr lang="en-US" altLang="en-US">
                <a:cs typeface="Arial" panose="020B0604020202020204" pitchFamily="34" charset="0"/>
              </a:rPr>
              <a:pPr>
                <a:spcBef>
                  <a:spcPct val="0"/>
                </a:spcBef>
              </a:pPr>
              <a:t>10</a:t>
            </a:fld>
            <a:endParaRPr lang="en-US" altLang="en-US" dirty="0">
              <a:cs typeface="Arial" panose="020B0604020202020204" pitchFamily="34" charset="0"/>
            </a:endParaRPr>
          </a:p>
        </p:txBody>
      </p:sp>
    </p:spTree>
    <p:extLst>
      <p:ext uri="{BB962C8B-B14F-4D97-AF65-F5344CB8AC3E}">
        <p14:creationId xmlns:p14="http://schemas.microsoft.com/office/powerpoint/2010/main" val="2688841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51555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994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34200" cy="14478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
        <p:nvSpPr>
          <p:cNvPr id="4" name="Content Placeholder 3"/>
          <p:cNvSpPr>
            <a:spLocks noGrp="1"/>
          </p:cNvSpPr>
          <p:nvPr>
            <p:ph sz="quarter" idx="11"/>
          </p:nvPr>
        </p:nvSpPr>
        <p:spPr>
          <a:xfrm>
            <a:off x="990600" y="3733800"/>
            <a:ext cx="7239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63482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66231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63867743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95800" y="2514600"/>
            <a:ext cx="4343400" cy="2663265"/>
          </a:xfrm>
        </p:spPr>
        <p:txBody>
          <a:bodyPr/>
          <a:lstStyle/>
          <a:p>
            <a:pPr algn="ctr"/>
            <a:r>
              <a:rPr lang="en-US" b="1" dirty="0"/>
              <a:t>Chapter </a:t>
            </a:r>
            <a:r>
              <a:rPr lang="en-US" b="1" dirty="0" smtClean="0"/>
              <a:t>44</a:t>
            </a:r>
          </a:p>
          <a:p>
            <a:pPr algn="ctr"/>
            <a:r>
              <a:rPr lang="en-US" dirty="0"/>
              <a:t>Human Effects on the Biosphere</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5113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69" y="0"/>
            <a:ext cx="8032638" cy="1004011"/>
          </a:xfrm>
        </p:spPr>
        <p:txBody>
          <a:bodyPr>
            <a:normAutofit fontScale="90000"/>
          </a:bodyPr>
          <a:lstStyle/>
          <a:p>
            <a:r>
              <a:rPr lang="en-US" altLang="en-US" dirty="0" smtClean="0"/>
              <a:t>Dust Storms from Desertification</a:t>
            </a:r>
            <a:br>
              <a:rPr lang="en-US" altLang="en-US" dirty="0" smtClean="0"/>
            </a:br>
            <a:r>
              <a:rPr lang="en-US" altLang="en-US" dirty="0" smtClean="0"/>
              <a:t>(2 of 2)</a:t>
            </a:r>
            <a:endParaRPr lang="en-US" dirty="0"/>
          </a:p>
        </p:txBody>
      </p:sp>
      <p:pic>
        <p:nvPicPr>
          <p:cNvPr id="2" name="Picture 1" descr="A figure has two photos. The first photo shows a large dust clouds above houses. The second photo shows a heavy rainfall cloud belt near Africa.&#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58" y="1633426"/>
            <a:ext cx="8477884" cy="3471974"/>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Deforestation (1 of 2)</a:t>
            </a:r>
            <a:endParaRPr lang="en-US" dirty="0"/>
          </a:p>
        </p:txBody>
      </p:sp>
      <p:sp>
        <p:nvSpPr>
          <p:cNvPr id="16387" name="Content Placeholder 2"/>
          <p:cNvSpPr>
            <a:spLocks noGrp="1"/>
          </p:cNvSpPr>
          <p:nvPr>
            <p:ph idx="1"/>
          </p:nvPr>
        </p:nvSpPr>
        <p:spPr/>
        <p:txBody>
          <a:bodyPr/>
          <a:lstStyle/>
          <a:p>
            <a:r>
              <a:rPr lang="en-US" altLang="en-US" dirty="0" smtClean="0"/>
              <a:t>Tropical forests continue to disappear at an alarming rate</a:t>
            </a:r>
          </a:p>
          <a:p>
            <a:r>
              <a:rPr lang="en-US" altLang="en-US" dirty="0" smtClean="0"/>
              <a:t>In addition to immediate destruction of forest organisms, deforestation encourages flooding and raises risk of landslides in hilly areas</a:t>
            </a:r>
          </a:p>
          <a:p>
            <a:r>
              <a:rPr lang="en-US" altLang="en-US" dirty="0" smtClean="0"/>
              <a:t>Deforestation also affects local weather–temperatures rise, and reduced transpiration results in less rainfall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Deforestation for Cropland</a:t>
            </a:r>
            <a:endParaRPr lang="en-US" dirty="0"/>
          </a:p>
        </p:txBody>
      </p:sp>
      <p:pic>
        <p:nvPicPr>
          <p:cNvPr id="6" name="Picture 5" descr="A photo shows the top aerial view of farm land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55" y="1309702"/>
            <a:ext cx="8190292" cy="4557698"/>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Deforestation (2 of 2) </a:t>
            </a:r>
            <a:endParaRPr lang="en-US" dirty="0"/>
          </a:p>
        </p:txBody>
      </p:sp>
      <p:sp>
        <p:nvSpPr>
          <p:cNvPr id="17411" name="Content Placeholder 2"/>
          <p:cNvSpPr>
            <a:spLocks noGrp="1"/>
          </p:cNvSpPr>
          <p:nvPr>
            <p:ph idx="1"/>
          </p:nvPr>
        </p:nvSpPr>
        <p:spPr/>
        <p:txBody>
          <a:bodyPr/>
          <a:lstStyle/>
          <a:p>
            <a:r>
              <a:rPr lang="en-US" altLang="en-US" dirty="0" smtClean="0"/>
              <a:t>Forests take up and store huge amounts of carbon, so deforestation also contributes to global climate change</a:t>
            </a:r>
          </a:p>
          <a:p>
            <a:pPr lvl="1"/>
            <a:r>
              <a:rPr lang="en-US" altLang="en-US" dirty="0" smtClean="0"/>
              <a:t>Deforested areas also become nutrient-poor</a:t>
            </a:r>
          </a:p>
          <a:p>
            <a:r>
              <a:rPr lang="en-US" altLang="en-US" dirty="0" smtClean="0"/>
              <a:t>Experimental deforestation increased runoff of essential soil nutrients such as calcium (compared with undisturbed forest)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Experimental Deforestation</a:t>
            </a:r>
            <a:endParaRPr lang="en-US" dirty="0"/>
          </a:p>
        </p:txBody>
      </p:sp>
      <p:pic>
        <p:nvPicPr>
          <p:cNvPr id="5" name="Picture 4" descr="A photo labeled as, &quot;Experimentally deforested area&quot; shows the top view of shady forests with the clearance of trees in the middle. A line graph shows the calcium ion concentration in the deforested areas. The vertical axis is labeled &quot;Ca ion concentration of runoff (mg/liter),&quot; beginning with 4 to 12, in increments of 2. The horizontal axis lists all the years from Jan 1966 through Jan 1968. At the time of deforestation, the calcium level concentration increases from 8 to 11 during the mid of Jan 1966 to Jan 1968. At the concentration 11, the calcium losses from disturbed watershed plot. In the undisturbed forest, the calcium levels showed no increase during Jan 1966 and Jan 1968.&#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02" y="1524000"/>
            <a:ext cx="8483796" cy="4159566"/>
          </a:xfrm>
          <a:prstGeom prst="rect">
            <a:avLst/>
          </a:prstGeom>
        </p:spPr>
      </p:pic>
    </p:spTree>
    <p:extLst>
      <p:ext uri="{BB962C8B-B14F-4D97-AF65-F5344CB8AC3E}">
        <p14:creationId xmlns:p14="http://schemas.microsoft.com/office/powerpoint/2010/main" val="42700888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44.3 Effects of Pollution</a:t>
            </a:r>
            <a:endParaRPr lang="en-US" dirty="0"/>
          </a:p>
        </p:txBody>
      </p:sp>
      <p:sp>
        <p:nvSpPr>
          <p:cNvPr id="19459" name="Content Placeholder 2"/>
          <p:cNvSpPr>
            <a:spLocks noGrp="1"/>
          </p:cNvSpPr>
          <p:nvPr>
            <p:ph idx="1"/>
          </p:nvPr>
        </p:nvSpPr>
        <p:spPr/>
        <p:txBody>
          <a:bodyPr/>
          <a:lstStyle/>
          <a:p>
            <a:r>
              <a:rPr lang="en-US" altLang="en-US" smtClean="0"/>
              <a:t>Pollutants: natural or synthetic substances released into soil, air, or water in greater than natural amounts</a:t>
            </a:r>
          </a:p>
          <a:p>
            <a:pPr lvl="1"/>
            <a:r>
              <a:rPr lang="en-US" altLang="en-US" smtClean="0"/>
              <a:t>Presence of a pollutant disrupts the physiological processes of organisms that evolved in its absence or that are adapted to lower levels of it</a:t>
            </a: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Talking Trash</a:t>
            </a:r>
            <a:endParaRPr lang="en-US" dirty="0"/>
          </a:p>
        </p:txBody>
      </p:sp>
      <p:sp>
        <p:nvSpPr>
          <p:cNvPr id="19459" name="Content Placeholder 2"/>
          <p:cNvSpPr>
            <a:spLocks noGrp="1"/>
          </p:cNvSpPr>
          <p:nvPr>
            <p:ph idx="1"/>
          </p:nvPr>
        </p:nvSpPr>
        <p:spPr/>
        <p:txBody>
          <a:bodyPr/>
          <a:lstStyle/>
          <a:p>
            <a:r>
              <a:rPr lang="en-US" altLang="en-US" dirty="0" smtClean="0"/>
              <a:t>Trash </a:t>
            </a:r>
          </a:p>
          <a:p>
            <a:pPr lvl="1"/>
            <a:r>
              <a:rPr lang="en-US" altLang="en-US" dirty="0" smtClean="0"/>
              <a:t>When buried in the ground (such as lead from batteries) can contaminate groundwater</a:t>
            </a:r>
          </a:p>
          <a:p>
            <a:pPr lvl="1"/>
            <a:r>
              <a:rPr lang="en-US" altLang="en-US" dirty="0" smtClean="0"/>
              <a:t>When dumped at sea (such as plastics) harms marine life</a:t>
            </a:r>
          </a:p>
          <a:p>
            <a:r>
              <a:rPr lang="en-US" altLang="en-US" dirty="0" smtClean="0"/>
              <a:t>Plastic and other garbage that enters our coastal waters persists for many years </a:t>
            </a:r>
          </a:p>
          <a:p>
            <a:pPr lvl="1"/>
            <a:r>
              <a:rPr lang="en-US" altLang="en-US" dirty="0" smtClean="0"/>
              <a:t>Avoid buying plastics, or be sure to recycle or dispose of them properly</a:t>
            </a:r>
          </a:p>
        </p:txBody>
      </p:sp>
    </p:spTree>
    <p:extLst>
      <p:ext uri="{BB962C8B-B14F-4D97-AF65-F5344CB8AC3E}">
        <p14:creationId xmlns:p14="http://schemas.microsoft.com/office/powerpoint/2010/main" val="3542339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69" y="0"/>
            <a:ext cx="8032638" cy="1004011"/>
          </a:xfrm>
        </p:spPr>
        <p:txBody>
          <a:bodyPr/>
          <a:lstStyle/>
          <a:p>
            <a:r>
              <a:rPr lang="en-US" altLang="en-US" dirty="0" smtClean="0"/>
              <a:t>Perils of Plastic</a:t>
            </a:r>
            <a:endParaRPr lang="en-US" dirty="0"/>
          </a:p>
        </p:txBody>
      </p:sp>
      <p:pic>
        <p:nvPicPr>
          <p:cNvPr id="4" name="Picture 3" descr="A figure has two photos. The first photo shows Juvenile sea lion while the second photo shows a dead bird with bellies full of plastic garbag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524000"/>
            <a:ext cx="8001000" cy="4093535"/>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Atmospheric Deposition</a:t>
            </a:r>
            <a:endParaRPr lang="en-US" dirty="0"/>
          </a:p>
        </p:txBody>
      </p:sp>
      <p:sp>
        <p:nvSpPr>
          <p:cNvPr id="22531" name="Content Placeholder 2"/>
          <p:cNvSpPr>
            <a:spLocks noGrp="1"/>
          </p:cNvSpPr>
          <p:nvPr>
            <p:ph idx="1"/>
          </p:nvPr>
        </p:nvSpPr>
        <p:spPr/>
        <p:txBody>
          <a:bodyPr/>
          <a:lstStyle/>
          <a:p>
            <a:r>
              <a:rPr lang="en-US" altLang="en-US" dirty="0" smtClean="0"/>
              <a:t>Acid deposition </a:t>
            </a:r>
          </a:p>
          <a:p>
            <a:pPr lvl="1"/>
            <a:r>
              <a:rPr lang="en-US" altLang="en-US" dirty="0" smtClean="0"/>
              <a:t>Dry dust particles coated with airborne sulfur and nitrogen fall to the ground as dry acid deposition</a:t>
            </a:r>
          </a:p>
          <a:p>
            <a:pPr lvl="1"/>
            <a:r>
              <a:rPr lang="en-US" altLang="en-US" dirty="0" smtClean="0"/>
              <a:t>Pollutants combine with water and fall as wet acid deposition or acid rain</a:t>
            </a:r>
          </a:p>
          <a:p>
            <a:pPr lvl="2"/>
            <a:r>
              <a:rPr lang="en-US" altLang="en-US" dirty="0" smtClean="0"/>
              <a:t>Low pH rain that forms when sulfur dioxide and nitrogen oxides mix with water vapor in the atmosphere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Acid Rain (1 of 2)</a:t>
            </a:r>
            <a:endParaRPr lang="en-US" dirty="0"/>
          </a:p>
        </p:txBody>
      </p:sp>
      <p:sp>
        <p:nvSpPr>
          <p:cNvPr id="23555" name="Content Placeholder 2"/>
          <p:cNvSpPr>
            <a:spLocks noGrp="1"/>
          </p:cNvSpPr>
          <p:nvPr>
            <p:ph idx="1"/>
          </p:nvPr>
        </p:nvSpPr>
        <p:spPr/>
        <p:txBody>
          <a:bodyPr/>
          <a:lstStyle/>
          <a:p>
            <a:r>
              <a:rPr lang="en-US" altLang="en-US" dirty="0" smtClean="0"/>
              <a:t>Acid rain in aquatic habitats</a:t>
            </a:r>
          </a:p>
          <a:p>
            <a:pPr lvl="1"/>
            <a:r>
              <a:rPr lang="en-US" altLang="en-US" dirty="0" smtClean="0"/>
              <a:t>Prevents fish eggs from developing</a:t>
            </a:r>
          </a:p>
          <a:p>
            <a:pPr lvl="1"/>
            <a:r>
              <a:rPr lang="en-US" altLang="en-US" dirty="0" smtClean="0"/>
              <a:t>Kills adult fish</a:t>
            </a:r>
          </a:p>
          <a:p>
            <a:r>
              <a:rPr lang="en-US" altLang="en-US" dirty="0" smtClean="0"/>
              <a:t>Acid rain in forests </a:t>
            </a:r>
          </a:p>
          <a:p>
            <a:pPr lvl="1"/>
            <a:r>
              <a:rPr lang="en-US" altLang="en-US" dirty="0" smtClean="0"/>
              <a:t>Burns tree leaves</a:t>
            </a:r>
          </a:p>
          <a:p>
            <a:pPr lvl="1"/>
            <a:r>
              <a:rPr lang="en-US" altLang="en-US" dirty="0" smtClean="0"/>
              <a:t>Makes trees more susceptible to insects and pathogens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44.1 Threatened and Endangered Species</a:t>
            </a:r>
            <a:br>
              <a:rPr lang="en-US" altLang="en-US" dirty="0" smtClean="0"/>
            </a:br>
            <a:r>
              <a:rPr lang="en-US" altLang="en-US" dirty="0" smtClean="0"/>
              <a:t>(1 of 2)</a:t>
            </a:r>
            <a:endParaRPr lang="en-US" dirty="0"/>
          </a:p>
        </p:txBody>
      </p:sp>
      <p:sp>
        <p:nvSpPr>
          <p:cNvPr id="10243" name="Content Placeholder 2"/>
          <p:cNvSpPr>
            <a:spLocks noGrp="1"/>
          </p:cNvSpPr>
          <p:nvPr>
            <p:ph idx="1"/>
          </p:nvPr>
        </p:nvSpPr>
        <p:spPr/>
        <p:txBody>
          <a:bodyPr/>
          <a:lstStyle/>
          <a:p>
            <a:r>
              <a:rPr lang="en-US" altLang="en-US" dirty="0" smtClean="0"/>
              <a:t>All over the world, humans are replacing wildlife habitat with our dwellings, factories, and farms </a:t>
            </a:r>
          </a:p>
          <a:p>
            <a:r>
              <a:rPr lang="en-US" altLang="en-US" dirty="0" smtClean="0"/>
              <a:t>We also put species at risk</a:t>
            </a:r>
          </a:p>
          <a:p>
            <a:pPr lvl="1"/>
            <a:r>
              <a:rPr lang="en-US" altLang="en-US" dirty="0" smtClean="0"/>
              <a:t>Competing with them for resources</a:t>
            </a:r>
          </a:p>
          <a:p>
            <a:pPr lvl="1"/>
            <a:r>
              <a:rPr lang="en-US" altLang="en-US" dirty="0" smtClean="0"/>
              <a:t>Overharvesting them</a:t>
            </a:r>
          </a:p>
          <a:p>
            <a:pPr lvl="1"/>
            <a:r>
              <a:rPr lang="en-US" altLang="en-US" dirty="0" smtClean="0"/>
              <a:t>Introducing non-native competitors</a:t>
            </a:r>
          </a:p>
          <a:p>
            <a:r>
              <a:rPr lang="en-US" altLang="en-US" dirty="0" smtClean="0"/>
              <a:t>The rate of species extinctions is rising; many types of biomes are threatened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Acid Rain (2 of 2)</a:t>
            </a:r>
            <a:endParaRPr lang="en-US" dirty="0"/>
          </a:p>
        </p:txBody>
      </p:sp>
      <p:sp>
        <p:nvSpPr>
          <p:cNvPr id="24579" name="Content Placeholder 2"/>
          <p:cNvSpPr>
            <a:spLocks noGrp="1"/>
          </p:cNvSpPr>
          <p:nvPr>
            <p:ph idx="1"/>
          </p:nvPr>
        </p:nvSpPr>
        <p:spPr/>
        <p:txBody>
          <a:bodyPr/>
          <a:lstStyle/>
          <a:p>
            <a:r>
              <a:rPr lang="en-US" altLang="en-US" dirty="0" smtClean="0"/>
              <a:t>Acid rain alters composition of soils</a:t>
            </a:r>
          </a:p>
          <a:p>
            <a:pPr lvl="1"/>
            <a:r>
              <a:rPr lang="en-US" altLang="en-US" dirty="0" smtClean="0"/>
              <a:t>Positive hydrogen ions displace positive nutrient ions, such as calcium, causing nutrient loss</a:t>
            </a:r>
          </a:p>
          <a:p>
            <a:pPr lvl="1"/>
            <a:r>
              <a:rPr lang="en-US" altLang="en-US" dirty="0" smtClean="0"/>
              <a:t>Acidity causes soil particles to release metals, such as aluminum, that harm plants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Ammonium Deposition</a:t>
            </a:r>
            <a:endParaRPr lang="en-US" dirty="0"/>
          </a:p>
        </p:txBody>
      </p:sp>
      <p:sp>
        <p:nvSpPr>
          <p:cNvPr id="3" name="Content Placeholder 2"/>
          <p:cNvSpPr>
            <a:spLocks noGrp="1"/>
          </p:cNvSpPr>
          <p:nvPr>
            <p:ph idx="1"/>
          </p:nvPr>
        </p:nvSpPr>
        <p:spPr/>
        <p:txBody>
          <a:bodyPr/>
          <a:lstStyle/>
          <a:p>
            <a:r>
              <a:rPr lang="en-US" smtClean="0"/>
              <a:t>Sulfur dioxides and nitrogen oxides that enter the air can also combine with gaseous ammonia released by fertilizers and animal wastes</a:t>
            </a:r>
          </a:p>
          <a:p>
            <a:pPr lvl="1"/>
            <a:r>
              <a:rPr lang="en-US" smtClean="0"/>
              <a:t>When the resulting ammonium salts fall to Earth, they act like fertilizer</a:t>
            </a:r>
          </a:p>
          <a:p>
            <a:pPr lvl="1"/>
            <a:r>
              <a:rPr lang="en-US" smtClean="0"/>
              <a:t>Addition of these salts to soil allows plants with high nitrogen needs to thrive where they would otherwise be excluded, thus altering the array of species in an ecosystem</a:t>
            </a:r>
            <a:endParaRPr lang="en-US" dirty="0"/>
          </a:p>
        </p:txBody>
      </p:sp>
    </p:spTree>
    <p:extLst>
      <p:ext uri="{BB962C8B-B14F-4D97-AF65-F5344CB8AC3E}">
        <p14:creationId xmlns:p14="http://schemas.microsoft.com/office/powerpoint/2010/main" val="18814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Mercury Deposition</a:t>
            </a:r>
            <a:endParaRPr lang="en-US" dirty="0"/>
          </a:p>
        </p:txBody>
      </p:sp>
      <p:sp>
        <p:nvSpPr>
          <p:cNvPr id="3" name="Content Placeholder 2"/>
          <p:cNvSpPr>
            <a:spLocks noGrp="1"/>
          </p:cNvSpPr>
          <p:nvPr>
            <p:ph idx="1"/>
          </p:nvPr>
        </p:nvSpPr>
        <p:spPr/>
        <p:txBody>
          <a:bodyPr/>
          <a:lstStyle/>
          <a:p>
            <a:r>
              <a:rPr lang="en-US" smtClean="0"/>
              <a:t>Emissions from coal-burning power plants and factories are the main source of mercury in the atmosphere</a:t>
            </a:r>
          </a:p>
          <a:p>
            <a:pPr lvl="1"/>
            <a:r>
              <a:rPr lang="en-US" smtClean="0"/>
              <a:t>When mercury falls to Earth, microorganisms combine it with carbon to form methylmercury, which is toxic to animals</a:t>
            </a:r>
          </a:p>
          <a:p>
            <a:pPr lvl="1"/>
            <a:r>
              <a:rPr lang="en-US" smtClean="0"/>
              <a:t>Methylmercury commonly enters aquatic food chains and undergoes biological magnification</a:t>
            </a:r>
          </a:p>
          <a:p>
            <a:pPr lvl="2"/>
            <a:r>
              <a:rPr lang="en-US" smtClean="0"/>
              <a:t>Its concentration in organisms increases as it passes from one trophic level to the next</a:t>
            </a:r>
            <a:endParaRPr lang="en-US" dirty="0"/>
          </a:p>
        </p:txBody>
      </p:sp>
    </p:spTree>
    <p:extLst>
      <p:ext uri="{BB962C8B-B14F-4D97-AF65-F5344CB8AC3E}">
        <p14:creationId xmlns:p14="http://schemas.microsoft.com/office/powerpoint/2010/main" val="399808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44.4  Ozone Depletion</a:t>
            </a:r>
            <a:endParaRPr lang="en-US" dirty="0"/>
          </a:p>
        </p:txBody>
      </p:sp>
      <p:sp>
        <p:nvSpPr>
          <p:cNvPr id="25603" name="Content Placeholder 2"/>
          <p:cNvSpPr>
            <a:spLocks noGrp="1"/>
          </p:cNvSpPr>
          <p:nvPr>
            <p:ph idx="1"/>
          </p:nvPr>
        </p:nvSpPr>
        <p:spPr/>
        <p:txBody>
          <a:bodyPr/>
          <a:lstStyle/>
          <a:p>
            <a:r>
              <a:rPr lang="en-US" altLang="en-US" dirty="0" smtClean="0"/>
              <a:t>Ozone is said to be “good up high, but bad nearby”</a:t>
            </a:r>
          </a:p>
          <a:p>
            <a:pPr lvl="1"/>
            <a:r>
              <a:rPr lang="en-US" altLang="en-US" dirty="0" smtClean="0"/>
              <a:t>In the upper atmosphere, the ozone (O</a:t>
            </a:r>
            <a:r>
              <a:rPr lang="en-US" altLang="en-US" baseline="-25000" dirty="0" smtClean="0"/>
              <a:t>3</a:t>
            </a:r>
            <a:r>
              <a:rPr lang="en-US" altLang="en-US" dirty="0" smtClean="0"/>
              <a:t>) layer absorbs most incoming ultraviolet (UV) radiation that damages DNA and causes mutations</a:t>
            </a:r>
          </a:p>
          <a:p>
            <a:pPr lvl="1"/>
            <a:r>
              <a:rPr lang="en-US" altLang="en-US" dirty="0" smtClean="0"/>
              <a:t>Near the ground, it is a harmful pollutant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Depletion of the Ozone Layer</a:t>
            </a:r>
            <a:endParaRPr lang="en-US" dirty="0"/>
          </a:p>
        </p:txBody>
      </p:sp>
      <p:sp>
        <p:nvSpPr>
          <p:cNvPr id="26627" name="Content Placeholder 2"/>
          <p:cNvSpPr>
            <a:spLocks noGrp="1"/>
          </p:cNvSpPr>
          <p:nvPr>
            <p:ph idx="1"/>
          </p:nvPr>
        </p:nvSpPr>
        <p:spPr/>
        <p:txBody>
          <a:bodyPr/>
          <a:lstStyle/>
          <a:p>
            <a:r>
              <a:rPr lang="en-US" altLang="en-US" dirty="0" smtClean="0"/>
              <a:t>In the mid-1970s, scientists noticed that Earth’s ozone layer (10.5–17 miles above sea level) was thinning, particularly over Antarctica (the “ozone hole”)</a:t>
            </a:r>
          </a:p>
          <a:p>
            <a:r>
              <a:rPr lang="en-US" altLang="en-US" dirty="0" smtClean="0"/>
              <a:t>In 1987, countries worldwide agreed to phase out production of chlorofluorocarbons (CFCs) and other ozone-destroying chemicals–but existing CFCs break down very slowly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Destruction of the Ozone Layer</a:t>
            </a:r>
            <a:endParaRPr lang="en-US" dirty="0"/>
          </a:p>
        </p:txBody>
      </p:sp>
      <p:pic>
        <p:nvPicPr>
          <p:cNvPr id="2" name="Picture 2" descr="&quot;An illustration shows a hole in the ozone layer in Antarctic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63" y="1479089"/>
            <a:ext cx="2342054" cy="24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quarter" idx="11"/>
          </p:nvPr>
        </p:nvSpPr>
        <p:spPr>
          <a:xfrm>
            <a:off x="3442662" y="1447800"/>
            <a:ext cx="5320338" cy="2641830"/>
          </a:xfrm>
        </p:spPr>
        <p:txBody>
          <a:bodyPr>
            <a:noAutofit/>
          </a:bodyPr>
          <a:lstStyle/>
          <a:p>
            <a:pPr marL="0" indent="0">
              <a:buNone/>
            </a:pPr>
            <a:r>
              <a:rPr lang="en-US" sz="2000" b="1" dirty="0"/>
              <a:t>A </a:t>
            </a:r>
            <a:endParaRPr lang="en-US" sz="2000" b="1" dirty="0" smtClean="0"/>
          </a:p>
          <a:p>
            <a:r>
              <a:rPr lang="en-US" sz="2000" dirty="0" smtClean="0"/>
              <a:t>Ozone </a:t>
            </a:r>
            <a:r>
              <a:rPr lang="en-US" sz="2000" dirty="0"/>
              <a:t>levels in the upper atmosphere in September 2012, the Antarctic spring. </a:t>
            </a:r>
            <a:endParaRPr lang="en-US" sz="2000" dirty="0" smtClean="0"/>
          </a:p>
          <a:p>
            <a:r>
              <a:rPr lang="en-US" sz="2000" dirty="0" smtClean="0"/>
              <a:t>Purple </a:t>
            </a:r>
            <a:r>
              <a:rPr lang="en-US" sz="2000" dirty="0"/>
              <a:t>indicates the least ozone; blue, green, and yellow indicate increasingly higher levels. Check the current status of the ozone hole at NASA's website (http://ozonewatch.gsfc .nasa.gov/). </a:t>
            </a:r>
          </a:p>
        </p:txBody>
      </p:sp>
      <p:pic>
        <p:nvPicPr>
          <p:cNvPr id="1027" name="Picture 3" descr="A line graph measures the concentration of CFCs in the atmosphere. The vertical axis is labeled &quot;&quot;Concentration of CFCs Parts per trillion (ppt),&quot;&quot; beginning with 0 to 600, in increments of 100. The horizontal axis lists all the years from 1978 through 2010. The CFC-11 line begins in 1978 at 150 CFCs, rises steeply to 250 CFCs in 1990, then drops to 200 CFCs in 2006 and 2010. The CFC-12 line begins in 1978 at 280 CFCs, rises steeply to 500 CFCs from 1994 to 2010.&quo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51" y="3967722"/>
            <a:ext cx="3116823" cy="191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a:off x="3352800" y="4046804"/>
            <a:ext cx="5292436" cy="1992098"/>
          </a:xfrm>
        </p:spPr>
        <p:txBody>
          <a:bodyPr>
            <a:noAutofit/>
          </a:bodyPr>
          <a:lstStyle/>
          <a:p>
            <a:r>
              <a:rPr lang="en-US" sz="2000" b="1" dirty="0"/>
              <a:t>B </a:t>
            </a:r>
            <a:endParaRPr lang="en-US" sz="2000" b="1" dirty="0" smtClean="0"/>
          </a:p>
          <a:p>
            <a:pPr marL="342900" indent="-342900">
              <a:buFont typeface="Arial" pitchFamily="34" charset="0"/>
              <a:buChar char="•"/>
            </a:pPr>
            <a:r>
              <a:rPr lang="en-US" sz="2000" dirty="0" smtClean="0"/>
              <a:t>Concentration </a:t>
            </a:r>
            <a:r>
              <a:rPr lang="en-US" sz="2000" dirty="0"/>
              <a:t>of two CFCs in the upper atmosphere. These pol-</a:t>
            </a:r>
            <a:r>
              <a:rPr lang="en-US" sz="2000" dirty="0" err="1"/>
              <a:t>lutants</a:t>
            </a:r>
            <a:r>
              <a:rPr lang="en-US" sz="2000" dirty="0"/>
              <a:t> destroy ozone. A worldwide ban on CFCs has successfully halted the rise in atmospheric CFC concentration.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Near-Ground Ozone Pollution</a:t>
            </a:r>
            <a:endParaRPr lang="en-US" dirty="0"/>
          </a:p>
        </p:txBody>
      </p:sp>
      <p:sp>
        <p:nvSpPr>
          <p:cNvPr id="28675" name="Content Placeholder 2"/>
          <p:cNvSpPr>
            <a:spLocks noGrp="1"/>
          </p:cNvSpPr>
          <p:nvPr>
            <p:ph idx="1"/>
          </p:nvPr>
        </p:nvSpPr>
        <p:spPr/>
        <p:txBody>
          <a:bodyPr/>
          <a:lstStyle/>
          <a:p>
            <a:r>
              <a:rPr lang="en-US" altLang="en-US" dirty="0" smtClean="0"/>
              <a:t>Near the ground, ozone irritates eyes and respiratory tracts of humans and wildlife and interferes with plant growth</a:t>
            </a:r>
          </a:p>
          <a:p>
            <a:r>
              <a:rPr lang="en-US" altLang="en-US" dirty="0" smtClean="0"/>
              <a:t>Ground-level ozone forms when nitrogen oxides and volatile organic compounds released by burning or evaporating fossil fuels are exposed to sunlight</a:t>
            </a:r>
          </a:p>
          <a:p>
            <a:pPr lvl="1"/>
            <a:r>
              <a:rPr lang="en-US" altLang="en-US" dirty="0" smtClean="0"/>
              <a:t>Warm temperatures speed the reaction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44.5 Global Climate Change (1 of 2)</a:t>
            </a:r>
            <a:endParaRPr lang="en-US" dirty="0"/>
          </a:p>
        </p:txBody>
      </p:sp>
      <p:sp>
        <p:nvSpPr>
          <p:cNvPr id="29699" name="Content Placeholder 2"/>
          <p:cNvSpPr>
            <a:spLocks noGrp="1"/>
          </p:cNvSpPr>
          <p:nvPr>
            <p:ph idx="1"/>
          </p:nvPr>
        </p:nvSpPr>
        <p:spPr/>
        <p:txBody>
          <a:bodyPr/>
          <a:lstStyle/>
          <a:p>
            <a:r>
              <a:rPr lang="en-US" altLang="en-US" dirty="0" smtClean="0"/>
              <a:t>Climate change is the most widespread threat to habitats worldwide</a:t>
            </a:r>
          </a:p>
          <a:p>
            <a:pPr lvl="1"/>
            <a:r>
              <a:rPr lang="en-US" altLang="en-US" dirty="0" smtClean="0"/>
              <a:t>Thermal expansion/meltwater from glaciers flood coastal wetlands </a:t>
            </a:r>
          </a:p>
          <a:p>
            <a:pPr lvl="1"/>
            <a:r>
              <a:rPr lang="en-US" altLang="en-US" dirty="0" smtClean="0"/>
              <a:t>Temperature changes disrupt life-cycle events (e.g., tree flowering, animal migration, and breeding seasons)</a:t>
            </a:r>
          </a:p>
          <a:p>
            <a:pPr lvl="1"/>
            <a:r>
              <a:rPr lang="en-US" altLang="en-US" dirty="0" smtClean="0"/>
              <a:t>Some species are moving to higher latitudes or elevations; those that cannot move are stressed or dying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Global Climate Change (2 of 2)</a:t>
            </a:r>
            <a:endParaRPr lang="en-US" dirty="0"/>
          </a:p>
        </p:txBody>
      </p:sp>
      <p:sp>
        <p:nvSpPr>
          <p:cNvPr id="30723" name="Content Placeholder 2"/>
          <p:cNvSpPr>
            <a:spLocks noGrp="1"/>
          </p:cNvSpPr>
          <p:nvPr>
            <p:ph idx="1"/>
          </p:nvPr>
        </p:nvSpPr>
        <p:spPr/>
        <p:txBody>
          <a:bodyPr/>
          <a:lstStyle/>
          <a:p>
            <a:r>
              <a:rPr lang="en-US" altLang="en-US" dirty="0" smtClean="0"/>
              <a:t>Many weather patterns are expected to change as rising land and sea temperatures affect evaporation, winds, and currents</a:t>
            </a:r>
          </a:p>
          <a:p>
            <a:pPr lvl="1"/>
            <a:r>
              <a:rPr lang="en-US" altLang="en-US" dirty="0" smtClean="0"/>
              <a:t>Examples</a:t>
            </a:r>
          </a:p>
          <a:p>
            <a:pPr lvl="2"/>
            <a:r>
              <a:rPr lang="en-US" altLang="en-US" sz="2200" dirty="0" smtClean="0"/>
              <a:t>Extremes in rainfall patterns: periods of drought interrupted by unusually heavy rains</a:t>
            </a:r>
          </a:p>
          <a:p>
            <a:pPr lvl="2"/>
            <a:r>
              <a:rPr lang="en-US" altLang="en-US" sz="2200" dirty="0" smtClean="0"/>
              <a:t>Increase in hurricane intensity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Rising Global Temperature</a:t>
            </a:r>
            <a:endParaRPr lang="en-US" dirty="0"/>
          </a:p>
        </p:txBody>
      </p:sp>
      <p:pic>
        <p:nvPicPr>
          <p:cNvPr id="2" name="Picture 1" descr="A line graph measures the global temperature rise in the sea level. The vertical axis is labeled &quot;Temperature anomaly (°C),&quot; beginning with -0.6 to 0.8, in increments of 0.2. The horizontal axis lists all the years from 1880 through 2000. The global temperature deviates during 1890, 1940, and 1980. The annual mean reaches at the temperature of 0.0 from 1880 to 192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874" y="1371600"/>
            <a:ext cx="6402252" cy="4287928"/>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Threatened and Endangered Species</a:t>
            </a:r>
            <a:br>
              <a:rPr lang="en-US" altLang="en-US" dirty="0" smtClean="0"/>
            </a:br>
            <a:r>
              <a:rPr lang="en-US" altLang="en-US" dirty="0" smtClean="0"/>
              <a:t>(2 of 2)</a:t>
            </a:r>
            <a:endParaRPr lang="en-US" dirty="0"/>
          </a:p>
        </p:txBody>
      </p:sp>
      <p:sp>
        <p:nvSpPr>
          <p:cNvPr id="11267" name="Content Placeholder 2"/>
          <p:cNvSpPr>
            <a:spLocks noGrp="1"/>
          </p:cNvSpPr>
          <p:nvPr>
            <p:ph idx="1"/>
          </p:nvPr>
        </p:nvSpPr>
        <p:spPr/>
        <p:txBody>
          <a:bodyPr/>
          <a:lstStyle/>
          <a:p>
            <a:r>
              <a:rPr lang="en-US" altLang="en-US" dirty="0" smtClean="0"/>
              <a:t>A species is considered endangered when one or more of its populations have declined or are declining</a:t>
            </a:r>
          </a:p>
          <a:p>
            <a:pPr lvl="1"/>
            <a:r>
              <a:rPr lang="en-US" altLang="en-US" dirty="0" smtClean="0"/>
              <a:t>Endangered species</a:t>
            </a:r>
          </a:p>
          <a:p>
            <a:pPr lvl="2"/>
            <a:r>
              <a:rPr lang="en-US" altLang="en-US" dirty="0" smtClean="0"/>
              <a:t>A species that faces extinction in all or a part of its range</a:t>
            </a:r>
          </a:p>
          <a:p>
            <a:pPr lvl="1"/>
            <a:r>
              <a:rPr lang="en-US" altLang="en-US" dirty="0" smtClean="0"/>
              <a:t>Threatened species </a:t>
            </a:r>
          </a:p>
          <a:p>
            <a:pPr lvl="2"/>
            <a:r>
              <a:rPr lang="en-US" altLang="en-US" dirty="0" smtClean="0"/>
              <a:t>Species likely to become endangered in the near future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69" y="76200"/>
            <a:ext cx="8032638" cy="1004011"/>
          </a:xfrm>
        </p:spPr>
        <p:txBody>
          <a:bodyPr/>
          <a:lstStyle/>
          <a:p>
            <a:r>
              <a:rPr lang="en-US" altLang="en-US" dirty="0" smtClean="0"/>
              <a:t>Melting Glaciers</a:t>
            </a:r>
            <a:endParaRPr lang="en-US" dirty="0"/>
          </a:p>
        </p:txBody>
      </p:sp>
      <p:pic>
        <p:nvPicPr>
          <p:cNvPr id="2" name="Picture 1" descr="A figure has two photos. The first photo shows a valley glacier filled with icebergs while the second photo shows snow covered mountains on either side of wat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1143000"/>
            <a:ext cx="3124200" cy="4825402"/>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44.6 Conservation Biology</a:t>
            </a:r>
            <a:endParaRPr lang="en-US" dirty="0"/>
          </a:p>
        </p:txBody>
      </p:sp>
      <p:sp>
        <p:nvSpPr>
          <p:cNvPr id="33795" name="Content Placeholder 2"/>
          <p:cNvSpPr>
            <a:spLocks noGrp="1"/>
          </p:cNvSpPr>
          <p:nvPr>
            <p:ph idx="1"/>
          </p:nvPr>
        </p:nvSpPr>
        <p:spPr/>
        <p:txBody>
          <a:bodyPr/>
          <a:lstStyle/>
          <a:p>
            <a:r>
              <a:rPr lang="en-US" altLang="en-US" dirty="0" smtClean="0"/>
              <a:t>Conservation biologists survey and seek ways to protect the world’s existing biodiversity</a:t>
            </a:r>
          </a:p>
          <a:p>
            <a:r>
              <a:rPr lang="en-US" altLang="en-US" dirty="0" smtClean="0"/>
              <a:t>Conservation biology</a:t>
            </a:r>
          </a:p>
          <a:p>
            <a:pPr lvl="1"/>
            <a:r>
              <a:rPr lang="en-US" altLang="en-US" dirty="0" smtClean="0"/>
              <a:t>Field of applied biology that surveys biodiversity and seeks ways to maintain and use 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Value of Biodiversity (1 of 2)</a:t>
            </a:r>
            <a:endParaRPr lang="en-US" dirty="0"/>
          </a:p>
        </p:txBody>
      </p:sp>
      <p:sp>
        <p:nvSpPr>
          <p:cNvPr id="34819" name="Content Placeholder 2"/>
          <p:cNvSpPr>
            <a:spLocks noGrp="1"/>
          </p:cNvSpPr>
          <p:nvPr>
            <p:ph idx="1"/>
          </p:nvPr>
        </p:nvSpPr>
        <p:spPr/>
        <p:txBody>
          <a:bodyPr/>
          <a:lstStyle/>
          <a:p>
            <a:r>
              <a:rPr lang="en-US" altLang="en-US" dirty="0" smtClean="0"/>
              <a:t>Biological wealth (biodiversity) is measured at three levels </a:t>
            </a:r>
          </a:p>
          <a:p>
            <a:pPr lvl="1"/>
            <a:r>
              <a:rPr lang="en-US" altLang="en-US" dirty="0" smtClean="0"/>
              <a:t>Genetic diversity within species</a:t>
            </a:r>
          </a:p>
          <a:p>
            <a:pPr lvl="1"/>
            <a:r>
              <a:rPr lang="en-US" altLang="en-US" dirty="0" smtClean="0"/>
              <a:t>Species diversity</a:t>
            </a:r>
          </a:p>
          <a:p>
            <a:pPr lvl="1"/>
            <a:r>
              <a:rPr lang="en-US" altLang="en-US" dirty="0" smtClean="0"/>
              <a:t>Ecosystem diversity</a:t>
            </a:r>
          </a:p>
          <a:p>
            <a:r>
              <a:rPr lang="en-US" altLang="en-US" dirty="0" smtClean="0"/>
              <a:t>Biodiversity is declining at all three levels, in all regions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Value of Biodiversity (2 of 2)</a:t>
            </a:r>
            <a:endParaRPr lang="en-US" dirty="0"/>
          </a:p>
        </p:txBody>
      </p:sp>
      <p:sp>
        <p:nvSpPr>
          <p:cNvPr id="35843" name="Content Placeholder 2"/>
          <p:cNvSpPr>
            <a:spLocks noGrp="1"/>
          </p:cNvSpPr>
          <p:nvPr>
            <p:ph idx="1"/>
          </p:nvPr>
        </p:nvSpPr>
        <p:spPr/>
        <p:txBody>
          <a:bodyPr/>
          <a:lstStyle/>
          <a:p>
            <a:r>
              <a:rPr lang="en-US" altLang="en-US" dirty="0" smtClean="0"/>
              <a:t>Healthy ecosystems are essential to human survival</a:t>
            </a:r>
          </a:p>
          <a:p>
            <a:pPr lvl="1"/>
            <a:r>
              <a:rPr lang="en-US" altLang="en-US" dirty="0" smtClean="0"/>
              <a:t>Produce our oxygen and food </a:t>
            </a:r>
          </a:p>
          <a:p>
            <a:pPr lvl="1"/>
            <a:r>
              <a:rPr lang="en-US" altLang="en-US" dirty="0" smtClean="0"/>
              <a:t>Remove, decompose, and detoxify wastes</a:t>
            </a:r>
          </a:p>
          <a:p>
            <a:pPr lvl="1"/>
            <a:r>
              <a:rPr lang="en-US" altLang="en-US" dirty="0" smtClean="0"/>
              <a:t>Prevent erosion and reduce risk of flooding</a:t>
            </a:r>
          </a:p>
          <a:p>
            <a:pPr lvl="1"/>
            <a:r>
              <a:rPr lang="en-US" altLang="en-US" dirty="0" smtClean="0"/>
              <a:t>Allow for new medicines to be derived from compounds in wild species</a:t>
            </a:r>
          </a:p>
          <a:p>
            <a:pPr lvl="1"/>
            <a:r>
              <a:rPr lang="en-US" altLang="en-US" dirty="0" smtClean="0"/>
              <a:t>Encourage plant breeders to use genes in wild species to protect and improve crops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Setting Priorities</a:t>
            </a:r>
            <a:endParaRPr lang="en-US" dirty="0"/>
          </a:p>
        </p:txBody>
      </p:sp>
      <p:sp>
        <p:nvSpPr>
          <p:cNvPr id="36867" name="Content Placeholder 2"/>
          <p:cNvSpPr>
            <a:spLocks noGrp="1"/>
          </p:cNvSpPr>
          <p:nvPr>
            <p:ph idx="1"/>
          </p:nvPr>
        </p:nvSpPr>
        <p:spPr/>
        <p:txBody>
          <a:bodyPr/>
          <a:lstStyle/>
          <a:p>
            <a:r>
              <a:rPr lang="en-US" altLang="en-US" dirty="0" smtClean="0"/>
              <a:t>People often oppose environmental protections because they fear adverse economic consequences</a:t>
            </a:r>
          </a:p>
          <a:p>
            <a:r>
              <a:rPr lang="en-US" altLang="en-US" dirty="0" smtClean="0"/>
              <a:t>Conservation biologists help determine which regions should be targeted for protection first by identifying hot spots</a:t>
            </a:r>
          </a:p>
          <a:p>
            <a:pPr lvl="1"/>
            <a:r>
              <a:rPr lang="en-US" altLang="en-US" dirty="0" smtClean="0"/>
              <a:t>Threatened region with great biodiversity that is considered a high priority for conservation efforts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Biodiversity Hot Spots</a:t>
            </a:r>
            <a:endParaRPr lang="en-US" dirty="0"/>
          </a:p>
        </p:txBody>
      </p:sp>
      <p:pic>
        <p:nvPicPr>
          <p:cNvPr id="2" name="Picture 1" descr="&quot;A world map shows the status of ecoregions under various parameters. The data are as follows:&#10;Critical or endangered ecoregion: Western and central part of Canada, Southern part of Mexico, Eastern part of United States of America, Colombia, Ecuador, Peru, Southern part of Chile and Argentina, Eastern part of Brazil, Spain, Southern part of Morocco and Algeria, Guinea-Bissau, Sierra Leone, Liberia, Cote d' Ivoire, Southern part of South Africa, Madagascar, Sudan, Chad, Italy, Rome, Bulgaria, Turkey, Southern part of Kazakhstan, Southern part of India and China, Malaysia, Indonesia, Western and Eastern part of Australia, and Philippines&#10;Vulnerable ecoregion: Southern and Eastern part of United States of America, Eastern part of Colombia, Ecuador, Peru, and Chile, Central part of Brazil, Norway, Eastern and Southern part of Africa, Southern part of Kazakhstan, and India, Eastern part of Mongolia, Southern part of Papua New Guinea, and Northern part of New Zealand&#10;Stable or intact ecoregion: North-western part of Canada, Western part of Brazil, Central part of Africa, North-western part of India, Russia, and Northern part of Australia&#10;No information available: Greenland&quo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077" y="1524000"/>
            <a:ext cx="8487846" cy="3622816"/>
          </a:xfrm>
          <a:prstGeom prst="rect">
            <a:avLst/>
          </a:prstGeo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Klamath–Siskiyou Forest</a:t>
            </a:r>
            <a:endParaRPr lang="en-US" dirty="0"/>
          </a:p>
        </p:txBody>
      </p:sp>
      <p:pic>
        <p:nvPicPr>
          <p:cNvPr id="2" name="Picture 1" descr="A photo shows shady trees in green forest while the inset view shows an Owl.&#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95400"/>
            <a:ext cx="5029200" cy="4596940"/>
          </a:xfrm>
          <a:prstGeom prst="rect">
            <a:avLst/>
          </a:prstGeom>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Preservation and Restoration</a:t>
            </a:r>
            <a:endParaRPr lang="en-US" dirty="0"/>
          </a:p>
        </p:txBody>
      </p:sp>
      <p:sp>
        <p:nvSpPr>
          <p:cNvPr id="39939" name="Content Placeholder 2"/>
          <p:cNvSpPr>
            <a:spLocks noGrp="1"/>
          </p:cNvSpPr>
          <p:nvPr>
            <p:ph idx="1"/>
          </p:nvPr>
        </p:nvSpPr>
        <p:spPr/>
        <p:txBody>
          <a:bodyPr/>
          <a:lstStyle/>
          <a:p>
            <a:r>
              <a:rPr lang="en-US" altLang="en-US" dirty="0" smtClean="0"/>
              <a:t>Many biodiverse regions have been protected in ways that benefit local people</a:t>
            </a:r>
          </a:p>
          <a:p>
            <a:r>
              <a:rPr lang="en-US" altLang="en-US" dirty="0" smtClean="0"/>
              <a:t>Sometimes ecological restoration is needed</a:t>
            </a:r>
          </a:p>
          <a:p>
            <a:pPr lvl="1"/>
            <a:r>
              <a:rPr lang="en-US" altLang="en-US" dirty="0" smtClean="0"/>
              <a:t>Actively altering an area in an effort to restore or create a functional ecosystem</a:t>
            </a:r>
          </a:p>
          <a:p>
            <a:pPr lvl="1"/>
            <a:r>
              <a:rPr lang="en-US" altLang="en-US" dirty="0" smtClean="0"/>
              <a:t>Required when a natural ecosystem has been degraded or destroyed</a:t>
            </a:r>
          </a:p>
          <a:p>
            <a:pPr lvl="2"/>
            <a:r>
              <a:rPr lang="en-US" altLang="en-US" dirty="0" smtClean="0"/>
              <a:t>Example: Louisiana’s coastal wetlands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Ecological Restoration</a:t>
            </a:r>
            <a:endParaRPr lang="en-US" dirty="0"/>
          </a:p>
        </p:txBody>
      </p:sp>
      <p:pic>
        <p:nvPicPr>
          <p:cNvPr id="6" name="Picture 5" descr="A photo shows a top aerial view of marsh grassland filled with sediments forming square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408" y="1295400"/>
            <a:ext cx="7342992" cy="4563578"/>
          </a:xfrm>
          <a:prstGeom prst="rect">
            <a:avLst/>
          </a:prstGeom>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44.7 Reducing Human Impacts (1 of 2)</a:t>
            </a:r>
            <a:endParaRPr lang="en-US" dirty="0"/>
          </a:p>
        </p:txBody>
      </p:sp>
      <p:sp>
        <p:nvSpPr>
          <p:cNvPr id="41987" name="Content Placeholder 2"/>
          <p:cNvSpPr>
            <a:spLocks noGrp="1"/>
          </p:cNvSpPr>
          <p:nvPr>
            <p:ph idx="1"/>
          </p:nvPr>
        </p:nvSpPr>
        <p:spPr/>
        <p:txBody>
          <a:bodyPr/>
          <a:lstStyle/>
          <a:p>
            <a:r>
              <a:rPr lang="en-US" altLang="en-US" dirty="0" smtClean="0"/>
              <a:t>Ultimately, the health of our planet depends on our ability to recognize the principles of energy flow and resource limitation</a:t>
            </a:r>
          </a:p>
          <a:p>
            <a:r>
              <a:rPr lang="en-US" altLang="en-US" dirty="0" smtClean="0"/>
              <a:t>The goal is living sustainably</a:t>
            </a:r>
          </a:p>
          <a:p>
            <a:pPr lvl="1"/>
            <a:r>
              <a:rPr lang="en-US" altLang="en-US" dirty="0" smtClean="0"/>
              <a:t>Meeting the needs of the present generation without reducing the ability of future generations to meet their own needs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normAutofit fontScale="90000"/>
          </a:bodyPr>
          <a:lstStyle/>
          <a:p>
            <a:r>
              <a:rPr lang="en-US" dirty="0" smtClean="0"/>
              <a:t>Endangered Species in the United States</a:t>
            </a:r>
            <a:endParaRPr lang="en-US" dirty="0"/>
          </a:p>
        </p:txBody>
      </p:sp>
      <p:pic>
        <p:nvPicPr>
          <p:cNvPr id="5" name="Picture 4" descr="A figure has three photos. The first photo shows a oval-shell shaped snail surrounded with tentacles and pores. The second photo shows a bunch of matured purple flowers while the third photo shows a translucent white colored Salamand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69" y="1069702"/>
            <a:ext cx="5563263" cy="4965369"/>
          </a:xfrm>
          <a:prstGeom prst="rect">
            <a:avLst/>
          </a:prstGeom>
        </p:spPr>
      </p:pic>
    </p:spTree>
    <p:extLst>
      <p:ext uri="{BB962C8B-B14F-4D97-AF65-F5344CB8AC3E}">
        <p14:creationId xmlns:p14="http://schemas.microsoft.com/office/powerpoint/2010/main" val="36892842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Reducing Human Impacts (2 of 2)</a:t>
            </a:r>
            <a:endParaRPr lang="en-US" dirty="0"/>
          </a:p>
        </p:txBody>
      </p:sp>
      <p:sp>
        <p:nvSpPr>
          <p:cNvPr id="43011" name="Content Placeholder 2"/>
          <p:cNvSpPr>
            <a:spLocks noGrp="1"/>
          </p:cNvSpPr>
          <p:nvPr>
            <p:ph idx="1"/>
          </p:nvPr>
        </p:nvSpPr>
        <p:spPr/>
        <p:txBody>
          <a:bodyPr/>
          <a:lstStyle/>
          <a:p>
            <a:r>
              <a:rPr lang="en-US" dirty="0" smtClean="0"/>
              <a:t>Living sustainably begins with recognizing the environmental consequences of one’s own lifestyle</a:t>
            </a:r>
          </a:p>
          <a:p>
            <a:r>
              <a:rPr lang="en-US" altLang="en-US" dirty="0" smtClean="0"/>
              <a:t>People in industrial nations use enormous quantities of resources, and the extraction, delivery, and use of these resources has negative effects on biodiversity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Costs of Resource Extraction</a:t>
            </a:r>
            <a:endParaRPr lang="en-US" dirty="0"/>
          </a:p>
        </p:txBody>
      </p:sp>
      <p:pic>
        <p:nvPicPr>
          <p:cNvPr id="3" name="Picture 2" descr="A figure has two photos. The first photo shows non-volcanic landslides with deforming slopes surrounded by mountains. The second photo shows a man holding a pelican covered with oil from the wat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99" y="1905000"/>
            <a:ext cx="8414202" cy="3494564"/>
          </a:xfrm>
          <a:prstGeom prst="rect">
            <a:avLst/>
          </a:prstGeom>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Living (1 of 3)</a:t>
            </a:r>
            <a:endParaRPr lang="en-US" dirty="0"/>
          </a:p>
        </p:txBody>
      </p:sp>
      <p:sp>
        <p:nvSpPr>
          <p:cNvPr id="3" name="Content Placeholder 2"/>
          <p:cNvSpPr>
            <a:spLocks noGrp="1"/>
          </p:cNvSpPr>
          <p:nvPr>
            <p:ph idx="1"/>
          </p:nvPr>
        </p:nvSpPr>
        <p:spPr/>
        <p:txBody>
          <a:bodyPr/>
          <a:lstStyle/>
          <a:p>
            <a:r>
              <a:rPr lang="en-US" dirty="0" smtClean="0"/>
              <a:t>Minimizing energy use is also part of living sustainably</a:t>
            </a:r>
          </a:p>
          <a:p>
            <a:r>
              <a:rPr lang="en-US" dirty="0" smtClean="0"/>
              <a:t>Burning nonrenewable fossil fuels contributes to global warming and acid rain</a:t>
            </a:r>
          </a:p>
          <a:p>
            <a:pPr lvl="1"/>
            <a:r>
              <a:rPr lang="en-US" dirty="0" smtClean="0"/>
              <a:t>Extracting and transporting fossil fuels add environmental costs </a:t>
            </a:r>
          </a:p>
          <a:p>
            <a:pPr lvl="1"/>
            <a:r>
              <a:rPr lang="en-US" dirty="0" smtClean="0"/>
              <a:t>Environmental damage from spills and leaks</a:t>
            </a:r>
          </a:p>
        </p:txBody>
      </p:sp>
    </p:spTree>
    <p:extLst>
      <p:ext uri="{BB962C8B-B14F-4D97-AF65-F5344CB8AC3E}">
        <p14:creationId xmlns:p14="http://schemas.microsoft.com/office/powerpoint/2010/main" val="1671571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Living (2 of 3)</a:t>
            </a:r>
            <a:endParaRPr lang="en-US" dirty="0"/>
          </a:p>
        </p:txBody>
      </p:sp>
      <p:sp>
        <p:nvSpPr>
          <p:cNvPr id="3" name="Content Placeholder 2"/>
          <p:cNvSpPr>
            <a:spLocks noGrp="1"/>
          </p:cNvSpPr>
          <p:nvPr>
            <p:ph idx="1"/>
          </p:nvPr>
        </p:nvSpPr>
        <p:spPr/>
        <p:txBody>
          <a:bodyPr/>
          <a:lstStyle/>
          <a:p>
            <a:r>
              <a:rPr lang="en-US" sz="2800" dirty="0" smtClean="0"/>
              <a:t>Nuclear energy produces no CO</a:t>
            </a:r>
            <a:r>
              <a:rPr lang="en-US" sz="2800" baseline="-25000" dirty="0" smtClean="0"/>
              <a:t>2</a:t>
            </a:r>
            <a:r>
              <a:rPr lang="en-US" sz="2800" dirty="0" smtClean="0"/>
              <a:t>, but occasional accidents allow dangerous radioactive material to escape</a:t>
            </a:r>
          </a:p>
          <a:p>
            <a:r>
              <a:rPr lang="en-US" sz="2800" dirty="0" smtClean="0"/>
              <a:t>Renewable energy sources have their own drawbacks</a:t>
            </a:r>
          </a:p>
          <a:p>
            <a:pPr lvl="1"/>
            <a:r>
              <a:rPr lang="en-US" sz="2400" dirty="0" smtClean="0"/>
              <a:t>Dams in rivers can alter the array of species in the river by slowing its flow</a:t>
            </a:r>
          </a:p>
          <a:p>
            <a:pPr lvl="1"/>
            <a:r>
              <a:rPr lang="en-US" sz="2400" dirty="0" smtClean="0"/>
              <a:t>Wind turbines kill birds and bats</a:t>
            </a:r>
          </a:p>
          <a:p>
            <a:pPr lvl="1"/>
            <a:r>
              <a:rPr lang="en-US" sz="2400" dirty="0" smtClean="0"/>
              <a:t>Industrial-scale solar farms can pose a threat to birds too</a:t>
            </a:r>
            <a:endParaRPr lang="en-US" sz="2800" dirty="0" smtClean="0"/>
          </a:p>
        </p:txBody>
      </p:sp>
    </p:spTree>
    <p:extLst>
      <p:ext uri="{BB962C8B-B14F-4D97-AF65-F5344CB8AC3E}">
        <p14:creationId xmlns:p14="http://schemas.microsoft.com/office/powerpoint/2010/main" val="615603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Living (3 of 3)</a:t>
            </a:r>
            <a:endParaRPr lang="en-US" dirty="0"/>
          </a:p>
        </p:txBody>
      </p:sp>
      <p:sp>
        <p:nvSpPr>
          <p:cNvPr id="3" name="Content Placeholder 2"/>
          <p:cNvSpPr>
            <a:spLocks noGrp="1"/>
          </p:cNvSpPr>
          <p:nvPr>
            <p:ph idx="1"/>
          </p:nvPr>
        </p:nvSpPr>
        <p:spPr/>
        <p:txBody>
          <a:bodyPr/>
          <a:lstStyle/>
          <a:p>
            <a:r>
              <a:rPr lang="en-US" sz="2800" dirty="0" smtClean="0"/>
              <a:t>The best way to minimize your impact is to use less energy</a:t>
            </a:r>
          </a:p>
          <a:p>
            <a:r>
              <a:rPr lang="en-US" sz="2800" dirty="0" smtClean="0"/>
              <a:t>If you want to make more of a difference, learn about the threats to ecosystems in your own area</a:t>
            </a:r>
          </a:p>
          <a:p>
            <a:pPr lvl="1"/>
            <a:r>
              <a:rPr lang="en-US" sz="2400" dirty="0" smtClean="0"/>
              <a:t>Support efforts to document, preserve, and restore local biodiversity</a:t>
            </a:r>
          </a:p>
          <a:p>
            <a:pPr lvl="1"/>
            <a:r>
              <a:rPr lang="en-US" sz="2400" dirty="0" smtClean="0"/>
              <a:t>Many ecological restoration projects are supervised by trained biologists but carried out primarily by volunteers</a:t>
            </a:r>
            <a:endParaRPr lang="en-US" sz="2800" dirty="0"/>
          </a:p>
        </p:txBody>
      </p:sp>
    </p:spTree>
    <p:extLst>
      <p:ext uri="{BB962C8B-B14F-4D97-AF65-F5344CB8AC3E}">
        <p14:creationId xmlns:p14="http://schemas.microsoft.com/office/powerpoint/2010/main" val="458957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62789"/>
            <a:ext cx="8032638" cy="1004011"/>
          </a:xfrm>
        </p:spPr>
        <p:txBody>
          <a:bodyPr/>
          <a:lstStyle/>
          <a:p>
            <a:r>
              <a:rPr lang="en-US" altLang="en-US" dirty="0" smtClean="0"/>
              <a:t>Restoring Ecosystems</a:t>
            </a:r>
            <a:endParaRPr lang="en-US" dirty="0"/>
          </a:p>
        </p:txBody>
      </p:sp>
      <p:pic>
        <p:nvPicPr>
          <p:cNvPr id="2" name="Picture 1" descr="A photo shows volunteers planting vegetation on both sides of the riv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666" y="1176992"/>
            <a:ext cx="5937534" cy="4690408"/>
          </a:xfrm>
          <a:prstGeom prst="rect">
            <a:avLst/>
          </a:prstGeom>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Citizen Scientists (1 of 2)</a:t>
            </a:r>
            <a:endParaRPr lang="en-US" dirty="0"/>
          </a:p>
        </p:txBody>
      </p:sp>
      <p:sp>
        <p:nvSpPr>
          <p:cNvPr id="3" name="Content Placeholder 2"/>
          <p:cNvSpPr>
            <a:spLocks noGrp="1"/>
          </p:cNvSpPr>
          <p:nvPr>
            <p:ph idx="1"/>
          </p:nvPr>
        </p:nvSpPr>
        <p:spPr/>
        <p:txBody>
          <a:bodyPr/>
          <a:lstStyle/>
          <a:p>
            <a:r>
              <a:rPr lang="en-US" smtClean="0"/>
              <a:t>Documenting Earth’s existing biodiversity and monitoring the effects of climate change and other human-caused factors are enormous undertakings</a:t>
            </a:r>
          </a:p>
          <a:p>
            <a:pPr lvl="1"/>
            <a:r>
              <a:rPr lang="en-US" smtClean="0"/>
              <a:t>Gathering such information is a task too big to be accomplished by scientists alone</a:t>
            </a:r>
          </a:p>
          <a:p>
            <a:pPr lvl="1"/>
            <a:r>
              <a:rPr lang="en-US" smtClean="0"/>
              <a:t>Modern technology makes it easy to crowdsource data—to gather and organize information collected independently by a large number of individuals</a:t>
            </a:r>
            <a:endParaRPr lang="en-US" dirty="0"/>
          </a:p>
        </p:txBody>
      </p:sp>
    </p:spTree>
    <p:extLst>
      <p:ext uri="{BB962C8B-B14F-4D97-AF65-F5344CB8AC3E}">
        <p14:creationId xmlns:p14="http://schemas.microsoft.com/office/powerpoint/2010/main" val="308706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Scientists (2 of 2)</a:t>
            </a:r>
            <a:endParaRPr lang="en-US" dirty="0"/>
          </a:p>
        </p:txBody>
      </p:sp>
      <p:sp>
        <p:nvSpPr>
          <p:cNvPr id="3" name="Content Placeholder 2"/>
          <p:cNvSpPr>
            <a:spLocks noGrp="1"/>
          </p:cNvSpPr>
          <p:nvPr>
            <p:ph idx="1"/>
          </p:nvPr>
        </p:nvSpPr>
        <p:spPr/>
        <p:txBody>
          <a:bodyPr/>
          <a:lstStyle/>
          <a:p>
            <a:r>
              <a:rPr lang="en-US" sz="2800" dirty="0" smtClean="0"/>
              <a:t>Consider the </a:t>
            </a:r>
            <a:r>
              <a:rPr lang="en-US" sz="2800" dirty="0" err="1" smtClean="0"/>
              <a:t>iNaturalist</a:t>
            </a:r>
            <a:r>
              <a:rPr lang="en-US" sz="2800" dirty="0" smtClean="0"/>
              <a:t> project, an online social network for sharing information about biodiversity</a:t>
            </a:r>
          </a:p>
          <a:p>
            <a:pPr lvl="1"/>
            <a:r>
              <a:rPr lang="en-US" sz="2400" dirty="0" smtClean="0"/>
              <a:t>The goal of </a:t>
            </a:r>
            <a:r>
              <a:rPr lang="en-US" sz="2400" dirty="0" err="1" smtClean="0"/>
              <a:t>iNaturalist</a:t>
            </a:r>
            <a:r>
              <a:rPr lang="en-US" sz="2400" dirty="0" smtClean="0"/>
              <a:t> is to foster a public appreciation of biodiversity, while also gathering scientifically valuable biodiversity data</a:t>
            </a:r>
          </a:p>
          <a:p>
            <a:pPr lvl="1"/>
            <a:r>
              <a:rPr lang="en-US" sz="2400" dirty="0" smtClean="0"/>
              <a:t>The </a:t>
            </a:r>
            <a:r>
              <a:rPr lang="en-US" sz="2400" dirty="0" err="1" smtClean="0"/>
              <a:t>iNaturalist</a:t>
            </a:r>
            <a:r>
              <a:rPr lang="en-US" sz="2400" dirty="0" smtClean="0"/>
              <a:t> app (available for </a:t>
            </a:r>
            <a:r>
              <a:rPr lang="en-US" sz="2400" dirty="0" err="1" smtClean="0"/>
              <a:t>iOS</a:t>
            </a:r>
            <a:r>
              <a:rPr lang="en-US" sz="2400" dirty="0" smtClean="0"/>
              <a:t> and Android) allows users to upload photos of organisms they observe, along with the time and location of the observation</a:t>
            </a:r>
            <a:endParaRPr lang="en-US" sz="2400" dirty="0"/>
          </a:p>
        </p:txBody>
      </p:sp>
    </p:spTree>
    <p:extLst>
      <p:ext uri="{BB962C8B-B14F-4D97-AF65-F5344CB8AC3E}">
        <p14:creationId xmlns:p14="http://schemas.microsoft.com/office/powerpoint/2010/main" val="3875036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Documenting Biodiversity</a:t>
            </a:r>
            <a:endParaRPr lang="en-US" dirty="0"/>
          </a:p>
        </p:txBody>
      </p:sp>
      <p:pic>
        <p:nvPicPr>
          <p:cNvPr id="6" name="Picture 5" descr="A photo shows a woman clicking a picture of plants using a smartphon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61" y="1168208"/>
            <a:ext cx="7599078" cy="4622992"/>
          </a:xfrm>
          <a:prstGeom prst="rect">
            <a:avLst/>
          </a:prstGeom>
        </p:spPr>
      </p:pic>
    </p:spTree>
    <p:extLst>
      <p:ext uri="{BB962C8B-B14F-4D97-AF65-F5344CB8AC3E}">
        <p14:creationId xmlns:p14="http://schemas.microsoft.com/office/powerpoint/2010/main" val="195450734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a:t>
            </a:r>
            <a:endParaRPr lang="en-US" dirty="0"/>
          </a:p>
        </p:txBody>
      </p:sp>
      <p:sp>
        <p:nvSpPr>
          <p:cNvPr id="3" name="Content Placeholder 2"/>
          <p:cNvSpPr>
            <a:spLocks noGrp="1"/>
          </p:cNvSpPr>
          <p:nvPr>
            <p:ph idx="1"/>
          </p:nvPr>
        </p:nvSpPr>
        <p:spPr/>
        <p:txBody>
          <a:bodyPr/>
          <a:lstStyle/>
          <a:p>
            <a:pPr lvl="0"/>
            <a:r>
              <a:rPr lang="en-US" dirty="0" smtClean="0"/>
              <a:t>Are human activities the only cause of global change? </a:t>
            </a:r>
          </a:p>
          <a:p>
            <a:pPr lvl="0"/>
            <a:r>
              <a:rPr lang="en-US" dirty="0" smtClean="0"/>
              <a:t>Defend and refute the statement, “Extinction, like speciation, is a natural process.”  </a:t>
            </a:r>
          </a:p>
          <a:p>
            <a:pPr lvl="0"/>
            <a:r>
              <a:rPr lang="en-US" dirty="0" smtClean="0"/>
              <a:t>In terms of biological magnification, is it better to be a strict vegetarian or omnivorous?</a:t>
            </a:r>
            <a:endParaRPr lang="en-US" dirty="0"/>
          </a:p>
        </p:txBody>
      </p:sp>
    </p:spTree>
    <p:extLst>
      <p:ext uri="{BB962C8B-B14F-4D97-AF65-F5344CB8AC3E}">
        <p14:creationId xmlns:p14="http://schemas.microsoft.com/office/powerpoint/2010/main" val="390462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Causes of Species Decline</a:t>
            </a:r>
            <a:endParaRPr lang="en-US" dirty="0"/>
          </a:p>
        </p:txBody>
      </p:sp>
      <p:sp>
        <p:nvSpPr>
          <p:cNvPr id="13315" name="Content Placeholder 2"/>
          <p:cNvSpPr>
            <a:spLocks noGrp="1"/>
          </p:cNvSpPr>
          <p:nvPr>
            <p:ph idx="1"/>
          </p:nvPr>
        </p:nvSpPr>
        <p:spPr/>
        <p:txBody>
          <a:bodyPr/>
          <a:lstStyle/>
          <a:p>
            <a:r>
              <a:rPr lang="en-US" altLang="en-US" dirty="0" smtClean="0"/>
              <a:t>Human activities threaten other species by destroying or degrading habitat</a:t>
            </a:r>
          </a:p>
          <a:p>
            <a:r>
              <a:rPr lang="en-US" altLang="en-US" dirty="0" smtClean="0"/>
              <a:t>In some cases, people directly reduce a species’ number through overharvesting</a:t>
            </a:r>
          </a:p>
          <a:p>
            <a:pPr lvl="1"/>
            <a:r>
              <a:rPr lang="en-US" altLang="en-US" dirty="0" smtClean="0"/>
              <a:t>Species are overharvested not only as food, but also for use in traditional medicine, for the pet trade, and for ornamentation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Habitat Degradation and Fragmentation (1 of 2)</a:t>
            </a:r>
            <a:endParaRPr lang="en-US" dirty="0"/>
          </a:p>
        </p:txBody>
      </p:sp>
      <p:sp>
        <p:nvSpPr>
          <p:cNvPr id="3" name="Content Placeholder 2"/>
          <p:cNvSpPr>
            <a:spLocks noGrp="1"/>
          </p:cNvSpPr>
          <p:nvPr>
            <p:ph idx="1"/>
          </p:nvPr>
        </p:nvSpPr>
        <p:spPr/>
        <p:txBody>
          <a:bodyPr/>
          <a:lstStyle/>
          <a:p>
            <a:r>
              <a:rPr lang="en-US" sz="2800" dirty="0" smtClean="0"/>
              <a:t>Humans also harm species indirectly by altering the species’ habitats</a:t>
            </a:r>
          </a:p>
          <a:p>
            <a:pPr lvl="1"/>
            <a:r>
              <a:rPr lang="en-US" sz="2400" dirty="0" smtClean="0"/>
              <a:t>Any degradation, fragmentation, or destruction of that habitat reduces population numbers</a:t>
            </a:r>
          </a:p>
          <a:p>
            <a:r>
              <a:rPr lang="en-US" sz="2800" dirty="0" smtClean="0"/>
              <a:t>An endemic species occurs only in the area in which it evolved</a:t>
            </a:r>
          </a:p>
          <a:p>
            <a:pPr lvl="1"/>
            <a:r>
              <a:rPr lang="en-US" sz="2400" dirty="0" smtClean="0"/>
              <a:t>Endemic species are more likely to go extinct as a result of habitat degradation than species that have spread to many areas</a:t>
            </a:r>
            <a:endParaRPr lang="en-US" sz="2400" dirty="0"/>
          </a:p>
        </p:txBody>
      </p:sp>
    </p:spTree>
    <p:extLst>
      <p:ext uri="{BB962C8B-B14F-4D97-AF65-F5344CB8AC3E}">
        <p14:creationId xmlns:p14="http://schemas.microsoft.com/office/powerpoint/2010/main" val="279811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Habitat Degradation and Fragmentation (2 of 2)</a:t>
            </a:r>
            <a:endParaRPr lang="en-US" dirty="0"/>
          </a:p>
        </p:txBody>
      </p:sp>
      <p:sp>
        <p:nvSpPr>
          <p:cNvPr id="3" name="Content Placeholder 2"/>
          <p:cNvSpPr>
            <a:spLocks noGrp="1"/>
          </p:cNvSpPr>
          <p:nvPr>
            <p:ph idx="1"/>
          </p:nvPr>
        </p:nvSpPr>
        <p:spPr/>
        <p:txBody>
          <a:bodyPr/>
          <a:lstStyle/>
          <a:p>
            <a:r>
              <a:rPr lang="en-US" dirty="0" smtClean="0"/>
              <a:t>Deliberate or accidental species introductions can be another type of habitat degradation</a:t>
            </a:r>
          </a:p>
          <a:p>
            <a:r>
              <a:rPr lang="en-US" dirty="0" smtClean="0"/>
              <a:t>Habitat fragmentation creates islands of suitable habitat scattered across what was once a continuous range</a:t>
            </a:r>
            <a:endParaRPr lang="en-US" dirty="0"/>
          </a:p>
        </p:txBody>
      </p:sp>
    </p:spTree>
    <p:extLst>
      <p:ext uri="{BB962C8B-B14F-4D97-AF65-F5344CB8AC3E}">
        <p14:creationId xmlns:p14="http://schemas.microsoft.com/office/powerpoint/2010/main" val="35042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Unknown Losses</a:t>
            </a:r>
            <a:endParaRPr lang="en-US" dirty="0"/>
          </a:p>
        </p:txBody>
      </p:sp>
      <p:sp>
        <p:nvSpPr>
          <p:cNvPr id="3" name="Content Placeholder 2"/>
          <p:cNvSpPr>
            <a:spLocks noGrp="1"/>
          </p:cNvSpPr>
          <p:nvPr>
            <p:ph idx="1"/>
          </p:nvPr>
        </p:nvSpPr>
        <p:spPr/>
        <p:txBody>
          <a:bodyPr/>
          <a:lstStyle/>
          <a:p>
            <a:r>
              <a:rPr lang="en-US" dirty="0" smtClean="0"/>
              <a:t>Estimates of the number of currently living species range as high as 1 trillion, but only about 2 million species have been described and named</a:t>
            </a:r>
          </a:p>
          <a:p>
            <a:r>
              <a:rPr lang="en-US" dirty="0" smtClean="0"/>
              <a:t>Simply put, we do not yet know what we have to lose</a:t>
            </a:r>
            <a:endParaRPr lang="en-US" dirty="0"/>
          </a:p>
        </p:txBody>
      </p:sp>
    </p:spTree>
    <p:extLst>
      <p:ext uri="{BB962C8B-B14F-4D97-AF65-F5344CB8AC3E}">
        <p14:creationId xmlns:p14="http://schemas.microsoft.com/office/powerpoint/2010/main" val="379014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44.2 Desertification and Deforestation</a:t>
            </a:r>
            <a:br>
              <a:rPr lang="en-US" altLang="en-US" dirty="0" smtClean="0"/>
            </a:br>
            <a:r>
              <a:rPr lang="en-US" altLang="en-US" dirty="0" smtClean="0"/>
              <a:t>(1 of 2)</a:t>
            </a:r>
            <a:endParaRPr lang="en-US" dirty="0"/>
          </a:p>
        </p:txBody>
      </p:sp>
      <p:sp>
        <p:nvSpPr>
          <p:cNvPr id="14339" name="Content Placeholder 2"/>
          <p:cNvSpPr>
            <a:spLocks noGrp="1"/>
          </p:cNvSpPr>
          <p:nvPr>
            <p:ph idx="1"/>
          </p:nvPr>
        </p:nvSpPr>
        <p:spPr/>
        <p:txBody>
          <a:bodyPr/>
          <a:lstStyle/>
          <a:p>
            <a:r>
              <a:rPr lang="en-US" altLang="en-US" dirty="0" smtClean="0"/>
              <a:t>Desertification occurs when plowing or grazing removes plants and exposes topsoil to wind erosion</a:t>
            </a:r>
          </a:p>
          <a:p>
            <a:pPr lvl="1"/>
            <a:r>
              <a:rPr lang="en-US" altLang="en-US" dirty="0" smtClean="0"/>
              <a:t>Fewer plants means less transpiration; rainfall decreases</a:t>
            </a:r>
          </a:p>
          <a:p>
            <a:r>
              <a:rPr lang="en-US" altLang="en-US" dirty="0" smtClean="0"/>
              <a:t>In a positive feedback cycle, drought encourages desertification, which worsens drought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5056</TotalTime>
  <Words>2456</Words>
  <Application>Microsoft Office PowerPoint</Application>
  <PresentationFormat>On-screen Show (4:3)</PresentationFormat>
  <Paragraphs>250</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Sample</vt:lpstr>
      <vt:lpstr>Biology Concepts &amp; Applications</vt:lpstr>
      <vt:lpstr>44.1 Threatened and Endangered Species (1 of 2)</vt:lpstr>
      <vt:lpstr>Threatened and Endangered Species (2 of 2)</vt:lpstr>
      <vt:lpstr>Endangered Species in the United States</vt:lpstr>
      <vt:lpstr>Causes of Species Decline</vt:lpstr>
      <vt:lpstr>Habitat Degradation and Fragmentation (1 of 2)</vt:lpstr>
      <vt:lpstr>Habitat Degradation and Fragmentation (2 of 2)</vt:lpstr>
      <vt:lpstr>The Unknown Losses</vt:lpstr>
      <vt:lpstr>44.2 Desertification and Deforestation (1 of 2)</vt:lpstr>
      <vt:lpstr>Dust Storms from Desertification (2 of 2)</vt:lpstr>
      <vt:lpstr>Deforestation (1 of 2)</vt:lpstr>
      <vt:lpstr>Deforestation for Cropland</vt:lpstr>
      <vt:lpstr>Deforestation (2 of 2) </vt:lpstr>
      <vt:lpstr>Experimental Deforestation</vt:lpstr>
      <vt:lpstr>44.3 Effects of Pollution</vt:lpstr>
      <vt:lpstr>Talking Trash</vt:lpstr>
      <vt:lpstr>Perils of Plastic</vt:lpstr>
      <vt:lpstr>Atmospheric Deposition</vt:lpstr>
      <vt:lpstr>Acid Rain (1 of 2)</vt:lpstr>
      <vt:lpstr>Acid Rain (2 of 2)</vt:lpstr>
      <vt:lpstr>Ammonium Deposition</vt:lpstr>
      <vt:lpstr>Mercury Deposition</vt:lpstr>
      <vt:lpstr>44.4  Ozone Depletion</vt:lpstr>
      <vt:lpstr>Depletion of the Ozone Layer</vt:lpstr>
      <vt:lpstr>Destruction of the Ozone Layer</vt:lpstr>
      <vt:lpstr>Near-Ground Ozone Pollution</vt:lpstr>
      <vt:lpstr>44.5 Global Climate Change (1 of 2)</vt:lpstr>
      <vt:lpstr>Global Climate Change (2 of 2)</vt:lpstr>
      <vt:lpstr>Rising Global Temperature</vt:lpstr>
      <vt:lpstr>Melting Glaciers</vt:lpstr>
      <vt:lpstr>44.6 Conservation Biology</vt:lpstr>
      <vt:lpstr>The Value of Biodiversity (1 of 2)</vt:lpstr>
      <vt:lpstr>The Value of Biodiversity (2 of 2)</vt:lpstr>
      <vt:lpstr>Setting Priorities</vt:lpstr>
      <vt:lpstr>Biodiversity Hot Spots</vt:lpstr>
      <vt:lpstr>Klamath–Siskiyou Forest</vt:lpstr>
      <vt:lpstr>Preservation and Restoration</vt:lpstr>
      <vt:lpstr>Ecological Restoration</vt:lpstr>
      <vt:lpstr>44.7 Reducing Human Impacts (1 of 2)</vt:lpstr>
      <vt:lpstr>Reducing Human Impacts (2 of 2)</vt:lpstr>
      <vt:lpstr>Costs of Resource Extraction</vt:lpstr>
      <vt:lpstr>Sustainable Living (1 of 3)</vt:lpstr>
      <vt:lpstr>Sustainable Living (2 of 3)</vt:lpstr>
      <vt:lpstr>Sustainable Living (3 of 3)</vt:lpstr>
      <vt:lpstr>Restoring Ecosystems</vt:lpstr>
      <vt:lpstr>Application: Citizen Scientists (1 of 2)</vt:lpstr>
      <vt:lpstr>Citizen Scientists (2 of 2)</vt:lpstr>
      <vt:lpstr>Documenting Biodiversity</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44 Human Effects on the Biosphere </dc:title>
  <dc:creator>Starr</dc:creator>
  <cp:lastModifiedBy>CD</cp:lastModifiedBy>
  <cp:revision>277</cp:revision>
  <dcterms:modified xsi:type="dcterms:W3CDTF">2017-02-14T07:53:09Z</dcterms:modified>
</cp:coreProperties>
</file>