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5"/>
  </p:notesMasterIdLst>
  <p:sldIdLst>
    <p:sldId id="463" r:id="rId2"/>
    <p:sldId id="411" r:id="rId3"/>
    <p:sldId id="412" r:id="rId4"/>
    <p:sldId id="413" r:id="rId5"/>
    <p:sldId id="414" r:id="rId6"/>
    <p:sldId id="415" r:id="rId7"/>
    <p:sldId id="416" r:id="rId8"/>
    <p:sldId id="417" r:id="rId9"/>
    <p:sldId id="418" r:id="rId10"/>
    <p:sldId id="419" r:id="rId11"/>
    <p:sldId id="420" r:id="rId12"/>
    <p:sldId id="421" r:id="rId13"/>
    <p:sldId id="423" r:id="rId14"/>
    <p:sldId id="422"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60" r:id="rId51"/>
    <p:sldId id="461" r:id="rId52"/>
    <p:sldId id="459" r:id="rId53"/>
    <p:sldId id="462"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6501" autoAdjust="0"/>
  </p:normalViewPr>
  <p:slideViewPr>
    <p:cSldViewPr>
      <p:cViewPr>
        <p:scale>
          <a:sx n="67" d="100"/>
          <a:sy n="67" d="100"/>
        </p:scale>
        <p:origin x="-1422" y="-120"/>
      </p:cViewPr>
      <p:guideLst>
        <p:guide orient="horz" pos="2160"/>
        <p:guide pos="2880"/>
      </p:guideLst>
    </p:cSldViewPr>
  </p:slideViewPr>
  <p:outlineViewPr>
    <p:cViewPr>
      <p:scale>
        <a:sx n="33" d="100"/>
        <a:sy n="33" d="100"/>
      </p:scale>
      <p:origin x="48" y="25128"/>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B70372-1538-4919-AA3F-B50A2E0C3416}" type="slidenum">
              <a:rPr lang="en-US" altLang="en-US" sz="1200"/>
              <a:pPr/>
              <a:t>2</a:t>
            </a:fld>
            <a:endParaRPr lang="en-US" altLang="en-US" sz="1200" dirty="0"/>
          </a:p>
        </p:txBody>
      </p:sp>
    </p:spTree>
    <p:extLst>
      <p:ext uri="{BB962C8B-B14F-4D97-AF65-F5344CB8AC3E}">
        <p14:creationId xmlns:p14="http://schemas.microsoft.com/office/powerpoint/2010/main" val="1775639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135611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312955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548780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7317BC-7C10-4C3F-9791-31A545A69A85}" type="slidenum">
              <a:rPr lang="en-US" altLang="en-US" sz="1200"/>
              <a:pPr/>
              <a:t>14</a:t>
            </a:fld>
            <a:endParaRPr lang="en-US" altLang="en-US" sz="1200" dirty="0"/>
          </a:p>
        </p:txBody>
      </p:sp>
    </p:spTree>
    <p:extLst>
      <p:ext uri="{BB962C8B-B14F-4D97-AF65-F5344CB8AC3E}">
        <p14:creationId xmlns:p14="http://schemas.microsoft.com/office/powerpoint/2010/main" val="99134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A92312-10D0-46BC-90FB-2E53CB3322CF}" type="slidenum">
              <a:rPr lang="en-US" altLang="en-US" sz="1200"/>
              <a:pPr/>
              <a:t>15</a:t>
            </a:fld>
            <a:endParaRPr lang="en-US" altLang="en-US" sz="1200" dirty="0"/>
          </a:p>
        </p:txBody>
      </p:sp>
    </p:spTree>
    <p:extLst>
      <p:ext uri="{BB962C8B-B14F-4D97-AF65-F5344CB8AC3E}">
        <p14:creationId xmlns:p14="http://schemas.microsoft.com/office/powerpoint/2010/main" val="395517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3.4 </a:t>
            </a:r>
            <a:r>
              <a:rPr lang="en-US" altLang="en-US" dirty="0">
                <a:latin typeface="Arial" panose="020B0604020202020204" pitchFamily="34" charset="0"/>
                <a:ea typeface="ＭＳ Ｐゴシック" panose="020B0600070205080204" pitchFamily="34" charset="-128"/>
              </a:rPr>
              <a:t>Formation of sucrose, a disaccharide.</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7317BC-7C10-4C3F-9791-31A545A69A85}" type="slidenum">
              <a:rPr lang="en-US" altLang="en-US" sz="1200"/>
              <a:pPr/>
              <a:t>16</a:t>
            </a:fld>
            <a:endParaRPr lang="en-US" altLang="en-US" sz="1200" dirty="0"/>
          </a:p>
        </p:txBody>
      </p:sp>
    </p:spTree>
    <p:extLst>
      <p:ext uri="{BB962C8B-B14F-4D97-AF65-F5344CB8AC3E}">
        <p14:creationId xmlns:p14="http://schemas.microsoft.com/office/powerpoint/2010/main" val="217246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52508C-95C8-4585-9D02-2332EFFF197F}" type="slidenum">
              <a:rPr lang="en-US" altLang="en-US" sz="1200"/>
              <a:pPr/>
              <a:t>17</a:t>
            </a:fld>
            <a:endParaRPr lang="en-US" altLang="en-US" sz="1200" dirty="0"/>
          </a:p>
        </p:txBody>
      </p:sp>
    </p:spTree>
    <p:extLst>
      <p:ext uri="{BB962C8B-B14F-4D97-AF65-F5344CB8AC3E}">
        <p14:creationId xmlns:p14="http://schemas.microsoft.com/office/powerpoint/2010/main" val="417561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2324E5-F4FF-4BC7-937F-AD6E3BE9276D}" type="slidenum">
              <a:rPr lang="en-US" altLang="en-US" sz="1200"/>
              <a:pPr/>
              <a:t>18</a:t>
            </a:fld>
            <a:endParaRPr lang="en-US" altLang="en-US" sz="1200" dirty="0"/>
          </a:p>
        </p:txBody>
      </p:sp>
    </p:spTree>
    <p:extLst>
      <p:ext uri="{BB962C8B-B14F-4D97-AF65-F5344CB8AC3E}">
        <p14:creationId xmlns:p14="http://schemas.microsoft.com/office/powerpoint/2010/main" val="382461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377DE8-2336-43EB-BBD3-DC06FA17531A}" type="slidenum">
              <a:rPr lang="en-US" altLang="en-US" sz="1200"/>
              <a:pPr/>
              <a:t>19</a:t>
            </a:fld>
            <a:endParaRPr lang="en-US" altLang="en-US" sz="1200" dirty="0"/>
          </a:p>
        </p:txBody>
      </p:sp>
    </p:spTree>
    <p:extLst>
      <p:ext uri="{BB962C8B-B14F-4D97-AF65-F5344CB8AC3E}">
        <p14:creationId xmlns:p14="http://schemas.microsoft.com/office/powerpoint/2010/main" val="400274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224DAD-2CC0-47A7-A823-7F79F375A45E}" type="slidenum">
              <a:rPr lang="en-US" altLang="en-US" sz="1200"/>
              <a:pPr/>
              <a:t>20</a:t>
            </a:fld>
            <a:endParaRPr lang="en-US" altLang="en-US" sz="1200" dirty="0"/>
          </a:p>
        </p:txBody>
      </p:sp>
    </p:spTree>
    <p:extLst>
      <p:ext uri="{BB962C8B-B14F-4D97-AF65-F5344CB8AC3E}">
        <p14:creationId xmlns:p14="http://schemas.microsoft.com/office/powerpoint/2010/main" val="209690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 </a:t>
            </a:r>
            <a:r>
              <a:rPr lang="en-US" altLang="en-US" dirty="0">
                <a:latin typeface="Arial" panose="020B0604020202020204" pitchFamily="34" charset="0"/>
                <a:ea typeface="ＭＳ Ｐゴシック" panose="020B0600070205080204" pitchFamily="34" charset="-128"/>
              </a:rPr>
              <a:t>Carbon rings.</a:t>
            </a:r>
          </a:p>
          <a:p>
            <a:r>
              <a:rPr lang="en-US" altLang="en-US" b="0" dirty="0" smtClean="0">
                <a:latin typeface="Arial" panose="020B0604020202020204" pitchFamily="34" charset="0"/>
                <a:ea typeface="ＭＳ Ｐゴシック" panose="020B0600070205080204" pitchFamily="34" charset="-128"/>
              </a:rPr>
              <a:t>A</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Carbon’s </a:t>
            </a:r>
            <a:r>
              <a:rPr lang="en-US" altLang="en-US" dirty="0">
                <a:latin typeface="Arial" panose="020B0604020202020204" pitchFamily="34" charset="0"/>
                <a:ea typeface="ＭＳ Ｐゴシック" panose="020B0600070205080204" pitchFamily="34" charset="-128"/>
              </a:rPr>
              <a:t>versatile bonding behavior allows it to form a variety of structures, including rings.</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Carbon rings form the framework of many sugars, starches, and fats (such as those found in doughnuts).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084F06-7D48-41CF-AF29-0484447AC08C}" type="slidenum">
              <a:rPr lang="en-US" altLang="en-US" sz="1200"/>
              <a:pPr/>
              <a:t>3</a:t>
            </a:fld>
            <a:endParaRPr lang="en-US" altLang="en-US" sz="1200" dirty="0"/>
          </a:p>
        </p:txBody>
      </p:sp>
    </p:spTree>
    <p:extLst>
      <p:ext uri="{BB962C8B-B14F-4D97-AF65-F5344CB8AC3E}">
        <p14:creationId xmlns:p14="http://schemas.microsoft.com/office/powerpoint/2010/main" val="418768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3.5 </a:t>
            </a:r>
            <a:r>
              <a:rPr lang="en-US" dirty="0"/>
              <a:t>Three of the most common complex carbohydrates and their locations in a few organisms. Each polysaccharide consists only of glucose subunits, but different bonding patterns result in substances with very different properties.</a:t>
            </a:r>
          </a:p>
          <a:p>
            <a:r>
              <a:rPr lang="en-US" b="0" dirty="0"/>
              <a:t>A</a:t>
            </a:r>
            <a:r>
              <a:rPr lang="en-US" dirty="0"/>
              <a:t> </a:t>
            </a:r>
            <a:r>
              <a:rPr lang="en-US" dirty="0" smtClean="0"/>
              <a:t> Cellulose </a:t>
            </a:r>
            <a:r>
              <a:rPr lang="en-US" dirty="0"/>
              <a:t>is the main structural component of plants. Above, in cellulose, hydrogen bonds stabilize long, straight chains of glucose monomers. The crosslinked chains form long, tough fibers that few organisms can digest.</a:t>
            </a:r>
          </a:p>
          <a:p>
            <a:r>
              <a:rPr lang="en-US" b="0" dirty="0"/>
              <a:t>B</a:t>
            </a:r>
            <a:r>
              <a:rPr lang="en-US" dirty="0"/>
              <a:t> </a:t>
            </a:r>
            <a:r>
              <a:rPr lang="en-US" dirty="0" smtClean="0"/>
              <a:t> Starch </a:t>
            </a:r>
            <a:r>
              <a:rPr lang="en-US" dirty="0"/>
              <a:t>is the main energy reserve in plants, which store it in their roots, stems, leaves, seeds, and fruits. Below, starch consists of long, coiled chains of glucose monomers.</a:t>
            </a:r>
          </a:p>
          <a:p>
            <a:r>
              <a:rPr lang="en-US" b="0" dirty="0"/>
              <a:t>C</a:t>
            </a:r>
            <a:r>
              <a:rPr lang="en-US" dirty="0"/>
              <a:t> </a:t>
            </a:r>
            <a:r>
              <a:rPr lang="en-US" dirty="0" smtClean="0"/>
              <a:t> Glycogen </a:t>
            </a:r>
            <a:r>
              <a:rPr lang="en-US" dirty="0"/>
              <a:t>functions as an energy reservoir in animals, including people. It is especially abundant in the liver and muscles. Above, glycogen consists of highly branched chains of glucose monomers.</a:t>
            </a:r>
          </a:p>
        </p:txBody>
      </p:sp>
      <p:sp>
        <p:nvSpPr>
          <p:cNvPr id="4" name="Slide Number Placeholder 3"/>
          <p:cNvSpPr>
            <a:spLocks noGrp="1"/>
          </p:cNvSpPr>
          <p:nvPr>
            <p:ph type="sldNum" sz="quarter" idx="10"/>
          </p:nvPr>
        </p:nvSpPr>
        <p:spPr/>
        <p:txBody>
          <a:bodyPr/>
          <a:lstStyle/>
          <a:p>
            <a:fld id="{1B2F33FC-5CE9-4DD8-87A5-69345339E9B9}" type="slidenum">
              <a:rPr lang="en-US" altLang="en-US" smtClean="0"/>
              <a:pPr/>
              <a:t>21</a:t>
            </a:fld>
            <a:endParaRPr lang="en-US" altLang="en-US" dirty="0"/>
          </a:p>
        </p:txBody>
      </p:sp>
    </p:spTree>
    <p:extLst>
      <p:ext uri="{BB962C8B-B14F-4D97-AF65-F5344CB8AC3E}">
        <p14:creationId xmlns:p14="http://schemas.microsoft.com/office/powerpoint/2010/main" val="395081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1125997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600516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3.7 </a:t>
            </a:r>
            <a:r>
              <a:rPr lang="en-US" altLang="en-US" dirty="0">
                <a:latin typeface="Arial" panose="020B0604020202020204" pitchFamily="34" charset="0"/>
                <a:ea typeface="ＭＳ Ｐゴシック" panose="020B0600070205080204" pitchFamily="34" charset="-128"/>
              </a:rPr>
              <a:t>Fatty acids. Each fatty acid molecule has a carboxyl group head and a long hydrocarbon tail. </a:t>
            </a:r>
          </a:p>
          <a:p>
            <a:r>
              <a:rPr lang="en-US" altLang="en-US" b="0" dirty="0">
                <a:latin typeface="Arial" panose="020B0604020202020204" pitchFamily="34" charset="0"/>
                <a:ea typeface="ＭＳ Ｐゴシック" panose="020B0600070205080204" pitchFamily="34" charset="-128"/>
              </a:rPr>
              <a:t>A</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The </a:t>
            </a:r>
            <a:r>
              <a:rPr lang="en-US" altLang="en-US" dirty="0">
                <a:latin typeface="Arial" panose="020B0604020202020204" pitchFamily="34" charset="0"/>
                <a:ea typeface="ＭＳ Ｐゴシック" panose="020B0600070205080204" pitchFamily="34" charset="-128"/>
              </a:rPr>
              <a:t>tail of stearic acid is fully saturated with hydrogen atoms. </a:t>
            </a:r>
          </a:p>
          <a:p>
            <a:r>
              <a:rPr lang="en-US" altLang="en-US" b="0" dirty="0" smtClean="0">
                <a:latin typeface="Arial" panose="020B0604020202020204" pitchFamily="34" charset="0"/>
                <a:ea typeface="ＭＳ Ｐゴシック" panose="020B0600070205080204" pitchFamily="34" charset="-128"/>
              </a:rPr>
              <a:t>B</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Linoleic acid, with two double bonds, is unsaturated. The first double bond occurs at the sixth carbon from the end of the tail, so linoleic acid is called an omega-6 fatty acid. Omega-6 and C omega-3 fatty acids are “essential fatty acids,” which means your body does not make them; they must come from food.</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C356AE-316E-4C1E-9063-31F2ACC590C5}" type="slidenum">
              <a:rPr lang="en-US" altLang="en-US" sz="1200"/>
              <a:pPr/>
              <a:t>24</a:t>
            </a:fld>
            <a:endParaRPr lang="en-US" altLang="en-US" sz="1200" dirty="0"/>
          </a:p>
        </p:txBody>
      </p:sp>
    </p:spTree>
    <p:extLst>
      <p:ext uri="{BB962C8B-B14F-4D97-AF65-F5344CB8AC3E}">
        <p14:creationId xmlns:p14="http://schemas.microsoft.com/office/powerpoint/2010/main" val="2655726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3068918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3.8 </a:t>
            </a:r>
            <a:r>
              <a:rPr lang="en-US" altLang="en-US" dirty="0">
                <a:latin typeface="Arial" panose="020B0604020202020204" pitchFamily="34" charset="0"/>
                <a:ea typeface="ＭＳ Ｐゴシック" panose="020B0600070205080204" pitchFamily="34" charset="-128"/>
              </a:rPr>
              <a:t>Triglyceride.</a:t>
            </a:r>
          </a:p>
          <a:p>
            <a:r>
              <a:rPr lang="en-US" altLang="en-US" dirty="0">
                <a:latin typeface="Arial" panose="020B0604020202020204" pitchFamily="34" charset="0"/>
                <a:ea typeface="ＭＳ Ｐゴシック" panose="020B0600070205080204" pitchFamily="34" charset="-128"/>
              </a:rPr>
              <a:t>A triglyceride has three fatty acid tails attached to a glycerol (shaded blue). The molecule is entirely hydrophobic. Fats are hydrophobic because they consist mainly of triglycerides.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06347A-C25C-4635-903A-05CA90FCBC3F}" type="slidenum">
              <a:rPr lang="en-US" altLang="en-US" sz="1200"/>
              <a:pPr/>
              <a:t>26</a:t>
            </a:fld>
            <a:endParaRPr lang="en-US" altLang="en-US" sz="1200" dirty="0"/>
          </a:p>
        </p:txBody>
      </p:sp>
    </p:spTree>
    <p:extLst>
      <p:ext uri="{BB962C8B-B14F-4D97-AF65-F5344CB8AC3E}">
        <p14:creationId xmlns:p14="http://schemas.microsoft.com/office/powerpoint/2010/main" val="2184565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2952927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14230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 </a:t>
            </a:r>
            <a:r>
              <a:rPr lang="en-US" dirty="0"/>
              <a:t>Phospholipids as components of cell membranes.</a:t>
            </a:r>
          </a:p>
          <a:p>
            <a:r>
              <a:rPr lang="en-US" b="0" dirty="0" smtClean="0"/>
              <a:t>A </a:t>
            </a:r>
            <a:r>
              <a:rPr lang="en-US" dirty="0" smtClean="0"/>
              <a:t> </a:t>
            </a:r>
            <a:r>
              <a:rPr lang="en-US" dirty="0"/>
              <a:t>Phospholipid. Two fatty acid tails are attached to a head that contains a phosphate group (yellow). The phosphate group makes the head very hydrophilic; the tails are hydrophobic. </a:t>
            </a:r>
          </a:p>
          <a:p>
            <a:r>
              <a:rPr lang="en-US" b="0" dirty="0"/>
              <a:t>B</a:t>
            </a:r>
            <a:r>
              <a:rPr lang="en-US" dirty="0"/>
              <a:t> </a:t>
            </a:r>
            <a:r>
              <a:rPr lang="en-US" dirty="0" smtClean="0"/>
              <a:t> The </a:t>
            </a:r>
            <a:r>
              <a:rPr lang="en-US" dirty="0"/>
              <a:t>lipid bilayer. The opposing hydrophilic and hydrophobic properties of phospholipid molecules give rise to this double-layered structure, which is the foundation of all cell membranes.</a:t>
            </a:r>
          </a:p>
        </p:txBody>
      </p:sp>
      <p:sp>
        <p:nvSpPr>
          <p:cNvPr id="4" name="Slide Number Placeholder 3"/>
          <p:cNvSpPr>
            <a:spLocks noGrp="1"/>
          </p:cNvSpPr>
          <p:nvPr>
            <p:ph type="sldNum" sz="quarter" idx="10"/>
          </p:nvPr>
        </p:nvSpPr>
        <p:spPr/>
        <p:txBody>
          <a:bodyPr/>
          <a:lstStyle/>
          <a:p>
            <a:fld id="{1B2F33FC-5CE9-4DD8-87A5-69345339E9B9}" type="slidenum">
              <a:rPr lang="en-US" altLang="en-US" smtClean="0"/>
              <a:pPr/>
              <a:t>29</a:t>
            </a:fld>
            <a:endParaRPr lang="en-US" altLang="en-US" dirty="0"/>
          </a:p>
        </p:txBody>
      </p:sp>
    </p:spTree>
    <p:extLst>
      <p:ext uri="{BB962C8B-B14F-4D97-AF65-F5344CB8AC3E}">
        <p14:creationId xmlns:p14="http://schemas.microsoft.com/office/powerpoint/2010/main" val="277356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279184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a:t>
            </a:fld>
            <a:endParaRPr lang="en-US" dirty="0"/>
          </a:p>
        </p:txBody>
      </p:sp>
    </p:spTree>
    <p:extLst>
      <p:ext uri="{BB962C8B-B14F-4D97-AF65-F5344CB8AC3E}">
        <p14:creationId xmlns:p14="http://schemas.microsoft.com/office/powerpoint/2010/main" val="4000287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2534317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3.10 </a:t>
            </a:r>
            <a:r>
              <a:rPr lang="en-US" altLang="en-US" dirty="0">
                <a:latin typeface="Arial" panose="020B0604020202020204" pitchFamily="34" charset="0"/>
                <a:ea typeface="ＭＳ Ｐゴシック" panose="020B0600070205080204" pitchFamily="34" charset="-128"/>
              </a:rPr>
              <a:t>Steroids. Above, cells remodel cholesterol (a steroid) into many other compounds, including estradiol and testosterone: two steroid hormones that govern reproduction and secondary sexual traits. Despite </a:t>
            </a:r>
            <a:r>
              <a:rPr lang="en-US" altLang="en-US" dirty="0" smtClean="0">
                <a:latin typeface="Arial" panose="020B0604020202020204" pitchFamily="34" charset="0"/>
                <a:ea typeface="ＭＳ Ｐゴシック" panose="020B0600070205080204" pitchFamily="34" charset="-128"/>
              </a:rPr>
              <a:t>the </a:t>
            </a:r>
            <a:r>
              <a:rPr lang="en-US" altLang="en-US" dirty="0">
                <a:latin typeface="Arial" panose="020B0604020202020204" pitchFamily="34" charset="0"/>
                <a:ea typeface="ＭＳ Ｐゴシック" panose="020B0600070205080204" pitchFamily="34" charset="-128"/>
              </a:rPr>
              <a:t>small differences in structure, the two hormones have very different effects in the body. They are the source of gender-specific traits in many species, including wood ducks (left).</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9BB73C-A947-43D3-A420-22EEB960760B}" type="slidenum">
              <a:rPr lang="en-US" altLang="en-US" sz="1200"/>
              <a:pPr/>
              <a:t>32</a:t>
            </a:fld>
            <a:endParaRPr lang="en-US" altLang="en-US" sz="1200" dirty="0"/>
          </a:p>
        </p:txBody>
      </p:sp>
    </p:spTree>
    <p:extLst>
      <p:ext uri="{BB962C8B-B14F-4D97-AF65-F5344CB8AC3E}">
        <p14:creationId xmlns:p14="http://schemas.microsoft.com/office/powerpoint/2010/main" val="2721382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4142261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3.11 </a:t>
            </a:r>
            <a:r>
              <a:rPr lang="en-US" altLang="en-US" dirty="0">
                <a:latin typeface="Arial" panose="020B0604020202020204" pitchFamily="34" charset="0"/>
                <a:ea typeface="ＭＳ Ｐゴシック" panose="020B0600070205080204" pitchFamily="34" charset="-128"/>
              </a:rPr>
              <a:t>Generalized structure of an amino acid. The R group, which varies in structure, defines the type of amino acid. See Appendix II for the complete structures of the twenty most common amino acids found in eukaryotic proteins.</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BCF755-54C1-4A18-BA27-E1A0AE25C631}" type="slidenum">
              <a:rPr lang="en-US" altLang="en-US" sz="1200"/>
              <a:pPr/>
              <a:t>34</a:t>
            </a:fld>
            <a:endParaRPr lang="en-US" altLang="en-US" sz="1200" dirty="0"/>
          </a:p>
        </p:txBody>
      </p:sp>
    </p:spTree>
    <p:extLst>
      <p:ext uri="{BB962C8B-B14F-4D97-AF65-F5344CB8AC3E}">
        <p14:creationId xmlns:p14="http://schemas.microsoft.com/office/powerpoint/2010/main" val="973149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3351804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3.12 </a:t>
            </a:r>
            <a:r>
              <a:rPr lang="en-US" altLang="en-US" dirty="0">
                <a:latin typeface="Arial" panose="020B0604020202020204" pitchFamily="34" charset="0"/>
                <a:ea typeface="ＭＳ Ｐゴシック" panose="020B0600070205080204" pitchFamily="34" charset="-128"/>
              </a:rPr>
              <a:t>How protein structure </a:t>
            </a:r>
            <a:r>
              <a:rPr lang="en-US" altLang="en-US" dirty="0" smtClean="0">
                <a:latin typeface="Arial" panose="020B0604020202020204" pitchFamily="34" charset="0"/>
                <a:ea typeface="ＭＳ Ｐゴシック" panose="020B0600070205080204" pitchFamily="34" charset="-128"/>
              </a:rPr>
              <a:t>arises.</a:t>
            </a:r>
            <a:endParaRPr lang="en-US" altLang="en-US" dirty="0">
              <a:latin typeface="Arial" panose="020B0604020202020204" pitchFamily="34" charset="0"/>
              <a:ea typeface="ＭＳ Ｐゴシック" panose="020B0600070205080204" pitchFamily="34" charset="-128"/>
            </a:endParaRPr>
          </a:p>
          <a:p>
            <a:r>
              <a:rPr lang="en-US" altLang="en-US" b="0" dirty="0" smtClean="0">
                <a:latin typeface="Arial" panose="020B0604020202020204" pitchFamily="34" charset="0"/>
                <a:ea typeface="ＭＳ Ｐゴシック" panose="020B0600070205080204" pitchFamily="34" charset="-128"/>
              </a:rPr>
              <a:t>1</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 condensation reaction joins the carboxyl group of one amino acid and the amine group of another to form a peptide bond. In this example, a peptide bond forms between the amino acids methionine and valine.</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38DBA1-631A-4E23-AA1B-D7218E72C513}" type="slidenum">
              <a:rPr lang="en-US" altLang="en-US" sz="1200"/>
              <a:pPr/>
              <a:t>36</a:t>
            </a:fld>
            <a:endParaRPr lang="en-US" altLang="en-US" sz="1200" dirty="0"/>
          </a:p>
        </p:txBody>
      </p:sp>
    </p:spTree>
    <p:extLst>
      <p:ext uri="{BB962C8B-B14F-4D97-AF65-F5344CB8AC3E}">
        <p14:creationId xmlns:p14="http://schemas.microsoft.com/office/powerpoint/2010/main" val="313870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2935362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1303709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3.12 </a:t>
            </a:r>
            <a:r>
              <a:rPr lang="en-US" altLang="en-US" dirty="0">
                <a:latin typeface="Arial" panose="020B0604020202020204" pitchFamily="34" charset="0"/>
                <a:ea typeface="ＭＳ Ｐゴシック" panose="020B0600070205080204" pitchFamily="34" charset="-128"/>
              </a:rPr>
              <a:t>How protein structure arise</a:t>
            </a:r>
          </a:p>
          <a:p>
            <a:pPr>
              <a:buAutoNum type="arabicPlain" startAt="2"/>
            </a:pPr>
            <a:r>
              <a:rPr lang="en-US" altLang="en-US" dirty="0" smtClean="0">
                <a:latin typeface="Arial" panose="020B0604020202020204" pitchFamily="34" charset="0"/>
                <a:ea typeface="ＭＳ Ｐゴシック" panose="020B0600070205080204" pitchFamily="34" charset="-128"/>
              </a:rPr>
              <a:t>  </a:t>
            </a:r>
            <a:r>
              <a:rPr lang="en-US" altLang="en-US" i="1" dirty="0" smtClean="0">
                <a:latin typeface="Arial" panose="020B0604020202020204" pitchFamily="34" charset="0"/>
                <a:ea typeface="ＭＳ Ｐゴシック" panose="020B0600070205080204" pitchFamily="34" charset="-128"/>
              </a:rPr>
              <a:t>Primary </a:t>
            </a:r>
            <a:r>
              <a:rPr lang="en-US" altLang="en-US" i="1" dirty="0">
                <a:latin typeface="Arial" panose="020B0604020202020204" pitchFamily="34" charset="0"/>
                <a:ea typeface="ＭＳ Ｐゴシック" panose="020B0600070205080204" pitchFamily="34" charset="-128"/>
              </a:rPr>
              <a:t>structure</a:t>
            </a:r>
            <a:r>
              <a:rPr lang="en-US" altLang="en-US" dirty="0">
                <a:latin typeface="Arial" panose="020B0604020202020204" pitchFamily="34" charset="0"/>
                <a:ea typeface="ＭＳ Ｐゴシック" panose="020B0600070205080204" pitchFamily="34" charset="-128"/>
              </a:rPr>
              <a:t> As the chain lengthens, it becomes a polypeptide. The linear sequence of amino acids making up the polypeptide is primary structure. It gives rise to higher orders of structure that form the protein’s shape—and ultimately, its function. This is part of the amino acid sequence of a polypeptide called </a:t>
            </a:r>
            <a:r>
              <a:rPr lang="en-US" altLang="en-US" dirty="0" smtClean="0">
                <a:latin typeface="Arial" panose="020B0604020202020204" pitchFamily="34" charset="0"/>
                <a:ea typeface="ＭＳ Ｐゴシック" panose="020B0600070205080204" pitchFamily="34" charset="-128"/>
              </a:rPr>
              <a:t>globin. </a:t>
            </a:r>
          </a:p>
          <a:p>
            <a:pPr>
              <a:buAutoNum type="arabicPlain" startAt="2"/>
            </a:pPr>
            <a:r>
              <a:rPr lang="en-US" altLang="en-US" dirty="0" smtClean="0">
                <a:latin typeface="Arial" panose="020B0604020202020204" pitchFamily="34" charset="0"/>
                <a:ea typeface="ＭＳ Ｐゴシック" panose="020B0600070205080204" pitchFamily="34" charset="-128"/>
              </a:rPr>
              <a:t>  </a:t>
            </a:r>
            <a:r>
              <a:rPr lang="en-US" altLang="en-US" i="1" dirty="0" smtClean="0">
                <a:latin typeface="Arial" panose="020B0604020202020204" pitchFamily="34" charset="0"/>
                <a:ea typeface="ＭＳ Ｐゴシック" panose="020B0600070205080204" pitchFamily="34" charset="-128"/>
              </a:rPr>
              <a:t>Secondary </a:t>
            </a:r>
            <a:r>
              <a:rPr lang="en-US" altLang="en-US" i="1" dirty="0">
                <a:latin typeface="Arial" panose="020B0604020202020204" pitchFamily="34" charset="0"/>
                <a:ea typeface="ＭＳ Ｐゴシック" panose="020B0600070205080204" pitchFamily="34" charset="-128"/>
              </a:rPr>
              <a:t>structure</a:t>
            </a:r>
            <a:r>
              <a:rPr lang="en-US" altLang="en-US" dirty="0">
                <a:latin typeface="Arial" panose="020B0604020202020204" pitchFamily="34" charset="0"/>
                <a:ea typeface="ＭＳ Ｐゴシック" panose="020B0600070205080204" pitchFamily="34" charset="-128"/>
              </a:rPr>
              <a:t> Characteristic patterns such as helices and sheets are secondary structure. These patterns arise when hydrogen bonds that form between amino acids make the polypeptide twist and turn</a:t>
            </a:r>
            <a:r>
              <a:rPr lang="en-US" altLang="en-US" dirty="0" smtClean="0">
                <a:latin typeface="Arial" panose="020B0604020202020204" pitchFamily="34" charset="0"/>
                <a:ea typeface="ＭＳ Ｐゴシック" panose="020B0600070205080204" pitchFamily="34" charset="-128"/>
              </a:rPr>
              <a:t>.</a:t>
            </a:r>
            <a:endParaRPr lang="en-US" altLang="en-US" dirty="0">
              <a:latin typeface="Arial" panose="020B0604020202020204" pitchFamily="34" charset="0"/>
              <a:ea typeface="ＭＳ Ｐゴシック" panose="020B0600070205080204"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38DBA1-631A-4E23-AA1B-D7218E72C513}" type="slidenum">
              <a:rPr lang="en-US" altLang="en-US" sz="1200"/>
              <a:pPr/>
              <a:t>39</a:t>
            </a:fld>
            <a:endParaRPr lang="en-US" altLang="en-US" sz="1200" dirty="0"/>
          </a:p>
        </p:txBody>
      </p:sp>
    </p:spTree>
    <p:extLst>
      <p:ext uri="{BB962C8B-B14F-4D97-AF65-F5344CB8AC3E}">
        <p14:creationId xmlns:p14="http://schemas.microsoft.com/office/powerpoint/2010/main" val="2306442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3.13 </a:t>
            </a:r>
            <a:r>
              <a:rPr lang="en-US" altLang="en-US" dirty="0">
                <a:latin typeface="Arial" panose="020B0604020202020204" pitchFamily="34" charset="0"/>
                <a:ea typeface="ＭＳ Ｐゴシック" panose="020B0600070205080204" pitchFamily="34" charset="-128"/>
              </a:rPr>
              <a:t>Examples of secondary structure in proteins. </a:t>
            </a:r>
          </a:p>
          <a:p>
            <a:r>
              <a:rPr lang="en-US" altLang="en-US" dirty="0">
                <a:latin typeface="Arial" panose="020B0604020202020204" pitchFamily="34" charset="0"/>
                <a:ea typeface="ＭＳ Ｐゴシック" panose="020B0600070205080204" pitchFamily="34" charset="-128"/>
              </a:rPr>
              <a:t>The small protein in the middle has a helix (in red) and a sheet (in yellow). Tight turns reverse direction of the polypeptide to form the sheet; flexible loops connect the sheet to the helix.</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946D77-ABB0-431A-BF0F-64C4371CD074}" type="slidenum">
              <a:rPr lang="en-US" altLang="en-US" sz="1200"/>
              <a:pPr/>
              <a:t>40</a:t>
            </a:fld>
            <a:endParaRPr lang="en-US" altLang="en-US" sz="1200" dirty="0"/>
          </a:p>
        </p:txBody>
      </p:sp>
    </p:spTree>
    <p:extLst>
      <p:ext uri="{BB962C8B-B14F-4D97-AF65-F5344CB8AC3E}">
        <p14:creationId xmlns:p14="http://schemas.microsoft.com/office/powerpoint/2010/main" val="273445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Table 3.1 </a:t>
            </a:r>
            <a:r>
              <a:rPr lang="en-US" altLang="en-US" dirty="0">
                <a:latin typeface="Arial" panose="020B0604020202020204" pitchFamily="34" charset="0"/>
                <a:ea typeface="ＭＳ Ｐゴシック" panose="020B0600070205080204" pitchFamily="34" charset="-128"/>
              </a:rPr>
              <a:t>Some Functional Groups in Biological Molecules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23306E-3603-4FE7-90E0-72A646FF4BBF}" type="slidenum">
              <a:rPr lang="en-US" altLang="en-US" sz="1200"/>
              <a:pPr/>
              <a:t>5</a:t>
            </a:fld>
            <a:endParaRPr lang="en-US" altLang="en-US" sz="1200" dirty="0"/>
          </a:p>
        </p:txBody>
      </p:sp>
    </p:spTree>
    <p:extLst>
      <p:ext uri="{BB962C8B-B14F-4D97-AF65-F5344CB8AC3E}">
        <p14:creationId xmlns:p14="http://schemas.microsoft.com/office/powerpoint/2010/main" val="441914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3.12 </a:t>
            </a:r>
            <a:r>
              <a:rPr lang="en-US" altLang="en-US" dirty="0">
                <a:latin typeface="Arial" panose="020B0604020202020204" pitchFamily="34" charset="0"/>
                <a:ea typeface="ＭＳ Ｐゴシック" panose="020B0600070205080204" pitchFamily="34" charset="-128"/>
              </a:rPr>
              <a:t>How protein structure arise</a:t>
            </a:r>
          </a:p>
          <a:p>
            <a:r>
              <a:rPr lang="en-US" altLang="en-US" b="0" dirty="0" smtClean="0">
                <a:latin typeface="Arial" panose="020B0604020202020204" pitchFamily="34" charset="0"/>
                <a:ea typeface="ＭＳ Ｐゴシック" panose="020B0600070205080204" pitchFamily="34" charset="-128"/>
              </a:rPr>
              <a:t>4 </a:t>
            </a:r>
            <a:r>
              <a:rPr lang="en-US" altLang="en-US" dirty="0" smtClean="0">
                <a:latin typeface="Arial" panose="020B0604020202020204" pitchFamily="34" charset="0"/>
                <a:ea typeface="ＭＳ Ｐゴシック" panose="020B0600070205080204" pitchFamily="34" charset="-128"/>
              </a:rPr>
              <a:t> </a:t>
            </a:r>
            <a:r>
              <a:rPr lang="en-US" altLang="en-US" i="1" dirty="0">
                <a:latin typeface="Arial" panose="020B0604020202020204" pitchFamily="34" charset="0"/>
                <a:ea typeface="ＭＳ Ｐゴシック" panose="020B0600070205080204" pitchFamily="34" charset="-128"/>
              </a:rPr>
              <a:t>Tertiary structure</a:t>
            </a:r>
            <a:r>
              <a:rPr lang="en-US" altLang="en-US" dirty="0">
                <a:latin typeface="Arial" panose="020B0604020202020204" pitchFamily="34" charset="0"/>
                <a:ea typeface="ＭＳ Ｐゴシック" panose="020B0600070205080204" pitchFamily="34" charset="-128"/>
              </a:rPr>
              <a:t> Interactions between the helices and sheets make them fold up together into functional domains. These domains are tertiary structure. In this example, the helices of the globin chain form a pocket for a small molecule called a heme (in red).</a:t>
            </a:r>
          </a:p>
          <a:p>
            <a:r>
              <a:rPr lang="en-US" altLang="en-US" b="0" dirty="0" smtClean="0">
                <a:latin typeface="Arial" panose="020B0604020202020204" pitchFamily="34" charset="0"/>
                <a:ea typeface="ＭＳ Ｐゴシック" panose="020B0600070205080204" pitchFamily="34" charset="-128"/>
              </a:rPr>
              <a:t>5 </a:t>
            </a:r>
            <a:r>
              <a:rPr lang="en-US" altLang="en-US" dirty="0" smtClean="0">
                <a:latin typeface="Arial" panose="020B0604020202020204" pitchFamily="34" charset="0"/>
                <a:ea typeface="ＭＳ Ｐゴシック" panose="020B0600070205080204" pitchFamily="34" charset="-128"/>
              </a:rPr>
              <a:t> </a:t>
            </a:r>
            <a:r>
              <a:rPr lang="en-US" altLang="en-US" i="1" dirty="0">
                <a:latin typeface="Arial" panose="020B0604020202020204" pitchFamily="34" charset="0"/>
                <a:ea typeface="ＭＳ Ｐゴシック" panose="020B0600070205080204" pitchFamily="34" charset="-128"/>
              </a:rPr>
              <a:t>Quaternary structure</a:t>
            </a:r>
            <a:r>
              <a:rPr lang="en-US" altLang="en-US" dirty="0">
                <a:latin typeface="Arial" panose="020B0604020202020204" pitchFamily="34" charset="0"/>
                <a:ea typeface="ＭＳ Ｐゴシック" panose="020B0600070205080204" pitchFamily="34" charset="-128"/>
              </a:rPr>
              <a:t> The association of multiple polypeptides is quaternary structure. Many proteins are like this. A working molecule of hemoglobin, shown here, consists of four globin chains (green and blue), each holding its heme.</a:t>
            </a:r>
          </a:p>
          <a:p>
            <a:endParaRPr lang="en-US" altLang="en-US" dirty="0">
              <a:latin typeface="Arial" panose="020B0604020202020204" pitchFamily="34" charset="0"/>
              <a:ea typeface="ＭＳ Ｐゴシック" panose="020B0600070205080204"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38DBA1-631A-4E23-AA1B-D7218E72C513}" type="slidenum">
              <a:rPr lang="en-US" altLang="en-US" sz="1200"/>
              <a:pPr/>
              <a:t>41</a:t>
            </a:fld>
            <a:endParaRPr lang="en-US" altLang="en-US" sz="1200" dirty="0"/>
          </a:p>
        </p:txBody>
      </p:sp>
    </p:spTree>
    <p:extLst>
      <p:ext uri="{BB962C8B-B14F-4D97-AF65-F5344CB8AC3E}">
        <p14:creationId xmlns:p14="http://schemas.microsoft.com/office/powerpoint/2010/main" val="3819935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3.14</a:t>
            </a:r>
            <a:r>
              <a:rPr lang="en-US" dirty="0"/>
              <a:t> A lipoprotein particle. The one depicted here (HDL, which is often called “good” cholesterol) consists of thousands of lipids lassoed into a clump by apolipoproteins (a type of lipoprotein).</a:t>
            </a:r>
          </a:p>
        </p:txBody>
      </p:sp>
      <p:sp>
        <p:nvSpPr>
          <p:cNvPr id="4" name="Slide Number Placeholder 3"/>
          <p:cNvSpPr>
            <a:spLocks noGrp="1"/>
          </p:cNvSpPr>
          <p:nvPr>
            <p:ph type="sldNum" sz="quarter" idx="10"/>
          </p:nvPr>
        </p:nvSpPr>
        <p:spPr/>
        <p:txBody>
          <a:bodyPr/>
          <a:lstStyle/>
          <a:p>
            <a:fld id="{1B2F33FC-5CE9-4DD8-87A5-69345339E9B9}" type="slidenum">
              <a:rPr lang="en-US" altLang="en-US" smtClean="0"/>
              <a:pPr/>
              <a:t>42</a:t>
            </a:fld>
            <a:endParaRPr lang="en-US" altLang="en-US" dirty="0"/>
          </a:p>
        </p:txBody>
      </p:sp>
    </p:spTree>
    <p:extLst>
      <p:ext uri="{BB962C8B-B14F-4D97-AF65-F5344CB8AC3E}">
        <p14:creationId xmlns:p14="http://schemas.microsoft.com/office/powerpoint/2010/main" val="3219374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2850933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4187173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3.15 </a:t>
            </a:r>
            <a:r>
              <a:rPr lang="en-US" altLang="en-US" dirty="0">
                <a:latin typeface="Arial" panose="020B0604020202020204" pitchFamily="34" charset="0"/>
                <a:ea typeface="ＭＳ Ｐゴシック" panose="020B0600070205080204" pitchFamily="34" charset="-128"/>
              </a:rPr>
              <a:t>Variant Creutzfeldt–Jakob disease (vCJD). </a:t>
            </a:r>
          </a:p>
          <a:p>
            <a:r>
              <a:rPr lang="en-US" altLang="en-US" b="0" dirty="0" smtClean="0">
                <a:latin typeface="Arial" panose="020B0604020202020204" pitchFamily="34" charset="0"/>
                <a:ea typeface="ＭＳ Ｐゴシック" panose="020B0600070205080204" pitchFamily="34" charset="-128"/>
              </a:rPr>
              <a:t>A</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 misfolded form of the PrP</a:t>
            </a:r>
            <a:r>
              <a:rPr lang="en-US" altLang="en-US" baseline="30000" dirty="0">
                <a:latin typeface="Arial" panose="020B0604020202020204" pitchFamily="34" charset="0"/>
                <a:ea typeface="ＭＳ Ｐゴシック" panose="020B0600070205080204" pitchFamily="34" charset="-128"/>
              </a:rPr>
              <a:t>C</a:t>
            </a:r>
            <a:r>
              <a:rPr lang="en-US" altLang="en-US" dirty="0">
                <a:latin typeface="Arial" panose="020B0604020202020204" pitchFamily="34" charset="0"/>
                <a:ea typeface="ＭＳ Ｐゴシック" panose="020B0600070205080204" pitchFamily="34" charset="-128"/>
              </a:rPr>
              <a:t> protein causes other PrP</a:t>
            </a:r>
            <a:r>
              <a:rPr lang="en-US" altLang="en-US" baseline="30000" dirty="0">
                <a:latin typeface="Arial" panose="020B0604020202020204" pitchFamily="34" charset="0"/>
                <a:ea typeface="ＭＳ Ｐゴシック" panose="020B0600070205080204" pitchFamily="34" charset="-128"/>
              </a:rPr>
              <a:t>C</a:t>
            </a:r>
            <a:r>
              <a:rPr lang="en-US" altLang="en-US" dirty="0">
                <a:latin typeface="Arial" panose="020B0604020202020204" pitchFamily="34" charset="0"/>
                <a:ea typeface="ＭＳ Ｐゴシック" panose="020B0600070205080204" pitchFamily="34" charset="-128"/>
              </a:rPr>
              <a:t> proteins to misfold and align tightly. Misfolded proteins accumulate in amyloid fibrils that form plaques in the brain as they grow.</a:t>
            </a:r>
          </a:p>
          <a:p>
            <a:r>
              <a:rPr lang="en-US" altLang="en-US" b="0" dirty="0">
                <a:latin typeface="Arial" panose="020B0604020202020204" pitchFamily="34" charset="0"/>
                <a:ea typeface="ＭＳ Ｐゴシック" panose="020B0600070205080204" pitchFamily="34" charset="-128"/>
              </a:rPr>
              <a:t>B</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Amyloid </a:t>
            </a:r>
            <a:r>
              <a:rPr lang="en-US" altLang="en-US" dirty="0">
                <a:latin typeface="Arial" panose="020B0604020202020204" pitchFamily="34" charset="0"/>
                <a:ea typeface="ＭＳ Ｐゴシック" panose="020B0600070205080204" pitchFamily="34" charset="-128"/>
              </a:rPr>
              <a:t>fibrils radiating from several plaques are visible in this slice of brain tissue from a person with vCJD.</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9C9BDD-B570-4F98-9AAE-06FF4352C4CD}" type="slidenum">
              <a:rPr lang="en-US" altLang="en-US" sz="1200"/>
              <a:pPr/>
              <a:t>45</a:t>
            </a:fld>
            <a:endParaRPr lang="en-US" altLang="en-US" sz="1200" dirty="0"/>
          </a:p>
        </p:txBody>
      </p:sp>
    </p:spTree>
    <p:extLst>
      <p:ext uri="{BB962C8B-B14F-4D97-AF65-F5344CB8AC3E}">
        <p14:creationId xmlns:p14="http://schemas.microsoft.com/office/powerpoint/2010/main" val="3005801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2744365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2007356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3.16 </a:t>
            </a:r>
            <a:r>
              <a:rPr lang="en-US" altLang="en-US" dirty="0">
                <a:latin typeface="Arial" panose="020B0604020202020204" pitchFamily="34" charset="0"/>
                <a:ea typeface="ＭＳ Ｐゴシック" panose="020B0600070205080204" pitchFamily="34" charset="-128"/>
              </a:rPr>
              <a:t>Nucleic acid structure.</a:t>
            </a:r>
          </a:p>
          <a:p>
            <a:r>
              <a:rPr lang="en-US" altLang="en-US" b="0" dirty="0">
                <a:latin typeface="Arial" panose="020B0604020202020204" pitchFamily="34" charset="0"/>
                <a:ea typeface="ＭＳ Ｐゴシック" panose="020B0600070205080204" pitchFamily="34" charset="-128"/>
              </a:rPr>
              <a:t>A</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The </a:t>
            </a:r>
            <a:r>
              <a:rPr lang="en-US" altLang="en-US" dirty="0">
                <a:latin typeface="Arial" panose="020B0604020202020204" pitchFamily="34" charset="0"/>
                <a:ea typeface="ＭＳ Ｐゴシック" panose="020B0600070205080204" pitchFamily="34" charset="-128"/>
              </a:rPr>
              <a:t>nucleotide ATP.</a:t>
            </a:r>
          </a:p>
          <a:p>
            <a:r>
              <a:rPr lang="en-US" altLang="en-US" b="0" dirty="0">
                <a:latin typeface="Arial" panose="020B0604020202020204" pitchFamily="34" charset="0"/>
                <a:ea typeface="ＭＳ Ｐゴシック" panose="020B0600070205080204" pitchFamily="34" charset="-128"/>
              </a:rPr>
              <a:t>B</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The </a:t>
            </a:r>
            <a:r>
              <a:rPr lang="en-US" altLang="en-US" dirty="0">
                <a:latin typeface="Arial" panose="020B0604020202020204" pitchFamily="34" charset="0"/>
                <a:ea typeface="ＭＳ Ｐゴシック" panose="020B0600070205080204" pitchFamily="34" charset="-128"/>
              </a:rPr>
              <a:t>nucleic acid RNA.</a:t>
            </a:r>
          </a:p>
          <a:p>
            <a:r>
              <a:rPr lang="en-US" altLang="en-US" b="0" dirty="0">
                <a:latin typeface="Arial" panose="020B0604020202020204" pitchFamily="34" charset="0"/>
                <a:ea typeface="ＭＳ Ｐゴシック" panose="020B0600070205080204" pitchFamily="34" charset="-128"/>
              </a:rPr>
              <a:t>C</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The </a:t>
            </a:r>
            <a:r>
              <a:rPr lang="en-US" altLang="en-US" dirty="0">
                <a:latin typeface="Arial" panose="020B0604020202020204" pitchFamily="34" charset="0"/>
                <a:ea typeface="ＭＳ Ｐゴシック" panose="020B0600070205080204" pitchFamily="34" charset="-128"/>
              </a:rPr>
              <a:t>nucleic acid DNA.</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E70A3F-7A3D-4014-BEDC-1A32A822CE93}" type="slidenum">
              <a:rPr lang="en-US" altLang="en-US" sz="1200"/>
              <a:pPr/>
              <a:t>48</a:t>
            </a:fld>
            <a:endParaRPr lang="en-US" altLang="en-US" sz="1200" dirty="0"/>
          </a:p>
        </p:txBody>
      </p:sp>
    </p:spTree>
    <p:extLst>
      <p:ext uri="{BB962C8B-B14F-4D97-AF65-F5344CB8AC3E}">
        <p14:creationId xmlns:p14="http://schemas.microsoft.com/office/powerpoint/2010/main" val="383328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50</a:t>
            </a:fld>
            <a:endParaRPr lang="en-US" dirty="0"/>
          </a:p>
        </p:txBody>
      </p:sp>
    </p:spTree>
    <p:extLst>
      <p:ext uri="{BB962C8B-B14F-4D97-AF65-F5344CB8AC3E}">
        <p14:creationId xmlns:p14="http://schemas.microsoft.com/office/powerpoint/2010/main" val="7482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3.2 </a:t>
            </a:r>
            <a:r>
              <a:rPr lang="en-US" altLang="en-US" dirty="0">
                <a:latin typeface="Arial" panose="020B0604020202020204" pitchFamily="34" charset="0"/>
                <a:ea typeface="ＭＳ Ｐゴシック" panose="020B0600070205080204" pitchFamily="34" charset="-128"/>
              </a:rPr>
              <a:t>Modeling an organic molecule. All of these models represent the same molecule: glucose.</a:t>
            </a:r>
          </a:p>
          <a:p>
            <a:r>
              <a:rPr lang="en-US" altLang="en-US" b="0" dirty="0" smtClean="0">
                <a:latin typeface="Arial" panose="020B0604020202020204" pitchFamily="34" charset="0"/>
                <a:ea typeface="ＭＳ Ｐゴシック" panose="020B0600070205080204" pitchFamily="34" charset="-128"/>
              </a:rPr>
              <a:t>A</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 structural formula for an organic molecule—even a simple one—can be very complicated. The overall structure is obscured by detail.</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Structural </a:t>
            </a:r>
            <a:r>
              <a:rPr lang="en-US" altLang="en-US" dirty="0">
                <a:latin typeface="Arial" panose="020B0604020202020204" pitchFamily="34" charset="0"/>
                <a:ea typeface="ＭＳ Ｐゴシック" panose="020B0600070205080204" pitchFamily="34" charset="-128"/>
              </a:rPr>
              <a:t>formulas of organic molecules are typically simplified by using polygons as symbols for rings, omitting some bonds and element labels.</a:t>
            </a:r>
          </a:p>
          <a:p>
            <a:r>
              <a:rPr lang="en-US" altLang="en-US" b="0" dirty="0" smtClean="0">
                <a:latin typeface="Arial" panose="020B0604020202020204" pitchFamily="34" charset="0"/>
                <a:ea typeface="ＭＳ Ｐゴシック" panose="020B0600070205080204" pitchFamily="34" charset="-128"/>
              </a:rPr>
              <a:t>C</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A </a:t>
            </a:r>
            <a:r>
              <a:rPr lang="en-US" altLang="en-US" dirty="0">
                <a:latin typeface="Arial" panose="020B0604020202020204" pitchFamily="34" charset="0"/>
                <a:ea typeface="ＭＳ Ｐゴシック" panose="020B0600070205080204" pitchFamily="34" charset="-128"/>
              </a:rPr>
              <a:t>ball-and-stick model is often used to show the arrangement of atoms and bonds in three dimensions.</a:t>
            </a:r>
          </a:p>
          <a:p>
            <a:r>
              <a:rPr lang="en-US" altLang="en-US" b="0" dirty="0" smtClean="0">
                <a:latin typeface="Arial" panose="020B0604020202020204" pitchFamily="34" charset="0"/>
                <a:ea typeface="ＭＳ Ｐゴシック" panose="020B0600070205080204" pitchFamily="34" charset="-128"/>
              </a:rPr>
              <a:t>D</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A </a:t>
            </a:r>
            <a:r>
              <a:rPr lang="en-US" altLang="en-US" dirty="0">
                <a:latin typeface="Arial" panose="020B0604020202020204" pitchFamily="34" charset="0"/>
                <a:ea typeface="ＭＳ Ｐゴシック" panose="020B0600070205080204" pitchFamily="34" charset="-128"/>
              </a:rPr>
              <a:t>space-filling model can be used to show a molecule’s overall shape. Individual atoms are visible in this model. Space-filling models of larger molecules often show only the surface contours.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D9E0C4-561F-4AE0-82C5-021D508EC6F1}" type="slidenum">
              <a:rPr lang="en-US" altLang="en-US" sz="1200"/>
              <a:pPr/>
              <a:t>6</a:t>
            </a:fld>
            <a:endParaRPr lang="en-US" altLang="en-US" sz="1200" dirty="0"/>
          </a:p>
        </p:txBody>
      </p:sp>
    </p:spTree>
    <p:extLst>
      <p:ext uri="{BB962C8B-B14F-4D97-AF65-F5344CB8AC3E}">
        <p14:creationId xmlns:p14="http://schemas.microsoft.com/office/powerpoint/2010/main" val="512943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51</a:t>
            </a:fld>
            <a:endParaRPr lang="en-US" dirty="0"/>
          </a:p>
        </p:txBody>
      </p:sp>
    </p:spTree>
    <p:extLst>
      <p:ext uri="{BB962C8B-B14F-4D97-AF65-F5344CB8AC3E}">
        <p14:creationId xmlns:p14="http://schemas.microsoft.com/office/powerpoint/2010/main" val="4168587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78B9B6-1ADD-43AE-B52A-8CD12670BA5B}" type="slidenum">
              <a:rPr lang="en-US" altLang="en-US" sz="1200"/>
              <a:pPr/>
              <a:t>52</a:t>
            </a:fld>
            <a:endParaRPr lang="en-US" altLang="en-US" sz="1200" dirty="0"/>
          </a:p>
        </p:txBody>
      </p:sp>
    </p:spTree>
    <p:extLst>
      <p:ext uri="{BB962C8B-B14F-4D97-AF65-F5344CB8AC3E}">
        <p14:creationId xmlns:p14="http://schemas.microsoft.com/office/powerpoint/2010/main" val="3430419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53</a:t>
            </a:fld>
            <a:endParaRPr lang="en-US" dirty="0"/>
          </a:p>
        </p:txBody>
      </p:sp>
    </p:spTree>
    <p:extLst>
      <p:ext uri="{BB962C8B-B14F-4D97-AF65-F5344CB8AC3E}">
        <p14:creationId xmlns:p14="http://schemas.microsoft.com/office/powerpoint/2010/main" val="289191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15725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141560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269944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3.3 </a:t>
            </a:r>
            <a:r>
              <a:rPr lang="en-US" altLang="en-US" b="0" dirty="0">
                <a:latin typeface="Arial" panose="020B0604020202020204" pitchFamily="34" charset="0"/>
                <a:ea typeface="ＭＳ Ｐゴシック" panose="020B0600070205080204" pitchFamily="34" charset="-128"/>
              </a:rPr>
              <a:t>Examples of metabolic reactions. Common reactions by which cells build and break down organic molecules are shown.</a:t>
            </a:r>
          </a:p>
          <a:p>
            <a:r>
              <a:rPr lang="en-US" altLang="en-US" b="0" dirty="0">
                <a:latin typeface="Arial" panose="020B0604020202020204" pitchFamily="34" charset="0"/>
                <a:ea typeface="ＭＳ Ｐゴシック" panose="020B0600070205080204" pitchFamily="34" charset="-128"/>
              </a:rPr>
              <a:t>1 </a:t>
            </a:r>
            <a:r>
              <a:rPr lang="en-US" altLang="en-US" b="0" dirty="0" smtClean="0">
                <a:latin typeface="Arial" panose="020B0604020202020204" pitchFamily="34" charset="0"/>
                <a:ea typeface="ＭＳ Ｐゴシック" panose="020B0600070205080204" pitchFamily="34" charset="-128"/>
              </a:rPr>
              <a:t> Hydrolysis</a:t>
            </a:r>
            <a:r>
              <a:rPr lang="en-US" altLang="en-US" b="0" dirty="0">
                <a:latin typeface="Arial" panose="020B0604020202020204" pitchFamily="34" charset="0"/>
                <a:ea typeface="ＭＳ Ｐゴシック" panose="020B0600070205080204" pitchFamily="34" charset="-128"/>
              </a:rPr>
              <a:t>. Cells use this water-requiring reaction to split polymers into monomers. An enzyme attaches a hydroxyl group and a hydrogen atom (both from water) at the site of the split.</a:t>
            </a:r>
          </a:p>
          <a:p>
            <a:r>
              <a:rPr lang="en-US" altLang="en-US" b="0" dirty="0">
                <a:latin typeface="Arial" panose="020B0604020202020204" pitchFamily="34" charset="0"/>
                <a:ea typeface="ＭＳ Ｐゴシック" panose="020B0600070205080204" pitchFamily="34" charset="-128"/>
              </a:rPr>
              <a:t>2 </a:t>
            </a:r>
            <a:r>
              <a:rPr lang="en-US" altLang="en-US" b="0" dirty="0" smtClean="0">
                <a:latin typeface="Arial" panose="020B0604020202020204" pitchFamily="34" charset="0"/>
                <a:ea typeface="ＭＳ Ｐゴシック" panose="020B0600070205080204" pitchFamily="34" charset="-128"/>
              </a:rPr>
              <a:t> Condensation</a:t>
            </a:r>
            <a:r>
              <a:rPr lang="en-US" altLang="en-US" b="0" dirty="0">
                <a:latin typeface="Arial" panose="020B0604020202020204" pitchFamily="34" charset="0"/>
                <a:ea typeface="ＭＳ Ｐゴシック" panose="020B0600070205080204" pitchFamily="34" charset="-128"/>
              </a:rPr>
              <a:t>. Cells use this reaction to build polymers from monomers. An enzyme removes a hydroxyl group from one molecule and a hydrogen atom from another. A covalent bond forms between the two molecules. Water forms, so this reaction is also called dehydration.</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23306E-3603-4FE7-90E0-72A646FF4BBF}" type="slidenum">
              <a:rPr lang="en-US" altLang="en-US" sz="1200"/>
              <a:pPr/>
              <a:t>10</a:t>
            </a:fld>
            <a:endParaRPr lang="en-US" altLang="en-US" sz="1200" dirty="0"/>
          </a:p>
        </p:txBody>
      </p:sp>
    </p:spTree>
    <p:extLst>
      <p:ext uri="{BB962C8B-B14F-4D97-AF65-F5344CB8AC3E}">
        <p14:creationId xmlns:p14="http://schemas.microsoft.com/office/powerpoint/2010/main" val="3558692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44066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913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143829867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61150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95239391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343400" y="3048000"/>
            <a:ext cx="4425696" cy="1454726"/>
          </a:xfrm>
        </p:spPr>
        <p:txBody>
          <a:bodyPr/>
          <a:lstStyle/>
          <a:p>
            <a:pPr algn="ctr"/>
            <a:r>
              <a:rPr lang="en-US" b="1" dirty="0"/>
              <a:t>Chapter </a:t>
            </a:r>
            <a:r>
              <a:rPr lang="en-US" b="1" dirty="0" smtClean="0"/>
              <a:t>3</a:t>
            </a:r>
          </a:p>
          <a:p>
            <a:pPr algn="ctr"/>
            <a:r>
              <a:rPr lang="en-US" dirty="0"/>
              <a:t>Molecules of Life</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57182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7537" y="304800"/>
            <a:ext cx="8835902" cy="685753"/>
          </a:xfrm>
        </p:spPr>
        <p:txBody>
          <a:bodyPr>
            <a:normAutofit/>
          </a:bodyPr>
          <a:lstStyle/>
          <a:p>
            <a:r>
              <a:rPr lang="en-US" altLang="en-US" dirty="0" smtClean="0"/>
              <a:t>Examples of Metabolic Reactions (4 of 4)</a:t>
            </a:r>
            <a:endParaRPr lang="en-US" altLang="en-US" dirty="0"/>
          </a:p>
        </p:txBody>
      </p:sp>
      <p:pic>
        <p:nvPicPr>
          <p:cNvPr id="2" name="Picture 1" descr="An illustration shows the examples of metabolic reactions that has two sections. Section A depicts the hydrolysis reaction in a polymer. Two hexagon rings connected by an oxygen (the lower right corner of hexagon ring 1 and lower left corner of hexagon ring 2 are connected by oxygen) react with a molecule of water resulting in the formation of two separate hexagon rings each with an OH group. Hexagon ring 1 has the OH group attached to the lower right position and hexagon ring 2 has the OH group attached at the lower left position. The text beside reads. “Hydrolysis. Cells use this water-requiring reaction to split polymers into monomers. An enzyme attaches a hydroxyl group and a hydrogen atom (both from water) at the side of the split.” Section B depicts the condensation reaction. Two hexagon rings with an OH group (Hexagon ring 1 has the OH group attached to the lower right position and hexagon ring 2 has the OH group attached at the lower left position) combine to form a combined molecule consisting of two hexagon rings that are connected by an OH group (the lower right corner of hexagon ring 1 and lower left corner of hexagon ring 2 are connected by oxygen) and free water molecule is released. The text beside the illustration reads, “Condensation. Cells use this reaction to build polymers from monomers. An enzyme removes a hydroxyl group from one molecule and a hydrogen atom from another. A covalent bond forms between the two molecules. Water forms, so this reaction is also called dehydr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172082"/>
            <a:ext cx="2743200" cy="4962927"/>
          </a:xfrm>
          <a:prstGeom prst="rect">
            <a:avLst/>
          </a:prstGeom>
        </p:spPr>
      </p:pic>
    </p:spTree>
    <p:extLst>
      <p:ext uri="{BB962C8B-B14F-4D97-AF65-F5344CB8AC3E}">
        <p14:creationId xmlns:p14="http://schemas.microsoft.com/office/powerpoint/2010/main" val="216109905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3.2 Carbohydrates</a:t>
            </a:r>
            <a:endParaRPr lang="en-US" altLang="en-US" dirty="0"/>
          </a:p>
        </p:txBody>
      </p:sp>
      <p:sp>
        <p:nvSpPr>
          <p:cNvPr id="19459" name="Content Placeholder 2"/>
          <p:cNvSpPr>
            <a:spLocks noGrp="1"/>
          </p:cNvSpPr>
          <p:nvPr>
            <p:ph idx="1"/>
          </p:nvPr>
        </p:nvSpPr>
        <p:spPr/>
        <p:txBody>
          <a:bodyPr/>
          <a:lstStyle/>
          <a:p>
            <a:r>
              <a:rPr lang="en-US" altLang="en-US" dirty="0" smtClean="0"/>
              <a:t>Carbohydrate: organic compound that consists of carbon, hydrogen, and oxygen in a 1:2:1 ratio</a:t>
            </a:r>
          </a:p>
          <a:p>
            <a:r>
              <a:rPr lang="en-US" altLang="en-US" dirty="0" smtClean="0"/>
              <a:t>Three main types of carbohydrates in living systems</a:t>
            </a:r>
          </a:p>
          <a:p>
            <a:pPr lvl="1"/>
            <a:r>
              <a:rPr lang="en-US" altLang="en-US" dirty="0" err="1" smtClean="0"/>
              <a:t>Monosaccharides</a:t>
            </a:r>
            <a:endParaRPr lang="en-US" altLang="en-US" dirty="0" smtClean="0"/>
          </a:p>
          <a:p>
            <a:pPr lvl="1"/>
            <a:r>
              <a:rPr lang="en-US" altLang="en-US" dirty="0" smtClean="0"/>
              <a:t>Oligosaccharides</a:t>
            </a:r>
          </a:p>
          <a:p>
            <a:pPr lvl="1"/>
            <a:r>
              <a:rPr lang="en-US" altLang="en-US" dirty="0" smtClean="0"/>
              <a:t>Polysaccharides</a:t>
            </a:r>
            <a:endParaRPr lang="en-US" altLang="en-US" dirty="0"/>
          </a:p>
        </p:txBody>
      </p:sp>
    </p:spTree>
    <p:extLst>
      <p:ext uri="{BB962C8B-B14F-4D97-AF65-F5344CB8AC3E}">
        <p14:creationId xmlns:p14="http://schemas.microsoft.com/office/powerpoint/2010/main" val="360594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Simple Sugars (1 of 3)</a:t>
            </a:r>
            <a:endParaRPr lang="en-US" altLang="en-US" dirty="0"/>
          </a:p>
        </p:txBody>
      </p:sp>
      <p:sp>
        <p:nvSpPr>
          <p:cNvPr id="20483" name="Content Placeholder 2"/>
          <p:cNvSpPr>
            <a:spLocks noGrp="1"/>
          </p:cNvSpPr>
          <p:nvPr>
            <p:ph idx="1"/>
          </p:nvPr>
        </p:nvSpPr>
        <p:spPr/>
        <p:txBody>
          <a:bodyPr/>
          <a:lstStyle/>
          <a:p>
            <a:r>
              <a:rPr lang="en-US" altLang="en-US" dirty="0" err="1" smtClean="0"/>
              <a:t>Monosaccharides</a:t>
            </a:r>
            <a:r>
              <a:rPr lang="en-US" altLang="en-US" dirty="0" smtClean="0"/>
              <a:t> (one sugar) are the simplest type of carbohydrates</a:t>
            </a:r>
          </a:p>
          <a:p>
            <a:r>
              <a:rPr lang="en-US" altLang="en-US" dirty="0" smtClean="0"/>
              <a:t>Common </a:t>
            </a:r>
            <a:r>
              <a:rPr lang="en-US" altLang="en-US" dirty="0" err="1" smtClean="0"/>
              <a:t>monosaccharides</a:t>
            </a:r>
            <a:r>
              <a:rPr lang="en-US" altLang="en-US" dirty="0" smtClean="0"/>
              <a:t> have a backbone of five or six carbon atoms</a:t>
            </a:r>
          </a:p>
          <a:p>
            <a:pPr lvl="1"/>
            <a:r>
              <a:rPr lang="en-US" altLang="en-US" dirty="0" smtClean="0"/>
              <a:t>Examples: </a:t>
            </a:r>
          </a:p>
          <a:p>
            <a:pPr lvl="2"/>
            <a:r>
              <a:rPr lang="en-US" altLang="en-US" dirty="0" smtClean="0"/>
              <a:t>Glucose has six carbon atoms</a:t>
            </a:r>
          </a:p>
          <a:p>
            <a:pPr lvl="2"/>
            <a:r>
              <a:rPr lang="en-US" altLang="en-US" dirty="0" smtClean="0"/>
              <a:t>Five-carbon </a:t>
            </a:r>
            <a:r>
              <a:rPr lang="en-US" altLang="en-US" dirty="0" err="1" smtClean="0"/>
              <a:t>monosaccharides</a:t>
            </a:r>
            <a:r>
              <a:rPr lang="en-US" altLang="en-US" dirty="0" smtClean="0"/>
              <a:t> are components of the nucleotide monomers of DNA and RNA</a:t>
            </a:r>
            <a:endParaRPr lang="en-US" altLang="en-US" dirty="0"/>
          </a:p>
        </p:txBody>
      </p:sp>
    </p:spTree>
    <p:extLst>
      <p:ext uri="{BB962C8B-B14F-4D97-AF65-F5344CB8AC3E}">
        <p14:creationId xmlns:p14="http://schemas.microsoft.com/office/powerpoint/2010/main" val="164551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Simple Sugars (2 </a:t>
            </a:r>
            <a:r>
              <a:rPr lang="en-US" altLang="en-US" dirty="0"/>
              <a:t>of 3)</a:t>
            </a:r>
          </a:p>
        </p:txBody>
      </p:sp>
      <p:sp>
        <p:nvSpPr>
          <p:cNvPr id="23555" name="Content Placeholder 2"/>
          <p:cNvSpPr>
            <a:spLocks noGrp="1"/>
          </p:cNvSpPr>
          <p:nvPr>
            <p:ph idx="1"/>
          </p:nvPr>
        </p:nvSpPr>
        <p:spPr/>
        <p:txBody>
          <a:bodyPr/>
          <a:lstStyle/>
          <a:p>
            <a:r>
              <a:rPr lang="en-US" altLang="en-US" dirty="0" smtClean="0"/>
              <a:t>Cells use </a:t>
            </a:r>
            <a:r>
              <a:rPr lang="en-US" altLang="en-US" dirty="0" err="1" smtClean="0"/>
              <a:t>monosaccharides</a:t>
            </a:r>
            <a:r>
              <a:rPr lang="en-US" altLang="en-US" dirty="0" smtClean="0"/>
              <a:t> for cellular fuel</a:t>
            </a:r>
          </a:p>
          <a:p>
            <a:pPr lvl="1"/>
            <a:r>
              <a:rPr lang="en-US" altLang="en-US" dirty="0" smtClean="0"/>
              <a:t>Breaking the bonds of sugars releases energy that can be harnessed to power other cellular processes</a:t>
            </a:r>
          </a:p>
          <a:p>
            <a:r>
              <a:rPr lang="en-US" altLang="en-US" dirty="0" err="1" smtClean="0"/>
              <a:t>Monosaccharides</a:t>
            </a:r>
            <a:r>
              <a:rPr lang="en-US" altLang="en-US" dirty="0" smtClean="0"/>
              <a:t> are also used as:</a:t>
            </a:r>
          </a:p>
          <a:p>
            <a:pPr lvl="1"/>
            <a:r>
              <a:rPr lang="en-US" altLang="en-US" dirty="0" smtClean="0"/>
              <a:t>Precursors for other molecules</a:t>
            </a:r>
          </a:p>
          <a:p>
            <a:pPr lvl="1"/>
            <a:r>
              <a:rPr lang="en-US" altLang="en-US" dirty="0" smtClean="0"/>
              <a:t>Structural materials to build larger molecules</a:t>
            </a:r>
            <a:endParaRPr lang="en-US" altLang="en-US" dirty="0"/>
          </a:p>
        </p:txBody>
      </p:sp>
    </p:spTree>
    <p:extLst>
      <p:ext uri="{BB962C8B-B14F-4D97-AF65-F5344CB8AC3E}">
        <p14:creationId xmlns:p14="http://schemas.microsoft.com/office/powerpoint/2010/main" val="322482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16216" y="381000"/>
            <a:ext cx="6638544" cy="685753"/>
          </a:xfrm>
        </p:spPr>
        <p:txBody>
          <a:bodyPr>
            <a:normAutofit/>
          </a:bodyPr>
          <a:lstStyle/>
          <a:p>
            <a:r>
              <a:rPr lang="en-US" altLang="en-US" dirty="0" smtClean="0"/>
              <a:t>Simple Sugar </a:t>
            </a:r>
            <a:r>
              <a:rPr lang="en-US" altLang="en-US" dirty="0"/>
              <a:t>Ribose </a:t>
            </a:r>
            <a:r>
              <a:rPr lang="en-US" altLang="en-US" dirty="0" smtClean="0"/>
              <a:t>(3 </a:t>
            </a:r>
            <a:r>
              <a:rPr lang="en-US" altLang="en-US" dirty="0"/>
              <a:t>of 3)</a:t>
            </a:r>
          </a:p>
        </p:txBody>
      </p:sp>
      <p:pic>
        <p:nvPicPr>
          <p:cNvPr id="3" name="Picture 2" descr="An illustration shows the structural formula of the ribose sugar. The ribose sugar is represented by a five-member ring with carbons at all positions except that at the top where an oxygen atom is positioned. The upper right carbon is labeled position 1 and is attached to an OH group. The lower right carbon is labeled position 2 and has an OH group attached. The lower left carbon is labeled position 3 and has an OH group attached. The upper left carbon is labeled position 4 and has the carbon 5 attached to which the OH group is attach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396" y="1524000"/>
            <a:ext cx="6211209" cy="4452613"/>
          </a:xfrm>
          <a:prstGeom prst="rect">
            <a:avLst/>
          </a:prstGeom>
        </p:spPr>
      </p:pic>
    </p:spTree>
    <p:extLst>
      <p:ext uri="{BB962C8B-B14F-4D97-AF65-F5344CB8AC3E}">
        <p14:creationId xmlns:p14="http://schemas.microsoft.com/office/powerpoint/2010/main" val="118741028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Short-Chain Carbohydrates</a:t>
            </a:r>
            <a:endParaRPr lang="en-US" altLang="en-US" dirty="0"/>
          </a:p>
        </p:txBody>
      </p:sp>
      <p:sp>
        <p:nvSpPr>
          <p:cNvPr id="24579" name="Content Placeholder 2"/>
          <p:cNvSpPr>
            <a:spLocks noGrp="1"/>
          </p:cNvSpPr>
          <p:nvPr>
            <p:ph idx="1"/>
          </p:nvPr>
        </p:nvSpPr>
        <p:spPr/>
        <p:txBody>
          <a:bodyPr/>
          <a:lstStyle/>
          <a:p>
            <a:r>
              <a:rPr lang="en-US" altLang="en-US" dirty="0" smtClean="0"/>
              <a:t>Disaccharides consist of two monosaccharide monomers</a:t>
            </a:r>
          </a:p>
          <a:p>
            <a:pPr lvl="1"/>
            <a:r>
              <a:rPr lang="en-US" altLang="en-US" dirty="0" smtClean="0"/>
              <a:t>Examples:</a:t>
            </a:r>
          </a:p>
          <a:p>
            <a:pPr lvl="2"/>
            <a:r>
              <a:rPr lang="en-US" altLang="en-US" dirty="0" smtClean="0"/>
              <a:t>Lactose: composed of glucose + galactose</a:t>
            </a:r>
          </a:p>
          <a:p>
            <a:pPr lvl="2"/>
            <a:r>
              <a:rPr lang="en-US" altLang="en-US" dirty="0" smtClean="0"/>
              <a:t>Sucrose: composed of glucose + fructose</a:t>
            </a:r>
            <a:endParaRPr lang="en-US" altLang="en-US" dirty="0"/>
          </a:p>
        </p:txBody>
      </p:sp>
    </p:spTree>
    <p:extLst>
      <p:ext uri="{BB962C8B-B14F-4D97-AF65-F5344CB8AC3E}">
        <p14:creationId xmlns:p14="http://schemas.microsoft.com/office/powerpoint/2010/main" val="140849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Sucrose Disaccharide</a:t>
            </a:r>
            <a:endParaRPr lang="en-US" altLang="en-US" dirty="0"/>
          </a:p>
        </p:txBody>
      </p:sp>
      <p:pic>
        <p:nvPicPr>
          <p:cNvPr id="3" name="Picture 2" descr="An illustration shows the formation of sucrose, a disaccharide. The lower right OH group of glucose (represented by a hexagon ring with carbons at all positions except that at an upper right position where the oxygen atom is positioned. Each of the carbons has an OH group attached except at the top position where CH2OH group is attached) and lower left OH group of fructose (represented by a five-member ring with carbons at all positions except at the lower right position where oxygen is attached. The upper right and lower left carbons are attached with a CH2OH group) react and condense to form a molecule of sucrose consisting of glucose and a fructose unit that are connected by oxygen. The carbon at the lower right position of glucose and the carbon at the lower left position of fructose are connected by an oxygen. A free water molecule is released during the condensation rea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533" y="1447800"/>
            <a:ext cx="5598934" cy="4666974"/>
          </a:xfrm>
          <a:prstGeom prst="rect">
            <a:avLst/>
          </a:prstGeom>
        </p:spPr>
      </p:pic>
    </p:spTree>
    <p:extLst>
      <p:ext uri="{BB962C8B-B14F-4D97-AF65-F5344CB8AC3E}">
        <p14:creationId xmlns:p14="http://schemas.microsoft.com/office/powerpoint/2010/main" val="181107432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Polysaccharides</a:t>
            </a:r>
            <a:endParaRPr lang="en-US" altLang="en-US" dirty="0"/>
          </a:p>
        </p:txBody>
      </p:sp>
      <p:sp>
        <p:nvSpPr>
          <p:cNvPr id="25603" name="Content Placeholder 2"/>
          <p:cNvSpPr>
            <a:spLocks noGrp="1"/>
          </p:cNvSpPr>
          <p:nvPr>
            <p:ph idx="1"/>
          </p:nvPr>
        </p:nvSpPr>
        <p:spPr/>
        <p:txBody>
          <a:bodyPr/>
          <a:lstStyle/>
          <a:p>
            <a:r>
              <a:rPr lang="en-US" altLang="en-US" dirty="0" smtClean="0"/>
              <a:t>Polysaccharides: chains of hundreds or thousands of monosaccharide monomers</a:t>
            </a:r>
          </a:p>
          <a:p>
            <a:r>
              <a:rPr lang="en-US" altLang="en-US" dirty="0" smtClean="0"/>
              <a:t>Most common polysaccharides</a:t>
            </a:r>
          </a:p>
          <a:p>
            <a:pPr lvl="1"/>
            <a:r>
              <a:rPr lang="en-US" altLang="en-US" dirty="0" smtClean="0"/>
              <a:t>Cellulose</a:t>
            </a:r>
          </a:p>
          <a:p>
            <a:pPr lvl="1"/>
            <a:r>
              <a:rPr lang="en-US" altLang="en-US" dirty="0" smtClean="0"/>
              <a:t>Starch</a:t>
            </a:r>
          </a:p>
          <a:p>
            <a:pPr lvl="1"/>
            <a:r>
              <a:rPr lang="en-US" altLang="en-US" dirty="0" smtClean="0"/>
              <a:t>Glycogen</a:t>
            </a:r>
            <a:endParaRPr lang="en-US" altLang="en-US" dirty="0"/>
          </a:p>
        </p:txBody>
      </p:sp>
    </p:spTree>
    <p:extLst>
      <p:ext uri="{BB962C8B-B14F-4D97-AF65-F5344CB8AC3E}">
        <p14:creationId xmlns:p14="http://schemas.microsoft.com/office/powerpoint/2010/main" val="93067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Cellulose</a:t>
            </a:r>
            <a:endParaRPr lang="en-US" altLang="en-US" dirty="0"/>
          </a:p>
        </p:txBody>
      </p:sp>
      <p:sp>
        <p:nvSpPr>
          <p:cNvPr id="26627" name="Content Placeholder 2"/>
          <p:cNvSpPr>
            <a:spLocks noGrp="1"/>
          </p:cNvSpPr>
          <p:nvPr>
            <p:ph idx="1"/>
          </p:nvPr>
        </p:nvSpPr>
        <p:spPr/>
        <p:txBody>
          <a:bodyPr/>
          <a:lstStyle/>
          <a:p>
            <a:r>
              <a:rPr lang="en-US" altLang="en-US" dirty="0" smtClean="0"/>
              <a:t>Main structural component of plants</a:t>
            </a:r>
          </a:p>
          <a:p>
            <a:r>
              <a:rPr lang="en-US" altLang="en-US" dirty="0" smtClean="0"/>
              <a:t>Tough and insoluble</a:t>
            </a:r>
          </a:p>
          <a:p>
            <a:r>
              <a:rPr lang="en-US" altLang="en-US" dirty="0" smtClean="0"/>
              <a:t>Composed of chains of glucose monomers stretched side by side and hydrogen-bonded at many –OH groups</a:t>
            </a:r>
            <a:endParaRPr lang="en-US" altLang="en-US" dirty="0"/>
          </a:p>
        </p:txBody>
      </p:sp>
    </p:spTree>
    <p:extLst>
      <p:ext uri="{BB962C8B-B14F-4D97-AF65-F5344CB8AC3E}">
        <p14:creationId xmlns:p14="http://schemas.microsoft.com/office/powerpoint/2010/main" val="325162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Starch</a:t>
            </a:r>
            <a:endParaRPr lang="en-US" altLang="en-US" dirty="0"/>
          </a:p>
        </p:txBody>
      </p:sp>
      <p:sp>
        <p:nvSpPr>
          <p:cNvPr id="28675" name="Content Placeholder 2"/>
          <p:cNvSpPr>
            <a:spLocks noGrp="1"/>
          </p:cNvSpPr>
          <p:nvPr>
            <p:ph idx="1"/>
          </p:nvPr>
        </p:nvSpPr>
        <p:spPr/>
        <p:txBody>
          <a:bodyPr/>
          <a:lstStyle/>
          <a:p>
            <a:r>
              <a:rPr lang="en-US" altLang="en-US" dirty="0" smtClean="0"/>
              <a:t>Main energy reserve in plants</a:t>
            </a:r>
          </a:p>
          <a:p>
            <a:r>
              <a:rPr lang="en-US" altLang="en-US" dirty="0" smtClean="0"/>
              <a:t>Stored roots, stems, leaves, seeds, and fruits</a:t>
            </a:r>
          </a:p>
          <a:p>
            <a:r>
              <a:rPr lang="en-US" altLang="en-US" dirty="0" smtClean="0"/>
              <a:t>Composed of a series of glucose monomers that form a chain that coils up</a:t>
            </a:r>
            <a:endParaRPr lang="en-US" altLang="en-US" dirty="0"/>
          </a:p>
        </p:txBody>
      </p:sp>
    </p:spTree>
    <p:extLst>
      <p:ext uri="{BB962C8B-B14F-4D97-AF65-F5344CB8AC3E}">
        <p14:creationId xmlns:p14="http://schemas.microsoft.com/office/powerpoint/2010/main" val="278711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3.1 The Chemistry of Biology</a:t>
            </a:r>
            <a:endParaRPr lang="en-US" altLang="en-US" dirty="0"/>
          </a:p>
        </p:txBody>
      </p:sp>
      <p:sp>
        <p:nvSpPr>
          <p:cNvPr id="8195" name="Content Placeholder 2"/>
          <p:cNvSpPr>
            <a:spLocks noGrp="1"/>
          </p:cNvSpPr>
          <p:nvPr>
            <p:ph idx="1"/>
          </p:nvPr>
        </p:nvSpPr>
        <p:spPr/>
        <p:txBody>
          <a:bodyPr/>
          <a:lstStyle/>
          <a:p>
            <a:r>
              <a:rPr lang="en-US" altLang="en-US" dirty="0" smtClean="0"/>
              <a:t>The stuff of life: carbon</a:t>
            </a:r>
          </a:p>
          <a:p>
            <a:pPr lvl="1"/>
            <a:r>
              <a:rPr lang="en-US" altLang="en-US" dirty="0" smtClean="0"/>
              <a:t>Molecules that have primarily hydrogen and carbon atoms are said to be organic</a:t>
            </a:r>
          </a:p>
          <a:p>
            <a:pPr lvl="1"/>
            <a:r>
              <a:rPr lang="en-US" altLang="en-US" dirty="0" smtClean="0"/>
              <a:t>Carbon’s importance to life arises from its versatile bonding behavior</a:t>
            </a:r>
          </a:p>
          <a:p>
            <a:pPr lvl="2"/>
            <a:r>
              <a:rPr lang="en-US" altLang="en-US" dirty="0" smtClean="0"/>
              <a:t>Carbon has four vacancies</a:t>
            </a:r>
          </a:p>
          <a:p>
            <a:pPr lvl="1"/>
            <a:r>
              <a:rPr lang="en-US" altLang="en-US" dirty="0" smtClean="0"/>
              <a:t>Many organic molecules have a backbone: a chain of carbon atoms</a:t>
            </a:r>
            <a:endParaRPr lang="en-US" altLang="en-US" dirty="0"/>
          </a:p>
        </p:txBody>
      </p:sp>
    </p:spTree>
    <p:extLst>
      <p:ext uri="{BB962C8B-B14F-4D97-AF65-F5344CB8AC3E}">
        <p14:creationId xmlns:p14="http://schemas.microsoft.com/office/powerpoint/2010/main" val="43417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Glycogen</a:t>
            </a:r>
            <a:endParaRPr lang="en-US" altLang="en-US" dirty="0"/>
          </a:p>
        </p:txBody>
      </p:sp>
      <p:sp>
        <p:nvSpPr>
          <p:cNvPr id="30723" name="Content Placeholder 2"/>
          <p:cNvSpPr>
            <a:spLocks noGrp="1"/>
          </p:cNvSpPr>
          <p:nvPr>
            <p:ph idx="1"/>
          </p:nvPr>
        </p:nvSpPr>
        <p:spPr/>
        <p:txBody>
          <a:bodyPr/>
          <a:lstStyle/>
          <a:p>
            <a:r>
              <a:rPr lang="en-US" altLang="en-US" dirty="0" smtClean="0"/>
              <a:t>Main energy reserve in animals</a:t>
            </a:r>
          </a:p>
          <a:p>
            <a:r>
              <a:rPr lang="en-US" altLang="en-US" dirty="0" smtClean="0"/>
              <a:t>Very abundant in muscle and liver cells</a:t>
            </a:r>
          </a:p>
          <a:p>
            <a:r>
              <a:rPr lang="en-US" altLang="en-US" dirty="0" smtClean="0"/>
              <a:t>Highly branched chains of glucose monomers</a:t>
            </a:r>
            <a:endParaRPr lang="en-US" altLang="en-US" dirty="0"/>
          </a:p>
        </p:txBody>
      </p:sp>
    </p:spTree>
    <p:extLst>
      <p:ext uri="{BB962C8B-B14F-4D97-AF65-F5344CB8AC3E}">
        <p14:creationId xmlns:p14="http://schemas.microsoft.com/office/powerpoint/2010/main" val="246548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457247"/>
            <a:ext cx="8032638" cy="685753"/>
          </a:xfrm>
        </p:spPr>
        <p:txBody>
          <a:bodyPr/>
          <a:lstStyle/>
          <a:p>
            <a:r>
              <a:rPr lang="en-US" altLang="en-US" dirty="0" smtClean="0"/>
              <a:t>Complex Carbohydrates</a:t>
            </a:r>
            <a:endParaRPr lang="en-US" altLang="en-US" dirty="0"/>
          </a:p>
        </p:txBody>
      </p:sp>
      <p:pic>
        <p:nvPicPr>
          <p:cNvPr id="4" name="Picture 3" descr="An illustration shows the structural formula of three of the most common complex carbohydrates and their locations in a few organisms that has three sections. Section A illustrates the structural formula of cellulose depicts a large number of hexagon rings arranged in three rows. The consecutive hexagon rings in each row are linked by oxygen. The carbon at the upper right position of hexagon ring 1 is connected by an oxygen to the carbon at the upper left position of hexagon ring 2. The carbon at the lower right position of hexagon ring 2 is connected by oxygen to the carbon at the lower left position of hexagon ring 3 and so on. The hexagon rings in row one are linked to the hexagon rings in row 2 at few positions. The OH group at the lower position of hexagon ring in row one is connected to the OH group at the top position in hexagon ring in row two. Section B illustrates the structural formula of starch depicts a long chain of hexagon rings with coils in between. The hexagon rings in the chain are linked by an oxygen atom. The carbon at the lower right position in hexagon ring one is connected by oxygen to the carbon at the lower left position of hexagon ring 2 and carbon at the lower right position of hexagon ring 2 is connected to the carbon at the lower left position of hexagon ring 3 and the linkage continues. Section 3 illustrates the 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07" y="1354226"/>
            <a:ext cx="8624986" cy="4817974"/>
          </a:xfrm>
          <a:prstGeom prst="rect">
            <a:avLst/>
          </a:prstGeom>
        </p:spPr>
      </p:pic>
    </p:spTree>
    <p:extLst>
      <p:ext uri="{BB962C8B-B14F-4D97-AF65-F5344CB8AC3E}">
        <p14:creationId xmlns:p14="http://schemas.microsoft.com/office/powerpoint/2010/main" val="262285284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3.3 Lipids </a:t>
            </a:r>
            <a:endParaRPr lang="en-US" altLang="en-US" dirty="0"/>
          </a:p>
        </p:txBody>
      </p:sp>
      <p:sp>
        <p:nvSpPr>
          <p:cNvPr id="32771" name="Content Placeholder 2"/>
          <p:cNvSpPr>
            <a:spLocks noGrp="1"/>
          </p:cNvSpPr>
          <p:nvPr>
            <p:ph idx="1"/>
          </p:nvPr>
        </p:nvSpPr>
        <p:spPr/>
        <p:txBody>
          <a:bodyPr/>
          <a:lstStyle/>
          <a:p>
            <a:r>
              <a:rPr lang="en-US" altLang="en-US" dirty="0" smtClean="0"/>
              <a:t>Lipids: fatty, oily, or waxy organic compounds</a:t>
            </a:r>
          </a:p>
          <a:p>
            <a:r>
              <a:rPr lang="en-US" altLang="en-US" dirty="0" smtClean="0"/>
              <a:t>Many lipids incorporate fatty acids: consist of a long hydrocarbon “tail” with a carboxyl group “head”</a:t>
            </a:r>
          </a:p>
          <a:p>
            <a:pPr lvl="1"/>
            <a:r>
              <a:rPr lang="en-US" altLang="en-US" dirty="0" smtClean="0"/>
              <a:t>The tail is hydrophobic</a:t>
            </a:r>
          </a:p>
          <a:p>
            <a:pPr lvl="1"/>
            <a:r>
              <a:rPr lang="en-US" altLang="en-US" dirty="0" smtClean="0"/>
              <a:t>The head is hydrophilic</a:t>
            </a:r>
            <a:endParaRPr lang="en-US" altLang="en-US" dirty="0"/>
          </a:p>
        </p:txBody>
      </p:sp>
    </p:spTree>
    <p:extLst>
      <p:ext uri="{BB962C8B-B14F-4D97-AF65-F5344CB8AC3E}">
        <p14:creationId xmlns:p14="http://schemas.microsoft.com/office/powerpoint/2010/main" val="3484057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Lipids in Living Systems</a:t>
            </a:r>
            <a:endParaRPr lang="en-US" altLang="en-US" dirty="0"/>
          </a:p>
        </p:txBody>
      </p:sp>
      <p:sp>
        <p:nvSpPr>
          <p:cNvPr id="33795" name="Content Placeholder 2"/>
          <p:cNvSpPr>
            <a:spLocks noGrp="1"/>
          </p:cNvSpPr>
          <p:nvPr>
            <p:ph idx="1"/>
          </p:nvPr>
        </p:nvSpPr>
        <p:spPr/>
        <p:txBody>
          <a:bodyPr/>
          <a:lstStyle/>
          <a:p>
            <a:r>
              <a:rPr lang="en-US" altLang="en-US" dirty="0" smtClean="0"/>
              <a:t>Saturated fatty acids have only single bonds linking the carbons in their tails</a:t>
            </a:r>
          </a:p>
          <a:p>
            <a:pPr lvl="1"/>
            <a:r>
              <a:rPr lang="en-US" altLang="en-US" dirty="0" smtClean="0"/>
              <a:t>Flexible and wiggle freely</a:t>
            </a:r>
          </a:p>
          <a:p>
            <a:r>
              <a:rPr lang="en-US" altLang="en-US" dirty="0" smtClean="0"/>
              <a:t>Unsaturated fatty acids have some double bonds linking the carbons in their tails</a:t>
            </a:r>
          </a:p>
          <a:p>
            <a:pPr lvl="1"/>
            <a:r>
              <a:rPr lang="en-US" altLang="en-US" dirty="0" smtClean="0"/>
              <a:t>Flexibility is limited</a:t>
            </a:r>
            <a:endParaRPr lang="en-US" altLang="en-US" dirty="0"/>
          </a:p>
        </p:txBody>
      </p:sp>
    </p:spTree>
    <p:extLst>
      <p:ext uri="{BB962C8B-B14F-4D97-AF65-F5344CB8AC3E}">
        <p14:creationId xmlns:p14="http://schemas.microsoft.com/office/powerpoint/2010/main" val="3306830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792288" y="516755"/>
            <a:ext cx="5486400" cy="685753"/>
          </a:xfrm>
        </p:spPr>
        <p:txBody>
          <a:bodyPr>
            <a:normAutofit/>
          </a:bodyPr>
          <a:lstStyle/>
          <a:p>
            <a:r>
              <a:rPr lang="en-US" altLang="en-US" dirty="0" smtClean="0"/>
              <a:t>Fatty Acids</a:t>
            </a:r>
            <a:endParaRPr lang="en-US" altLang="en-US" dirty="0"/>
          </a:p>
        </p:txBody>
      </p:sp>
      <p:pic>
        <p:nvPicPr>
          <p:cNvPr id="2" name="Picture 1" descr="An illustration shows the structural formula of fatty acids that has three sections. Section A illustrating the structure of Stearic acid (saturated) depicts a chain of 18 carbons. Carbon one with an H and OH groups with a double bond between carbon and OH group is labeled as, “Head” and the remaining chain of carbons with two hydrogens is labeled as, “Tail.” The last carbon is attached with three hydrogens. Section B illustrates the structure of Linoleic acid (Unsaturated) depicts a chain of 18 carbons. Carbon one has an H and OH groups with a double bond between carbon and OH group. The remaining chain of carbons has two hydrogens. The last carbon is attached with three hydrogens. The double bond is observed between the carbons nine and ten and twelve and thirteen and the double bond is labeled as, “Omega-6 double bond.” Section C illustrating the structure of Linolenic acid (Unsaturated) depicts a chain of 18 carbons. Carbon one has an H and OH groups with a double bond between carbon and OH group. The remaining chain of carbons has two hydrogens. The last carbon is attached with three hydrogens. The double bond is observed between the carbons nine and ten, twelve and thirteen and carbons fifteen and sixteen and the double bond is labeled “Omega-6 double bo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1295400"/>
            <a:ext cx="4191000" cy="4820714"/>
          </a:xfrm>
          <a:prstGeom prst="rect">
            <a:avLst/>
          </a:prstGeom>
        </p:spPr>
      </p:pic>
    </p:spTree>
    <p:extLst>
      <p:ext uri="{BB962C8B-B14F-4D97-AF65-F5344CB8AC3E}">
        <p14:creationId xmlns:p14="http://schemas.microsoft.com/office/powerpoint/2010/main" val="247312926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Fats</a:t>
            </a:r>
            <a:endParaRPr lang="en-US" altLang="en-US" dirty="0"/>
          </a:p>
        </p:txBody>
      </p:sp>
      <p:sp>
        <p:nvSpPr>
          <p:cNvPr id="35843" name="Content Placeholder 2"/>
          <p:cNvSpPr>
            <a:spLocks noGrp="1"/>
          </p:cNvSpPr>
          <p:nvPr>
            <p:ph idx="1"/>
          </p:nvPr>
        </p:nvSpPr>
        <p:spPr/>
        <p:txBody>
          <a:bodyPr/>
          <a:lstStyle/>
          <a:p>
            <a:r>
              <a:rPr lang="en-US" altLang="en-US" dirty="0" smtClean="0"/>
              <a:t>Fats: lipid that consists of a glycerol  molecule with one, two, or three fatty acid tails</a:t>
            </a:r>
          </a:p>
          <a:p>
            <a:r>
              <a:rPr lang="en-US" altLang="en-US" dirty="0" smtClean="0"/>
              <a:t>Triglyceride: a fat with three fatty acid tails</a:t>
            </a:r>
          </a:p>
          <a:p>
            <a:pPr lvl="1"/>
            <a:r>
              <a:rPr lang="en-US" altLang="en-US" dirty="0" smtClean="0"/>
              <a:t>Saturated fats: triglycerides with saturated fatty acid tails; solid at room temperature</a:t>
            </a:r>
          </a:p>
          <a:p>
            <a:pPr lvl="1"/>
            <a:r>
              <a:rPr lang="en-US" altLang="en-US" dirty="0" smtClean="0"/>
              <a:t>Unsaturated fats: triglycerides with unsaturated fatty acid tails; liquid at room temperature</a:t>
            </a:r>
            <a:endParaRPr lang="en-US" altLang="en-US" dirty="0"/>
          </a:p>
        </p:txBody>
      </p:sp>
    </p:spTree>
    <p:extLst>
      <p:ext uri="{BB962C8B-B14F-4D97-AF65-F5344CB8AC3E}">
        <p14:creationId xmlns:p14="http://schemas.microsoft.com/office/powerpoint/2010/main" val="3774934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16216" y="482467"/>
            <a:ext cx="6638544" cy="754328"/>
          </a:xfrm>
        </p:spPr>
        <p:txBody>
          <a:bodyPr>
            <a:normAutofit/>
          </a:bodyPr>
          <a:lstStyle/>
          <a:p>
            <a:r>
              <a:rPr lang="en-US" altLang="en-US" dirty="0" smtClean="0"/>
              <a:t>Triglyceride</a:t>
            </a:r>
            <a:endParaRPr lang="en-US" altLang="en-US" dirty="0"/>
          </a:p>
        </p:txBody>
      </p:sp>
      <p:pic>
        <p:nvPicPr>
          <p:cNvPr id="2" name="Picture 1" descr="An illustration shows the structure of Triglyceride depicts a glycerol molecule linked to three fatty acid tails. Glycerol molecule has three carbons each of them having Oxygen that is linked to the C and double bonded to O of the fatty acid chain. The fatty acid chain is represented in the form of zig-zag lines. Fatty acid chain one is saturated without any double bond. Fatty acid chains two and three have double bonds and are unsaturated. In chain 2 double bonds are observed between carbons nine and ten, twelve and thirteen. In chain 3 double bonds are observed between the carbons nine and ten, twelve and thirteen and carbons fifteen and sixt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811" y="1295400"/>
            <a:ext cx="3616378" cy="4693596"/>
          </a:xfrm>
          <a:prstGeom prst="rect">
            <a:avLst/>
          </a:prstGeom>
        </p:spPr>
      </p:pic>
    </p:spTree>
    <p:extLst>
      <p:ext uri="{BB962C8B-B14F-4D97-AF65-F5344CB8AC3E}">
        <p14:creationId xmlns:p14="http://schemas.microsoft.com/office/powerpoint/2010/main" val="321184182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Phospholipids (1 of 2)</a:t>
            </a:r>
            <a:endParaRPr lang="en-US" altLang="en-US" dirty="0"/>
          </a:p>
        </p:txBody>
      </p:sp>
      <p:sp>
        <p:nvSpPr>
          <p:cNvPr id="37891" name="Content Placeholder 2"/>
          <p:cNvSpPr>
            <a:spLocks noGrp="1"/>
          </p:cNvSpPr>
          <p:nvPr>
            <p:ph idx="1"/>
          </p:nvPr>
        </p:nvSpPr>
        <p:spPr/>
        <p:txBody>
          <a:bodyPr/>
          <a:lstStyle/>
          <a:p>
            <a:r>
              <a:rPr lang="en-US" altLang="en-US" dirty="0" smtClean="0"/>
              <a:t>Phospholipid: main component of cell membranes</a:t>
            </a:r>
          </a:p>
          <a:p>
            <a:pPr lvl="1"/>
            <a:r>
              <a:rPr lang="en-US" altLang="en-US" dirty="0" smtClean="0"/>
              <a:t>Contains phosphate group in hydrophilic head and two nonpolar fatty acid tails</a:t>
            </a:r>
            <a:endParaRPr lang="en-US" altLang="en-US" dirty="0"/>
          </a:p>
        </p:txBody>
      </p:sp>
    </p:spTree>
    <p:extLst>
      <p:ext uri="{BB962C8B-B14F-4D97-AF65-F5344CB8AC3E}">
        <p14:creationId xmlns:p14="http://schemas.microsoft.com/office/powerpoint/2010/main" val="274244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Phospholipids </a:t>
            </a:r>
            <a:r>
              <a:rPr lang="en-US" altLang="en-US" dirty="0" smtClean="0"/>
              <a:t>(2 </a:t>
            </a:r>
            <a:r>
              <a:rPr lang="en-US" altLang="en-US" dirty="0"/>
              <a:t>of 2)</a:t>
            </a:r>
          </a:p>
        </p:txBody>
      </p:sp>
      <p:sp>
        <p:nvSpPr>
          <p:cNvPr id="38915" name="Content Placeholder 2"/>
          <p:cNvSpPr>
            <a:spLocks noGrp="1"/>
          </p:cNvSpPr>
          <p:nvPr>
            <p:ph idx="1"/>
          </p:nvPr>
        </p:nvSpPr>
        <p:spPr/>
        <p:txBody>
          <a:bodyPr/>
          <a:lstStyle/>
          <a:p>
            <a:r>
              <a:rPr lang="en-US" altLang="en-US" dirty="0" smtClean="0"/>
              <a:t>In a cell membrane, phospholipids are arranged in two layers called a lipid bilayer</a:t>
            </a:r>
          </a:p>
          <a:p>
            <a:pPr lvl="1"/>
            <a:r>
              <a:rPr lang="en-US" altLang="en-US" dirty="0" smtClean="0"/>
              <a:t>One layer of hydrophilic heads are dissolved in cell’s watery interior </a:t>
            </a:r>
          </a:p>
          <a:p>
            <a:pPr lvl="1"/>
            <a:r>
              <a:rPr lang="en-US" altLang="en-US" dirty="0" smtClean="0"/>
              <a:t>Other layer of hydrophilic heads are dissolved in the cell’s fluid surroundings</a:t>
            </a:r>
          </a:p>
          <a:p>
            <a:pPr lvl="1"/>
            <a:r>
              <a:rPr lang="en-US" altLang="en-US" dirty="0" smtClean="0"/>
              <a:t>Hydrophobic tails are sandwiched between the hydrophilic heads</a:t>
            </a:r>
            <a:endParaRPr lang="en-US" altLang="en-US" dirty="0"/>
          </a:p>
        </p:txBody>
      </p:sp>
    </p:spTree>
    <p:extLst>
      <p:ext uri="{BB962C8B-B14F-4D97-AF65-F5344CB8AC3E}">
        <p14:creationId xmlns:p14="http://schemas.microsoft.com/office/powerpoint/2010/main" val="336719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482467"/>
            <a:ext cx="8032638" cy="754328"/>
          </a:xfrm>
        </p:spPr>
        <p:txBody>
          <a:bodyPr/>
          <a:lstStyle/>
          <a:p>
            <a:r>
              <a:rPr lang="en-US" altLang="en-US" dirty="0" smtClean="0"/>
              <a:t>Phospholipids in Cell Membranes</a:t>
            </a:r>
            <a:endParaRPr lang="en-US" altLang="en-US" dirty="0"/>
          </a:p>
        </p:txBody>
      </p:sp>
      <p:pic>
        <p:nvPicPr>
          <p:cNvPr id="4" name="Picture 3" descr="An illustration shows the phospholipids as components of cell membranes that has two sections. Section A depicts the structural formula of Phospholipid molecule containing a hydrophilic head and hydrophobic tail. The hydrophilic head has two CH2 units in which the first one is linked to the phosphate group (Phosphate with four oxygen) and the second one is linked to Nitrogen with a unit positive charge represented by a plus sign over the Nitrogen. The phosphate group is linked to the glycerol molecule at the first carbon and the carbons two and three are linked to the fatty acid chains, the hydrophobic tails. The fatty acid chain attached to carbon 2 is saturated while that attached to carbon 3 is unsaturated with a double bond between carbons nine and ten and twelve and thirteen. The phospholipid molecule is represented as a sphere attached to two filament-like structures. The sphere represents the hydrophilic head and the filament-like structures represent the hydrophobic tails. The text below reads, “A phospholipid. Two fatty acid tails are attached to a head that contains a phosphate group (yellow). The phosphate group makes the head very hydrophilic; the tails are hydrophobic.” Section B depicts the structure of lipid bilayer observed in cell membranes. The lipid bilayer has multiple units of phospholipid units (represented in the form of a sphere attached to two filamentous structures. The sphere representing the hydrophilic head and the filamentous structures representing the hydrophobic tail) arranged in the form of two layers. The hydrophobic tails of layer one are arranged facing towards the hydrophobic tails in layer 2. The hydrophilic heads are arranged on either side of the membrane with hydrophobic tails packed in the interior. The upper and bottom portion is labeled as, “one layer of lipid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040" y="1828800"/>
            <a:ext cx="8677920" cy="3971036"/>
          </a:xfrm>
          <a:prstGeom prst="rect">
            <a:avLst/>
          </a:prstGeom>
        </p:spPr>
      </p:pic>
    </p:spTree>
    <p:extLst>
      <p:ext uri="{BB962C8B-B14F-4D97-AF65-F5344CB8AC3E}">
        <p14:creationId xmlns:p14="http://schemas.microsoft.com/office/powerpoint/2010/main" val="3154484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Carbon Rings</a:t>
            </a:r>
            <a:endParaRPr lang="en-US" altLang="en-US" dirty="0"/>
          </a:p>
        </p:txBody>
      </p:sp>
      <p:pic>
        <p:nvPicPr>
          <p:cNvPr id="3" name="Picture 2" descr="An illustration shows the carbon rings that has two sections. Section A depicts a hexagonal ring formed by the connecting the carbon’s located at each corner of the hexagon. Section B depicts the photo of a donut covered with white cream. Upper half of the donut is layered with multi-colored ba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21108"/>
            <a:ext cx="8229600" cy="2423504"/>
          </a:xfrm>
          <a:prstGeom prst="rect">
            <a:avLst/>
          </a:prstGeom>
        </p:spPr>
      </p:pic>
    </p:spTree>
    <p:extLst>
      <p:ext uri="{BB962C8B-B14F-4D97-AF65-F5344CB8AC3E}">
        <p14:creationId xmlns:p14="http://schemas.microsoft.com/office/powerpoint/2010/main" val="356735336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Waxes</a:t>
            </a:r>
            <a:endParaRPr lang="en-US" altLang="en-US" dirty="0"/>
          </a:p>
        </p:txBody>
      </p:sp>
      <p:sp>
        <p:nvSpPr>
          <p:cNvPr id="40963" name="Content Placeholder 2"/>
          <p:cNvSpPr>
            <a:spLocks noGrp="1"/>
          </p:cNvSpPr>
          <p:nvPr>
            <p:ph idx="1"/>
          </p:nvPr>
        </p:nvSpPr>
        <p:spPr/>
        <p:txBody>
          <a:bodyPr/>
          <a:lstStyle/>
          <a:p>
            <a:r>
              <a:rPr lang="en-US" altLang="en-US" dirty="0" smtClean="0"/>
              <a:t>Wax: complex, varying mixture of lipids with long fatty acid tails bonded to alcohols or carbon rings</a:t>
            </a:r>
          </a:p>
          <a:p>
            <a:r>
              <a:rPr lang="en-US" altLang="en-US" dirty="0" smtClean="0"/>
              <a:t>Molecules pack tightly, so waxes are firm and water repellent</a:t>
            </a:r>
          </a:p>
          <a:p>
            <a:pPr lvl="1"/>
            <a:r>
              <a:rPr lang="en-US" altLang="en-US" dirty="0" smtClean="0"/>
              <a:t>Plants secrete waxes to restrict water loss and keep out parasites and other pests</a:t>
            </a:r>
          </a:p>
          <a:p>
            <a:pPr lvl="1"/>
            <a:r>
              <a:rPr lang="en-US" altLang="en-US" dirty="0" smtClean="0"/>
              <a:t>Other types of waxes protect, lubricate, and soften skin and hair</a:t>
            </a:r>
            <a:endParaRPr lang="en-US" altLang="en-US" dirty="0"/>
          </a:p>
        </p:txBody>
      </p:sp>
    </p:spTree>
    <p:extLst>
      <p:ext uri="{BB962C8B-B14F-4D97-AF65-F5344CB8AC3E}">
        <p14:creationId xmlns:p14="http://schemas.microsoft.com/office/powerpoint/2010/main" val="1990193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Steroids (1 of 2)</a:t>
            </a:r>
            <a:endParaRPr lang="en-US" altLang="en-US" dirty="0"/>
          </a:p>
        </p:txBody>
      </p:sp>
      <p:sp>
        <p:nvSpPr>
          <p:cNvPr id="41987" name="Content Placeholder 2"/>
          <p:cNvSpPr>
            <a:spLocks noGrp="1"/>
          </p:cNvSpPr>
          <p:nvPr>
            <p:ph idx="1"/>
          </p:nvPr>
        </p:nvSpPr>
        <p:spPr/>
        <p:txBody>
          <a:bodyPr/>
          <a:lstStyle/>
          <a:p>
            <a:r>
              <a:rPr lang="en-US" altLang="en-US" dirty="0" smtClean="0"/>
              <a:t>Steroids: lipids with no tails</a:t>
            </a:r>
          </a:p>
          <a:p>
            <a:pPr lvl="1"/>
            <a:r>
              <a:rPr lang="en-US" altLang="en-US" dirty="0" smtClean="0"/>
              <a:t>Contain a rigid backbone that consists of twenty carbon atoms arranged in a characteristic pattern of four rings</a:t>
            </a:r>
          </a:p>
          <a:p>
            <a:r>
              <a:rPr lang="en-US" altLang="en-US" dirty="0" smtClean="0"/>
              <a:t>Functional groups attached to the rings define the type of steroid</a:t>
            </a:r>
          </a:p>
          <a:p>
            <a:r>
              <a:rPr lang="en-US" altLang="en-US" dirty="0" smtClean="0"/>
              <a:t>Examples: estrogen and testosterone</a:t>
            </a:r>
          </a:p>
          <a:p>
            <a:pPr lvl="1"/>
            <a:r>
              <a:rPr lang="en-US" altLang="en-US" dirty="0" smtClean="0"/>
              <a:t>Dictates many sex characteristics</a:t>
            </a:r>
            <a:endParaRPr lang="en-US" altLang="en-US" dirty="0"/>
          </a:p>
        </p:txBody>
      </p:sp>
    </p:spTree>
    <p:extLst>
      <p:ext uri="{BB962C8B-B14F-4D97-AF65-F5344CB8AC3E}">
        <p14:creationId xmlns:p14="http://schemas.microsoft.com/office/powerpoint/2010/main" val="2663795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Steroids (2 of 2)</a:t>
            </a:r>
            <a:endParaRPr lang="en-US" altLang="en-US" dirty="0"/>
          </a:p>
        </p:txBody>
      </p:sp>
      <p:pic>
        <p:nvPicPr>
          <p:cNvPr id="3" name="Picture 2" descr="An illustration shows the structural formula of steroids – cholesterol, testosterone, and estradiol (an estrogen). All the three steroids have three hexagon rings and one pentagon ring. Two hexagon rings are placed next to each other and the third hexagon ring attached at an angle to the hexagon ring two. The pentagon is placed next to the hexagon ring three. Cholesterol molecule has an OH group attached to the hexagon ring one at the lower left position. A carbon side chain with nine carbons represented by a zig-zag line is attached at the top position of the pentagon ring. Testosterone molecule has an oxygen linked by a double bond at the lower left position of hexagon ring one and an OH group attached at the top of the pentagon. A double bond is present between carbons at the bottom and lower right positions of hexagon ring one. Estradiol has an OH group attached at the lower left position of hexagon ring one and at the top position of pentagon ring. Three double bonds are observed in hexagon ring 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0"/>
            <a:ext cx="7917476" cy="4576908"/>
          </a:xfrm>
          <a:prstGeom prst="rect">
            <a:avLst/>
          </a:prstGeom>
        </p:spPr>
      </p:pic>
    </p:spTree>
    <p:extLst>
      <p:ext uri="{BB962C8B-B14F-4D97-AF65-F5344CB8AC3E}">
        <p14:creationId xmlns:p14="http://schemas.microsoft.com/office/powerpoint/2010/main" val="226777867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3.4 Proteins</a:t>
            </a:r>
            <a:endParaRPr lang="en-US" altLang="en-US" dirty="0"/>
          </a:p>
        </p:txBody>
      </p:sp>
      <p:sp>
        <p:nvSpPr>
          <p:cNvPr id="44035" name="Content Placeholder 2"/>
          <p:cNvSpPr>
            <a:spLocks noGrp="1"/>
          </p:cNvSpPr>
          <p:nvPr>
            <p:ph idx="1"/>
          </p:nvPr>
        </p:nvSpPr>
        <p:spPr/>
        <p:txBody>
          <a:bodyPr/>
          <a:lstStyle/>
          <a:p>
            <a:r>
              <a:rPr lang="en-US" altLang="en-US" dirty="0" smtClean="0"/>
              <a:t>Amino acid subunits</a:t>
            </a:r>
          </a:p>
          <a:p>
            <a:pPr lvl="1"/>
            <a:r>
              <a:rPr lang="en-US" altLang="en-US" dirty="0" smtClean="0"/>
              <a:t>Cells can make thousands of different proteins from only twenty kinds of monomers called amino acids</a:t>
            </a:r>
          </a:p>
          <a:p>
            <a:pPr lvl="1"/>
            <a:r>
              <a:rPr lang="en-US" altLang="en-US" dirty="0" smtClean="0"/>
              <a:t>An amino acid contains </a:t>
            </a:r>
          </a:p>
          <a:p>
            <a:pPr lvl="2"/>
            <a:r>
              <a:rPr lang="en-US" altLang="en-US" dirty="0" smtClean="0"/>
              <a:t>An amine group (–NH</a:t>
            </a:r>
            <a:r>
              <a:rPr lang="en-US" altLang="en-US" baseline="-25000" dirty="0" smtClean="0"/>
              <a:t>2</a:t>
            </a:r>
            <a:r>
              <a:rPr lang="en-US" altLang="en-US" dirty="0" smtClean="0"/>
              <a:t>)</a:t>
            </a:r>
          </a:p>
          <a:p>
            <a:pPr lvl="2"/>
            <a:r>
              <a:rPr lang="en-US" altLang="en-US" dirty="0" smtClean="0"/>
              <a:t>A carboxyl group (–COOH, the acid)</a:t>
            </a:r>
          </a:p>
          <a:p>
            <a:pPr lvl="2"/>
            <a:r>
              <a:rPr lang="en-US" altLang="en-US" dirty="0" smtClean="0"/>
              <a:t>A side chain called an “R group”; defines the kind of amino acid</a:t>
            </a:r>
            <a:endParaRPr lang="en-US" altLang="en-US" dirty="0"/>
          </a:p>
        </p:txBody>
      </p:sp>
    </p:spTree>
    <p:extLst>
      <p:ext uri="{BB962C8B-B14F-4D97-AF65-F5344CB8AC3E}">
        <p14:creationId xmlns:p14="http://schemas.microsoft.com/office/powerpoint/2010/main" val="2184692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Generalized Amino Acid</a:t>
            </a:r>
            <a:endParaRPr lang="en-US" altLang="en-US" dirty="0"/>
          </a:p>
        </p:txBody>
      </p:sp>
      <p:pic>
        <p:nvPicPr>
          <p:cNvPr id="3" name="Picture 2" descr="An illustration shows the generalized structure of an amino acid. The amino acid molecule contains a carbon to which a hydrogen, NH (amine group) COOH (carboxyl group) and the R group are attach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20" y="2514600"/>
            <a:ext cx="8469160" cy="2684669"/>
          </a:xfrm>
          <a:prstGeom prst="rect">
            <a:avLst/>
          </a:prstGeom>
        </p:spPr>
      </p:pic>
    </p:spTree>
    <p:extLst>
      <p:ext uri="{BB962C8B-B14F-4D97-AF65-F5344CB8AC3E}">
        <p14:creationId xmlns:p14="http://schemas.microsoft.com/office/powerpoint/2010/main" val="315839108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Building Proteins</a:t>
            </a:r>
            <a:endParaRPr lang="en-US" altLang="en-US" dirty="0"/>
          </a:p>
        </p:txBody>
      </p:sp>
      <p:sp>
        <p:nvSpPr>
          <p:cNvPr id="46083" name="Content Placeholder 2"/>
          <p:cNvSpPr>
            <a:spLocks noGrp="1"/>
          </p:cNvSpPr>
          <p:nvPr>
            <p:ph idx="1"/>
          </p:nvPr>
        </p:nvSpPr>
        <p:spPr/>
        <p:txBody>
          <a:bodyPr/>
          <a:lstStyle/>
          <a:p>
            <a:r>
              <a:rPr lang="en-US" altLang="en-US" dirty="0" smtClean="0"/>
              <a:t>The covalent bond that links amino acids in a protein is called a peptide bond</a:t>
            </a:r>
          </a:p>
          <a:p>
            <a:r>
              <a:rPr lang="en-US" altLang="en-US" dirty="0" smtClean="0"/>
              <a:t>A short chain of amino acids is called a peptide</a:t>
            </a:r>
          </a:p>
          <a:p>
            <a:pPr lvl="1"/>
            <a:r>
              <a:rPr lang="en-US" altLang="en-US" dirty="0" smtClean="0"/>
              <a:t>As the chain lengthens, it becomes a polypeptide</a:t>
            </a:r>
          </a:p>
          <a:p>
            <a:r>
              <a:rPr lang="en-US" altLang="en-US" dirty="0" smtClean="0"/>
              <a:t>Proteins consist of polypeptides that are hundreds or even thousands of amino acids long</a:t>
            </a:r>
            <a:endParaRPr lang="en-US" altLang="en-US" dirty="0"/>
          </a:p>
        </p:txBody>
      </p:sp>
    </p:spTree>
    <p:extLst>
      <p:ext uri="{BB962C8B-B14F-4D97-AF65-F5344CB8AC3E}">
        <p14:creationId xmlns:p14="http://schemas.microsoft.com/office/powerpoint/2010/main" val="2323297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Peptide Bond Formation</a:t>
            </a:r>
            <a:endParaRPr lang="en-US" altLang="en-US" dirty="0"/>
          </a:p>
        </p:txBody>
      </p:sp>
      <p:pic>
        <p:nvPicPr>
          <p:cNvPr id="2" name="Picture 1" descr="An illustration shows how protein structure arises that has two sections. Reaction one depicts the condensation of methionine (the amino acid with an R-group of CH2—CH2—S – CH3) and the next is valine (the amino acid with an R-group- CH linked to two CH3 units) forming methionine-valine that is formed by linking of carboxyl group of methionine and amino group of valine. The supporting text reads, “A condensation reaction joins the carboxyl group of one amino acid and the amine group of another to form a peptide bond. In this example, a peptide bond forms between the amino acids methionine and valine.” It is followed by a forward arrow pointing to section 2 representing a chain of amino acids – methionine, valine, histidine, leucine, threonine, proline and glutamic acid. The supporting text reads, “As the chain lengthens, it becomes a polypept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56" y="2438400"/>
            <a:ext cx="6947123" cy="2584724"/>
          </a:xfrm>
          <a:prstGeom prst="rect">
            <a:avLst/>
          </a:prstGeom>
        </p:spPr>
      </p:pic>
    </p:spTree>
    <p:extLst>
      <p:ext uri="{BB962C8B-B14F-4D97-AF65-F5344CB8AC3E}">
        <p14:creationId xmlns:p14="http://schemas.microsoft.com/office/powerpoint/2010/main" val="83977139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From Structure to Function (1 of 2)</a:t>
            </a:r>
            <a:endParaRPr lang="en-US" altLang="en-US" dirty="0"/>
          </a:p>
        </p:txBody>
      </p:sp>
      <p:sp>
        <p:nvSpPr>
          <p:cNvPr id="48131" name="Content Placeholder 2"/>
          <p:cNvSpPr>
            <a:spLocks noGrp="1"/>
          </p:cNvSpPr>
          <p:nvPr>
            <p:ph idx="1"/>
          </p:nvPr>
        </p:nvSpPr>
        <p:spPr/>
        <p:txBody>
          <a:bodyPr/>
          <a:lstStyle/>
          <a:p>
            <a:r>
              <a:rPr lang="en-US" altLang="en-US" dirty="0" smtClean="0"/>
              <a:t>Proteins function in movement, defense, and cellular communication</a:t>
            </a:r>
          </a:p>
          <a:p>
            <a:pPr lvl="1"/>
            <a:r>
              <a:rPr lang="en-US" altLang="en-US" dirty="0" smtClean="0"/>
              <a:t>Example: enzymes</a:t>
            </a:r>
          </a:p>
          <a:p>
            <a:r>
              <a:rPr lang="en-US" altLang="en-US" dirty="0" smtClean="0"/>
              <a:t>A protein’s biological activity arises from and depends on its structure</a:t>
            </a:r>
            <a:endParaRPr lang="en-US" altLang="en-US" dirty="0"/>
          </a:p>
        </p:txBody>
      </p:sp>
    </p:spTree>
    <p:extLst>
      <p:ext uri="{BB962C8B-B14F-4D97-AF65-F5344CB8AC3E}">
        <p14:creationId xmlns:p14="http://schemas.microsoft.com/office/powerpoint/2010/main" val="1037480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From Structure to Function (2 of 2)</a:t>
            </a:r>
            <a:endParaRPr lang="en-US" altLang="en-US" dirty="0"/>
          </a:p>
        </p:txBody>
      </p:sp>
      <p:sp>
        <p:nvSpPr>
          <p:cNvPr id="49155" name="Content Placeholder 2"/>
          <p:cNvSpPr>
            <a:spLocks noGrp="1"/>
          </p:cNvSpPr>
          <p:nvPr>
            <p:ph idx="1"/>
          </p:nvPr>
        </p:nvSpPr>
        <p:spPr/>
        <p:txBody>
          <a:bodyPr/>
          <a:lstStyle/>
          <a:p>
            <a:r>
              <a:rPr lang="en-US" altLang="en-US" dirty="0" smtClean="0"/>
              <a:t>Primary structure: linear series of amino acids; defines the type of protein</a:t>
            </a:r>
          </a:p>
          <a:p>
            <a:r>
              <a:rPr lang="en-US" altLang="en-US" dirty="0" smtClean="0"/>
              <a:t>Secondary structure: polypeptide chain that forms twists and folds</a:t>
            </a:r>
          </a:p>
          <a:p>
            <a:r>
              <a:rPr lang="en-US" altLang="en-US" dirty="0" smtClean="0"/>
              <a:t>Tertiary structure: nonadjacent regions of protein adjoin to create compact domains</a:t>
            </a:r>
          </a:p>
          <a:p>
            <a:r>
              <a:rPr lang="en-US" altLang="en-US" dirty="0" smtClean="0"/>
              <a:t>Quaternary structure: two or more polypeptide chains that are closely associated or covalently bonded together</a:t>
            </a:r>
            <a:endParaRPr lang="en-US" altLang="en-US" dirty="0"/>
          </a:p>
        </p:txBody>
      </p:sp>
    </p:spTree>
    <p:extLst>
      <p:ext uri="{BB962C8B-B14F-4D97-AF65-F5344CB8AC3E}">
        <p14:creationId xmlns:p14="http://schemas.microsoft.com/office/powerpoint/2010/main" val="353987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Primary and Secondary Structure</a:t>
            </a:r>
            <a:endParaRPr lang="en-US" altLang="en-US" dirty="0"/>
          </a:p>
        </p:txBody>
      </p:sp>
      <p:pic>
        <p:nvPicPr>
          <p:cNvPr id="2" name="Picture 1" descr="The linear sequence of amino acids making up the polypeptide is primary structure. It gives rise to higher orders of structure that form the protein’s shape- and ultimately, its function. This is part of the amino acid sequence of a polypeptide called globin.” It is followed by a forward arrow pointing to section three representing the secondary structure of protein. A blue color helically coiled ribbon is represented with a ball and stick representation of amino acid chain in the background. The supporting text reads, “Characteristic patterns such as helices and sheets are secondary stru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3124200"/>
            <a:ext cx="8458200" cy="1287314"/>
          </a:xfrm>
          <a:prstGeom prst="rect">
            <a:avLst/>
          </a:prstGeom>
        </p:spPr>
      </p:pic>
    </p:spTree>
    <p:extLst>
      <p:ext uri="{BB962C8B-B14F-4D97-AF65-F5344CB8AC3E}">
        <p14:creationId xmlns:p14="http://schemas.microsoft.com/office/powerpoint/2010/main" val="13248844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altLang="en-US" dirty="0" smtClean="0"/>
              <a:t>Carbon Assembles into a Variety of Compounds</a:t>
            </a:r>
            <a:endParaRPr lang="en-US" altLang="en-US" dirty="0"/>
          </a:p>
        </p:txBody>
      </p:sp>
      <p:sp>
        <p:nvSpPr>
          <p:cNvPr id="12291" name="Content Placeholder 2"/>
          <p:cNvSpPr>
            <a:spLocks noGrp="1"/>
          </p:cNvSpPr>
          <p:nvPr>
            <p:ph idx="1"/>
          </p:nvPr>
        </p:nvSpPr>
        <p:spPr/>
        <p:txBody>
          <a:bodyPr/>
          <a:lstStyle/>
          <a:p>
            <a:r>
              <a:rPr lang="en-US" altLang="en-US" dirty="0" smtClean="0"/>
              <a:t>Hydrocarbon: consists only of carbon and hydrogen atoms</a:t>
            </a:r>
          </a:p>
          <a:p>
            <a:r>
              <a:rPr lang="en-US" altLang="en-US" dirty="0" smtClean="0"/>
              <a:t>Functional group</a:t>
            </a:r>
          </a:p>
          <a:p>
            <a:pPr lvl="1"/>
            <a:r>
              <a:rPr lang="en-US" altLang="en-US" dirty="0" smtClean="0"/>
              <a:t>An atom (other than hydrogen) or small molecular group bonded to a carbon of an organic compound</a:t>
            </a:r>
          </a:p>
          <a:p>
            <a:pPr lvl="1"/>
            <a:r>
              <a:rPr lang="en-US" altLang="en-US" dirty="0" smtClean="0"/>
              <a:t>Imparts a specific chemical property</a:t>
            </a:r>
          </a:p>
          <a:p>
            <a:r>
              <a:rPr lang="en-US" altLang="en-US" dirty="0" smtClean="0"/>
              <a:t>Biological molecules are often modeled to reduce some complexity</a:t>
            </a:r>
            <a:endParaRPr lang="en-US" altLang="en-US" dirty="0"/>
          </a:p>
        </p:txBody>
      </p:sp>
    </p:spTree>
    <p:extLst>
      <p:ext uri="{BB962C8B-B14F-4D97-AF65-F5344CB8AC3E}">
        <p14:creationId xmlns:p14="http://schemas.microsoft.com/office/powerpoint/2010/main" val="13756545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Secondary Structures</a:t>
            </a:r>
            <a:endParaRPr lang="en-US" altLang="en-US" dirty="0"/>
          </a:p>
        </p:txBody>
      </p:sp>
      <p:pic>
        <p:nvPicPr>
          <p:cNvPr id="2" name="Picture 1" descr="An illustration shows the secondary structure in proteins depicts a helically coiled red ribbon to which yellow colored sheets are linked (represented at the back of the helical coil). An arrow from the sheet points to the sheet structure that is represented as three ribbons that are laid flat and connected by the white wavy sheet. R groups are attached to the yellow ribbons. A backward arrow from the helically coiled ribbon points to the helix structure. The peptide bond connecting the amino acid units in a polypeptide chain is represented on the ribbon with the R group and the H represented as attachments to the ribb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5" y="1694070"/>
            <a:ext cx="8206770" cy="3944730"/>
          </a:xfrm>
          <a:prstGeom prst="rect">
            <a:avLst/>
          </a:prstGeom>
        </p:spPr>
      </p:pic>
    </p:spTree>
    <p:extLst>
      <p:ext uri="{BB962C8B-B14F-4D97-AF65-F5344CB8AC3E}">
        <p14:creationId xmlns:p14="http://schemas.microsoft.com/office/powerpoint/2010/main" val="113825327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Tertiary and Quaternary Structure</a:t>
            </a:r>
            <a:endParaRPr lang="en-US" altLang="en-US" dirty="0"/>
          </a:p>
        </p:txBody>
      </p:sp>
      <p:pic>
        <p:nvPicPr>
          <p:cNvPr id="3" name="Picture 2" descr="These patterns arise when hydrogen bonds that form between amino acids make the polypeptide twist and turn.” It is followed by a forward arrow pointing to section 4 representing the tertiary structure. Two helically coiled ribbons are represented. A gap in the coiled ribbon in the first helically coiled ribbon is labeled as, “Pocket.” In the second helically coiled ribbon, a red colored molecule labeled as, “Heme” is present at the center. The supporting text reads, “Interactions between the helices and sheets make them fold up together into functional domains. These domains are tertiary structure. In this example, the helices of the globin chain form a pocket for a small molecule called a heme.” It is followed by a forward arrow pointing to the section 5 representing quaternary structure. Helically coiled two blue and green colored ribbons are present. Each are with a heme molecule (represented by a red colored molecule). The supporting text reads “The association of multiple polypeptides is quaternary structure. Many proteins are like this. A working molecule of hemoglobin, shown here, consists of four globin chains (green and blue), each holding its heme.” "/>
          <p:cNvPicPr>
            <a:picLocks noChangeAspect="1"/>
          </p:cNvPicPr>
          <p:nvPr/>
        </p:nvPicPr>
        <p:blipFill rotWithShape="1">
          <a:blip r:embed="rId3" cstate="print">
            <a:extLst>
              <a:ext uri="{28A0092B-C50C-407E-A947-70E740481C1C}">
                <a14:useLocalDpi xmlns:a14="http://schemas.microsoft.com/office/drawing/2010/main" val="0"/>
              </a:ext>
            </a:extLst>
          </a:blip>
          <a:srcRect r="7686"/>
          <a:stretch/>
        </p:blipFill>
        <p:spPr>
          <a:xfrm>
            <a:off x="314325" y="2287300"/>
            <a:ext cx="8569125" cy="3094168"/>
          </a:xfrm>
          <a:prstGeom prst="rect">
            <a:avLst/>
          </a:prstGeom>
        </p:spPr>
      </p:pic>
    </p:spTree>
    <p:extLst>
      <p:ext uri="{BB962C8B-B14F-4D97-AF65-F5344CB8AC3E}">
        <p14:creationId xmlns:p14="http://schemas.microsoft.com/office/powerpoint/2010/main" val="134921528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Finishing Touches</a:t>
            </a:r>
            <a:endParaRPr lang="en-US" altLang="en-US" dirty="0"/>
          </a:p>
        </p:txBody>
      </p:sp>
      <p:sp>
        <p:nvSpPr>
          <p:cNvPr id="52227" name="Content Placeholder 2"/>
          <p:cNvSpPr>
            <a:spLocks noGrp="1"/>
          </p:cNvSpPr>
          <p:nvPr>
            <p:ph type="body" sz="half" idx="2"/>
          </p:nvPr>
        </p:nvSpPr>
        <p:spPr>
          <a:xfrm>
            <a:off x="457200" y="1676400"/>
            <a:ext cx="8164830" cy="1143000"/>
          </a:xfrm>
        </p:spPr>
        <p:txBody>
          <a:bodyPr/>
          <a:lstStyle/>
          <a:p>
            <a:pPr marL="342900" indent="-342900">
              <a:buSzPct val="100000"/>
              <a:buFont typeface="Arial" pitchFamily="34" charset="0"/>
              <a:buChar char="•"/>
            </a:pPr>
            <a:r>
              <a:rPr lang="en-US" altLang="en-US" sz="2600" dirty="0"/>
              <a:t>Enzymes often attach sugars or lipids to proteins</a:t>
            </a:r>
          </a:p>
          <a:p>
            <a:pPr marL="742950" lvl="1" indent="-285750">
              <a:buFont typeface="Arial" pitchFamily="34" charset="0"/>
              <a:buChar char="–"/>
            </a:pPr>
            <a:r>
              <a:rPr lang="en-US" altLang="en-US" sz="2200" dirty="0"/>
              <a:t>Examples: glycoproteins and lipoproteins</a:t>
            </a:r>
          </a:p>
        </p:txBody>
      </p:sp>
      <p:pic>
        <p:nvPicPr>
          <p:cNvPr id="3" name="Picture 2" descr="An illustration shows a lipoprotein particle depicts a huge cluster of lipid molecules (represented by a small sphere to which two filamentous red chain-like structures are attached). Around the cluster of lipid molecules is wound a helically coiled red colored ribbon labeled as, “Apolipoproteins.” Another helically coiled ribbon is also linked to the cluster on the left side labeled as, “lipi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661" y="3124200"/>
            <a:ext cx="6310678" cy="2743200"/>
          </a:xfrm>
          <a:prstGeom prst="rect">
            <a:avLst/>
          </a:prstGeom>
        </p:spPr>
      </p:pic>
    </p:spTree>
    <p:extLst>
      <p:ext uri="{BB962C8B-B14F-4D97-AF65-F5344CB8AC3E}">
        <p14:creationId xmlns:p14="http://schemas.microsoft.com/office/powerpoint/2010/main" val="54982792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3.5 The Importance of Protein Structure</a:t>
            </a:r>
            <a:endParaRPr lang="en-US" altLang="en-US" dirty="0"/>
          </a:p>
        </p:txBody>
      </p:sp>
      <p:sp>
        <p:nvSpPr>
          <p:cNvPr id="54275" name="Content Placeholder 2"/>
          <p:cNvSpPr>
            <a:spLocks noGrp="1"/>
          </p:cNvSpPr>
          <p:nvPr>
            <p:ph idx="1"/>
          </p:nvPr>
        </p:nvSpPr>
        <p:spPr/>
        <p:txBody>
          <a:bodyPr/>
          <a:lstStyle/>
          <a:p>
            <a:r>
              <a:rPr lang="en-US" altLang="en-US" dirty="0" smtClean="0"/>
              <a:t>Heat, some salts, shifts in pH, or detergents can denature (unravel) a protein by breaking hydrogen bonds</a:t>
            </a:r>
          </a:p>
          <a:p>
            <a:r>
              <a:rPr lang="en-US" altLang="en-US" dirty="0" smtClean="0"/>
              <a:t>Denaturation causes a protein to lose its function </a:t>
            </a:r>
            <a:endParaRPr lang="en-US" altLang="en-US" dirty="0"/>
          </a:p>
        </p:txBody>
      </p:sp>
    </p:spTree>
    <p:extLst>
      <p:ext uri="{BB962C8B-B14F-4D97-AF65-F5344CB8AC3E}">
        <p14:creationId xmlns:p14="http://schemas.microsoft.com/office/powerpoint/2010/main" val="574628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t>Prions</a:t>
            </a:r>
            <a:endParaRPr lang="en-US" altLang="en-US" dirty="0"/>
          </a:p>
        </p:txBody>
      </p:sp>
      <p:sp>
        <p:nvSpPr>
          <p:cNvPr id="55299" name="Content Placeholder 2"/>
          <p:cNvSpPr>
            <a:spLocks noGrp="1"/>
          </p:cNvSpPr>
          <p:nvPr>
            <p:ph idx="1"/>
          </p:nvPr>
        </p:nvSpPr>
        <p:spPr/>
        <p:txBody>
          <a:bodyPr/>
          <a:lstStyle/>
          <a:p>
            <a:r>
              <a:rPr lang="en-US" altLang="en-US" dirty="0" err="1" smtClean="0"/>
              <a:t>Misfolding</a:t>
            </a:r>
            <a:r>
              <a:rPr lang="en-US" altLang="en-US" dirty="0" smtClean="0"/>
              <a:t> of the glycoprotein </a:t>
            </a:r>
            <a:r>
              <a:rPr lang="en-US" altLang="en-US" dirty="0" err="1" smtClean="0"/>
              <a:t>PrPC</a:t>
            </a:r>
            <a:r>
              <a:rPr lang="en-US" altLang="en-US" dirty="0" smtClean="0"/>
              <a:t> causes a prion (infectious protein) to form</a:t>
            </a:r>
          </a:p>
          <a:p>
            <a:r>
              <a:rPr lang="en-US" altLang="en-US" dirty="0" smtClean="0"/>
              <a:t>May lead to:</a:t>
            </a:r>
          </a:p>
          <a:p>
            <a:pPr lvl="1"/>
            <a:r>
              <a:rPr lang="en-US" altLang="en-US" dirty="0" smtClean="0"/>
              <a:t>Scrapie in sheep</a:t>
            </a:r>
          </a:p>
          <a:p>
            <a:pPr lvl="1"/>
            <a:r>
              <a:rPr lang="en-US" altLang="en-US" dirty="0" smtClean="0"/>
              <a:t>Mad cow disease</a:t>
            </a:r>
          </a:p>
          <a:p>
            <a:pPr lvl="1"/>
            <a:r>
              <a:rPr lang="en-US" altLang="en-US" dirty="0" smtClean="0"/>
              <a:t>Variant </a:t>
            </a:r>
            <a:r>
              <a:rPr lang="en-US" altLang="en-US" dirty="0" err="1" smtClean="0"/>
              <a:t>Creutzfeldt</a:t>
            </a:r>
            <a:r>
              <a:rPr lang="en-US" altLang="en-US" dirty="0" smtClean="0"/>
              <a:t>–</a:t>
            </a:r>
            <a:r>
              <a:rPr lang="en-US" altLang="en-US" dirty="0" err="1" smtClean="0"/>
              <a:t>Jakob</a:t>
            </a:r>
            <a:r>
              <a:rPr lang="en-US" altLang="en-US" dirty="0" smtClean="0"/>
              <a:t> disease in humans</a:t>
            </a:r>
          </a:p>
          <a:p>
            <a:pPr lvl="2"/>
            <a:r>
              <a:rPr lang="en-US" altLang="en-US" dirty="0" smtClean="0"/>
              <a:t>Confusion, memory loss, and lack of coordination</a:t>
            </a:r>
            <a:endParaRPr lang="en-US" altLang="en-US" dirty="0"/>
          </a:p>
        </p:txBody>
      </p:sp>
    </p:spTree>
    <p:extLst>
      <p:ext uri="{BB962C8B-B14F-4D97-AF65-F5344CB8AC3E}">
        <p14:creationId xmlns:p14="http://schemas.microsoft.com/office/powerpoint/2010/main" val="3299551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19169" y="457200"/>
            <a:ext cx="8032638" cy="685753"/>
          </a:xfrm>
        </p:spPr>
        <p:txBody>
          <a:bodyPr>
            <a:normAutofit fontScale="90000"/>
          </a:bodyPr>
          <a:lstStyle/>
          <a:p>
            <a:r>
              <a:rPr lang="en-US" altLang="en-US" dirty="0" smtClean="0"/>
              <a:t>Variant </a:t>
            </a:r>
            <a:r>
              <a:rPr lang="en-US" altLang="en-US" dirty="0" err="1" smtClean="0"/>
              <a:t>Creutzfeldt</a:t>
            </a:r>
            <a:r>
              <a:rPr lang="en-US" altLang="en-US" dirty="0" smtClean="0"/>
              <a:t>–</a:t>
            </a:r>
            <a:r>
              <a:rPr lang="en-US" altLang="en-US" dirty="0" err="1" smtClean="0"/>
              <a:t>Jakob</a:t>
            </a:r>
            <a:r>
              <a:rPr lang="en-US" altLang="en-US" dirty="0" smtClean="0"/>
              <a:t> Disease (</a:t>
            </a:r>
            <a:r>
              <a:rPr lang="en-US" altLang="en-US" dirty="0" err="1" smtClean="0"/>
              <a:t>vCJD</a:t>
            </a:r>
            <a:r>
              <a:rPr lang="en-US" altLang="en-US" dirty="0" smtClean="0"/>
              <a:t>)</a:t>
            </a:r>
            <a:endParaRPr lang="en-US" altLang="en-US" dirty="0"/>
          </a:p>
        </p:txBody>
      </p:sp>
      <p:pic>
        <p:nvPicPr>
          <p:cNvPr id="3" name="Picture 2" descr="An illustration shows the misfolded protein observed in the Variant Creuzfeldt-Jakob disease (vCJD) has two sections. Section A depicts the normal and misfolded PrP superscript C protein. The normal protein is represented as a helically coiled blue colored ribbon to which a red colored filament is attached. The misfolded protein is represented by a row of parallel red filaments with long blue colored ribbons. It is followed by an accumulation of closely spaced misfolded proteins in amyloid fibril. The supporting text reads, “A misfolded form of the PrPC protein causes other PrPC proteins to misfold and align tightly. Misfolded proteins accumulate in amyloid fibrils that form plaques in the brain as they grow.” Section B depicts a section of brain tissue (represented as pink mass) from a person with vCJD. Dark blue and red colored dots and purple-colored patches are observed on the tissue. The supporting text reads, “Amyloid fibrils radiating from several plaques are visible in this slice of brain tissue from a person with vCJ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939" y="1295400"/>
            <a:ext cx="4298122" cy="4809502"/>
          </a:xfrm>
          <a:prstGeom prst="rect">
            <a:avLst/>
          </a:prstGeom>
        </p:spPr>
      </p:pic>
    </p:spTree>
    <p:extLst>
      <p:ext uri="{BB962C8B-B14F-4D97-AF65-F5344CB8AC3E}">
        <p14:creationId xmlns:p14="http://schemas.microsoft.com/office/powerpoint/2010/main" val="152607378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t>3.6 Nucleic Acids (1 of 3)</a:t>
            </a:r>
            <a:endParaRPr lang="en-US" altLang="en-US" dirty="0"/>
          </a:p>
        </p:txBody>
      </p:sp>
      <p:sp>
        <p:nvSpPr>
          <p:cNvPr id="57347" name="Content Placeholder 2"/>
          <p:cNvSpPr>
            <a:spLocks noGrp="1"/>
          </p:cNvSpPr>
          <p:nvPr>
            <p:ph idx="1"/>
          </p:nvPr>
        </p:nvSpPr>
        <p:spPr/>
        <p:txBody>
          <a:bodyPr/>
          <a:lstStyle/>
          <a:p>
            <a:r>
              <a:rPr lang="en-US" altLang="en-US" dirty="0" smtClean="0"/>
              <a:t>Nucleotide: consists of a sugar with a five-carbon ring bonded to a nitrogen-containing base and one, two, or three phosphate groups</a:t>
            </a:r>
          </a:p>
          <a:p>
            <a:pPr lvl="1"/>
            <a:r>
              <a:rPr lang="en-US" altLang="en-US" dirty="0" smtClean="0"/>
              <a:t>Example: ATP (adenosine triphosphate); an energy carrier in cells</a:t>
            </a:r>
            <a:endParaRPr lang="en-US" altLang="en-US" dirty="0"/>
          </a:p>
        </p:txBody>
      </p:sp>
    </p:spTree>
    <p:extLst>
      <p:ext uri="{BB962C8B-B14F-4D97-AF65-F5344CB8AC3E}">
        <p14:creationId xmlns:p14="http://schemas.microsoft.com/office/powerpoint/2010/main" val="1271969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t>Nucleic Acids (2 of 3)</a:t>
            </a:r>
            <a:endParaRPr lang="en-US" altLang="en-US" dirty="0"/>
          </a:p>
        </p:txBody>
      </p:sp>
      <p:sp>
        <p:nvSpPr>
          <p:cNvPr id="59395" name="Content Placeholder 2"/>
          <p:cNvSpPr>
            <a:spLocks noGrp="1"/>
          </p:cNvSpPr>
          <p:nvPr>
            <p:ph idx="1"/>
          </p:nvPr>
        </p:nvSpPr>
        <p:spPr/>
        <p:txBody>
          <a:bodyPr/>
          <a:lstStyle/>
          <a:p>
            <a:r>
              <a:rPr lang="en-US" altLang="en-US" dirty="0" smtClean="0"/>
              <a:t>Nucleic acids: chains of nucleotides in which the sugar of one nucleotide is bonded to the phosphate group of the next</a:t>
            </a:r>
          </a:p>
          <a:p>
            <a:pPr lvl="1"/>
            <a:r>
              <a:rPr lang="en-US" altLang="en-US" dirty="0" smtClean="0"/>
              <a:t>RNA (ribonucleic acid): single-stranded chain of nucleotides; important for protein synthesis</a:t>
            </a:r>
          </a:p>
          <a:p>
            <a:pPr lvl="1"/>
            <a:r>
              <a:rPr lang="en-US" altLang="en-US" dirty="0" smtClean="0"/>
              <a:t>DNA (deoxyribonucleic acid): consists of two chains of nucleotides twisted into a double helix; holds information to build a new cell</a:t>
            </a:r>
            <a:endParaRPr lang="en-US" altLang="en-US" dirty="0"/>
          </a:p>
        </p:txBody>
      </p:sp>
    </p:spTree>
    <p:extLst>
      <p:ext uri="{BB962C8B-B14F-4D97-AF65-F5344CB8AC3E}">
        <p14:creationId xmlns:p14="http://schemas.microsoft.com/office/powerpoint/2010/main" val="4211677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884289" y="516755"/>
            <a:ext cx="7302398" cy="685753"/>
          </a:xfrm>
        </p:spPr>
        <p:txBody>
          <a:bodyPr/>
          <a:lstStyle/>
          <a:p>
            <a:r>
              <a:rPr lang="en-US" altLang="en-US" dirty="0" smtClean="0"/>
              <a:t>Nucleic Acids Structure (3 of 3)</a:t>
            </a:r>
            <a:endParaRPr lang="en-US" altLang="en-US" dirty="0"/>
          </a:p>
        </p:txBody>
      </p:sp>
      <p:pic>
        <p:nvPicPr>
          <p:cNvPr id="2" name="Picture 1" descr="An illustration shows the nucleic acid structure that has three sections. Section A depicts the structural formula of the nucleotide ATP. Ribose sugar is represented as five member pentagon ring with oxygen at the top position. The nitrogen base Adenine (represented as a hexagon ring to which a pentagon ring is attached) is found at the top right position of ribose. Three phosphate groups are attached to the CH2 that is attached to the carbon at the top left position of ribose. Section B depicts the structure of the nucleic acid RNA that is represented as a coiled ribbon. Hexagon rings are attached to the ribbon. Section C depicts the structure of nucleic acid DNA represented as two helically coiled ribbons. Nitrogen bases are attached to both the ribbons. Nitrogen base in one ribbon is linked to the complementary nitrogen base in the second ribb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900" y="1371600"/>
            <a:ext cx="2362200" cy="4751001"/>
          </a:xfrm>
          <a:prstGeom prst="rect">
            <a:avLst/>
          </a:prstGeom>
        </p:spPr>
      </p:pic>
    </p:spTree>
    <p:extLst>
      <p:ext uri="{BB962C8B-B14F-4D97-AF65-F5344CB8AC3E}">
        <p14:creationId xmlns:p14="http://schemas.microsoft.com/office/powerpoint/2010/main" val="101010102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Application: Fear of Frying (1 of 3)</a:t>
            </a:r>
            <a:endParaRPr lang="en-US" altLang="en-US" dirty="0"/>
          </a:p>
        </p:txBody>
      </p:sp>
      <p:sp>
        <p:nvSpPr>
          <p:cNvPr id="61443" name="Content Placeholder 2"/>
          <p:cNvSpPr>
            <a:spLocks noGrp="1"/>
          </p:cNvSpPr>
          <p:nvPr>
            <p:ph idx="1"/>
          </p:nvPr>
        </p:nvSpPr>
        <p:spPr/>
        <p:txBody>
          <a:bodyPr/>
          <a:lstStyle/>
          <a:p>
            <a:r>
              <a:rPr lang="en-US" altLang="en-US" i="1" dirty="0" smtClean="0"/>
              <a:t>Trans</a:t>
            </a:r>
            <a:r>
              <a:rPr lang="en-US" altLang="en-US" dirty="0" smtClean="0"/>
              <a:t> fats have unsaturated fatty acid tails with hydrogen atoms around the double bonds</a:t>
            </a:r>
          </a:p>
          <a:p>
            <a:r>
              <a:rPr lang="en-US" altLang="en-US" dirty="0" smtClean="0"/>
              <a:t>Small amounts of </a:t>
            </a:r>
            <a:r>
              <a:rPr lang="en-US" altLang="en-US" i="1" dirty="0" smtClean="0"/>
              <a:t>trans</a:t>
            </a:r>
            <a:r>
              <a:rPr lang="en-US" altLang="en-US" dirty="0" smtClean="0"/>
              <a:t> fats occur naturally</a:t>
            </a:r>
          </a:p>
          <a:p>
            <a:r>
              <a:rPr lang="en-US" altLang="en-US" dirty="0" smtClean="0"/>
              <a:t>Main source of </a:t>
            </a:r>
            <a:r>
              <a:rPr lang="en-US" altLang="en-US" i="1" dirty="0" smtClean="0"/>
              <a:t>trans</a:t>
            </a:r>
            <a:r>
              <a:rPr lang="en-US" altLang="en-US" dirty="0" smtClean="0"/>
              <a:t> fats is an artificial food product called partially hydrogenated vegetable oil</a:t>
            </a:r>
          </a:p>
          <a:p>
            <a:r>
              <a:rPr lang="en-US" altLang="en-US" dirty="0" smtClean="0"/>
              <a:t>Hydrogenation: adds hydrogen atoms to oils in order to change them into solid fats</a:t>
            </a:r>
            <a:endParaRPr lang="en-US" altLang="en-US" dirty="0"/>
          </a:p>
        </p:txBody>
      </p:sp>
    </p:spTree>
    <p:extLst>
      <p:ext uri="{BB962C8B-B14F-4D97-AF65-F5344CB8AC3E}">
        <p14:creationId xmlns:p14="http://schemas.microsoft.com/office/powerpoint/2010/main" val="388230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9169" y="312472"/>
            <a:ext cx="8032638" cy="754328"/>
          </a:xfrm>
        </p:spPr>
        <p:txBody>
          <a:bodyPr/>
          <a:lstStyle/>
          <a:p>
            <a:r>
              <a:rPr lang="en-US" altLang="en-US" dirty="0" smtClean="0"/>
              <a:t>Functional Groups</a:t>
            </a:r>
            <a:endParaRPr lang="en-US" altLang="en-US" dirty="0"/>
          </a:p>
        </p:txBody>
      </p:sp>
      <p:pic>
        <p:nvPicPr>
          <p:cNvPr id="2" name="Picture 1" descr="A table titled as “Some functional groups in biological molecules” with five columns. The column heads reads Group, structure, character, formula and found in.&#10;The row 1 shows &quot;Methyl group&quot; followed by the structure reads as &quot;The structure of methyl group shows a central carbon atom is singly bonded to three hydrogen atoms. &quot; with character &quot;Nonpolar.&quot; The character is followed by a formula CH3 found in &quot;Fatty acids, some amino acids.&quot;&#10;The row 2 shows &quot;Hydroxyl group&quot; followed by the structure reads as &quot;The structure of hydroxyl group shows an oxygen atom single bonded to a hydrogen atom. &quot; with character &quot;Polar.&quot; The character is followed by a formula OH found in &quot;Alcohols, sugars.&quot;&#10;The row 3 shows &quot;Sulfhydryl group&quot; followed by the structure reads as &quot;The structure of sulfhydryl group shows a sulfur atom is single bonded to a hydrogen atom.&quot; with character &quot;Forms rigid disulfide bonds.&quot; The character is followed by a formula SH found in &quot;Cysteine, many cofactors.&quot;&#10;The row 4 shows &quot;Amine group&quot; followed by the structure reads as &quot;The structure of Amine group shows a nitrogen atom is singly bonded to two hydrogen atoms.&quot; with character &quot;Very basic.&quot; The character is followed by a formula NH2 found in &quot;Nucleotide bases, amino acids.&quot;&#10;The row 5 shows &quot;Carbonyl group&quot; followed by the structure reads as &quot;The structure of Carbonyl group shows a central carbon atom is double bonded to an oxygen atom&quot; with character &quot;Polar,reactive.&quot;The character is followed by a formula CO found in &quot;Alcohols, other functional group.&quot;&#10;The row 6 shows &quot;Carboxyl group&quot; followed by the structure reads as &quot;The structure of Carboxyl group shows a central carbon atom is single bonded to a carbon atom, a hydroxyl group and double bonded to an oxygen atom.&quot; with character &quot;acidic, reactive.&quot; The character is followed by a formula COOH found in &quot;Fatty acids and amino acids.&quot;&#10;The row 7 shows &quot;Aldehyde group&quot; followed by the structure reads as &quot;The structure of Aldehyde group shows a central carbon atom is single bonded to a carbon atom, a hydrogen atom and double bonded to an oxygen atom.&quot; with character &quot;Polar, reactive.&quot;The character is followed by a formula CHO found in &quot;Simple sugars.&quot;&#10;The row 8 shows &quot;Acetyl group&quot; followed by the structure reads as &quot;The structure of acetyl group shows a carbon atom is single bonded to a methine group and double bonded to an oxygen atom.&quot; with character &quot;Polar, acidic.&quot;The character is followed by a formula COCH3 found in &quot;Some proteins, Coenzymes.&quot;&#10;The row 9 shows &quot;Amide group&quot; followed by the structure reads as &quot;The structure of amide group shows a carbon atom is single bonded to a nitrogen atom with two open bonds and double bonded to an oxygen atom.&quot; with character &quot;Weakly basic. stable, and rigid.&quot; The character is followed by a formula CON found in &quot;Proteins, &#10;nucleotide bases.&quot;&#10;The row 10 shows &quot;Ketone group&quot; followed by the structure reads as &quot;The structure of ketone group shows a carbon atom is single bonded to two carbon atom with open bond and double bonded to an oxygen atom.&quot; with character &quot;Polar acidic.&quot; The character is followed by a formula CO found in &quot;Simple Sugars,Nucleotide bases.&quot;&#10;The row 11 shows &quot;Phosphate group&quot; followed by the structure reads as &quot;The structure of Phosphate group shows a phosphorous atom is single bonded to an oxygen atom, two negatively charged oxygen atoms and double bonded to another oxygen atom.&quot; with character &quot;Polar reactive.&quot; The character is followed by a formula PO4 found in &quot;Nucleotides, DNA, RNA, Phospholipids, Proteins.&quot;&#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451" y="1179576"/>
            <a:ext cx="3439640" cy="4916424"/>
          </a:xfrm>
          <a:prstGeom prst="rect">
            <a:avLst/>
          </a:prstGeom>
        </p:spPr>
      </p:pic>
    </p:spTree>
    <p:extLst>
      <p:ext uri="{BB962C8B-B14F-4D97-AF65-F5344CB8AC3E}">
        <p14:creationId xmlns:p14="http://schemas.microsoft.com/office/powerpoint/2010/main" val="170947495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Application: Fear of Frying (2 of 3)</a:t>
            </a:r>
            <a:endParaRPr lang="en-US" altLang="en-US" dirty="0"/>
          </a:p>
        </p:txBody>
      </p:sp>
      <p:sp>
        <p:nvSpPr>
          <p:cNvPr id="63491" name="Content Placeholder 2"/>
          <p:cNvSpPr>
            <a:spLocks noGrp="1"/>
          </p:cNvSpPr>
          <p:nvPr>
            <p:ph idx="1"/>
          </p:nvPr>
        </p:nvSpPr>
        <p:spPr/>
        <p:txBody>
          <a:bodyPr/>
          <a:lstStyle/>
          <a:p>
            <a:r>
              <a:rPr lang="en-US" altLang="en-US" dirty="0" smtClean="0"/>
              <a:t>In 1908, Procter &amp; Gamble Co. developed partially hydrogenated oil to make candles</a:t>
            </a:r>
          </a:p>
          <a:p>
            <a:r>
              <a:rPr lang="en-US" altLang="en-US" dirty="0" smtClean="0"/>
              <a:t>As electricity replaced candles, the company began marketing partially hydrogenated oils as a low cost alternative to lard</a:t>
            </a:r>
          </a:p>
          <a:p>
            <a:r>
              <a:rPr lang="en-US" altLang="en-US" dirty="0" smtClean="0"/>
              <a:t>For decades, hydrogenated oils were considered healthier than animal fats</a:t>
            </a:r>
            <a:endParaRPr lang="en-US" altLang="en-US" dirty="0"/>
          </a:p>
        </p:txBody>
      </p:sp>
    </p:spTree>
    <p:extLst>
      <p:ext uri="{BB962C8B-B14F-4D97-AF65-F5344CB8AC3E}">
        <p14:creationId xmlns:p14="http://schemas.microsoft.com/office/powerpoint/2010/main" val="1685419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Application: Fear of Frying (3 of 3)</a:t>
            </a:r>
            <a:endParaRPr lang="en-US" altLang="en-US" dirty="0"/>
          </a:p>
        </p:txBody>
      </p:sp>
      <p:sp>
        <p:nvSpPr>
          <p:cNvPr id="64515" name="Content Placeholder 2"/>
          <p:cNvSpPr>
            <a:spLocks noGrp="1"/>
          </p:cNvSpPr>
          <p:nvPr>
            <p:ph idx="1"/>
          </p:nvPr>
        </p:nvSpPr>
        <p:spPr/>
        <p:txBody>
          <a:bodyPr/>
          <a:lstStyle/>
          <a:p>
            <a:r>
              <a:rPr lang="en-US" altLang="en-US" i="1" dirty="0" smtClean="0"/>
              <a:t>Trans</a:t>
            </a:r>
            <a:r>
              <a:rPr lang="en-US" altLang="en-US" dirty="0" smtClean="0"/>
              <a:t> fats raise the level of cholesterol in our blood more than any other fat</a:t>
            </a:r>
          </a:p>
          <a:p>
            <a:r>
              <a:rPr lang="en-US" altLang="en-US" dirty="0" smtClean="0"/>
              <a:t>Directly alters the function of our arteries and veins</a:t>
            </a:r>
          </a:p>
          <a:p>
            <a:pPr lvl="1"/>
            <a:r>
              <a:rPr lang="en-US" altLang="en-US" dirty="0" smtClean="0"/>
              <a:t>Eating as little as 2 grams a day of hydrogenated vegetable oil increases a person’s risk of atherosclerosis, heart attack, and diabetes</a:t>
            </a:r>
            <a:endParaRPr lang="en-US" altLang="en-US" dirty="0"/>
          </a:p>
        </p:txBody>
      </p:sp>
    </p:spTree>
    <p:extLst>
      <p:ext uri="{BB962C8B-B14F-4D97-AF65-F5344CB8AC3E}">
        <p14:creationId xmlns:p14="http://schemas.microsoft.com/office/powerpoint/2010/main" val="230851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68381" y="516755"/>
            <a:ext cx="4534215" cy="685753"/>
          </a:xfrm>
        </p:spPr>
        <p:txBody>
          <a:bodyPr>
            <a:normAutofit/>
          </a:bodyPr>
          <a:lstStyle/>
          <a:p>
            <a:r>
              <a:rPr lang="en-US" altLang="en-US" dirty="0" smtClean="0"/>
              <a:t>Trans Fats</a:t>
            </a:r>
            <a:endParaRPr lang="en-US" altLang="en-US" dirty="0"/>
          </a:p>
        </p:txBody>
      </p:sp>
      <p:pic>
        <p:nvPicPr>
          <p:cNvPr id="3" name="Picture 2" descr="An illustration shows the structural formula of fatty acids – oleic acid and elaidic acid. Both the fatty acids have a chain of 18 carbons. H and OH groups are attached to carbon 1. Three hydrogens are linked to carbon 18 and the two hydrogens are attached to other carbons except carbons 9 and 10 to which only one hydrogen is attached. A double bond is present between carbons 9 and 10 in both the fatty acids. The double bond in Oleic acid is labeled as, “Cis” and the hydrogens attached to the carbons 9 and 10 are oriented on one side (right). The double bond in Elaidic acid is labeled as, “Trans” and the hydrogens attached to the carbons 9 and 10 are oriented in opposite directions – to the left on carbon 9 and to the right on carbo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219200"/>
            <a:ext cx="3124200" cy="4905803"/>
          </a:xfrm>
          <a:prstGeom prst="rect">
            <a:avLst/>
          </a:prstGeom>
        </p:spPr>
      </p:pic>
    </p:spTree>
    <p:extLst>
      <p:ext uri="{BB962C8B-B14F-4D97-AF65-F5344CB8AC3E}">
        <p14:creationId xmlns:p14="http://schemas.microsoft.com/office/powerpoint/2010/main" val="164685994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Discuss</a:t>
            </a:r>
            <a:endParaRPr lang="en-US" altLang="en-US" dirty="0"/>
          </a:p>
        </p:txBody>
      </p:sp>
      <p:sp>
        <p:nvSpPr>
          <p:cNvPr id="9" name="Content Placeholder 8"/>
          <p:cNvSpPr>
            <a:spLocks noGrp="1"/>
          </p:cNvSpPr>
          <p:nvPr>
            <p:ph idx="1"/>
          </p:nvPr>
        </p:nvSpPr>
        <p:spPr/>
        <p:txBody>
          <a:bodyPr/>
          <a:lstStyle/>
          <a:p>
            <a:r>
              <a:rPr lang="en-US" sz="2800" dirty="0" smtClean="0"/>
              <a:t>Why are sugars controversial as a component of our diets? Discuss the trend toward and motivation for removal of soda and candy vending machines in schools and public buildings.</a:t>
            </a:r>
          </a:p>
          <a:p>
            <a:r>
              <a:rPr lang="en-US" sz="2800" dirty="0" smtClean="0"/>
              <a:t>Is it the responsibility of food manufacturers to produce healthy foods, or simply to make obvious on their packaging the presence of potential health hazards? </a:t>
            </a:r>
            <a:endParaRPr lang="en-US" sz="2800" dirty="0"/>
          </a:p>
        </p:txBody>
      </p:sp>
    </p:spTree>
    <p:extLst>
      <p:ext uri="{BB962C8B-B14F-4D97-AF65-F5344CB8AC3E}">
        <p14:creationId xmlns:p14="http://schemas.microsoft.com/office/powerpoint/2010/main" val="35756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92288" y="304800"/>
            <a:ext cx="5486400" cy="685753"/>
          </a:xfrm>
        </p:spPr>
        <p:txBody>
          <a:bodyPr>
            <a:normAutofit/>
          </a:bodyPr>
          <a:lstStyle/>
          <a:p>
            <a:r>
              <a:rPr lang="en-US" altLang="en-US" dirty="0" smtClean="0"/>
              <a:t>Modeling Glucose</a:t>
            </a:r>
            <a:endParaRPr lang="en-US" altLang="en-US" dirty="0"/>
          </a:p>
        </p:txBody>
      </p:sp>
      <p:pic>
        <p:nvPicPr>
          <p:cNvPr id="10" name="Picture 2" descr="An illustration shows the modeling of an organic molecule that has four sections. Section A depicts the molecular structural of an organic molecule, glucose. The molecule has five carbons arranged in the form of a hexagonal ring along with the oxygen which is positioned at the top right corner of the ring. Each of the carbons in the ring has an H and OH group attached except the carbon at the top of the ring. The carbon at the top of the ring is attached to a carbon to which two hydrogens and one OH group are attached. The text beside the structure reads, “A structural formula for an organic molecule–even a simple one–can be very complicated. The overall structure is obscured by detail.” Section B depicts the representation of the structural formula of glucose molecule depicted in section A using polygons. A red colored hexagon is illustrated to which OH groups are attached except at the top and the top right corner positions. Carbons are not indicated at the corners of the hexagon. A CH2OH group is attached to the carbon at the top of the hexagon ring. Oxygen is indicated on the ring at the top right corner. The text beside reads, “Structural formulas of organic molecules are often simplified by using polygon as symbol of rings, and omitting some bonds and element labels. If no atom is shown at a corner or at the end of a bond, a carbon is implied there.” Section C depicts the ball and stick representation of the structural formula of glucose molecule depicted in section A. The carbons are represented as black spheres, oxygen as red spheres, and hydrogen as gray spheres. The bonds between the molecules are represented by sticks. The carbons (black spheres) are arranged at the corners of the hexagon except at the top right corner where oxygen (red sphere) is represented. The hydrogen (gray sphere) and OH groups (red sphere to which gray sphere) are attached to the carbons of the hexagon. The text beside next to it reads, “A ball and stick model shows the arrangement of atoms and bonds in three dimensions.” Section D depicts the space-filling model of the structural formula of glucose molecule depicted in section A. The red colored and gray colored spheres representing the oxygen and hydrogen are seen on the surface of an irregular shaped structure. The black colored spheres representing the carbons are seen at the interior. The text beside reads, “A space filling model can be useful to show a molecule’s overall shape. Individual atoms are visible in this model. Space-filling models of larger molecules often show only the surface contou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700" y="1187450"/>
            <a:ext cx="5561013"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56821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Metabolic Reactions (1 of 4)</a:t>
            </a:r>
            <a:endParaRPr lang="en-US" altLang="en-US" dirty="0"/>
          </a:p>
        </p:txBody>
      </p:sp>
      <p:sp>
        <p:nvSpPr>
          <p:cNvPr id="14339" name="Content Placeholder 2"/>
          <p:cNvSpPr>
            <a:spLocks noGrp="1"/>
          </p:cNvSpPr>
          <p:nvPr>
            <p:ph idx="1"/>
          </p:nvPr>
        </p:nvSpPr>
        <p:spPr/>
        <p:txBody>
          <a:bodyPr/>
          <a:lstStyle/>
          <a:p>
            <a:r>
              <a:rPr lang="en-US" altLang="en-US" dirty="0" smtClean="0"/>
              <a:t>All biological systems are based on the same organic molecules</a:t>
            </a:r>
          </a:p>
          <a:p>
            <a:pPr lvl="1"/>
            <a:r>
              <a:rPr lang="en-US" altLang="en-US" dirty="0" smtClean="0"/>
              <a:t>The details of those molecules differ among organisms</a:t>
            </a:r>
          </a:p>
          <a:p>
            <a:r>
              <a:rPr lang="en-US" altLang="en-US" dirty="0" smtClean="0"/>
              <a:t>Monomers: subunits of larger molecules</a:t>
            </a:r>
          </a:p>
          <a:p>
            <a:pPr lvl="1"/>
            <a:r>
              <a:rPr lang="en-US" altLang="en-US" dirty="0" smtClean="0"/>
              <a:t>Simple sugars, fatty acids, amino acids, and nucleotides</a:t>
            </a:r>
          </a:p>
          <a:p>
            <a:r>
              <a:rPr lang="en-US" altLang="en-US" dirty="0" smtClean="0"/>
              <a:t>Polymers: consist of multiple monomers</a:t>
            </a:r>
            <a:endParaRPr lang="en-US" altLang="en-US" dirty="0"/>
          </a:p>
        </p:txBody>
      </p:sp>
    </p:spTree>
    <p:extLst>
      <p:ext uri="{BB962C8B-B14F-4D97-AF65-F5344CB8AC3E}">
        <p14:creationId xmlns:p14="http://schemas.microsoft.com/office/powerpoint/2010/main" val="3707556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Metabolic Reactions </a:t>
            </a:r>
            <a:r>
              <a:rPr lang="en-US" altLang="en-US" dirty="0" smtClean="0"/>
              <a:t>(2 </a:t>
            </a:r>
            <a:r>
              <a:rPr lang="en-US" altLang="en-US" dirty="0"/>
              <a:t>of </a:t>
            </a:r>
            <a:r>
              <a:rPr lang="en-US" altLang="en-US" dirty="0" smtClean="0"/>
              <a:t>4)</a:t>
            </a:r>
            <a:endParaRPr lang="en-US" altLang="en-US" dirty="0"/>
          </a:p>
        </p:txBody>
      </p:sp>
      <p:sp>
        <p:nvSpPr>
          <p:cNvPr id="15363" name="Content Placeholder 2"/>
          <p:cNvSpPr>
            <a:spLocks noGrp="1"/>
          </p:cNvSpPr>
          <p:nvPr>
            <p:ph idx="1"/>
          </p:nvPr>
        </p:nvSpPr>
        <p:spPr/>
        <p:txBody>
          <a:bodyPr/>
          <a:lstStyle/>
          <a:p>
            <a:r>
              <a:rPr lang="en-US" altLang="en-US" dirty="0" smtClean="0"/>
              <a:t>Cells build polymers from monomers, and break down polymers to release monomers</a:t>
            </a:r>
          </a:p>
          <a:p>
            <a:pPr lvl="1"/>
            <a:r>
              <a:rPr lang="en-US" altLang="en-US" dirty="0" smtClean="0"/>
              <a:t>These processes of molecular change are called chemical reactions</a:t>
            </a:r>
          </a:p>
          <a:p>
            <a:r>
              <a:rPr lang="en-US" altLang="en-US" dirty="0" smtClean="0"/>
              <a:t>Metabolism: chemical reactions by which cells acquire and use energy</a:t>
            </a:r>
          </a:p>
          <a:p>
            <a:pPr lvl="1"/>
            <a:r>
              <a:rPr lang="en-US" altLang="en-US" dirty="0" smtClean="0"/>
              <a:t>Enzyme: organic molecule that speeds up a reaction without being changed by it</a:t>
            </a:r>
            <a:endParaRPr lang="en-US" altLang="en-US" dirty="0"/>
          </a:p>
        </p:txBody>
      </p:sp>
    </p:spTree>
    <p:extLst>
      <p:ext uri="{BB962C8B-B14F-4D97-AF65-F5344CB8AC3E}">
        <p14:creationId xmlns:p14="http://schemas.microsoft.com/office/powerpoint/2010/main" val="214677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Metabolic Reactions </a:t>
            </a:r>
            <a:r>
              <a:rPr lang="en-US" altLang="en-US" dirty="0" smtClean="0"/>
              <a:t>(3 </a:t>
            </a:r>
            <a:r>
              <a:rPr lang="en-US" altLang="en-US" dirty="0"/>
              <a:t>of </a:t>
            </a:r>
            <a:r>
              <a:rPr lang="en-US" altLang="en-US" dirty="0" smtClean="0"/>
              <a:t>4)</a:t>
            </a:r>
            <a:endParaRPr lang="en-US" altLang="en-US" dirty="0"/>
          </a:p>
        </p:txBody>
      </p:sp>
      <p:sp>
        <p:nvSpPr>
          <p:cNvPr id="17411" name="Content Placeholder 2"/>
          <p:cNvSpPr>
            <a:spLocks noGrp="1"/>
          </p:cNvSpPr>
          <p:nvPr>
            <p:ph idx="1"/>
          </p:nvPr>
        </p:nvSpPr>
        <p:spPr/>
        <p:txBody>
          <a:bodyPr/>
          <a:lstStyle/>
          <a:p>
            <a:r>
              <a:rPr lang="en-US" altLang="en-US" dirty="0" smtClean="0"/>
              <a:t>Hydrolysis: chemical reaction in which an enzyme uses water to break a molecule into smaller subunits</a:t>
            </a:r>
          </a:p>
          <a:p>
            <a:r>
              <a:rPr lang="en-US" altLang="en-US" dirty="0" smtClean="0"/>
              <a:t>Condensation: chemical reaction in which an enzyme builds a large molecule from smaller subunits</a:t>
            </a:r>
          </a:p>
          <a:p>
            <a:pPr lvl="1"/>
            <a:r>
              <a:rPr lang="en-US" altLang="en-US" dirty="0" smtClean="0"/>
              <a:t>Water is formed during condensation</a:t>
            </a:r>
            <a:endParaRPr lang="en-US" altLang="en-US" dirty="0"/>
          </a:p>
        </p:txBody>
      </p:sp>
    </p:spTree>
    <p:extLst>
      <p:ext uri="{BB962C8B-B14F-4D97-AF65-F5344CB8AC3E}">
        <p14:creationId xmlns:p14="http://schemas.microsoft.com/office/powerpoint/2010/main" val="2974233193"/>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5158</TotalTime>
  <Words>2796</Words>
  <Application>Microsoft Office PowerPoint</Application>
  <PresentationFormat>On-screen Show (4:3)</PresentationFormat>
  <Paragraphs>280</Paragraphs>
  <Slides>53</Slides>
  <Notes>52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Sample</vt:lpstr>
      <vt:lpstr>Biology Concepts &amp; Applications</vt:lpstr>
      <vt:lpstr>3.1 The Chemistry of Biology</vt:lpstr>
      <vt:lpstr>Carbon Rings</vt:lpstr>
      <vt:lpstr>Carbon Assembles into a Variety of Compounds</vt:lpstr>
      <vt:lpstr>Functional Groups</vt:lpstr>
      <vt:lpstr>Modeling Glucose</vt:lpstr>
      <vt:lpstr>Metabolic Reactions (1 of 4)</vt:lpstr>
      <vt:lpstr>Metabolic Reactions (2 of 4)</vt:lpstr>
      <vt:lpstr>Metabolic Reactions (3 of 4)</vt:lpstr>
      <vt:lpstr>Examples of Metabolic Reactions (4 of 4)</vt:lpstr>
      <vt:lpstr>3.2 Carbohydrates</vt:lpstr>
      <vt:lpstr>Simple Sugars (1 of 3)</vt:lpstr>
      <vt:lpstr>Simple Sugars (2 of 3)</vt:lpstr>
      <vt:lpstr>Simple Sugar Ribose (3 of 3)</vt:lpstr>
      <vt:lpstr>Short-Chain Carbohydrates</vt:lpstr>
      <vt:lpstr>Sucrose Disaccharide</vt:lpstr>
      <vt:lpstr>Polysaccharides</vt:lpstr>
      <vt:lpstr>Cellulose</vt:lpstr>
      <vt:lpstr>Starch</vt:lpstr>
      <vt:lpstr>Glycogen</vt:lpstr>
      <vt:lpstr>Complex Carbohydrates</vt:lpstr>
      <vt:lpstr>3.3 Lipids </vt:lpstr>
      <vt:lpstr>Lipids in Living Systems</vt:lpstr>
      <vt:lpstr>Fatty Acids</vt:lpstr>
      <vt:lpstr>Fats</vt:lpstr>
      <vt:lpstr>Triglyceride</vt:lpstr>
      <vt:lpstr>Phospholipids (1 of 2)</vt:lpstr>
      <vt:lpstr>Phospholipids (2 of 2)</vt:lpstr>
      <vt:lpstr>Phospholipids in Cell Membranes</vt:lpstr>
      <vt:lpstr>Waxes</vt:lpstr>
      <vt:lpstr>Steroids (1 of 2)</vt:lpstr>
      <vt:lpstr>Steroids (2 of 2)</vt:lpstr>
      <vt:lpstr>3.4 Proteins</vt:lpstr>
      <vt:lpstr>Generalized Amino Acid</vt:lpstr>
      <vt:lpstr>Building Proteins</vt:lpstr>
      <vt:lpstr>Peptide Bond Formation</vt:lpstr>
      <vt:lpstr>From Structure to Function (1 of 2)</vt:lpstr>
      <vt:lpstr>From Structure to Function (2 of 2)</vt:lpstr>
      <vt:lpstr>Primary and Secondary Structure</vt:lpstr>
      <vt:lpstr>Secondary Structures</vt:lpstr>
      <vt:lpstr>Tertiary and Quaternary Structure</vt:lpstr>
      <vt:lpstr>Finishing Touches</vt:lpstr>
      <vt:lpstr>3.5 The Importance of Protein Structure</vt:lpstr>
      <vt:lpstr>Prions</vt:lpstr>
      <vt:lpstr>Variant Creutzfeldt–Jakob Disease (vCJD)</vt:lpstr>
      <vt:lpstr>3.6 Nucleic Acids (1 of 3)</vt:lpstr>
      <vt:lpstr>Nucleic Acids (2 of 3)</vt:lpstr>
      <vt:lpstr>Nucleic Acids Structure (3 of 3)</vt:lpstr>
      <vt:lpstr>Application: Fear of Frying (1 of 3)</vt:lpstr>
      <vt:lpstr>Application: Fear of Frying (2 of 3)</vt:lpstr>
      <vt:lpstr>Application: Fear of Frying (3 of 3)</vt:lpstr>
      <vt:lpstr>Trans Fats</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Molecules of Life</dc:title>
  <dc:creator>Starr</dc:creator>
  <cp:lastModifiedBy>CD</cp:lastModifiedBy>
  <cp:revision>276</cp:revision>
  <dcterms:modified xsi:type="dcterms:W3CDTF">2017-02-14T08:32:37Z</dcterms:modified>
</cp:coreProperties>
</file>