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6" r:id="rId1"/>
  </p:sldMasterIdLst>
  <p:notesMasterIdLst>
    <p:notesMasterId r:id="rId51"/>
  </p:notesMasterIdLst>
  <p:sldIdLst>
    <p:sldId id="372" r:id="rId2"/>
    <p:sldId id="323" r:id="rId3"/>
    <p:sldId id="324" r:id="rId4"/>
    <p:sldId id="325" r:id="rId5"/>
    <p:sldId id="326" r:id="rId6"/>
    <p:sldId id="327" r:id="rId7"/>
    <p:sldId id="328" r:id="rId8"/>
    <p:sldId id="329" r:id="rId9"/>
    <p:sldId id="330" r:id="rId10"/>
    <p:sldId id="331" r:id="rId11"/>
    <p:sldId id="332" r:id="rId12"/>
    <p:sldId id="333" r:id="rId13"/>
    <p:sldId id="334" r:id="rId14"/>
    <p:sldId id="335" r:id="rId15"/>
    <p:sldId id="336" r:id="rId16"/>
    <p:sldId id="337" r:id="rId17"/>
    <p:sldId id="338" r:id="rId18"/>
    <p:sldId id="339" r:id="rId19"/>
    <p:sldId id="340" r:id="rId20"/>
    <p:sldId id="341" r:id="rId21"/>
    <p:sldId id="342" r:id="rId22"/>
    <p:sldId id="343" r:id="rId23"/>
    <p:sldId id="344" r:id="rId24"/>
    <p:sldId id="345" r:id="rId25"/>
    <p:sldId id="346" r:id="rId26"/>
    <p:sldId id="347" r:id="rId27"/>
    <p:sldId id="348" r:id="rId28"/>
    <p:sldId id="349" r:id="rId29"/>
    <p:sldId id="350" r:id="rId30"/>
    <p:sldId id="351" r:id="rId31"/>
    <p:sldId id="352" r:id="rId32"/>
    <p:sldId id="354" r:id="rId33"/>
    <p:sldId id="355" r:id="rId34"/>
    <p:sldId id="356" r:id="rId35"/>
    <p:sldId id="357" r:id="rId36"/>
    <p:sldId id="358" r:id="rId37"/>
    <p:sldId id="359" r:id="rId38"/>
    <p:sldId id="360" r:id="rId39"/>
    <p:sldId id="361" r:id="rId40"/>
    <p:sldId id="362" r:id="rId41"/>
    <p:sldId id="363" r:id="rId42"/>
    <p:sldId id="364" r:id="rId43"/>
    <p:sldId id="365" r:id="rId44"/>
    <p:sldId id="366" r:id="rId45"/>
    <p:sldId id="367" r:id="rId46"/>
    <p:sldId id="368" r:id="rId47"/>
    <p:sldId id="369" r:id="rId48"/>
    <p:sldId id="370" r:id="rId49"/>
    <p:sldId id="371" r:id="rId5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B7"/>
    <a:srgbClr val="90ECFE"/>
    <a:srgbClr val="48B5DB"/>
    <a:srgbClr val="002536"/>
    <a:srgbClr val="C58A4E"/>
    <a:srgbClr val="44C9F2"/>
    <a:srgbClr val="1DB9FF"/>
    <a:srgbClr val="0094D6"/>
    <a:srgbClr val="008AC8"/>
    <a:srgbClr val="007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62" autoAdjust="0"/>
    <p:restoredTop sz="89061" autoAdjust="0"/>
  </p:normalViewPr>
  <p:slideViewPr>
    <p:cSldViewPr>
      <p:cViewPr>
        <p:scale>
          <a:sx n="69" d="100"/>
          <a:sy n="69" d="100"/>
        </p:scale>
        <p:origin x="-1296" y="-72"/>
      </p:cViewPr>
      <p:guideLst>
        <p:guide orient="horz" pos="2160"/>
        <p:guide pos="2880"/>
      </p:guideLst>
    </p:cSldViewPr>
  </p:slideViewPr>
  <p:outlineViewPr>
    <p:cViewPr>
      <p:scale>
        <a:sx n="33" d="100"/>
        <a:sy n="33" d="100"/>
      </p:scale>
      <p:origin x="0" y="27222"/>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11" d="100"/>
          <a:sy n="111" d="100"/>
        </p:scale>
        <p:origin x="-522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endParaRPr lang="en-US" dirty="0"/>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fld id="{DFB95050-E3A9-4E27-9553-0C85D1628038}" type="slidenum">
              <a:rPr lang="en-US"/>
              <a:pPr>
                <a:defRPr/>
              </a:pPr>
              <a:t>‹#›</a:t>
            </a:fld>
            <a:endParaRPr lang="en-US" dirty="0"/>
          </a:p>
        </p:txBody>
      </p:sp>
    </p:spTree>
    <p:extLst>
      <p:ext uri="{BB962C8B-B14F-4D97-AF65-F5344CB8AC3E}">
        <p14:creationId xmlns:p14="http://schemas.microsoft.com/office/powerpoint/2010/main" val="2959009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5530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41BF6CE-34A9-4E3E-80ED-B3A16CD93E90}" type="slidenum">
              <a:rPr lang="en-US" altLang="en-US">
                <a:cs typeface="Arial" panose="020B0604020202020204" pitchFamily="34" charset="0"/>
              </a:rPr>
              <a:pPr>
                <a:spcBef>
                  <a:spcPct val="0"/>
                </a:spcBef>
              </a:pPr>
              <a:t>2</a:t>
            </a:fld>
            <a:endParaRPr lang="en-US" altLang="en-US" dirty="0">
              <a:cs typeface="Arial" panose="020B0604020202020204" pitchFamily="34" charset="0"/>
            </a:endParaRPr>
          </a:p>
        </p:txBody>
      </p:sp>
    </p:spTree>
    <p:extLst>
      <p:ext uri="{BB962C8B-B14F-4D97-AF65-F5344CB8AC3E}">
        <p14:creationId xmlns:p14="http://schemas.microsoft.com/office/powerpoint/2010/main" val="2098745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a:t>
            </a:r>
            <a:r>
              <a:rPr lang="en-US" altLang="en-US" b="1" dirty="0" smtClean="0">
                <a:latin typeface="Arial" panose="020B0604020202020204" pitchFamily="34" charset="0"/>
                <a:ea typeface="ＭＳ Ｐゴシック" panose="020B0600070205080204" pitchFamily="34" charset="-128"/>
              </a:rPr>
              <a:t>39.4 </a:t>
            </a:r>
            <a:r>
              <a:rPr lang="en-US" altLang="en-US" dirty="0">
                <a:latin typeface="Arial" panose="020B0604020202020204" pitchFamily="34" charset="0"/>
                <a:ea typeface="ＭＳ Ｐゴシック" panose="020B0600070205080204" pitchFamily="34" charset="-128"/>
              </a:rPr>
              <a:t>Instinctive response to simple cues.</a:t>
            </a:r>
          </a:p>
          <a:p>
            <a:r>
              <a:rPr lang="en-US" altLang="en-US" b="0" dirty="0">
                <a:latin typeface="Arial" panose="020B0604020202020204" pitchFamily="34" charset="0"/>
                <a:ea typeface="ＭＳ Ｐゴシック" panose="020B0600070205080204" pitchFamily="34" charset="-128"/>
              </a:rPr>
              <a:t>A</a:t>
            </a:r>
            <a:r>
              <a:rPr lang="en-US" altLang="en-US" b="1" dirty="0">
                <a:latin typeface="Arial" panose="020B0604020202020204" pitchFamily="34" charset="0"/>
                <a:ea typeface="ＭＳ Ｐゴシック" panose="020B0600070205080204" pitchFamily="34" charset="-128"/>
              </a:rPr>
              <a:t> </a:t>
            </a:r>
            <a:r>
              <a:rPr lang="en-US" altLang="en-US" b="1" dirty="0" smtClean="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Young </a:t>
            </a:r>
            <a:r>
              <a:rPr lang="en-US" altLang="en-US" dirty="0">
                <a:latin typeface="Arial" panose="020B0604020202020204" pitchFamily="34" charset="0"/>
                <a:ea typeface="ＭＳ Ｐゴシック" panose="020B0600070205080204" pitchFamily="34" charset="-128"/>
              </a:rPr>
              <a:t>cuckoo shoving its foster parents’ egg from the nest. It pushes out any object beside it.</a:t>
            </a:r>
          </a:p>
          <a:p>
            <a:r>
              <a:rPr lang="en-US" altLang="en-US" b="0" dirty="0">
                <a:latin typeface="Arial" panose="020B0604020202020204" pitchFamily="34" charset="0"/>
                <a:ea typeface="ＭＳ Ｐゴシック" panose="020B0600070205080204" pitchFamily="34" charset="-128"/>
              </a:rPr>
              <a:t>B</a:t>
            </a:r>
            <a:r>
              <a:rPr lang="en-US" altLang="en-US" b="1" dirty="0">
                <a:latin typeface="Arial" panose="020B0604020202020204" pitchFamily="34" charset="0"/>
                <a:ea typeface="ＭＳ Ｐゴシック" panose="020B0600070205080204" pitchFamily="34" charset="-128"/>
              </a:rPr>
              <a:t> </a:t>
            </a:r>
            <a:r>
              <a:rPr lang="en-US" altLang="en-US" b="1" dirty="0" smtClean="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A </a:t>
            </a:r>
            <a:r>
              <a:rPr lang="en-US" altLang="en-US" dirty="0">
                <a:latin typeface="Arial" panose="020B0604020202020204" pitchFamily="34" charset="0"/>
                <a:ea typeface="ＭＳ Ｐゴシック" panose="020B0600070205080204" pitchFamily="34" charset="-128"/>
              </a:rPr>
              <a:t>foster parent (</a:t>
            </a:r>
            <a:r>
              <a:rPr lang="en-US" altLang="en-US" i="1" dirty="0">
                <a:latin typeface="Arial" panose="020B0604020202020204" pitchFamily="34" charset="0"/>
                <a:ea typeface="ＭＳ Ｐゴシック" panose="020B0600070205080204" pitchFamily="34" charset="-128"/>
              </a:rPr>
              <a:t>left</a:t>
            </a:r>
            <a:r>
              <a:rPr lang="en-US" altLang="en-US" dirty="0">
                <a:latin typeface="Arial" panose="020B0604020202020204" pitchFamily="34" charset="0"/>
                <a:ea typeface="ＭＳ Ｐゴシック" panose="020B0600070205080204" pitchFamily="34" charset="-128"/>
              </a:rPr>
              <a:t>) feeds a cuckoo chick (</a:t>
            </a:r>
            <a:r>
              <a:rPr lang="en-US" altLang="en-US" i="1" dirty="0">
                <a:latin typeface="Arial" panose="020B0604020202020204" pitchFamily="34" charset="0"/>
                <a:ea typeface="ＭＳ Ｐゴシック" panose="020B0600070205080204" pitchFamily="34" charset="-128"/>
              </a:rPr>
              <a:t>right</a:t>
            </a:r>
            <a:r>
              <a:rPr lang="en-US" altLang="en-US" dirty="0">
                <a:latin typeface="Arial" panose="020B0604020202020204" pitchFamily="34" charset="0"/>
                <a:ea typeface="ＭＳ Ｐゴシック" panose="020B0600070205080204" pitchFamily="34" charset="-128"/>
              </a:rPr>
              <a:t>) in response to a simple cue: a gaping mouth.</a:t>
            </a:r>
            <a:endParaRPr lang="en-US" altLang="en-US" b="1" dirty="0">
              <a:latin typeface="Arial" panose="020B0604020202020204" pitchFamily="34" charset="0"/>
              <a:ea typeface="ＭＳ Ｐゴシック" panose="020B0600070205080204" pitchFamily="34" charset="-128"/>
            </a:endParaRPr>
          </a:p>
        </p:txBody>
      </p:sp>
      <p:sp>
        <p:nvSpPr>
          <p:cNvPr id="604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A08D371-0375-42DF-AD3C-6F5DFC0B8BBC}" type="slidenum">
              <a:rPr lang="en-US" altLang="en-US">
                <a:solidFill>
                  <a:srgbClr val="000000"/>
                </a:solidFill>
                <a:cs typeface="Arial" panose="020B0604020202020204" pitchFamily="34" charset="0"/>
              </a:rPr>
              <a:pPr>
                <a:spcBef>
                  <a:spcPct val="0"/>
                </a:spcBef>
              </a:pPr>
              <a:t>11</a:t>
            </a:fld>
            <a:endParaRPr lang="en-US" alt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475474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12</a:t>
            </a:fld>
            <a:endParaRPr lang="en-US" dirty="0"/>
          </a:p>
        </p:txBody>
      </p:sp>
    </p:spTree>
    <p:extLst>
      <p:ext uri="{BB962C8B-B14F-4D97-AF65-F5344CB8AC3E}">
        <p14:creationId xmlns:p14="http://schemas.microsoft.com/office/powerpoint/2010/main" val="292500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13</a:t>
            </a:fld>
            <a:endParaRPr lang="en-US" dirty="0"/>
          </a:p>
        </p:txBody>
      </p:sp>
    </p:spTree>
    <p:extLst>
      <p:ext uri="{BB962C8B-B14F-4D97-AF65-F5344CB8AC3E}">
        <p14:creationId xmlns:p14="http://schemas.microsoft.com/office/powerpoint/2010/main" val="1136782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6246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476C4F7-1C9C-402D-8129-A39EC2FBEA0D}" type="slidenum">
              <a:rPr lang="en-US" altLang="en-US">
                <a:cs typeface="Arial" panose="020B0604020202020204" pitchFamily="34" charset="0"/>
              </a:rPr>
              <a:pPr>
                <a:spcBef>
                  <a:spcPct val="0"/>
                </a:spcBef>
              </a:pPr>
              <a:t>14</a:t>
            </a:fld>
            <a:endParaRPr lang="en-US" altLang="en-US" dirty="0">
              <a:cs typeface="Arial" panose="020B0604020202020204" pitchFamily="34" charset="0"/>
            </a:endParaRPr>
          </a:p>
        </p:txBody>
      </p:sp>
    </p:spTree>
    <p:extLst>
      <p:ext uri="{BB962C8B-B14F-4D97-AF65-F5344CB8AC3E}">
        <p14:creationId xmlns:p14="http://schemas.microsoft.com/office/powerpoint/2010/main" val="3280960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15</a:t>
            </a:fld>
            <a:endParaRPr lang="en-US" dirty="0"/>
          </a:p>
        </p:txBody>
      </p:sp>
    </p:spTree>
    <p:extLst>
      <p:ext uri="{BB962C8B-B14F-4D97-AF65-F5344CB8AC3E}">
        <p14:creationId xmlns:p14="http://schemas.microsoft.com/office/powerpoint/2010/main" val="3553739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8643CB2-5627-48DE-83C2-FE749C11A603}" type="slidenum">
              <a:rPr lang="en-US" altLang="en-US">
                <a:solidFill>
                  <a:srgbClr val="000000"/>
                </a:solidFill>
                <a:cs typeface="Arial" panose="020B0604020202020204" pitchFamily="34" charset="0"/>
              </a:rPr>
              <a:pPr>
                <a:spcBef>
                  <a:spcPct val="0"/>
                </a:spcBef>
              </a:pPr>
              <a:t>16</a:t>
            </a:fld>
            <a:endParaRPr lang="en-US" alt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2833418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17</a:t>
            </a:fld>
            <a:endParaRPr lang="en-US" dirty="0"/>
          </a:p>
        </p:txBody>
      </p:sp>
    </p:spTree>
    <p:extLst>
      <p:ext uri="{BB962C8B-B14F-4D97-AF65-F5344CB8AC3E}">
        <p14:creationId xmlns:p14="http://schemas.microsoft.com/office/powerpoint/2010/main" val="1594439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18</a:t>
            </a:fld>
            <a:endParaRPr lang="en-US" dirty="0"/>
          </a:p>
        </p:txBody>
      </p:sp>
    </p:spTree>
    <p:extLst>
      <p:ext uri="{BB962C8B-B14F-4D97-AF65-F5344CB8AC3E}">
        <p14:creationId xmlns:p14="http://schemas.microsoft.com/office/powerpoint/2010/main" val="3520341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19</a:t>
            </a:fld>
            <a:endParaRPr lang="en-US" dirty="0"/>
          </a:p>
        </p:txBody>
      </p:sp>
    </p:spTree>
    <p:extLst>
      <p:ext uri="{BB962C8B-B14F-4D97-AF65-F5344CB8AC3E}">
        <p14:creationId xmlns:p14="http://schemas.microsoft.com/office/powerpoint/2010/main" val="3243269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39.5 </a:t>
            </a:r>
            <a:r>
              <a:rPr lang="en-US" altLang="en-US" dirty="0">
                <a:latin typeface="Arial" panose="020B0604020202020204" pitchFamily="34" charset="0"/>
                <a:ea typeface="ＭＳ Ｐゴシック" panose="020B0600070205080204" pitchFamily="34" charset="-128"/>
              </a:rPr>
              <a:t>Examples of learned</a:t>
            </a:r>
            <a:r>
              <a:rPr lang="en-US" altLang="en-US" baseline="0" dirty="0">
                <a:latin typeface="Arial" panose="020B0604020202020204" pitchFamily="34" charset="0"/>
                <a:ea typeface="ＭＳ Ｐゴシック" panose="020B0600070205080204" pitchFamily="34" charset="-128"/>
              </a:rPr>
              <a:t> </a:t>
            </a:r>
            <a:r>
              <a:rPr lang="en-US" altLang="en-US" baseline="0" dirty="0" smtClean="0">
                <a:latin typeface="Arial" panose="020B0604020202020204" pitchFamily="34" charset="0"/>
                <a:ea typeface="ＭＳ Ｐゴシック" panose="020B0600070205080204" pitchFamily="34" charset="-128"/>
              </a:rPr>
              <a:t>behavior.</a:t>
            </a:r>
            <a:endParaRPr lang="en-US" altLang="en-US" dirty="0">
              <a:latin typeface="Arial" panose="020B0604020202020204" pitchFamily="34" charset="0"/>
              <a:ea typeface="ＭＳ Ｐゴシック" panose="020B0600070205080204" pitchFamily="34" charset="-128"/>
            </a:endParaRPr>
          </a:p>
          <a:p>
            <a:r>
              <a:rPr lang="en-US" altLang="en-US" b="0" dirty="0">
                <a:latin typeface="Arial" panose="020B0604020202020204" pitchFamily="34" charset="0"/>
                <a:ea typeface="ＭＳ Ｐゴシック" panose="020B0600070205080204" pitchFamily="34" charset="-128"/>
              </a:rPr>
              <a:t>A</a:t>
            </a:r>
            <a:r>
              <a:rPr lang="en-US" altLang="en-US" b="1" dirty="0">
                <a:latin typeface="Arial" panose="020B0604020202020204" pitchFamily="34" charset="0"/>
                <a:ea typeface="ＭＳ Ｐゴシック" panose="020B0600070205080204" pitchFamily="34" charset="-128"/>
              </a:rPr>
              <a:t> </a:t>
            </a:r>
            <a:r>
              <a:rPr lang="en-US" altLang="en-US" b="1" dirty="0" smtClean="0">
                <a:latin typeface="Arial" panose="020B0604020202020204" pitchFamily="34" charset="0"/>
                <a:ea typeface="ＭＳ Ｐゴシック" panose="020B0600070205080204" pitchFamily="34" charset="-128"/>
              </a:rPr>
              <a:t> Imprinting</a:t>
            </a:r>
            <a:r>
              <a:rPr lang="en-US" altLang="en-US" b="1" dirty="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Nobel laureate and animal behaviorist Konrad Lorenz with geese that imprinted on him. The inset photos shows a more common result of imprinting.</a:t>
            </a:r>
          </a:p>
          <a:p>
            <a:r>
              <a:rPr lang="en-US" altLang="en-US" b="0" dirty="0" smtClean="0">
                <a:latin typeface="Arial" panose="020B0604020202020204" pitchFamily="34" charset="0"/>
                <a:ea typeface="ＭＳ Ｐゴシック" panose="020B0600070205080204" pitchFamily="34" charset="-128"/>
              </a:rPr>
              <a:t>B</a:t>
            </a:r>
            <a:r>
              <a:rPr lang="en-US" altLang="en-US" b="1" dirty="0" smtClean="0">
                <a:latin typeface="Arial" panose="020B0604020202020204" pitchFamily="34" charset="0"/>
                <a:ea typeface="ＭＳ Ｐゴシック" panose="020B0600070205080204" pitchFamily="34" charset="-128"/>
              </a:rPr>
              <a:t>  Social </a:t>
            </a:r>
            <a:r>
              <a:rPr lang="en-US" altLang="en-US" b="1" dirty="0">
                <a:latin typeface="Arial" panose="020B0604020202020204" pitchFamily="34" charset="0"/>
                <a:ea typeface="ＭＳ Ｐゴシック" panose="020B0600070205080204" pitchFamily="34" charset="-128"/>
              </a:rPr>
              <a:t>learning. </a:t>
            </a:r>
            <a:r>
              <a:rPr lang="en-US" altLang="en-US" dirty="0">
                <a:latin typeface="Arial" panose="020B0604020202020204" pitchFamily="34" charset="0"/>
                <a:ea typeface="ＭＳ Ｐゴシック" panose="020B0600070205080204" pitchFamily="34" charset="-128"/>
              </a:rPr>
              <a:t>Captive male lobsters fight at their first meeting. The loser remembers the winner’s scent and avoids him. Without another meeting, memory of the defeat lasts up to two weeks.</a:t>
            </a:r>
          </a:p>
          <a:p>
            <a:r>
              <a:rPr lang="en-US" altLang="en-US" b="0" dirty="0" smtClean="0">
                <a:latin typeface="Arial" panose="020B0604020202020204" pitchFamily="34" charset="0"/>
                <a:ea typeface="ＭＳ Ｐゴシック" panose="020B0600070205080204" pitchFamily="34" charset="-128"/>
              </a:rPr>
              <a:t>C </a:t>
            </a:r>
            <a:r>
              <a:rPr lang="en-US" altLang="en-US" b="1" dirty="0" smtClean="0">
                <a:latin typeface="Arial" panose="020B0604020202020204" pitchFamily="34" charset="0"/>
                <a:ea typeface="ＭＳ Ｐゴシック" panose="020B0600070205080204" pitchFamily="34" charset="-128"/>
              </a:rPr>
              <a:t> </a:t>
            </a:r>
            <a:r>
              <a:rPr lang="en-US" altLang="en-US" b="1" dirty="0">
                <a:latin typeface="Arial" panose="020B0604020202020204" pitchFamily="34" charset="0"/>
                <a:ea typeface="ＭＳ Ｐゴシック" panose="020B0600070205080204" pitchFamily="34" charset="-128"/>
              </a:rPr>
              <a:t>Imitative learning. </a:t>
            </a:r>
            <a:r>
              <a:rPr lang="en-US" altLang="en-US" dirty="0">
                <a:latin typeface="Arial" panose="020B0604020202020204" pitchFamily="34" charset="0"/>
                <a:ea typeface="ＭＳ Ｐゴシック" panose="020B0600070205080204" pitchFamily="34" charset="-128"/>
              </a:rPr>
              <a:t>Chimpanzees use sticks as tools for extracting tasty termites from a nest. The method of shaping the stick and catching termites is learned by imitation.</a:t>
            </a:r>
            <a:endParaRPr lang="en-US" altLang="en-US" b="1" dirty="0">
              <a:latin typeface="Arial" panose="020B0604020202020204" pitchFamily="34" charset="0"/>
              <a:ea typeface="ＭＳ Ｐゴシック" panose="020B0600070205080204" pitchFamily="34" charset="-128"/>
            </a:endParaRPr>
          </a:p>
        </p:txBody>
      </p:sp>
      <p:sp>
        <p:nvSpPr>
          <p:cNvPr id="6144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274ED8F-2E1A-4FA6-905C-B80743E3D0A7}" type="slidenum">
              <a:rPr lang="en-US" altLang="en-US">
                <a:cs typeface="Arial" panose="020B0604020202020204" pitchFamily="34" charset="0"/>
              </a:rPr>
              <a:pPr>
                <a:spcBef>
                  <a:spcPct val="0"/>
                </a:spcBef>
              </a:pPr>
              <a:t>20</a:t>
            </a:fld>
            <a:endParaRPr lang="en-US" altLang="en-US" dirty="0">
              <a:cs typeface="Arial" panose="020B0604020202020204" pitchFamily="34" charset="0"/>
            </a:endParaRPr>
          </a:p>
        </p:txBody>
      </p:sp>
    </p:spTree>
    <p:extLst>
      <p:ext uri="{BB962C8B-B14F-4D97-AF65-F5344CB8AC3E}">
        <p14:creationId xmlns:p14="http://schemas.microsoft.com/office/powerpoint/2010/main" val="796895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a:t>
            </a:fld>
            <a:endParaRPr lang="en-US" dirty="0"/>
          </a:p>
        </p:txBody>
      </p:sp>
    </p:spTree>
    <p:extLst>
      <p:ext uri="{BB962C8B-B14F-4D97-AF65-F5344CB8AC3E}">
        <p14:creationId xmlns:p14="http://schemas.microsoft.com/office/powerpoint/2010/main" val="1436293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6451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D92113C-151D-4E19-9059-3B095B638C75}" type="slidenum">
              <a:rPr lang="en-US" altLang="en-US">
                <a:cs typeface="Arial" panose="020B0604020202020204" pitchFamily="34" charset="0"/>
              </a:rPr>
              <a:pPr>
                <a:spcBef>
                  <a:spcPct val="0"/>
                </a:spcBef>
              </a:pPr>
              <a:t>21</a:t>
            </a:fld>
            <a:endParaRPr lang="en-US" altLang="en-US" dirty="0">
              <a:cs typeface="Arial" panose="020B0604020202020204" pitchFamily="34" charset="0"/>
            </a:endParaRPr>
          </a:p>
        </p:txBody>
      </p:sp>
    </p:spTree>
    <p:extLst>
      <p:ext uri="{BB962C8B-B14F-4D97-AF65-F5344CB8AC3E}">
        <p14:creationId xmlns:p14="http://schemas.microsoft.com/office/powerpoint/2010/main" val="1453299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6554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2E26EF5-66CB-44D7-87D6-5BC62F07886A}" type="slidenum">
              <a:rPr lang="en-US" altLang="en-US">
                <a:cs typeface="Arial" panose="020B0604020202020204" pitchFamily="34" charset="0"/>
              </a:rPr>
              <a:pPr>
                <a:spcBef>
                  <a:spcPct val="0"/>
                </a:spcBef>
              </a:pPr>
              <a:t>22</a:t>
            </a:fld>
            <a:endParaRPr lang="en-US" altLang="en-US" dirty="0">
              <a:cs typeface="Arial" panose="020B0604020202020204" pitchFamily="34" charset="0"/>
            </a:endParaRPr>
          </a:p>
        </p:txBody>
      </p:sp>
    </p:spTree>
    <p:extLst>
      <p:ext uri="{BB962C8B-B14F-4D97-AF65-F5344CB8AC3E}">
        <p14:creationId xmlns:p14="http://schemas.microsoft.com/office/powerpoint/2010/main" val="1803716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665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3E2E90A-C447-4BF1-869A-B9E0E2D2BC94}" type="slidenum">
              <a:rPr lang="en-US" altLang="en-US">
                <a:cs typeface="Arial" panose="020B0604020202020204" pitchFamily="34" charset="0"/>
              </a:rPr>
              <a:pPr>
                <a:spcBef>
                  <a:spcPct val="0"/>
                </a:spcBef>
              </a:pPr>
              <a:t>23</a:t>
            </a:fld>
            <a:endParaRPr lang="en-US" altLang="en-US" dirty="0">
              <a:cs typeface="Arial" panose="020B0604020202020204" pitchFamily="34" charset="0"/>
            </a:endParaRPr>
          </a:p>
        </p:txBody>
      </p:sp>
    </p:spTree>
    <p:extLst>
      <p:ext uri="{BB962C8B-B14F-4D97-AF65-F5344CB8AC3E}">
        <p14:creationId xmlns:p14="http://schemas.microsoft.com/office/powerpoint/2010/main" val="3435919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39.6 </a:t>
            </a:r>
            <a:r>
              <a:rPr lang="en-US" dirty="0"/>
              <a:t>Examples of vertebrate communication.</a:t>
            </a:r>
          </a:p>
          <a:p>
            <a:r>
              <a:rPr lang="en-US" b="0" dirty="0"/>
              <a:t>A</a:t>
            </a:r>
            <a:r>
              <a:rPr lang="en-US" dirty="0"/>
              <a:t> </a:t>
            </a:r>
            <a:r>
              <a:rPr lang="en-US" dirty="0" smtClean="0"/>
              <a:t> Ground </a:t>
            </a:r>
            <a:r>
              <a:rPr lang="en-US" dirty="0"/>
              <a:t>squirrel giving an alarm call. </a:t>
            </a:r>
          </a:p>
          <a:p>
            <a:r>
              <a:rPr lang="en-US" b="0" dirty="0" smtClean="0"/>
              <a:t>B </a:t>
            </a:r>
            <a:r>
              <a:rPr lang="en-US" dirty="0" smtClean="0"/>
              <a:t> </a:t>
            </a:r>
            <a:r>
              <a:rPr lang="en-US" dirty="0"/>
              <a:t>Courtship display in grebes; the birds move in unison.</a:t>
            </a:r>
          </a:p>
          <a:p>
            <a:r>
              <a:rPr lang="en-US" b="0" dirty="0"/>
              <a:t>C</a:t>
            </a:r>
            <a:r>
              <a:rPr lang="en-US" b="1" dirty="0"/>
              <a:t> </a:t>
            </a:r>
            <a:r>
              <a:rPr lang="en-US" b="1" dirty="0" smtClean="0"/>
              <a:t> </a:t>
            </a:r>
            <a:r>
              <a:rPr lang="en-US" dirty="0" smtClean="0"/>
              <a:t>Threat </a:t>
            </a:r>
            <a:r>
              <a:rPr lang="en-US" dirty="0"/>
              <a:t>display of a male collared lizard. This display allows rival males to assess one another’s strengths without engaging in a potentially damaging </a:t>
            </a:r>
            <a:r>
              <a:rPr lang="en-US" dirty="0" smtClean="0"/>
              <a:t>fight.</a:t>
            </a:r>
            <a:endParaRPr lang="en-US" dirty="0"/>
          </a:p>
        </p:txBody>
      </p:sp>
      <p:sp>
        <p:nvSpPr>
          <p:cNvPr id="4" name="Slide Number Placeholder 3"/>
          <p:cNvSpPr>
            <a:spLocks noGrp="1"/>
          </p:cNvSpPr>
          <p:nvPr>
            <p:ph type="sldNum" sz="quarter" idx="10"/>
          </p:nvPr>
        </p:nvSpPr>
        <p:spPr/>
        <p:txBody>
          <a:bodyPr/>
          <a:lstStyle/>
          <a:p>
            <a:fld id="{6DA1D233-76DC-41AF-90E1-418A6D36FB02}" type="slidenum">
              <a:rPr lang="en-US" altLang="en-US" smtClean="0"/>
              <a:pPr/>
              <a:t>24</a:t>
            </a:fld>
            <a:endParaRPr lang="en-US" altLang="en-US" dirty="0"/>
          </a:p>
        </p:txBody>
      </p:sp>
    </p:spTree>
    <p:extLst>
      <p:ext uri="{BB962C8B-B14F-4D97-AF65-F5344CB8AC3E}">
        <p14:creationId xmlns:p14="http://schemas.microsoft.com/office/powerpoint/2010/main" val="2328859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39.7 </a:t>
            </a:r>
            <a:r>
              <a:rPr lang="en-US" dirty="0"/>
              <a:t>Honeybee waggle dance. The angle of the waggle run, in which the bee wiggles back and forth, gives the direction of the food. The faster the dance is performed, the closer the food. </a:t>
            </a:r>
          </a:p>
          <a:p>
            <a:r>
              <a:rPr lang="en-US" b="0" dirty="0"/>
              <a:t>A</a:t>
            </a:r>
            <a:r>
              <a:rPr lang="en-US" dirty="0"/>
              <a:t> </a:t>
            </a:r>
            <a:r>
              <a:rPr lang="en-US" dirty="0" smtClean="0"/>
              <a:t> When </a:t>
            </a:r>
            <a:r>
              <a:rPr lang="en-US" dirty="0"/>
              <a:t>the waggle portion of the dance (wiggly portion) runs up the surface of the vertically oriented comb, workers fly in the direction of the sun to locate the food.</a:t>
            </a:r>
          </a:p>
          <a:p>
            <a:r>
              <a:rPr lang="en-US" b="0" dirty="0"/>
              <a:t>B</a:t>
            </a:r>
            <a:r>
              <a:rPr lang="en-US" dirty="0"/>
              <a:t> </a:t>
            </a:r>
            <a:r>
              <a:rPr lang="en-US" dirty="0" smtClean="0"/>
              <a:t> When </a:t>
            </a:r>
            <a:r>
              <a:rPr lang="en-US" dirty="0"/>
              <a:t>the waggle portion of the dance runs at an angle (in this case 120°) relative to vertical, the workers fly at the same angle relative to the position of the sun to locate the food.</a:t>
            </a:r>
          </a:p>
        </p:txBody>
      </p:sp>
      <p:sp>
        <p:nvSpPr>
          <p:cNvPr id="4" name="Slide Number Placeholder 3"/>
          <p:cNvSpPr>
            <a:spLocks noGrp="1"/>
          </p:cNvSpPr>
          <p:nvPr>
            <p:ph type="sldNum" sz="quarter" idx="10"/>
          </p:nvPr>
        </p:nvSpPr>
        <p:spPr/>
        <p:txBody>
          <a:bodyPr/>
          <a:lstStyle/>
          <a:p>
            <a:fld id="{6DA1D233-76DC-41AF-90E1-418A6D36FB02}" type="slidenum">
              <a:rPr lang="en-US" altLang="en-US" smtClean="0"/>
              <a:pPr/>
              <a:t>25</a:t>
            </a:fld>
            <a:endParaRPr lang="en-US" altLang="en-US" dirty="0"/>
          </a:p>
        </p:txBody>
      </p:sp>
    </p:spTree>
    <p:extLst>
      <p:ext uri="{BB962C8B-B14F-4D97-AF65-F5344CB8AC3E}">
        <p14:creationId xmlns:p14="http://schemas.microsoft.com/office/powerpoint/2010/main" val="1169265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6758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AD75863-1BD3-4F15-9E7E-B05150841336}" type="slidenum">
              <a:rPr lang="en-US" altLang="en-US">
                <a:cs typeface="Arial" panose="020B0604020202020204" pitchFamily="34" charset="0"/>
              </a:rPr>
              <a:pPr>
                <a:spcBef>
                  <a:spcPct val="0"/>
                </a:spcBef>
              </a:pPr>
              <a:t>26</a:t>
            </a:fld>
            <a:endParaRPr lang="en-US" altLang="en-US" dirty="0">
              <a:cs typeface="Arial" panose="020B0604020202020204" pitchFamily="34" charset="0"/>
            </a:endParaRPr>
          </a:p>
        </p:txBody>
      </p:sp>
    </p:spTree>
    <p:extLst>
      <p:ext uri="{BB962C8B-B14F-4D97-AF65-F5344CB8AC3E}">
        <p14:creationId xmlns:p14="http://schemas.microsoft.com/office/powerpoint/2010/main" val="16754539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27</a:t>
            </a:fld>
            <a:endParaRPr lang="en-US" dirty="0"/>
          </a:p>
        </p:txBody>
      </p:sp>
    </p:spTree>
    <p:extLst>
      <p:ext uri="{BB962C8B-B14F-4D97-AF65-F5344CB8AC3E}">
        <p14:creationId xmlns:p14="http://schemas.microsoft.com/office/powerpoint/2010/main" val="12456403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28</a:t>
            </a:fld>
            <a:endParaRPr lang="en-US" dirty="0"/>
          </a:p>
        </p:txBody>
      </p:sp>
    </p:spTree>
    <p:extLst>
      <p:ext uri="{BB962C8B-B14F-4D97-AF65-F5344CB8AC3E}">
        <p14:creationId xmlns:p14="http://schemas.microsoft.com/office/powerpoint/2010/main" val="4288892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39.8 </a:t>
            </a:r>
            <a:r>
              <a:rPr lang="en-US" dirty="0"/>
              <a:t>Male courtship behavior.</a:t>
            </a:r>
          </a:p>
          <a:p>
            <a:r>
              <a:rPr lang="en-US" b="0" dirty="0"/>
              <a:t>A</a:t>
            </a:r>
            <a:r>
              <a:rPr lang="en-US" dirty="0"/>
              <a:t> </a:t>
            </a:r>
            <a:r>
              <a:rPr lang="en-US" dirty="0" smtClean="0"/>
              <a:t> Male </a:t>
            </a:r>
            <a:r>
              <a:rPr lang="en-US" dirty="0"/>
              <a:t>hanging fly dangling a moth as a gift for a potential mate.</a:t>
            </a:r>
          </a:p>
          <a:p>
            <a:r>
              <a:rPr lang="en-US" b="0" dirty="0"/>
              <a:t>B</a:t>
            </a:r>
            <a:r>
              <a:rPr lang="en-US" dirty="0"/>
              <a:t> </a:t>
            </a:r>
            <a:r>
              <a:rPr lang="en-US" dirty="0" smtClean="0"/>
              <a:t> Male </a:t>
            </a:r>
            <a:r>
              <a:rPr lang="en-US" dirty="0"/>
              <a:t>fiddler crab waving his one enlarged claw to attract a female to his burrow.</a:t>
            </a:r>
          </a:p>
          <a:p>
            <a:r>
              <a:rPr lang="en-US" b="0" dirty="0"/>
              <a:t>C</a:t>
            </a:r>
            <a:r>
              <a:rPr lang="en-US" dirty="0"/>
              <a:t> </a:t>
            </a:r>
            <a:r>
              <a:rPr lang="en-US" dirty="0" smtClean="0"/>
              <a:t> Male </a:t>
            </a:r>
            <a:r>
              <a:rPr lang="en-US" dirty="0"/>
              <a:t>sage grouse on his portion of a communal display ground (a lek), where he will dance, inflate the sacs on his chest, and make gurgling calls.</a:t>
            </a:r>
          </a:p>
        </p:txBody>
      </p:sp>
      <p:sp>
        <p:nvSpPr>
          <p:cNvPr id="4" name="Slide Number Placeholder 3"/>
          <p:cNvSpPr>
            <a:spLocks noGrp="1"/>
          </p:cNvSpPr>
          <p:nvPr>
            <p:ph type="sldNum" sz="quarter" idx="10"/>
          </p:nvPr>
        </p:nvSpPr>
        <p:spPr/>
        <p:txBody>
          <a:bodyPr/>
          <a:lstStyle/>
          <a:p>
            <a:fld id="{6DA1D233-76DC-41AF-90E1-418A6D36FB02}" type="slidenum">
              <a:rPr lang="en-US" altLang="en-US" smtClean="0"/>
              <a:pPr/>
              <a:t>29</a:t>
            </a:fld>
            <a:endParaRPr lang="en-US" altLang="en-US" dirty="0"/>
          </a:p>
        </p:txBody>
      </p:sp>
    </p:spTree>
    <p:extLst>
      <p:ext uri="{BB962C8B-B14F-4D97-AF65-F5344CB8AC3E}">
        <p14:creationId xmlns:p14="http://schemas.microsoft.com/office/powerpoint/2010/main" val="2515893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30</a:t>
            </a:fld>
            <a:endParaRPr lang="en-US" dirty="0"/>
          </a:p>
        </p:txBody>
      </p:sp>
    </p:spTree>
    <p:extLst>
      <p:ext uri="{BB962C8B-B14F-4D97-AF65-F5344CB8AC3E}">
        <p14:creationId xmlns:p14="http://schemas.microsoft.com/office/powerpoint/2010/main" val="180652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a:t>
            </a:r>
            <a:r>
              <a:rPr lang="en-US" altLang="en-US" b="1" dirty="0" smtClean="0">
                <a:latin typeface="Arial" panose="020B0604020202020204" pitchFamily="34" charset="0"/>
                <a:ea typeface="ＭＳ Ｐゴシック" panose="020B0600070205080204" pitchFamily="34" charset="-128"/>
              </a:rPr>
              <a:t>39.1 </a:t>
            </a:r>
            <a:r>
              <a:rPr lang="en-US" altLang="en-US" dirty="0">
                <a:latin typeface="Arial" panose="020B0604020202020204" pitchFamily="34" charset="0"/>
                <a:ea typeface="ＭＳ Ｐゴシック" panose="020B0600070205080204" pitchFamily="34" charset="-128"/>
              </a:rPr>
              <a:t>Genetic polymorphism for foraging behavior in fruit fly larvae. When a larva is placed in the center of a yeast-filled plate, its </a:t>
            </a:r>
            <a:r>
              <a:rPr lang="en-US" altLang="en-US" dirty="0" smtClean="0">
                <a:latin typeface="Arial" panose="020B0604020202020204" pitchFamily="34" charset="0"/>
                <a:ea typeface="ＭＳ Ｐゴシック" panose="020B0600070205080204" pitchFamily="34" charset="-128"/>
              </a:rPr>
              <a:t>genotype </a:t>
            </a:r>
            <a:r>
              <a:rPr lang="en-US" altLang="en-US" dirty="0">
                <a:latin typeface="Arial" panose="020B0604020202020204" pitchFamily="34" charset="0"/>
                <a:ea typeface="ＭＳ Ｐゴシック" panose="020B0600070205080204" pitchFamily="34" charset="-128"/>
              </a:rPr>
              <a:t>at the foraging locus influences whether it moves a little or a lot while it feeds. Black lines show a representative larva’s </a:t>
            </a:r>
            <a:r>
              <a:rPr lang="en-US" altLang="en-US" dirty="0" smtClean="0">
                <a:latin typeface="Arial" panose="020B0604020202020204" pitchFamily="34" charset="0"/>
                <a:ea typeface="ＭＳ Ｐゴシック" panose="020B0600070205080204" pitchFamily="34" charset="-128"/>
              </a:rPr>
              <a:t>path.</a:t>
            </a:r>
            <a:endParaRPr lang="en-US" altLang="en-US" dirty="0">
              <a:latin typeface="Arial" panose="020B0604020202020204" pitchFamily="34" charset="0"/>
              <a:ea typeface="ＭＳ Ｐゴシック" panose="020B0600070205080204" pitchFamily="34" charset="-128"/>
            </a:endParaRPr>
          </a:p>
          <a:p>
            <a:r>
              <a:rPr lang="en-US" altLang="en-US" b="0" dirty="0">
                <a:latin typeface="Arial" panose="020B0604020202020204" pitchFamily="34" charset="0"/>
                <a:ea typeface="ＭＳ Ｐゴシック" panose="020B0600070205080204" pitchFamily="34" charset="-128"/>
              </a:rPr>
              <a:t>A</a:t>
            </a:r>
            <a:r>
              <a:rPr lang="en-US" altLang="en-US" b="1" dirty="0">
                <a:latin typeface="Arial" panose="020B0604020202020204" pitchFamily="34" charset="0"/>
                <a:ea typeface="ＭＳ Ｐゴシック" panose="020B0600070205080204" pitchFamily="34" charset="-128"/>
              </a:rPr>
              <a:t> </a:t>
            </a:r>
            <a:r>
              <a:rPr lang="en-US" altLang="en-US" b="1" dirty="0" smtClean="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Rovers </a:t>
            </a:r>
            <a:r>
              <a:rPr lang="en-US" altLang="en-US" dirty="0">
                <a:latin typeface="Arial" panose="020B0604020202020204" pitchFamily="34" charset="0"/>
                <a:ea typeface="ＭＳ Ｐゴシック" panose="020B0600070205080204" pitchFamily="34" charset="-128"/>
              </a:rPr>
              <a:t>(genotype </a:t>
            </a:r>
            <a:r>
              <a:rPr lang="en-US" altLang="en-US" i="1" dirty="0">
                <a:latin typeface="Arial" panose="020B0604020202020204" pitchFamily="34" charset="0"/>
                <a:ea typeface="ＭＳ Ｐゴシック" panose="020B0600070205080204" pitchFamily="34" charset="-128"/>
              </a:rPr>
              <a:t>FF </a:t>
            </a:r>
            <a:r>
              <a:rPr lang="en-US" altLang="en-US" dirty="0">
                <a:latin typeface="Arial" panose="020B0604020202020204" pitchFamily="34" charset="0"/>
                <a:ea typeface="ＭＳ Ｐゴシック" panose="020B0600070205080204" pitchFamily="34" charset="-128"/>
              </a:rPr>
              <a:t>or </a:t>
            </a:r>
            <a:r>
              <a:rPr lang="en-US" altLang="en-US" i="1" dirty="0">
                <a:latin typeface="Arial" panose="020B0604020202020204" pitchFamily="34" charset="0"/>
                <a:ea typeface="ＭＳ Ｐゴシック" panose="020B0600070205080204" pitchFamily="34" charset="-128"/>
              </a:rPr>
              <a:t>Ff </a:t>
            </a:r>
            <a:r>
              <a:rPr lang="en-US" altLang="en-US" dirty="0">
                <a:latin typeface="Arial" panose="020B0604020202020204" pitchFamily="34" charset="0"/>
                <a:ea typeface="ＭＳ Ｐゴシック" panose="020B0600070205080204" pitchFamily="34" charset="-128"/>
              </a:rPr>
              <a:t>) move often as they feed. When a rover’s movements on a petri dish filled with yeast </a:t>
            </a:r>
            <a:r>
              <a:rPr lang="en-US" altLang="en-US" dirty="0" smtClean="0">
                <a:latin typeface="Arial" panose="020B0604020202020204" pitchFamily="34" charset="0"/>
                <a:ea typeface="ＭＳ Ｐゴシック" panose="020B0600070205080204" pitchFamily="34" charset="-128"/>
              </a:rPr>
              <a:t>are traced </a:t>
            </a:r>
            <a:r>
              <a:rPr lang="en-US" altLang="en-US" dirty="0">
                <a:latin typeface="Arial" panose="020B0604020202020204" pitchFamily="34" charset="0"/>
                <a:ea typeface="ＭＳ Ｐゴシック" panose="020B0600070205080204" pitchFamily="34" charset="-128"/>
              </a:rPr>
              <a:t>for 5 minutes, the trail is relatively long.</a:t>
            </a:r>
          </a:p>
          <a:p>
            <a:r>
              <a:rPr lang="en-US" altLang="en-US" b="0" dirty="0">
                <a:latin typeface="Arial" panose="020B0604020202020204" pitchFamily="34" charset="0"/>
                <a:ea typeface="ＭＳ Ｐゴシック" panose="020B0600070205080204" pitchFamily="34" charset="-128"/>
              </a:rPr>
              <a:t>B</a:t>
            </a:r>
            <a:r>
              <a:rPr lang="en-US" altLang="en-US" b="1" dirty="0">
                <a:latin typeface="Arial" panose="020B0604020202020204" pitchFamily="34" charset="0"/>
                <a:ea typeface="ＭＳ Ｐゴシック" panose="020B0600070205080204" pitchFamily="34" charset="-128"/>
              </a:rPr>
              <a:t> </a:t>
            </a:r>
            <a:r>
              <a:rPr lang="en-US" altLang="en-US" b="1" dirty="0" smtClean="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Sitters </a:t>
            </a:r>
            <a:r>
              <a:rPr lang="en-US" altLang="en-US" dirty="0">
                <a:latin typeface="Arial" panose="020B0604020202020204" pitchFamily="34" charset="0"/>
                <a:ea typeface="ＭＳ Ｐゴシック" panose="020B0600070205080204" pitchFamily="34" charset="-128"/>
              </a:rPr>
              <a:t>(genotype </a:t>
            </a:r>
            <a:r>
              <a:rPr lang="en-US" altLang="en-US" i="1" dirty="0">
                <a:latin typeface="Arial" panose="020B0604020202020204" pitchFamily="34" charset="0"/>
                <a:ea typeface="ＭＳ Ｐゴシック" panose="020B0600070205080204" pitchFamily="34" charset="-128"/>
              </a:rPr>
              <a:t>ff </a:t>
            </a:r>
            <a:r>
              <a:rPr lang="en-US" altLang="en-US" dirty="0">
                <a:latin typeface="Arial" panose="020B0604020202020204" pitchFamily="34" charset="0"/>
                <a:ea typeface="ＭＳ Ｐゴシック" panose="020B0600070205080204" pitchFamily="34" charset="-128"/>
              </a:rPr>
              <a:t>) move little as they feed. When a sitter’s movements on a petri dish filled with yeast </a:t>
            </a:r>
            <a:r>
              <a:rPr lang="en-US" altLang="en-US" dirty="0" smtClean="0">
                <a:latin typeface="Arial" panose="020B0604020202020204" pitchFamily="34" charset="0"/>
                <a:ea typeface="ＭＳ Ｐゴシック" panose="020B0600070205080204" pitchFamily="34" charset="-128"/>
              </a:rPr>
              <a:t>are traced </a:t>
            </a:r>
            <a:r>
              <a:rPr lang="en-US" altLang="en-US" dirty="0">
                <a:latin typeface="Arial" panose="020B0604020202020204" pitchFamily="34" charset="0"/>
                <a:ea typeface="ＭＳ Ｐゴシック" panose="020B0600070205080204" pitchFamily="34" charset="-128"/>
              </a:rPr>
              <a:t>for 5 minutes, the trail is relatively short.</a:t>
            </a:r>
            <a:endParaRPr lang="en-US" altLang="en-US" b="1" dirty="0">
              <a:latin typeface="Arial" panose="020B0604020202020204" pitchFamily="34" charset="0"/>
              <a:ea typeface="ＭＳ Ｐゴシック" panose="020B0600070205080204" pitchFamily="34" charset="-128"/>
            </a:endParaRPr>
          </a:p>
        </p:txBody>
      </p:sp>
      <p:sp>
        <p:nvSpPr>
          <p:cNvPr id="583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7501043-42F2-4A2B-B0E0-80520315DA78}" type="slidenum">
              <a:rPr lang="en-US" altLang="en-US">
                <a:cs typeface="Arial" panose="020B0604020202020204" pitchFamily="34" charset="0"/>
              </a:rPr>
              <a:pPr>
                <a:spcBef>
                  <a:spcPct val="0"/>
                </a:spcBef>
              </a:pPr>
              <a:t>4</a:t>
            </a:fld>
            <a:endParaRPr lang="en-US" altLang="en-US" dirty="0">
              <a:cs typeface="Arial" panose="020B0604020202020204" pitchFamily="34" charset="0"/>
            </a:endParaRPr>
          </a:p>
        </p:txBody>
      </p:sp>
    </p:spTree>
    <p:extLst>
      <p:ext uri="{BB962C8B-B14F-4D97-AF65-F5344CB8AC3E}">
        <p14:creationId xmlns:p14="http://schemas.microsoft.com/office/powerpoint/2010/main" val="39800535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31</a:t>
            </a:fld>
            <a:endParaRPr lang="en-US" dirty="0"/>
          </a:p>
        </p:txBody>
      </p:sp>
    </p:spTree>
    <p:extLst>
      <p:ext uri="{BB962C8B-B14F-4D97-AF65-F5344CB8AC3E}">
        <p14:creationId xmlns:p14="http://schemas.microsoft.com/office/powerpoint/2010/main" val="2522085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32</a:t>
            </a:fld>
            <a:endParaRPr lang="en-US" dirty="0"/>
          </a:p>
        </p:txBody>
      </p:sp>
    </p:spTree>
    <p:extLst>
      <p:ext uri="{BB962C8B-B14F-4D97-AF65-F5344CB8AC3E}">
        <p14:creationId xmlns:p14="http://schemas.microsoft.com/office/powerpoint/2010/main" val="25534952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33</a:t>
            </a:fld>
            <a:endParaRPr lang="en-US" dirty="0"/>
          </a:p>
        </p:txBody>
      </p:sp>
    </p:spTree>
    <p:extLst>
      <p:ext uri="{BB962C8B-B14F-4D97-AF65-F5344CB8AC3E}">
        <p14:creationId xmlns:p14="http://schemas.microsoft.com/office/powerpoint/2010/main" val="19826798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39.9 </a:t>
            </a:r>
            <a:r>
              <a:rPr lang="en-US" dirty="0"/>
              <a:t>Parental care.</a:t>
            </a:r>
          </a:p>
          <a:p>
            <a:r>
              <a:rPr lang="en-US" b="0" dirty="0" smtClean="0"/>
              <a:t>A </a:t>
            </a:r>
            <a:r>
              <a:rPr lang="en-US" dirty="0" smtClean="0"/>
              <a:t> </a:t>
            </a:r>
            <a:r>
              <a:rPr lang="en-US" dirty="0"/>
              <a:t>Male sergeant majors guard eggs (pink) until they hatch.</a:t>
            </a:r>
          </a:p>
          <a:p>
            <a:r>
              <a:rPr lang="en-US" b="0" dirty="0"/>
              <a:t>B</a:t>
            </a:r>
            <a:r>
              <a:rPr lang="en-US" dirty="0"/>
              <a:t> </a:t>
            </a:r>
            <a:r>
              <a:rPr lang="en-US" dirty="0" smtClean="0"/>
              <a:t> Male </a:t>
            </a:r>
            <a:r>
              <a:rPr lang="en-US" dirty="0"/>
              <a:t>and female terns cooperate in the care of their chicks.</a:t>
            </a:r>
          </a:p>
          <a:p>
            <a:r>
              <a:rPr lang="en-US" b="0" dirty="0"/>
              <a:t>C</a:t>
            </a:r>
            <a:r>
              <a:rPr lang="en-US" dirty="0"/>
              <a:t> </a:t>
            </a:r>
            <a:r>
              <a:rPr lang="en-US" dirty="0" smtClean="0"/>
              <a:t> A </a:t>
            </a:r>
            <a:r>
              <a:rPr lang="en-US" dirty="0"/>
              <a:t>female grizzly bear cares for her cub for as long as two years.</a:t>
            </a:r>
          </a:p>
        </p:txBody>
      </p:sp>
      <p:sp>
        <p:nvSpPr>
          <p:cNvPr id="4" name="Slide Number Placeholder 3"/>
          <p:cNvSpPr>
            <a:spLocks noGrp="1"/>
          </p:cNvSpPr>
          <p:nvPr>
            <p:ph type="sldNum" sz="quarter" idx="10"/>
          </p:nvPr>
        </p:nvSpPr>
        <p:spPr/>
        <p:txBody>
          <a:bodyPr/>
          <a:lstStyle/>
          <a:p>
            <a:fld id="{6DA1D233-76DC-41AF-90E1-418A6D36FB02}" type="slidenum">
              <a:rPr lang="en-US" altLang="en-US" smtClean="0"/>
              <a:pPr/>
              <a:t>34</a:t>
            </a:fld>
            <a:endParaRPr lang="en-US" altLang="en-US" dirty="0"/>
          </a:p>
        </p:txBody>
      </p:sp>
    </p:spTree>
    <p:extLst>
      <p:ext uri="{BB962C8B-B14F-4D97-AF65-F5344CB8AC3E}">
        <p14:creationId xmlns:p14="http://schemas.microsoft.com/office/powerpoint/2010/main" val="7871644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35</a:t>
            </a:fld>
            <a:endParaRPr lang="en-US" dirty="0"/>
          </a:p>
        </p:txBody>
      </p:sp>
    </p:spTree>
    <p:extLst>
      <p:ext uri="{BB962C8B-B14F-4D97-AF65-F5344CB8AC3E}">
        <p14:creationId xmlns:p14="http://schemas.microsoft.com/office/powerpoint/2010/main" val="15006415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36</a:t>
            </a:fld>
            <a:endParaRPr lang="en-US" dirty="0"/>
          </a:p>
        </p:txBody>
      </p:sp>
    </p:spTree>
    <p:extLst>
      <p:ext uri="{BB962C8B-B14F-4D97-AF65-F5344CB8AC3E}">
        <p14:creationId xmlns:p14="http://schemas.microsoft.com/office/powerpoint/2010/main" val="24182170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37</a:t>
            </a:fld>
            <a:endParaRPr lang="en-US" dirty="0"/>
          </a:p>
        </p:txBody>
      </p:sp>
    </p:spTree>
    <p:extLst>
      <p:ext uri="{BB962C8B-B14F-4D97-AF65-F5344CB8AC3E}">
        <p14:creationId xmlns:p14="http://schemas.microsoft.com/office/powerpoint/2010/main" val="42492652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39.10 </a:t>
            </a:r>
            <a:r>
              <a:rPr lang="en-US" dirty="0"/>
              <a:t>Safety in numbers. Clustering with others provides defense against parasites and predators.</a:t>
            </a:r>
          </a:p>
          <a:p>
            <a:r>
              <a:rPr lang="en-US" b="0" dirty="0"/>
              <a:t>A</a:t>
            </a:r>
            <a:r>
              <a:rPr lang="en-US" dirty="0"/>
              <a:t> </a:t>
            </a:r>
            <a:r>
              <a:rPr lang="en-US" dirty="0" smtClean="0"/>
              <a:t> Sardines </a:t>
            </a:r>
            <a:r>
              <a:rPr lang="en-US" dirty="0"/>
              <a:t>attempting to hide behind one another during an attack by predatory sailfish.</a:t>
            </a:r>
          </a:p>
          <a:p>
            <a:r>
              <a:rPr lang="en-US" b="0" dirty="0"/>
              <a:t>B</a:t>
            </a:r>
            <a:r>
              <a:rPr lang="en-US" dirty="0"/>
              <a:t> </a:t>
            </a:r>
            <a:r>
              <a:rPr lang="en-US" dirty="0" smtClean="0"/>
              <a:t> Tent </a:t>
            </a:r>
            <a:r>
              <a:rPr lang="en-US" dirty="0"/>
              <a:t>caterpillars on the surface of their communally produced tent. If threatened, the group wriggles and produces cyanide-laced vomit.</a:t>
            </a:r>
          </a:p>
        </p:txBody>
      </p:sp>
      <p:sp>
        <p:nvSpPr>
          <p:cNvPr id="4" name="Slide Number Placeholder 3"/>
          <p:cNvSpPr>
            <a:spLocks noGrp="1"/>
          </p:cNvSpPr>
          <p:nvPr>
            <p:ph type="sldNum" sz="quarter" idx="10"/>
          </p:nvPr>
        </p:nvSpPr>
        <p:spPr/>
        <p:txBody>
          <a:bodyPr/>
          <a:lstStyle/>
          <a:p>
            <a:fld id="{6DA1D233-76DC-41AF-90E1-418A6D36FB02}" type="slidenum">
              <a:rPr lang="en-US" altLang="en-US" smtClean="0"/>
              <a:pPr/>
              <a:t>38</a:t>
            </a:fld>
            <a:endParaRPr lang="en-US" altLang="en-US" dirty="0"/>
          </a:p>
        </p:txBody>
      </p:sp>
    </p:spTree>
    <p:extLst>
      <p:ext uri="{BB962C8B-B14F-4D97-AF65-F5344CB8AC3E}">
        <p14:creationId xmlns:p14="http://schemas.microsoft.com/office/powerpoint/2010/main" val="18830151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39</a:t>
            </a:fld>
            <a:endParaRPr lang="en-US" dirty="0"/>
          </a:p>
        </p:txBody>
      </p:sp>
    </p:spTree>
    <p:extLst>
      <p:ext uri="{BB962C8B-B14F-4D97-AF65-F5344CB8AC3E}">
        <p14:creationId xmlns:p14="http://schemas.microsoft.com/office/powerpoint/2010/main" val="38162734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39.11 </a:t>
            </a:r>
            <a:r>
              <a:rPr lang="en-US" altLang="en-US" b="0" dirty="0">
                <a:latin typeface="Arial" panose="020B0604020202020204" pitchFamily="34" charset="0"/>
                <a:ea typeface="ＭＳ Ｐゴシック" panose="020B0600070205080204" pitchFamily="34" charset="-128"/>
              </a:rPr>
              <a:t>Cooperating to obtain food. Lions enjoy the results of a communal hunt while a group of hyenas collaborate in attempting to steal a share.</a:t>
            </a:r>
          </a:p>
        </p:txBody>
      </p:sp>
      <p:sp>
        <p:nvSpPr>
          <p:cNvPr id="7578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927F44A-1399-4FDD-91C7-9D67D5225972}" type="slidenum">
              <a:rPr lang="en-US" altLang="en-US">
                <a:solidFill>
                  <a:srgbClr val="000000"/>
                </a:solidFill>
                <a:cs typeface="Arial" panose="020B0604020202020204" pitchFamily="34" charset="0"/>
              </a:rPr>
              <a:pPr>
                <a:spcBef>
                  <a:spcPct val="0"/>
                </a:spcBef>
              </a:pPr>
              <a:t>40</a:t>
            </a:fld>
            <a:endParaRPr lang="en-US" alt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2508946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a:t>
            </a:fld>
            <a:endParaRPr lang="en-US" dirty="0"/>
          </a:p>
        </p:txBody>
      </p:sp>
    </p:spTree>
    <p:extLst>
      <p:ext uri="{BB962C8B-B14F-4D97-AF65-F5344CB8AC3E}">
        <p14:creationId xmlns:p14="http://schemas.microsoft.com/office/powerpoint/2010/main" val="19857744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7680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E863B09-EC49-47F6-95D1-12F9255F5062}" type="slidenum">
              <a:rPr lang="en-US" altLang="en-US">
                <a:cs typeface="Arial" panose="020B0604020202020204" pitchFamily="34" charset="0"/>
              </a:rPr>
              <a:pPr>
                <a:spcBef>
                  <a:spcPct val="0"/>
                </a:spcBef>
              </a:pPr>
              <a:t>41</a:t>
            </a:fld>
            <a:endParaRPr lang="en-US" altLang="en-US" dirty="0">
              <a:cs typeface="Arial" panose="020B0604020202020204" pitchFamily="34" charset="0"/>
            </a:endParaRPr>
          </a:p>
        </p:txBody>
      </p:sp>
    </p:spTree>
    <p:extLst>
      <p:ext uri="{BB962C8B-B14F-4D97-AF65-F5344CB8AC3E}">
        <p14:creationId xmlns:p14="http://schemas.microsoft.com/office/powerpoint/2010/main" val="20145768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42</a:t>
            </a:fld>
            <a:endParaRPr lang="en-US" dirty="0"/>
          </a:p>
        </p:txBody>
      </p:sp>
    </p:spTree>
    <p:extLst>
      <p:ext uri="{BB962C8B-B14F-4D97-AF65-F5344CB8AC3E}">
        <p14:creationId xmlns:p14="http://schemas.microsoft.com/office/powerpoint/2010/main" val="1139755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43</a:t>
            </a:fld>
            <a:endParaRPr lang="en-US" dirty="0"/>
          </a:p>
        </p:txBody>
      </p:sp>
    </p:spTree>
    <p:extLst>
      <p:ext uri="{BB962C8B-B14F-4D97-AF65-F5344CB8AC3E}">
        <p14:creationId xmlns:p14="http://schemas.microsoft.com/office/powerpoint/2010/main" val="25224296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44</a:t>
            </a:fld>
            <a:endParaRPr lang="en-US" dirty="0"/>
          </a:p>
        </p:txBody>
      </p:sp>
    </p:spTree>
    <p:extLst>
      <p:ext uri="{BB962C8B-B14F-4D97-AF65-F5344CB8AC3E}">
        <p14:creationId xmlns:p14="http://schemas.microsoft.com/office/powerpoint/2010/main" val="12509178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45</a:t>
            </a:fld>
            <a:endParaRPr lang="en-US" dirty="0"/>
          </a:p>
        </p:txBody>
      </p:sp>
    </p:spTree>
    <p:extLst>
      <p:ext uri="{BB962C8B-B14F-4D97-AF65-F5344CB8AC3E}">
        <p14:creationId xmlns:p14="http://schemas.microsoft.com/office/powerpoint/2010/main" val="28079554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39.12 </a:t>
            </a:r>
            <a:r>
              <a:rPr lang="en-US" dirty="0"/>
              <a:t>Examples of eusocial animals.</a:t>
            </a:r>
          </a:p>
          <a:p>
            <a:r>
              <a:rPr lang="en-US" b="0" dirty="0"/>
              <a:t>A</a:t>
            </a:r>
            <a:r>
              <a:rPr lang="en-US" dirty="0"/>
              <a:t> </a:t>
            </a:r>
            <a:r>
              <a:rPr lang="en-US" dirty="0" smtClean="0"/>
              <a:t> Honeybee </a:t>
            </a:r>
            <a:r>
              <a:rPr lang="en-US" dirty="0"/>
              <a:t>queen surrounded by sterile worker females.</a:t>
            </a:r>
          </a:p>
          <a:p>
            <a:r>
              <a:rPr lang="en-US" b="0" dirty="0"/>
              <a:t>B</a:t>
            </a:r>
            <a:r>
              <a:rPr lang="en-US" dirty="0"/>
              <a:t> </a:t>
            </a:r>
            <a:r>
              <a:rPr lang="en-US" dirty="0" smtClean="0"/>
              <a:t> Termite </a:t>
            </a:r>
            <a:r>
              <a:rPr lang="en-US" dirty="0"/>
              <a:t>queen and workers.</a:t>
            </a:r>
          </a:p>
          <a:p>
            <a:r>
              <a:rPr lang="en-US" b="0" dirty="0"/>
              <a:t>C</a:t>
            </a:r>
            <a:r>
              <a:rPr lang="en-US" dirty="0"/>
              <a:t> </a:t>
            </a:r>
            <a:r>
              <a:rPr lang="en-US" dirty="0" smtClean="0"/>
              <a:t> Naked </a:t>
            </a:r>
            <a:r>
              <a:rPr lang="en-US" dirty="0"/>
              <a:t>mole rat worker.</a:t>
            </a:r>
          </a:p>
        </p:txBody>
      </p:sp>
      <p:sp>
        <p:nvSpPr>
          <p:cNvPr id="4" name="Slide Number Placeholder 3"/>
          <p:cNvSpPr>
            <a:spLocks noGrp="1"/>
          </p:cNvSpPr>
          <p:nvPr>
            <p:ph type="sldNum" sz="quarter" idx="10"/>
          </p:nvPr>
        </p:nvSpPr>
        <p:spPr/>
        <p:txBody>
          <a:bodyPr/>
          <a:lstStyle/>
          <a:p>
            <a:fld id="{6DA1D233-76DC-41AF-90E1-418A6D36FB02}" type="slidenum">
              <a:rPr lang="en-US" altLang="en-US" smtClean="0"/>
              <a:pPr/>
              <a:t>46</a:t>
            </a:fld>
            <a:endParaRPr lang="en-US" altLang="en-US" dirty="0"/>
          </a:p>
        </p:txBody>
      </p:sp>
    </p:spTree>
    <p:extLst>
      <p:ext uri="{BB962C8B-B14F-4D97-AF65-F5344CB8AC3E}">
        <p14:creationId xmlns:p14="http://schemas.microsoft.com/office/powerpoint/2010/main" val="21677565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47</a:t>
            </a:fld>
            <a:endParaRPr lang="en-US" dirty="0"/>
          </a:p>
        </p:txBody>
      </p:sp>
    </p:spTree>
    <p:extLst>
      <p:ext uri="{BB962C8B-B14F-4D97-AF65-F5344CB8AC3E}">
        <p14:creationId xmlns:p14="http://schemas.microsoft.com/office/powerpoint/2010/main" val="8292138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39.13 </a:t>
            </a:r>
            <a:r>
              <a:rPr lang="en-US" dirty="0"/>
              <a:t>Whales in a shipping channel. Ship noise can impair whales’ ability to communicate.</a:t>
            </a:r>
          </a:p>
        </p:txBody>
      </p:sp>
      <p:sp>
        <p:nvSpPr>
          <p:cNvPr id="4" name="Slide Number Placeholder 3"/>
          <p:cNvSpPr>
            <a:spLocks noGrp="1"/>
          </p:cNvSpPr>
          <p:nvPr>
            <p:ph type="sldNum" sz="quarter" idx="10"/>
          </p:nvPr>
        </p:nvSpPr>
        <p:spPr/>
        <p:txBody>
          <a:bodyPr/>
          <a:lstStyle/>
          <a:p>
            <a:fld id="{6DA1D233-76DC-41AF-90E1-418A6D36FB02}" type="slidenum">
              <a:rPr lang="en-US" altLang="en-US" smtClean="0"/>
              <a:pPr/>
              <a:t>48</a:t>
            </a:fld>
            <a:endParaRPr lang="en-US" altLang="en-US" dirty="0"/>
          </a:p>
        </p:txBody>
      </p:sp>
    </p:spTree>
    <p:extLst>
      <p:ext uri="{BB962C8B-B14F-4D97-AF65-F5344CB8AC3E}">
        <p14:creationId xmlns:p14="http://schemas.microsoft.com/office/powerpoint/2010/main" val="32951747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49</a:t>
            </a:fld>
            <a:endParaRPr lang="en-US" dirty="0"/>
          </a:p>
        </p:txBody>
      </p:sp>
    </p:spTree>
    <p:extLst>
      <p:ext uri="{BB962C8B-B14F-4D97-AF65-F5344CB8AC3E}">
        <p14:creationId xmlns:p14="http://schemas.microsoft.com/office/powerpoint/2010/main" val="3780034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a:t>
            </a:r>
            <a:r>
              <a:rPr lang="en-US" altLang="en-US" b="1" dirty="0" smtClean="0">
                <a:latin typeface="Arial" panose="020B0604020202020204" pitchFamily="34" charset="0"/>
                <a:ea typeface="ＭＳ Ｐゴシック" panose="020B0600070205080204" pitchFamily="34" charset="-128"/>
              </a:rPr>
              <a:t>39.2 </a:t>
            </a:r>
            <a:r>
              <a:rPr lang="en-US" altLang="en-US" dirty="0">
                <a:latin typeface="Arial" panose="020B0604020202020204" pitchFamily="34" charset="0"/>
                <a:ea typeface="ＭＳ Ｐゴシック" panose="020B0600070205080204" pitchFamily="34" charset="-128"/>
              </a:rPr>
              <a:t>Genetic roots of mating and bonding behavior in voles. Closely related vole species vary in their behavior, and in the </a:t>
            </a:r>
            <a:r>
              <a:rPr lang="en-US" altLang="en-US" dirty="0" smtClean="0">
                <a:latin typeface="Arial" panose="020B0604020202020204" pitchFamily="34" charset="0"/>
                <a:ea typeface="ＭＳ Ｐゴシック" panose="020B0600070205080204" pitchFamily="34" charset="-128"/>
              </a:rPr>
              <a:t>number </a:t>
            </a:r>
            <a:r>
              <a:rPr lang="en-US" altLang="en-US" dirty="0">
                <a:latin typeface="Arial" panose="020B0604020202020204" pitchFamily="34" charset="0"/>
                <a:ea typeface="ＭＳ Ｐゴシック" panose="020B0600070205080204" pitchFamily="34" charset="-128"/>
              </a:rPr>
              <a:t>and distribution of receptors for the hormone oxytocin.</a:t>
            </a:r>
          </a:p>
          <a:p>
            <a:r>
              <a:rPr lang="en-US" altLang="en-US" b="0" dirty="0" smtClean="0">
                <a:latin typeface="Arial" panose="020B0604020202020204" pitchFamily="34" charset="0"/>
                <a:ea typeface="ＭＳ Ｐゴシック" panose="020B0600070205080204" pitchFamily="34" charset="-128"/>
              </a:rPr>
              <a:t>A </a:t>
            </a:r>
            <a:r>
              <a:rPr lang="en-US" altLang="en-US" b="1" dirty="0" smtClean="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Vole (</a:t>
            </a:r>
            <a:r>
              <a:rPr lang="en-US" altLang="en-US" i="1" dirty="0">
                <a:latin typeface="Arial" panose="020B0604020202020204" pitchFamily="34" charset="0"/>
                <a:ea typeface="ＭＳ Ｐゴシック" panose="020B0600070205080204" pitchFamily="34" charset="-128"/>
              </a:rPr>
              <a:t>Microtus</a:t>
            </a:r>
            <a:r>
              <a:rPr lang="en-US" altLang="en-US" dirty="0">
                <a:latin typeface="Arial" panose="020B0604020202020204" pitchFamily="34" charset="0"/>
                <a:ea typeface="ＭＳ Ｐゴシック" panose="020B0600070205080204" pitchFamily="34" charset="-128"/>
              </a:rPr>
              <a:t>), a type of small rodent.</a:t>
            </a:r>
          </a:p>
          <a:p>
            <a:r>
              <a:rPr lang="en-US" altLang="en-US" b="0" dirty="0" smtClean="0">
                <a:latin typeface="Arial" panose="020B0604020202020204" pitchFamily="34" charset="0"/>
                <a:ea typeface="ＭＳ Ｐゴシック" panose="020B0600070205080204" pitchFamily="34" charset="-128"/>
              </a:rPr>
              <a:t>B </a:t>
            </a:r>
            <a:r>
              <a:rPr lang="en-US" altLang="en-US" b="1" dirty="0" smtClean="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PET scan of a monogamous prairie vole’s brain with many oxytocin receptors (red).</a:t>
            </a:r>
          </a:p>
          <a:p>
            <a:r>
              <a:rPr lang="en-US" altLang="en-US" b="0" dirty="0" smtClean="0">
                <a:latin typeface="Arial" panose="020B0604020202020204" pitchFamily="34" charset="0"/>
                <a:ea typeface="ＭＳ Ｐゴシック" panose="020B0600070205080204" pitchFamily="34" charset="-128"/>
              </a:rPr>
              <a:t>C </a:t>
            </a:r>
            <a:r>
              <a:rPr lang="en-US" altLang="en-US" b="1" dirty="0" smtClean="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PET scan of a promiscuous mountain vole’s brain with fewer oxytocin receptors.</a:t>
            </a:r>
            <a:endParaRPr lang="en-US" altLang="en-US" b="1" dirty="0">
              <a:latin typeface="Arial" panose="020B0604020202020204" pitchFamily="34" charset="0"/>
              <a:ea typeface="ＭＳ Ｐゴシック" panose="020B0600070205080204" pitchFamily="34" charset="-128"/>
            </a:endParaRPr>
          </a:p>
        </p:txBody>
      </p:sp>
      <p:sp>
        <p:nvSpPr>
          <p:cNvPr id="593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AF71BA4-F195-4A92-BA87-86EC9E2233BA}" type="slidenum">
              <a:rPr lang="en-US" altLang="en-US">
                <a:cs typeface="Arial" panose="020B0604020202020204" pitchFamily="34" charset="0"/>
              </a:rPr>
              <a:pPr>
                <a:spcBef>
                  <a:spcPct val="0"/>
                </a:spcBef>
              </a:pPr>
              <a:t>6</a:t>
            </a:fld>
            <a:endParaRPr lang="en-US" altLang="en-US" dirty="0">
              <a:cs typeface="Arial" panose="020B0604020202020204" pitchFamily="34" charset="0"/>
            </a:endParaRPr>
          </a:p>
        </p:txBody>
      </p:sp>
    </p:spTree>
    <p:extLst>
      <p:ext uri="{BB962C8B-B14F-4D97-AF65-F5344CB8AC3E}">
        <p14:creationId xmlns:p14="http://schemas.microsoft.com/office/powerpoint/2010/main" val="4126973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7</a:t>
            </a:fld>
            <a:endParaRPr lang="en-US" dirty="0"/>
          </a:p>
        </p:txBody>
      </p:sp>
    </p:spTree>
    <p:extLst>
      <p:ext uri="{BB962C8B-B14F-4D97-AF65-F5344CB8AC3E}">
        <p14:creationId xmlns:p14="http://schemas.microsoft.com/office/powerpoint/2010/main" val="266545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39.3 </a:t>
            </a:r>
            <a:r>
              <a:rPr lang="en-US" dirty="0"/>
              <a:t>Social dominance. Dominant male cichlids with distinctive eye bars face off.</a:t>
            </a:r>
          </a:p>
        </p:txBody>
      </p:sp>
      <p:sp>
        <p:nvSpPr>
          <p:cNvPr id="4" name="Slide Number Placeholder 3"/>
          <p:cNvSpPr>
            <a:spLocks noGrp="1"/>
          </p:cNvSpPr>
          <p:nvPr>
            <p:ph type="sldNum" sz="quarter" idx="10"/>
          </p:nvPr>
        </p:nvSpPr>
        <p:spPr/>
        <p:txBody>
          <a:bodyPr/>
          <a:lstStyle/>
          <a:p>
            <a:fld id="{6DA1D233-76DC-41AF-90E1-418A6D36FB02}" type="slidenum">
              <a:rPr lang="en-US" altLang="en-US" smtClean="0"/>
              <a:pPr/>
              <a:t>8</a:t>
            </a:fld>
            <a:endParaRPr lang="en-US" altLang="en-US" dirty="0"/>
          </a:p>
        </p:txBody>
      </p:sp>
    </p:spTree>
    <p:extLst>
      <p:ext uri="{BB962C8B-B14F-4D97-AF65-F5344CB8AC3E}">
        <p14:creationId xmlns:p14="http://schemas.microsoft.com/office/powerpoint/2010/main" val="2914790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9</a:t>
            </a:fld>
            <a:endParaRPr lang="en-US" dirty="0"/>
          </a:p>
        </p:txBody>
      </p:sp>
    </p:spTree>
    <p:extLst>
      <p:ext uri="{BB962C8B-B14F-4D97-AF65-F5344CB8AC3E}">
        <p14:creationId xmlns:p14="http://schemas.microsoft.com/office/powerpoint/2010/main" val="1710099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10</a:t>
            </a:fld>
            <a:endParaRPr lang="en-US" dirty="0"/>
          </a:p>
        </p:txBody>
      </p:sp>
    </p:spTree>
    <p:extLst>
      <p:ext uri="{BB962C8B-B14F-4D97-AF65-F5344CB8AC3E}">
        <p14:creationId xmlns:p14="http://schemas.microsoft.com/office/powerpoint/2010/main" val="697479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smtClean="0"/>
              <a:t>Click to edit Master title style</a:t>
            </a:r>
            <a:endParaRPr lang="en-US" dirty="0"/>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3" name="Rectangle 12"/>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194F9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smtClean="0"/>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194F97"/>
          </a:solidFill>
          <a:ln>
            <a:noFill/>
          </a:ln>
          <a:extLst/>
        </p:spPr>
      </p:pic>
    </p:spTree>
    <p:extLst>
      <p:ext uri="{BB962C8B-B14F-4D97-AF65-F5344CB8AC3E}">
        <p14:creationId xmlns:p14="http://schemas.microsoft.com/office/powerpoint/2010/main" val="3721125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latin typeface="Arial" pitchFamily="34" charset="0"/>
                <a:ea typeface="Verdana"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194F97"/>
              </a:buClr>
              <a:buSzPct val="100000"/>
              <a:defRPr/>
            </a:lvl1pPr>
            <a:lvl2pPr>
              <a:buClr>
                <a:srgbClr val="194F97"/>
              </a:buClr>
              <a:defRPr/>
            </a:lvl2pPr>
            <a:lvl3pPr marL="1143000" indent="-228600">
              <a:buClr>
                <a:srgbClr val="194F97"/>
              </a:buClr>
              <a:buFont typeface="Wingdings" pitchFamily="2" charset="2"/>
              <a:buChar char="§"/>
              <a:defRPr/>
            </a:lvl3pPr>
            <a:lvl4pPr marL="1600200" indent="-228600">
              <a:buClr>
                <a:srgbClr val="194F97"/>
              </a:buClr>
              <a:buFont typeface="Courier New" pitchFamily="49" charset="0"/>
              <a:buChar char="o"/>
              <a:defRPr/>
            </a:lvl4pPr>
            <a:lvl5pPr>
              <a:buClr>
                <a:srgbClr val="194F97"/>
              </a:buCl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14351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rmAutofit/>
          </a:bodyPr>
          <a:lstStyle>
            <a:lvl1pPr algn="ctr">
              <a:defRPr sz="3600" b="0">
                <a:solidFill>
                  <a:schemeClr val="tx1"/>
                </a:solidFill>
              </a:defRPr>
            </a:lvl1pPr>
          </a:lstStyle>
          <a:p>
            <a:r>
              <a:rPr lang="en-US" smtClean="0"/>
              <a:t>Click to edit Master title style</a:t>
            </a:r>
            <a:endParaRPr lang="en-US" dirty="0"/>
          </a:p>
        </p:txBody>
      </p:sp>
      <p:sp>
        <p:nvSpPr>
          <p:cNvPr id="3" name="Picture Placeholder 2"/>
          <p:cNvSpPr>
            <a:spLocks noGrp="1"/>
          </p:cNvSpPr>
          <p:nvPr>
            <p:ph type="pic" sz="quarter" idx="10"/>
          </p:nvPr>
        </p:nvSpPr>
        <p:spPr>
          <a:xfrm>
            <a:off x="1143000" y="1752600"/>
            <a:ext cx="6997700" cy="3429000"/>
          </a:xfrm>
        </p:spPr>
        <p:txBody>
          <a:bodyPr/>
          <a:lstStyle/>
          <a:p>
            <a:r>
              <a:rPr lang="en-US" smtClean="0"/>
              <a:t>Click icon to add picture</a:t>
            </a:r>
            <a:endParaRPr lang="en-US"/>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p:nvPr userDrawn="1"/>
        </p:nvSpPr>
        <p:spPr bwMode="white">
          <a:xfrm>
            <a:off x="-7937" y="6248400"/>
            <a:ext cx="9151937" cy="617539"/>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userDrawn="1"/>
        </p:nvSpPr>
        <p:spPr bwMode="auto">
          <a:xfrm>
            <a:off x="1523999" y="6324601"/>
            <a:ext cx="7391401" cy="533081"/>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2508884621"/>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3246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descr="Pearson: Copyright 2015, 2012, 2009"/>
          <p:cNvSpPr txBox="1">
            <a:spLocks noChangeArrowheads="1"/>
          </p:cNvSpPr>
          <p:nvPr userDrawn="1"/>
        </p:nvSpPr>
        <p:spPr bwMode="auto">
          <a:xfrm>
            <a:off x="1388395" y="6394712"/>
            <a:ext cx="7714039" cy="504445"/>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9"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22159"/>
            <a:ext cx="1316182" cy="435841"/>
          </a:xfrm>
          <a:prstGeom prst="rect">
            <a:avLst/>
          </a:prstGeom>
          <a:solidFill>
            <a:srgbClr val="194F97"/>
          </a:solidFill>
          <a:ln>
            <a:noFill/>
          </a:ln>
          <a:extLst/>
        </p:spPr>
      </p:pic>
    </p:spTree>
    <p:extLst>
      <p:ext uri="{BB962C8B-B14F-4D97-AF65-F5344CB8AC3E}">
        <p14:creationId xmlns:p14="http://schemas.microsoft.com/office/powerpoint/2010/main" val="686216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white">
          <a:xfrm>
            <a:off x="0" y="0"/>
            <a:ext cx="9144000" cy="113355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291407148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194F9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194F9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194F9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194F9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194F9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8229600" cy="622828"/>
          </a:xfrm>
        </p:spPr>
        <p:txBody>
          <a:bodyPr/>
          <a:lstStyle/>
          <a:p>
            <a:pPr algn="l"/>
            <a:r>
              <a:rPr lang="en-US" dirty="0" smtClean="0"/>
              <a:t>Biology Concepts &amp; Applications</a:t>
            </a:r>
            <a:endParaRPr lang="en-US" dirty="0"/>
          </a:p>
        </p:txBody>
      </p:sp>
      <p:sp>
        <p:nvSpPr>
          <p:cNvPr id="5" name="Content Placeholder 4"/>
          <p:cNvSpPr>
            <a:spLocks noGrp="1"/>
          </p:cNvSpPr>
          <p:nvPr>
            <p:ph type="body" sz="quarter" idx="13"/>
          </p:nvPr>
        </p:nvSpPr>
        <p:spPr>
          <a:xfrm>
            <a:off x="76200" y="816430"/>
            <a:ext cx="8229600" cy="478970"/>
          </a:xfrm>
        </p:spPr>
        <p:txBody>
          <a:bodyPr/>
          <a:lstStyle/>
          <a:p>
            <a:r>
              <a:rPr lang="en-US" dirty="0" smtClean="0"/>
              <a:t>10 Edition</a:t>
            </a:r>
            <a:endParaRPr lang="en-US" dirty="0"/>
          </a:p>
        </p:txBody>
      </p:sp>
      <p:pic>
        <p:nvPicPr>
          <p:cNvPr id="1026" name="Picture 2" descr="Book cover reads title, edition number, and name of the author as follows: &quot;Biology: Concepts and Applications,&quot; “Tenth Edition,&quot; and &quot;Cecie Starr,&quot; &quot;Christine A. Evers,&quot; &quot;Lisa Starr.&quot; An image on the cover shows giant octopus with long tentacles in se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91342"/>
            <a:ext cx="3894714" cy="464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type="body" sz="quarter" idx="14"/>
          </p:nvPr>
        </p:nvSpPr>
        <p:spPr>
          <a:xfrm>
            <a:off x="4876800" y="2895600"/>
            <a:ext cx="3657600" cy="2129865"/>
          </a:xfrm>
        </p:spPr>
        <p:txBody>
          <a:bodyPr/>
          <a:lstStyle/>
          <a:p>
            <a:pPr algn="ctr"/>
            <a:r>
              <a:rPr lang="en-US" b="1" dirty="0"/>
              <a:t>Chapter 39</a:t>
            </a:r>
          </a:p>
          <a:p>
            <a:pPr algn="ctr"/>
            <a:r>
              <a:rPr lang="ro-RO" dirty="0"/>
              <a:t>Animal Behavior</a:t>
            </a:r>
            <a:endParaRPr lang="en-US" dirty="0"/>
          </a:p>
        </p:txBody>
      </p:sp>
      <p:sp>
        <p:nvSpPr>
          <p:cNvPr id="7" name="Content Placeholder 6"/>
          <p:cNvSpPr>
            <a:spLocks noGrp="1"/>
          </p:cNvSpPr>
          <p:nvPr>
            <p:ph type="body" sz="quarter" idx="15"/>
          </p:nvPr>
        </p:nvSpPr>
        <p:spPr>
          <a:xfrm>
            <a:off x="1676400" y="6264725"/>
            <a:ext cx="7127628" cy="578846"/>
          </a:xfrm>
        </p:spPr>
        <p:txBody>
          <a:bodyPr/>
          <a:lstStyle/>
          <a:p>
            <a:pPr algn="ctr"/>
            <a:r>
              <a:rPr lang="en-US" sz="1200" dirty="0">
                <a:solidFill>
                  <a:schemeClr val="bg1"/>
                </a:solidFill>
              </a:rPr>
              <a:t>Copyright </a:t>
            </a:r>
            <a:r>
              <a:rPr lang="en-US" sz="1200" dirty="0">
                <a:solidFill>
                  <a:schemeClr val="bg1"/>
                </a:solidFill>
                <a:ea typeface="ＭＳ Ｐゴシック" pitchFamily="34" charset="-128"/>
              </a:rPr>
              <a:t>© 2018 </a:t>
            </a:r>
            <a:r>
              <a:rPr lang="en-US" sz="1200" dirty="0" err="1">
                <a:solidFill>
                  <a:schemeClr val="bg1"/>
                </a:solidFill>
                <a:ea typeface="ＭＳ Ｐゴシック" pitchFamily="34" charset="-128"/>
              </a:rPr>
              <a:t>Cengage</a:t>
            </a:r>
            <a:r>
              <a:rPr lang="en-US" sz="1200" dirty="0">
                <a:solidFill>
                  <a:schemeClr val="bg1"/>
                </a:solidFill>
                <a:ea typeface="ＭＳ Ｐゴシック" pitchFamily="34" charset="-128"/>
              </a:rPr>
              <a:t>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816867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Instinctive Behavior</a:t>
            </a:r>
            <a:endParaRPr lang="en-US" dirty="0"/>
          </a:p>
        </p:txBody>
      </p:sp>
      <p:sp>
        <p:nvSpPr>
          <p:cNvPr id="18435" name="Content Placeholder 2"/>
          <p:cNvSpPr>
            <a:spLocks noGrp="1"/>
          </p:cNvSpPr>
          <p:nvPr>
            <p:ph idx="1"/>
          </p:nvPr>
        </p:nvSpPr>
        <p:spPr/>
        <p:txBody>
          <a:bodyPr/>
          <a:lstStyle/>
          <a:p>
            <a:r>
              <a:rPr lang="en-US" altLang="en-US" dirty="0" smtClean="0"/>
              <a:t>A female cuckoo lays her eggs in nests of other birds</a:t>
            </a:r>
          </a:p>
          <a:p>
            <a:r>
              <a:rPr lang="en-US" altLang="en-US" dirty="0" smtClean="0"/>
              <a:t>When a cuckoo egg hatches, contact with other eggs stimulates a fixed action pattern</a:t>
            </a:r>
          </a:p>
          <a:p>
            <a:pPr lvl="1"/>
            <a:r>
              <a:rPr lang="en-US" altLang="en-US" dirty="0" smtClean="0"/>
              <a:t>Blind hatchling shoves the eggs out of the nest, eliminating the competition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19169" y="0"/>
            <a:ext cx="8032638" cy="1004011"/>
          </a:xfrm>
        </p:spPr>
        <p:txBody>
          <a:bodyPr/>
          <a:lstStyle/>
          <a:p>
            <a:r>
              <a:rPr lang="en-US" altLang="en-US" dirty="0" smtClean="0"/>
              <a:t>Instinctive Responses</a:t>
            </a:r>
            <a:endParaRPr lang="en-US" dirty="0"/>
          </a:p>
        </p:txBody>
      </p:sp>
      <p:pic>
        <p:nvPicPr>
          <p:cNvPr id="6" name="Picture Placeholder 5" descr="A figure two photos A and B,in which the first photo shows a young cuckoo bird lying at the right side beside which, a white colored egg in a nest is shown at the left. The text below the image reads, as, &quot;Young cuckoo showing its foster parents' egg from the nest. It pushes out any abject beside it.&quot; The second photo shows a dark brown with white color bird feeding a chick through mouth which is wide open. The text below the image reads as, &quot;A foster parent (left) feeds a cuckoo chick (right) in response to a simple cue: a gaping mouth.&quot; &#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066800" y="1634861"/>
            <a:ext cx="7467600" cy="4249344"/>
          </a:xfrm>
          <a:prstGeom prst="rect">
            <a:avLst/>
          </a:prstGeom>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Learned Behavior</a:t>
            </a:r>
            <a:endParaRPr lang="en-US" dirty="0"/>
          </a:p>
        </p:txBody>
      </p:sp>
      <p:sp>
        <p:nvSpPr>
          <p:cNvPr id="19459" name="Content Placeholder 2"/>
          <p:cNvSpPr>
            <a:spLocks noGrp="1"/>
          </p:cNvSpPr>
          <p:nvPr>
            <p:ph idx="1"/>
          </p:nvPr>
        </p:nvSpPr>
        <p:spPr/>
        <p:txBody>
          <a:bodyPr/>
          <a:lstStyle/>
          <a:p>
            <a:r>
              <a:rPr lang="en-US" altLang="en-US" dirty="0" smtClean="0"/>
              <a:t>Behavior altered by experience</a:t>
            </a:r>
          </a:p>
          <a:p>
            <a:pPr lvl="1"/>
            <a:r>
              <a:rPr lang="en-US" altLang="en-US" dirty="0" smtClean="0"/>
              <a:t>A genetic capacity to learn, combined with actual experiences in the environment, shapes most forms of behavior</a:t>
            </a:r>
          </a:p>
          <a:p>
            <a:pPr lvl="1"/>
            <a:r>
              <a:rPr lang="en-US" altLang="en-US" dirty="0" smtClean="0"/>
              <a:t>Learning may occur throughout an animal’s life, or be restricted to a critical period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Time-Sensitive Learning (1 of 2)</a:t>
            </a:r>
            <a:endParaRPr lang="en-US" dirty="0"/>
          </a:p>
        </p:txBody>
      </p:sp>
      <p:sp>
        <p:nvSpPr>
          <p:cNvPr id="20483" name="Content Placeholder 2"/>
          <p:cNvSpPr>
            <a:spLocks noGrp="1"/>
          </p:cNvSpPr>
          <p:nvPr>
            <p:ph idx="1"/>
          </p:nvPr>
        </p:nvSpPr>
        <p:spPr/>
        <p:txBody>
          <a:bodyPr/>
          <a:lstStyle/>
          <a:p>
            <a:r>
              <a:rPr lang="en-US" altLang="en-US" dirty="0" smtClean="0"/>
              <a:t>Imprinting is a form of learning that occurs during a genetically determined time period early in life</a:t>
            </a:r>
          </a:p>
          <a:p>
            <a:r>
              <a:rPr lang="en-US" altLang="en-US" dirty="0" smtClean="0"/>
              <a:t>Baby geese follow the large object that  bends over them in response to their first peep; usually, their mother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Time-Sensitive Learning (2 of 2)</a:t>
            </a:r>
            <a:endParaRPr lang="en-US" dirty="0"/>
          </a:p>
        </p:txBody>
      </p:sp>
      <p:sp>
        <p:nvSpPr>
          <p:cNvPr id="22531" name="Content Placeholder 2"/>
          <p:cNvSpPr>
            <a:spLocks noGrp="1"/>
          </p:cNvSpPr>
          <p:nvPr>
            <p:ph idx="1"/>
          </p:nvPr>
        </p:nvSpPr>
        <p:spPr/>
        <p:txBody>
          <a:bodyPr/>
          <a:lstStyle/>
          <a:p>
            <a:r>
              <a:rPr lang="en-US" altLang="en-US" dirty="0" smtClean="0"/>
              <a:t>Example: songbirds</a:t>
            </a:r>
          </a:p>
          <a:p>
            <a:pPr lvl="1"/>
            <a:r>
              <a:rPr lang="en-US" altLang="en-US" dirty="0" smtClean="0"/>
              <a:t>A male songbird recognizes his species’ song when he hears older males singing it</a:t>
            </a:r>
          </a:p>
          <a:p>
            <a:pPr lvl="1"/>
            <a:r>
              <a:rPr lang="en-US" altLang="en-US" dirty="0" smtClean="0"/>
              <a:t>Males reared with no model sing a simplified version of their species’ song</a:t>
            </a:r>
          </a:p>
          <a:p>
            <a:pPr lvl="1"/>
            <a:r>
              <a:rPr lang="en-US" altLang="en-US" dirty="0" smtClean="0"/>
              <a:t>Many birds can only learn the details of their species-specific song during a limited period early in life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Conditioned Responses</a:t>
            </a:r>
            <a:endParaRPr lang="en-US" dirty="0"/>
          </a:p>
        </p:txBody>
      </p:sp>
      <p:sp>
        <p:nvSpPr>
          <p:cNvPr id="3" name="Content Placeholder 2"/>
          <p:cNvSpPr>
            <a:spLocks noGrp="1"/>
          </p:cNvSpPr>
          <p:nvPr>
            <p:ph idx="1"/>
          </p:nvPr>
        </p:nvSpPr>
        <p:spPr/>
        <p:txBody>
          <a:bodyPr/>
          <a:lstStyle/>
          <a:p>
            <a:r>
              <a:rPr lang="en-US" dirty="0" smtClean="0"/>
              <a:t>Nearly all animals learn to associate certain stimuli with rewards and others with negative consequences</a:t>
            </a:r>
          </a:p>
          <a:p>
            <a:pPr lvl="1"/>
            <a:r>
              <a:rPr lang="en-US" dirty="0" smtClean="0"/>
              <a:t>Examples: </a:t>
            </a:r>
          </a:p>
          <a:p>
            <a:pPr lvl="2"/>
            <a:r>
              <a:rPr lang="en-US" dirty="0" smtClean="0"/>
              <a:t>Conditioned taste aversion: an animal learns to avoid a food that sickened it</a:t>
            </a:r>
          </a:p>
          <a:p>
            <a:pPr lvl="2"/>
            <a:r>
              <a:rPr lang="en-US" dirty="0" smtClean="0"/>
              <a:t>Operant conditioning: an animal modifies its voluntary behavior in response to the behavior’s consequences</a:t>
            </a:r>
            <a:endParaRPr lang="en-US" dirty="0"/>
          </a:p>
        </p:txBody>
      </p:sp>
    </p:spTree>
    <p:extLst>
      <p:ext uri="{BB962C8B-B14F-4D97-AF65-F5344CB8AC3E}">
        <p14:creationId xmlns:p14="http://schemas.microsoft.com/office/powerpoint/2010/main" val="1733629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Habituation</a:t>
            </a:r>
            <a:endParaRPr lang="en-US" dirty="0"/>
          </a:p>
        </p:txBody>
      </p:sp>
      <p:sp>
        <p:nvSpPr>
          <p:cNvPr id="23555" name="Content Placeholder 2"/>
          <p:cNvSpPr>
            <a:spLocks noGrp="1"/>
          </p:cNvSpPr>
          <p:nvPr>
            <p:ph idx="1"/>
          </p:nvPr>
        </p:nvSpPr>
        <p:spPr/>
        <p:txBody>
          <a:bodyPr/>
          <a:lstStyle/>
          <a:p>
            <a:r>
              <a:rPr lang="en-US" altLang="en-US" dirty="0" smtClean="0"/>
              <a:t>An animal learns by experience not to respond to a stimulus that has neither positive nor negative effects</a:t>
            </a:r>
          </a:p>
          <a:p>
            <a:pPr lvl="1"/>
            <a:r>
              <a:rPr lang="en-US" altLang="en-US" dirty="0" smtClean="0"/>
              <a:t>Example: Pigeons in cities learn not to flee from people who walk past them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Spatial Learning</a:t>
            </a:r>
            <a:endParaRPr lang="en-US" dirty="0"/>
          </a:p>
        </p:txBody>
      </p:sp>
      <p:sp>
        <p:nvSpPr>
          <p:cNvPr id="3" name="Content Placeholder 2"/>
          <p:cNvSpPr>
            <a:spLocks noGrp="1"/>
          </p:cNvSpPr>
          <p:nvPr>
            <p:ph idx="1"/>
          </p:nvPr>
        </p:nvSpPr>
        <p:spPr/>
        <p:txBody>
          <a:bodyPr/>
          <a:lstStyle/>
          <a:p>
            <a:r>
              <a:rPr lang="en-US" dirty="0" smtClean="0"/>
              <a:t>Many animals learn the landmarks in their environment, creating a mental map</a:t>
            </a:r>
          </a:p>
          <a:p>
            <a:pPr lvl="1"/>
            <a:r>
              <a:rPr lang="en-US" dirty="0" smtClean="0"/>
              <a:t>Example: </a:t>
            </a:r>
          </a:p>
          <a:p>
            <a:pPr lvl="2"/>
            <a:r>
              <a:rPr lang="en-US" dirty="0" smtClean="0"/>
              <a:t>Young whooping cranes follow older birds to learn the route of their long seasonal migration</a:t>
            </a:r>
          </a:p>
          <a:p>
            <a:pPr lvl="2"/>
            <a:r>
              <a:rPr lang="en-US" dirty="0" smtClean="0"/>
              <a:t>A bird’s ability to remember the route improves with repeated trips</a:t>
            </a:r>
            <a:endParaRPr lang="en-US" dirty="0"/>
          </a:p>
        </p:txBody>
      </p:sp>
    </p:spTree>
    <p:extLst>
      <p:ext uri="{BB962C8B-B14F-4D97-AF65-F5344CB8AC3E}">
        <p14:creationId xmlns:p14="http://schemas.microsoft.com/office/powerpoint/2010/main" val="784379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Social Learning</a:t>
            </a:r>
            <a:endParaRPr lang="en-US" dirty="0"/>
          </a:p>
        </p:txBody>
      </p:sp>
      <p:sp>
        <p:nvSpPr>
          <p:cNvPr id="3" name="Content Placeholder 2"/>
          <p:cNvSpPr>
            <a:spLocks noGrp="1"/>
          </p:cNvSpPr>
          <p:nvPr>
            <p:ph idx="1"/>
          </p:nvPr>
        </p:nvSpPr>
        <p:spPr/>
        <p:txBody>
          <a:bodyPr/>
          <a:lstStyle/>
          <a:p>
            <a:r>
              <a:rPr lang="en-US" smtClean="0"/>
              <a:t>Animals also learn the details of their social landscape</a:t>
            </a:r>
          </a:p>
          <a:p>
            <a:pPr lvl="1"/>
            <a:r>
              <a:rPr lang="en-US" smtClean="0"/>
              <a:t>Many animals learn to recognize mates, offspring, or competitors by their appearance, calls, odor, or some combination of cues. </a:t>
            </a:r>
          </a:p>
          <a:p>
            <a:pPr lvl="1"/>
            <a:r>
              <a:rPr lang="en-US" smtClean="0"/>
              <a:t>Example: two male lobsters that meet up for the first time will fight; later the loser will actively avoid the winner</a:t>
            </a:r>
            <a:endParaRPr lang="en-US" dirty="0"/>
          </a:p>
        </p:txBody>
      </p:sp>
    </p:spTree>
    <p:extLst>
      <p:ext uri="{BB962C8B-B14F-4D97-AF65-F5344CB8AC3E}">
        <p14:creationId xmlns:p14="http://schemas.microsoft.com/office/powerpoint/2010/main" val="527058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Imitative Learning</a:t>
            </a:r>
            <a:endParaRPr lang="en-US" dirty="0"/>
          </a:p>
        </p:txBody>
      </p:sp>
      <p:sp>
        <p:nvSpPr>
          <p:cNvPr id="3" name="Content Placeholder 2"/>
          <p:cNvSpPr>
            <a:spLocks noGrp="1"/>
          </p:cNvSpPr>
          <p:nvPr>
            <p:ph idx="1"/>
          </p:nvPr>
        </p:nvSpPr>
        <p:spPr/>
        <p:txBody>
          <a:bodyPr/>
          <a:lstStyle/>
          <a:p>
            <a:r>
              <a:rPr lang="en-US" smtClean="0"/>
              <a:t>An animal copies behavior it observes in another individual</a:t>
            </a:r>
          </a:p>
          <a:p>
            <a:pPr lvl="1"/>
            <a:r>
              <a:rPr lang="en-US" smtClean="0"/>
              <a:t>Example: a chimpanzee strips leaves from branches to make a “fishing stick” for use in capturing termites as food</a:t>
            </a:r>
          </a:p>
          <a:p>
            <a:pPr lvl="2"/>
            <a:r>
              <a:rPr lang="en-US" smtClean="0"/>
              <a:t>Different groups of chimpanzees use different methods of tool shaping and insect fishing</a:t>
            </a:r>
          </a:p>
          <a:p>
            <a:pPr lvl="2"/>
            <a:r>
              <a:rPr lang="en-US" smtClean="0"/>
              <a:t>In each group, young individuals learn by imitating behavior of others</a:t>
            </a:r>
            <a:endParaRPr lang="en-US" dirty="0"/>
          </a:p>
        </p:txBody>
      </p:sp>
    </p:spTree>
    <p:extLst>
      <p:ext uri="{BB962C8B-B14F-4D97-AF65-F5344CB8AC3E}">
        <p14:creationId xmlns:p14="http://schemas.microsoft.com/office/powerpoint/2010/main" val="1176170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39.1 Factors Affecting Behavior</a:t>
            </a:r>
            <a:endParaRPr lang="en-US" dirty="0"/>
          </a:p>
        </p:txBody>
      </p:sp>
      <p:sp>
        <p:nvSpPr>
          <p:cNvPr id="6147" name="Content Placeholder 2"/>
          <p:cNvSpPr>
            <a:spLocks noGrp="1"/>
          </p:cNvSpPr>
          <p:nvPr>
            <p:ph idx="1"/>
          </p:nvPr>
        </p:nvSpPr>
        <p:spPr>
          <a:xfrm>
            <a:off x="457200" y="1295400"/>
            <a:ext cx="8382000" cy="4830763"/>
          </a:xfrm>
        </p:spPr>
        <p:txBody>
          <a:bodyPr/>
          <a:lstStyle/>
          <a:p>
            <a:r>
              <a:rPr lang="en-US" altLang="en-US" sz="2800" dirty="0" smtClean="0"/>
              <a:t>Much variation in behavior within or among species results from inherited differences</a:t>
            </a:r>
          </a:p>
          <a:p>
            <a:r>
              <a:rPr lang="en-US" altLang="en-US" sz="2800" dirty="0" smtClean="0"/>
              <a:t>Behavior can be influenced</a:t>
            </a:r>
          </a:p>
          <a:p>
            <a:pPr lvl="1"/>
            <a:r>
              <a:rPr lang="en-US" altLang="en-US" sz="2400" dirty="0" smtClean="0"/>
              <a:t>Proximate causes include genes and epigenetic factors that specify the behavior, the physiological mechanisms that bring about the behavior, and environmental factors that influence and elicit the behavior</a:t>
            </a:r>
          </a:p>
          <a:p>
            <a:pPr lvl="1"/>
            <a:r>
              <a:rPr lang="en-US" altLang="en-US" sz="2400" dirty="0" smtClean="0"/>
              <a:t>Ultimate causes are the evolutionary factors that shaped it</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19169" y="0"/>
            <a:ext cx="8032638" cy="1004011"/>
          </a:xfrm>
        </p:spPr>
        <p:txBody>
          <a:bodyPr/>
          <a:lstStyle/>
          <a:p>
            <a:r>
              <a:rPr lang="en-US" altLang="en-US" dirty="0" smtClean="0"/>
              <a:t>Learned Behaviors</a:t>
            </a:r>
            <a:endParaRPr lang="en-US" dirty="0"/>
          </a:p>
        </p:txBody>
      </p:sp>
      <p:pic>
        <p:nvPicPr>
          <p:cNvPr id="7" name="Picture Placeholder 6" descr="A figure shows three photos A, B and C, one below the other. The first photo shows imprinting. It shows an inset of a duck with six of its young ones, in yellow and brown color following behind it. An animal behaviorist is also shown at the right in a grass field, carrying a bucket on his left hand and a binocular around his neck. Three young ones is shown in the main photo at a small distance from him. The text below the image reads as, “Imprinting. Nobel laureate and animal behaviorist Konrad Lorenz with geese that imprinted on him. The inset photos shows a more common result of imprinting.” The second photo shows two lobsters with their heads facing each other and the legs in a raised position inside a glass box. The text below the image reads as, “Social learning. Captive male lobsters fight at their first meeting. The loser remembers the winner’s scent and avoids him. Without another meeting, memory of the defeat lasts up to two weeks.” The third photo shows three chimpanzee’s, sitting on a small brown colored hill like structure over which thin branch without leaves is shown in the middle. The text below the image reads as, “Imitative learning. Chimpanzees use sticks as tools for extracting tasty termites from a nest. The method of shaping the stick and catching termites is learned from imitation.”&#10;"/>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538814" y="1295400"/>
            <a:ext cx="2066373" cy="4845920"/>
          </a:xfrm>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39.3 Animal Communication</a:t>
            </a:r>
            <a:endParaRPr lang="en-US" dirty="0"/>
          </a:p>
        </p:txBody>
      </p:sp>
      <p:sp>
        <p:nvSpPr>
          <p:cNvPr id="24579" name="Content Placeholder 2"/>
          <p:cNvSpPr>
            <a:spLocks noGrp="1"/>
          </p:cNvSpPr>
          <p:nvPr>
            <p:ph idx="1"/>
          </p:nvPr>
        </p:nvSpPr>
        <p:spPr/>
        <p:txBody>
          <a:bodyPr/>
          <a:lstStyle/>
          <a:p>
            <a:r>
              <a:rPr lang="en-US" altLang="en-US" dirty="0" smtClean="0"/>
              <a:t>Evolved cues that transmit information from one member of a species to another</a:t>
            </a:r>
          </a:p>
          <a:p>
            <a:r>
              <a:rPr lang="en-US" altLang="en-US" dirty="0" smtClean="0"/>
              <a:t>Animal communication signal can only evolve if communication benefits both signal senders and signal receivers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Types of Communication Signals</a:t>
            </a:r>
            <a:endParaRPr lang="en-US" dirty="0"/>
          </a:p>
        </p:txBody>
      </p:sp>
      <p:sp>
        <p:nvSpPr>
          <p:cNvPr id="25603" name="Content Placeholder 2"/>
          <p:cNvSpPr>
            <a:spLocks noGrp="1"/>
          </p:cNvSpPr>
          <p:nvPr>
            <p:ph idx="1"/>
          </p:nvPr>
        </p:nvSpPr>
        <p:spPr/>
        <p:txBody>
          <a:bodyPr/>
          <a:lstStyle/>
          <a:p>
            <a:r>
              <a:rPr lang="en-US" altLang="en-US" dirty="0" smtClean="0"/>
              <a:t>Pheromones are chemical signals</a:t>
            </a:r>
          </a:p>
          <a:p>
            <a:pPr lvl="1"/>
            <a:r>
              <a:rPr lang="en-US" altLang="en-US" dirty="0" smtClean="0"/>
              <a:t>Examples: honeybee alarm pheromone, sex attractants, priming pheromones</a:t>
            </a:r>
          </a:p>
          <a:p>
            <a:r>
              <a:rPr lang="en-US" altLang="en-US" dirty="0" smtClean="0"/>
              <a:t>Bird song and other animal calls are acoustical signals</a:t>
            </a:r>
          </a:p>
          <a:p>
            <a:pPr lvl="1"/>
            <a:r>
              <a:rPr lang="en-US" altLang="en-US" dirty="0" smtClean="0"/>
              <a:t>Attracts mates, defines territories, and conveys alarms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altLang="en-US" dirty="0" smtClean="0"/>
              <a:t>How and Why Do Animals Communicate?</a:t>
            </a:r>
            <a:endParaRPr lang="en-US" dirty="0"/>
          </a:p>
        </p:txBody>
      </p:sp>
      <p:sp>
        <p:nvSpPr>
          <p:cNvPr id="26627" name="Content Placeholder 2"/>
          <p:cNvSpPr>
            <a:spLocks noGrp="1"/>
          </p:cNvSpPr>
          <p:nvPr>
            <p:ph idx="1"/>
          </p:nvPr>
        </p:nvSpPr>
        <p:spPr/>
        <p:txBody>
          <a:bodyPr/>
          <a:lstStyle/>
          <a:p>
            <a:r>
              <a:rPr lang="en-US" altLang="en-US" dirty="0" smtClean="0"/>
              <a:t>Most bird courtship involves coordinated visual communication</a:t>
            </a:r>
          </a:p>
          <a:p>
            <a:r>
              <a:rPr lang="en-US" altLang="en-US" dirty="0" smtClean="0"/>
              <a:t>Threat displays demonstrate each individual’s strength and how well armed it is</a:t>
            </a:r>
          </a:p>
          <a:p>
            <a:r>
              <a:rPr lang="en-US" altLang="en-US" dirty="0" smtClean="0"/>
              <a:t>Honeybees use tactile displays to communicate the distance to a food source and its direction relative to the sun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76200"/>
            <a:ext cx="8032638" cy="1004011"/>
          </a:xfrm>
        </p:spPr>
        <p:txBody>
          <a:bodyPr/>
          <a:lstStyle/>
          <a:p>
            <a:r>
              <a:rPr lang="en-US" dirty="0" smtClean="0"/>
              <a:t>Vertebrate Communication</a:t>
            </a:r>
            <a:endParaRPr lang="en-US" dirty="0"/>
          </a:p>
        </p:txBody>
      </p:sp>
      <p:pic>
        <p:nvPicPr>
          <p:cNvPr id="7" name="Picture Placeholder 6" descr="A figure shows three images A, B and C. The first photo shows a squirrel in a standing position, with two legs wide apart and two hands at the top with its mouth wide opened. The text below reads as, “Ground squirrel giving an alarm call.” The second photo shows a pair of bird in a flying position from the river water with its feathers shown upwards and folded head in front. The text below reads as, “Courtship display in grebes; the birds move in unison.” The third photo shows a lizard with its mouth wide opened and its hands, legs and a long tail resting on the sand. The text below the image reads as, “Threat display of a male collared lizard. This display allows rival males to assess one another’s strengths without engaging in a potential damaging fight.”&#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2707178" y="1572652"/>
            <a:ext cx="3729644" cy="4599548"/>
          </a:xfrm>
          <a:prstGeom prst="rect">
            <a:avLst/>
          </a:prstGeom>
        </p:spPr>
      </p:pic>
    </p:spTree>
    <p:extLst>
      <p:ext uri="{BB962C8B-B14F-4D97-AF65-F5344CB8AC3E}">
        <p14:creationId xmlns:p14="http://schemas.microsoft.com/office/powerpoint/2010/main" val="2816218035"/>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76200"/>
            <a:ext cx="8032638" cy="1004011"/>
          </a:xfrm>
        </p:spPr>
        <p:txBody>
          <a:bodyPr/>
          <a:lstStyle/>
          <a:p>
            <a:r>
              <a:rPr lang="en-US" dirty="0" smtClean="0"/>
              <a:t>The Waggle Dance</a:t>
            </a:r>
            <a:endParaRPr lang="en-US" dirty="0"/>
          </a:p>
        </p:txBody>
      </p:sp>
      <p:pic>
        <p:nvPicPr>
          <p:cNvPr id="6" name="Picture Placeholder 5" descr="A figure shows twllustrations A and B. At the top left, small round like structure with orange colored, triangular shaped structure all around its surface is shown labeled as, “Sun” inside it, in a yellow background. From the center of this structure, number of small dots is shown in a straight line downwards, after which a honeybee sitting on a purple colored flower is labeled as, “food” after which the dots extends downwards, till the center of a grey and blue colored small hut like structure labeled as, “hive” with a small black colored dot. Below this the round shaped structure labeled as, “sun” is shown from which number of dots in a straight line, extends till the center of the blue and grey colored hut like structure, where a small black colored dot is shown. After this, dots extends in a slanting line and an angle is marked between two dotted lines marked as 120°. At the end, a honeybee sitting over a purple colored flower is shown. Next to this image, at the top right, a honeybee is shown at the center, inside a square shaped structure in a yellow back ground. A black colored circular outline curved inside from the top with two downward arrows at the center of the outline is shown. The text below the image reads as, “When the waggle portion of the dance (wiggly portion) runs up the surface of the vertically oriented comb, workers fly in the direction of the sun to locate the food.” Below this, same structure as the first image is shown except that, at the center dotted lines are shown from top to bottom and the honeybee is shown in a slanting position marked at an angle of 120°. The text below the image reads as, “When the waggle portion of the dance runs at an angle (in this case 120°) relative to vertical, the workers fly at the same angle relative to the position of the sun to locate the food.”&#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2901950" y="1219200"/>
            <a:ext cx="3340100" cy="4952750"/>
          </a:xfrm>
          <a:prstGeom prst="rect">
            <a:avLst/>
          </a:prstGeom>
        </p:spPr>
      </p:pic>
    </p:spTree>
    <p:extLst>
      <p:ext uri="{BB962C8B-B14F-4D97-AF65-F5344CB8AC3E}">
        <p14:creationId xmlns:p14="http://schemas.microsoft.com/office/powerpoint/2010/main" val="2662641425"/>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Eavesdroppers and Fake Signals</a:t>
            </a:r>
            <a:endParaRPr lang="en-US" dirty="0"/>
          </a:p>
        </p:txBody>
      </p:sp>
      <p:sp>
        <p:nvSpPr>
          <p:cNvPr id="27651" name="Content Placeholder 2"/>
          <p:cNvSpPr>
            <a:spLocks noGrp="1"/>
          </p:cNvSpPr>
          <p:nvPr>
            <p:ph idx="1"/>
          </p:nvPr>
        </p:nvSpPr>
        <p:spPr/>
        <p:txBody>
          <a:bodyPr/>
          <a:lstStyle/>
          <a:p>
            <a:r>
              <a:rPr lang="en-US" altLang="en-US" dirty="0" smtClean="0"/>
              <a:t>Predators sometimes use the signaling systems of their prey against them</a:t>
            </a:r>
          </a:p>
          <a:p>
            <a:r>
              <a:rPr lang="en-US" altLang="en-US" dirty="0" smtClean="0"/>
              <a:t>Frog-eating bats follow the frogs’ mating calls to find food</a:t>
            </a:r>
          </a:p>
          <a:p>
            <a:r>
              <a:rPr lang="en-US" altLang="en-US" dirty="0" smtClean="0"/>
              <a:t>Predatory female fireflies imitate flashing of prey species to attract food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39.4 Reproductive and Parenting Behavior</a:t>
            </a:r>
            <a:endParaRPr lang="en-US" dirty="0"/>
          </a:p>
        </p:txBody>
      </p:sp>
      <p:sp>
        <p:nvSpPr>
          <p:cNvPr id="30723" name="Content Placeholder 2"/>
          <p:cNvSpPr>
            <a:spLocks noGrp="1"/>
          </p:cNvSpPr>
          <p:nvPr>
            <p:ph idx="1"/>
          </p:nvPr>
        </p:nvSpPr>
        <p:spPr/>
        <p:txBody>
          <a:bodyPr/>
          <a:lstStyle/>
          <a:p>
            <a:r>
              <a:rPr lang="en-US" altLang="en-US" dirty="0" smtClean="0"/>
              <a:t>Mating systems</a:t>
            </a:r>
          </a:p>
          <a:p>
            <a:pPr lvl="1"/>
            <a:r>
              <a:rPr lang="en-US" altLang="en-US" dirty="0" smtClean="0"/>
              <a:t>Promiscuous: multiple mates for both sexes</a:t>
            </a:r>
          </a:p>
          <a:p>
            <a:pPr lvl="1"/>
            <a:r>
              <a:rPr lang="en-US" altLang="en-US" dirty="0" smtClean="0"/>
              <a:t>Polygynous: multiple mates for males only</a:t>
            </a:r>
          </a:p>
          <a:p>
            <a:pPr lvl="1"/>
            <a:r>
              <a:rPr lang="en-US" altLang="en-US" dirty="0" smtClean="0"/>
              <a:t>Polyandrous: multiple mates for females only</a:t>
            </a:r>
          </a:p>
          <a:p>
            <a:pPr lvl="1"/>
            <a:r>
              <a:rPr lang="en-US" altLang="en-US" dirty="0" smtClean="0"/>
              <a:t>Monogamous: a single mate for both sexes</a:t>
            </a:r>
          </a:p>
          <a:p>
            <a:r>
              <a:rPr lang="en-US" altLang="en-US" dirty="0" smtClean="0"/>
              <a:t>Sexual selection occurs when males or females of a species compete for access to mates, or when they are choosy about their mates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Selecting Mates</a:t>
            </a:r>
            <a:endParaRPr lang="en-US" dirty="0"/>
          </a:p>
        </p:txBody>
      </p:sp>
      <p:sp>
        <p:nvSpPr>
          <p:cNvPr id="31747" name="Content Placeholder 2"/>
          <p:cNvSpPr>
            <a:spLocks noGrp="1"/>
          </p:cNvSpPr>
          <p:nvPr>
            <p:ph idx="1"/>
          </p:nvPr>
        </p:nvSpPr>
        <p:spPr/>
        <p:txBody>
          <a:bodyPr/>
          <a:lstStyle/>
          <a:p>
            <a:r>
              <a:rPr lang="en-US" altLang="en-US" dirty="0" smtClean="0"/>
              <a:t>Sexual selection favors characteristics that provide a competitive advantage in attracting and retaining mates</a:t>
            </a:r>
          </a:p>
          <a:p>
            <a:pPr lvl="1"/>
            <a:r>
              <a:rPr lang="en-US" altLang="en-US" dirty="0" smtClean="0"/>
              <a:t>Males usually maximize their reproductive success by mating as many times as possible</a:t>
            </a:r>
          </a:p>
          <a:p>
            <a:pPr lvl="1"/>
            <a:r>
              <a:rPr lang="en-US" altLang="en-US" dirty="0" smtClean="0"/>
              <a:t>Females are more likely than males to turn down opportunities to breed with a low-quality individual</a:t>
            </a:r>
          </a:p>
          <a:p>
            <a:pPr lvl="2"/>
            <a:r>
              <a:rPr lang="en-US" altLang="en-US" dirty="0" smtClean="0"/>
              <a:t>Females usually chose mates based on their ability to provide necessary resources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76200"/>
            <a:ext cx="8032638" cy="1004011"/>
          </a:xfrm>
        </p:spPr>
        <p:txBody>
          <a:bodyPr/>
          <a:lstStyle/>
          <a:p>
            <a:r>
              <a:rPr lang="en-US" dirty="0" smtClean="0"/>
              <a:t>Courtship Behaviors</a:t>
            </a:r>
            <a:endParaRPr lang="en-US" dirty="0"/>
          </a:p>
        </p:txBody>
      </p:sp>
      <p:pic>
        <p:nvPicPr>
          <p:cNvPr id="6" name="Picture Placeholder 5" descr="A figure shows three photos A, B and C. The first photo shows a fly resting on a branch with two thin legs holding the branch in front and the other two legs holding a white colored insect. The text below reads as, “Male hangingfly dangling a moth as a gift for a potential mate.” The second photo shows crab waving his enlarged claw in a raised position from the ground with its eyes opened up shown. The text below reads as, “Male fiddler crab waving his one enlarged claw to attract a female to his burrow.” The photo shows a black and white colored bird standing in the ground, with white colored sacs on the chest inflated and brown colored feathers raised up like a pointed arrow in an arc shape at the back. The text below reads as, “Male sage grouse on his portion of a communal display ground (a lek), where he will dance, inflate the sacs on his chest and make gurgling calls.”&#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423127" y="2209800"/>
            <a:ext cx="8263673" cy="2895600"/>
          </a:xfrm>
          <a:prstGeom prst="rect">
            <a:avLst/>
          </a:prstGeom>
        </p:spPr>
      </p:pic>
    </p:spTree>
    <p:extLst>
      <p:ext uri="{BB962C8B-B14F-4D97-AF65-F5344CB8AC3E}">
        <p14:creationId xmlns:p14="http://schemas.microsoft.com/office/powerpoint/2010/main" val="285102024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Foraging in Fruit Flies</a:t>
            </a:r>
            <a:endParaRPr lang="en-US" dirty="0"/>
          </a:p>
        </p:txBody>
      </p:sp>
      <p:sp>
        <p:nvSpPr>
          <p:cNvPr id="12291" name="Content Placeholder 2"/>
          <p:cNvSpPr>
            <a:spLocks noGrp="1"/>
          </p:cNvSpPr>
          <p:nvPr>
            <p:ph idx="1"/>
          </p:nvPr>
        </p:nvSpPr>
        <p:spPr/>
        <p:txBody>
          <a:bodyPr/>
          <a:lstStyle/>
          <a:p>
            <a:r>
              <a:rPr lang="en-US" altLang="en-US" dirty="0" smtClean="0"/>
              <a:t>One way to study behavior is to study variation within a species</a:t>
            </a:r>
          </a:p>
          <a:p>
            <a:pPr lvl="1"/>
            <a:r>
              <a:rPr lang="en-US" altLang="en-US" dirty="0" smtClean="0"/>
              <a:t>Example: Fruit fly larvae eat yeast on decaying fruit</a:t>
            </a:r>
          </a:p>
          <a:p>
            <a:pPr lvl="2"/>
            <a:r>
              <a:rPr lang="en-US" altLang="en-US" dirty="0" smtClean="0"/>
              <a:t>70% “rovers”; 30% “sitters”</a:t>
            </a:r>
          </a:p>
          <a:p>
            <a:pPr lvl="1"/>
            <a:r>
              <a:rPr lang="en-US" altLang="en-US" dirty="0" smtClean="0"/>
              <a:t>The </a:t>
            </a:r>
            <a:r>
              <a:rPr lang="en-US" altLang="en-US" i="1" dirty="0" smtClean="0"/>
              <a:t>foraging</a:t>
            </a:r>
            <a:r>
              <a:rPr lang="en-US" altLang="en-US" dirty="0" smtClean="0"/>
              <a:t> gene controls this behavior</a:t>
            </a:r>
          </a:p>
          <a:p>
            <a:pPr lvl="2"/>
            <a:r>
              <a:rPr lang="en-US" altLang="en-US" dirty="0" smtClean="0"/>
              <a:t>Dominant allele = rover phenotype</a:t>
            </a:r>
          </a:p>
          <a:p>
            <a:pPr lvl="2"/>
            <a:r>
              <a:rPr lang="en-US" altLang="en-US" dirty="0" smtClean="0"/>
              <a:t>Homozygous recessive = sitter phenotype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Territory</a:t>
            </a:r>
            <a:endParaRPr lang="en-US" dirty="0"/>
          </a:p>
        </p:txBody>
      </p:sp>
      <p:sp>
        <p:nvSpPr>
          <p:cNvPr id="33795" name="Content Placeholder 2"/>
          <p:cNvSpPr>
            <a:spLocks noGrp="1"/>
          </p:cNvSpPr>
          <p:nvPr>
            <p:ph idx="1"/>
          </p:nvPr>
        </p:nvSpPr>
        <p:spPr/>
        <p:txBody>
          <a:bodyPr/>
          <a:lstStyle/>
          <a:p>
            <a:r>
              <a:rPr lang="en-US" altLang="en-US" dirty="0" smtClean="0"/>
              <a:t>Region that an animal or animals occupy and defend against competitors</a:t>
            </a:r>
          </a:p>
          <a:p>
            <a:pPr lvl="1"/>
            <a:r>
              <a:rPr lang="en-US" altLang="en-US" dirty="0" smtClean="0"/>
              <a:t>In species such as lions, elk, elephant seals, and bison;  females cluster around a necessary resource, and males may hold a territory that they defend from others</a:t>
            </a:r>
          </a:p>
          <a:p>
            <a:pPr lvl="1"/>
            <a:r>
              <a:rPr lang="en-US" altLang="en-US" dirty="0" smtClean="0"/>
              <a:t>The territory holder mates with all females in his territory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Sexual Dimorphism</a:t>
            </a:r>
            <a:endParaRPr lang="en-US" dirty="0"/>
          </a:p>
        </p:txBody>
      </p:sp>
      <p:sp>
        <p:nvSpPr>
          <p:cNvPr id="34819" name="Content Placeholder 2"/>
          <p:cNvSpPr>
            <a:spLocks noGrp="1"/>
          </p:cNvSpPr>
          <p:nvPr>
            <p:ph idx="1"/>
          </p:nvPr>
        </p:nvSpPr>
        <p:spPr/>
        <p:txBody>
          <a:bodyPr>
            <a:normAutofit lnSpcReduction="10000"/>
          </a:bodyPr>
          <a:lstStyle/>
          <a:p>
            <a:r>
              <a:rPr lang="en-US" altLang="en-US" dirty="0" smtClean="0"/>
              <a:t>Distinct male and female phenotypes</a:t>
            </a:r>
          </a:p>
          <a:p>
            <a:pPr lvl="1"/>
            <a:r>
              <a:rPr lang="en-US" altLang="en-US" dirty="0" smtClean="0"/>
              <a:t>Example: Large claws in male fiddler crabs</a:t>
            </a:r>
          </a:p>
          <a:p>
            <a:r>
              <a:rPr lang="en-US" altLang="en-US" dirty="0" smtClean="0"/>
              <a:t>When females choose among a group of displaying males or males defend a mating territory, nearly all females mate, but many males do not</a:t>
            </a:r>
          </a:p>
          <a:p>
            <a:pPr lvl="1"/>
            <a:r>
              <a:rPr lang="en-US" altLang="en-US" dirty="0" smtClean="0"/>
              <a:t>These systems impose strong selective pressure for mating-related traits on males</a:t>
            </a:r>
          </a:p>
          <a:p>
            <a:r>
              <a:rPr lang="en-US" altLang="en-US" dirty="0" err="1"/>
              <a:t>Lek</a:t>
            </a:r>
            <a:r>
              <a:rPr lang="en-US" altLang="en-US" dirty="0"/>
              <a:t> </a:t>
            </a:r>
          </a:p>
          <a:p>
            <a:pPr lvl="1"/>
            <a:r>
              <a:rPr lang="en-US" altLang="en-US" dirty="0"/>
              <a:t>Of some birds, a communal mating display area for males</a:t>
            </a:r>
          </a:p>
          <a:p>
            <a:pPr lvl="1"/>
            <a:r>
              <a:rPr lang="en-US" altLang="en-US" dirty="0"/>
              <a:t>Male grouse converge at a </a:t>
            </a:r>
            <a:r>
              <a:rPr lang="en-US" altLang="en-US" dirty="0" err="1"/>
              <a:t>lek</a:t>
            </a:r>
            <a:r>
              <a:rPr lang="en-US" altLang="en-US" dirty="0"/>
              <a:t> to attract a mate by displaying, dancing, and calling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Parental Care (1 of 3)</a:t>
            </a:r>
            <a:endParaRPr lang="en-US" dirty="0"/>
          </a:p>
        </p:txBody>
      </p:sp>
      <p:sp>
        <p:nvSpPr>
          <p:cNvPr id="37891" name="Content Placeholder 2"/>
          <p:cNvSpPr>
            <a:spLocks noGrp="1"/>
          </p:cNvSpPr>
          <p:nvPr>
            <p:ph idx="1"/>
          </p:nvPr>
        </p:nvSpPr>
        <p:spPr/>
        <p:txBody>
          <a:bodyPr/>
          <a:lstStyle/>
          <a:p>
            <a:r>
              <a:rPr lang="en-US" altLang="en-US" dirty="0" smtClean="0"/>
              <a:t>Parental care requires time and energy that an individual could otherwise invest in reproducing again</a:t>
            </a:r>
          </a:p>
          <a:p>
            <a:r>
              <a:rPr lang="en-US" altLang="en-US" dirty="0" smtClean="0"/>
              <a:t>Evolution of parental care requires that benefits to a parent (increased offspring survival) be greater than the cost (lost reproductive opportunity)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Parental Care (2 of 3)</a:t>
            </a:r>
            <a:endParaRPr lang="en-US" dirty="0"/>
          </a:p>
        </p:txBody>
      </p:sp>
      <p:sp>
        <p:nvSpPr>
          <p:cNvPr id="3" name="Content Placeholder 2"/>
          <p:cNvSpPr>
            <a:spLocks noGrp="1"/>
          </p:cNvSpPr>
          <p:nvPr>
            <p:ph idx="1"/>
          </p:nvPr>
        </p:nvSpPr>
        <p:spPr/>
        <p:txBody>
          <a:bodyPr/>
          <a:lstStyle/>
          <a:p>
            <a:r>
              <a:rPr lang="en-US" dirty="0" smtClean="0"/>
              <a:t>Most fishes provide no parental care, but in those that do, this duty usually falls to the male</a:t>
            </a:r>
          </a:p>
          <a:p>
            <a:r>
              <a:rPr lang="en-US" dirty="0" smtClean="0"/>
              <a:t>In birds, two-parent care is most common</a:t>
            </a:r>
          </a:p>
          <a:p>
            <a:r>
              <a:rPr lang="en-US" dirty="0" smtClean="0"/>
              <a:t>In about 90% of mammals, the female rears young</a:t>
            </a:r>
          </a:p>
          <a:p>
            <a:pPr lvl="1"/>
            <a:r>
              <a:rPr lang="en-US" dirty="0" smtClean="0"/>
              <a:t>Both sexes participate in the remaining 10% of mammals</a:t>
            </a:r>
            <a:endParaRPr lang="en-US" dirty="0"/>
          </a:p>
        </p:txBody>
      </p:sp>
    </p:spTree>
    <p:extLst>
      <p:ext uri="{BB962C8B-B14F-4D97-AF65-F5344CB8AC3E}">
        <p14:creationId xmlns:p14="http://schemas.microsoft.com/office/powerpoint/2010/main" val="1540783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76200"/>
            <a:ext cx="8032638" cy="1004011"/>
          </a:xfrm>
        </p:spPr>
        <p:txBody>
          <a:bodyPr/>
          <a:lstStyle/>
          <a:p>
            <a:r>
              <a:rPr lang="en-US" dirty="0" smtClean="0"/>
              <a:t>Parental Care (3 of 3)</a:t>
            </a:r>
            <a:endParaRPr lang="en-US" dirty="0"/>
          </a:p>
        </p:txBody>
      </p:sp>
      <p:pic>
        <p:nvPicPr>
          <p:cNvPr id="11" name="Picture Placeholder 10" descr="A figure shows three photos A, B and C. The first photo shows a dark blue and black color fish, resting on number of pink colored eggs in a white colored bubble back ground. The text below the photo reads as, “Male sergeant majors, guard eggs (pink) until they hatch.” The second photo shows a nest in which two birds at left and right and in between three to four chicks is shown with one bird feeding the chick and another bird is guarding them. The text below the photo reads as, “Male and female terns cooperate in the care of their chicks.” The third photo shows a big brown colored mother bear in a grass land with its small baby bear standing by its side. The text below the photo reads as, “A female grizzly bear cared for her cub for as long as two years.”&#10;"/>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200400" y="1219200"/>
            <a:ext cx="2505249" cy="4967830"/>
          </a:xfrm>
        </p:spPr>
      </p:pic>
    </p:spTree>
    <p:extLst>
      <p:ext uri="{BB962C8B-B14F-4D97-AF65-F5344CB8AC3E}">
        <p14:creationId xmlns:p14="http://schemas.microsoft.com/office/powerpoint/2010/main" val="2666662318"/>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39.5 Group Living and Social Behavior</a:t>
            </a:r>
            <a:endParaRPr lang="en-US" dirty="0"/>
          </a:p>
        </p:txBody>
      </p:sp>
      <p:sp>
        <p:nvSpPr>
          <p:cNvPr id="39939" name="Content Placeholder 2"/>
          <p:cNvSpPr>
            <a:spLocks noGrp="1"/>
          </p:cNvSpPr>
          <p:nvPr>
            <p:ph idx="1"/>
          </p:nvPr>
        </p:nvSpPr>
        <p:spPr/>
        <p:txBody>
          <a:bodyPr/>
          <a:lstStyle/>
          <a:p>
            <a:r>
              <a:rPr lang="en-US" altLang="en-US" dirty="0" smtClean="0"/>
              <a:t>Many animals benefit by clustering in groups</a:t>
            </a:r>
          </a:p>
          <a:p>
            <a:r>
              <a:rPr lang="en-US" altLang="en-US" dirty="0" smtClean="0"/>
              <a:t>Some groups are temporary, like schools of fish; others such as prairie dog colonies or wolf packs are more permanent</a:t>
            </a:r>
          </a:p>
          <a:p>
            <a:r>
              <a:rPr lang="en-US" altLang="en-US" dirty="0" smtClean="0"/>
              <a:t>A tendency to group together, whether briefly or for the longer term, will evolve only if the benefits of being near others outweigh the costs</a:t>
            </a:r>
            <a:endParaRPr lang="en-US"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Benefits of Grouping (1 of 4)</a:t>
            </a:r>
            <a:endParaRPr lang="en-US" dirty="0"/>
          </a:p>
        </p:txBody>
      </p:sp>
      <p:sp>
        <p:nvSpPr>
          <p:cNvPr id="41987" name="Content Placeholder 2"/>
          <p:cNvSpPr>
            <a:spLocks noGrp="1"/>
          </p:cNvSpPr>
          <p:nvPr>
            <p:ph idx="1"/>
          </p:nvPr>
        </p:nvSpPr>
        <p:spPr/>
        <p:txBody>
          <a:bodyPr/>
          <a:lstStyle/>
          <a:p>
            <a:r>
              <a:rPr lang="en-US" altLang="en-US" dirty="0" smtClean="0"/>
              <a:t>Selfish herd effect</a:t>
            </a:r>
          </a:p>
          <a:p>
            <a:pPr lvl="1"/>
            <a:r>
              <a:rPr lang="en-US" altLang="en-US" dirty="0" smtClean="0"/>
              <a:t>Groups can emerge from the collective tendencies of individuals to reduce their risk of danger by drawing near one another</a:t>
            </a:r>
          </a:p>
          <a:p>
            <a:pPr lvl="2"/>
            <a:r>
              <a:rPr lang="en-US" altLang="en-US" dirty="0" smtClean="0"/>
              <a:t>Multiple individuals are then on watch</a:t>
            </a:r>
          </a:p>
          <a:p>
            <a:pPr lvl="1"/>
            <a:r>
              <a:rPr lang="en-US" altLang="en-US" dirty="0" smtClean="0"/>
              <a:t>Some animals warn others of approaching predators</a:t>
            </a:r>
          </a:p>
          <a:p>
            <a:pPr lvl="1"/>
            <a:r>
              <a:rPr lang="en-US" altLang="en-US" dirty="0" smtClean="0"/>
              <a:t>In other cases, group members simply run together when one member begins fleeing</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Benefits of Grouping (2 of 4)</a:t>
            </a:r>
            <a:endParaRPr lang="en-US" dirty="0"/>
          </a:p>
        </p:txBody>
      </p:sp>
      <p:sp>
        <p:nvSpPr>
          <p:cNvPr id="40963" name="Content Placeholder 2"/>
          <p:cNvSpPr>
            <a:spLocks noGrp="1"/>
          </p:cNvSpPr>
          <p:nvPr>
            <p:ph idx="1"/>
          </p:nvPr>
        </p:nvSpPr>
        <p:spPr/>
        <p:txBody>
          <a:bodyPr/>
          <a:lstStyle/>
          <a:p>
            <a:r>
              <a:rPr lang="en-US" altLang="en-US" dirty="0" smtClean="0"/>
              <a:t>Musk oxen stand their ground together as a united defense</a:t>
            </a:r>
          </a:p>
          <a:p>
            <a:r>
              <a:rPr lang="en-US" altLang="en-US" dirty="0" smtClean="0"/>
              <a:t>Eastern tent caterpillars benefit by the group’s coordinated response to predators</a:t>
            </a:r>
          </a:p>
          <a:p>
            <a:pPr lvl="1"/>
            <a:r>
              <a:rPr lang="en-US" altLang="en-US" dirty="0" smtClean="0"/>
              <a:t>Predatory birds to avoid the mass of fluid-exuding caterpillars, preferring to attack individuals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304800"/>
            <a:ext cx="8032638" cy="1004011"/>
          </a:xfrm>
        </p:spPr>
        <p:txBody>
          <a:bodyPr/>
          <a:lstStyle/>
          <a:p>
            <a:r>
              <a:rPr lang="en-US" dirty="0" smtClean="0"/>
              <a:t>Safety in Numbers</a:t>
            </a:r>
            <a:endParaRPr lang="en-US" dirty="0"/>
          </a:p>
        </p:txBody>
      </p:sp>
      <p:pic>
        <p:nvPicPr>
          <p:cNvPr id="6" name="Picture Placeholder 5" descr="A figure shows two images A and B. Photo A shows a blue and black colored sailfish with its sharp pointed nose chasing cluster of little white colored fishes in the underwater. The text below reads as, “Sardines attempting to hide behind one another during an attack by predatory sailfish.” Photo B shows a number of black and yellow colored caterpillars, in a white colored cloth like structure, in the shape of a tent. Some caterpillars are shown on the surface of the white colored structure. The text below reads as, “Tent cater pillars on the surface of their communally produced tent. If threatened, the group wriggles and produces cyanide-laced vomit.”&#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762000" y="2209800"/>
            <a:ext cx="7834234" cy="2895600"/>
          </a:xfrm>
          <a:prstGeom prst="rect">
            <a:avLst/>
          </a:prstGeom>
        </p:spPr>
      </p:pic>
    </p:spTree>
    <p:extLst>
      <p:ext uri="{BB962C8B-B14F-4D97-AF65-F5344CB8AC3E}">
        <p14:creationId xmlns:p14="http://schemas.microsoft.com/office/powerpoint/2010/main" val="3695950085"/>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Benefits of Grouping (3 of 4)</a:t>
            </a:r>
            <a:endParaRPr lang="en-US" dirty="0"/>
          </a:p>
        </p:txBody>
      </p:sp>
      <p:sp>
        <p:nvSpPr>
          <p:cNvPr id="44035" name="Content Placeholder 2"/>
          <p:cNvSpPr>
            <a:spLocks noGrp="1"/>
          </p:cNvSpPr>
          <p:nvPr>
            <p:ph idx="1"/>
          </p:nvPr>
        </p:nvSpPr>
        <p:spPr/>
        <p:txBody>
          <a:bodyPr/>
          <a:lstStyle/>
          <a:p>
            <a:r>
              <a:rPr lang="en-US" altLang="en-US" dirty="0" smtClean="0"/>
              <a:t>Social animals: individuals benefit by cooperating in a permanent multigenerational group</a:t>
            </a:r>
          </a:p>
          <a:p>
            <a:pPr lvl="1"/>
            <a:r>
              <a:rPr lang="en-US" altLang="en-US" dirty="0" smtClean="0"/>
              <a:t>Example: Wolves and lions are cooperative hunters</a:t>
            </a:r>
          </a:p>
          <a:p>
            <a:pPr lvl="2"/>
            <a:r>
              <a:rPr lang="en-US" altLang="en-US" dirty="0" smtClean="0"/>
              <a:t>Not more efficient than solitary ones</a:t>
            </a:r>
          </a:p>
          <a:p>
            <a:pPr lvl="1"/>
            <a:r>
              <a:rPr lang="en-US" altLang="en-US" dirty="0" smtClean="0"/>
              <a:t>Major advantage of group living lies in help fending off scavengers, caring for one another’s young, and protecting territory together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tLang="en-US" dirty="0" smtClean="0"/>
              <a:t>Foraging Behavior</a:t>
            </a:r>
            <a:endParaRPr lang="en-US" dirty="0"/>
          </a:p>
        </p:txBody>
      </p:sp>
      <p:pic>
        <p:nvPicPr>
          <p:cNvPr id="6" name="Picture Placeholder 5" descr="A figure shows two images A and B. Image A shows circle at the left side, with blue outer covering and yellow color space inside the circle, where a dark blue color thread, is found in irregular oval shape slightly opened at the top. The text below reads as, “Rovers (genotype FF or Ff) move often as they feed. When a rover’s movements on a petri dish filled with yeast are traced for 5 minutes, the trail is relatively long.” Image B shows the same structure as that of Image A, except that inside the circular structure, the dark blue colored thread like structure at the top right is in the shape of an irregular arc like structure which curves at its ends. Yellow colored background is labeled as, “Yeast.” The text below reads as, &quot;Sitters (genotype ff) move little as they feed. When a sitter's movements on a petri dish filled with yeast are traced for 5 minutes, the trail is relatively short.&quot;&#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879717" y="1735513"/>
            <a:ext cx="7384567" cy="3929501"/>
          </a:xfrm>
          <a:prstGeom prst="rect">
            <a:avLst/>
          </a:prstGeom>
        </p:spPr>
      </p:pic>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228600"/>
            <a:ext cx="8032638" cy="1004011"/>
          </a:xfrm>
        </p:spPr>
        <p:txBody>
          <a:bodyPr/>
          <a:lstStyle/>
          <a:p>
            <a:r>
              <a:rPr lang="en-US" altLang="en-US" dirty="0" smtClean="0"/>
              <a:t>Cooperative Hunting</a:t>
            </a:r>
            <a:endParaRPr lang="en-US" dirty="0"/>
          </a:p>
        </p:txBody>
      </p:sp>
      <p:pic>
        <p:nvPicPr>
          <p:cNvPr id="6" name="Picture Placeholder 5" descr="A photo shows a group of lions in a forest eating the flesh and a group of hyenas watching them eagerly. &#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1812" b="11812"/>
          <a:stretch>
            <a:fillRect/>
          </a:stretch>
        </p:blipFill>
        <p:spPr>
          <a:prstGeom prst="rect">
            <a:avLst/>
          </a:prstGeom>
        </p:spPr>
      </p:pic>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Benefits of Grouping (4 of 4)</a:t>
            </a:r>
            <a:endParaRPr lang="en-US" dirty="0"/>
          </a:p>
        </p:txBody>
      </p:sp>
      <p:sp>
        <p:nvSpPr>
          <p:cNvPr id="46083" name="Content Placeholder 2"/>
          <p:cNvSpPr>
            <a:spLocks noGrp="1"/>
          </p:cNvSpPr>
          <p:nvPr>
            <p:ph idx="1"/>
          </p:nvPr>
        </p:nvSpPr>
        <p:spPr/>
        <p:txBody>
          <a:bodyPr/>
          <a:lstStyle/>
          <a:p>
            <a:r>
              <a:rPr lang="en-US" altLang="en-US" dirty="0" smtClean="0"/>
              <a:t>Group living also allows transmission of cultural traits or behaviors learned by imitation</a:t>
            </a:r>
          </a:p>
          <a:p>
            <a:pPr lvl="1"/>
            <a:r>
              <a:rPr lang="en-US" altLang="en-US" dirty="0" smtClean="0"/>
              <a:t>Example: chimpanzees make and use simple tools </a:t>
            </a:r>
          </a:p>
          <a:p>
            <a:pPr lvl="2"/>
            <a:r>
              <a:rPr lang="en-US" altLang="en-US" dirty="0" smtClean="0"/>
              <a:t>Different groups of chimpanzees use slightly different tool-shaping and termite-fishing methods</a:t>
            </a:r>
          </a:p>
          <a:p>
            <a:pPr lvl="1"/>
            <a:r>
              <a:rPr lang="en-US" altLang="en-US" dirty="0" smtClean="0"/>
              <a:t>Youngsters learn by imitating adults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Cost of Group Living</a:t>
            </a:r>
            <a:endParaRPr lang="en-US" dirty="0"/>
          </a:p>
        </p:txBody>
      </p:sp>
      <p:sp>
        <p:nvSpPr>
          <p:cNvPr id="48131" name="Content Placeholder 2"/>
          <p:cNvSpPr>
            <a:spLocks noGrp="1"/>
          </p:cNvSpPr>
          <p:nvPr>
            <p:ph idx="1"/>
          </p:nvPr>
        </p:nvSpPr>
        <p:spPr/>
        <p:txBody>
          <a:bodyPr/>
          <a:lstStyle/>
          <a:p>
            <a:r>
              <a:rPr lang="en-US" altLang="en-US" dirty="0" smtClean="0"/>
              <a:t>Individuals that group together are easier for predators to locate</a:t>
            </a:r>
          </a:p>
          <a:p>
            <a:r>
              <a:rPr lang="en-US" altLang="en-US" dirty="0" smtClean="0"/>
              <a:t>Parasites and contagious diseases spread more quickly </a:t>
            </a:r>
          </a:p>
          <a:p>
            <a:r>
              <a:rPr lang="en-US" altLang="en-US" dirty="0" smtClean="0"/>
              <a:t>Increases competition for food and mates</a:t>
            </a:r>
          </a:p>
          <a:p>
            <a:r>
              <a:rPr lang="en-US" altLang="en-US" dirty="0" smtClean="0"/>
              <a:t>Dominance hierarchy </a:t>
            </a:r>
          </a:p>
          <a:p>
            <a:pPr lvl="1"/>
            <a:r>
              <a:rPr lang="en-US" altLang="en-US" dirty="0" smtClean="0"/>
              <a:t>Social system in which resources and mating opportunities are unequally distributed within a group</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Cooperation</a:t>
            </a:r>
            <a:endParaRPr lang="en-US" dirty="0"/>
          </a:p>
        </p:txBody>
      </p:sp>
      <p:sp>
        <p:nvSpPr>
          <p:cNvPr id="3" name="Content Placeholder 2"/>
          <p:cNvSpPr>
            <a:spLocks noGrp="1"/>
          </p:cNvSpPr>
          <p:nvPr>
            <p:ph idx="1"/>
          </p:nvPr>
        </p:nvSpPr>
        <p:spPr/>
        <p:txBody>
          <a:bodyPr/>
          <a:lstStyle/>
          <a:p>
            <a:r>
              <a:rPr lang="en-US" smtClean="0"/>
              <a:t>Altruism: behavior that decreases the altruist’s fitness but increases the fitness of other group members</a:t>
            </a:r>
          </a:p>
          <a:p>
            <a:pPr lvl="1"/>
            <a:r>
              <a:rPr lang="en-US" smtClean="0"/>
              <a:t>Kin selection: favors individuals who have the highest inclusive fitness</a:t>
            </a:r>
          </a:p>
          <a:p>
            <a:pPr lvl="2"/>
            <a:r>
              <a:rPr lang="en-US" smtClean="0"/>
              <a:t>Inclusive fitness: number of offspring that individual could produce with no help from others, plus a fraction of the number of extra offspring produced by other individuals because of help from it</a:t>
            </a:r>
          </a:p>
          <a:p>
            <a:r>
              <a:rPr lang="en-US" smtClean="0"/>
              <a:t>Altruism is usually directed at relatives</a:t>
            </a:r>
            <a:endParaRPr lang="en-US" dirty="0"/>
          </a:p>
        </p:txBody>
      </p:sp>
    </p:spTree>
    <p:extLst>
      <p:ext uri="{BB962C8B-B14F-4D97-AF65-F5344CB8AC3E}">
        <p14:creationId xmlns:p14="http://schemas.microsoft.com/office/powerpoint/2010/main" val="296522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39.6 Eusocial Animals (1 of 2)</a:t>
            </a:r>
            <a:endParaRPr lang="en-US" dirty="0"/>
          </a:p>
        </p:txBody>
      </p:sp>
      <p:sp>
        <p:nvSpPr>
          <p:cNvPr id="49155" name="Content Placeholder 2"/>
          <p:cNvSpPr>
            <a:spLocks noGrp="1"/>
          </p:cNvSpPr>
          <p:nvPr>
            <p:ph idx="1"/>
          </p:nvPr>
        </p:nvSpPr>
        <p:spPr/>
        <p:txBody>
          <a:bodyPr/>
          <a:lstStyle/>
          <a:p>
            <a:r>
              <a:rPr lang="en-US" altLang="en-US" dirty="0" smtClean="0"/>
              <a:t>Extreme cases of sterility and self-sacrifice have evolved in a few insects and one group of mammals</a:t>
            </a:r>
          </a:p>
          <a:p>
            <a:pPr lvl="1"/>
            <a:r>
              <a:rPr lang="en-US" altLang="en-US" dirty="0" smtClean="0"/>
              <a:t>Ants, termites, honeybees, and mole-rats are eusocial; they live in colonies with overlapping generations and have a reproductive division of labor</a:t>
            </a:r>
          </a:p>
          <a:p>
            <a:pPr lvl="1"/>
            <a:r>
              <a:rPr lang="en-US" altLang="en-US" dirty="0" smtClean="0"/>
              <a:t>Most colony members do not reproduce; they assist their relatives instead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Eusocial Animals (2 of 2)</a:t>
            </a:r>
            <a:endParaRPr lang="en-US" dirty="0"/>
          </a:p>
        </p:txBody>
      </p:sp>
      <p:sp>
        <p:nvSpPr>
          <p:cNvPr id="50179" name="Content Placeholder 2"/>
          <p:cNvSpPr>
            <a:spLocks noGrp="1"/>
          </p:cNvSpPr>
          <p:nvPr>
            <p:ph idx="1"/>
          </p:nvPr>
        </p:nvSpPr>
        <p:spPr/>
        <p:txBody>
          <a:bodyPr/>
          <a:lstStyle/>
          <a:p>
            <a:r>
              <a:rPr lang="en-US" altLang="en-US" dirty="0" smtClean="0"/>
              <a:t>Inbreeding increases the genetic similarity among relatives </a:t>
            </a:r>
          </a:p>
          <a:p>
            <a:r>
              <a:rPr lang="en-US" altLang="en-US" dirty="0" smtClean="0"/>
              <a:t>According to the theory of inclusive fitness, genes associated with altruism are selected if they lead to behavior that promotes reproductive success of close relatives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569" y="0"/>
            <a:ext cx="8032638" cy="1004011"/>
          </a:xfrm>
        </p:spPr>
        <p:txBody>
          <a:bodyPr/>
          <a:lstStyle/>
          <a:p>
            <a:r>
              <a:rPr lang="en-US" dirty="0" smtClean="0"/>
              <a:t>Eusocial Species</a:t>
            </a:r>
            <a:endParaRPr lang="en-US" dirty="0"/>
          </a:p>
        </p:txBody>
      </p:sp>
      <p:pic>
        <p:nvPicPr>
          <p:cNvPr id="8" name="Picture Placeholder 7" descr="A figure shows three images A, B and C. Photo A shows a honeybee at the center and number of honeybees all around its sides. The text below reads as, “Honeybee queen surrounded by sterile worker females.” Photo B shows a big yellow colored termite with brown colored markings on the upper part of its body at an equal distance surrounded by number of small termites. The text below the photo reads as, “Termite queen and workers.” Photo C shows a pink colored rat inside a burrow with two pointed teeth, a big nose and a long tail. The text below the photo reads as, “Naked mole rat worker.”&#10;"/>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124200" y="1143000"/>
            <a:ext cx="2575295" cy="4895435"/>
          </a:xfrm>
        </p:spPr>
      </p:pic>
    </p:spTree>
    <p:extLst>
      <p:ext uri="{BB962C8B-B14F-4D97-AF65-F5344CB8AC3E}">
        <p14:creationId xmlns:p14="http://schemas.microsoft.com/office/powerpoint/2010/main" val="3648080044"/>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 Can You Hear Me Now?</a:t>
            </a:r>
            <a:endParaRPr lang="en-US" dirty="0"/>
          </a:p>
        </p:txBody>
      </p:sp>
      <p:sp>
        <p:nvSpPr>
          <p:cNvPr id="3" name="Content Placeholder 2"/>
          <p:cNvSpPr>
            <a:spLocks noGrp="1"/>
          </p:cNvSpPr>
          <p:nvPr>
            <p:ph idx="1"/>
          </p:nvPr>
        </p:nvSpPr>
        <p:spPr/>
        <p:txBody>
          <a:bodyPr/>
          <a:lstStyle/>
          <a:p>
            <a:r>
              <a:rPr lang="en-US" dirty="0" smtClean="0"/>
              <a:t>Right whales, like other whales, communicate with one another through sound</a:t>
            </a:r>
          </a:p>
          <a:p>
            <a:r>
              <a:rPr lang="en-US" dirty="0" smtClean="0"/>
              <a:t>Research indicates  the level of shipping noise influences the whales’ calling patterns</a:t>
            </a:r>
          </a:p>
          <a:p>
            <a:pPr lvl="1"/>
            <a:r>
              <a:rPr lang="en-US" dirty="0" smtClean="0"/>
              <a:t>For humans, chronic exposure to noise is stressful, and the same may be true for whales</a:t>
            </a:r>
            <a:endParaRPr lang="en-US" dirty="0"/>
          </a:p>
        </p:txBody>
      </p:sp>
    </p:spTree>
    <p:extLst>
      <p:ext uri="{BB962C8B-B14F-4D97-AF65-F5344CB8AC3E}">
        <p14:creationId xmlns:p14="http://schemas.microsoft.com/office/powerpoint/2010/main" val="18634907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228600"/>
            <a:ext cx="8032638" cy="1004011"/>
          </a:xfrm>
        </p:spPr>
        <p:txBody>
          <a:bodyPr/>
          <a:lstStyle/>
          <a:p>
            <a:r>
              <a:rPr lang="en-US" dirty="0" smtClean="0"/>
              <a:t>Whales in Shipping Channels</a:t>
            </a:r>
            <a:endParaRPr lang="en-US" dirty="0"/>
          </a:p>
        </p:txBody>
      </p:sp>
      <p:pic>
        <p:nvPicPr>
          <p:cNvPr id="6" name="Picture Placeholder 5" descr="A photo shows a big cargo ship named MSC at a distance and few big sharks are swimming on the sea.&#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282633" y="1752600"/>
            <a:ext cx="8578735" cy="3491345"/>
          </a:xfrm>
          <a:prstGeom prst="rect">
            <a:avLst/>
          </a:prstGeom>
        </p:spPr>
      </p:pic>
    </p:spTree>
    <p:extLst>
      <p:ext uri="{BB962C8B-B14F-4D97-AF65-F5344CB8AC3E}">
        <p14:creationId xmlns:p14="http://schemas.microsoft.com/office/powerpoint/2010/main" val="2026556287"/>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idx="1"/>
          </p:nvPr>
        </p:nvSpPr>
        <p:spPr/>
        <p:txBody>
          <a:bodyPr/>
          <a:lstStyle/>
          <a:p>
            <a:pPr lvl="0"/>
            <a:r>
              <a:rPr lang="en-US" dirty="0" smtClean="0"/>
              <a:t>Can avoidance behavior in </a:t>
            </a:r>
            <a:r>
              <a:rPr lang="en-US" i="1" dirty="0" smtClean="0"/>
              <a:t>Paramecium</a:t>
            </a:r>
            <a:r>
              <a:rPr lang="en-US" dirty="0" smtClean="0"/>
              <a:t> be considered learning?</a:t>
            </a:r>
          </a:p>
          <a:p>
            <a:pPr lvl="0"/>
            <a:r>
              <a:rPr lang="en-US" dirty="0" smtClean="0"/>
              <a:t>What is the link between environment and behavior? Can environment mask instinctive behaviors? What is the role of crossbreeding in modifying behaviors in animals?</a:t>
            </a:r>
            <a:endParaRPr lang="en-US" dirty="0"/>
          </a:p>
        </p:txBody>
      </p:sp>
    </p:spTree>
    <p:extLst>
      <p:ext uri="{BB962C8B-B14F-4D97-AF65-F5344CB8AC3E}">
        <p14:creationId xmlns:p14="http://schemas.microsoft.com/office/powerpoint/2010/main" val="3163990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Pair-Bonding in Voles</a:t>
            </a:r>
            <a:endParaRPr lang="en-US" dirty="0"/>
          </a:p>
        </p:txBody>
      </p:sp>
      <p:sp>
        <p:nvSpPr>
          <p:cNvPr id="14339" name="Content Placeholder 2"/>
          <p:cNvSpPr>
            <a:spLocks noGrp="1"/>
          </p:cNvSpPr>
          <p:nvPr>
            <p:ph idx="1"/>
          </p:nvPr>
        </p:nvSpPr>
        <p:spPr/>
        <p:txBody>
          <a:bodyPr/>
          <a:lstStyle/>
          <a:p>
            <a:r>
              <a:rPr lang="en-US" altLang="en-US" dirty="0" smtClean="0"/>
              <a:t>Comparing behavior of related species can clarify the genetic basis of a behavior</a:t>
            </a:r>
          </a:p>
          <a:p>
            <a:pPr lvl="1"/>
            <a:r>
              <a:rPr lang="en-US" altLang="en-US" dirty="0" smtClean="0"/>
              <a:t>Example: In voles, inherited differences in hormone receptors influence mating and bonding behavior</a:t>
            </a:r>
          </a:p>
          <a:p>
            <a:pPr lvl="1"/>
            <a:r>
              <a:rPr lang="en-US" altLang="en-US" dirty="0" smtClean="0"/>
              <a:t>Only some are monogamous</a:t>
            </a:r>
          </a:p>
          <a:p>
            <a:pPr lvl="2"/>
            <a:r>
              <a:rPr lang="en-US" altLang="en-US" dirty="0" smtClean="0"/>
              <a:t>Brains of monogamous species have many receptors for the hormone oxytocin</a:t>
            </a:r>
          </a:p>
          <a:p>
            <a:pPr lvl="2"/>
            <a:r>
              <a:rPr lang="en-US" altLang="en-US" dirty="0" smtClean="0"/>
              <a:t>Males of monogamous species have more arginine vasopressin (AVP) receptors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19169" y="76200"/>
            <a:ext cx="8032638" cy="1004011"/>
          </a:xfrm>
        </p:spPr>
        <p:txBody>
          <a:bodyPr/>
          <a:lstStyle/>
          <a:p>
            <a:r>
              <a:rPr lang="en-US" altLang="en-US" dirty="0" smtClean="0"/>
              <a:t>Bonding in Voles</a:t>
            </a:r>
            <a:endParaRPr lang="en-US" dirty="0"/>
          </a:p>
        </p:txBody>
      </p:sp>
      <p:pic>
        <p:nvPicPr>
          <p:cNvPr id="17" name="Picture Placeholder 16" descr="A figure shows three images A, B and C. Image A shows a rat and beside the text reads as, “Vole (Microtus), a type of small rodent.&quot; Image B shows blue color image in irregular shape with yellow and orange patches and the text beside reads as, “PET scan of a monogamous prairie vole’s brain with many oxytocin receptors (red).” Image C shows an oval shaped outline that is curved inwards at the top and bottom is shown, inside which a yellow and red color spots are shown at the corner of all sides in a black ground. The text beside reads as, “PET scan of a promiscuous mountain vole’s brain with fewer oxytocin receptors.”&#10;"/>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17628" y="2171562"/>
            <a:ext cx="8508744" cy="1752738"/>
          </a:xfrm>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Social Dominance in Cichlids</a:t>
            </a:r>
            <a:endParaRPr lang="en-US" dirty="0"/>
          </a:p>
        </p:txBody>
      </p:sp>
      <p:sp>
        <p:nvSpPr>
          <p:cNvPr id="3" name="Content Placeholder 2"/>
          <p:cNvSpPr>
            <a:spLocks noGrp="1"/>
          </p:cNvSpPr>
          <p:nvPr>
            <p:ph idx="1"/>
          </p:nvPr>
        </p:nvSpPr>
        <p:spPr/>
        <p:txBody>
          <a:bodyPr/>
          <a:lstStyle/>
          <a:p>
            <a:r>
              <a:rPr lang="en-US" sz="3100" dirty="0" smtClean="0"/>
              <a:t>Environmental factors can also influence behavior</a:t>
            </a:r>
          </a:p>
          <a:p>
            <a:pPr lvl="1"/>
            <a:r>
              <a:rPr lang="en-US" sz="2700" dirty="0" smtClean="0"/>
              <a:t>Example: Male cichlids are influenced by the social environment</a:t>
            </a:r>
          </a:p>
          <a:p>
            <a:pPr lvl="2"/>
            <a:r>
              <a:rPr lang="en-US" sz="2300" dirty="0" smtClean="0"/>
              <a:t>During the course of a male cichlid’s life, he can switch back and forth between two social roles, depending on the presence of a larger dominant male</a:t>
            </a:r>
          </a:p>
          <a:p>
            <a:pPr lvl="1"/>
            <a:r>
              <a:rPr lang="en-US" sz="2700" dirty="0" smtClean="0"/>
              <a:t>Transformation between subordinate and dominant phenotypes involves epigenetic changes</a:t>
            </a:r>
            <a:endParaRPr lang="en-US" sz="2700" dirty="0"/>
          </a:p>
        </p:txBody>
      </p:sp>
    </p:spTree>
    <p:extLst>
      <p:ext uri="{BB962C8B-B14F-4D97-AF65-F5344CB8AC3E}">
        <p14:creationId xmlns:p14="http://schemas.microsoft.com/office/powerpoint/2010/main" val="3182173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0"/>
            <a:ext cx="8032638" cy="1004011"/>
          </a:xfrm>
        </p:spPr>
        <p:txBody>
          <a:bodyPr/>
          <a:lstStyle/>
          <a:p>
            <a:r>
              <a:rPr lang="en-US" dirty="0" smtClean="0"/>
              <a:t>Social Dominance</a:t>
            </a:r>
            <a:endParaRPr lang="en-US" dirty="0"/>
          </a:p>
        </p:txBody>
      </p:sp>
      <p:pic>
        <p:nvPicPr>
          <p:cNvPr id="6" name="Picture Placeholder 5" descr="An image shows two fishes with dark eye bar, facing towards each other.&#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200" b="2200"/>
          <a:stretch>
            <a:fillRect/>
          </a:stretch>
        </p:blipFill>
        <p:spPr>
          <a:xfrm>
            <a:off x="1073150" y="1828800"/>
            <a:ext cx="6997700" cy="3429000"/>
          </a:xfrm>
          <a:prstGeom prst="rect">
            <a:avLst/>
          </a:prstGeom>
        </p:spPr>
      </p:pic>
    </p:spTree>
    <p:extLst>
      <p:ext uri="{BB962C8B-B14F-4D97-AF65-F5344CB8AC3E}">
        <p14:creationId xmlns:p14="http://schemas.microsoft.com/office/powerpoint/2010/main" val="327892111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39.2 Instinct and Learning</a:t>
            </a:r>
            <a:endParaRPr lang="en-US" dirty="0"/>
          </a:p>
        </p:txBody>
      </p:sp>
      <p:sp>
        <p:nvSpPr>
          <p:cNvPr id="16387" name="Content Placeholder 2"/>
          <p:cNvSpPr>
            <a:spLocks noGrp="1"/>
          </p:cNvSpPr>
          <p:nvPr>
            <p:ph idx="1"/>
          </p:nvPr>
        </p:nvSpPr>
        <p:spPr/>
        <p:txBody>
          <a:bodyPr/>
          <a:lstStyle/>
          <a:p>
            <a:r>
              <a:rPr lang="en-US" altLang="en-US" dirty="0" smtClean="0"/>
              <a:t>All animals are born with the capacity for instinctive behavior </a:t>
            </a:r>
          </a:p>
          <a:p>
            <a:pPr lvl="1"/>
            <a:r>
              <a:rPr lang="en-US" altLang="en-US" dirty="0" smtClean="0"/>
              <a:t>An innate response to a simple stimulus</a:t>
            </a:r>
          </a:p>
          <a:p>
            <a:pPr lvl="1"/>
            <a:r>
              <a:rPr lang="en-US" altLang="en-US" dirty="0" smtClean="0"/>
              <a:t>The stimulus always triggers the same response</a:t>
            </a:r>
          </a:p>
          <a:p>
            <a:pPr lvl="1"/>
            <a:r>
              <a:rPr lang="en-US" altLang="en-US" dirty="0" smtClean="0"/>
              <a:t>Adaptive when the triggering stimulus almost always signals the same situation and requires the same response</a:t>
            </a:r>
          </a:p>
          <a:p>
            <a:pPr lvl="1"/>
            <a:r>
              <a:rPr lang="en-US" altLang="en-US" dirty="0" smtClean="0"/>
              <a:t>Sometimes open the way to exploitation</a:t>
            </a:r>
            <a:endParaRPr lang="en-US" altLang="en-US" dirty="0"/>
          </a:p>
        </p:txBody>
      </p:sp>
    </p:spTree>
  </p:cSld>
  <p:clrMapOvr>
    <a:masterClrMapping/>
  </p:clrMapOvr>
</p:sld>
</file>

<file path=ppt/theme/theme1.xml><?xml version="1.0" encoding="utf-8"?>
<a:theme xmlns:a="http://schemas.openxmlformats.org/drawingml/2006/main" name="1_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5080</TotalTime>
  <Words>2708</Words>
  <Application>Microsoft Office PowerPoint</Application>
  <PresentationFormat>On-screen Show (4:3)</PresentationFormat>
  <Paragraphs>269</Paragraphs>
  <Slides>49</Slides>
  <Notes>48</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1_Sample</vt:lpstr>
      <vt:lpstr>Biology Concepts &amp; Applications</vt:lpstr>
      <vt:lpstr>39.1 Factors Affecting Behavior</vt:lpstr>
      <vt:lpstr>Foraging in Fruit Flies</vt:lpstr>
      <vt:lpstr>Foraging Behavior</vt:lpstr>
      <vt:lpstr>Pair-Bonding in Voles</vt:lpstr>
      <vt:lpstr>Bonding in Voles</vt:lpstr>
      <vt:lpstr>Social Dominance in Cichlids</vt:lpstr>
      <vt:lpstr>Social Dominance</vt:lpstr>
      <vt:lpstr>39.2 Instinct and Learning</vt:lpstr>
      <vt:lpstr>Instinctive Behavior</vt:lpstr>
      <vt:lpstr>Instinctive Responses</vt:lpstr>
      <vt:lpstr>Learned Behavior</vt:lpstr>
      <vt:lpstr>Time-Sensitive Learning (1 of 2)</vt:lpstr>
      <vt:lpstr>Time-Sensitive Learning (2 of 2)</vt:lpstr>
      <vt:lpstr>Conditioned Responses</vt:lpstr>
      <vt:lpstr>Habituation</vt:lpstr>
      <vt:lpstr>Spatial Learning</vt:lpstr>
      <vt:lpstr>Social Learning</vt:lpstr>
      <vt:lpstr>Imitative Learning</vt:lpstr>
      <vt:lpstr>Learned Behaviors</vt:lpstr>
      <vt:lpstr>39.3 Animal Communication</vt:lpstr>
      <vt:lpstr>Types of Communication Signals</vt:lpstr>
      <vt:lpstr>How and Why Do Animals Communicate?</vt:lpstr>
      <vt:lpstr>Vertebrate Communication</vt:lpstr>
      <vt:lpstr>The Waggle Dance</vt:lpstr>
      <vt:lpstr>Eavesdroppers and Fake Signals</vt:lpstr>
      <vt:lpstr>39.4 Reproductive and Parenting Behavior</vt:lpstr>
      <vt:lpstr>Selecting Mates</vt:lpstr>
      <vt:lpstr>Courtship Behaviors</vt:lpstr>
      <vt:lpstr>Territory</vt:lpstr>
      <vt:lpstr>Sexual Dimorphism</vt:lpstr>
      <vt:lpstr>Parental Care (1 of 3)</vt:lpstr>
      <vt:lpstr>Parental Care (2 of 3)</vt:lpstr>
      <vt:lpstr>Parental Care (3 of 3)</vt:lpstr>
      <vt:lpstr>39.5 Group Living and Social Behavior</vt:lpstr>
      <vt:lpstr>Benefits of Grouping (1 of 4)</vt:lpstr>
      <vt:lpstr>Benefits of Grouping (2 of 4)</vt:lpstr>
      <vt:lpstr>Safety in Numbers</vt:lpstr>
      <vt:lpstr>Benefits of Grouping (3 of 4)</vt:lpstr>
      <vt:lpstr>Cooperative Hunting</vt:lpstr>
      <vt:lpstr>Benefits of Grouping (4 of 4)</vt:lpstr>
      <vt:lpstr>Cost of Group Living</vt:lpstr>
      <vt:lpstr>Evolution of Cooperation</vt:lpstr>
      <vt:lpstr>39.6 Eusocial Animals (1 of 2)</vt:lpstr>
      <vt:lpstr>Eusocial Animals (2 of 2)</vt:lpstr>
      <vt:lpstr>Eusocial Species</vt:lpstr>
      <vt:lpstr>Application: Can You Hear Me Now?</vt:lpstr>
      <vt:lpstr>Whales in Shipping Channels</vt:lpstr>
      <vt:lpstr>Discuss</vt:lpstr>
    </vt:vector>
  </TitlesOfParts>
  <Company>Jacqueline Bennett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39 Animal Behavior</dc:title>
  <dc:creator>Starr</dc:creator>
  <cp:lastModifiedBy>CD</cp:lastModifiedBy>
  <cp:revision>287</cp:revision>
  <dcterms:modified xsi:type="dcterms:W3CDTF">2017-02-14T07:51:36Z</dcterms:modified>
</cp:coreProperties>
</file>